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4"/>
  </p:notesMasterIdLst>
  <p:handoutMasterIdLst>
    <p:handoutMasterId r:id="rId5"/>
  </p:handoutMasterIdLst>
  <p:sldIdLst>
    <p:sldId id="256" r:id="rId3"/>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snapToGrid="0">
      <p:cViewPr>
        <p:scale>
          <a:sx n="28" d="100"/>
          <a:sy n="28" d="100"/>
        </p:scale>
        <p:origin x="18" y="84"/>
      </p:cViewPr>
      <p:guideLst/>
    </p:cSldViewPr>
  </p:slideViewPr>
  <p:notesTextViewPr>
    <p:cViewPr>
      <p:scale>
        <a:sx n="1" d="1"/>
        <a:sy n="1" d="1"/>
      </p:scale>
      <p:origin x="0" y="0"/>
    </p:cViewPr>
  </p:notesTextViewPr>
  <p:notesViewPr>
    <p:cSldViewPr snapToGrid="0" showGuides="1">
      <p:cViewPr varScale="1">
        <p:scale>
          <a:sx n="69" d="100"/>
          <a:sy n="69" d="100"/>
        </p:scale>
        <p:origin x="2706"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3/15/2018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3/15/2018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spTree>
      <p:nvGrpSpPr>
        <p:cNvPr id="1" name=""/>
        <p:cNvGrpSpPr/>
        <p:nvPr/>
      </p:nvGrpSpPr>
      <p:grpSpPr>
        <a:xfrm>
          <a:off x="0" y="0"/>
          <a:ext cx="0" cy="0"/>
          <a:chOff x="0" y="0"/>
          <a:chExt cx="0" cy="0"/>
        </a:xfrm>
      </p:grpSpPr>
      <p:sp>
        <p:nvSpPr>
          <p:cNvPr id="32" name="Instructions"/>
          <p:cNvSpPr/>
          <p:nvPr userDrawn="1"/>
        </p:nvSpPr>
        <p:spPr>
          <a:xfrm>
            <a:off x="44302680" y="-1"/>
            <a:ext cx="12447270" cy="3291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t"/>
          <a:lstStyle/>
          <a:p>
            <a:pPr lvl="0">
              <a:spcBef>
                <a:spcPts val="1200"/>
              </a:spcBef>
            </a:pPr>
            <a:r>
              <a:rPr sz="9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1200"/>
              </a:spcBef>
            </a:pPr>
            <a:r>
              <a:rPr lang="en-US" sz="6600" dirty="0" smtClean="0">
                <a:solidFill>
                  <a:prstClr val="white">
                    <a:lumMod val="50000"/>
                  </a:prstClr>
                </a:solidFill>
                <a:latin typeface="Calibri Light" panose="020F0302020204030204" pitchFamily="34" charset="0"/>
                <a:cs typeface="Calibri" panose="020F0502020204030204" pitchFamily="34" charset="0"/>
              </a:rPr>
              <a:t>This poster is 48” wide by 36” high. It’s designed to be printed on a large-format printer.</a:t>
            </a:r>
          </a:p>
          <a:p>
            <a:pPr lvl="0">
              <a:spcBef>
                <a:spcPts val="300"/>
              </a:spcBef>
            </a:pPr>
            <a:endParaRPr sz="6000" dirty="0">
              <a:solidFill>
                <a:prstClr val="white">
                  <a:lumMod val="50000"/>
                </a:prstClr>
              </a:solidFill>
              <a:latin typeface="Calibri Light" panose="020F0302020204030204" pitchFamily="34" charset="0"/>
              <a:cs typeface="Calibri" panose="020F0502020204030204" pitchFamily="34" charset="0"/>
            </a:endParaRPr>
          </a:p>
          <a:p>
            <a:pPr lvl="0">
              <a:spcBef>
                <a:spcPts val="1200"/>
              </a:spcBef>
            </a:pPr>
            <a:r>
              <a:rPr sz="88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1200"/>
              </a:spcBef>
            </a:pPr>
            <a:r>
              <a:rPr sz="6600" dirty="0">
                <a:solidFill>
                  <a:prstClr val="white">
                    <a:lumMod val="50000"/>
                  </a:prstClr>
                </a:solidFill>
                <a:latin typeface="Calibri Light" panose="020F0302020204030204" pitchFamily="34" charset="0"/>
                <a:cs typeface="Calibri" panose="020F0502020204030204" pitchFamily="34" charset="0"/>
              </a:rPr>
              <a:t>The placeholders in this </a:t>
            </a:r>
            <a:r>
              <a:rPr lang="en-US" sz="6600" dirty="0" smtClean="0">
                <a:solidFill>
                  <a:prstClr val="white">
                    <a:lumMod val="50000"/>
                  </a:prstClr>
                </a:solidFill>
                <a:latin typeface="Calibri Light" panose="020F0302020204030204" pitchFamily="34" charset="0"/>
                <a:cs typeface="Calibri" panose="020F0502020204030204" pitchFamily="34" charset="0"/>
              </a:rPr>
              <a:t>poster </a:t>
            </a:r>
            <a:r>
              <a:rPr sz="6600" dirty="0" smtClean="0">
                <a:solidFill>
                  <a:prstClr val="white">
                    <a:lumMod val="50000"/>
                  </a:prstClr>
                </a:solidFill>
                <a:latin typeface="Calibri Light" panose="020F0302020204030204" pitchFamily="34" charset="0"/>
                <a:cs typeface="Calibri" panose="020F0502020204030204" pitchFamily="34" charset="0"/>
              </a:rPr>
              <a:t>are </a:t>
            </a:r>
            <a:r>
              <a:rPr sz="6600" dirty="0">
                <a:solidFill>
                  <a:prstClr val="white">
                    <a:lumMod val="50000"/>
                  </a:prstClr>
                </a:solidFill>
                <a:latin typeface="Calibri Light" panose="020F0302020204030204" pitchFamily="34" charset="0"/>
                <a:cs typeface="Calibri" panose="020F0502020204030204" pitchFamily="34" charset="0"/>
              </a:rPr>
              <a:t>formatted for you. </a:t>
            </a:r>
            <a:r>
              <a:rPr lang="en-US" sz="6600" dirty="0" smtClean="0">
                <a:solidFill>
                  <a:prstClr val="white">
                    <a:lumMod val="50000"/>
                  </a:prstClr>
                </a:solidFill>
                <a:latin typeface="Calibri Light" panose="020F0302020204030204" pitchFamily="34" charset="0"/>
                <a:cs typeface="Calibri" panose="020F0502020204030204" pitchFamily="34" charset="0"/>
              </a:rPr>
              <a:t>Type</a:t>
            </a:r>
            <a:r>
              <a:rPr lang="en-US" sz="6600" baseline="0" dirty="0" smtClean="0">
                <a:solidFill>
                  <a:prstClr val="white">
                    <a:lumMod val="50000"/>
                  </a:prstClr>
                </a:solidFill>
                <a:latin typeface="Calibri Light" panose="020F0302020204030204" pitchFamily="34" charset="0"/>
                <a:cs typeface="Calibri" panose="020F0502020204030204" pitchFamily="34" charset="0"/>
              </a:rPr>
              <a:t> in the placeholders </a:t>
            </a:r>
            <a:r>
              <a:rPr lang="en-US" sz="6600" dirty="0" smtClean="0">
                <a:solidFill>
                  <a:prstClr val="white">
                    <a:lumMod val="50000"/>
                  </a:prstClr>
                </a:solidFill>
                <a:latin typeface="Calibri Light" panose="020F0302020204030204" pitchFamily="34" charset="0"/>
                <a:cs typeface="Calibri" panose="020F0502020204030204" pitchFamily="34" charset="0"/>
              </a:rPr>
              <a:t>to add text, or c</a:t>
            </a:r>
            <a:r>
              <a:rPr lang="en-US" sz="6600" baseline="0" dirty="0" smtClean="0">
                <a:solidFill>
                  <a:prstClr val="white">
                    <a:lumMod val="50000"/>
                  </a:prstClr>
                </a:solidFill>
                <a:latin typeface="Calibri Light" panose="020F0302020204030204" pitchFamily="34" charset="0"/>
                <a:cs typeface="Calibri" panose="020F0502020204030204" pitchFamily="34" charset="0"/>
              </a:rPr>
              <a:t>lick an icon to add a table, chart, SmartArt graphic, picture or multimedia file.</a:t>
            </a:r>
          </a:p>
          <a:p>
            <a:pPr lvl="0">
              <a:spcBef>
                <a:spcPts val="2400"/>
              </a:spcBef>
            </a:pPr>
            <a:r>
              <a:rPr lang="en-US" sz="6600" dirty="0" smtClean="0">
                <a:solidFill>
                  <a:prstClr val="white">
                    <a:lumMod val="50000"/>
                  </a:prstClr>
                </a:solidFill>
                <a:latin typeface="Calibri Light" panose="020F0302020204030204" pitchFamily="34" charset="0"/>
                <a:cs typeface="Calibri" panose="020F0502020204030204" pitchFamily="34" charset="0"/>
              </a:rPr>
              <a:t>T</a:t>
            </a:r>
            <a:r>
              <a:rPr sz="6600" dirty="0" smtClean="0">
                <a:solidFill>
                  <a:prstClr val="white">
                    <a:lumMod val="50000"/>
                  </a:prstClr>
                </a:solidFill>
                <a:latin typeface="Calibri Light" panose="020F0302020204030204" pitchFamily="34" charset="0"/>
                <a:cs typeface="Calibri" panose="020F0502020204030204" pitchFamily="34" charset="0"/>
              </a:rPr>
              <a:t>o </a:t>
            </a:r>
            <a:r>
              <a:rPr sz="6600" dirty="0">
                <a:solidFill>
                  <a:prstClr val="white">
                    <a:lumMod val="50000"/>
                  </a:prstClr>
                </a:solidFill>
                <a:latin typeface="Calibri Light" panose="020F0302020204030204" pitchFamily="34" charset="0"/>
                <a:cs typeface="Calibri" panose="020F0502020204030204" pitchFamily="34" charset="0"/>
              </a:rPr>
              <a:t>add or remove bullet points from text, </a:t>
            </a:r>
            <a:r>
              <a:rPr sz="6600" dirty="0" smtClean="0">
                <a:solidFill>
                  <a:prstClr val="white">
                    <a:lumMod val="50000"/>
                  </a:prstClr>
                </a:solidFill>
                <a:latin typeface="Calibri Light" panose="020F0302020204030204" pitchFamily="34" charset="0"/>
                <a:cs typeface="Calibri" panose="020F0502020204030204" pitchFamily="34" charset="0"/>
              </a:rPr>
              <a:t>click </a:t>
            </a:r>
            <a:r>
              <a:rPr sz="6600" dirty="0">
                <a:solidFill>
                  <a:prstClr val="white">
                    <a:lumMod val="50000"/>
                  </a:prstClr>
                </a:solidFill>
                <a:latin typeface="Calibri Light" panose="020F0302020204030204" pitchFamily="34" charset="0"/>
                <a:cs typeface="Calibri" panose="020F0502020204030204" pitchFamily="34" charset="0"/>
              </a:rPr>
              <a:t>the Bullets button on the Home tab.</a:t>
            </a:r>
          </a:p>
          <a:p>
            <a:pPr lvl="0">
              <a:spcBef>
                <a:spcPts val="2400"/>
              </a:spcBef>
            </a:pPr>
            <a:r>
              <a:rPr sz="6600" dirty="0">
                <a:solidFill>
                  <a:prstClr val="white">
                    <a:lumMod val="50000"/>
                  </a:prstClr>
                </a:solidFill>
                <a:latin typeface="Calibri Light" panose="020F0302020204030204" pitchFamily="34" charset="0"/>
                <a:cs typeface="Calibri" panose="020F0502020204030204" pitchFamily="34" charset="0"/>
              </a:rPr>
              <a:t>If you need more placeholders for titles, </a:t>
            </a:r>
            <a:r>
              <a:rPr lang="en-US" sz="6600" dirty="0" smtClean="0">
                <a:solidFill>
                  <a:prstClr val="white">
                    <a:lumMod val="50000"/>
                  </a:prstClr>
                </a:solidFill>
                <a:latin typeface="Calibri Light" panose="020F0302020204030204" pitchFamily="34" charset="0"/>
                <a:cs typeface="Calibri" panose="020F0502020204030204" pitchFamily="34" charset="0"/>
              </a:rPr>
              <a:t>content</a:t>
            </a:r>
            <a:r>
              <a:rPr sz="6600" dirty="0" smtClean="0">
                <a:solidFill>
                  <a:prstClr val="white">
                    <a:lumMod val="50000"/>
                  </a:prstClr>
                </a:solidFill>
                <a:latin typeface="Calibri Light" panose="020F0302020204030204" pitchFamily="34" charset="0"/>
                <a:cs typeface="Calibri" panose="020F0502020204030204" pitchFamily="34" charset="0"/>
              </a:rPr>
              <a:t> </a:t>
            </a:r>
            <a:r>
              <a:rPr sz="6600" dirty="0">
                <a:solidFill>
                  <a:prstClr val="white">
                    <a:lumMod val="50000"/>
                  </a:prstClr>
                </a:solidFill>
                <a:latin typeface="Calibri Light" panose="020F0302020204030204" pitchFamily="34" charset="0"/>
                <a:cs typeface="Calibri" panose="020F0502020204030204" pitchFamily="34" charset="0"/>
              </a:rPr>
              <a:t>or body text, </a:t>
            </a:r>
            <a:r>
              <a:rPr sz="6600" dirty="0" smtClean="0">
                <a:solidFill>
                  <a:prstClr val="white">
                    <a:lumMod val="50000"/>
                  </a:prstClr>
                </a:solidFill>
                <a:latin typeface="Calibri Light" panose="020F0302020204030204" pitchFamily="34" charset="0"/>
                <a:cs typeface="Calibri" panose="020F0502020204030204" pitchFamily="34" charset="0"/>
              </a:rPr>
              <a:t>make </a:t>
            </a:r>
            <a:r>
              <a:rPr sz="6600" dirty="0">
                <a:solidFill>
                  <a:prstClr val="white">
                    <a:lumMod val="50000"/>
                  </a:prstClr>
                </a:solidFill>
                <a:latin typeface="Calibri Light" panose="020F0302020204030204" pitchFamily="34" charset="0"/>
                <a:cs typeface="Calibri" panose="020F0502020204030204" pitchFamily="34" charset="0"/>
              </a:rPr>
              <a:t>a copy of what you need and drag it into place. PowerPoint’s Smart Guides will help you align it with everything else.</a:t>
            </a:r>
          </a:p>
          <a:p>
            <a:pPr lvl="0">
              <a:spcBef>
                <a:spcPts val="2400"/>
              </a:spcBef>
            </a:pPr>
            <a:r>
              <a:rPr sz="6600" dirty="0" smtClean="0">
                <a:solidFill>
                  <a:prstClr val="white">
                    <a:lumMod val="50000"/>
                  </a:prstClr>
                </a:solidFill>
                <a:latin typeface="Calibri Light" panose="020F0302020204030204" pitchFamily="34" charset="0"/>
                <a:cs typeface="Calibri" panose="020F0502020204030204" pitchFamily="34" charset="0"/>
              </a:rPr>
              <a:t>Want to use your own picture</a:t>
            </a:r>
            <a:r>
              <a:rPr lang="en-US" sz="6600" dirty="0" smtClean="0">
                <a:solidFill>
                  <a:prstClr val="white">
                    <a:lumMod val="50000"/>
                  </a:prstClr>
                </a:solidFill>
                <a:latin typeface="Calibri Light" panose="020F0302020204030204" pitchFamily="34" charset="0"/>
                <a:cs typeface="Calibri" panose="020F0502020204030204" pitchFamily="34" charset="0"/>
              </a:rPr>
              <a:t>s</a:t>
            </a:r>
            <a:r>
              <a:rPr sz="6600" dirty="0" smtClean="0">
                <a:solidFill>
                  <a:prstClr val="white">
                    <a:lumMod val="50000"/>
                  </a:prstClr>
                </a:solidFill>
                <a:latin typeface="Calibri Light" panose="020F0302020204030204" pitchFamily="34" charset="0"/>
                <a:cs typeface="Calibri" panose="020F0502020204030204" pitchFamily="34" charset="0"/>
              </a:rPr>
              <a:t> instead of ours? No problem!</a:t>
            </a:r>
            <a:r>
              <a:rPr lang="en-US" sz="6600" dirty="0" smtClean="0">
                <a:solidFill>
                  <a:prstClr val="white">
                    <a:lumMod val="50000"/>
                  </a:prstClr>
                </a:solidFill>
                <a:latin typeface="Calibri Light" panose="020F0302020204030204" pitchFamily="34" charset="0"/>
                <a:cs typeface="Calibri" panose="020F0502020204030204" pitchFamily="34" charset="0"/>
              </a:rPr>
              <a:t> Just click a picture, press the Delete key, then click the icon to add your picture.</a:t>
            </a:r>
            <a:endParaRPr sz="6600" dirty="0">
              <a:solidFill>
                <a:prstClr val="white">
                  <a:lumMod val="50000"/>
                </a:prstClr>
              </a:solidFill>
              <a:latin typeface="Calibri Light" panose="020F0302020204030204" pitchFamily="34" charset="0"/>
              <a:cs typeface="Calibri" panose="020F0502020204030204" pitchFamily="34" charset="0"/>
            </a:endParaRPr>
          </a:p>
        </p:txBody>
      </p:sp>
      <p:sp>
        <p:nvSpPr>
          <p:cNvPr id="6" name="Title 5"/>
          <p:cNvSpPr>
            <a:spLocks noGrp="1"/>
          </p:cNvSpPr>
          <p:nvPr>
            <p:ph type="title"/>
          </p:nvPr>
        </p:nvSpPr>
        <p:spPr/>
        <p:txBody>
          <a:bodyPr/>
          <a:lstStyle/>
          <a:p>
            <a:r>
              <a:rPr lang="en-US" smtClean="0"/>
              <a:t>Click to edit Master title style</a:t>
            </a:r>
            <a:endParaRPr lang="en-US"/>
          </a:p>
        </p:txBody>
      </p:sp>
      <p:sp>
        <p:nvSpPr>
          <p:cNvPr id="31" name="Text Placeholder 6"/>
          <p:cNvSpPr>
            <a:spLocks noGrp="1"/>
          </p:cNvSpPr>
          <p:nvPr>
            <p:ph type="body" sz="quarter" idx="36"/>
          </p:nvPr>
        </p:nvSpPr>
        <p:spPr bwMode="auto">
          <a:xfrm>
            <a:off x="1158240" y="4093905"/>
            <a:ext cx="30174412" cy="646331"/>
          </a:xfrm>
        </p:spPr>
        <p:txBody>
          <a:bodyPr anchor="ctr">
            <a:noAutofit/>
          </a:bodyPr>
          <a:lstStyle>
            <a:lvl1pPr marL="0" indent="0">
              <a:spcBef>
                <a:spcPts val="0"/>
              </a:spcBef>
              <a:buNone/>
              <a:defRPr sz="3600">
                <a:solidFill>
                  <a:schemeClr val="bg1">
                    <a:lumMod val="75000"/>
                  </a:schemeClr>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smtClean="0"/>
              <a:t>Edit Master text styles</a:t>
            </a:r>
          </a:p>
        </p:txBody>
      </p:sp>
      <p:sp>
        <p:nvSpPr>
          <p:cNvPr id="7" name="Text Placeholder 6"/>
          <p:cNvSpPr>
            <a:spLocks noGrp="1"/>
          </p:cNvSpPr>
          <p:nvPr>
            <p:ph type="body" sz="quarter" idx="13" hasCustomPrompt="1"/>
          </p:nvPr>
        </p:nvSpPr>
        <p:spPr>
          <a:xfrm>
            <a:off x="1143000" y="5669280"/>
            <a:ext cx="12801600" cy="128016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9" name="Text Placeholder 8"/>
          <p:cNvSpPr>
            <a:spLocks noGrp="1"/>
          </p:cNvSpPr>
          <p:nvPr>
            <p:ph type="body" sz="quarter" idx="39" hasCustomPrompt="1"/>
          </p:nvPr>
        </p:nvSpPr>
        <p:spPr bwMode="ltGray">
          <a:xfrm>
            <a:off x="1143000" y="7114032"/>
            <a:ext cx="12801600" cy="2732574"/>
          </a:xfrm>
          <a:solidFill>
            <a:schemeClr val="tx2">
              <a:lumMod val="10000"/>
              <a:lumOff val="90000"/>
            </a:schemeClr>
          </a:solidFill>
        </p:spPr>
        <p:txBody>
          <a:bodyPr lIns="365760" rIns="365760" anchor="ctr">
            <a:noAutofit/>
          </a:bodyPr>
          <a:lstStyle>
            <a:lvl1pPr marL="0" indent="0">
              <a:spcBef>
                <a:spcPts val="1200"/>
              </a:spcBef>
              <a:buFont typeface="Arial" panose="020B0604020202020204" pitchFamily="34" charset="0"/>
              <a:buNone/>
              <a:defRPr sz="4400" baseline="0"/>
            </a:lvl1pPr>
            <a:lvl2pPr marL="571500" indent="-571500">
              <a:spcBef>
                <a:spcPts val="1200"/>
              </a:spcBef>
              <a:buFont typeface="Arial" panose="020B0604020202020204" pitchFamily="34" charset="0"/>
              <a:buChar char="•"/>
              <a:defRPr sz="4400"/>
            </a:lvl2pPr>
            <a:lvl3pPr marL="571500" indent="-571500">
              <a:spcBef>
                <a:spcPts val="1200"/>
              </a:spcBef>
              <a:buFont typeface="Arial" panose="020B0604020202020204" pitchFamily="34" charset="0"/>
              <a:buChar char="•"/>
              <a:defRPr sz="4400"/>
            </a:lvl3pPr>
            <a:lvl4pPr marL="0" indent="0">
              <a:spcBef>
                <a:spcPts val="1200"/>
              </a:spcBef>
              <a:buNone/>
              <a:defRPr sz="4400"/>
            </a:lvl4pPr>
            <a:lvl5pPr marL="0" indent="0">
              <a:spcBef>
                <a:spcPts val="1200"/>
              </a:spcBef>
              <a:buNone/>
              <a:defRPr sz="4400"/>
            </a:lvl5pPr>
            <a:lvl6pPr marL="0" indent="0">
              <a:spcBef>
                <a:spcPts val="1200"/>
              </a:spcBef>
              <a:buNone/>
              <a:defRPr sz="4400"/>
            </a:lvl6pPr>
            <a:lvl7pPr marL="0" indent="0">
              <a:spcBef>
                <a:spcPts val="1200"/>
              </a:spcBef>
              <a:buNone/>
              <a:defRPr sz="4400"/>
            </a:lvl7pPr>
            <a:lvl8pPr marL="0" indent="0">
              <a:spcBef>
                <a:spcPts val="1200"/>
              </a:spcBef>
              <a:buNone/>
              <a:defRPr sz="4400"/>
            </a:lvl8pPr>
            <a:lvl9pPr marL="0" indent="0">
              <a:spcBef>
                <a:spcPts val="1200"/>
              </a:spcBef>
              <a:buNone/>
              <a:defRPr sz="4400"/>
            </a:lvl9pPr>
          </a:lstStyle>
          <a:p>
            <a:pPr lvl="0"/>
            <a:r>
              <a:rPr lang="en-US" dirty="0" smtClean="0"/>
              <a:t>Type your question or a statement of the problem here</a:t>
            </a:r>
            <a:endParaRPr lang="en-US" dirty="0"/>
          </a:p>
        </p:txBody>
      </p:sp>
      <p:sp>
        <p:nvSpPr>
          <p:cNvPr id="36" name="Text Placeholder 6"/>
          <p:cNvSpPr>
            <a:spLocks noGrp="1"/>
          </p:cNvSpPr>
          <p:nvPr>
            <p:ph type="body" sz="quarter" idx="37" hasCustomPrompt="1"/>
          </p:nvPr>
        </p:nvSpPr>
        <p:spPr>
          <a:xfrm>
            <a:off x="1143000" y="10497312"/>
            <a:ext cx="12801600" cy="128016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37" name="Content Placeholder 17"/>
          <p:cNvSpPr>
            <a:spLocks noGrp="1"/>
          </p:cNvSpPr>
          <p:nvPr>
            <p:ph sz="quarter" idx="38" hasCustomPrompt="1"/>
          </p:nvPr>
        </p:nvSpPr>
        <p:spPr>
          <a:xfrm>
            <a:off x="1143000" y="11868912"/>
            <a:ext cx="12801600" cy="2807506"/>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p:txBody>
      </p:sp>
      <p:sp>
        <p:nvSpPr>
          <p:cNvPr id="11" name="Text Placeholder 6"/>
          <p:cNvSpPr>
            <a:spLocks noGrp="1"/>
          </p:cNvSpPr>
          <p:nvPr>
            <p:ph type="body" sz="quarter" idx="17" hasCustomPrompt="1"/>
          </p:nvPr>
        </p:nvSpPr>
        <p:spPr>
          <a:xfrm>
            <a:off x="1143000" y="14950440"/>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0" name="Content Placeholder 17"/>
          <p:cNvSpPr>
            <a:spLocks noGrp="1"/>
          </p:cNvSpPr>
          <p:nvPr>
            <p:ph sz="quarter" idx="25" hasCustomPrompt="1"/>
          </p:nvPr>
        </p:nvSpPr>
        <p:spPr>
          <a:xfrm>
            <a:off x="1143000" y="16440912"/>
            <a:ext cx="12801600" cy="6027461"/>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3" name="Text Placeholder 6"/>
          <p:cNvSpPr>
            <a:spLocks noGrp="1"/>
          </p:cNvSpPr>
          <p:nvPr>
            <p:ph type="body" sz="quarter" idx="19" hasCustomPrompt="1"/>
          </p:nvPr>
        </p:nvSpPr>
        <p:spPr>
          <a:xfrm>
            <a:off x="1143000" y="22887432"/>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1" name="Content Placeholder 17"/>
          <p:cNvSpPr>
            <a:spLocks noGrp="1"/>
          </p:cNvSpPr>
          <p:nvPr>
            <p:ph sz="quarter" idx="26" hasCustomPrompt="1"/>
          </p:nvPr>
        </p:nvSpPr>
        <p:spPr>
          <a:xfrm>
            <a:off x="1143000" y="24332184"/>
            <a:ext cx="12801600" cy="7296912"/>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5" name="Text Placeholder 6"/>
          <p:cNvSpPr>
            <a:spLocks noGrp="1"/>
          </p:cNvSpPr>
          <p:nvPr>
            <p:ph type="body" sz="quarter" idx="21" hasCustomPrompt="1"/>
          </p:nvPr>
        </p:nvSpPr>
        <p:spPr>
          <a:xfrm>
            <a:off x="15544800" y="5669280"/>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2" name="Content Placeholder 17"/>
          <p:cNvSpPr>
            <a:spLocks noGrp="1"/>
          </p:cNvSpPr>
          <p:nvPr>
            <p:ph sz="quarter" idx="27" hasCustomPrompt="1"/>
          </p:nvPr>
        </p:nvSpPr>
        <p:spPr>
          <a:xfrm>
            <a:off x="15544800" y="7114032"/>
            <a:ext cx="12801600" cy="6795556"/>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38" name="Text Placeholder 6"/>
          <p:cNvSpPr>
            <a:spLocks noGrp="1"/>
          </p:cNvSpPr>
          <p:nvPr>
            <p:ph type="body" sz="quarter" idx="40" hasCustomPrompt="1"/>
          </p:nvPr>
        </p:nvSpPr>
        <p:spPr>
          <a:xfrm>
            <a:off x="15544800" y="14328648"/>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18" name="Content Placeholder 17"/>
          <p:cNvSpPr>
            <a:spLocks noGrp="1"/>
          </p:cNvSpPr>
          <p:nvPr>
            <p:ph sz="quarter" idx="23" hasCustomPrompt="1"/>
          </p:nvPr>
        </p:nvSpPr>
        <p:spPr>
          <a:xfrm>
            <a:off x="15544800" y="15773399"/>
            <a:ext cx="12801600" cy="6694973"/>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4" name="Text Placeholder 6"/>
          <p:cNvSpPr>
            <a:spLocks noGrp="1"/>
          </p:cNvSpPr>
          <p:nvPr>
            <p:ph type="body" sz="quarter" idx="29" hasCustomPrompt="1"/>
          </p:nvPr>
        </p:nvSpPr>
        <p:spPr>
          <a:xfrm>
            <a:off x="15544800" y="22887432"/>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5" name="Content Placeholder 17"/>
          <p:cNvSpPr>
            <a:spLocks noGrp="1"/>
          </p:cNvSpPr>
          <p:nvPr>
            <p:ph sz="quarter" idx="30" hasCustomPrompt="1"/>
          </p:nvPr>
        </p:nvSpPr>
        <p:spPr>
          <a:xfrm>
            <a:off x="15544800" y="24332184"/>
            <a:ext cx="12801600" cy="7296912"/>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6" name="Text Placeholder 6"/>
          <p:cNvSpPr>
            <a:spLocks noGrp="1"/>
          </p:cNvSpPr>
          <p:nvPr>
            <p:ph type="body" sz="quarter" idx="31" hasCustomPrompt="1"/>
          </p:nvPr>
        </p:nvSpPr>
        <p:spPr>
          <a:xfrm>
            <a:off x="29900880" y="5669280"/>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7" name="Content Placeholder 17"/>
          <p:cNvSpPr>
            <a:spLocks noGrp="1"/>
          </p:cNvSpPr>
          <p:nvPr>
            <p:ph sz="quarter" idx="32" hasCustomPrompt="1"/>
          </p:nvPr>
        </p:nvSpPr>
        <p:spPr>
          <a:xfrm>
            <a:off x="29900880" y="7114032"/>
            <a:ext cx="12801600" cy="7315200"/>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8" name="Content Placeholder 17"/>
          <p:cNvSpPr>
            <a:spLocks noGrp="1"/>
          </p:cNvSpPr>
          <p:nvPr>
            <p:ph sz="quarter" idx="33" hasCustomPrompt="1"/>
          </p:nvPr>
        </p:nvSpPr>
        <p:spPr>
          <a:xfrm>
            <a:off x="29900880" y="14914834"/>
            <a:ext cx="12801600" cy="4538610"/>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endParaRPr lang="en-US" dirty="0"/>
          </a:p>
        </p:txBody>
      </p:sp>
      <p:sp>
        <p:nvSpPr>
          <p:cNvPr id="39" name="Text Placeholder 6"/>
          <p:cNvSpPr>
            <a:spLocks noGrp="1"/>
          </p:cNvSpPr>
          <p:nvPr>
            <p:ph type="body" sz="quarter" idx="41" hasCustomPrompt="1"/>
          </p:nvPr>
        </p:nvSpPr>
        <p:spPr>
          <a:xfrm>
            <a:off x="29900880" y="19767596"/>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40" name="Content Placeholder 17"/>
          <p:cNvSpPr>
            <a:spLocks noGrp="1"/>
          </p:cNvSpPr>
          <p:nvPr>
            <p:ph sz="quarter" idx="42" hasCustomPrompt="1"/>
          </p:nvPr>
        </p:nvSpPr>
        <p:spPr>
          <a:xfrm>
            <a:off x="29900880" y="21212348"/>
            <a:ext cx="12801600" cy="4344786"/>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endParaRPr lang="en-US" dirty="0"/>
          </a:p>
        </p:txBody>
      </p:sp>
      <p:sp>
        <p:nvSpPr>
          <p:cNvPr id="29" name="Text Placeholder 6"/>
          <p:cNvSpPr>
            <a:spLocks noGrp="1"/>
          </p:cNvSpPr>
          <p:nvPr>
            <p:ph type="body" sz="quarter" idx="34" hasCustomPrompt="1"/>
          </p:nvPr>
        </p:nvSpPr>
        <p:spPr>
          <a:xfrm>
            <a:off x="29900880" y="25722072"/>
            <a:ext cx="12801600" cy="12192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365760" anchor="ctr">
            <a:noAutofit/>
          </a:bodyPr>
          <a:lstStyle>
            <a:lvl1pPr marL="0" indent="0" algn="ctr">
              <a:spcBef>
                <a:spcPts val="0"/>
              </a:spcBef>
              <a:buNone/>
              <a:defRPr sz="54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30" name="Content Placeholder 17"/>
          <p:cNvSpPr>
            <a:spLocks noGrp="1"/>
          </p:cNvSpPr>
          <p:nvPr>
            <p:ph sz="quarter" idx="35" hasCustomPrompt="1"/>
          </p:nvPr>
        </p:nvSpPr>
        <p:spPr>
          <a:xfrm>
            <a:off x="29900880" y="27166824"/>
            <a:ext cx="12801600" cy="4462272"/>
          </a:xfrm>
        </p:spPr>
        <p:txBody>
          <a:bodyPr lIns="91440" tIns="182880"/>
          <a:lstStyle>
            <a:lvl1pPr>
              <a:defRPr sz="3200" baseline="0"/>
            </a:lvl1pPr>
            <a:lvl2pPr>
              <a:defRPr sz="2800"/>
            </a:lvl2pPr>
            <a:lvl3pPr>
              <a:defRPr sz="2800"/>
            </a:lvl3pPr>
            <a:lvl4pPr>
              <a:defRPr sz="2800"/>
            </a:lvl4pPr>
            <a:lvl5pPr>
              <a:defRPr sz="2800"/>
            </a:lvl5pPr>
            <a:lvl6pPr>
              <a:defRPr sz="2800"/>
            </a:lvl6pPr>
            <a:lvl7pPr>
              <a:defRPr sz="2800"/>
            </a:lvl7pPr>
            <a:lvl8pPr>
              <a:defRPr sz="2800"/>
            </a:lvl8pPr>
            <a:lvl9pPr>
              <a:defRPr sz="28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endParaRPr lang="en-US" dirty="0"/>
          </a:p>
        </p:txBody>
      </p:sp>
      <p:sp>
        <p:nvSpPr>
          <p:cNvPr id="3" name="Date Placeholder 2"/>
          <p:cNvSpPr>
            <a:spLocks noGrp="1"/>
          </p:cNvSpPr>
          <p:nvPr>
            <p:ph type="dt" sz="half" idx="10"/>
          </p:nvPr>
        </p:nvSpPr>
        <p:spPr/>
        <p:txBody>
          <a:bodyPr/>
          <a:lstStyle/>
          <a:p>
            <a:fld id="{ECAA57DF-1C19-4726-AB84-014692BAD8F5}" type="datetimeFigureOut">
              <a:rPr lang="en-US" smtClean="0"/>
              <a:t>3/15/2018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B4C631-C489-4C11-812F-2172FBEAE82B}" type="slidenum">
              <a:rPr lang="en-US" smtClean="0"/>
              <a:t>‹#›</a:t>
            </a:fld>
            <a:endParaRPr lang="en-US"/>
          </a:p>
        </p:txBody>
      </p:sp>
      <p:sp>
        <p:nvSpPr>
          <p:cNvPr id="8" name="Picture Placeholder 7"/>
          <p:cNvSpPr>
            <a:spLocks noGrp="1"/>
          </p:cNvSpPr>
          <p:nvPr>
            <p:ph type="pic" sz="quarter" idx="43"/>
          </p:nvPr>
        </p:nvSpPr>
        <p:spPr>
          <a:xfrm>
            <a:off x="32270700" y="0"/>
            <a:ext cx="11620500" cy="3842445"/>
          </a:xfrm>
          <a:effectDag name="">
            <a:cont type="tree" name="">
              <a:effect ref="fillLine"/>
              <a:alphaMod>
                <a:cont name="">
                  <a:fill>
                    <a:gradFill>
                      <a:gsLst>
                        <a:gs pos="60000">
                          <a:srgbClr val="000000">
                            <a:alpha val="100000"/>
                          </a:srgbClr>
                        </a:gs>
                        <a:gs pos="97000">
                          <a:srgbClr val="000000">
                            <a:alpha val="0"/>
                          </a:srgbClr>
                        </a:gs>
                      </a:gsLst>
                      <a:lin ang="10800000"/>
                    </a:gradFill>
                  </a:fill>
                </a:cont>
              </a:alphaMod>
            </a:cont>
          </a:effectDag>
        </p:spPr>
        <p:txBody>
          <a:bodyPr lIns="91440" tIns="457200" rIns="91440"/>
          <a:lstStyle>
            <a:lvl1pPr marL="0" indent="0" algn="ctr">
              <a:buNone/>
              <a:defRPr>
                <a:solidFill>
                  <a:schemeClr val="bg1"/>
                </a:solidFill>
              </a:defRPr>
            </a:lvl1pPr>
          </a:lstStyle>
          <a:p>
            <a:r>
              <a:rPr lang="en-US" smtClean="0"/>
              <a:t>Click icon to add picture</a:t>
            </a:r>
            <a:endParaRPr lang="en-US" dirty="0"/>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bwMode="ltGray">
          <a:xfrm>
            <a:off x="0" y="0"/>
            <a:ext cx="43891200" cy="502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bwMode="auto">
          <a:xfrm>
            <a:off x="1158240" y="685860"/>
            <a:ext cx="30175200" cy="297174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58240" y="6019800"/>
            <a:ext cx="41589960" cy="2362962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3/15/2018</a:t>
            </a:fld>
            <a:endParaRPr lang="en-US"/>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a:p>
        </p:txBody>
      </p:sp>
      <p:sp>
        <p:nvSpPr>
          <p:cNvPr id="8" name="Rectangle 7"/>
          <p:cNvSpPr/>
          <p:nvPr userDrawn="1"/>
        </p:nvSpPr>
        <p:spPr bwMode="gray">
          <a:xfrm>
            <a:off x="0" y="3886200"/>
            <a:ext cx="438912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a:off x="0" y="3886200"/>
            <a:ext cx="43891200" cy="0"/>
          </a:xfrm>
          <a:prstGeom prst="line">
            <a:avLst/>
          </a:prstGeom>
          <a:ln w="114300">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11500" b="0" kern="1200">
          <a:solidFill>
            <a:schemeClr val="bg1"/>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bg1">
            <a:lumMod val="65000"/>
          </a:schemeClr>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58239" y="685860"/>
            <a:ext cx="38301637" cy="2971740"/>
          </a:xfrm>
        </p:spPr>
        <p:txBody>
          <a:bodyPr>
            <a:normAutofit/>
          </a:bodyPr>
          <a:lstStyle/>
          <a:p>
            <a:r>
              <a:rPr lang="en-US" sz="8800" dirty="0" smtClean="0"/>
              <a:t>The effect of stem cells on treatment of cleft lip defect in children</a:t>
            </a:r>
            <a:endParaRPr lang="en-US" sz="8800" dirty="0"/>
          </a:p>
        </p:txBody>
      </p:sp>
      <p:sp>
        <p:nvSpPr>
          <p:cNvPr id="23" name="Text Placeholder 22"/>
          <p:cNvSpPr>
            <a:spLocks noGrp="1"/>
          </p:cNvSpPr>
          <p:nvPr>
            <p:ph type="body" sz="quarter" idx="36"/>
          </p:nvPr>
        </p:nvSpPr>
        <p:spPr/>
        <p:txBody>
          <a:bodyPr/>
          <a:lstStyle/>
          <a:p>
            <a:r>
              <a:rPr lang="en-US" dirty="0" err="1" smtClean="0"/>
              <a:t>Mobina</a:t>
            </a:r>
            <a:r>
              <a:rPr lang="en-US" dirty="0" smtClean="0"/>
              <a:t> </a:t>
            </a:r>
            <a:r>
              <a:rPr lang="en-US" dirty="0" err="1" smtClean="0"/>
              <a:t>Vatankhah</a:t>
            </a:r>
            <a:r>
              <a:rPr lang="en-US" dirty="0" smtClean="0"/>
              <a:t>| Iran | </a:t>
            </a:r>
            <a:r>
              <a:rPr lang="en-US" dirty="0" err="1" smtClean="0"/>
              <a:t>Farzanegan</a:t>
            </a:r>
            <a:r>
              <a:rPr lang="en-US" dirty="0" smtClean="0"/>
              <a:t> high school</a:t>
            </a:r>
            <a:endParaRPr lang="en-US" dirty="0"/>
          </a:p>
        </p:txBody>
      </p:sp>
      <p:sp>
        <p:nvSpPr>
          <p:cNvPr id="67" name="Text Placeholder 66"/>
          <p:cNvSpPr>
            <a:spLocks noGrp="1"/>
          </p:cNvSpPr>
          <p:nvPr>
            <p:ph type="body" sz="quarter" idx="13"/>
          </p:nvPr>
        </p:nvSpPr>
        <p:spPr/>
        <p:txBody>
          <a:bodyPr/>
          <a:lstStyle/>
          <a:p>
            <a:r>
              <a:rPr lang="en-US" dirty="0" smtClean="0"/>
              <a:t>Abstract </a:t>
            </a:r>
            <a:endParaRPr lang="en-US" dirty="0"/>
          </a:p>
        </p:txBody>
      </p:sp>
      <p:sp>
        <p:nvSpPr>
          <p:cNvPr id="69" name="Text Placeholder 68"/>
          <p:cNvSpPr>
            <a:spLocks noGrp="1"/>
          </p:cNvSpPr>
          <p:nvPr>
            <p:ph type="body" sz="quarter" idx="39"/>
          </p:nvPr>
        </p:nvSpPr>
        <p:spPr>
          <a:xfrm>
            <a:off x="1143000" y="7114031"/>
            <a:ext cx="12801600" cy="2964221"/>
          </a:xfrm>
        </p:spPr>
        <p:txBody>
          <a:bodyPr/>
          <a:lstStyle/>
          <a:p>
            <a:pPr algn="just"/>
            <a:r>
              <a:rPr lang="en-US" sz="2000" dirty="0">
                <a:latin typeface="Arial" panose="020B0604020202020204" pitchFamily="34" charset="0"/>
                <a:cs typeface="Arial" panose="020B0604020202020204" pitchFamily="34" charset="0"/>
              </a:rPr>
              <a:t>Hare lip or Cleft lip or Palate is one of the </a:t>
            </a:r>
            <a:r>
              <a:rPr lang="en-US" sz="2000" dirty="0" smtClean="0">
                <a:latin typeface="Arial" panose="020B0604020202020204" pitchFamily="34" charset="0"/>
                <a:cs typeface="Arial" panose="020B0604020202020204" pitchFamily="34" charset="0"/>
              </a:rPr>
              <a:t>most prevalent </a:t>
            </a:r>
            <a:r>
              <a:rPr lang="en-US" sz="2000" dirty="0">
                <a:latin typeface="Arial" panose="020B0604020202020204" pitchFamily="34" charset="0"/>
                <a:cs typeface="Arial" panose="020B0604020202020204" pitchFamily="34" charset="0"/>
              </a:rPr>
              <a:t>congenital defect in human being which has the rate of 1per 700 or 1000 births in white race people. In recent years physicians and surgeons attempted to treat the malformation by surgery immediately afterbirth, but in some cases this defect can’t be treated by surgery easily. Our objective to use stem cells to </a:t>
            </a:r>
            <a:r>
              <a:rPr lang="en-US" sz="2000" dirty="0" smtClean="0">
                <a:latin typeface="Arial" panose="020B0604020202020204" pitchFamily="34" charset="0"/>
                <a:cs typeface="Arial" panose="020B0604020202020204" pitchFamily="34" charset="0"/>
              </a:rPr>
              <a:t>eliminate </a:t>
            </a:r>
            <a:r>
              <a:rPr lang="en-US" sz="2000" dirty="0">
                <a:latin typeface="Arial" panose="020B0604020202020204" pitchFamily="34" charset="0"/>
                <a:cs typeface="Arial" panose="020B0604020202020204" pitchFamily="34" charset="0"/>
              </a:rPr>
              <a:t>such malformation is to save children to be put under surgery operation, the need to do general anesthesia to extract bone has consequences such as long-lasting pains and natural disorders. The innovation of extraction of stem cells provides more </a:t>
            </a:r>
            <a:r>
              <a:rPr lang="en-US" sz="2000" dirty="0" smtClean="0">
                <a:latin typeface="Arial" panose="020B0604020202020204" pitchFamily="34" charset="0"/>
                <a:cs typeface="Arial" panose="020B0604020202020204" pitchFamily="34" charset="0"/>
              </a:rPr>
              <a:t>commensurate </a:t>
            </a:r>
            <a:r>
              <a:rPr lang="en-US" sz="2000" dirty="0">
                <a:latin typeface="Arial" panose="020B0604020202020204" pitchFamily="34" charset="0"/>
                <a:cs typeface="Arial" panose="020B0604020202020204" pitchFamily="34" charset="0"/>
              </a:rPr>
              <a:t>alternative in </a:t>
            </a:r>
            <a:r>
              <a:rPr lang="en-US" sz="2000" dirty="0" smtClean="0">
                <a:latin typeface="Arial" panose="020B0604020202020204" pitchFamily="34" charset="0"/>
                <a:cs typeface="Arial" panose="020B0604020202020204" pitchFamily="34" charset="0"/>
              </a:rPr>
              <a:t>comparison </a:t>
            </a:r>
            <a:r>
              <a:rPr lang="en-US" sz="2000" dirty="0">
                <a:latin typeface="Arial" panose="020B0604020202020204" pitchFamily="34" charset="0"/>
                <a:cs typeface="Arial" panose="020B0604020202020204" pitchFamily="34" charset="0"/>
              </a:rPr>
              <a:t>with offensive </a:t>
            </a:r>
            <a:r>
              <a:rPr lang="en-US" sz="2000" dirty="0" smtClean="0">
                <a:latin typeface="Arial" panose="020B0604020202020204" pitchFamily="34" charset="0"/>
                <a:cs typeface="Arial" panose="020B0604020202020204" pitchFamily="34" charset="0"/>
              </a:rPr>
              <a:t>technique </a:t>
            </a:r>
            <a:r>
              <a:rPr lang="en-US" sz="2000" dirty="0">
                <a:latin typeface="Arial" panose="020B0604020202020204" pitchFamily="34" charset="0"/>
                <a:cs typeface="Arial" panose="020B0604020202020204" pitchFamily="34" charset="0"/>
              </a:rPr>
              <a:t>of treatment of cleft lip and palate.</a:t>
            </a:r>
          </a:p>
        </p:txBody>
      </p:sp>
      <p:sp>
        <p:nvSpPr>
          <p:cNvPr id="68" name="Text Placeholder 67"/>
          <p:cNvSpPr>
            <a:spLocks noGrp="1"/>
          </p:cNvSpPr>
          <p:nvPr>
            <p:ph type="body" sz="quarter" idx="37"/>
          </p:nvPr>
        </p:nvSpPr>
        <p:spPr/>
        <p:txBody>
          <a:bodyPr/>
          <a:lstStyle/>
          <a:p>
            <a:r>
              <a:rPr lang="en-US" dirty="0" smtClean="0"/>
              <a:t>Background</a:t>
            </a:r>
            <a:endParaRPr lang="en-US" dirty="0"/>
          </a:p>
        </p:txBody>
      </p:sp>
      <p:sp>
        <p:nvSpPr>
          <p:cNvPr id="11" name="Content Placeholder 10"/>
          <p:cNvSpPr>
            <a:spLocks noGrp="1"/>
          </p:cNvSpPr>
          <p:nvPr>
            <p:ph sz="quarter" idx="38"/>
          </p:nvPr>
        </p:nvSpPr>
        <p:spPr>
          <a:xfrm>
            <a:off x="1143000" y="11868912"/>
            <a:ext cx="12801600" cy="3045922"/>
          </a:xfrm>
        </p:spPr>
        <p:txBody>
          <a:bodyPr>
            <a:noAutofit/>
          </a:bodyPr>
          <a:lstStyle/>
          <a:p>
            <a:pPr marL="0" indent="0">
              <a:buNone/>
            </a:pPr>
            <a:r>
              <a:rPr lang="en-US" sz="2000" dirty="0">
                <a:latin typeface="Arial" panose="020B0604020202020204" pitchFamily="34" charset="0"/>
                <a:cs typeface="Arial" panose="020B0604020202020204" pitchFamily="34" charset="0"/>
              </a:rPr>
              <a:t>The history of surgery of cleft lip and palates reaches as far backwards as the </a:t>
            </a:r>
            <a:r>
              <a:rPr lang="en-US" sz="2000" dirty="0" smtClean="0">
                <a:latin typeface="Arial" panose="020B0604020202020204" pitchFamily="34" charset="0"/>
                <a:cs typeface="Arial" panose="020B0604020202020204" pitchFamily="34" charset="0"/>
              </a:rPr>
              <a:t>pre-Christian </a:t>
            </a:r>
            <a:r>
              <a:rPr lang="en-US" sz="2000" dirty="0">
                <a:latin typeface="Arial" panose="020B0604020202020204" pitchFamily="34" charset="0"/>
                <a:cs typeface="Arial" panose="020B0604020202020204" pitchFamily="34" charset="0"/>
              </a:rPr>
              <a:t>era to 390 B.C. when for the first time a cleft lip was closed successfully in China. Although Egyptian and Greek medicines developed to a remarkable degree, no descriptions of cleft operations have survived. In the middle ages operations on cleft lip have been several times described. A successful operation on a cleft palate did however not occur until 1816. This can be explained by the fact that cleft palates were thought to be secondary to syphilis, but also because without anaesthetic this operation was extremely painful and difficult. </a:t>
            </a:r>
            <a:r>
              <a:rPr lang="en-US" sz="2000" dirty="0" err="1">
                <a:latin typeface="Arial" panose="020B0604020202020204" pitchFamily="34" charset="0"/>
                <a:cs typeface="Arial" panose="020B0604020202020204" pitchFamily="34" charset="0"/>
              </a:rPr>
              <a:t>Graefe</a:t>
            </a:r>
            <a:r>
              <a:rPr lang="en-US" sz="2000" dirty="0">
                <a:latin typeface="Arial" panose="020B0604020202020204" pitchFamily="34" charset="0"/>
                <a:cs typeface="Arial" panose="020B0604020202020204" pitchFamily="34" charset="0"/>
              </a:rPr>
              <a:t> in 1816 </a:t>
            </a:r>
            <a:r>
              <a:rPr lang="en-US" sz="2000" dirty="0" smtClean="0">
                <a:latin typeface="Arial" panose="020B0604020202020204" pitchFamily="34" charset="0"/>
                <a:cs typeface="Arial" panose="020B0604020202020204" pitchFamily="34" charset="0"/>
              </a:rPr>
              <a:t>and </a:t>
            </a:r>
            <a:r>
              <a:rPr lang="en-US" sz="2000" dirty="0">
                <a:latin typeface="Arial" panose="020B0604020202020204" pitchFamily="34" charset="0"/>
                <a:cs typeface="Arial" panose="020B0604020202020204" pitchFamily="34" charset="0"/>
              </a:rPr>
              <a:t>Roux in 1819 </a:t>
            </a:r>
            <a:r>
              <a:rPr lang="en-US" sz="2000" dirty="0" smtClean="0">
                <a:latin typeface="Arial" panose="020B0604020202020204" pitchFamily="34" charset="0"/>
                <a:cs typeface="Arial" panose="020B0604020202020204" pitchFamily="34" charset="0"/>
              </a:rPr>
              <a:t>published </a:t>
            </a:r>
            <a:r>
              <a:rPr lang="en-US" sz="2000" dirty="0">
                <a:latin typeface="Arial" panose="020B0604020202020204" pitchFamily="34" charset="0"/>
                <a:cs typeface="Arial" panose="020B0604020202020204" pitchFamily="34" charset="0"/>
              </a:rPr>
              <a:t>the first satisfactory results. After the introduction of chloroform cleft surgery made remarkable progress. The development of cleft surgery has been chronologically described and finally the present state of affairs is discussed</a:t>
            </a:r>
            <a:r>
              <a:rPr lang="en-US" sz="2000" dirty="0">
                <a:latin typeface="Arial" panose="020B0604020202020204" pitchFamily="34" charset="0"/>
                <a:cs typeface="Arial" panose="020B0604020202020204" pitchFamily="34" charset="0"/>
              </a:rPr>
              <a:t>. All surgical procedures carry some uncertainty and risk. When surgery is performed by a qualified plastic surgeon with experience in cleft lip and cleft palate plastic surgery, the results can be quite positive. Nevertheless, as with any operation, there are risks associated with surgery and specific complications associated with this procedure.</a:t>
            </a:r>
          </a:p>
          <a:p>
            <a:pPr marL="0" indent="0">
              <a:buNone/>
            </a:pPr>
            <a:r>
              <a:rPr lang="en-US" sz="2000" dirty="0" smtClean="0">
                <a:latin typeface="Arial" panose="020B0604020202020204" pitchFamily="34" charset="0"/>
                <a:cs typeface="Arial" panose="020B0604020202020204" pitchFamily="34" charset="0"/>
              </a:rPr>
              <a:t>In </a:t>
            </a:r>
            <a:r>
              <a:rPr lang="en-US" sz="2000" dirty="0">
                <a:latin typeface="Arial" panose="020B0604020202020204" pitchFamily="34" charset="0"/>
                <a:cs typeface="Arial" panose="020B0604020202020204" pitchFamily="34" charset="0"/>
              </a:rPr>
              <a:t>cleft lip surgery, the most common problem is asymmetry, when one side of the mouth and nose does not match the other side. The goal of cleft lip surgery is to close the separation in the child's upper lip, creating a normal look with normal function. We can add to that goal the creation of a balanced and symmetric nostril. Incisions and scars are necessary to accomplish these goals. We attempt to keep scars to a minimum and to place them in locations where they will be least apparent.</a:t>
            </a:r>
            <a:endParaRPr lang="en-US" sz="2000" dirty="0">
              <a:latin typeface="Arial" panose="020B0604020202020204" pitchFamily="34" charset="0"/>
              <a:cs typeface="Arial" panose="020B0604020202020204" pitchFamily="34" charset="0"/>
            </a:endParaRPr>
          </a:p>
        </p:txBody>
      </p:sp>
      <p:sp>
        <p:nvSpPr>
          <p:cNvPr id="7" name="Text Placeholder 6"/>
          <p:cNvSpPr>
            <a:spLocks noGrp="1"/>
          </p:cNvSpPr>
          <p:nvPr>
            <p:ph type="body" sz="quarter" idx="17"/>
          </p:nvPr>
        </p:nvSpPr>
        <p:spPr>
          <a:xfrm>
            <a:off x="1220212" y="17794423"/>
            <a:ext cx="12801600" cy="1219200"/>
          </a:xfrm>
        </p:spPr>
        <p:txBody>
          <a:bodyPr/>
          <a:lstStyle/>
          <a:p>
            <a:r>
              <a:rPr lang="en-US" dirty="0" smtClean="0"/>
              <a:t> Methods</a:t>
            </a:r>
            <a:endParaRPr lang="en-US" dirty="0"/>
          </a:p>
        </p:txBody>
      </p:sp>
      <p:sp>
        <p:nvSpPr>
          <p:cNvPr id="12" name="Content Placeholder 11"/>
          <p:cNvSpPr>
            <a:spLocks noGrp="1"/>
          </p:cNvSpPr>
          <p:nvPr>
            <p:ph sz="quarter" idx="25"/>
          </p:nvPr>
        </p:nvSpPr>
        <p:spPr>
          <a:xfrm>
            <a:off x="1280080" y="19120885"/>
            <a:ext cx="12801600" cy="6027461"/>
          </a:xfrm>
        </p:spPr>
        <p:txBody>
          <a:bodyPr>
            <a:normAutofit/>
          </a:bodyPr>
          <a:lstStyle/>
          <a:p>
            <a:pPr marL="0" indent="0" algn="just">
              <a:buNone/>
            </a:pPr>
            <a:r>
              <a:rPr lang="en-US" sz="2000" dirty="0">
                <a:latin typeface="Arial" panose="020B0604020202020204" pitchFamily="34" charset="0"/>
                <a:cs typeface="Arial" panose="020B0604020202020204" pitchFamily="34" charset="0"/>
              </a:rPr>
              <a:t>Umbilical cord tissue (CT) can provide a virtually unlimited source of multipotent mesenchymal stem cells (MSC) that can potentially be used in a variety of regenerative medicine and tissue engineering applications. Cord tissue segments can be frozen and preserved in liquid nitrogen </a:t>
            </a:r>
            <a:r>
              <a:rPr lang="en-US" sz="2000" dirty="0" err="1">
                <a:latin typeface="Arial" panose="020B0604020202020204" pitchFamily="34" charset="0"/>
                <a:cs typeface="Arial" panose="020B0604020202020204" pitchFamily="34" charset="0"/>
              </a:rPr>
              <a:t>dewars</a:t>
            </a:r>
            <a:r>
              <a:rPr lang="en-US" sz="2000" dirty="0">
                <a:latin typeface="Arial" panose="020B0604020202020204" pitchFamily="34" charset="0"/>
                <a:cs typeface="Arial" panose="020B0604020202020204" pitchFamily="34" charset="0"/>
              </a:rPr>
              <a:t> for prolonged periods of time, having been frozen in time at the peak of biological activity. CT stem cells are capable of giving rise to various mesenchymal and non-mesenchymal cell lineages including bone, cartilage, fat and neurons. Thus, CT stem cells are candidates to develop stem cell-based therapies for a wide variety of diseases including cardiovascular, ophthalmic, orthopedic and neurological applications. CT is currently being used in several regenerative medicine clinical studies, examples of which include treatment of </a:t>
            </a:r>
            <a:r>
              <a:rPr lang="en-US" sz="2000" dirty="0" err="1" smtClean="0">
                <a:latin typeface="Arial" panose="020B0604020202020204" pitchFamily="34" charset="0"/>
                <a:cs typeface="Arial" panose="020B0604020202020204" pitchFamily="34" charset="0"/>
              </a:rPr>
              <a:t>graftversus</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host disease and non-healing bone fractures. CT represents an additional source of stem cells that have both immediate and future applications for the individual donor. CT is derived from the human umbilical cord that develops during gestation to support the development of the fetus. The average length of the cord itself is between 30-50cm depending on a variety of factors including maternal age, heath and ethnicity. Stem cells have been identified in various anatomical locations throughout the cord tissue including the amniotic compartment, the Wharton’s jelly and the perivascular space surrounding the blood vessels.</a:t>
            </a:r>
          </a:p>
        </p:txBody>
      </p:sp>
      <p:sp>
        <p:nvSpPr>
          <p:cNvPr id="9" name="Text Placeholder 8"/>
          <p:cNvSpPr>
            <a:spLocks noGrp="1"/>
          </p:cNvSpPr>
          <p:nvPr>
            <p:ph type="body" sz="quarter" idx="21"/>
          </p:nvPr>
        </p:nvSpPr>
        <p:spPr/>
        <p:txBody>
          <a:bodyPr/>
          <a:lstStyle/>
          <a:p>
            <a:r>
              <a:rPr lang="en-US" dirty="0" smtClean="0"/>
              <a:t>Results</a:t>
            </a:r>
          </a:p>
        </p:txBody>
      </p:sp>
      <p:sp>
        <p:nvSpPr>
          <p:cNvPr id="70" name="Text Placeholder 69"/>
          <p:cNvSpPr>
            <a:spLocks noGrp="1"/>
          </p:cNvSpPr>
          <p:nvPr>
            <p:ph type="body" sz="quarter" idx="40"/>
          </p:nvPr>
        </p:nvSpPr>
        <p:spPr/>
        <p:txBody>
          <a:bodyPr/>
          <a:lstStyle/>
          <a:p>
            <a:r>
              <a:rPr lang="en-US" dirty="0" smtClean="0"/>
              <a:t>Pictures</a:t>
            </a:r>
            <a:endParaRPr lang="en-US" dirty="0"/>
          </a:p>
        </p:txBody>
      </p:sp>
      <p:sp>
        <p:nvSpPr>
          <p:cNvPr id="18" name="Text Placeholder 17"/>
          <p:cNvSpPr>
            <a:spLocks noGrp="1"/>
          </p:cNvSpPr>
          <p:nvPr>
            <p:ph type="body" sz="quarter" idx="31"/>
          </p:nvPr>
        </p:nvSpPr>
        <p:spPr/>
        <p:txBody>
          <a:bodyPr/>
          <a:lstStyle/>
          <a:p>
            <a:r>
              <a:rPr lang="en-US" smtClean="0"/>
              <a:t>Results</a:t>
            </a:r>
            <a:endParaRPr lang="en-US" dirty="0"/>
          </a:p>
        </p:txBody>
      </p:sp>
      <p:sp>
        <p:nvSpPr>
          <p:cNvPr id="21" name="Text Placeholder 20"/>
          <p:cNvSpPr>
            <a:spLocks noGrp="1"/>
          </p:cNvSpPr>
          <p:nvPr>
            <p:ph type="body" sz="quarter" idx="34"/>
          </p:nvPr>
        </p:nvSpPr>
        <p:spPr>
          <a:xfrm>
            <a:off x="29668177" y="19129405"/>
            <a:ext cx="12678508" cy="1200613"/>
          </a:xfrm>
        </p:spPr>
        <p:txBody>
          <a:bodyPr/>
          <a:lstStyle/>
          <a:p>
            <a:r>
              <a:rPr lang="en-US" dirty="0" smtClean="0"/>
              <a:t>References</a:t>
            </a:r>
            <a:endParaRPr lang="en-US" dirty="0"/>
          </a:p>
        </p:txBody>
      </p:sp>
      <p:sp>
        <p:nvSpPr>
          <p:cNvPr id="22" name="Content Placeholder 21"/>
          <p:cNvSpPr>
            <a:spLocks noGrp="1"/>
          </p:cNvSpPr>
          <p:nvPr>
            <p:ph sz="quarter" idx="35"/>
          </p:nvPr>
        </p:nvSpPr>
        <p:spPr>
          <a:xfrm>
            <a:off x="29545085" y="20643635"/>
            <a:ext cx="12801600" cy="11759184"/>
          </a:xfrm>
        </p:spPr>
        <p:txBody>
          <a:bodyPr>
            <a:normAutofit/>
          </a:bodyPr>
          <a:lstStyle/>
          <a:p>
            <a:r>
              <a:rPr lang="en-US" dirty="0"/>
              <a:t>Daniela Franco Bueno, New Source of Muscle-Derived Stem Cells with Potential for Alveolar </a:t>
            </a:r>
            <a:r>
              <a:rPr lang="en-US" dirty="0" smtClean="0"/>
              <a:t>Bone Reconstruction </a:t>
            </a:r>
            <a:r>
              <a:rPr lang="en-US" dirty="0"/>
              <a:t>in Cleft Lip and/or </a:t>
            </a:r>
            <a:r>
              <a:rPr lang="en-US" dirty="0" smtClean="0"/>
              <a:t>Palate </a:t>
            </a:r>
            <a:r>
              <a:rPr lang="en-US" dirty="0"/>
              <a:t>Patients, University of São Paulo, 2008, </a:t>
            </a:r>
            <a:r>
              <a:rPr lang="en-US" dirty="0" smtClean="0"/>
              <a:t>54-58.</a:t>
            </a:r>
            <a:endParaRPr lang="en-US" dirty="0" smtClean="0"/>
          </a:p>
          <a:p>
            <a:r>
              <a:rPr lang="en-US" dirty="0" err="1" smtClean="0"/>
              <a:t>Sanam</a:t>
            </a:r>
            <a:r>
              <a:rPr lang="en-US" dirty="0" smtClean="0"/>
              <a:t> </a:t>
            </a:r>
            <a:r>
              <a:rPr lang="en-US" dirty="0" err="1" smtClean="0"/>
              <a:t>Sadegi</a:t>
            </a:r>
            <a:r>
              <a:rPr lang="en-US" dirty="0" smtClean="0"/>
              <a:t>, Ahmad </a:t>
            </a:r>
            <a:r>
              <a:rPr lang="en-US" dirty="0" err="1" smtClean="0"/>
              <a:t>Khosh</a:t>
            </a:r>
            <a:r>
              <a:rPr lang="en-US" dirty="0" smtClean="0"/>
              <a:t> </a:t>
            </a:r>
            <a:r>
              <a:rPr lang="en-US" dirty="0" err="1" smtClean="0"/>
              <a:t>Zaban</a:t>
            </a:r>
            <a:r>
              <a:rPr lang="en-US" dirty="0" smtClean="0"/>
              <a:t>, </a:t>
            </a:r>
            <a:r>
              <a:rPr lang="en-US" dirty="0" err="1" smtClean="0"/>
              <a:t>Seperation</a:t>
            </a:r>
            <a:r>
              <a:rPr lang="en-US" dirty="0" smtClean="0"/>
              <a:t> , cultivation and identification of Mezanchimic stem cells driven of fat tissue of human being, Tehran medical faculty magazine, 2014, </a:t>
            </a:r>
            <a:r>
              <a:rPr lang="en-US" dirty="0" smtClean="0"/>
              <a:t>27-32.</a:t>
            </a:r>
            <a:endParaRPr lang="en-US" dirty="0" smtClean="0"/>
          </a:p>
          <a:p>
            <a:r>
              <a:rPr lang="en-US" dirty="0" err="1" smtClean="0"/>
              <a:t>Zeynab</a:t>
            </a:r>
            <a:r>
              <a:rPr lang="en-US" dirty="0" smtClean="0"/>
              <a:t> </a:t>
            </a:r>
            <a:r>
              <a:rPr lang="en-US" dirty="0" err="1" smtClean="0"/>
              <a:t>Abdollahi</a:t>
            </a:r>
            <a:r>
              <a:rPr lang="en-US" dirty="0" smtClean="0"/>
              <a:t>, Toba </a:t>
            </a:r>
            <a:r>
              <a:rPr lang="en-US" dirty="0" err="1" smtClean="0"/>
              <a:t>Mirzapoor</a:t>
            </a:r>
            <a:r>
              <a:rPr lang="en-US" dirty="0" smtClean="0"/>
              <a:t>, The investigation of stemming cells of Mezanchimic jelly Warton of umbilical cord during distinction to same cells. New cell and </a:t>
            </a:r>
            <a:r>
              <a:rPr lang="en-US" dirty="0" err="1" smtClean="0"/>
              <a:t>Mol</a:t>
            </a:r>
            <a:r>
              <a:rPr lang="en-US" dirty="0" smtClean="0"/>
              <a:t> biotechnology magazine, 2010, </a:t>
            </a:r>
            <a:r>
              <a:rPr lang="en-US" dirty="0" smtClean="0"/>
              <a:t>54-58.</a:t>
            </a:r>
            <a:endParaRPr lang="fa-IR" dirty="0"/>
          </a:p>
          <a:p>
            <a:r>
              <a:rPr lang="en-US" dirty="0" err="1"/>
              <a:t>Alviano</a:t>
            </a:r>
            <a:r>
              <a:rPr lang="en-US" dirty="0"/>
              <a:t> F, </a:t>
            </a:r>
            <a:r>
              <a:rPr lang="en-US" dirty="0" err="1"/>
              <a:t>Fossati</a:t>
            </a:r>
            <a:r>
              <a:rPr lang="en-US" dirty="0"/>
              <a:t> V, Marchionni C, </a:t>
            </a:r>
            <a:r>
              <a:rPr lang="en-US" dirty="0" err="1"/>
              <a:t>Arpinati</a:t>
            </a:r>
            <a:r>
              <a:rPr lang="en-US" dirty="0"/>
              <a:t> </a:t>
            </a:r>
            <a:r>
              <a:rPr lang="en-US" dirty="0" err="1" smtClean="0"/>
              <a:t>M,Bonsi</a:t>
            </a:r>
            <a:r>
              <a:rPr lang="en-US" dirty="0" smtClean="0"/>
              <a:t> </a:t>
            </a:r>
            <a:r>
              <a:rPr lang="en-US" dirty="0"/>
              <a:t>L, </a:t>
            </a:r>
            <a:r>
              <a:rPr lang="en-US" dirty="0" err="1"/>
              <a:t>Franchina</a:t>
            </a:r>
            <a:r>
              <a:rPr lang="en-US" dirty="0"/>
              <a:t> M, et al. Term amniotic </a:t>
            </a:r>
            <a:r>
              <a:rPr lang="en-US" dirty="0" smtClean="0"/>
              <a:t>membrane</a:t>
            </a:r>
            <a:r>
              <a:rPr lang="fa-IR" dirty="0" smtClean="0"/>
              <a:t> </a:t>
            </a:r>
            <a:r>
              <a:rPr lang="en-US" dirty="0" smtClean="0"/>
              <a:t>is </a:t>
            </a:r>
            <a:r>
              <a:rPr lang="en-US" dirty="0"/>
              <a:t>a high throughput source for </a:t>
            </a:r>
            <a:r>
              <a:rPr lang="en-US" dirty="0" err="1" smtClean="0"/>
              <a:t>multipotentmesenchymal</a:t>
            </a:r>
            <a:r>
              <a:rPr lang="en-US" dirty="0" smtClean="0"/>
              <a:t>.</a:t>
            </a:r>
            <a:endParaRPr lang="fa-IR" dirty="0" smtClean="0"/>
          </a:p>
          <a:p>
            <a:r>
              <a:rPr lang="en-US" dirty="0" err="1"/>
              <a:t>Portmann-Lanz</a:t>
            </a:r>
            <a:r>
              <a:rPr lang="en-US" dirty="0"/>
              <a:t> CB, </a:t>
            </a:r>
            <a:r>
              <a:rPr lang="en-US" dirty="0" err="1"/>
              <a:t>Schoeberlein</a:t>
            </a:r>
            <a:r>
              <a:rPr lang="en-US" dirty="0"/>
              <a:t> A, Huber A. </a:t>
            </a:r>
            <a:r>
              <a:rPr lang="en-US" dirty="0" smtClean="0"/>
              <a:t>Placental</a:t>
            </a:r>
            <a:r>
              <a:rPr lang="fa-IR" dirty="0" smtClean="0"/>
              <a:t> </a:t>
            </a:r>
            <a:r>
              <a:rPr lang="en-US" dirty="0" smtClean="0"/>
              <a:t>mesenchymal </a:t>
            </a:r>
            <a:r>
              <a:rPr lang="en-US" dirty="0"/>
              <a:t>stem cells as potential </a:t>
            </a:r>
            <a:r>
              <a:rPr lang="en-US" dirty="0" smtClean="0"/>
              <a:t>autologous</a:t>
            </a:r>
            <a:r>
              <a:rPr lang="fa-IR" dirty="0" smtClean="0"/>
              <a:t> </a:t>
            </a:r>
            <a:r>
              <a:rPr lang="en-US" dirty="0" smtClean="0"/>
              <a:t>graft </a:t>
            </a:r>
            <a:r>
              <a:rPr lang="en-US" dirty="0"/>
              <a:t>for pre- and perinatal </a:t>
            </a:r>
            <a:r>
              <a:rPr lang="en-US" dirty="0" smtClean="0"/>
              <a:t>neurodegeneration. </a:t>
            </a:r>
            <a:r>
              <a:rPr lang="en-US" dirty="0"/>
              <a:t>Am J </a:t>
            </a:r>
            <a:r>
              <a:rPr lang="en-US" dirty="0" err="1"/>
              <a:t>Obstet</a:t>
            </a:r>
            <a:r>
              <a:rPr lang="en-US" dirty="0"/>
              <a:t> Gynecol. </a:t>
            </a:r>
            <a:r>
              <a:rPr lang="en-US" dirty="0" smtClean="0"/>
              <a:t>2006;664-673.</a:t>
            </a:r>
            <a:endParaRPr lang="fa-IR" dirty="0" smtClean="0"/>
          </a:p>
          <a:p>
            <a:r>
              <a:rPr lang="en-US" dirty="0" err="1"/>
              <a:t>Karahuseyinoglu</a:t>
            </a:r>
            <a:r>
              <a:rPr lang="en-US" dirty="0"/>
              <a:t> S, </a:t>
            </a:r>
            <a:r>
              <a:rPr lang="en-US" dirty="0" err="1"/>
              <a:t>Cinar</a:t>
            </a:r>
            <a:r>
              <a:rPr lang="en-US" dirty="0"/>
              <a:t> O, </a:t>
            </a:r>
            <a:r>
              <a:rPr lang="en-US" dirty="0" err="1"/>
              <a:t>Kilic</a:t>
            </a:r>
            <a:r>
              <a:rPr lang="en-US" dirty="0"/>
              <a:t> E, Kara F, </a:t>
            </a:r>
            <a:r>
              <a:rPr lang="en-US" dirty="0" err="1" smtClean="0"/>
              <a:t>Akay</a:t>
            </a:r>
            <a:r>
              <a:rPr lang="fa-IR" dirty="0" smtClean="0"/>
              <a:t> </a:t>
            </a:r>
            <a:r>
              <a:rPr lang="en-US" dirty="0" smtClean="0"/>
              <a:t>GG</a:t>
            </a:r>
            <a:r>
              <a:rPr lang="en-US" dirty="0"/>
              <a:t>, </a:t>
            </a:r>
            <a:r>
              <a:rPr lang="en-US" dirty="0" err="1"/>
              <a:t>Demiralp</a:t>
            </a:r>
            <a:r>
              <a:rPr lang="en-US" dirty="0"/>
              <a:t> DO, et al. Biology of stem cells in </a:t>
            </a:r>
            <a:r>
              <a:rPr lang="en-US" dirty="0" smtClean="0"/>
              <a:t>human</a:t>
            </a:r>
            <a:r>
              <a:rPr lang="fa-IR" dirty="0" smtClean="0"/>
              <a:t> </a:t>
            </a:r>
            <a:r>
              <a:rPr lang="en-US" dirty="0" smtClean="0"/>
              <a:t>umbilical </a:t>
            </a:r>
            <a:r>
              <a:rPr lang="en-US" dirty="0"/>
              <a:t>cord stroma: in situ and in vitro sur-</a:t>
            </a:r>
            <a:r>
              <a:rPr lang="en-US" dirty="0" err="1"/>
              <a:t>veys</a:t>
            </a:r>
            <a:r>
              <a:rPr lang="en-US" dirty="0"/>
              <a:t>. </a:t>
            </a:r>
            <a:r>
              <a:rPr lang="en-US" dirty="0" smtClean="0"/>
              <a:t>Stem</a:t>
            </a:r>
            <a:r>
              <a:rPr lang="fa-IR" dirty="0" smtClean="0"/>
              <a:t> </a:t>
            </a:r>
            <a:r>
              <a:rPr lang="en-US" dirty="0" smtClean="0"/>
              <a:t>Cells</a:t>
            </a:r>
            <a:r>
              <a:rPr lang="en-US" dirty="0"/>
              <a:t>. </a:t>
            </a:r>
            <a:r>
              <a:rPr lang="en-US" dirty="0" smtClean="0"/>
              <a:t>2007;319-31.</a:t>
            </a:r>
            <a:endParaRPr lang="en-US" dirty="0"/>
          </a:p>
        </p:txBody>
      </p:sp>
      <p:pic>
        <p:nvPicPr>
          <p:cNvPr id="105" name="Picture Placeholder 104" descr="Closeup of glass beakers" title="Sample Picture"/>
          <p:cNvPicPr>
            <a:picLocks noGrp="1" noChangeAspect="1"/>
          </p:cNvPicPr>
          <p:nvPr>
            <p:ph type="pic" sz="quarter" idx="43"/>
          </p:nvPr>
        </p:nvPicPr>
        <p:blipFill rotWithShape="1">
          <a:blip r:embed="rId2" cstate="print">
            <a:extLst>
              <a:ext uri="{28A0092B-C50C-407E-A947-70E740481C1C}">
                <a14:useLocalDpi xmlns:a14="http://schemas.microsoft.com/office/drawing/2010/main" val="0"/>
              </a:ext>
            </a:extLst>
          </a:blip>
          <a:srcRect/>
          <a:stretch/>
        </p:blipFill>
        <p:spPr/>
      </p:pic>
      <p:pic>
        <p:nvPicPr>
          <p:cNvPr id="10" name="Content Placeholder 9"/>
          <p:cNvPicPr>
            <a:picLocks noGrp="1" noChangeAspect="1"/>
          </p:cNvPicPr>
          <p:nvPr>
            <p:ph sz="quarter" idx="23"/>
          </p:nvPr>
        </p:nvPicPr>
        <p:blipFill>
          <a:blip r:embed="rId3" cstate="print">
            <a:extLst>
              <a:ext uri="{28A0092B-C50C-407E-A947-70E740481C1C}">
                <a14:useLocalDpi xmlns:a14="http://schemas.microsoft.com/office/drawing/2010/main" val="0"/>
              </a:ext>
            </a:extLst>
          </a:blip>
          <a:stretch>
            <a:fillRect/>
          </a:stretch>
        </p:blipFill>
        <p:spPr>
          <a:xfrm rot="5400000">
            <a:off x="14231222" y="16995458"/>
            <a:ext cx="6696075" cy="4251960"/>
          </a:xfrm>
        </p:spPr>
      </p:pic>
      <p:sp>
        <p:nvSpPr>
          <p:cNvPr id="3" name="Content Placeholder 2"/>
          <p:cNvSpPr>
            <a:spLocks noGrp="1"/>
          </p:cNvSpPr>
          <p:nvPr>
            <p:ph sz="quarter" idx="27"/>
          </p:nvPr>
        </p:nvSpPr>
        <p:spPr/>
        <p:txBody>
          <a:bodyPr/>
          <a:lstStyle/>
          <a:p>
            <a:pPr marL="0" indent="0">
              <a:buNone/>
            </a:pPr>
            <a:r>
              <a:rPr lang="en-US" dirty="0" smtClean="0"/>
              <a:t>Orofacial split is the most prevalent congenital defect which can be treated by using stem cells driven </a:t>
            </a:r>
            <a:r>
              <a:rPr lang="en-US" dirty="0"/>
              <a:t>of Cord </a:t>
            </a:r>
            <a:r>
              <a:rPr lang="en-US" dirty="0" smtClean="0"/>
              <a:t>tissue and without applying complicated surgery operations. According to the latest </a:t>
            </a:r>
            <a:r>
              <a:rPr lang="en-US" dirty="0" err="1" smtClean="0"/>
              <a:t>sratistics</a:t>
            </a:r>
            <a:r>
              <a:rPr lang="en-US" dirty="0" smtClean="0"/>
              <a:t>, about 20% of the children with this defect, will be treated by the method.</a:t>
            </a:r>
          </a:p>
          <a:p>
            <a:pPr marL="0" indent="0">
              <a:buNone/>
            </a:pPr>
            <a:r>
              <a:rPr lang="en-US" dirty="0" smtClean="0"/>
              <a:t>We hope to make a better and happier life for children.</a:t>
            </a:r>
            <a:endParaRPr lang="en-US"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8598073" y="16926287"/>
            <a:ext cx="6694972" cy="4389201"/>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85878" y="15773399"/>
            <a:ext cx="4160522" cy="6694973"/>
          </a:xfrm>
          <a:prstGeom prst="rect">
            <a:avLst/>
          </a:prstGeom>
        </p:spPr>
      </p:pic>
      <p:pic>
        <p:nvPicPr>
          <p:cNvPr id="31" name="Content Placeholder 30"/>
          <p:cNvPicPr>
            <a:picLocks noGrp="1" noChangeAspect="1"/>
          </p:cNvPicPr>
          <p:nvPr>
            <p:ph sz="quarter" idx="32"/>
          </p:nvPr>
        </p:nvPicPr>
        <p:blipFill>
          <a:blip r:embed="rId6">
            <a:extLst>
              <a:ext uri="{28A0092B-C50C-407E-A947-70E740481C1C}">
                <a14:useLocalDpi xmlns:a14="http://schemas.microsoft.com/office/drawing/2010/main" val="0"/>
              </a:ext>
            </a:extLst>
          </a:blip>
          <a:stretch>
            <a:fillRect/>
          </a:stretch>
        </p:blipFill>
        <p:spPr>
          <a:xfrm>
            <a:off x="30256089" y="7161855"/>
            <a:ext cx="12034911" cy="7476711"/>
          </a:xfrm>
        </p:spPr>
      </p:pic>
      <p:pic>
        <p:nvPicPr>
          <p:cNvPr id="32" name="Content Placeholder 31"/>
          <p:cNvPicPr>
            <a:picLocks noGrp="1" noChangeAspect="1"/>
          </p:cNvPicPr>
          <p:nvPr>
            <p:ph sz="quarter" idx="33"/>
          </p:nvPr>
        </p:nvPicPr>
        <p:blipFill>
          <a:blip r:embed="rId7">
            <a:extLst>
              <a:ext uri="{28A0092B-C50C-407E-A947-70E740481C1C}">
                <a14:useLocalDpi xmlns:a14="http://schemas.microsoft.com/office/drawing/2010/main" val="0"/>
              </a:ext>
            </a:extLst>
          </a:blip>
          <a:stretch>
            <a:fillRect/>
          </a:stretch>
        </p:blipFill>
        <p:spPr>
          <a:xfrm>
            <a:off x="30256090" y="14911941"/>
            <a:ext cx="11735972" cy="3572297"/>
          </a:xfrm>
        </p:spPr>
      </p:pic>
    </p:spTree>
    <p:extLst>
      <p:ext uri="{BB962C8B-B14F-4D97-AF65-F5344CB8AC3E}">
        <p14:creationId xmlns:p14="http://schemas.microsoft.com/office/powerpoint/2010/main" val="931198942"/>
      </p:ext>
    </p:extLst>
  </p:cSld>
  <p:clrMapOvr>
    <a:masterClrMapping/>
  </p:clrMapOvr>
  <p:timing>
    <p:tnLst>
      <p:par>
        <p:cTn id="1" dur="indefinite" restart="never" nodeType="tmRoot"/>
      </p:par>
    </p:tnLst>
  </p:timing>
</p:sld>
</file>

<file path=ppt/theme/theme1.xml><?xml version="1.0" encoding="utf-8"?>
<a:theme xmlns:a="http://schemas.openxmlformats.org/drawingml/2006/main" name="Science Poster">
  <a:themeElements>
    <a:clrScheme name="Science Poster">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6000" dirty="0" err="1" smtClean="0"/>
        </a:defPPr>
      </a:lstStyle>
    </a:txDef>
  </a:objectDefaults>
  <a:extraClrSchemeLst/>
  <a:extLst>
    <a:ext uri="{05A4C25C-085E-4340-85A3-A5531E510DB2}">
      <thm15:themeFamily xmlns:thm15="http://schemas.microsoft.com/office/thememl/2012/main" name="Presentation2" id="{A3AC1795-03CA-4218-8E9C-394F2C72EB71}" vid="{9E91E023-53D0-48CE-AFD1-CE3DA49243D0}"/>
    </a:ext>
  </a:extLst>
</a:theme>
</file>

<file path=ppt/theme/theme2.xml><?xml version="1.0" encoding="utf-8"?>
<a:theme xmlns:a="http://schemas.openxmlformats.org/drawingml/2006/main" name="Office Theme">
  <a:themeElements>
    <a:clrScheme name="Science Poster">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cience Poster">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9B7E175-EA31-4EB5-9BCC-A945A81036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Science project poster</Template>
  <TotalTime>0</TotalTime>
  <Words>969</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Science Poster</vt:lpstr>
      <vt:lpstr>The effect of stem cells on treatment of cleft lip defect in children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2018-03-12T12:37:05Z</dcterms:created>
  <dcterms:modified xsi:type="dcterms:W3CDTF">2018-03-15T18:38:45Z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TC040013439991</vt:lpwstr>
  </property>
</Properties>
</file>