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tiff" ContentType="image/tiff"/>
  <Default Extension="vml" ContentType="application/vnd.openxmlformats-officedocument.vmlDrawing"/>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1.xml" ContentType="application/vnd.openxmlformats-officedocument.drawingml.chart+xml"/>
  <Override PartName="/ppt/notesSlides/notesSlide18.xml" ContentType="application/vnd.openxmlformats-officedocument.presentationml.notesSlide+xml"/>
  <Override PartName="/ppt/charts/chart2.xml" ContentType="application/vnd.openxmlformats-officedocument.drawingml.chart+xml"/>
  <Override PartName="/ppt/notesSlides/notesSlide19.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4"/>
  </p:notesMasterIdLst>
  <p:sldIdLst>
    <p:sldId id="276" r:id="rId2"/>
    <p:sldId id="303" r:id="rId3"/>
    <p:sldId id="304" r:id="rId4"/>
    <p:sldId id="263" r:id="rId5"/>
    <p:sldId id="256" r:id="rId6"/>
    <p:sldId id="262" r:id="rId7"/>
    <p:sldId id="305" r:id="rId8"/>
    <p:sldId id="271" r:id="rId9"/>
    <p:sldId id="306" r:id="rId10"/>
    <p:sldId id="307" r:id="rId11"/>
    <p:sldId id="318" r:id="rId12"/>
    <p:sldId id="257" r:id="rId13"/>
    <p:sldId id="258" r:id="rId14"/>
    <p:sldId id="260" r:id="rId15"/>
    <p:sldId id="268" r:id="rId16"/>
    <p:sldId id="275" r:id="rId17"/>
    <p:sldId id="269" r:id="rId18"/>
    <p:sldId id="272" r:id="rId19"/>
    <p:sldId id="261" r:id="rId20"/>
    <p:sldId id="325" r:id="rId21"/>
    <p:sldId id="319" r:id="rId22"/>
    <p:sldId id="320" r:id="rId23"/>
    <p:sldId id="321" r:id="rId24"/>
    <p:sldId id="308" r:id="rId25"/>
    <p:sldId id="309" r:id="rId26"/>
    <p:sldId id="273" r:id="rId27"/>
    <p:sldId id="282" r:id="rId28"/>
    <p:sldId id="310" r:id="rId29"/>
    <p:sldId id="291" r:id="rId30"/>
    <p:sldId id="322" r:id="rId31"/>
    <p:sldId id="311" r:id="rId32"/>
    <p:sldId id="290" r:id="rId33"/>
    <p:sldId id="317" r:id="rId34"/>
    <p:sldId id="283" r:id="rId35"/>
    <p:sldId id="284" r:id="rId36"/>
    <p:sldId id="285" r:id="rId37"/>
    <p:sldId id="312" r:id="rId38"/>
    <p:sldId id="289" r:id="rId39"/>
    <p:sldId id="314" r:id="rId40"/>
    <p:sldId id="315" r:id="rId41"/>
    <p:sldId id="316" r:id="rId42"/>
    <p:sldId id="326" r:id="rId4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18" autoAdjust="0"/>
    <p:restoredTop sz="88712"/>
  </p:normalViewPr>
  <p:slideViewPr>
    <p:cSldViewPr snapToGrid="0">
      <p:cViewPr varScale="1">
        <p:scale>
          <a:sx n="103" d="100"/>
          <a:sy n="103" d="100"/>
        </p:scale>
        <p:origin x="624" y="1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52"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oleObject" Target="../embeddings/oleObject1.bin"/></Relationships>
</file>

<file path=ppt/charts/_rels/chart2.xml.rels><?xml version="1.0" encoding="UTF-8" standalone="yes"?>
<Relationships xmlns="http://schemas.openxmlformats.org/package/2006/relationships"><Relationship Id="rId1" Type="http://schemas.openxmlformats.org/officeDocument/2006/relationships/oleObject" Target="../embeddings/oleObject2.bin"/></Relationships>
</file>

<file path=ppt/charts/_rels/chart3.xml.rels><?xml version="1.0" encoding="UTF-8" standalone="yes"?>
<Relationships xmlns="http://schemas.openxmlformats.org/package/2006/relationships"><Relationship Id="rId1" Type="http://schemas.openxmlformats.org/officeDocument/2006/relationships/oleObject" Target="../embeddings/oleObject3.bin"/></Relationships>
</file>

<file path=ppt/charts/_rels/chart4.xml.rels><?xml version="1.0" encoding="UTF-8" standalone="yes"?>
<Relationships xmlns="http://schemas.openxmlformats.org/package/2006/relationships"><Relationship Id="rId1" Type="http://schemas.openxmlformats.org/officeDocument/2006/relationships/oleObject" Target="../embeddings/oleObject4.bin"/></Relationships>
</file>

<file path=ppt/charts/_rels/chart5.xml.rels><?xml version="1.0" encoding="UTF-8" standalone="yes"?>
<Relationships xmlns="http://schemas.openxmlformats.org/package/2006/relationships"><Relationship Id="rId1" Type="http://schemas.openxmlformats.org/officeDocument/2006/relationships/oleObject" Target="../embeddings/oleObject5.bin"/></Relationships>
</file>

<file path=ppt/charts/_rels/chart6.xml.rels><?xml version="1.0" encoding="UTF-8" standalone="yes"?>
<Relationships xmlns="http://schemas.openxmlformats.org/package/2006/relationships"><Relationship Id="rId1" Type="http://schemas.openxmlformats.org/officeDocument/2006/relationships/oleObject" Target="../embeddings/oleObject6.bin"/></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246112477999999"/>
          <c:y val="0.15387414191889101"/>
          <c:w val="0.58872582912201699"/>
          <c:h val="0.71916951920566097"/>
        </c:manualLayout>
      </c:layout>
      <c:barChart>
        <c:barDir val="col"/>
        <c:grouping val="clustered"/>
        <c:varyColors val="0"/>
        <c:ser>
          <c:idx val="0"/>
          <c:order val="0"/>
          <c:tx>
            <c:v>Baseline</c:v>
          </c:tx>
          <c:spPr>
            <a:solidFill>
              <a:srgbClr val="0000FF"/>
            </a:solidFill>
            <a:ln>
              <a:solidFill>
                <a:schemeClr val="tx1"/>
              </a:solidFill>
            </a:ln>
            <a:effectLst/>
          </c:spPr>
          <c:invertIfNegative val="0"/>
          <c:errBars>
            <c:errBarType val="plus"/>
            <c:errValType val="stdErr"/>
            <c:noEndCap val="0"/>
            <c:spPr>
              <a:noFill/>
              <a:ln w="9525" cap="flat" cmpd="sng" algn="ctr">
                <a:solidFill>
                  <a:srgbClr val="0000FF"/>
                </a:solidFill>
                <a:round/>
              </a:ln>
              <a:effectLst/>
            </c:spPr>
          </c:errBars>
          <c:cat>
            <c:numRef>
              <c:f>'[Final Endotoxin 12115 (2).xlsx]Endotoxin'!$J$1:$L$1</c:f>
              <c:numCache>
                <c:formatCode>General</c:formatCode>
                <c:ptCount val="3"/>
                <c:pt idx="0">
                  <c:v>0</c:v>
                </c:pt>
                <c:pt idx="1">
                  <c:v>3</c:v>
                </c:pt>
                <c:pt idx="2">
                  <c:v>5</c:v>
                </c:pt>
              </c:numCache>
            </c:numRef>
          </c:cat>
          <c:val>
            <c:numRef>
              <c:f>'[Final Endotoxin 12115 (2).xlsx]Endotoxin'!$C$8:$E$8</c:f>
              <c:numCache>
                <c:formatCode>0.00</c:formatCode>
                <c:ptCount val="3"/>
                <c:pt idx="0">
                  <c:v>49.201926731606953</c:v>
                </c:pt>
                <c:pt idx="1">
                  <c:v>196.18373238774251</c:v>
                </c:pt>
                <c:pt idx="2">
                  <c:v>2036.696385174055</c:v>
                </c:pt>
              </c:numCache>
            </c:numRef>
          </c:val>
          <c:extLst xmlns:c16r2="http://schemas.microsoft.com/office/drawing/2015/06/chart">
            <c:ext xmlns:c16="http://schemas.microsoft.com/office/drawing/2014/chart" uri="{C3380CC4-5D6E-409C-BE32-E72D297353CC}">
              <c16:uniqueId val="{00000000-ACD3-4BAF-8BA8-B95B8F910E13}"/>
            </c:ext>
          </c:extLst>
        </c:ser>
        <c:dLbls>
          <c:showLegendKey val="0"/>
          <c:showVal val="0"/>
          <c:showCatName val="0"/>
          <c:showSerName val="0"/>
          <c:showPercent val="0"/>
          <c:showBubbleSize val="0"/>
        </c:dLbls>
        <c:gapWidth val="219"/>
        <c:overlap val="-27"/>
        <c:axId val="346940312"/>
        <c:axId val="346943056"/>
      </c:barChart>
      <c:catAx>
        <c:axId val="346940312"/>
        <c:scaling>
          <c:orientation val="minMax"/>
        </c:scaling>
        <c:delete val="0"/>
        <c:axPos val="b"/>
        <c:title>
          <c:tx>
            <c:rich>
              <a:bodyPr rot="0" vert="horz"/>
              <a:lstStyle/>
              <a:p>
                <a:pPr>
                  <a:defRPr/>
                </a:pPr>
                <a:r>
                  <a:rPr lang="en-US"/>
                  <a:t>Feeding</a:t>
                </a:r>
                <a:r>
                  <a:rPr lang="en-US" baseline="0"/>
                  <a:t> Time (H)</a:t>
                </a:r>
                <a:endParaRPr lang="en-US"/>
              </a:p>
            </c:rich>
          </c:tx>
          <c:overlay val="0"/>
          <c:spPr>
            <a:noFill/>
            <a:ln>
              <a:noFill/>
            </a:ln>
            <a:effectLst/>
          </c:spPr>
        </c:title>
        <c:numFmt formatCode="General" sourceLinked="1"/>
        <c:majorTickMark val="out"/>
        <c:minorTickMark val="none"/>
        <c:tickLblPos val="nextTo"/>
        <c:spPr>
          <a:noFill/>
          <a:ln w="9525" cap="flat" cmpd="sng" algn="ctr">
            <a:solidFill>
              <a:schemeClr val="tx1"/>
            </a:solidFill>
            <a:round/>
          </a:ln>
          <a:effectLst/>
        </c:spPr>
        <c:txPr>
          <a:bodyPr rot="-60000000" vert="horz"/>
          <a:lstStyle/>
          <a:p>
            <a:pPr>
              <a:defRPr/>
            </a:pPr>
            <a:endParaRPr lang="en-US"/>
          </a:p>
        </c:txPr>
        <c:crossAx val="346943056"/>
        <c:crosses val="autoZero"/>
        <c:auto val="1"/>
        <c:lblAlgn val="ctr"/>
        <c:lblOffset val="100"/>
        <c:noMultiLvlLbl val="0"/>
      </c:catAx>
      <c:valAx>
        <c:axId val="346943056"/>
        <c:scaling>
          <c:orientation val="minMax"/>
        </c:scaling>
        <c:delete val="0"/>
        <c:axPos val="l"/>
        <c:title>
          <c:tx>
            <c:rich>
              <a:bodyPr rot="-5400000" vert="horz"/>
              <a:lstStyle/>
              <a:p>
                <a:pPr>
                  <a:defRPr/>
                </a:pPr>
                <a:r>
                  <a:rPr lang="en-US"/>
                  <a:t>Endotoxin</a:t>
                </a:r>
                <a:r>
                  <a:rPr lang="en-US" baseline="0"/>
                  <a:t> (U/L)</a:t>
                </a:r>
                <a:endParaRPr lang="en-US"/>
              </a:p>
            </c:rich>
          </c:tx>
          <c:overlay val="0"/>
          <c:spPr>
            <a:noFill/>
            <a:ln>
              <a:noFill/>
            </a:ln>
            <a:effectLst/>
          </c:spPr>
        </c:title>
        <c:numFmt formatCode="0" sourceLinked="0"/>
        <c:majorTickMark val="none"/>
        <c:minorTickMark val="out"/>
        <c:tickLblPos val="nextTo"/>
        <c:spPr>
          <a:noFill/>
          <a:ln>
            <a:solidFill>
              <a:schemeClr val="tx1"/>
            </a:solidFill>
          </a:ln>
          <a:effectLst/>
        </c:spPr>
        <c:txPr>
          <a:bodyPr rot="-60000000" vert="horz"/>
          <a:lstStyle/>
          <a:p>
            <a:pPr>
              <a:defRPr/>
            </a:pPr>
            <a:endParaRPr lang="en-US"/>
          </a:p>
        </c:txPr>
        <c:crossAx val="346940312"/>
        <c:crosses val="autoZero"/>
        <c:crossBetween val="between"/>
        <c:minorUnit val="250"/>
      </c:valAx>
      <c:spPr>
        <a:noFill/>
        <a:ln>
          <a:noFill/>
        </a:ln>
        <a:effectLst/>
      </c:spPr>
    </c:plotArea>
    <c:legend>
      <c:legendPos val="r"/>
      <c:overlay val="0"/>
    </c:legend>
    <c:plotVisOnly val="1"/>
    <c:dispBlanksAs val="gap"/>
    <c:showDLblsOverMax val="0"/>
  </c:chart>
  <c:spPr>
    <a:solidFill>
      <a:schemeClr val="bg1"/>
    </a:solidFill>
    <a:ln w="9525" cap="flat" cmpd="sng" algn="ctr">
      <a:noFill/>
      <a:round/>
    </a:ln>
    <a:effectLst/>
  </c:spPr>
  <c:txPr>
    <a:bodyPr/>
    <a:lstStyle/>
    <a:p>
      <a:pPr>
        <a:defRPr sz="1800">
          <a:latin typeface="Arial"/>
          <a:cs typeface="Arial"/>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246112477999999"/>
          <c:y val="0.15387414191889101"/>
          <c:w val="0.61902887139107599"/>
          <c:h val="0.71916951920566097"/>
        </c:manualLayout>
      </c:layout>
      <c:barChart>
        <c:barDir val="col"/>
        <c:grouping val="clustered"/>
        <c:varyColors val="0"/>
        <c:ser>
          <c:idx val="0"/>
          <c:order val="0"/>
          <c:tx>
            <c:v>Baseline</c:v>
          </c:tx>
          <c:spPr>
            <a:solidFill>
              <a:srgbClr val="0000FF"/>
            </a:solidFill>
            <a:ln>
              <a:solidFill>
                <a:schemeClr val="tx1"/>
              </a:solidFill>
            </a:ln>
            <a:effectLst/>
          </c:spPr>
          <c:invertIfNegative val="0"/>
          <c:errBars>
            <c:errBarType val="plus"/>
            <c:errValType val="stdErr"/>
            <c:noEndCap val="0"/>
            <c:spPr>
              <a:noFill/>
              <a:ln w="9525" cap="flat" cmpd="sng" algn="ctr">
                <a:solidFill>
                  <a:srgbClr val="0000FF"/>
                </a:solidFill>
                <a:round/>
              </a:ln>
              <a:effectLst/>
            </c:spPr>
          </c:errBars>
          <c:cat>
            <c:numRef>
              <c:f>'[Final Endotoxin 12115 (2).xlsx]Endotoxin'!$J$1:$L$1</c:f>
              <c:numCache>
                <c:formatCode>General</c:formatCode>
                <c:ptCount val="3"/>
                <c:pt idx="0">
                  <c:v>0</c:v>
                </c:pt>
                <c:pt idx="1">
                  <c:v>3</c:v>
                </c:pt>
                <c:pt idx="2">
                  <c:v>5</c:v>
                </c:pt>
              </c:numCache>
            </c:numRef>
          </c:cat>
          <c:val>
            <c:numRef>
              <c:f>'[Final Endotoxin 12115 (2).xlsx]Endotoxin'!$C$8:$E$8</c:f>
              <c:numCache>
                <c:formatCode>0.00</c:formatCode>
                <c:ptCount val="3"/>
                <c:pt idx="0">
                  <c:v>49.201926731606953</c:v>
                </c:pt>
                <c:pt idx="1">
                  <c:v>196.18373238774251</c:v>
                </c:pt>
                <c:pt idx="2">
                  <c:v>2036.696385174055</c:v>
                </c:pt>
              </c:numCache>
            </c:numRef>
          </c:val>
          <c:extLst xmlns:c16r2="http://schemas.microsoft.com/office/drawing/2015/06/chart">
            <c:ext xmlns:c16="http://schemas.microsoft.com/office/drawing/2014/chart" uri="{C3380CC4-5D6E-409C-BE32-E72D297353CC}">
              <c16:uniqueId val="{00000000-C9EB-49BE-B006-D476C8CEC631}"/>
            </c:ext>
          </c:extLst>
        </c:ser>
        <c:ser>
          <c:idx val="1"/>
          <c:order val="1"/>
          <c:tx>
            <c:v>Post-Probiotic</c:v>
          </c:tx>
          <c:spPr>
            <a:solidFill>
              <a:srgbClr val="FF0000"/>
            </a:solidFill>
            <a:ln>
              <a:solidFill>
                <a:schemeClr val="tx1"/>
              </a:solidFill>
            </a:ln>
          </c:spPr>
          <c:invertIfNegative val="0"/>
          <c:errBars>
            <c:errBarType val="plus"/>
            <c:errValType val="stdErr"/>
            <c:noEndCap val="0"/>
            <c:spPr>
              <a:ln>
                <a:solidFill>
                  <a:srgbClr val="FF0000"/>
                </a:solidFill>
              </a:ln>
            </c:spPr>
          </c:errBars>
          <c:cat>
            <c:numRef>
              <c:f>'[Final Endotoxin 12115 (2).xlsx]Endotoxin'!$J$1:$L$1</c:f>
              <c:numCache>
                <c:formatCode>General</c:formatCode>
                <c:ptCount val="3"/>
                <c:pt idx="0">
                  <c:v>0</c:v>
                </c:pt>
                <c:pt idx="1">
                  <c:v>3</c:v>
                </c:pt>
                <c:pt idx="2">
                  <c:v>5</c:v>
                </c:pt>
              </c:numCache>
            </c:numRef>
          </c:cat>
          <c:val>
            <c:numRef>
              <c:f>'[Final Endotoxin 12115 (2).xlsx]Endotoxin'!$F$8:$H$8</c:f>
              <c:numCache>
                <c:formatCode>0.00</c:formatCode>
                <c:ptCount val="3"/>
                <c:pt idx="0">
                  <c:v>14.7629224445382</c:v>
                </c:pt>
                <c:pt idx="1">
                  <c:v>44.03259340627595</c:v>
                </c:pt>
                <c:pt idx="2">
                  <c:v>173.90870649031959</c:v>
                </c:pt>
              </c:numCache>
            </c:numRef>
          </c:val>
          <c:extLst xmlns:c16r2="http://schemas.microsoft.com/office/drawing/2015/06/chart">
            <c:ext xmlns:c16="http://schemas.microsoft.com/office/drawing/2014/chart" uri="{C3380CC4-5D6E-409C-BE32-E72D297353CC}">
              <c16:uniqueId val="{00000001-C9EB-49BE-B006-D476C8CEC631}"/>
            </c:ext>
          </c:extLst>
        </c:ser>
        <c:dLbls>
          <c:showLegendKey val="0"/>
          <c:showVal val="0"/>
          <c:showCatName val="0"/>
          <c:showSerName val="0"/>
          <c:showPercent val="0"/>
          <c:showBubbleSize val="0"/>
        </c:dLbls>
        <c:gapWidth val="219"/>
        <c:overlap val="-27"/>
        <c:axId val="346945016"/>
        <c:axId val="346937960"/>
      </c:barChart>
      <c:catAx>
        <c:axId val="346945016"/>
        <c:scaling>
          <c:orientation val="minMax"/>
        </c:scaling>
        <c:delete val="0"/>
        <c:axPos val="b"/>
        <c:title>
          <c:tx>
            <c:rich>
              <a:bodyPr rot="0" vert="horz"/>
              <a:lstStyle/>
              <a:p>
                <a:pPr>
                  <a:defRPr/>
                </a:pPr>
                <a:r>
                  <a:rPr lang="en-US"/>
                  <a:t>Feeding</a:t>
                </a:r>
                <a:r>
                  <a:rPr lang="en-US" baseline="0"/>
                  <a:t> Time (H)</a:t>
                </a:r>
                <a:endParaRPr lang="en-US"/>
              </a:p>
            </c:rich>
          </c:tx>
          <c:overlay val="0"/>
          <c:spPr>
            <a:noFill/>
            <a:ln>
              <a:noFill/>
            </a:ln>
            <a:effectLst/>
          </c:spPr>
        </c:title>
        <c:numFmt formatCode="General" sourceLinked="1"/>
        <c:majorTickMark val="out"/>
        <c:minorTickMark val="none"/>
        <c:tickLblPos val="nextTo"/>
        <c:spPr>
          <a:noFill/>
          <a:ln w="9525" cap="flat" cmpd="sng" algn="ctr">
            <a:solidFill>
              <a:schemeClr val="tx1"/>
            </a:solidFill>
            <a:round/>
          </a:ln>
          <a:effectLst/>
        </c:spPr>
        <c:txPr>
          <a:bodyPr rot="-60000000" vert="horz"/>
          <a:lstStyle/>
          <a:p>
            <a:pPr>
              <a:defRPr/>
            </a:pPr>
            <a:endParaRPr lang="en-US"/>
          </a:p>
        </c:txPr>
        <c:crossAx val="346937960"/>
        <c:crosses val="autoZero"/>
        <c:auto val="1"/>
        <c:lblAlgn val="ctr"/>
        <c:lblOffset val="100"/>
        <c:noMultiLvlLbl val="0"/>
      </c:catAx>
      <c:valAx>
        <c:axId val="346937960"/>
        <c:scaling>
          <c:orientation val="minMax"/>
        </c:scaling>
        <c:delete val="0"/>
        <c:axPos val="l"/>
        <c:title>
          <c:tx>
            <c:rich>
              <a:bodyPr rot="-5400000" vert="horz"/>
              <a:lstStyle/>
              <a:p>
                <a:pPr>
                  <a:defRPr/>
                </a:pPr>
                <a:r>
                  <a:rPr lang="en-US"/>
                  <a:t>Endotoxin</a:t>
                </a:r>
                <a:r>
                  <a:rPr lang="en-US" baseline="0"/>
                  <a:t> (U/L)</a:t>
                </a:r>
                <a:endParaRPr lang="en-US"/>
              </a:p>
            </c:rich>
          </c:tx>
          <c:overlay val="0"/>
          <c:spPr>
            <a:noFill/>
            <a:ln>
              <a:noFill/>
            </a:ln>
            <a:effectLst/>
          </c:spPr>
        </c:title>
        <c:numFmt formatCode="0" sourceLinked="0"/>
        <c:majorTickMark val="none"/>
        <c:minorTickMark val="out"/>
        <c:tickLblPos val="nextTo"/>
        <c:spPr>
          <a:noFill/>
          <a:ln>
            <a:solidFill>
              <a:schemeClr val="tx1"/>
            </a:solidFill>
          </a:ln>
          <a:effectLst/>
        </c:spPr>
        <c:txPr>
          <a:bodyPr rot="-60000000" vert="horz"/>
          <a:lstStyle/>
          <a:p>
            <a:pPr>
              <a:defRPr/>
            </a:pPr>
            <a:endParaRPr lang="en-US"/>
          </a:p>
        </c:txPr>
        <c:crossAx val="346945016"/>
        <c:crosses val="autoZero"/>
        <c:crossBetween val="between"/>
        <c:minorUnit val="250"/>
      </c:valAx>
      <c:spPr>
        <a:noFill/>
        <a:ln>
          <a:noFill/>
        </a:ln>
        <a:effectLst/>
      </c:spPr>
    </c:plotArea>
    <c:legend>
      <c:legendPos val="r"/>
      <c:overlay val="0"/>
    </c:legend>
    <c:plotVisOnly val="1"/>
    <c:dispBlanksAs val="gap"/>
    <c:showDLblsOverMax val="0"/>
  </c:chart>
  <c:spPr>
    <a:solidFill>
      <a:schemeClr val="bg1"/>
    </a:solidFill>
    <a:ln w="9525" cap="flat" cmpd="sng" algn="ctr">
      <a:noFill/>
      <a:round/>
    </a:ln>
    <a:effectLst/>
  </c:spPr>
  <c:txPr>
    <a:bodyPr/>
    <a:lstStyle/>
    <a:p>
      <a:pPr>
        <a:defRPr sz="1800">
          <a:latin typeface="Arial"/>
          <a:cs typeface="Arial"/>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v>Baseline</c:v>
          </c:tx>
          <c:spPr>
            <a:solidFill>
              <a:srgbClr val="0000FF"/>
            </a:solidFill>
            <a:ln>
              <a:solidFill>
                <a:schemeClr val="tx1"/>
              </a:solidFill>
            </a:ln>
            <a:effectLst/>
          </c:spPr>
          <c:invertIfNegative val="0"/>
          <c:errBars>
            <c:errBarType val="plus"/>
            <c:errValType val="stdErr"/>
            <c:noEndCap val="0"/>
            <c:spPr>
              <a:noFill/>
              <a:ln w="9525" cap="flat" cmpd="sng" algn="ctr">
                <a:solidFill>
                  <a:srgbClr val="0000FF"/>
                </a:solidFill>
                <a:round/>
              </a:ln>
              <a:effectLst/>
            </c:spPr>
          </c:errBars>
          <c:cat>
            <c:numRef>
              <c:f>'[Data File for Kiran 11-10-15 (2).xlsx]Glucagon'!$C$12:$E$12</c:f>
              <c:numCache>
                <c:formatCode>General</c:formatCode>
                <c:ptCount val="3"/>
                <c:pt idx="0">
                  <c:v>0</c:v>
                </c:pt>
                <c:pt idx="1">
                  <c:v>3</c:v>
                </c:pt>
                <c:pt idx="2">
                  <c:v>5</c:v>
                </c:pt>
              </c:numCache>
            </c:numRef>
          </c:cat>
          <c:val>
            <c:numRef>
              <c:f>'[Data File for Kiran 11-10-15 (2).xlsx]Glucagon'!$C$8:$E$8</c:f>
              <c:numCache>
                <c:formatCode>0.00</c:formatCode>
                <c:ptCount val="3"/>
                <c:pt idx="0">
                  <c:v>27.797499999999999</c:v>
                </c:pt>
                <c:pt idx="1">
                  <c:v>28.74</c:v>
                </c:pt>
                <c:pt idx="2">
                  <c:v>27.919999999999991</c:v>
                </c:pt>
              </c:numCache>
            </c:numRef>
          </c:val>
          <c:extLst xmlns:c16r2="http://schemas.microsoft.com/office/drawing/2015/06/chart">
            <c:ext xmlns:c16="http://schemas.microsoft.com/office/drawing/2014/chart" uri="{C3380CC4-5D6E-409C-BE32-E72D297353CC}">
              <c16:uniqueId val="{00000000-10B8-4906-A1B1-96D283E0F8B4}"/>
            </c:ext>
          </c:extLst>
        </c:ser>
        <c:ser>
          <c:idx val="1"/>
          <c:order val="1"/>
          <c:tx>
            <c:v>Post-Probiotic</c:v>
          </c:tx>
          <c:spPr>
            <a:solidFill>
              <a:srgbClr val="FF0000"/>
            </a:solidFill>
            <a:ln>
              <a:solidFill>
                <a:schemeClr val="tx1"/>
              </a:solidFill>
            </a:ln>
          </c:spPr>
          <c:invertIfNegative val="0"/>
          <c:errBars>
            <c:errBarType val="plus"/>
            <c:errValType val="stdErr"/>
            <c:noEndCap val="0"/>
            <c:spPr>
              <a:ln>
                <a:solidFill>
                  <a:srgbClr val="FF0000"/>
                </a:solidFill>
              </a:ln>
            </c:spPr>
          </c:errBars>
          <c:cat>
            <c:numRef>
              <c:f>'[Data File for Kiran 11-10-15 (2).xlsx]Glucagon'!$C$12:$E$12</c:f>
              <c:numCache>
                <c:formatCode>General</c:formatCode>
                <c:ptCount val="3"/>
                <c:pt idx="0">
                  <c:v>0</c:v>
                </c:pt>
                <c:pt idx="1">
                  <c:v>3</c:v>
                </c:pt>
                <c:pt idx="2">
                  <c:v>5</c:v>
                </c:pt>
              </c:numCache>
            </c:numRef>
          </c:cat>
          <c:val>
            <c:numRef>
              <c:f>'[Data File for Kiran 11-10-15 (2).xlsx]Glucagon'!$F$8:$H$8</c:f>
              <c:numCache>
                <c:formatCode>0.00</c:formatCode>
                <c:ptCount val="3"/>
                <c:pt idx="0">
                  <c:v>27.827999999999999</c:v>
                </c:pt>
                <c:pt idx="1">
                  <c:v>32.094000000000001</c:v>
                </c:pt>
                <c:pt idx="2">
                  <c:v>31.308</c:v>
                </c:pt>
              </c:numCache>
            </c:numRef>
          </c:val>
          <c:extLst xmlns:c16r2="http://schemas.microsoft.com/office/drawing/2015/06/chart">
            <c:ext xmlns:c16="http://schemas.microsoft.com/office/drawing/2014/chart" uri="{C3380CC4-5D6E-409C-BE32-E72D297353CC}">
              <c16:uniqueId val="{00000001-10B8-4906-A1B1-96D283E0F8B4}"/>
            </c:ext>
          </c:extLst>
        </c:ser>
        <c:dLbls>
          <c:showLegendKey val="0"/>
          <c:showVal val="0"/>
          <c:showCatName val="0"/>
          <c:showSerName val="0"/>
          <c:showPercent val="0"/>
          <c:showBubbleSize val="0"/>
        </c:dLbls>
        <c:gapWidth val="219"/>
        <c:overlap val="-27"/>
        <c:axId val="346938352"/>
        <c:axId val="346941096"/>
      </c:barChart>
      <c:catAx>
        <c:axId val="346938352"/>
        <c:scaling>
          <c:orientation val="minMax"/>
        </c:scaling>
        <c:delete val="0"/>
        <c:axPos val="b"/>
        <c:title>
          <c:tx>
            <c:rich>
              <a:bodyPr rot="0" vert="horz"/>
              <a:lstStyle/>
              <a:p>
                <a:pPr>
                  <a:defRPr/>
                </a:pPr>
                <a:r>
                  <a:rPr lang="en-US"/>
                  <a:t>Feeding</a:t>
                </a:r>
                <a:r>
                  <a:rPr lang="en-US" baseline="0"/>
                  <a:t> Time (H)</a:t>
                </a:r>
                <a:endParaRPr lang="en-US"/>
              </a:p>
            </c:rich>
          </c:tx>
          <c:overlay val="0"/>
          <c:spPr>
            <a:noFill/>
            <a:ln>
              <a:noFill/>
            </a:ln>
            <a:effectLst/>
          </c:spPr>
        </c:title>
        <c:numFmt formatCode="General" sourceLinked="1"/>
        <c:majorTickMark val="out"/>
        <c:minorTickMark val="none"/>
        <c:tickLblPos val="nextTo"/>
        <c:spPr>
          <a:noFill/>
          <a:ln w="9525" cap="flat" cmpd="sng" algn="ctr">
            <a:solidFill>
              <a:schemeClr val="tx1"/>
            </a:solidFill>
            <a:round/>
          </a:ln>
          <a:effectLst/>
        </c:spPr>
        <c:txPr>
          <a:bodyPr rot="-60000000" vert="horz"/>
          <a:lstStyle/>
          <a:p>
            <a:pPr>
              <a:defRPr/>
            </a:pPr>
            <a:endParaRPr lang="en-US"/>
          </a:p>
        </c:txPr>
        <c:crossAx val="346941096"/>
        <c:crosses val="autoZero"/>
        <c:auto val="1"/>
        <c:lblAlgn val="ctr"/>
        <c:lblOffset val="100"/>
        <c:noMultiLvlLbl val="0"/>
      </c:catAx>
      <c:valAx>
        <c:axId val="346941096"/>
        <c:scaling>
          <c:orientation val="minMax"/>
        </c:scaling>
        <c:delete val="0"/>
        <c:axPos val="l"/>
        <c:title>
          <c:tx>
            <c:rich>
              <a:bodyPr rot="-5400000" vert="horz"/>
              <a:lstStyle/>
              <a:p>
                <a:pPr>
                  <a:defRPr/>
                </a:pPr>
                <a:r>
                  <a:rPr lang="en-US"/>
                  <a:t>GLucagon (pg/ml)</a:t>
                </a:r>
              </a:p>
            </c:rich>
          </c:tx>
          <c:overlay val="0"/>
          <c:spPr>
            <a:noFill/>
            <a:ln>
              <a:noFill/>
            </a:ln>
            <a:effectLst/>
          </c:spPr>
        </c:title>
        <c:numFmt formatCode="0.0" sourceLinked="0"/>
        <c:majorTickMark val="none"/>
        <c:minorTickMark val="out"/>
        <c:tickLblPos val="nextTo"/>
        <c:spPr>
          <a:noFill/>
          <a:ln>
            <a:solidFill>
              <a:schemeClr val="tx1"/>
            </a:solidFill>
          </a:ln>
          <a:effectLst/>
        </c:spPr>
        <c:txPr>
          <a:bodyPr rot="-60000000" vert="horz"/>
          <a:lstStyle/>
          <a:p>
            <a:pPr>
              <a:defRPr/>
            </a:pPr>
            <a:endParaRPr lang="en-US"/>
          </a:p>
        </c:txPr>
        <c:crossAx val="346938352"/>
        <c:crosses val="autoZero"/>
        <c:crossBetween val="between"/>
      </c:valAx>
      <c:spPr>
        <a:noFill/>
        <a:ln>
          <a:noFill/>
        </a:ln>
        <a:effectLst/>
      </c:spPr>
    </c:plotArea>
    <c:legend>
      <c:legendPos val="r"/>
      <c:overlay val="0"/>
    </c:legend>
    <c:plotVisOnly val="1"/>
    <c:dispBlanksAs val="gap"/>
    <c:showDLblsOverMax val="0"/>
  </c:chart>
  <c:spPr>
    <a:solidFill>
      <a:schemeClr val="bg1"/>
    </a:solidFill>
    <a:ln w="9525" cap="flat" cmpd="sng" algn="ctr">
      <a:noFill/>
      <a:round/>
    </a:ln>
    <a:effectLst/>
  </c:spPr>
  <c:txPr>
    <a:bodyPr/>
    <a:lstStyle/>
    <a:p>
      <a:pPr>
        <a:defRPr sz="1800">
          <a:latin typeface="Arial"/>
          <a:cs typeface="Arial"/>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v>Baseline</c:v>
          </c:tx>
          <c:spPr>
            <a:solidFill>
              <a:srgbClr val="0000FF"/>
            </a:solidFill>
            <a:ln>
              <a:solidFill>
                <a:schemeClr val="tx1"/>
              </a:solidFill>
            </a:ln>
            <a:effectLst/>
          </c:spPr>
          <c:invertIfNegative val="0"/>
          <c:errBars>
            <c:errBarType val="plus"/>
            <c:errValType val="stdErr"/>
            <c:noEndCap val="0"/>
            <c:spPr>
              <a:noFill/>
              <a:ln w="9525" cap="flat" cmpd="sng" algn="ctr">
                <a:solidFill>
                  <a:srgbClr val="0000FF"/>
                </a:solidFill>
                <a:round/>
              </a:ln>
              <a:effectLst/>
            </c:spPr>
          </c:errBars>
          <c:cat>
            <c:numRef>
              <c:f>'[Data File for Kiran 11-10-15 (2).xlsx]Ghrelin'!$C$12:$E$12</c:f>
              <c:numCache>
                <c:formatCode>General</c:formatCode>
                <c:ptCount val="3"/>
                <c:pt idx="0">
                  <c:v>0</c:v>
                </c:pt>
                <c:pt idx="1">
                  <c:v>3</c:v>
                </c:pt>
                <c:pt idx="2">
                  <c:v>5</c:v>
                </c:pt>
              </c:numCache>
            </c:numRef>
          </c:cat>
          <c:val>
            <c:numRef>
              <c:f>'[Data File for Kiran 11-10-15 (2).xlsx]Ghrelin'!$C$8:$E$8</c:f>
              <c:numCache>
                <c:formatCode>0.00</c:formatCode>
                <c:ptCount val="3"/>
                <c:pt idx="0">
                  <c:v>13.914</c:v>
                </c:pt>
                <c:pt idx="1">
                  <c:v>13.134</c:v>
                </c:pt>
                <c:pt idx="2">
                  <c:v>13.433999999999999</c:v>
                </c:pt>
              </c:numCache>
            </c:numRef>
          </c:val>
          <c:extLst xmlns:c16r2="http://schemas.microsoft.com/office/drawing/2015/06/chart">
            <c:ext xmlns:c16="http://schemas.microsoft.com/office/drawing/2014/chart" uri="{C3380CC4-5D6E-409C-BE32-E72D297353CC}">
              <c16:uniqueId val="{00000000-CC6A-478C-8893-05E62544CCB7}"/>
            </c:ext>
          </c:extLst>
        </c:ser>
        <c:ser>
          <c:idx val="1"/>
          <c:order val="1"/>
          <c:tx>
            <c:v>Post-Probiotic</c:v>
          </c:tx>
          <c:spPr>
            <a:solidFill>
              <a:srgbClr val="FF0000"/>
            </a:solidFill>
            <a:ln>
              <a:solidFill>
                <a:schemeClr val="tx1"/>
              </a:solidFill>
            </a:ln>
          </c:spPr>
          <c:invertIfNegative val="0"/>
          <c:errBars>
            <c:errBarType val="plus"/>
            <c:errValType val="stdErr"/>
            <c:noEndCap val="0"/>
            <c:spPr>
              <a:ln>
                <a:solidFill>
                  <a:srgbClr val="FF0000"/>
                </a:solidFill>
              </a:ln>
            </c:spPr>
          </c:errBars>
          <c:cat>
            <c:numRef>
              <c:f>'[Data File for Kiran 11-10-15 (2).xlsx]Ghrelin'!$C$12:$E$12</c:f>
              <c:numCache>
                <c:formatCode>General</c:formatCode>
                <c:ptCount val="3"/>
                <c:pt idx="0">
                  <c:v>0</c:v>
                </c:pt>
                <c:pt idx="1">
                  <c:v>3</c:v>
                </c:pt>
                <c:pt idx="2">
                  <c:v>5</c:v>
                </c:pt>
              </c:numCache>
            </c:numRef>
          </c:cat>
          <c:val>
            <c:numRef>
              <c:f>'[Data File for Kiran 11-10-15 (2).xlsx]Ghrelin'!$F$8:$H$8</c:f>
              <c:numCache>
                <c:formatCode>0.00</c:formatCode>
                <c:ptCount val="3"/>
                <c:pt idx="0">
                  <c:v>13.391999999999999</c:v>
                </c:pt>
                <c:pt idx="1">
                  <c:v>12.262</c:v>
                </c:pt>
                <c:pt idx="2">
                  <c:v>11.804</c:v>
                </c:pt>
              </c:numCache>
            </c:numRef>
          </c:val>
          <c:extLst xmlns:c16r2="http://schemas.microsoft.com/office/drawing/2015/06/chart">
            <c:ext xmlns:c16="http://schemas.microsoft.com/office/drawing/2014/chart" uri="{C3380CC4-5D6E-409C-BE32-E72D297353CC}">
              <c16:uniqueId val="{00000001-CC6A-478C-8893-05E62544CCB7}"/>
            </c:ext>
          </c:extLst>
        </c:ser>
        <c:dLbls>
          <c:showLegendKey val="0"/>
          <c:showVal val="0"/>
          <c:showCatName val="0"/>
          <c:showSerName val="0"/>
          <c:showPercent val="0"/>
          <c:showBubbleSize val="0"/>
        </c:dLbls>
        <c:gapWidth val="219"/>
        <c:overlap val="-27"/>
        <c:axId val="346943840"/>
        <c:axId val="309550024"/>
      </c:barChart>
      <c:catAx>
        <c:axId val="346943840"/>
        <c:scaling>
          <c:orientation val="minMax"/>
        </c:scaling>
        <c:delete val="0"/>
        <c:axPos val="b"/>
        <c:title>
          <c:tx>
            <c:rich>
              <a:bodyPr rot="0" vert="horz"/>
              <a:lstStyle/>
              <a:p>
                <a:pPr>
                  <a:defRPr/>
                </a:pPr>
                <a:r>
                  <a:rPr lang="en-US"/>
                  <a:t>Feeding</a:t>
                </a:r>
                <a:r>
                  <a:rPr lang="en-US" baseline="0"/>
                  <a:t> Time (H)</a:t>
                </a:r>
                <a:endParaRPr lang="en-US"/>
              </a:p>
            </c:rich>
          </c:tx>
          <c:overlay val="0"/>
          <c:spPr>
            <a:noFill/>
            <a:ln>
              <a:noFill/>
            </a:ln>
            <a:effectLst/>
          </c:spPr>
        </c:title>
        <c:numFmt formatCode="General" sourceLinked="1"/>
        <c:majorTickMark val="out"/>
        <c:minorTickMark val="none"/>
        <c:tickLblPos val="nextTo"/>
        <c:spPr>
          <a:noFill/>
          <a:ln w="9525" cap="flat" cmpd="sng" algn="ctr">
            <a:solidFill>
              <a:schemeClr val="tx1"/>
            </a:solidFill>
            <a:round/>
          </a:ln>
          <a:effectLst/>
        </c:spPr>
        <c:txPr>
          <a:bodyPr rot="-60000000" vert="horz"/>
          <a:lstStyle/>
          <a:p>
            <a:pPr>
              <a:defRPr/>
            </a:pPr>
            <a:endParaRPr lang="en-US"/>
          </a:p>
        </c:txPr>
        <c:crossAx val="309550024"/>
        <c:crosses val="autoZero"/>
        <c:auto val="1"/>
        <c:lblAlgn val="ctr"/>
        <c:lblOffset val="100"/>
        <c:noMultiLvlLbl val="0"/>
      </c:catAx>
      <c:valAx>
        <c:axId val="309550024"/>
        <c:scaling>
          <c:orientation val="minMax"/>
        </c:scaling>
        <c:delete val="0"/>
        <c:axPos val="l"/>
        <c:title>
          <c:tx>
            <c:rich>
              <a:bodyPr rot="-5400000" vert="horz"/>
              <a:lstStyle/>
              <a:p>
                <a:pPr>
                  <a:defRPr/>
                </a:pPr>
                <a:r>
                  <a:rPr lang="en-US"/>
                  <a:t>Ghrelin (pg/ml)</a:t>
                </a:r>
              </a:p>
            </c:rich>
          </c:tx>
          <c:overlay val="0"/>
          <c:spPr>
            <a:noFill/>
            <a:ln>
              <a:noFill/>
            </a:ln>
            <a:effectLst/>
          </c:spPr>
        </c:title>
        <c:numFmt formatCode="0.0" sourceLinked="0"/>
        <c:majorTickMark val="none"/>
        <c:minorTickMark val="out"/>
        <c:tickLblPos val="nextTo"/>
        <c:spPr>
          <a:noFill/>
          <a:ln>
            <a:solidFill>
              <a:schemeClr val="tx1"/>
            </a:solidFill>
          </a:ln>
          <a:effectLst/>
        </c:spPr>
        <c:txPr>
          <a:bodyPr rot="-60000000" vert="horz"/>
          <a:lstStyle/>
          <a:p>
            <a:pPr>
              <a:defRPr/>
            </a:pPr>
            <a:endParaRPr lang="en-US"/>
          </a:p>
        </c:txPr>
        <c:crossAx val="346943840"/>
        <c:crosses val="autoZero"/>
        <c:crossBetween val="between"/>
      </c:valAx>
      <c:spPr>
        <a:noFill/>
        <a:ln>
          <a:noFill/>
        </a:ln>
        <a:effectLst/>
      </c:spPr>
    </c:plotArea>
    <c:legend>
      <c:legendPos val="r"/>
      <c:overlay val="0"/>
    </c:legend>
    <c:plotVisOnly val="1"/>
    <c:dispBlanksAs val="gap"/>
    <c:showDLblsOverMax val="0"/>
  </c:chart>
  <c:spPr>
    <a:solidFill>
      <a:schemeClr val="bg1"/>
    </a:solidFill>
    <a:ln w="9525" cap="flat" cmpd="sng" algn="ctr">
      <a:noFill/>
      <a:round/>
    </a:ln>
    <a:effectLst/>
  </c:spPr>
  <c:txPr>
    <a:bodyPr/>
    <a:lstStyle/>
    <a:p>
      <a:pPr>
        <a:defRPr sz="1800">
          <a:latin typeface="Arial"/>
          <a:cs typeface="Arial"/>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v>Baseline</c:v>
          </c:tx>
          <c:spPr>
            <a:solidFill>
              <a:srgbClr val="0000FF"/>
            </a:solidFill>
            <a:ln>
              <a:solidFill>
                <a:schemeClr val="tx1"/>
              </a:solidFill>
            </a:ln>
            <a:effectLst/>
          </c:spPr>
          <c:invertIfNegative val="0"/>
          <c:errBars>
            <c:errBarType val="plus"/>
            <c:errValType val="stdErr"/>
            <c:noEndCap val="0"/>
            <c:spPr>
              <a:noFill/>
              <a:ln w="9525" cap="flat" cmpd="sng" algn="ctr">
                <a:solidFill>
                  <a:srgbClr val="0000FF"/>
                </a:solidFill>
                <a:round/>
              </a:ln>
              <a:effectLst/>
            </c:spPr>
          </c:errBars>
          <c:cat>
            <c:numRef>
              <c:f>'[Data File for Kiran 11-10-15 (2).xlsx]IFN-gamma'!$C$12:$E$12</c:f>
              <c:numCache>
                <c:formatCode>General</c:formatCode>
                <c:ptCount val="3"/>
                <c:pt idx="0">
                  <c:v>0</c:v>
                </c:pt>
                <c:pt idx="1">
                  <c:v>3</c:v>
                </c:pt>
                <c:pt idx="2">
                  <c:v>5</c:v>
                </c:pt>
              </c:numCache>
            </c:numRef>
          </c:cat>
          <c:val>
            <c:numRef>
              <c:f>'[Data File for Kiran 11-10-15 (2).xlsx]IFN-gamma'!$C$8:$E$8</c:f>
              <c:numCache>
                <c:formatCode>0.00</c:formatCode>
                <c:ptCount val="3"/>
                <c:pt idx="0">
                  <c:v>26.994</c:v>
                </c:pt>
                <c:pt idx="1">
                  <c:v>35.503999999999998</c:v>
                </c:pt>
                <c:pt idx="2">
                  <c:v>36.055999999999997</c:v>
                </c:pt>
              </c:numCache>
            </c:numRef>
          </c:val>
          <c:extLst xmlns:c16r2="http://schemas.microsoft.com/office/drawing/2015/06/chart">
            <c:ext xmlns:c16="http://schemas.microsoft.com/office/drawing/2014/chart" uri="{C3380CC4-5D6E-409C-BE32-E72D297353CC}">
              <c16:uniqueId val="{00000000-498B-4D96-A0FE-60AD43FD8B45}"/>
            </c:ext>
          </c:extLst>
        </c:ser>
        <c:ser>
          <c:idx val="1"/>
          <c:order val="1"/>
          <c:tx>
            <c:v>Post-Probiotic</c:v>
          </c:tx>
          <c:spPr>
            <a:solidFill>
              <a:srgbClr val="FF0000"/>
            </a:solidFill>
            <a:ln>
              <a:solidFill>
                <a:schemeClr val="tx1"/>
              </a:solidFill>
            </a:ln>
          </c:spPr>
          <c:invertIfNegative val="0"/>
          <c:errBars>
            <c:errBarType val="plus"/>
            <c:errValType val="stdErr"/>
            <c:noEndCap val="0"/>
            <c:spPr>
              <a:ln>
                <a:solidFill>
                  <a:srgbClr val="FF0000"/>
                </a:solidFill>
              </a:ln>
            </c:spPr>
          </c:errBars>
          <c:cat>
            <c:numRef>
              <c:f>'[Data File for Kiran 11-10-15 (2).xlsx]IFN-gamma'!$C$12:$E$12</c:f>
              <c:numCache>
                <c:formatCode>General</c:formatCode>
                <c:ptCount val="3"/>
                <c:pt idx="0">
                  <c:v>0</c:v>
                </c:pt>
                <c:pt idx="1">
                  <c:v>3</c:v>
                </c:pt>
                <c:pt idx="2">
                  <c:v>5</c:v>
                </c:pt>
              </c:numCache>
            </c:numRef>
          </c:cat>
          <c:val>
            <c:numRef>
              <c:f>'[Data File for Kiran 11-10-15 (2).xlsx]IFN-gamma'!$F$8:$H$8</c:f>
              <c:numCache>
                <c:formatCode>0.00</c:formatCode>
                <c:ptCount val="3"/>
                <c:pt idx="0">
                  <c:v>21.474</c:v>
                </c:pt>
                <c:pt idx="1">
                  <c:v>30.026</c:v>
                </c:pt>
                <c:pt idx="2">
                  <c:v>30.7425</c:v>
                </c:pt>
              </c:numCache>
            </c:numRef>
          </c:val>
          <c:extLst xmlns:c16r2="http://schemas.microsoft.com/office/drawing/2015/06/chart">
            <c:ext xmlns:c16="http://schemas.microsoft.com/office/drawing/2014/chart" uri="{C3380CC4-5D6E-409C-BE32-E72D297353CC}">
              <c16:uniqueId val="{00000001-498B-4D96-A0FE-60AD43FD8B45}"/>
            </c:ext>
          </c:extLst>
        </c:ser>
        <c:dLbls>
          <c:showLegendKey val="0"/>
          <c:showVal val="0"/>
          <c:showCatName val="0"/>
          <c:showSerName val="0"/>
          <c:showPercent val="0"/>
          <c:showBubbleSize val="0"/>
        </c:dLbls>
        <c:gapWidth val="219"/>
        <c:overlap val="-27"/>
        <c:axId val="404402520"/>
        <c:axId val="404400168"/>
      </c:barChart>
      <c:catAx>
        <c:axId val="404402520"/>
        <c:scaling>
          <c:orientation val="minMax"/>
        </c:scaling>
        <c:delete val="0"/>
        <c:axPos val="b"/>
        <c:title>
          <c:tx>
            <c:rich>
              <a:bodyPr rot="0" vert="horz"/>
              <a:lstStyle/>
              <a:p>
                <a:pPr>
                  <a:defRPr/>
                </a:pPr>
                <a:r>
                  <a:rPr lang="en-US"/>
                  <a:t>Feeding</a:t>
                </a:r>
                <a:r>
                  <a:rPr lang="en-US" baseline="0"/>
                  <a:t> Time (H)</a:t>
                </a:r>
                <a:endParaRPr lang="en-US"/>
              </a:p>
            </c:rich>
          </c:tx>
          <c:overlay val="0"/>
          <c:spPr>
            <a:noFill/>
            <a:ln>
              <a:noFill/>
            </a:ln>
            <a:effectLst/>
          </c:spPr>
        </c:title>
        <c:numFmt formatCode="General" sourceLinked="1"/>
        <c:majorTickMark val="out"/>
        <c:minorTickMark val="none"/>
        <c:tickLblPos val="nextTo"/>
        <c:spPr>
          <a:noFill/>
          <a:ln w="9525" cap="flat" cmpd="sng" algn="ctr">
            <a:solidFill>
              <a:schemeClr val="tx1"/>
            </a:solidFill>
            <a:round/>
          </a:ln>
          <a:effectLst/>
        </c:spPr>
        <c:txPr>
          <a:bodyPr rot="-60000000" vert="horz"/>
          <a:lstStyle/>
          <a:p>
            <a:pPr>
              <a:defRPr/>
            </a:pPr>
            <a:endParaRPr lang="en-US"/>
          </a:p>
        </c:txPr>
        <c:crossAx val="404400168"/>
        <c:crosses val="autoZero"/>
        <c:auto val="1"/>
        <c:lblAlgn val="ctr"/>
        <c:lblOffset val="100"/>
        <c:noMultiLvlLbl val="0"/>
      </c:catAx>
      <c:valAx>
        <c:axId val="404400168"/>
        <c:scaling>
          <c:orientation val="minMax"/>
        </c:scaling>
        <c:delete val="0"/>
        <c:axPos val="l"/>
        <c:title>
          <c:tx>
            <c:rich>
              <a:bodyPr rot="-5400000" vert="horz"/>
              <a:lstStyle/>
              <a:p>
                <a:pPr>
                  <a:defRPr/>
                </a:pPr>
                <a:r>
                  <a:rPr lang="en-US"/>
                  <a:t>IFN-gamma (pg/ml)</a:t>
                </a:r>
              </a:p>
            </c:rich>
          </c:tx>
          <c:overlay val="0"/>
          <c:spPr>
            <a:noFill/>
            <a:ln>
              <a:noFill/>
            </a:ln>
            <a:effectLst/>
          </c:spPr>
        </c:title>
        <c:numFmt formatCode="0.0" sourceLinked="0"/>
        <c:majorTickMark val="none"/>
        <c:minorTickMark val="out"/>
        <c:tickLblPos val="nextTo"/>
        <c:spPr>
          <a:noFill/>
          <a:ln>
            <a:solidFill>
              <a:schemeClr val="tx1"/>
            </a:solidFill>
          </a:ln>
          <a:effectLst/>
        </c:spPr>
        <c:txPr>
          <a:bodyPr rot="-60000000" vert="horz"/>
          <a:lstStyle/>
          <a:p>
            <a:pPr>
              <a:defRPr/>
            </a:pPr>
            <a:endParaRPr lang="en-US"/>
          </a:p>
        </c:txPr>
        <c:crossAx val="404402520"/>
        <c:crosses val="autoZero"/>
        <c:crossBetween val="between"/>
      </c:valAx>
      <c:spPr>
        <a:noFill/>
        <a:ln>
          <a:noFill/>
        </a:ln>
        <a:effectLst/>
      </c:spPr>
    </c:plotArea>
    <c:legend>
      <c:legendPos val="r"/>
      <c:layout>
        <c:manualLayout>
          <c:xMode val="edge"/>
          <c:yMode val="edge"/>
          <c:x val="0.69497621391076103"/>
          <c:y val="0.44065835520559898"/>
          <c:w val="0.24512795275590499"/>
          <c:h val="0.424238845144357"/>
        </c:manualLayout>
      </c:layout>
      <c:overlay val="0"/>
    </c:legend>
    <c:plotVisOnly val="1"/>
    <c:dispBlanksAs val="gap"/>
    <c:showDLblsOverMax val="0"/>
  </c:chart>
  <c:spPr>
    <a:solidFill>
      <a:schemeClr val="bg1"/>
    </a:solidFill>
    <a:ln w="9525" cap="flat" cmpd="sng" algn="ctr">
      <a:noFill/>
      <a:round/>
    </a:ln>
    <a:effectLst/>
  </c:spPr>
  <c:txPr>
    <a:bodyPr/>
    <a:lstStyle/>
    <a:p>
      <a:pPr>
        <a:defRPr sz="1800">
          <a:latin typeface="Arial"/>
          <a:cs typeface="Arial"/>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v>Baseline</c:v>
          </c:tx>
          <c:spPr>
            <a:solidFill>
              <a:srgbClr val="0000FF"/>
            </a:solidFill>
            <a:ln>
              <a:solidFill>
                <a:schemeClr val="tx1"/>
              </a:solidFill>
            </a:ln>
            <a:effectLst/>
          </c:spPr>
          <c:invertIfNegative val="0"/>
          <c:errBars>
            <c:errBarType val="plus"/>
            <c:errValType val="stdErr"/>
            <c:noEndCap val="0"/>
            <c:spPr>
              <a:noFill/>
              <a:ln w="9525" cap="flat" cmpd="sng" algn="ctr">
                <a:solidFill>
                  <a:srgbClr val="0000FF"/>
                </a:solidFill>
                <a:round/>
              </a:ln>
              <a:effectLst/>
            </c:spPr>
          </c:errBars>
          <c:cat>
            <c:numRef>
              <c:f>'[Data File for Kiran 11-10-15 (2).xlsx]Insulin'!$C$12:$E$12</c:f>
              <c:numCache>
                <c:formatCode>General</c:formatCode>
                <c:ptCount val="3"/>
                <c:pt idx="0">
                  <c:v>0</c:v>
                </c:pt>
                <c:pt idx="1">
                  <c:v>3</c:v>
                </c:pt>
                <c:pt idx="2">
                  <c:v>5</c:v>
                </c:pt>
              </c:numCache>
            </c:numRef>
          </c:cat>
          <c:val>
            <c:numRef>
              <c:f>'[Data File for Kiran 11-10-15 (2).xlsx]Insulin'!$C$8:$E$8</c:f>
              <c:numCache>
                <c:formatCode>0.00</c:formatCode>
                <c:ptCount val="3"/>
                <c:pt idx="0">
                  <c:v>633.09799999999996</c:v>
                </c:pt>
                <c:pt idx="1">
                  <c:v>1408</c:v>
                </c:pt>
                <c:pt idx="2">
                  <c:v>1241.2360000000001</c:v>
                </c:pt>
              </c:numCache>
            </c:numRef>
          </c:val>
          <c:extLst xmlns:c16r2="http://schemas.microsoft.com/office/drawing/2015/06/chart">
            <c:ext xmlns:c16="http://schemas.microsoft.com/office/drawing/2014/chart" uri="{C3380CC4-5D6E-409C-BE32-E72D297353CC}">
              <c16:uniqueId val="{00000000-64C7-4AE6-B45E-FCF07CBA8007}"/>
            </c:ext>
          </c:extLst>
        </c:ser>
        <c:ser>
          <c:idx val="1"/>
          <c:order val="1"/>
          <c:tx>
            <c:v>Post-Probiotic</c:v>
          </c:tx>
          <c:spPr>
            <a:solidFill>
              <a:srgbClr val="FF0000"/>
            </a:solidFill>
            <a:ln>
              <a:solidFill>
                <a:schemeClr val="tx1"/>
              </a:solidFill>
            </a:ln>
          </c:spPr>
          <c:invertIfNegative val="0"/>
          <c:errBars>
            <c:errBarType val="plus"/>
            <c:errValType val="stdErr"/>
            <c:noEndCap val="0"/>
            <c:spPr>
              <a:ln>
                <a:solidFill>
                  <a:srgbClr val="FF0000"/>
                </a:solidFill>
              </a:ln>
            </c:spPr>
          </c:errBars>
          <c:cat>
            <c:numRef>
              <c:f>'[Data File for Kiran 11-10-15 (2).xlsx]Insulin'!$C$12:$E$12</c:f>
              <c:numCache>
                <c:formatCode>General</c:formatCode>
                <c:ptCount val="3"/>
                <c:pt idx="0">
                  <c:v>0</c:v>
                </c:pt>
                <c:pt idx="1">
                  <c:v>3</c:v>
                </c:pt>
                <c:pt idx="2">
                  <c:v>5</c:v>
                </c:pt>
              </c:numCache>
            </c:numRef>
          </c:cat>
          <c:val>
            <c:numRef>
              <c:f>'[Data File for Kiran 11-10-15 (2).xlsx]Insulin'!$F$8:$H$8</c:f>
              <c:numCache>
                <c:formatCode>0.00</c:formatCode>
                <c:ptCount val="3"/>
                <c:pt idx="0">
                  <c:v>717.44999999999936</c:v>
                </c:pt>
                <c:pt idx="1">
                  <c:v>1335</c:v>
                </c:pt>
                <c:pt idx="2">
                  <c:v>913.22799999999938</c:v>
                </c:pt>
              </c:numCache>
            </c:numRef>
          </c:val>
          <c:extLst xmlns:c16r2="http://schemas.microsoft.com/office/drawing/2015/06/chart">
            <c:ext xmlns:c16="http://schemas.microsoft.com/office/drawing/2014/chart" uri="{C3380CC4-5D6E-409C-BE32-E72D297353CC}">
              <c16:uniqueId val="{00000001-64C7-4AE6-B45E-FCF07CBA8007}"/>
            </c:ext>
          </c:extLst>
        </c:ser>
        <c:dLbls>
          <c:showLegendKey val="0"/>
          <c:showVal val="0"/>
          <c:showCatName val="0"/>
          <c:showSerName val="0"/>
          <c:showPercent val="0"/>
          <c:showBubbleSize val="0"/>
        </c:dLbls>
        <c:gapWidth val="219"/>
        <c:overlap val="-27"/>
        <c:axId val="404401736"/>
        <c:axId val="404398208"/>
      </c:barChart>
      <c:catAx>
        <c:axId val="404401736"/>
        <c:scaling>
          <c:orientation val="minMax"/>
        </c:scaling>
        <c:delete val="0"/>
        <c:axPos val="b"/>
        <c:title>
          <c:tx>
            <c:rich>
              <a:bodyPr rot="0" vert="horz"/>
              <a:lstStyle/>
              <a:p>
                <a:pPr>
                  <a:defRPr/>
                </a:pPr>
                <a:r>
                  <a:rPr lang="en-US"/>
                  <a:t>Feeding</a:t>
                </a:r>
                <a:r>
                  <a:rPr lang="en-US" baseline="0"/>
                  <a:t> Time (H)</a:t>
                </a:r>
                <a:endParaRPr lang="en-US"/>
              </a:p>
            </c:rich>
          </c:tx>
          <c:overlay val="0"/>
          <c:spPr>
            <a:noFill/>
            <a:ln>
              <a:noFill/>
            </a:ln>
            <a:effectLst/>
          </c:spPr>
        </c:title>
        <c:numFmt formatCode="General" sourceLinked="1"/>
        <c:majorTickMark val="out"/>
        <c:minorTickMark val="none"/>
        <c:tickLblPos val="nextTo"/>
        <c:spPr>
          <a:noFill/>
          <a:ln w="9525" cap="flat" cmpd="sng" algn="ctr">
            <a:solidFill>
              <a:schemeClr val="tx1"/>
            </a:solidFill>
            <a:round/>
          </a:ln>
          <a:effectLst/>
        </c:spPr>
        <c:txPr>
          <a:bodyPr rot="-60000000" vert="horz"/>
          <a:lstStyle/>
          <a:p>
            <a:pPr>
              <a:defRPr/>
            </a:pPr>
            <a:endParaRPr lang="en-US"/>
          </a:p>
        </c:txPr>
        <c:crossAx val="404398208"/>
        <c:crosses val="autoZero"/>
        <c:auto val="1"/>
        <c:lblAlgn val="ctr"/>
        <c:lblOffset val="100"/>
        <c:noMultiLvlLbl val="0"/>
      </c:catAx>
      <c:valAx>
        <c:axId val="404398208"/>
        <c:scaling>
          <c:orientation val="minMax"/>
        </c:scaling>
        <c:delete val="0"/>
        <c:axPos val="l"/>
        <c:title>
          <c:tx>
            <c:rich>
              <a:bodyPr rot="-5400000" vert="horz"/>
              <a:lstStyle/>
              <a:p>
                <a:pPr>
                  <a:defRPr/>
                </a:pPr>
                <a:r>
                  <a:rPr lang="en-US"/>
                  <a:t>Insulin (pg/ml)</a:t>
                </a:r>
              </a:p>
            </c:rich>
          </c:tx>
          <c:overlay val="0"/>
          <c:spPr>
            <a:noFill/>
            <a:ln>
              <a:noFill/>
            </a:ln>
            <a:effectLst/>
          </c:spPr>
        </c:title>
        <c:numFmt formatCode="0.0" sourceLinked="0"/>
        <c:majorTickMark val="none"/>
        <c:minorTickMark val="out"/>
        <c:tickLblPos val="nextTo"/>
        <c:spPr>
          <a:noFill/>
          <a:ln>
            <a:solidFill>
              <a:schemeClr val="tx1"/>
            </a:solidFill>
          </a:ln>
          <a:effectLst/>
        </c:spPr>
        <c:txPr>
          <a:bodyPr rot="-60000000" vert="horz"/>
          <a:lstStyle/>
          <a:p>
            <a:pPr>
              <a:defRPr/>
            </a:pPr>
            <a:endParaRPr lang="en-US"/>
          </a:p>
        </c:txPr>
        <c:crossAx val="404401736"/>
        <c:crosses val="autoZero"/>
        <c:crossBetween val="between"/>
      </c:valAx>
      <c:spPr>
        <a:noFill/>
        <a:ln>
          <a:noFill/>
        </a:ln>
        <a:effectLst/>
      </c:spPr>
    </c:plotArea>
    <c:legend>
      <c:legendPos val="r"/>
      <c:overlay val="0"/>
    </c:legend>
    <c:plotVisOnly val="1"/>
    <c:dispBlanksAs val="gap"/>
    <c:showDLblsOverMax val="0"/>
  </c:chart>
  <c:spPr>
    <a:solidFill>
      <a:schemeClr val="bg1"/>
    </a:solidFill>
    <a:ln w="9525" cap="flat" cmpd="sng" algn="ctr">
      <a:noFill/>
      <a:round/>
    </a:ln>
    <a:effectLst/>
  </c:spPr>
  <c:txPr>
    <a:bodyPr/>
    <a:lstStyle/>
    <a:p>
      <a:pPr>
        <a:defRPr sz="1800">
          <a:latin typeface="Arial"/>
          <a:cs typeface="Arial"/>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06702194545074"/>
          <c:y val="1.92981327606222E-2"/>
          <c:w val="0.73003419059309604"/>
          <c:h val="0.83990282922842296"/>
        </c:manualLayout>
      </c:layout>
      <c:barChart>
        <c:barDir val="col"/>
        <c:grouping val="clustered"/>
        <c:varyColors val="0"/>
        <c:ser>
          <c:idx val="0"/>
          <c:order val="0"/>
          <c:tx>
            <c:v>Megaspore</c:v>
          </c:tx>
          <c:spPr>
            <a:solidFill>
              <a:srgbClr val="0432FF"/>
            </a:solidFill>
            <a:ln w="25175">
              <a:noFill/>
            </a:ln>
          </c:spPr>
          <c:invertIfNegative val="0"/>
          <c:errBars>
            <c:errBarType val="plus"/>
            <c:errValType val="stdErr"/>
            <c:noEndCap val="0"/>
            <c:spPr>
              <a:solidFill>
                <a:srgbClr val="0432FF"/>
              </a:solidFill>
              <a:ln w="25175">
                <a:noFill/>
              </a:ln>
            </c:spPr>
          </c:errBars>
          <c:cat>
            <c:strRef>
              <c:f>Endotoxin!$Q$51:$R$51</c:f>
              <c:strCache>
                <c:ptCount val="2"/>
                <c:pt idx="0">
                  <c:v>Baseline</c:v>
                </c:pt>
                <c:pt idx="1">
                  <c:v>Post-Supplement</c:v>
                </c:pt>
              </c:strCache>
            </c:strRef>
          </c:cat>
          <c:val>
            <c:numRef>
              <c:f>Triglyercerides!$I$50:$J$50</c:f>
              <c:numCache>
                <c:formatCode>0</c:formatCode>
                <c:ptCount val="2"/>
                <c:pt idx="0">
                  <c:v>142.30769230769241</c:v>
                </c:pt>
                <c:pt idx="1">
                  <c:v>87.692307692307679</c:v>
                </c:pt>
              </c:numCache>
            </c:numRef>
          </c:val>
          <c:extLst xmlns:c16r2="http://schemas.microsoft.com/office/drawing/2015/06/chart">
            <c:ext xmlns:c16="http://schemas.microsoft.com/office/drawing/2014/chart" uri="{C3380CC4-5D6E-409C-BE32-E72D297353CC}">
              <c16:uniqueId val="{00000000-AB86-46D9-94E1-9AC05269BF42}"/>
            </c:ext>
          </c:extLst>
        </c:ser>
        <c:ser>
          <c:idx val="1"/>
          <c:order val="1"/>
          <c:tx>
            <c:v>Placebo</c:v>
          </c:tx>
          <c:spPr>
            <a:solidFill>
              <a:srgbClr val="FF9300"/>
            </a:solidFill>
            <a:ln w="25175">
              <a:noFill/>
            </a:ln>
          </c:spPr>
          <c:invertIfNegative val="0"/>
          <c:errBars>
            <c:errBarType val="plus"/>
            <c:errValType val="stdErr"/>
            <c:noEndCap val="0"/>
            <c:spPr>
              <a:solidFill>
                <a:srgbClr val="FF9300"/>
              </a:solidFill>
              <a:ln w="25175">
                <a:noFill/>
              </a:ln>
            </c:spPr>
          </c:errBars>
          <c:cat>
            <c:strRef>
              <c:f>Endotoxin!$Q$51:$R$51</c:f>
              <c:strCache>
                <c:ptCount val="2"/>
                <c:pt idx="0">
                  <c:v>Baseline</c:v>
                </c:pt>
                <c:pt idx="1">
                  <c:v>Post-Supplement</c:v>
                </c:pt>
              </c:strCache>
            </c:strRef>
          </c:cat>
          <c:val>
            <c:numRef>
              <c:f>Triglyercerides!$I$54:$J$54</c:f>
              <c:numCache>
                <c:formatCode>0</c:formatCode>
                <c:ptCount val="2"/>
                <c:pt idx="0">
                  <c:v>114.6153846153846</c:v>
                </c:pt>
                <c:pt idx="1">
                  <c:v>109.2307692307692</c:v>
                </c:pt>
              </c:numCache>
            </c:numRef>
          </c:val>
          <c:extLst xmlns:c16r2="http://schemas.microsoft.com/office/drawing/2015/06/chart">
            <c:ext xmlns:c16="http://schemas.microsoft.com/office/drawing/2014/chart" uri="{C3380CC4-5D6E-409C-BE32-E72D297353CC}">
              <c16:uniqueId val="{00000001-AB86-46D9-94E1-9AC05269BF42}"/>
            </c:ext>
          </c:extLst>
        </c:ser>
        <c:dLbls>
          <c:showLegendKey val="0"/>
          <c:showVal val="0"/>
          <c:showCatName val="0"/>
          <c:showSerName val="0"/>
          <c:showPercent val="0"/>
          <c:showBubbleSize val="0"/>
        </c:dLbls>
        <c:gapWidth val="219"/>
        <c:overlap val="-27"/>
        <c:axId val="404403696"/>
        <c:axId val="404402128"/>
      </c:barChart>
      <c:catAx>
        <c:axId val="404403696"/>
        <c:scaling>
          <c:orientation val="minMax"/>
        </c:scaling>
        <c:delete val="0"/>
        <c:axPos val="b"/>
        <c:title>
          <c:tx>
            <c:rich>
              <a:bodyPr/>
              <a:lstStyle/>
              <a:p>
                <a:pPr>
                  <a:defRPr sz="1369" b="0" i="0" u="none" strike="noStrike" baseline="0">
                    <a:solidFill>
                      <a:srgbClr val="000000"/>
                    </a:solidFill>
                    <a:latin typeface="Arial"/>
                    <a:ea typeface="Arial"/>
                    <a:cs typeface="Arial"/>
                  </a:defRPr>
                </a:pPr>
                <a:r>
                  <a:rPr lang="en-US"/>
                  <a:t>Time</a:t>
                </a:r>
              </a:p>
            </c:rich>
          </c:tx>
          <c:overlay val="0"/>
          <c:spPr>
            <a:noFill/>
            <a:ln w="25175">
              <a:noFill/>
            </a:ln>
          </c:spPr>
        </c:title>
        <c:numFmt formatCode="General" sourceLinked="1"/>
        <c:majorTickMark val="none"/>
        <c:minorTickMark val="none"/>
        <c:tickLblPos val="nextTo"/>
        <c:spPr>
          <a:noFill/>
          <a:ln w="9436" cap="flat" cmpd="sng" algn="ctr">
            <a:solidFill>
              <a:schemeClr val="tx1"/>
            </a:solidFill>
            <a:round/>
          </a:ln>
          <a:effectLst/>
        </c:spPr>
        <c:txPr>
          <a:bodyPr rot="-60000000" spcFirstLastPara="1" vertOverflow="ellipsis" vert="horz" wrap="square" anchor="ctr" anchorCtr="1"/>
          <a:lstStyle/>
          <a:p>
            <a:pPr>
              <a:defRPr sz="1187" b="0" i="0" u="none" strike="noStrike" kern="1200" baseline="0">
                <a:solidFill>
                  <a:schemeClr val="tx1"/>
                </a:solidFill>
                <a:latin typeface="Arial" charset="0"/>
                <a:ea typeface="Arial" charset="0"/>
                <a:cs typeface="Arial" charset="0"/>
              </a:defRPr>
            </a:pPr>
            <a:endParaRPr lang="en-US"/>
          </a:p>
        </c:txPr>
        <c:crossAx val="404402128"/>
        <c:crosses val="autoZero"/>
        <c:auto val="1"/>
        <c:lblAlgn val="ctr"/>
        <c:lblOffset val="100"/>
        <c:noMultiLvlLbl val="0"/>
      </c:catAx>
      <c:valAx>
        <c:axId val="404402128"/>
        <c:scaling>
          <c:orientation val="minMax"/>
        </c:scaling>
        <c:delete val="0"/>
        <c:axPos val="l"/>
        <c:title>
          <c:tx>
            <c:rich>
              <a:bodyPr/>
              <a:lstStyle/>
              <a:p>
                <a:pPr>
                  <a:defRPr sz="1369" b="0" i="0" u="none" strike="noStrike" baseline="0">
                    <a:solidFill>
                      <a:srgbClr val="000000"/>
                    </a:solidFill>
                    <a:latin typeface="Arial"/>
                    <a:ea typeface="Arial"/>
                    <a:cs typeface="Arial"/>
                  </a:defRPr>
                </a:pPr>
                <a:r>
                  <a:rPr lang="en-US"/>
                  <a:t>Change in Serum Triglycerides</a:t>
                </a:r>
              </a:p>
            </c:rich>
          </c:tx>
          <c:overlay val="0"/>
          <c:spPr>
            <a:noFill/>
            <a:ln w="25175">
              <a:noFill/>
            </a:ln>
          </c:spPr>
        </c:title>
        <c:numFmt formatCode="#,##0.0" sourceLinked="0"/>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1187" b="0" i="0" u="none" strike="noStrike" kern="1200" baseline="0">
                <a:solidFill>
                  <a:schemeClr val="tx1"/>
                </a:solidFill>
                <a:latin typeface="Arial" charset="0"/>
                <a:ea typeface="Arial" charset="0"/>
                <a:cs typeface="Arial" charset="0"/>
              </a:defRPr>
            </a:pPr>
            <a:endParaRPr lang="en-US"/>
          </a:p>
        </c:txPr>
        <c:crossAx val="404403696"/>
        <c:crosses val="autoZero"/>
        <c:crossBetween val="between"/>
      </c:valAx>
      <c:spPr>
        <a:noFill/>
        <a:ln w="25377">
          <a:noFill/>
        </a:ln>
      </c:spPr>
    </c:plotArea>
    <c:legend>
      <c:legendPos val="r"/>
      <c:overlay val="0"/>
      <c:spPr>
        <a:noFill/>
        <a:ln w="25175">
          <a:noFill/>
        </a:ln>
      </c:spPr>
      <c:txPr>
        <a:bodyPr rot="0" spcFirstLastPara="1" vertOverflow="ellipsis" vert="horz" wrap="square" anchor="ctr" anchorCtr="1"/>
        <a:lstStyle/>
        <a:p>
          <a:pPr>
            <a:defRPr sz="1387" b="0" i="0" u="none" strike="noStrike" kern="1200" baseline="0">
              <a:solidFill>
                <a:schemeClr val="tx1"/>
              </a:solidFill>
              <a:latin typeface="Arial" charset="0"/>
              <a:ea typeface="Arial" charset="0"/>
              <a:cs typeface="Arial" charset="0"/>
            </a:defRPr>
          </a:pPr>
          <a:endParaRPr lang="en-US"/>
        </a:p>
      </c:txPr>
    </c:legend>
    <c:plotVisOnly val="1"/>
    <c:dispBlanksAs val="gap"/>
    <c:showDLblsOverMax val="0"/>
  </c:chart>
  <c:spPr>
    <a:solidFill>
      <a:schemeClr val="bg1"/>
    </a:solidFill>
    <a:ln>
      <a:noFill/>
    </a:ln>
    <a:effectLst/>
  </c:spPr>
  <c:txPr>
    <a:bodyPr/>
    <a:lstStyle/>
    <a:p>
      <a:pPr>
        <a:defRPr sz="1387">
          <a:solidFill>
            <a:schemeClr val="tx1"/>
          </a:solidFill>
          <a:latin typeface="Arial" charset="0"/>
          <a:ea typeface="Arial" charset="0"/>
          <a:cs typeface="Arial" charset="0"/>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v>Megaspore</c:v>
          </c:tx>
          <c:spPr>
            <a:solidFill>
              <a:srgbClr val="0432FF"/>
            </a:solidFill>
            <a:ln>
              <a:noFill/>
            </a:ln>
            <a:effectLst/>
          </c:spPr>
          <c:invertIfNegative val="0"/>
          <c:errBars>
            <c:errBarType val="plus"/>
            <c:errValType val="stdErr"/>
            <c:noEndCap val="0"/>
            <c:spPr>
              <a:solidFill>
                <a:srgbClr val="0432FF"/>
              </a:solidFill>
              <a:ln>
                <a:noFill/>
              </a:ln>
              <a:effectLst/>
            </c:spPr>
          </c:errBars>
          <c:cat>
            <c:strRef>
              <c:f>'MCP-1'!$C$1:$H$1</c:f>
              <c:strCache>
                <c:ptCount val="6"/>
                <c:pt idx="0">
                  <c:v>1-OH</c:v>
                </c:pt>
                <c:pt idx="1">
                  <c:v>1-3H</c:v>
                </c:pt>
                <c:pt idx="2">
                  <c:v>1-5H</c:v>
                </c:pt>
                <c:pt idx="3">
                  <c:v>2-0H</c:v>
                </c:pt>
                <c:pt idx="4">
                  <c:v>2-3H</c:v>
                </c:pt>
                <c:pt idx="5">
                  <c:v>2-5H</c:v>
                </c:pt>
              </c:strCache>
            </c:strRef>
          </c:cat>
          <c:val>
            <c:numRef>
              <c:f>'MCP-1'!$C$51:$H$51</c:f>
              <c:numCache>
                <c:formatCode>0.00</c:formatCode>
                <c:ptCount val="6"/>
                <c:pt idx="0">
                  <c:v>159.84714285714301</c:v>
                </c:pt>
                <c:pt idx="1">
                  <c:v>159.19571428571419</c:v>
                </c:pt>
                <c:pt idx="2">
                  <c:v>156.86857142857141</c:v>
                </c:pt>
                <c:pt idx="3">
                  <c:v>144.68928571428569</c:v>
                </c:pt>
                <c:pt idx="4">
                  <c:v>142.23857142857139</c:v>
                </c:pt>
                <c:pt idx="5">
                  <c:v>133.95142857142861</c:v>
                </c:pt>
              </c:numCache>
            </c:numRef>
          </c:val>
          <c:extLst xmlns:c16r2="http://schemas.microsoft.com/office/drawing/2015/06/chart">
            <c:ext xmlns:c16="http://schemas.microsoft.com/office/drawing/2014/chart" uri="{C3380CC4-5D6E-409C-BE32-E72D297353CC}">
              <c16:uniqueId val="{00000000-ECAC-4289-AA82-8C4B0EECADAE}"/>
            </c:ext>
          </c:extLst>
        </c:ser>
        <c:ser>
          <c:idx val="1"/>
          <c:order val="1"/>
          <c:tx>
            <c:v>Placebo</c:v>
          </c:tx>
          <c:spPr>
            <a:solidFill>
              <a:srgbClr val="FF9300"/>
            </a:solidFill>
            <a:ln>
              <a:noFill/>
            </a:ln>
            <a:effectLst/>
          </c:spPr>
          <c:invertIfNegative val="0"/>
          <c:errBars>
            <c:errBarType val="plus"/>
            <c:errValType val="stdErr"/>
            <c:noEndCap val="0"/>
            <c:spPr>
              <a:solidFill>
                <a:srgbClr val="FF9300"/>
              </a:solidFill>
              <a:ln>
                <a:noFill/>
              </a:ln>
              <a:effectLst/>
            </c:spPr>
          </c:errBars>
          <c:cat>
            <c:strRef>
              <c:f>'MCP-1'!$C$1:$H$1</c:f>
              <c:strCache>
                <c:ptCount val="6"/>
                <c:pt idx="0">
                  <c:v>1-OH</c:v>
                </c:pt>
                <c:pt idx="1">
                  <c:v>1-3H</c:v>
                </c:pt>
                <c:pt idx="2">
                  <c:v>1-5H</c:v>
                </c:pt>
                <c:pt idx="3">
                  <c:v>2-0H</c:v>
                </c:pt>
                <c:pt idx="4">
                  <c:v>2-3H</c:v>
                </c:pt>
                <c:pt idx="5">
                  <c:v>2-5H</c:v>
                </c:pt>
              </c:strCache>
            </c:strRef>
          </c:cat>
          <c:val>
            <c:numRef>
              <c:f>'MCP-1'!$C$55:$H$55</c:f>
              <c:numCache>
                <c:formatCode>0.00</c:formatCode>
                <c:ptCount val="6"/>
                <c:pt idx="0">
                  <c:v>166.66923076923081</c:v>
                </c:pt>
                <c:pt idx="1">
                  <c:v>171.6415384615384</c:v>
                </c:pt>
                <c:pt idx="2">
                  <c:v>175.3738461538461</c:v>
                </c:pt>
                <c:pt idx="3">
                  <c:v>164.28923076923081</c:v>
                </c:pt>
                <c:pt idx="4">
                  <c:v>187.74538461538461</c:v>
                </c:pt>
                <c:pt idx="5">
                  <c:v>184.1423076923077</c:v>
                </c:pt>
              </c:numCache>
            </c:numRef>
          </c:val>
          <c:extLst xmlns:c16r2="http://schemas.microsoft.com/office/drawing/2015/06/chart">
            <c:ext xmlns:c16="http://schemas.microsoft.com/office/drawing/2014/chart" uri="{C3380CC4-5D6E-409C-BE32-E72D297353CC}">
              <c16:uniqueId val="{00000001-ECAC-4289-AA82-8C4B0EECADAE}"/>
            </c:ext>
          </c:extLst>
        </c:ser>
        <c:dLbls>
          <c:showLegendKey val="0"/>
          <c:showVal val="0"/>
          <c:showCatName val="0"/>
          <c:showSerName val="0"/>
          <c:showPercent val="0"/>
          <c:showBubbleSize val="0"/>
        </c:dLbls>
        <c:gapWidth val="219"/>
        <c:overlap val="-27"/>
        <c:axId val="404402912"/>
        <c:axId val="404400560"/>
      </c:barChart>
      <c:catAx>
        <c:axId val="404402912"/>
        <c:scaling>
          <c:orientation val="minMax"/>
        </c:scaling>
        <c:delete val="0"/>
        <c:axPos val="b"/>
        <c:title>
          <c:tx>
            <c:rich>
              <a:bodyPr/>
              <a:lstStyle/>
              <a:p>
                <a:pPr>
                  <a:defRPr sz="1399" b="0" i="0" u="none" strike="noStrike" baseline="0">
                    <a:solidFill>
                      <a:srgbClr val="333333"/>
                    </a:solidFill>
                    <a:latin typeface="Arial"/>
                    <a:ea typeface="Arial"/>
                    <a:cs typeface="Arial"/>
                  </a:defRPr>
                </a:pPr>
                <a:r>
                  <a:rPr lang="en-US"/>
                  <a:t>Time</a:t>
                </a:r>
              </a:p>
            </c:rich>
          </c:tx>
          <c:overlay val="0"/>
          <c:spPr>
            <a:noFill/>
            <a:ln>
              <a:noFill/>
            </a:ln>
            <a:effectLst/>
          </c:spPr>
        </c:title>
        <c:numFmt formatCode="General" sourceLinked="1"/>
        <c:majorTickMark val="none"/>
        <c:minorTickMark val="none"/>
        <c:tickLblPos val="nextTo"/>
        <c:spPr>
          <a:noFill/>
          <a:ln w="9515" cap="flat" cmpd="sng" algn="ctr">
            <a:solidFill>
              <a:schemeClr val="tx1"/>
            </a:solidFill>
            <a:round/>
          </a:ln>
          <a:effectLst/>
        </c:spPr>
        <c:txPr>
          <a:bodyPr rot="-60000000" spcFirstLastPara="1" vertOverflow="ellipsis" vert="horz" wrap="square" anchor="ctr" anchorCtr="1"/>
          <a:lstStyle/>
          <a:p>
            <a:pPr>
              <a:defRPr sz="1199" b="0" i="0" u="none" strike="noStrike" kern="1200" baseline="0">
                <a:solidFill>
                  <a:schemeClr val="tx1">
                    <a:lumMod val="65000"/>
                    <a:lumOff val="35000"/>
                  </a:schemeClr>
                </a:solidFill>
                <a:latin typeface="Arial" charset="0"/>
                <a:ea typeface="Arial" charset="0"/>
                <a:cs typeface="Arial" charset="0"/>
              </a:defRPr>
            </a:pPr>
            <a:endParaRPr lang="en-US"/>
          </a:p>
        </c:txPr>
        <c:crossAx val="404400560"/>
        <c:crosses val="autoZero"/>
        <c:auto val="1"/>
        <c:lblAlgn val="ctr"/>
        <c:lblOffset val="100"/>
        <c:noMultiLvlLbl val="0"/>
      </c:catAx>
      <c:valAx>
        <c:axId val="404400560"/>
        <c:scaling>
          <c:orientation val="minMax"/>
        </c:scaling>
        <c:delete val="0"/>
        <c:axPos val="l"/>
        <c:title>
          <c:tx>
            <c:rich>
              <a:bodyPr/>
              <a:lstStyle/>
              <a:p>
                <a:pPr>
                  <a:defRPr sz="1399" b="0" i="0" u="none" strike="noStrike" baseline="0">
                    <a:solidFill>
                      <a:srgbClr val="333333"/>
                    </a:solidFill>
                    <a:latin typeface="Arial"/>
                    <a:ea typeface="Arial"/>
                    <a:cs typeface="Arial"/>
                  </a:defRPr>
                </a:pPr>
                <a:r>
                  <a:rPr lang="en-US"/>
                  <a:t>MCP-1 (pg/mL)</a:t>
                </a:r>
              </a:p>
            </c:rich>
          </c:tx>
          <c:overlay val="0"/>
          <c:spPr>
            <a:noFill/>
            <a:ln>
              <a:noFill/>
            </a:ln>
            <a:effectLst/>
          </c:spPr>
        </c:title>
        <c:numFmt formatCode="0.00" sourceLinked="1"/>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1199" b="0" i="0" u="none" strike="noStrike" kern="1200" baseline="0">
                <a:solidFill>
                  <a:schemeClr val="tx1">
                    <a:lumMod val="65000"/>
                    <a:lumOff val="35000"/>
                  </a:schemeClr>
                </a:solidFill>
                <a:latin typeface="Arial" charset="0"/>
                <a:ea typeface="Arial" charset="0"/>
                <a:cs typeface="Arial" charset="0"/>
              </a:defRPr>
            </a:pPr>
            <a:endParaRPr lang="en-US"/>
          </a:p>
        </c:txPr>
        <c:crossAx val="404402912"/>
        <c:crosses val="autoZero"/>
        <c:crossBetween val="between"/>
      </c:valAx>
      <c:spPr>
        <a:noFill/>
        <a:ln w="25375">
          <a:noFill/>
        </a:ln>
      </c:spPr>
    </c:plotArea>
    <c:legend>
      <c:legendPos val="r"/>
      <c:overlay val="0"/>
      <c:spPr>
        <a:noFill/>
        <a:ln>
          <a:noFill/>
        </a:ln>
        <a:effectLst/>
      </c:spPr>
      <c:txPr>
        <a:bodyPr rot="0" spcFirstLastPara="1" vertOverflow="ellipsis" vert="horz" wrap="square" anchor="ctr" anchorCtr="1"/>
        <a:lstStyle/>
        <a:p>
          <a:pPr>
            <a:defRPr sz="1399" b="0" i="0" u="none" strike="noStrike" kern="1200" baseline="0">
              <a:solidFill>
                <a:schemeClr val="tx1">
                  <a:lumMod val="65000"/>
                  <a:lumOff val="35000"/>
                </a:schemeClr>
              </a:solidFill>
              <a:latin typeface="Arial" charset="0"/>
              <a:ea typeface="Arial" charset="0"/>
              <a:cs typeface="Arial" charset="0"/>
            </a:defRPr>
          </a:pPr>
          <a:endParaRPr lang="en-US"/>
        </a:p>
      </c:txPr>
    </c:legend>
    <c:plotVisOnly val="1"/>
    <c:dispBlanksAs val="gap"/>
    <c:showDLblsOverMax val="0"/>
  </c:chart>
  <c:spPr>
    <a:solidFill>
      <a:schemeClr val="bg1"/>
    </a:solidFill>
    <a:ln>
      <a:noFill/>
    </a:ln>
    <a:effectLst/>
  </c:spPr>
  <c:txPr>
    <a:bodyPr/>
    <a:lstStyle/>
    <a:p>
      <a:pPr>
        <a:defRPr>
          <a:latin typeface="Arial" charset="0"/>
          <a:ea typeface="Arial" charset="0"/>
          <a:cs typeface="Arial" charset="0"/>
        </a:defRPr>
      </a:pPr>
      <a:endParaRPr lang="en-US"/>
    </a:p>
  </c:txPr>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30.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B85682A-D341-45D3-9E85-4F67FB896B95}" type="datetimeFigureOut">
              <a:rPr lang="en-US" smtClean="0"/>
              <a:t>4/18/2018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CCBA4C0-DE54-4006-A547-F8B5CB79E59D}" type="slidenum">
              <a:rPr lang="en-US" smtClean="0"/>
              <a:t>‹#›</a:t>
            </a:fld>
            <a:endParaRPr lang="en-US"/>
          </a:p>
        </p:txBody>
      </p:sp>
    </p:spTree>
    <p:extLst>
      <p:ext uri="{BB962C8B-B14F-4D97-AF65-F5344CB8AC3E}">
        <p14:creationId xmlns:p14="http://schemas.microsoft.com/office/powerpoint/2010/main" val="37502871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ncbi.nlm.nih.gov/pubmed/26645350" TargetMode="External"/><Relationship Id="rId2" Type="http://schemas.openxmlformats.org/officeDocument/2006/relationships/slide" Target="../slides/slide3.xml"/><Relationship Id="rId1" Type="http://schemas.openxmlformats.org/officeDocument/2006/relationships/notesMaster" Target="../notesMasters/notesMaster1.xml"/><Relationship Id="rId4" Type="http://schemas.openxmlformats.org/officeDocument/2006/relationships/hyperlink" Target="https://www.ncbi.nlm.nih.gov/pubmed/26133659"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dx.doi.org/10.1371/journal.pone.0002516" TargetMode="External"/><Relationship Id="rId2" Type="http://schemas.openxmlformats.org/officeDocument/2006/relationships/slide" Target="../slides/slide7.xml"/><Relationship Id="rId1" Type="http://schemas.openxmlformats.org/officeDocument/2006/relationships/notesMaster" Target="../notesMasters/notesMaster1.xml"/><Relationship Id="rId4" Type="http://schemas.openxmlformats.org/officeDocument/2006/relationships/hyperlink" Target="http://dx.doi.org/10.4049/jimmunol.1003300" TargetMode="Externa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8" Type="http://schemas.openxmlformats.org/officeDocument/2006/relationships/hyperlink" Target="https://www.ncbi.nlm.nih.gov/pubmed/20576919" TargetMode="External"/><Relationship Id="rId3" Type="http://schemas.openxmlformats.org/officeDocument/2006/relationships/hyperlink" Target="https://www.ncbi.nlm.nih.gov/pubmed/16959954" TargetMode="External"/><Relationship Id="rId7" Type="http://schemas.openxmlformats.org/officeDocument/2006/relationships/hyperlink" Target="https://www.ncbi.nlm.nih.gov/pubmed/?term=Li%20J%5bAuthor%5d&amp;cauthor=true&amp;cauthor_uid=10230714" TargetMode="External"/><Relationship Id="rId2" Type="http://schemas.openxmlformats.org/officeDocument/2006/relationships/slide" Target="../slides/slide25.xml"/><Relationship Id="rId1" Type="http://schemas.openxmlformats.org/officeDocument/2006/relationships/notesMaster" Target="../notesMasters/notesMaster1.xml"/><Relationship Id="rId6" Type="http://schemas.openxmlformats.org/officeDocument/2006/relationships/hyperlink" Target="https://www.ncbi.nlm.nih.gov/pubmed/?term=Tkacs%20NC%5bAuthor%5d&amp;cauthor=true&amp;cauthor_uid=10230714" TargetMode="External"/><Relationship Id="rId5" Type="http://schemas.openxmlformats.org/officeDocument/2006/relationships/hyperlink" Target="https://www.ncbi.nlm.nih.gov/pubmed/10230714" TargetMode="External"/><Relationship Id="rId4" Type="http://schemas.openxmlformats.org/officeDocument/2006/relationships/hyperlink" Target="https://www.ncbi.nlm.nih.gov/pubmed/?term=Wang%20L%5bAuthor%5d&amp;cauthor=true&amp;cauthor_uid=16959954" TargetMode="External"/><Relationship Id="rId9" Type="http://schemas.openxmlformats.org/officeDocument/2006/relationships/hyperlink" Target="https://www.ncbi.nlm.nih.gov/pubmed/?term=Ochoa-Cortes%20F%5bAuthor%5d&amp;cauthor=true&amp;cauthor_uid=20576919" TargetMode="Externa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dx.doi.org/10.1371/journal.pone.0002516" TargetMode="External"/><Relationship Id="rId2" Type="http://schemas.openxmlformats.org/officeDocument/2006/relationships/slide" Target="../slides/slide28.xml"/><Relationship Id="rId1" Type="http://schemas.openxmlformats.org/officeDocument/2006/relationships/notesMaster" Target="../notesMasters/notesMaster1.xml"/><Relationship Id="rId5" Type="http://schemas.openxmlformats.org/officeDocument/2006/relationships/hyperlink" Target="https://www.ncbi.nlm.nih.gov/pubmed/26645350" TargetMode="External"/><Relationship Id="rId4" Type="http://schemas.openxmlformats.org/officeDocument/2006/relationships/hyperlink" Target="https://www.ncbi.nlm.nih.gov/pubmed/28063242" TargetMode="Externa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8" Type="http://schemas.openxmlformats.org/officeDocument/2006/relationships/hyperlink" Target="https://www.ncbi.nlm.nih.gov/pubmed/?term=Vuichoud%20J%5bAuthor%5d&amp;cauthor=true&amp;cauthor_uid=16702321" TargetMode="External"/><Relationship Id="rId13" Type="http://schemas.openxmlformats.org/officeDocument/2006/relationships/hyperlink" Target="https://www.ncbi.nlm.nih.gov/pubmed/?term=Drago-Serrano%20ME%5bAuthor%5d&amp;cauthor=true&amp;cauthor_uid=22101278" TargetMode="External"/><Relationship Id="rId3" Type="http://schemas.openxmlformats.org/officeDocument/2006/relationships/hyperlink" Target="https://www.ncbi.nlm.nih.gov/pubmed/16702321?dopt=Abstract" TargetMode="External"/><Relationship Id="rId7" Type="http://schemas.openxmlformats.org/officeDocument/2006/relationships/hyperlink" Target="https://www.ncbi.nlm.nih.gov/pubmed/?term=Godin%20JP%5bAuthor%5d&amp;cauthor=true&amp;cauthor_uid=16702321" TargetMode="External"/><Relationship Id="rId12" Type="http://schemas.openxmlformats.org/officeDocument/2006/relationships/hyperlink" Target="https://www.ncbi.nlm.nih.gov/pubmed/?term=Corth%C3%A9sy-Theulaz%20I%5bAuthor%5d&amp;cauthor=true&amp;cauthor_uid=16702321" TargetMode="External"/><Relationship Id="rId2" Type="http://schemas.openxmlformats.org/officeDocument/2006/relationships/slide" Target="../slides/slide41.xml"/><Relationship Id="rId1" Type="http://schemas.openxmlformats.org/officeDocument/2006/relationships/notesMaster" Target="../notesMasters/notesMaster1.xml"/><Relationship Id="rId6" Type="http://schemas.openxmlformats.org/officeDocument/2006/relationships/hyperlink" Target="https://www.ncbi.nlm.nih.gov/pubmed/?term=Moennoz%20D%5bAuthor%5d&amp;cauthor=true&amp;cauthor_uid=16702321" TargetMode="External"/><Relationship Id="rId11" Type="http://schemas.openxmlformats.org/officeDocument/2006/relationships/hyperlink" Target="https://www.ncbi.nlm.nih.gov/pubmed/?term=Obled%20C%5bAuthor%5d&amp;cauthor=true&amp;cauthor_uid=16702321" TargetMode="External"/><Relationship Id="rId5" Type="http://schemas.openxmlformats.org/officeDocument/2006/relationships/hyperlink" Target="https://www.ncbi.nlm.nih.gov/pubmed/?term=Mettraux%20C%5bAuthor%5d&amp;cauthor=true&amp;cauthor_uid=16702321" TargetMode="External"/><Relationship Id="rId10" Type="http://schemas.openxmlformats.org/officeDocument/2006/relationships/hyperlink" Target="https://www.ncbi.nlm.nih.gov/pubmed/?term=Breuill%C3%A9%20D%5bAuthor%5d&amp;cauthor=true&amp;cauthor_uid=16702321" TargetMode="External"/><Relationship Id="rId4" Type="http://schemas.openxmlformats.org/officeDocument/2006/relationships/hyperlink" Target="https://www.ncbi.nlm.nih.gov/pubmed/?term=Faure%20M%5bAuthor%5d&amp;cauthor=true&amp;cauthor_uid=16702321" TargetMode="External"/><Relationship Id="rId9" Type="http://schemas.openxmlformats.org/officeDocument/2006/relationships/hyperlink" Target="https://www.ncbi.nlm.nih.gov/pubmed/?term=Rochat%20F%5bAuthor%5d&amp;cauthor=true&amp;cauthor_uid=16702321" TargetMode="External"/><Relationship Id="rId14" Type="http://schemas.openxmlformats.org/officeDocument/2006/relationships/hyperlink" Target="https://www.ncbi.nlm.nih.gov/pubmed/22101278"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47108"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506F5FA1-0080-4F56-A17A-5EBC024FD613}" type="slidenum">
              <a:rPr lang="en-US" altLang="en-US"/>
              <a:pPr eaLnBrk="1" hangingPunct="1"/>
              <a:t>1</a:t>
            </a:fld>
            <a:endParaRPr lang="en-US" altLang="en-US"/>
          </a:p>
        </p:txBody>
      </p:sp>
    </p:spTree>
    <p:extLst>
      <p:ext uri="{BB962C8B-B14F-4D97-AF65-F5344CB8AC3E}">
        <p14:creationId xmlns:p14="http://schemas.microsoft.com/office/powerpoint/2010/main" val="12344500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err="1">
                <a:solidFill>
                  <a:schemeClr val="tx1"/>
                </a:solidFill>
                <a:effectLst/>
                <a:latin typeface="+mn-lt"/>
                <a:ea typeface="+mn-ea"/>
                <a:cs typeface="+mn-cs"/>
              </a:rPr>
              <a:t>Nagpal</a:t>
            </a:r>
            <a:r>
              <a:rPr lang="en-US" sz="1200" kern="1200" dirty="0">
                <a:solidFill>
                  <a:schemeClr val="tx1"/>
                </a:solidFill>
                <a:effectLst/>
                <a:latin typeface="+mn-lt"/>
                <a:ea typeface="+mn-ea"/>
                <a:cs typeface="+mn-cs"/>
              </a:rPr>
              <a:t> R, Kumar M, Yadav AK, et al. Gut microbiota in health and disease: an overview focused on metabolic inflammation. </a:t>
            </a:r>
            <a:r>
              <a:rPr lang="en-US" sz="1200" kern="1200" dirty="0" err="1">
                <a:solidFill>
                  <a:schemeClr val="tx1"/>
                </a:solidFill>
                <a:effectLst/>
                <a:latin typeface="+mn-lt"/>
                <a:ea typeface="+mn-ea"/>
                <a:cs typeface="+mn-cs"/>
              </a:rPr>
              <a:t>Benef</a:t>
            </a:r>
            <a:r>
              <a:rPr lang="en-US" sz="1200" kern="1200" dirty="0">
                <a:solidFill>
                  <a:schemeClr val="tx1"/>
                </a:solidFill>
                <a:effectLst/>
                <a:latin typeface="+mn-lt"/>
                <a:ea typeface="+mn-ea"/>
                <a:cs typeface="+mn-cs"/>
              </a:rPr>
              <a:t> Microbes. 2016;7(2):181-94.</a:t>
            </a:r>
          </a:p>
          <a:p>
            <a:r>
              <a:rPr lang="en-US" sz="1200" u="sng" kern="1200" dirty="0">
                <a:solidFill>
                  <a:schemeClr val="tx1"/>
                </a:solidFill>
                <a:effectLst/>
                <a:latin typeface="+mn-lt"/>
                <a:ea typeface="+mn-ea"/>
                <a:cs typeface="+mn-cs"/>
                <a:hlinkClick r:id="rId3"/>
              </a:rPr>
              <a:t>https://www.ncbi.nlm.nih.gov/pubmed/26645350</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r>
              <a:rPr lang="en-US" sz="1200" kern="1200" dirty="0" err="1">
                <a:solidFill>
                  <a:schemeClr val="tx1"/>
                </a:solidFill>
                <a:effectLst/>
                <a:latin typeface="+mn-lt"/>
                <a:ea typeface="+mn-ea"/>
                <a:cs typeface="+mn-cs"/>
              </a:rPr>
              <a:t>Boutagy</a:t>
            </a:r>
            <a:r>
              <a:rPr lang="en-US" sz="1200" kern="1200" dirty="0">
                <a:solidFill>
                  <a:schemeClr val="tx1"/>
                </a:solidFill>
                <a:effectLst/>
                <a:latin typeface="+mn-lt"/>
                <a:ea typeface="+mn-ea"/>
                <a:cs typeface="+mn-cs"/>
              </a:rPr>
              <a:t> NE, McMillan RP, </a:t>
            </a:r>
            <a:r>
              <a:rPr lang="en-US" sz="1200" kern="1200" dirty="0" err="1">
                <a:solidFill>
                  <a:schemeClr val="tx1"/>
                </a:solidFill>
                <a:effectLst/>
                <a:latin typeface="+mn-lt"/>
                <a:ea typeface="+mn-ea"/>
                <a:cs typeface="+mn-cs"/>
              </a:rPr>
              <a:t>Frisard</a:t>
            </a:r>
            <a:r>
              <a:rPr lang="en-US" sz="1200" kern="1200" dirty="0">
                <a:solidFill>
                  <a:schemeClr val="tx1"/>
                </a:solidFill>
                <a:effectLst/>
                <a:latin typeface="+mn-lt"/>
                <a:ea typeface="+mn-ea"/>
                <a:cs typeface="+mn-cs"/>
              </a:rPr>
              <a:t> MI, </a:t>
            </a:r>
            <a:r>
              <a:rPr lang="en-US" sz="1200" kern="1200" dirty="0" err="1">
                <a:solidFill>
                  <a:schemeClr val="tx1"/>
                </a:solidFill>
                <a:effectLst/>
                <a:latin typeface="+mn-lt"/>
                <a:ea typeface="+mn-ea"/>
                <a:cs typeface="+mn-cs"/>
              </a:rPr>
              <a:t>Hulver</a:t>
            </a:r>
            <a:r>
              <a:rPr lang="en-US" sz="1200" kern="1200" dirty="0">
                <a:solidFill>
                  <a:schemeClr val="tx1"/>
                </a:solidFill>
                <a:effectLst/>
                <a:latin typeface="+mn-lt"/>
                <a:ea typeface="+mn-ea"/>
                <a:cs typeface="+mn-cs"/>
              </a:rPr>
              <a:t> MW. Metabolic endotoxemia with obesity: Is it real and is it relevant? </a:t>
            </a:r>
            <a:r>
              <a:rPr lang="en-US" sz="1200" kern="1200" dirty="0" err="1">
                <a:solidFill>
                  <a:schemeClr val="tx1"/>
                </a:solidFill>
                <a:effectLst/>
                <a:latin typeface="+mn-lt"/>
                <a:ea typeface="+mn-ea"/>
                <a:cs typeface="+mn-cs"/>
              </a:rPr>
              <a:t>Biochimie</a:t>
            </a:r>
            <a:r>
              <a:rPr lang="en-US" sz="1200" kern="1200" dirty="0">
                <a:solidFill>
                  <a:schemeClr val="tx1"/>
                </a:solidFill>
                <a:effectLst/>
                <a:latin typeface="+mn-lt"/>
                <a:ea typeface="+mn-ea"/>
                <a:cs typeface="+mn-cs"/>
              </a:rPr>
              <a:t>. 2016;121:11-20. </a:t>
            </a:r>
            <a:r>
              <a:rPr lang="en-US" sz="1200" u="sng" kern="1200" dirty="0">
                <a:solidFill>
                  <a:schemeClr val="tx1"/>
                </a:solidFill>
                <a:effectLst/>
                <a:latin typeface="+mn-lt"/>
                <a:ea typeface="+mn-ea"/>
                <a:cs typeface="+mn-cs"/>
                <a:hlinkClick r:id="rId4"/>
              </a:rPr>
              <a:t>https://www.ncbi.nlm.nih.gov/pubmed/26133659</a:t>
            </a:r>
            <a:r>
              <a:rPr lang="en-US" sz="1200" kern="1200" dirty="0">
                <a:solidFill>
                  <a:schemeClr val="tx1"/>
                </a:solidFill>
                <a:effectLst/>
                <a:latin typeface="+mn-lt"/>
                <a:ea typeface="+mn-ea"/>
                <a:cs typeface="+mn-cs"/>
              </a:rPr>
              <a:t> </a:t>
            </a:r>
          </a:p>
          <a:p>
            <a:endParaRPr lang="en-US" dirty="0"/>
          </a:p>
          <a:p>
            <a:r>
              <a:rPr lang="en-US" sz="1200" kern="1200" dirty="0">
                <a:solidFill>
                  <a:schemeClr val="tx1"/>
                </a:solidFill>
                <a:effectLst/>
                <a:latin typeface="+mn-lt"/>
                <a:ea typeface="+mn-ea"/>
                <a:cs typeface="+mn-cs"/>
              </a:rPr>
              <a:t>Sanz Y, Olivares M, Moya-Perez A, </a:t>
            </a:r>
            <a:r>
              <a:rPr lang="en-US" sz="1200" kern="1200" dirty="0" err="1">
                <a:solidFill>
                  <a:schemeClr val="tx1"/>
                </a:solidFill>
                <a:effectLst/>
                <a:latin typeface="+mn-lt"/>
                <a:ea typeface="+mn-ea"/>
                <a:cs typeface="+mn-cs"/>
              </a:rPr>
              <a:t>Agostoni</a:t>
            </a:r>
            <a:r>
              <a:rPr lang="en-US" sz="1200" kern="1200" dirty="0">
                <a:solidFill>
                  <a:schemeClr val="tx1"/>
                </a:solidFill>
                <a:effectLst/>
                <a:latin typeface="+mn-lt"/>
                <a:ea typeface="+mn-ea"/>
                <a:cs typeface="+mn-cs"/>
              </a:rPr>
              <a:t> C. </a:t>
            </a:r>
            <a:r>
              <a:rPr lang="en-US" sz="1200" b="1" kern="1200" dirty="0">
                <a:solidFill>
                  <a:schemeClr val="tx1"/>
                </a:solidFill>
                <a:effectLst/>
                <a:latin typeface="+mn-lt"/>
                <a:ea typeface="+mn-ea"/>
                <a:cs typeface="+mn-cs"/>
              </a:rPr>
              <a:t>Understanding the role of gut microbiome in metabolic disease risk. </a:t>
            </a:r>
            <a:r>
              <a:rPr lang="en-US" sz="1200" kern="1200" dirty="0">
                <a:solidFill>
                  <a:schemeClr val="tx1"/>
                </a:solidFill>
                <a:effectLst/>
                <a:latin typeface="+mn-lt"/>
                <a:ea typeface="+mn-ea"/>
                <a:cs typeface="+mn-cs"/>
              </a:rPr>
              <a:t>Pediatric Research. 2015;77:236-244.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De </a:t>
            </a:r>
            <a:r>
              <a:rPr lang="en-US" sz="1200" kern="1200" dirty="0" err="1">
                <a:solidFill>
                  <a:schemeClr val="tx1"/>
                </a:solidFill>
                <a:effectLst/>
                <a:latin typeface="+mn-lt"/>
                <a:ea typeface="+mn-ea"/>
                <a:cs typeface="+mn-cs"/>
              </a:rPr>
              <a:t>Punder</a:t>
            </a:r>
            <a:r>
              <a:rPr lang="en-US" sz="1200" kern="1200" dirty="0">
                <a:solidFill>
                  <a:schemeClr val="tx1"/>
                </a:solidFill>
                <a:effectLst/>
                <a:latin typeface="+mn-lt"/>
                <a:ea typeface="+mn-ea"/>
                <a:cs typeface="+mn-cs"/>
              </a:rPr>
              <a:t> K, </a:t>
            </a:r>
            <a:r>
              <a:rPr lang="en-US" sz="1200" kern="1200" dirty="0" err="1">
                <a:solidFill>
                  <a:schemeClr val="tx1"/>
                </a:solidFill>
                <a:effectLst/>
                <a:latin typeface="+mn-lt"/>
                <a:ea typeface="+mn-ea"/>
                <a:cs typeface="+mn-cs"/>
              </a:rPr>
              <a:t>Pruimboom</a:t>
            </a:r>
            <a:r>
              <a:rPr lang="en-US" sz="1200" kern="1200" dirty="0">
                <a:solidFill>
                  <a:schemeClr val="tx1"/>
                </a:solidFill>
                <a:effectLst/>
                <a:latin typeface="+mn-lt"/>
                <a:ea typeface="+mn-ea"/>
                <a:cs typeface="+mn-cs"/>
              </a:rPr>
              <a:t> L. </a:t>
            </a:r>
            <a:r>
              <a:rPr lang="en-US" sz="1200" b="1" kern="1200" dirty="0">
                <a:solidFill>
                  <a:schemeClr val="tx1"/>
                </a:solidFill>
                <a:effectLst/>
                <a:latin typeface="+mn-lt"/>
                <a:ea typeface="+mn-ea"/>
                <a:cs typeface="+mn-cs"/>
              </a:rPr>
              <a:t>Stress induces endotoxemia and low-grade inflammation by increasing barrier permeability. </a:t>
            </a:r>
            <a:r>
              <a:rPr lang="en-US" sz="1200" kern="1200" dirty="0">
                <a:solidFill>
                  <a:schemeClr val="tx1"/>
                </a:solidFill>
                <a:effectLst/>
                <a:latin typeface="+mn-lt"/>
                <a:ea typeface="+mn-ea"/>
                <a:cs typeface="+mn-cs"/>
              </a:rPr>
              <a:t>Front Immunol. 2015;15(6):223.</a:t>
            </a:r>
          </a:p>
          <a:p>
            <a:endParaRPr lang="en-US" dirty="0"/>
          </a:p>
        </p:txBody>
      </p:sp>
      <p:sp>
        <p:nvSpPr>
          <p:cNvPr id="4" name="Slide Number Placeholder 3"/>
          <p:cNvSpPr>
            <a:spLocks noGrp="1"/>
          </p:cNvSpPr>
          <p:nvPr>
            <p:ph type="sldNum" sz="quarter" idx="10"/>
          </p:nvPr>
        </p:nvSpPr>
        <p:spPr/>
        <p:txBody>
          <a:bodyPr/>
          <a:lstStyle/>
          <a:p>
            <a:fld id="{9CCBA4C0-DE54-4006-A547-F8B5CB79E59D}" type="slidenum">
              <a:rPr lang="en-US" smtClean="0"/>
              <a:t>3</a:t>
            </a:fld>
            <a:endParaRPr lang="en-US"/>
          </a:p>
        </p:txBody>
      </p:sp>
    </p:spTree>
    <p:extLst>
      <p:ext uri="{BB962C8B-B14F-4D97-AF65-F5344CB8AC3E}">
        <p14:creationId xmlns:p14="http://schemas.microsoft.com/office/powerpoint/2010/main" val="22857433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CCBA4C0-DE54-4006-A547-F8B5CB79E59D}" type="slidenum">
              <a:rPr lang="en-US" smtClean="0"/>
              <a:t>4</a:t>
            </a:fld>
            <a:endParaRPr lang="en-US"/>
          </a:p>
        </p:txBody>
      </p:sp>
    </p:spTree>
    <p:extLst>
      <p:ext uri="{BB962C8B-B14F-4D97-AF65-F5344CB8AC3E}">
        <p14:creationId xmlns:p14="http://schemas.microsoft.com/office/powerpoint/2010/main" val="15529134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Sanz Y, Olivares M, Moya-Perez A, </a:t>
            </a:r>
            <a:r>
              <a:rPr lang="en-US" sz="1200" kern="1200" dirty="0" err="1">
                <a:solidFill>
                  <a:schemeClr val="tx1"/>
                </a:solidFill>
                <a:effectLst/>
                <a:latin typeface="+mn-lt"/>
                <a:ea typeface="+mn-ea"/>
                <a:cs typeface="+mn-cs"/>
              </a:rPr>
              <a:t>Agostoni</a:t>
            </a:r>
            <a:r>
              <a:rPr lang="en-US" sz="1200" kern="1200" dirty="0">
                <a:solidFill>
                  <a:schemeClr val="tx1"/>
                </a:solidFill>
                <a:effectLst/>
                <a:latin typeface="+mn-lt"/>
                <a:ea typeface="+mn-ea"/>
                <a:cs typeface="+mn-cs"/>
              </a:rPr>
              <a:t> C. </a:t>
            </a:r>
            <a:r>
              <a:rPr lang="en-US" sz="1200" b="1" kern="1200" dirty="0">
                <a:solidFill>
                  <a:schemeClr val="tx1"/>
                </a:solidFill>
                <a:effectLst/>
                <a:latin typeface="+mn-lt"/>
                <a:ea typeface="+mn-ea"/>
                <a:cs typeface="+mn-cs"/>
              </a:rPr>
              <a:t>Understanding the role of gut microbiome in metabolic disease risk. </a:t>
            </a:r>
            <a:r>
              <a:rPr lang="en-US" sz="1200" kern="1200" dirty="0">
                <a:solidFill>
                  <a:schemeClr val="tx1"/>
                </a:solidFill>
                <a:effectLst/>
                <a:latin typeface="+mn-lt"/>
                <a:ea typeface="+mn-ea"/>
                <a:cs typeface="+mn-cs"/>
              </a:rPr>
              <a:t>Pediatric Research. 2015;77:236-244.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err="1">
                <a:solidFill>
                  <a:schemeClr val="tx1"/>
                </a:solidFill>
                <a:effectLst/>
                <a:latin typeface="+mn-lt"/>
                <a:ea typeface="+mn-ea"/>
                <a:cs typeface="+mn-cs"/>
              </a:rPr>
              <a:t>Glaros</a:t>
            </a:r>
            <a:r>
              <a:rPr lang="en-US" sz="1200" kern="1200" dirty="0">
                <a:solidFill>
                  <a:schemeClr val="tx1"/>
                </a:solidFill>
                <a:effectLst/>
                <a:latin typeface="+mn-lt"/>
                <a:ea typeface="+mn-ea"/>
                <a:cs typeface="+mn-cs"/>
              </a:rPr>
              <a:t> TG, Chang S, Gilliam EA, Maitra U, Deng H, Li L. Causes and consequences of low grade endotoxemia and inflammatory diseases. Front </a:t>
            </a:r>
            <a:r>
              <a:rPr lang="en-US" sz="1200" kern="1200" dirty="0" err="1">
                <a:solidFill>
                  <a:schemeClr val="tx1"/>
                </a:solidFill>
                <a:effectLst/>
                <a:latin typeface="+mn-lt"/>
                <a:ea typeface="+mn-ea"/>
                <a:cs typeface="+mn-cs"/>
              </a:rPr>
              <a:t>Biosci</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Schol</a:t>
            </a:r>
            <a:r>
              <a:rPr lang="en-US" sz="1200" kern="1200" dirty="0">
                <a:solidFill>
                  <a:schemeClr val="tx1"/>
                </a:solidFill>
                <a:effectLst/>
                <a:latin typeface="+mn-lt"/>
                <a:ea typeface="+mn-ea"/>
                <a:cs typeface="+mn-cs"/>
              </a:rPr>
              <a:t> Ed). 2013; 5:754-65</a:t>
            </a:r>
          </a:p>
          <a:p>
            <a:endParaRPr lang="en-US" dirty="0"/>
          </a:p>
          <a:p>
            <a:r>
              <a:rPr lang="en-US" sz="1200" kern="1200" dirty="0">
                <a:solidFill>
                  <a:schemeClr val="tx1"/>
                </a:solidFill>
                <a:effectLst/>
                <a:latin typeface="+mn-lt"/>
                <a:ea typeface="+mn-ea"/>
                <a:cs typeface="+mn-cs"/>
              </a:rPr>
              <a:t>P </a:t>
            </a:r>
            <a:r>
              <a:rPr lang="en-US" sz="1200" kern="1200" dirty="0" err="1">
                <a:solidFill>
                  <a:schemeClr val="tx1"/>
                </a:solidFill>
                <a:effectLst/>
                <a:latin typeface="+mn-lt"/>
                <a:ea typeface="+mn-ea"/>
                <a:cs typeface="+mn-cs"/>
              </a:rPr>
              <a:t>Ancuta</a:t>
            </a:r>
            <a:r>
              <a:rPr lang="en-US" sz="1200" kern="1200" dirty="0">
                <a:solidFill>
                  <a:schemeClr val="tx1"/>
                </a:solidFill>
                <a:effectLst/>
                <a:latin typeface="+mn-lt"/>
                <a:ea typeface="+mn-ea"/>
                <a:cs typeface="+mn-cs"/>
              </a:rPr>
              <a:t>, A </a:t>
            </a:r>
            <a:r>
              <a:rPr lang="en-US" sz="1200" kern="1200" dirty="0" err="1">
                <a:solidFill>
                  <a:schemeClr val="tx1"/>
                </a:solidFill>
                <a:effectLst/>
                <a:latin typeface="+mn-lt"/>
                <a:ea typeface="+mn-ea"/>
                <a:cs typeface="+mn-cs"/>
              </a:rPr>
              <a:t>Kamat</a:t>
            </a:r>
            <a:r>
              <a:rPr lang="en-US" sz="1200" kern="1200" dirty="0">
                <a:solidFill>
                  <a:schemeClr val="tx1"/>
                </a:solidFill>
                <a:effectLst/>
                <a:latin typeface="+mn-lt"/>
                <a:ea typeface="+mn-ea"/>
                <a:cs typeface="+mn-cs"/>
              </a:rPr>
              <a:t>, KJ </a:t>
            </a:r>
            <a:r>
              <a:rPr lang="en-US" sz="1200" kern="1200" dirty="0" err="1">
                <a:solidFill>
                  <a:schemeClr val="tx1"/>
                </a:solidFill>
                <a:effectLst/>
                <a:latin typeface="+mn-lt"/>
                <a:ea typeface="+mn-ea"/>
                <a:cs typeface="+mn-cs"/>
              </a:rPr>
              <a:t>Kunstman</a:t>
            </a:r>
            <a:r>
              <a:rPr lang="en-US" sz="1200" kern="1200" dirty="0">
                <a:solidFill>
                  <a:schemeClr val="tx1"/>
                </a:solidFill>
                <a:effectLst/>
                <a:latin typeface="+mn-lt"/>
                <a:ea typeface="+mn-ea"/>
                <a:cs typeface="+mn-cs"/>
              </a:rPr>
              <a:t>, EY Kim, P </a:t>
            </a:r>
            <a:r>
              <a:rPr lang="en-US" sz="1200" kern="1200" dirty="0" err="1">
                <a:solidFill>
                  <a:schemeClr val="tx1"/>
                </a:solidFill>
                <a:effectLst/>
                <a:latin typeface="+mn-lt"/>
                <a:ea typeface="+mn-ea"/>
                <a:cs typeface="+mn-cs"/>
              </a:rPr>
              <a:t>Autissier</a:t>
            </a:r>
            <a:r>
              <a:rPr lang="en-US" sz="1200" kern="1200" dirty="0">
                <a:solidFill>
                  <a:schemeClr val="tx1"/>
                </a:solidFill>
                <a:effectLst/>
                <a:latin typeface="+mn-lt"/>
                <a:ea typeface="+mn-ea"/>
                <a:cs typeface="+mn-cs"/>
              </a:rPr>
              <a:t>, A </a:t>
            </a:r>
            <a:r>
              <a:rPr lang="en-US" sz="1200" kern="1200" dirty="0" err="1">
                <a:solidFill>
                  <a:schemeClr val="tx1"/>
                </a:solidFill>
                <a:effectLst/>
                <a:latin typeface="+mn-lt"/>
                <a:ea typeface="+mn-ea"/>
                <a:cs typeface="+mn-cs"/>
              </a:rPr>
              <a:t>Wurcel</a:t>
            </a:r>
            <a:r>
              <a:rPr lang="en-US" sz="1200" kern="1200" dirty="0">
                <a:solidFill>
                  <a:schemeClr val="tx1"/>
                </a:solidFill>
                <a:effectLst/>
                <a:latin typeface="+mn-lt"/>
                <a:ea typeface="+mn-ea"/>
                <a:cs typeface="+mn-cs"/>
              </a:rPr>
              <a:t>, T Zaman, D Stone, M </a:t>
            </a:r>
            <a:r>
              <a:rPr lang="en-US" sz="1200" kern="1200" dirty="0" err="1">
                <a:solidFill>
                  <a:schemeClr val="tx1"/>
                </a:solidFill>
                <a:effectLst/>
                <a:latin typeface="+mn-lt"/>
                <a:ea typeface="+mn-ea"/>
                <a:cs typeface="+mn-cs"/>
              </a:rPr>
              <a:t>Mefford</a:t>
            </a:r>
            <a:r>
              <a:rPr lang="en-US" sz="1200" kern="1200" dirty="0">
                <a:solidFill>
                  <a:schemeClr val="tx1"/>
                </a:solidFill>
                <a:effectLst/>
                <a:latin typeface="+mn-lt"/>
                <a:ea typeface="+mn-ea"/>
                <a:cs typeface="+mn-cs"/>
              </a:rPr>
              <a:t>, S </a:t>
            </a:r>
            <a:r>
              <a:rPr lang="en-US" sz="1200" kern="1200" dirty="0" err="1">
                <a:solidFill>
                  <a:schemeClr val="tx1"/>
                </a:solidFill>
                <a:effectLst/>
                <a:latin typeface="+mn-lt"/>
                <a:ea typeface="+mn-ea"/>
                <a:cs typeface="+mn-cs"/>
              </a:rPr>
              <a:t>Morgello</a:t>
            </a:r>
            <a:r>
              <a:rPr lang="en-US" sz="1200" kern="1200" dirty="0">
                <a:solidFill>
                  <a:schemeClr val="tx1"/>
                </a:solidFill>
                <a:effectLst/>
                <a:latin typeface="+mn-lt"/>
                <a:ea typeface="+mn-ea"/>
                <a:cs typeface="+mn-cs"/>
              </a:rPr>
              <a:t>, EJ Singer, SM </a:t>
            </a:r>
            <a:r>
              <a:rPr lang="en-US" sz="1200" kern="1200" dirty="0" err="1">
                <a:solidFill>
                  <a:schemeClr val="tx1"/>
                </a:solidFill>
                <a:effectLst/>
                <a:latin typeface="+mn-lt"/>
                <a:ea typeface="+mn-ea"/>
                <a:cs typeface="+mn-cs"/>
              </a:rPr>
              <a:t>Wolinsky</a:t>
            </a:r>
            <a:r>
              <a:rPr lang="en-US" sz="1200" kern="1200" dirty="0">
                <a:solidFill>
                  <a:schemeClr val="tx1"/>
                </a:solidFill>
                <a:effectLst/>
                <a:latin typeface="+mn-lt"/>
                <a:ea typeface="+mn-ea"/>
                <a:cs typeface="+mn-cs"/>
              </a:rPr>
              <a:t>, D </a:t>
            </a:r>
            <a:r>
              <a:rPr lang="en-US" sz="1200" kern="1200" dirty="0" err="1">
                <a:solidFill>
                  <a:schemeClr val="tx1"/>
                </a:solidFill>
                <a:effectLst/>
                <a:latin typeface="+mn-lt"/>
                <a:ea typeface="+mn-ea"/>
                <a:cs typeface="+mn-cs"/>
              </a:rPr>
              <a:t>Gabuzda</a:t>
            </a:r>
            <a:r>
              <a:rPr lang="en-US" sz="1200" kern="1200" dirty="0">
                <a:solidFill>
                  <a:schemeClr val="tx1"/>
                </a:solidFill>
                <a:effectLst/>
                <a:latin typeface="+mn-lt"/>
                <a:ea typeface="+mn-ea"/>
                <a:cs typeface="+mn-cs"/>
              </a:rPr>
              <a:t>. Microbial translocation is associated with increased monocyte activation and dementia in AIDS patients. </a:t>
            </a:r>
            <a:r>
              <a:rPr lang="en-US" sz="1200" kern="1200" dirty="0" err="1">
                <a:solidFill>
                  <a:schemeClr val="tx1"/>
                </a:solidFill>
                <a:effectLst/>
                <a:latin typeface="+mn-lt"/>
                <a:ea typeface="+mn-ea"/>
                <a:cs typeface="+mn-cs"/>
              </a:rPr>
              <a:t>PLoS</a:t>
            </a:r>
            <a:r>
              <a:rPr lang="en-US" sz="1200" kern="1200" dirty="0">
                <a:solidFill>
                  <a:schemeClr val="tx1"/>
                </a:solidFill>
                <a:effectLst/>
                <a:latin typeface="+mn-lt"/>
                <a:ea typeface="+mn-ea"/>
                <a:cs typeface="+mn-cs"/>
              </a:rPr>
              <a:t> One 3, e2516 (2008)</a:t>
            </a:r>
            <a:br>
              <a:rPr lang="en-US" sz="1200" kern="1200" dirty="0">
                <a:solidFill>
                  <a:schemeClr val="tx1"/>
                </a:solidFill>
                <a:effectLst/>
                <a:latin typeface="+mn-lt"/>
                <a:ea typeface="+mn-ea"/>
                <a:cs typeface="+mn-cs"/>
              </a:rPr>
            </a:br>
            <a:r>
              <a:rPr lang="en-US" sz="1200" u="sng" kern="1200" dirty="0">
                <a:solidFill>
                  <a:schemeClr val="tx1"/>
                </a:solidFill>
                <a:effectLst/>
                <a:latin typeface="+mn-lt"/>
                <a:ea typeface="+mn-ea"/>
                <a:cs typeface="+mn-cs"/>
                <a:hlinkClick r:id="rId3"/>
              </a:rPr>
              <a:t>http://dx.doi.org/10.1371/journal.pone.0002516</a:t>
            </a:r>
            <a:endParaRPr lang="en-US" sz="1200" u="sng" kern="1200" dirty="0">
              <a:solidFill>
                <a:schemeClr val="tx1"/>
              </a:solidFill>
              <a:effectLst/>
              <a:latin typeface="+mn-lt"/>
              <a:ea typeface="+mn-ea"/>
              <a:cs typeface="+mn-cs"/>
            </a:endParaRPr>
          </a:p>
          <a:p>
            <a:endParaRPr lang="en-US" sz="1200" u="sng"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U Maitra, L Gan, S Chang, L Li. Low-dose endotoxin induces inflammation by selectively removing nuclear receptors and activating CCAAT/enhancer-binding protein delta. J Immunol 186, 4467-73 (2011)</a:t>
            </a:r>
            <a:br>
              <a:rPr lang="en-US" sz="1200" kern="1200" dirty="0">
                <a:solidFill>
                  <a:schemeClr val="tx1"/>
                </a:solidFill>
                <a:effectLst/>
                <a:latin typeface="+mn-lt"/>
                <a:ea typeface="+mn-ea"/>
                <a:cs typeface="+mn-cs"/>
              </a:rPr>
            </a:br>
            <a:r>
              <a:rPr lang="en-US" sz="1200" u="sng" kern="1200" dirty="0">
                <a:solidFill>
                  <a:schemeClr val="tx1"/>
                </a:solidFill>
                <a:effectLst/>
                <a:latin typeface="+mn-lt"/>
                <a:ea typeface="+mn-ea"/>
                <a:cs typeface="+mn-cs"/>
                <a:hlinkClick r:id="rId4"/>
              </a:rPr>
              <a:t>http://dx.doi.org/10.4049/jimmunol.1003300</a:t>
            </a:r>
            <a:endParaRPr lang="en-US" sz="1200" u="sng"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9CCBA4C0-DE54-4006-A547-F8B5CB79E59D}" type="slidenum">
              <a:rPr lang="en-US" smtClean="0"/>
              <a:t>7</a:t>
            </a:fld>
            <a:endParaRPr lang="en-US"/>
          </a:p>
        </p:txBody>
      </p:sp>
    </p:spTree>
    <p:extLst>
      <p:ext uri="{BB962C8B-B14F-4D97-AF65-F5344CB8AC3E}">
        <p14:creationId xmlns:p14="http://schemas.microsoft.com/office/powerpoint/2010/main" val="19831394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7" name="Text Box 1"/>
          <p:cNvSpPr txBox="1">
            <a:spLocks noChangeArrowheads="1"/>
          </p:cNvSpPr>
          <p:nvPr/>
        </p:nvSpPr>
        <p:spPr bwMode="auto">
          <a:xfrm>
            <a:off x="1587500" y="1006475"/>
            <a:ext cx="4595813" cy="3448050"/>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4098" name="Text Box 2"/>
          <p:cNvSpPr txBox="1">
            <a:spLocks noGrp="1" noChangeArrowheads="1"/>
          </p:cNvSpPr>
          <p:nvPr>
            <p:ph type="body"/>
          </p:nvPr>
        </p:nvSpPr>
        <p:spPr bwMode="auto">
          <a:xfrm>
            <a:off x="1185863" y="4787900"/>
            <a:ext cx="5407025" cy="382587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p>
            <a:pPr marL="85725" indent="-85725" eaLnBrk="1">
              <a:lnSpc>
                <a:spcPct val="93000"/>
              </a:lnSpc>
              <a:spcBef>
                <a:spcPct val="0"/>
              </a:spcBef>
              <a:buSzPct val="45000"/>
              <a:buFont typeface="Wingdings" panose="05000000000000000000" pitchFamily="2" charset="2"/>
              <a:buNone/>
              <a:tabLst>
                <a:tab pos="723900" algn="l"/>
                <a:tab pos="1447800" algn="l"/>
                <a:tab pos="2171700" algn="l"/>
                <a:tab pos="2895600" algn="l"/>
                <a:tab pos="3619500" algn="l"/>
                <a:tab pos="4343400" algn="l"/>
                <a:tab pos="5067300" algn="l"/>
              </a:tabLst>
            </a:pPr>
            <a:r>
              <a:rPr lang="en-GB" altLang="en-US" dirty="0">
                <a:latin typeface="Arial" panose="020B0604020202020204" pitchFamily="34" charset="0"/>
                <a:cs typeface="msgothic" charset="0"/>
              </a:rPr>
              <a:t>CD14 mutant mice are protected against LPS-induced inflammation. mRNA concentrations of IL-6, PAI-1, and IL-1 in adipose tissue 3 h after a saline (control [CT]; n = 6) or an LPS (n = 6) infusion in WT (A) and CD14 mutant (B) mice. *P &lt; 0.05 vs. CT; §P &lt; 0.05 vs. WT. C: Representative Western blot analysis of p-</a:t>
            </a:r>
            <a:r>
              <a:rPr lang="en-GB" altLang="en-US" dirty="0" err="1">
                <a:latin typeface="Arial" panose="020B0604020202020204" pitchFamily="34" charset="0"/>
                <a:cs typeface="msgothic" charset="0"/>
              </a:rPr>
              <a:t>NFk</a:t>
            </a:r>
            <a:r>
              <a:rPr lang="en-GB" altLang="en-US" dirty="0">
                <a:latin typeface="Arial" panose="020B0604020202020204" pitchFamily="34" charset="0"/>
                <a:cs typeface="msgothic" charset="0"/>
              </a:rPr>
              <a:t>-B and p-IKK-b and p-IKK-a in the liver of mice from the same experiment. Protein Ct corresponds to a loading control of major protein, which cross-reacts </a:t>
            </a:r>
            <a:r>
              <a:rPr lang="en-GB" altLang="en-US" dirty="0" err="1">
                <a:latin typeface="Arial" panose="020B0604020202020204" pitchFamily="34" charset="0"/>
                <a:cs typeface="msgothic" charset="0"/>
              </a:rPr>
              <a:t>nonspecifically</a:t>
            </a:r>
            <a:r>
              <a:rPr lang="en-GB" altLang="en-US" dirty="0">
                <a:latin typeface="Arial" panose="020B0604020202020204" pitchFamily="34" charset="0"/>
                <a:cs typeface="msgothic" charset="0"/>
              </a:rPr>
              <a:t> with the anti–p-IKK-a antibody.</a:t>
            </a:r>
          </a:p>
        </p:txBody>
      </p:sp>
    </p:spTree>
    <p:extLst>
      <p:ext uri="{BB962C8B-B14F-4D97-AF65-F5344CB8AC3E}">
        <p14:creationId xmlns:p14="http://schemas.microsoft.com/office/powerpoint/2010/main" val="7366813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a:solidFill>
                  <a:schemeClr val="tx1"/>
                </a:solidFill>
                <a:effectLst/>
                <a:latin typeface="+mn-lt"/>
                <a:ea typeface="+mn-ea"/>
                <a:cs typeface="+mn-cs"/>
              </a:rPr>
              <a:t>The mucus layer under normal and perturbed conditions.</a:t>
            </a:r>
            <a:r>
              <a:rPr lang="en-US" sz="1200" b="0" i="0" kern="1200" dirty="0">
                <a:solidFill>
                  <a:schemeClr val="tx1"/>
                </a:solidFill>
                <a:effectLst/>
                <a:latin typeface="+mn-lt"/>
                <a:ea typeface="+mn-ea"/>
                <a:cs typeface="+mn-cs"/>
              </a:rPr>
              <a:t> The gut mucosa is covered by a thick layer of mucus that acts as a protective barrier against harmful substances. The barrier consists of 2 layers, an inner mucus layer and an outer mucus layer. Commensal and environmental microbes colonize and remain in the outer mucus layer by binding to mucus via lectin-like molecules, while the inner mucus layer is relatively sterile. Mucus is composed of high molecular weight glycoproteins called mucins. Mucins are produced and packaged into secretory granules within the goblet cell cytoplasm and secreted at the apical membrane. Under normal conditions, goblet cells continuously produce mucus to maintain a functional mucus layer; however, genetic and environmental factors can modulate goblet cell function and mucus production. Short chain fatty acids (SCFAs) produced by commensal microorganisms not only provide nutrients for colonocytes but also increase mucus production and secretion. Furthermore, SCFAs also modulate immune homeostasis and tolerance in the intestines. Under perturbed conditions during infection, pathogens can induce mucin hypersecretion, inhibit mucus production, degrade mucus or induce changes in mucin glycosylation that can lead to disruption of the mucus barrier. Altered barrier function can subsequently cause commensal and pathogenic microbes as well as microbial products to translocate to the epithelial surface. This in turn can trigger immune cell response and cytokine production leading to inflammation.</a:t>
            </a:r>
            <a:endParaRPr lang="en-US" dirty="0"/>
          </a:p>
        </p:txBody>
      </p:sp>
      <p:sp>
        <p:nvSpPr>
          <p:cNvPr id="4" name="Slide Number Placeholder 3"/>
          <p:cNvSpPr>
            <a:spLocks noGrp="1"/>
          </p:cNvSpPr>
          <p:nvPr>
            <p:ph type="sldNum" sz="quarter" idx="10"/>
          </p:nvPr>
        </p:nvSpPr>
        <p:spPr/>
        <p:txBody>
          <a:bodyPr/>
          <a:lstStyle/>
          <a:p>
            <a:fld id="{CB4789C9-7869-4AC2-B8B0-F98DFB7D2BBA}" type="slidenum">
              <a:rPr lang="en-US" smtClean="0"/>
              <a:t>9</a:t>
            </a:fld>
            <a:endParaRPr lang="en-US"/>
          </a:p>
        </p:txBody>
      </p:sp>
    </p:spTree>
    <p:extLst>
      <p:ext uri="{BB962C8B-B14F-4D97-AF65-F5344CB8AC3E}">
        <p14:creationId xmlns:p14="http://schemas.microsoft.com/office/powerpoint/2010/main" val="15177698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7" name="Text Box 1"/>
          <p:cNvSpPr txBox="1">
            <a:spLocks noChangeArrowheads="1"/>
          </p:cNvSpPr>
          <p:nvPr/>
        </p:nvSpPr>
        <p:spPr bwMode="auto">
          <a:xfrm>
            <a:off x="1587500" y="1006475"/>
            <a:ext cx="4595813" cy="3448050"/>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4098" name="Text Box 2"/>
          <p:cNvSpPr txBox="1">
            <a:spLocks noGrp="1" noChangeArrowheads="1"/>
          </p:cNvSpPr>
          <p:nvPr>
            <p:ph type="body"/>
          </p:nvPr>
        </p:nvSpPr>
        <p:spPr bwMode="auto">
          <a:xfrm>
            <a:off x="1185863" y="4787900"/>
            <a:ext cx="5407025" cy="382587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p>
            <a:pPr marL="85725" indent="-85725" eaLnBrk="1">
              <a:lnSpc>
                <a:spcPct val="93000"/>
              </a:lnSpc>
              <a:spcBef>
                <a:spcPct val="0"/>
              </a:spcBef>
              <a:buSzPct val="45000"/>
              <a:buFont typeface="Wingdings" panose="05000000000000000000" pitchFamily="2" charset="2"/>
              <a:buNone/>
              <a:tabLst>
                <a:tab pos="723900" algn="l"/>
                <a:tab pos="1447800" algn="l"/>
                <a:tab pos="2171700" algn="l"/>
                <a:tab pos="2895600" algn="l"/>
                <a:tab pos="3619500" algn="l"/>
                <a:tab pos="4343400" algn="l"/>
                <a:tab pos="5067300" algn="l"/>
              </a:tabLst>
            </a:pPr>
            <a:r>
              <a:rPr lang="en-GB" altLang="en-US">
                <a:latin typeface="Arial" panose="020B0604020202020204" pitchFamily="34" charset="0"/>
                <a:cs typeface="msgothic" charset="0"/>
              </a:rPr>
              <a:t>Increase in endotoxin levels between the NOC subjects and the obese (A), IGT (B), and type 2 diabetic (T2DM) (C) subjects from baseline to 4 h after a high-fat meal. Endotoxin is measured in EU/mL, and the percentage increase compared with NOC is also shown.</a:t>
            </a:r>
          </a:p>
        </p:txBody>
      </p:sp>
    </p:spTree>
    <p:extLst>
      <p:ext uri="{BB962C8B-B14F-4D97-AF65-F5344CB8AC3E}">
        <p14:creationId xmlns:p14="http://schemas.microsoft.com/office/powerpoint/2010/main" val="6241779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7" name="Text Box 1"/>
          <p:cNvSpPr txBox="1">
            <a:spLocks noChangeArrowheads="1"/>
          </p:cNvSpPr>
          <p:nvPr/>
        </p:nvSpPr>
        <p:spPr bwMode="auto">
          <a:xfrm>
            <a:off x="1587500" y="1006475"/>
            <a:ext cx="4595813" cy="3448050"/>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4098" name="Text Box 2"/>
          <p:cNvSpPr txBox="1">
            <a:spLocks noGrp="1" noChangeArrowheads="1"/>
          </p:cNvSpPr>
          <p:nvPr>
            <p:ph type="body"/>
          </p:nvPr>
        </p:nvSpPr>
        <p:spPr bwMode="auto">
          <a:xfrm>
            <a:off x="1185863" y="4787900"/>
            <a:ext cx="5407025" cy="382587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p>
            <a:pPr marL="85725" indent="-85725" eaLnBrk="1">
              <a:lnSpc>
                <a:spcPct val="93000"/>
              </a:lnSpc>
              <a:spcBef>
                <a:spcPct val="0"/>
              </a:spcBef>
              <a:buSzPct val="45000"/>
              <a:buFont typeface="Wingdings" panose="05000000000000000000" pitchFamily="2" charset="2"/>
              <a:buNone/>
              <a:tabLst>
                <a:tab pos="723900" algn="l"/>
                <a:tab pos="1447800" algn="l"/>
                <a:tab pos="2171700" algn="l"/>
                <a:tab pos="2895600" algn="l"/>
                <a:tab pos="3619500" algn="l"/>
                <a:tab pos="4343400" algn="l"/>
                <a:tab pos="5067300" algn="l"/>
              </a:tabLst>
            </a:pPr>
            <a:r>
              <a:rPr lang="en-GB" altLang="en-US">
                <a:latin typeface="Arial" panose="020B0604020202020204" pitchFamily="34" charset="0"/>
                <a:cs typeface="msgothic" charset="0"/>
              </a:rPr>
              <a:t>High-fat feeding increased endotoxemia and changed intestinal microbiota. A: Plasma LPS concentration (EU/ml) was assessed every 4 h throughout the day in normal diet (CT; n = 9) (▪) and 4-week high-fat–fed (HF; n = 9) (○) mice. B: Groups of bacteria in the caecal content of mice fed the normal diet (CT; n = 8) or the high-fat diet (HF; n = 8) for 4 weeks. Bacterial numbers are expressed as log10 (bacterial cells per gram caecal content wet weight). *P &lt; 0.05 vs. CT. C: Delta plasma LPS concentration in (EU/ml) in mice before and 30 min after an oral administration of LPS diluted in corn oil (n = 6) (oil-LPS) or in water (n = 6) (H2O-LPS) or an administration of oil alone (n = 6) (oil). *P &lt; 0.05 vs. H2O-LPS. Data are means ± SE.</a:t>
            </a:r>
          </a:p>
        </p:txBody>
      </p:sp>
    </p:spTree>
    <p:extLst>
      <p:ext uri="{BB962C8B-B14F-4D97-AF65-F5344CB8AC3E}">
        <p14:creationId xmlns:p14="http://schemas.microsoft.com/office/powerpoint/2010/main" val="28289282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7" name="Text Box 1"/>
          <p:cNvSpPr txBox="1">
            <a:spLocks noChangeArrowheads="1"/>
          </p:cNvSpPr>
          <p:nvPr/>
        </p:nvSpPr>
        <p:spPr bwMode="auto">
          <a:xfrm>
            <a:off x="1587500" y="1006475"/>
            <a:ext cx="4595813" cy="3448050"/>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4098" name="Text Box 2"/>
          <p:cNvSpPr txBox="1">
            <a:spLocks noGrp="1" noChangeArrowheads="1"/>
          </p:cNvSpPr>
          <p:nvPr>
            <p:ph type="body"/>
          </p:nvPr>
        </p:nvSpPr>
        <p:spPr bwMode="auto">
          <a:xfrm>
            <a:off x="1185863" y="4787900"/>
            <a:ext cx="5407025" cy="382587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p>
            <a:pPr marL="85725" indent="-85725" eaLnBrk="1">
              <a:lnSpc>
                <a:spcPct val="93000"/>
              </a:lnSpc>
              <a:spcBef>
                <a:spcPct val="0"/>
              </a:spcBef>
              <a:buSzPct val="45000"/>
              <a:buFont typeface="Wingdings" panose="05000000000000000000" pitchFamily="2" charset="2"/>
              <a:buNone/>
              <a:tabLst>
                <a:tab pos="723900" algn="l"/>
                <a:tab pos="1447800" algn="l"/>
                <a:tab pos="2171700" algn="l"/>
                <a:tab pos="2895600" algn="l"/>
                <a:tab pos="3619500" algn="l"/>
                <a:tab pos="4343400" algn="l"/>
                <a:tab pos="5067300" algn="l"/>
              </a:tabLst>
            </a:pPr>
            <a:r>
              <a:rPr lang="en-GB" altLang="en-US">
                <a:latin typeface="Arial" panose="020B0604020202020204" pitchFamily="34" charset="0"/>
                <a:cs typeface="msgothic" charset="0"/>
              </a:rPr>
              <a:t>Chronic experimental metabolic endotoxemia induces obesity and diabetes. A: Plasma endotoxin concentration (EU/ml) in WT mice infused with saline (CT; n = 18) or LPS (n = 18) for 4 weeks using subcutaneous osmotic pumps and compared with mice fed a high-fat diet for 4 weeks (HF; n = 18). B: Plasma glucose (mmol/l) following an oral glucose load (3 g/kg) in control (CT; n = 24), LPS (n = 13), or high-fat diet (HF; n = 24) mice. The inset represents the area under curve for each group. *P &lt; 0.05 vs. CT; §LPS vs. CT; #HF vs. LPS. C: Plasma insulin (pmol/l) concentrations 30 min before (−30) and 15 min after (15) an oral glucose load in control (CT; n = 24), LPS (n = 13), or high-fat diet–fed (HF; n = 24) mice. D: Hepatic glucose production and whole-body glucose turnover rates (mg · kg−1 · min−1) in control (CT; n = 5), LPS (n = 5), or high-fat diet–fed (HF; n = 5) mice. E: Body weight (g) before (day 0) and after a 28-day treatment period (day 28) and body weight gain (Δ) in control (CT; n = 26), LPS (n = 21), or high-fat diet–fed (HF; n = 34) mice. F: Visceral and subcutaneous adipose tissue weight (percentage of body weight) in control (CT; n = 26), LPS (n = 21), or high-fat diet–fed (HF; n = 34) mice. G: Liver weight (percentage of body weight) in control (CT; n = 26), LPS (n = 21), or high-fat diet–fed (HF; n = 34) mice. H: Liver triglycerides (μmol/liver) in control (CT; n = 12), LPS (n = 9), or high-fat diet–fed (HF; n = 11) mice. I: Mean energy intake (kcal · day−1 · mouse−1) in control (CT; n = 18), LPS (n = 18), or high-fat diet–fed (HF; n = 18) mice. Data are means ± SE. Data with different superscript letters are significantly different at P &lt; 0.05, according to the post hoc ANOVA statistical analysis.</a:t>
            </a:r>
          </a:p>
        </p:txBody>
      </p:sp>
    </p:spTree>
    <p:extLst>
      <p:ext uri="{BB962C8B-B14F-4D97-AF65-F5344CB8AC3E}">
        <p14:creationId xmlns:p14="http://schemas.microsoft.com/office/powerpoint/2010/main" val="12835004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145" name="Text Box 1"/>
          <p:cNvSpPr txBox="1">
            <a:spLocks noChangeArrowheads="1"/>
          </p:cNvSpPr>
          <p:nvPr/>
        </p:nvSpPr>
        <p:spPr bwMode="auto">
          <a:xfrm>
            <a:off x="1587500" y="1006475"/>
            <a:ext cx="4595813" cy="3448050"/>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6146" name="Rectangle 2"/>
          <p:cNvSpPr txBox="1">
            <a:spLocks noGrp="1" noChangeArrowheads="1"/>
          </p:cNvSpPr>
          <p:nvPr>
            <p:ph type="body"/>
          </p:nvPr>
        </p:nvSpPr>
        <p:spPr bwMode="auto">
          <a:xfrm>
            <a:off x="1185863" y="4787900"/>
            <a:ext cx="5407025" cy="382587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extLst>
      <p:ext uri="{BB962C8B-B14F-4D97-AF65-F5344CB8AC3E}">
        <p14:creationId xmlns:p14="http://schemas.microsoft.com/office/powerpoint/2010/main" val="21832825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CCBA4C0-DE54-4006-A547-F8B5CB79E59D}" type="slidenum">
              <a:rPr lang="en-US" smtClean="0"/>
              <a:t>21</a:t>
            </a:fld>
            <a:endParaRPr lang="en-US"/>
          </a:p>
        </p:txBody>
      </p:sp>
    </p:spTree>
    <p:extLst>
      <p:ext uri="{BB962C8B-B14F-4D97-AF65-F5344CB8AC3E}">
        <p14:creationId xmlns:p14="http://schemas.microsoft.com/office/powerpoint/2010/main" val="37347784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Endocrine Abstracts (2012) 29 P1136. Leptin resistance and desensitization of </a:t>
            </a:r>
            <a:r>
              <a:rPr lang="en-US" dirty="0" err="1"/>
              <a:t>hypophagia</a:t>
            </a:r>
            <a:r>
              <a:rPr lang="en-US" dirty="0"/>
              <a:t> during prolonged inflammatory challenge are associated with high ptp1b expression in the hypothalamus. B. Borges, R. </a:t>
            </a:r>
            <a:r>
              <a:rPr lang="en-US" dirty="0" err="1"/>
              <a:t>Rorato</a:t>
            </a:r>
            <a:r>
              <a:rPr lang="en-US" dirty="0"/>
              <a:t>, P. </a:t>
            </a:r>
            <a:r>
              <a:rPr lang="en-US" dirty="0" err="1"/>
              <a:t>Marangon</a:t>
            </a:r>
            <a:r>
              <a:rPr lang="en-US" dirty="0"/>
              <a:t>, E. </a:t>
            </a:r>
            <a:r>
              <a:rPr lang="en-US" dirty="0" err="1"/>
              <a:t>Uchoa</a:t>
            </a:r>
            <a:r>
              <a:rPr lang="en-US" dirty="0"/>
              <a:t>, J. Antunes-Rodrigues &amp; L. Elias</a:t>
            </a:r>
          </a:p>
          <a:p>
            <a:endParaRPr lang="en-US" dirty="0"/>
          </a:p>
          <a:p>
            <a:r>
              <a:rPr lang="en-US" dirty="0"/>
              <a:t>Qu et al. BMC Complementary and Alternative Medicine (2017) 17:185 DOI 10.1186/s12906-017-1700-9</a:t>
            </a:r>
          </a:p>
          <a:p>
            <a:endParaRPr lang="en-US" dirty="0"/>
          </a:p>
          <a:p>
            <a:r>
              <a:rPr lang="en-US" sz="1200" b="0" i="0" u="sng" kern="1200" dirty="0">
                <a:solidFill>
                  <a:schemeClr val="tx1"/>
                </a:solidFill>
                <a:effectLst/>
                <a:latin typeface="+mn-lt"/>
                <a:ea typeface="+mn-ea"/>
                <a:cs typeface="+mn-cs"/>
                <a:hlinkClick r:id="rId3" tooltip="American journal of physiology. Gastrointestinal and liver physiology."/>
              </a:rPr>
              <a:t>Am J </a:t>
            </a:r>
            <a:r>
              <a:rPr lang="en-US" sz="1200" b="0" i="0" u="sng" kern="1200" dirty="0" err="1">
                <a:solidFill>
                  <a:schemeClr val="tx1"/>
                </a:solidFill>
                <a:effectLst/>
                <a:latin typeface="+mn-lt"/>
                <a:ea typeface="+mn-ea"/>
                <a:cs typeface="+mn-cs"/>
                <a:hlinkClick r:id="rId3" tooltip="American journal of physiology. Gastrointestinal and liver physiology."/>
              </a:rPr>
              <a:t>Physiol</a:t>
            </a:r>
            <a:r>
              <a:rPr lang="en-US" sz="1200" b="0" i="0" u="sng" kern="1200" dirty="0">
                <a:solidFill>
                  <a:schemeClr val="tx1"/>
                </a:solidFill>
                <a:effectLst/>
                <a:latin typeface="+mn-lt"/>
                <a:ea typeface="+mn-ea"/>
                <a:cs typeface="+mn-cs"/>
                <a:hlinkClick r:id="rId3" tooltip="American journal of physiology. Gastrointestinal and liver physiology."/>
              </a:rPr>
              <a:t> </a:t>
            </a:r>
            <a:r>
              <a:rPr lang="en-US" sz="1200" b="0" i="0" u="sng" kern="1200" dirty="0" err="1">
                <a:solidFill>
                  <a:schemeClr val="tx1"/>
                </a:solidFill>
                <a:effectLst/>
                <a:latin typeface="+mn-lt"/>
                <a:ea typeface="+mn-ea"/>
                <a:cs typeface="+mn-cs"/>
                <a:hlinkClick r:id="rId3" tooltip="American journal of physiology. Gastrointestinal and liver physiology."/>
              </a:rPr>
              <a:t>Gastrointest</a:t>
            </a:r>
            <a:r>
              <a:rPr lang="en-US" sz="1200" b="0" i="0" u="sng" kern="1200" dirty="0">
                <a:solidFill>
                  <a:schemeClr val="tx1"/>
                </a:solidFill>
                <a:effectLst/>
                <a:latin typeface="+mn-lt"/>
                <a:ea typeface="+mn-ea"/>
                <a:cs typeface="+mn-cs"/>
                <a:hlinkClick r:id="rId3" tooltip="American journal of physiology. Gastrointestinal and liver physiology."/>
              </a:rPr>
              <a:t> Liver Physiol.</a:t>
            </a:r>
            <a:r>
              <a:rPr lang="en-US" sz="1200" b="0" i="0" kern="1200" dirty="0">
                <a:solidFill>
                  <a:schemeClr val="tx1"/>
                </a:solidFill>
                <a:effectLst/>
                <a:latin typeface="+mn-lt"/>
                <a:ea typeface="+mn-ea"/>
                <a:cs typeface="+mn-cs"/>
              </a:rPr>
              <a:t> 2006 Oct;291(4):G611-20. </a:t>
            </a:r>
            <a:r>
              <a:rPr lang="en-US" sz="1200" b="1" i="0" kern="1200" dirty="0">
                <a:solidFill>
                  <a:schemeClr val="tx1"/>
                </a:solidFill>
                <a:effectLst/>
                <a:latin typeface="+mn-lt"/>
                <a:ea typeface="+mn-ea"/>
                <a:cs typeface="+mn-cs"/>
              </a:rPr>
              <a:t>LPS inhibits fasted plasma ghrelin levels in rats: role of IL-1 and PGs and functional implications.</a:t>
            </a:r>
          </a:p>
          <a:p>
            <a:r>
              <a:rPr lang="en-US" sz="1200" b="0" i="0" u="sng" kern="1200" dirty="0">
                <a:solidFill>
                  <a:schemeClr val="tx1"/>
                </a:solidFill>
                <a:effectLst/>
                <a:latin typeface="+mn-lt"/>
                <a:ea typeface="+mn-ea"/>
                <a:cs typeface="+mn-cs"/>
                <a:hlinkClick r:id="rId4" invalidUrl="https://www.ncbi.nlm.nih.gov/pubmed/?term=Wang L[Author]&amp;cauthor=true&amp;cauthor_uid=16959954"/>
              </a:rPr>
              <a:t>Wang L</a:t>
            </a:r>
            <a:endParaRPr lang="en-US" sz="1200" b="0" i="0" kern="1200" dirty="0">
              <a:solidFill>
                <a:schemeClr val="tx1"/>
              </a:solidFill>
              <a:effectLst/>
              <a:latin typeface="+mn-lt"/>
              <a:ea typeface="+mn-ea"/>
              <a:cs typeface="+mn-cs"/>
            </a:endParaRPr>
          </a:p>
          <a:p>
            <a:endParaRPr lang="en-US" dirty="0"/>
          </a:p>
          <a:p>
            <a:r>
              <a:rPr lang="en-US" sz="1200" b="0" i="0" kern="1200" dirty="0">
                <a:solidFill>
                  <a:schemeClr val="tx1"/>
                </a:solidFill>
                <a:effectLst/>
                <a:latin typeface="+mn-lt"/>
                <a:ea typeface="+mn-ea"/>
                <a:cs typeface="+mn-cs"/>
              </a:rPr>
              <a:t>Ch Beck G, </a:t>
            </a:r>
            <a:r>
              <a:rPr lang="en-US" sz="1200" b="0" i="0" kern="1200" dirty="0" err="1">
                <a:solidFill>
                  <a:schemeClr val="tx1"/>
                </a:solidFill>
                <a:effectLst/>
                <a:latin typeface="+mn-lt"/>
                <a:ea typeface="+mn-ea"/>
                <a:cs typeface="+mn-cs"/>
              </a:rPr>
              <a:t>Brinkkoetter</a:t>
            </a:r>
            <a:r>
              <a:rPr lang="en-US" sz="1200" b="0" i="0" kern="1200" dirty="0">
                <a:solidFill>
                  <a:schemeClr val="tx1"/>
                </a:solidFill>
                <a:effectLst/>
                <a:latin typeface="+mn-lt"/>
                <a:ea typeface="+mn-ea"/>
                <a:cs typeface="+mn-cs"/>
              </a:rPr>
              <a:t> P, </a:t>
            </a:r>
            <a:r>
              <a:rPr lang="en-US" sz="1200" b="0" i="0" kern="1200" dirty="0" err="1">
                <a:solidFill>
                  <a:schemeClr val="tx1"/>
                </a:solidFill>
                <a:effectLst/>
                <a:latin typeface="+mn-lt"/>
                <a:ea typeface="+mn-ea"/>
                <a:cs typeface="+mn-cs"/>
              </a:rPr>
              <a:t>Hanusch</a:t>
            </a:r>
            <a:r>
              <a:rPr lang="en-US" sz="1200" b="0" i="0" kern="1200" dirty="0">
                <a:solidFill>
                  <a:schemeClr val="tx1"/>
                </a:solidFill>
                <a:effectLst/>
                <a:latin typeface="+mn-lt"/>
                <a:ea typeface="+mn-ea"/>
                <a:cs typeface="+mn-cs"/>
              </a:rPr>
              <a:t> C, et al. Clinical review: Immunomodulatory effects of dopamine in general inflammation. </a:t>
            </a:r>
            <a:r>
              <a:rPr lang="en-US" sz="1200" b="0" i="1" kern="1200" dirty="0">
                <a:solidFill>
                  <a:schemeClr val="tx1"/>
                </a:solidFill>
                <a:effectLst/>
                <a:latin typeface="+mn-lt"/>
                <a:ea typeface="+mn-ea"/>
                <a:cs typeface="+mn-cs"/>
              </a:rPr>
              <a:t>Critical Care</a:t>
            </a:r>
            <a:r>
              <a:rPr lang="en-US" sz="1200" b="0" i="0" kern="1200" dirty="0">
                <a:solidFill>
                  <a:schemeClr val="tx1"/>
                </a:solidFill>
                <a:effectLst/>
                <a:latin typeface="+mn-lt"/>
                <a:ea typeface="+mn-ea"/>
                <a:cs typeface="+mn-cs"/>
              </a:rPr>
              <a:t>. 2004;8(6):485-491. doi:10.1186/cc2879.</a:t>
            </a:r>
          </a:p>
          <a:p>
            <a:endParaRPr lang="en-US" sz="1200" b="0" i="0" kern="1200" dirty="0">
              <a:solidFill>
                <a:schemeClr val="tx1"/>
              </a:solidFill>
              <a:effectLst/>
              <a:latin typeface="+mn-lt"/>
              <a:ea typeface="+mn-ea"/>
              <a:cs typeface="+mn-cs"/>
            </a:endParaRPr>
          </a:p>
          <a:p>
            <a:r>
              <a:rPr lang="en-US" sz="1200" b="0" i="0" u="sng" kern="1200" dirty="0">
                <a:solidFill>
                  <a:schemeClr val="tx1"/>
                </a:solidFill>
                <a:effectLst/>
                <a:latin typeface="+mn-lt"/>
                <a:ea typeface="+mn-ea"/>
                <a:cs typeface="+mn-cs"/>
                <a:hlinkClick r:id="rId5" tooltip="Brain research bulletin."/>
              </a:rPr>
              <a:t>Brain Res Bull.</a:t>
            </a:r>
            <a:r>
              <a:rPr lang="en-US" sz="1200" b="0" i="0" kern="1200" dirty="0">
                <a:solidFill>
                  <a:schemeClr val="tx1"/>
                </a:solidFill>
                <a:effectLst/>
                <a:latin typeface="+mn-lt"/>
                <a:ea typeface="+mn-ea"/>
                <a:cs typeface="+mn-cs"/>
              </a:rPr>
              <a:t> 1999 Jan 15;48(2):223-31. </a:t>
            </a:r>
            <a:r>
              <a:rPr lang="en-US" sz="1200" b="1" i="0" kern="1200" dirty="0">
                <a:solidFill>
                  <a:schemeClr val="tx1"/>
                </a:solidFill>
                <a:effectLst/>
                <a:latin typeface="+mn-lt"/>
                <a:ea typeface="+mn-ea"/>
                <a:cs typeface="+mn-cs"/>
              </a:rPr>
              <a:t>Immune stimulation induces </a:t>
            </a:r>
            <a:r>
              <a:rPr lang="en-US" sz="1200" b="1" i="0" kern="1200" dirty="0" err="1">
                <a:solidFill>
                  <a:schemeClr val="tx1"/>
                </a:solidFill>
                <a:effectLst/>
                <a:latin typeface="+mn-lt"/>
                <a:ea typeface="+mn-ea"/>
                <a:cs typeface="+mn-cs"/>
              </a:rPr>
              <a:t>Fos</a:t>
            </a:r>
            <a:r>
              <a:rPr lang="en-US" sz="1200" b="1" i="0" kern="1200" dirty="0">
                <a:solidFill>
                  <a:schemeClr val="tx1"/>
                </a:solidFill>
                <a:effectLst/>
                <a:latin typeface="+mn-lt"/>
                <a:ea typeface="+mn-ea"/>
                <a:cs typeface="+mn-cs"/>
              </a:rPr>
              <a:t> expression in brainstem amygdala afferents.</a:t>
            </a:r>
          </a:p>
          <a:p>
            <a:r>
              <a:rPr lang="en-US" sz="1200" b="0" i="0" u="sng" kern="1200" dirty="0" err="1">
                <a:solidFill>
                  <a:schemeClr val="tx1"/>
                </a:solidFill>
                <a:effectLst/>
                <a:latin typeface="+mn-lt"/>
                <a:ea typeface="+mn-ea"/>
                <a:cs typeface="+mn-cs"/>
                <a:hlinkClick r:id="rId6" invalidUrl="https://www.ncbi.nlm.nih.gov/pubmed/?term=Tkacs NC[Author]&amp;cauthor=true&amp;cauthor_uid=10230714"/>
              </a:rPr>
              <a:t>Tkacs</a:t>
            </a:r>
            <a:r>
              <a:rPr lang="en-US" sz="1200" b="0" i="0" u="sng" kern="1200" dirty="0">
                <a:solidFill>
                  <a:schemeClr val="tx1"/>
                </a:solidFill>
                <a:effectLst/>
                <a:latin typeface="+mn-lt"/>
                <a:ea typeface="+mn-ea"/>
                <a:cs typeface="+mn-cs"/>
                <a:hlinkClick r:id="rId6" invalidUrl="https://www.ncbi.nlm.nih.gov/pubmed/?term=Tkacs NC[Author]&amp;cauthor=true&amp;cauthor_uid=10230714"/>
              </a:rPr>
              <a:t> NC</a:t>
            </a:r>
            <a:r>
              <a:rPr lang="en-US" sz="1200" b="0" i="0" kern="1200" baseline="30000" dirty="0">
                <a:solidFill>
                  <a:schemeClr val="tx1"/>
                </a:solidFill>
                <a:effectLst/>
                <a:latin typeface="+mn-lt"/>
                <a:ea typeface="+mn-ea"/>
                <a:cs typeface="+mn-cs"/>
              </a:rPr>
              <a:t>1</a:t>
            </a:r>
            <a:r>
              <a:rPr lang="en-US" sz="1200" b="0" i="0" kern="1200" dirty="0">
                <a:solidFill>
                  <a:schemeClr val="tx1"/>
                </a:solidFill>
                <a:effectLst/>
                <a:latin typeface="+mn-lt"/>
                <a:ea typeface="+mn-ea"/>
                <a:cs typeface="+mn-cs"/>
              </a:rPr>
              <a:t>, </a:t>
            </a:r>
            <a:r>
              <a:rPr lang="en-US" sz="1200" b="0" i="0" u="sng" kern="1200" dirty="0">
                <a:solidFill>
                  <a:schemeClr val="tx1"/>
                </a:solidFill>
                <a:effectLst/>
                <a:latin typeface="+mn-lt"/>
                <a:ea typeface="+mn-ea"/>
                <a:cs typeface="+mn-cs"/>
                <a:hlinkClick r:id="rId7" invalidUrl="https://www.ncbi.nlm.nih.gov/pubmed/?term=Li J[Author]&amp;cauthor=true&amp;cauthor_uid=10230714"/>
              </a:rPr>
              <a:t>Li J</a:t>
            </a:r>
            <a:r>
              <a:rPr lang="en-US" sz="1200" b="0" i="0" kern="1200" dirty="0">
                <a:solidFill>
                  <a:schemeClr val="tx1"/>
                </a:solidFill>
                <a:effectLst/>
                <a:latin typeface="+mn-lt"/>
                <a:ea typeface="+mn-ea"/>
                <a:cs typeface="+mn-cs"/>
              </a:rPr>
              <a:t>.</a:t>
            </a:r>
          </a:p>
          <a:p>
            <a:endParaRPr lang="en-US" dirty="0"/>
          </a:p>
          <a:p>
            <a:r>
              <a:rPr lang="en-US" sz="1200" b="0" i="0" kern="1200" dirty="0" err="1">
                <a:solidFill>
                  <a:schemeClr val="tx1"/>
                </a:solidFill>
                <a:effectLst/>
                <a:latin typeface="+mn-lt"/>
                <a:ea typeface="+mn-ea"/>
                <a:cs typeface="+mn-cs"/>
              </a:rPr>
              <a:t>Dwarkasing</a:t>
            </a:r>
            <a:r>
              <a:rPr lang="en-US" sz="1200" b="0" i="0" kern="1200" dirty="0">
                <a:solidFill>
                  <a:schemeClr val="tx1"/>
                </a:solidFill>
                <a:effectLst/>
                <a:latin typeface="+mn-lt"/>
                <a:ea typeface="+mn-ea"/>
                <a:cs typeface="+mn-cs"/>
              </a:rPr>
              <a:t> JT, </a:t>
            </a:r>
            <a:r>
              <a:rPr lang="en-US" sz="1200" b="0" i="0" kern="1200" dirty="0" err="1">
                <a:solidFill>
                  <a:schemeClr val="tx1"/>
                </a:solidFill>
                <a:effectLst/>
                <a:latin typeface="+mn-lt"/>
                <a:ea typeface="+mn-ea"/>
                <a:cs typeface="+mn-cs"/>
              </a:rPr>
              <a:t>Witkamp</a:t>
            </a:r>
            <a:r>
              <a:rPr lang="en-US" sz="1200" b="0" i="0" kern="1200" dirty="0">
                <a:solidFill>
                  <a:schemeClr val="tx1"/>
                </a:solidFill>
                <a:effectLst/>
                <a:latin typeface="+mn-lt"/>
                <a:ea typeface="+mn-ea"/>
                <a:cs typeface="+mn-cs"/>
              </a:rPr>
              <a:t> RF, </a:t>
            </a:r>
            <a:r>
              <a:rPr lang="en-US" sz="1200" b="0" i="0" kern="1200" dirty="0" err="1">
                <a:solidFill>
                  <a:schemeClr val="tx1"/>
                </a:solidFill>
                <a:effectLst/>
                <a:latin typeface="+mn-lt"/>
                <a:ea typeface="+mn-ea"/>
                <a:cs typeface="+mn-cs"/>
              </a:rPr>
              <a:t>Boekschoten</a:t>
            </a:r>
            <a:r>
              <a:rPr lang="en-US" sz="1200" b="0" i="0" kern="1200" dirty="0">
                <a:solidFill>
                  <a:schemeClr val="tx1"/>
                </a:solidFill>
                <a:effectLst/>
                <a:latin typeface="+mn-lt"/>
                <a:ea typeface="+mn-ea"/>
                <a:cs typeface="+mn-cs"/>
              </a:rPr>
              <a:t> MV, Ter </a:t>
            </a:r>
            <a:r>
              <a:rPr lang="en-US" sz="1200" b="0" i="0" kern="1200" dirty="0" err="1">
                <a:solidFill>
                  <a:schemeClr val="tx1"/>
                </a:solidFill>
                <a:effectLst/>
                <a:latin typeface="+mn-lt"/>
                <a:ea typeface="+mn-ea"/>
                <a:cs typeface="+mn-cs"/>
              </a:rPr>
              <a:t>Laak</a:t>
            </a:r>
            <a:r>
              <a:rPr lang="en-US" sz="1200" b="0" i="0" kern="1200" dirty="0">
                <a:solidFill>
                  <a:schemeClr val="tx1"/>
                </a:solidFill>
                <a:effectLst/>
                <a:latin typeface="+mn-lt"/>
                <a:ea typeface="+mn-ea"/>
                <a:cs typeface="+mn-cs"/>
              </a:rPr>
              <a:t> MC, </a:t>
            </a:r>
            <a:r>
              <a:rPr lang="en-US" sz="1200" b="0" i="0" kern="1200" dirty="0" err="1">
                <a:solidFill>
                  <a:schemeClr val="tx1"/>
                </a:solidFill>
                <a:effectLst/>
                <a:latin typeface="+mn-lt"/>
                <a:ea typeface="+mn-ea"/>
                <a:cs typeface="+mn-cs"/>
              </a:rPr>
              <a:t>Heins</a:t>
            </a:r>
            <a:r>
              <a:rPr lang="en-US" sz="1200" b="0" i="0" kern="1200" dirty="0">
                <a:solidFill>
                  <a:schemeClr val="tx1"/>
                </a:solidFill>
                <a:effectLst/>
                <a:latin typeface="+mn-lt"/>
                <a:ea typeface="+mn-ea"/>
                <a:cs typeface="+mn-cs"/>
              </a:rPr>
              <a:t> MS, van </a:t>
            </a:r>
            <a:r>
              <a:rPr lang="en-US" sz="1200" b="0" i="0" kern="1200" dirty="0" err="1">
                <a:solidFill>
                  <a:schemeClr val="tx1"/>
                </a:solidFill>
                <a:effectLst/>
                <a:latin typeface="+mn-lt"/>
                <a:ea typeface="+mn-ea"/>
                <a:cs typeface="+mn-cs"/>
              </a:rPr>
              <a:t>Norren</a:t>
            </a:r>
            <a:r>
              <a:rPr lang="en-US" sz="1200" b="0" i="0" kern="1200" dirty="0">
                <a:solidFill>
                  <a:schemeClr val="tx1"/>
                </a:solidFill>
                <a:effectLst/>
                <a:latin typeface="+mn-lt"/>
                <a:ea typeface="+mn-ea"/>
                <a:cs typeface="+mn-cs"/>
              </a:rPr>
              <a:t> K. Increased hypothalamic serotonin turnover in inflammation-induced anorexia. </a:t>
            </a:r>
            <a:r>
              <a:rPr lang="en-US" sz="1200" b="0" i="1" kern="1200" dirty="0">
                <a:solidFill>
                  <a:schemeClr val="tx1"/>
                </a:solidFill>
                <a:effectLst/>
                <a:latin typeface="+mn-lt"/>
                <a:ea typeface="+mn-ea"/>
                <a:cs typeface="+mn-cs"/>
              </a:rPr>
              <a:t>BMC Neuroscience</a:t>
            </a:r>
            <a:r>
              <a:rPr lang="en-US" sz="1200" b="0" i="0" kern="1200" dirty="0">
                <a:solidFill>
                  <a:schemeClr val="tx1"/>
                </a:solidFill>
                <a:effectLst/>
                <a:latin typeface="+mn-lt"/>
                <a:ea typeface="+mn-ea"/>
                <a:cs typeface="+mn-cs"/>
              </a:rPr>
              <a:t>. 2016;17:26. doi:10.1186/s12868-016-0260-0.</a:t>
            </a:r>
          </a:p>
          <a:p>
            <a:endParaRPr lang="en-US" sz="1200" b="0" i="0" kern="1200" dirty="0">
              <a:solidFill>
                <a:schemeClr val="tx1"/>
              </a:solidFill>
              <a:effectLst/>
              <a:latin typeface="+mn-lt"/>
              <a:ea typeface="+mn-ea"/>
              <a:cs typeface="+mn-cs"/>
            </a:endParaRPr>
          </a:p>
          <a:p>
            <a:r>
              <a:rPr lang="en-US" sz="1200" b="0" i="0" u="sng" kern="1200" dirty="0">
                <a:solidFill>
                  <a:schemeClr val="tx1"/>
                </a:solidFill>
                <a:effectLst/>
                <a:latin typeface="+mn-lt"/>
                <a:ea typeface="+mn-ea"/>
                <a:cs typeface="+mn-cs"/>
                <a:hlinkClick r:id="rId8" tooltip="American journal of physiology. Gastrointestinal and liver physiology."/>
              </a:rPr>
              <a:t>Am J </a:t>
            </a:r>
            <a:r>
              <a:rPr lang="en-US" sz="1200" b="0" i="0" u="sng" kern="1200" dirty="0" err="1">
                <a:solidFill>
                  <a:schemeClr val="tx1"/>
                </a:solidFill>
                <a:effectLst/>
                <a:latin typeface="+mn-lt"/>
                <a:ea typeface="+mn-ea"/>
                <a:cs typeface="+mn-cs"/>
                <a:hlinkClick r:id="rId8" tooltip="American journal of physiology. Gastrointestinal and liver physiology."/>
              </a:rPr>
              <a:t>Physiol</a:t>
            </a:r>
            <a:r>
              <a:rPr lang="en-US" sz="1200" b="0" i="0" u="sng" kern="1200" dirty="0">
                <a:solidFill>
                  <a:schemeClr val="tx1"/>
                </a:solidFill>
                <a:effectLst/>
                <a:latin typeface="+mn-lt"/>
                <a:ea typeface="+mn-ea"/>
                <a:cs typeface="+mn-cs"/>
                <a:hlinkClick r:id="rId8" tooltip="American journal of physiology. Gastrointestinal and liver physiology."/>
              </a:rPr>
              <a:t> </a:t>
            </a:r>
            <a:r>
              <a:rPr lang="en-US" sz="1200" b="0" i="0" u="sng" kern="1200" dirty="0" err="1">
                <a:solidFill>
                  <a:schemeClr val="tx1"/>
                </a:solidFill>
                <a:effectLst/>
                <a:latin typeface="+mn-lt"/>
                <a:ea typeface="+mn-ea"/>
                <a:cs typeface="+mn-cs"/>
                <a:hlinkClick r:id="rId8" tooltip="American journal of physiology. Gastrointestinal and liver physiology."/>
              </a:rPr>
              <a:t>Gastrointest</a:t>
            </a:r>
            <a:r>
              <a:rPr lang="en-US" sz="1200" b="0" i="0" u="sng" kern="1200" dirty="0">
                <a:solidFill>
                  <a:schemeClr val="tx1"/>
                </a:solidFill>
                <a:effectLst/>
                <a:latin typeface="+mn-lt"/>
                <a:ea typeface="+mn-ea"/>
                <a:cs typeface="+mn-cs"/>
                <a:hlinkClick r:id="rId8" tooltip="American journal of physiology. Gastrointestinal and liver physiology."/>
              </a:rPr>
              <a:t> Liver Physiol.</a:t>
            </a:r>
            <a:r>
              <a:rPr lang="en-US" sz="1200" b="0" i="0" kern="1200" dirty="0">
                <a:solidFill>
                  <a:schemeClr val="tx1"/>
                </a:solidFill>
                <a:effectLst/>
                <a:latin typeface="+mn-lt"/>
                <a:ea typeface="+mn-ea"/>
                <a:cs typeface="+mn-cs"/>
              </a:rPr>
              <a:t> 2010 Sep;299(3):G723-32. </a:t>
            </a:r>
            <a:r>
              <a:rPr lang="en-US" sz="1200" b="0" i="0" kern="1200" dirty="0" err="1">
                <a:solidFill>
                  <a:schemeClr val="tx1"/>
                </a:solidFill>
                <a:effectLst/>
                <a:latin typeface="+mn-lt"/>
                <a:ea typeface="+mn-ea"/>
                <a:cs typeface="+mn-cs"/>
              </a:rPr>
              <a:t>doi</a:t>
            </a:r>
            <a:r>
              <a:rPr lang="en-US" sz="1200" b="0" i="0" kern="1200" dirty="0">
                <a:solidFill>
                  <a:schemeClr val="tx1"/>
                </a:solidFill>
                <a:effectLst/>
                <a:latin typeface="+mn-lt"/>
                <a:ea typeface="+mn-ea"/>
                <a:cs typeface="+mn-cs"/>
              </a:rPr>
              <a:t>: 10.1152/ajpgi.00494.2009. </a:t>
            </a:r>
            <a:r>
              <a:rPr lang="en-US" sz="1200" b="0" i="0" kern="1200" dirty="0" err="1">
                <a:solidFill>
                  <a:schemeClr val="tx1"/>
                </a:solidFill>
                <a:effectLst/>
                <a:latin typeface="+mn-lt"/>
                <a:ea typeface="+mn-ea"/>
                <a:cs typeface="+mn-cs"/>
              </a:rPr>
              <a:t>Epub</a:t>
            </a:r>
            <a:r>
              <a:rPr lang="en-US" sz="1200" b="0" i="0" kern="1200" dirty="0">
                <a:solidFill>
                  <a:schemeClr val="tx1"/>
                </a:solidFill>
                <a:effectLst/>
                <a:latin typeface="+mn-lt"/>
                <a:ea typeface="+mn-ea"/>
                <a:cs typeface="+mn-cs"/>
              </a:rPr>
              <a:t> 2010 Jun 24. </a:t>
            </a:r>
            <a:r>
              <a:rPr lang="en-US" sz="1200" b="1" i="0" kern="1200" dirty="0">
                <a:solidFill>
                  <a:schemeClr val="tx1"/>
                </a:solidFill>
                <a:effectLst/>
                <a:latin typeface="+mn-lt"/>
                <a:ea typeface="+mn-ea"/>
                <a:cs typeface="+mn-cs"/>
              </a:rPr>
              <a:t>Bacterial cell products signal to mouse colonic nociceptive dorsal root ganglia neurons.</a:t>
            </a:r>
          </a:p>
          <a:p>
            <a:r>
              <a:rPr lang="en-US" sz="1200" b="0" i="0" u="sng" kern="1200" dirty="0">
                <a:solidFill>
                  <a:schemeClr val="tx1"/>
                </a:solidFill>
                <a:effectLst/>
                <a:latin typeface="+mn-lt"/>
                <a:ea typeface="+mn-ea"/>
                <a:cs typeface="+mn-cs"/>
                <a:hlinkClick r:id="rId9" invalidUrl="https://www.ncbi.nlm.nih.gov/pubmed/?term=Ochoa-Cortes F[Author]&amp;cauthor=true&amp;cauthor_uid=20576919"/>
              </a:rPr>
              <a:t>Ochoa-Cortes F</a:t>
            </a:r>
            <a:endParaRPr lang="en-US" sz="1200" b="0" i="0" kern="1200" dirty="0">
              <a:solidFill>
                <a:schemeClr val="tx1"/>
              </a:solidFill>
              <a:effectLst/>
              <a:latin typeface="+mn-lt"/>
              <a:ea typeface="+mn-ea"/>
              <a:cs typeface="+mn-cs"/>
            </a:endParaRPr>
          </a:p>
          <a:p>
            <a:endParaRPr lang="en-US" dirty="0"/>
          </a:p>
          <a:p>
            <a:r>
              <a:rPr lang="en-US" sz="1200" b="0" i="0" kern="1200" dirty="0">
                <a:solidFill>
                  <a:schemeClr val="tx1"/>
                </a:solidFill>
                <a:effectLst/>
                <a:latin typeface="+mn-lt"/>
                <a:ea typeface="+mn-ea"/>
                <a:cs typeface="+mn-cs"/>
              </a:rPr>
              <a:t>Qi J, </a:t>
            </a:r>
            <a:r>
              <a:rPr lang="en-US" sz="1200" b="0" i="0" kern="1200" dirty="0" err="1">
                <a:solidFill>
                  <a:schemeClr val="tx1"/>
                </a:solidFill>
                <a:effectLst/>
                <a:latin typeface="+mn-lt"/>
                <a:ea typeface="+mn-ea"/>
                <a:cs typeface="+mn-cs"/>
              </a:rPr>
              <a:t>Buzas</a:t>
            </a:r>
            <a:r>
              <a:rPr lang="en-US" sz="1200" b="0" i="0" kern="1200" dirty="0">
                <a:solidFill>
                  <a:schemeClr val="tx1"/>
                </a:solidFill>
                <a:effectLst/>
                <a:latin typeface="+mn-lt"/>
                <a:ea typeface="+mn-ea"/>
                <a:cs typeface="+mn-cs"/>
              </a:rPr>
              <a:t> K, Fan H, et al. Painful Pathways Induced by Toll-like Receptor Stimulation of Dorsal Root Ganglion Neurons. </a:t>
            </a:r>
            <a:r>
              <a:rPr lang="en-US" sz="1200" b="0" i="1" kern="1200" dirty="0">
                <a:solidFill>
                  <a:schemeClr val="tx1"/>
                </a:solidFill>
                <a:effectLst/>
                <a:latin typeface="+mn-lt"/>
                <a:ea typeface="+mn-ea"/>
                <a:cs typeface="+mn-cs"/>
              </a:rPr>
              <a:t>Journal of immunology (Baltimore, </a:t>
            </a:r>
            <a:r>
              <a:rPr lang="en-US" sz="1200" b="0" i="1" kern="1200" dirty="0" err="1">
                <a:solidFill>
                  <a:schemeClr val="tx1"/>
                </a:solidFill>
                <a:effectLst/>
                <a:latin typeface="+mn-lt"/>
                <a:ea typeface="+mn-ea"/>
                <a:cs typeface="+mn-cs"/>
              </a:rPr>
              <a:t>Md</a:t>
            </a:r>
            <a:r>
              <a:rPr lang="en-US" sz="1200" b="0" i="1" kern="1200" dirty="0">
                <a:solidFill>
                  <a:schemeClr val="tx1"/>
                </a:solidFill>
                <a:effectLst/>
                <a:latin typeface="+mn-lt"/>
                <a:ea typeface="+mn-ea"/>
                <a:cs typeface="+mn-cs"/>
              </a:rPr>
              <a:t> : 1950)</a:t>
            </a:r>
            <a:r>
              <a:rPr lang="en-US" sz="1200" b="0" i="0" kern="1200" dirty="0">
                <a:solidFill>
                  <a:schemeClr val="tx1"/>
                </a:solidFill>
                <a:effectLst/>
                <a:latin typeface="+mn-lt"/>
                <a:ea typeface="+mn-ea"/>
                <a:cs typeface="+mn-cs"/>
              </a:rPr>
              <a:t>. 2011;186(11):6417-6426. doi:10.4049/jimmunol.1001241.</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Liu M, Bing G. Lipopolysaccharide Animal Models for Parkinson’s Disease. </a:t>
            </a:r>
            <a:r>
              <a:rPr lang="en-US" sz="1200" b="0" i="1" kern="1200" dirty="0">
                <a:solidFill>
                  <a:schemeClr val="tx1"/>
                </a:solidFill>
                <a:effectLst/>
                <a:latin typeface="+mn-lt"/>
                <a:ea typeface="+mn-ea"/>
                <a:cs typeface="+mn-cs"/>
              </a:rPr>
              <a:t>Parkinson’s Disease</a:t>
            </a:r>
            <a:r>
              <a:rPr lang="en-US" sz="1200" b="0" i="0" kern="1200" dirty="0">
                <a:solidFill>
                  <a:schemeClr val="tx1"/>
                </a:solidFill>
                <a:effectLst/>
                <a:latin typeface="+mn-lt"/>
                <a:ea typeface="+mn-ea"/>
                <a:cs typeface="+mn-cs"/>
              </a:rPr>
              <a:t>. 2011;2011:327089. doi:10.4061/2011/327089.</a:t>
            </a:r>
          </a:p>
          <a:p>
            <a:endParaRPr lang="en-US" sz="1200" b="0" i="0" kern="1200" dirty="0">
              <a:solidFill>
                <a:schemeClr val="tx1"/>
              </a:solidFill>
              <a:effectLst/>
              <a:latin typeface="+mn-lt"/>
              <a:ea typeface="+mn-ea"/>
              <a:cs typeface="+mn-cs"/>
            </a:endParaRPr>
          </a:p>
          <a:p>
            <a:r>
              <a:rPr lang="en-US" sz="1200" b="0" i="0" kern="1200" dirty="0" err="1">
                <a:solidFill>
                  <a:schemeClr val="tx1"/>
                </a:solidFill>
                <a:effectLst/>
                <a:latin typeface="+mn-lt"/>
                <a:ea typeface="+mn-ea"/>
                <a:cs typeface="+mn-cs"/>
              </a:rPr>
              <a:t>Tremellen</a:t>
            </a:r>
            <a:r>
              <a:rPr lang="en-US" sz="1200" b="0" i="0" kern="1200" dirty="0">
                <a:solidFill>
                  <a:schemeClr val="tx1"/>
                </a:solidFill>
                <a:effectLst/>
                <a:latin typeface="+mn-lt"/>
                <a:ea typeface="+mn-ea"/>
                <a:cs typeface="+mn-cs"/>
              </a:rPr>
              <a:t> K. Gut Endotoxin Leading to a Decline IN Gonadal function (GELDING) - a novel theory for the development of late onset hypogonadism in obese men. </a:t>
            </a:r>
            <a:r>
              <a:rPr lang="en-US" sz="1200" b="0" i="1" kern="1200" dirty="0">
                <a:solidFill>
                  <a:schemeClr val="tx1"/>
                </a:solidFill>
                <a:effectLst/>
                <a:latin typeface="+mn-lt"/>
                <a:ea typeface="+mn-ea"/>
                <a:cs typeface="+mn-cs"/>
              </a:rPr>
              <a:t>Basic and Clinical Andrology</a:t>
            </a:r>
            <a:r>
              <a:rPr lang="en-US" sz="1200" b="0" i="0" kern="1200" dirty="0">
                <a:solidFill>
                  <a:schemeClr val="tx1"/>
                </a:solidFill>
                <a:effectLst/>
                <a:latin typeface="+mn-lt"/>
                <a:ea typeface="+mn-ea"/>
                <a:cs typeface="+mn-cs"/>
              </a:rPr>
              <a:t>. 2016;26:7. doi:10.1186/s12610-016-0034-7.</a:t>
            </a:r>
          </a:p>
          <a:p>
            <a:endParaRPr lang="en-US" sz="1200" b="0" i="0" kern="1200" dirty="0">
              <a:solidFill>
                <a:schemeClr val="tx1"/>
              </a:solidFill>
              <a:effectLst/>
              <a:latin typeface="+mn-lt"/>
              <a:ea typeface="+mn-ea"/>
              <a:cs typeface="+mn-cs"/>
            </a:endParaRPr>
          </a:p>
          <a:p>
            <a:r>
              <a:rPr lang="en-US" sz="1200" b="0" i="0" kern="1200" dirty="0" err="1">
                <a:solidFill>
                  <a:schemeClr val="tx1"/>
                </a:solidFill>
                <a:effectLst/>
                <a:latin typeface="+mn-lt"/>
                <a:ea typeface="+mn-ea"/>
                <a:cs typeface="+mn-cs"/>
              </a:rPr>
              <a:t>Cavallo</a:t>
            </a:r>
            <a:r>
              <a:rPr lang="en-US" sz="1200" b="0" i="0" kern="1200" dirty="0">
                <a:solidFill>
                  <a:schemeClr val="tx1"/>
                </a:solidFill>
                <a:effectLst/>
                <a:latin typeface="+mn-lt"/>
                <a:ea typeface="+mn-ea"/>
                <a:cs typeface="+mn-cs"/>
              </a:rPr>
              <a:t> T, Granholm NA. Bacterial lipopolysaccharide induces long-lasting IgA deficiency concurrently with features of polyclonal B cell activation in normal and in lupus-prone mice. </a:t>
            </a:r>
            <a:r>
              <a:rPr lang="en-US" sz="1200" b="0" i="1" kern="1200" dirty="0">
                <a:solidFill>
                  <a:schemeClr val="tx1"/>
                </a:solidFill>
                <a:effectLst/>
                <a:latin typeface="+mn-lt"/>
                <a:ea typeface="+mn-ea"/>
                <a:cs typeface="+mn-cs"/>
              </a:rPr>
              <a:t>Clinical and Experimental Immunology</a:t>
            </a:r>
            <a:r>
              <a:rPr lang="en-US" sz="1200" b="0" i="0" kern="1200" dirty="0">
                <a:solidFill>
                  <a:schemeClr val="tx1"/>
                </a:solidFill>
                <a:effectLst/>
                <a:latin typeface="+mn-lt"/>
                <a:ea typeface="+mn-ea"/>
                <a:cs typeface="+mn-cs"/>
              </a:rPr>
              <a:t>. 1991;84(1):134-138.</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J Immunol. 2005 Jul 15;175(2):959-66.Lipopolysaccharide injection induces relapses of experimental autoimmune encephalomyelitis in </a:t>
            </a:r>
            <a:r>
              <a:rPr lang="en-US" sz="1200" b="0" i="0" kern="1200" dirty="0" err="1">
                <a:solidFill>
                  <a:schemeClr val="tx1"/>
                </a:solidFill>
                <a:effectLst/>
                <a:latin typeface="+mn-lt"/>
                <a:ea typeface="+mn-ea"/>
                <a:cs typeface="+mn-cs"/>
              </a:rPr>
              <a:t>nontransgenic</a:t>
            </a:r>
            <a:r>
              <a:rPr lang="en-US" sz="1200" b="0" i="0" kern="1200" dirty="0">
                <a:solidFill>
                  <a:schemeClr val="tx1"/>
                </a:solidFill>
                <a:effectLst/>
                <a:latin typeface="+mn-lt"/>
                <a:ea typeface="+mn-ea"/>
                <a:cs typeface="+mn-cs"/>
              </a:rPr>
              <a:t> mice via bystander activation of autoreactive CD4+ cells. Nogai A, </a:t>
            </a:r>
            <a:r>
              <a:rPr lang="en-US" sz="1200" b="0" i="0" kern="1200" dirty="0" err="1">
                <a:solidFill>
                  <a:schemeClr val="tx1"/>
                </a:solidFill>
                <a:effectLst/>
                <a:latin typeface="+mn-lt"/>
                <a:ea typeface="+mn-ea"/>
                <a:cs typeface="+mn-cs"/>
              </a:rPr>
              <a:t>Siffrin</a:t>
            </a:r>
            <a:r>
              <a:rPr lang="en-US" sz="1200" b="0" i="0" kern="1200" dirty="0">
                <a:solidFill>
                  <a:schemeClr val="tx1"/>
                </a:solidFill>
                <a:effectLst/>
                <a:latin typeface="+mn-lt"/>
                <a:ea typeface="+mn-ea"/>
                <a:cs typeface="+mn-cs"/>
              </a:rPr>
              <a:t> V, </a:t>
            </a:r>
            <a:r>
              <a:rPr lang="en-US" sz="1200" b="0" i="0" kern="1200" dirty="0" err="1">
                <a:solidFill>
                  <a:schemeClr val="tx1"/>
                </a:solidFill>
                <a:effectLst/>
                <a:latin typeface="+mn-lt"/>
                <a:ea typeface="+mn-ea"/>
                <a:cs typeface="+mn-cs"/>
              </a:rPr>
              <a:t>Bonhagen</a:t>
            </a:r>
            <a:r>
              <a:rPr lang="en-US" sz="1200" b="0" i="0" kern="1200" dirty="0">
                <a:solidFill>
                  <a:schemeClr val="tx1"/>
                </a:solidFill>
                <a:effectLst/>
                <a:latin typeface="+mn-lt"/>
                <a:ea typeface="+mn-ea"/>
                <a:cs typeface="+mn-cs"/>
              </a:rPr>
              <a:t> K, </a:t>
            </a:r>
            <a:r>
              <a:rPr lang="en-US" sz="1200" b="0" i="0" kern="1200" dirty="0" err="1">
                <a:solidFill>
                  <a:schemeClr val="tx1"/>
                </a:solidFill>
                <a:effectLst/>
                <a:latin typeface="+mn-lt"/>
                <a:ea typeface="+mn-ea"/>
                <a:cs typeface="+mn-cs"/>
              </a:rPr>
              <a:t>Pfueller</a:t>
            </a:r>
            <a:r>
              <a:rPr lang="en-US" sz="1200" b="0" i="0" kern="1200" dirty="0">
                <a:solidFill>
                  <a:schemeClr val="tx1"/>
                </a:solidFill>
                <a:effectLst/>
                <a:latin typeface="+mn-lt"/>
                <a:ea typeface="+mn-ea"/>
                <a:cs typeface="+mn-cs"/>
              </a:rPr>
              <a:t> CF, </a:t>
            </a:r>
            <a:r>
              <a:rPr lang="en-US" sz="1200" b="0" i="0" kern="1200" dirty="0" err="1">
                <a:solidFill>
                  <a:schemeClr val="tx1"/>
                </a:solidFill>
                <a:effectLst/>
                <a:latin typeface="+mn-lt"/>
                <a:ea typeface="+mn-ea"/>
                <a:cs typeface="+mn-cs"/>
              </a:rPr>
              <a:t>Hohnstein</a:t>
            </a:r>
            <a:r>
              <a:rPr lang="en-US" sz="1200" b="0" i="0" kern="1200" dirty="0">
                <a:solidFill>
                  <a:schemeClr val="tx1"/>
                </a:solidFill>
                <a:effectLst/>
                <a:latin typeface="+mn-lt"/>
                <a:ea typeface="+mn-ea"/>
                <a:cs typeface="+mn-cs"/>
              </a:rPr>
              <a:t> T, </a:t>
            </a:r>
            <a:r>
              <a:rPr lang="en-US" sz="1200" b="0" i="0" kern="1200" dirty="0" err="1">
                <a:solidFill>
                  <a:schemeClr val="tx1"/>
                </a:solidFill>
                <a:effectLst/>
                <a:latin typeface="+mn-lt"/>
                <a:ea typeface="+mn-ea"/>
                <a:cs typeface="+mn-cs"/>
              </a:rPr>
              <a:t>Volkmer-Engert</a:t>
            </a:r>
            <a:r>
              <a:rPr lang="en-US" sz="1200" b="0" i="0" kern="1200" dirty="0">
                <a:solidFill>
                  <a:schemeClr val="tx1"/>
                </a:solidFill>
                <a:effectLst/>
                <a:latin typeface="+mn-lt"/>
                <a:ea typeface="+mn-ea"/>
                <a:cs typeface="+mn-cs"/>
              </a:rPr>
              <a:t> R, </a:t>
            </a:r>
            <a:r>
              <a:rPr lang="en-US" sz="1200" b="0" i="0" kern="1200" dirty="0" err="1">
                <a:solidFill>
                  <a:schemeClr val="tx1"/>
                </a:solidFill>
                <a:effectLst/>
                <a:latin typeface="+mn-lt"/>
                <a:ea typeface="+mn-ea"/>
                <a:cs typeface="+mn-cs"/>
              </a:rPr>
              <a:t>Brück</a:t>
            </a:r>
            <a:r>
              <a:rPr lang="en-US" sz="1200" b="0" i="0" kern="1200" dirty="0">
                <a:solidFill>
                  <a:schemeClr val="tx1"/>
                </a:solidFill>
                <a:effectLst/>
                <a:latin typeface="+mn-lt"/>
                <a:ea typeface="+mn-ea"/>
                <a:cs typeface="+mn-cs"/>
              </a:rPr>
              <a:t> W, </a:t>
            </a:r>
            <a:r>
              <a:rPr lang="en-US" sz="1200" b="0" i="0" kern="1200" dirty="0" err="1">
                <a:solidFill>
                  <a:schemeClr val="tx1"/>
                </a:solidFill>
                <a:effectLst/>
                <a:latin typeface="+mn-lt"/>
                <a:ea typeface="+mn-ea"/>
                <a:cs typeface="+mn-cs"/>
              </a:rPr>
              <a:t>Stadelmann</a:t>
            </a:r>
            <a:r>
              <a:rPr lang="en-US" sz="1200" b="0" i="0" kern="1200" dirty="0">
                <a:solidFill>
                  <a:schemeClr val="tx1"/>
                </a:solidFill>
                <a:effectLst/>
                <a:latin typeface="+mn-lt"/>
                <a:ea typeface="+mn-ea"/>
                <a:cs typeface="+mn-cs"/>
              </a:rPr>
              <a:t> C, </a:t>
            </a:r>
            <a:r>
              <a:rPr lang="en-US" sz="1200" b="0" i="0" kern="1200" dirty="0" err="1">
                <a:solidFill>
                  <a:schemeClr val="tx1"/>
                </a:solidFill>
                <a:effectLst/>
                <a:latin typeface="+mn-lt"/>
                <a:ea typeface="+mn-ea"/>
                <a:cs typeface="+mn-cs"/>
              </a:rPr>
              <a:t>Kamradt</a:t>
            </a:r>
            <a:r>
              <a:rPr lang="en-US" sz="1200" b="0" i="0" kern="1200" dirty="0">
                <a:solidFill>
                  <a:schemeClr val="tx1"/>
                </a:solidFill>
                <a:effectLst/>
                <a:latin typeface="+mn-lt"/>
                <a:ea typeface="+mn-ea"/>
                <a:cs typeface="+mn-cs"/>
              </a:rPr>
              <a:t> T.</a:t>
            </a:r>
          </a:p>
          <a:p>
            <a:endParaRPr lang="en-US" dirty="0"/>
          </a:p>
        </p:txBody>
      </p:sp>
      <p:sp>
        <p:nvSpPr>
          <p:cNvPr id="4" name="Slide Number Placeholder 3"/>
          <p:cNvSpPr>
            <a:spLocks noGrp="1"/>
          </p:cNvSpPr>
          <p:nvPr>
            <p:ph type="sldNum" sz="quarter" idx="10"/>
          </p:nvPr>
        </p:nvSpPr>
        <p:spPr/>
        <p:txBody>
          <a:bodyPr/>
          <a:lstStyle/>
          <a:p>
            <a:fld id="{9CCBA4C0-DE54-4006-A547-F8B5CB79E59D}" type="slidenum">
              <a:rPr lang="en-US" smtClean="0"/>
              <a:t>25</a:t>
            </a:fld>
            <a:endParaRPr lang="en-US"/>
          </a:p>
        </p:txBody>
      </p:sp>
    </p:spTree>
    <p:extLst>
      <p:ext uri="{BB962C8B-B14F-4D97-AF65-F5344CB8AC3E}">
        <p14:creationId xmlns:p14="http://schemas.microsoft.com/office/powerpoint/2010/main" val="31533381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358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5C1EE991-040F-4A5F-8BB0-5D631DBC2E30}" type="slidenum">
              <a:rPr lang="en-US" altLang="en-US" smtClean="0"/>
              <a:pPr fontAlgn="base">
                <a:spcBef>
                  <a:spcPct val="0"/>
                </a:spcBef>
                <a:spcAft>
                  <a:spcPct val="0"/>
                </a:spcAft>
              </a:pPr>
              <a:t>27</a:t>
            </a:fld>
            <a:endParaRPr lang="en-US" altLang="en-US"/>
          </a:p>
        </p:txBody>
      </p:sp>
    </p:spTree>
    <p:extLst>
      <p:ext uri="{BB962C8B-B14F-4D97-AF65-F5344CB8AC3E}">
        <p14:creationId xmlns:p14="http://schemas.microsoft.com/office/powerpoint/2010/main" val="8934724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a:solidFill>
                  <a:schemeClr val="tx1"/>
                </a:solidFill>
                <a:effectLst/>
                <a:latin typeface="+mn-lt"/>
                <a:ea typeface="+mn-ea"/>
                <a:cs typeface="+mn-cs"/>
              </a:rPr>
              <a:t>The mucus layer under normal and perturbed conditions.</a:t>
            </a:r>
            <a:r>
              <a:rPr lang="en-US" sz="1200" b="0" i="0" kern="1200" dirty="0">
                <a:solidFill>
                  <a:schemeClr val="tx1"/>
                </a:solidFill>
                <a:effectLst/>
                <a:latin typeface="+mn-lt"/>
                <a:ea typeface="+mn-ea"/>
                <a:cs typeface="+mn-cs"/>
              </a:rPr>
              <a:t> The gut mucosa is covered by a thick layer of mucus that acts as a protective barrier against harmful substances. The barrier consists of 2 layers, an inner mucus layer and an outer mucus layer. Commensal and environmental microbes colonize and remain in the outer mucus layer by binding to mucus via lectin-like molecules, while the inner mucus layer is relatively sterile. Mucus is composed of high molecular weight glycoproteins called mucins. Mucins are produced and packaged into secretory granules within the goblet cell cytoplasm and secreted at the apical membrane. Under normal conditions, goblet cells continuously produce mucus to maintain a functional mucus layer; however, genetic and environmental factors can modulate goblet cell function and mucus production. Short chain fatty acids (SCFAs) produced by commensal microorganisms not only provide nutrients for colonocytes but also increase mucus production and secretion. Furthermore, SCFAs also modulate immune homeostasis and tolerance in the intestines. Under perturbed conditions during infection, pathogens can induce mucin hypersecretion, inhibit mucus production, degrade mucus or induce changes in mucin glycosylation that can lead to disruption of the mucus barrier. Altered barrier function can subsequently cause commensal and pathogenic microbes as well as microbial products to translocate to the epithelial surface. This in turn can trigger immune cell response and cytokine production leading to inflammation.</a:t>
            </a:r>
          </a:p>
          <a:p>
            <a:endParaRPr lang="en-US" sz="1200" b="0" i="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P </a:t>
            </a:r>
            <a:r>
              <a:rPr lang="en-US" sz="1200" kern="1200" dirty="0" err="1">
                <a:solidFill>
                  <a:schemeClr val="tx1"/>
                </a:solidFill>
                <a:effectLst/>
                <a:latin typeface="+mn-lt"/>
                <a:ea typeface="+mn-ea"/>
                <a:cs typeface="+mn-cs"/>
              </a:rPr>
              <a:t>Ancuta</a:t>
            </a:r>
            <a:r>
              <a:rPr lang="en-US" sz="1200" kern="1200" dirty="0">
                <a:solidFill>
                  <a:schemeClr val="tx1"/>
                </a:solidFill>
                <a:effectLst/>
                <a:latin typeface="+mn-lt"/>
                <a:ea typeface="+mn-ea"/>
                <a:cs typeface="+mn-cs"/>
              </a:rPr>
              <a:t>, A </a:t>
            </a:r>
            <a:r>
              <a:rPr lang="en-US" sz="1200" kern="1200" dirty="0" err="1">
                <a:solidFill>
                  <a:schemeClr val="tx1"/>
                </a:solidFill>
                <a:effectLst/>
                <a:latin typeface="+mn-lt"/>
                <a:ea typeface="+mn-ea"/>
                <a:cs typeface="+mn-cs"/>
              </a:rPr>
              <a:t>Kamat</a:t>
            </a:r>
            <a:r>
              <a:rPr lang="en-US" sz="1200" kern="1200" dirty="0">
                <a:solidFill>
                  <a:schemeClr val="tx1"/>
                </a:solidFill>
                <a:effectLst/>
                <a:latin typeface="+mn-lt"/>
                <a:ea typeface="+mn-ea"/>
                <a:cs typeface="+mn-cs"/>
              </a:rPr>
              <a:t>, KJ </a:t>
            </a:r>
            <a:r>
              <a:rPr lang="en-US" sz="1200" kern="1200" dirty="0" err="1">
                <a:solidFill>
                  <a:schemeClr val="tx1"/>
                </a:solidFill>
                <a:effectLst/>
                <a:latin typeface="+mn-lt"/>
                <a:ea typeface="+mn-ea"/>
                <a:cs typeface="+mn-cs"/>
              </a:rPr>
              <a:t>Kunstman</a:t>
            </a:r>
            <a:r>
              <a:rPr lang="en-US" sz="1200" kern="1200" dirty="0">
                <a:solidFill>
                  <a:schemeClr val="tx1"/>
                </a:solidFill>
                <a:effectLst/>
                <a:latin typeface="+mn-lt"/>
                <a:ea typeface="+mn-ea"/>
                <a:cs typeface="+mn-cs"/>
              </a:rPr>
              <a:t>, EY Kim, P </a:t>
            </a:r>
            <a:r>
              <a:rPr lang="en-US" sz="1200" kern="1200" dirty="0" err="1">
                <a:solidFill>
                  <a:schemeClr val="tx1"/>
                </a:solidFill>
                <a:effectLst/>
                <a:latin typeface="+mn-lt"/>
                <a:ea typeface="+mn-ea"/>
                <a:cs typeface="+mn-cs"/>
              </a:rPr>
              <a:t>Autissier</a:t>
            </a:r>
            <a:r>
              <a:rPr lang="en-US" sz="1200" kern="1200" dirty="0">
                <a:solidFill>
                  <a:schemeClr val="tx1"/>
                </a:solidFill>
                <a:effectLst/>
                <a:latin typeface="+mn-lt"/>
                <a:ea typeface="+mn-ea"/>
                <a:cs typeface="+mn-cs"/>
              </a:rPr>
              <a:t>, A </a:t>
            </a:r>
            <a:r>
              <a:rPr lang="en-US" sz="1200" kern="1200" dirty="0" err="1">
                <a:solidFill>
                  <a:schemeClr val="tx1"/>
                </a:solidFill>
                <a:effectLst/>
                <a:latin typeface="+mn-lt"/>
                <a:ea typeface="+mn-ea"/>
                <a:cs typeface="+mn-cs"/>
              </a:rPr>
              <a:t>Wurcel</a:t>
            </a:r>
            <a:r>
              <a:rPr lang="en-US" sz="1200" kern="1200" dirty="0">
                <a:solidFill>
                  <a:schemeClr val="tx1"/>
                </a:solidFill>
                <a:effectLst/>
                <a:latin typeface="+mn-lt"/>
                <a:ea typeface="+mn-ea"/>
                <a:cs typeface="+mn-cs"/>
              </a:rPr>
              <a:t>, T Zaman, D Stone, M </a:t>
            </a:r>
            <a:r>
              <a:rPr lang="en-US" sz="1200" kern="1200" dirty="0" err="1">
                <a:solidFill>
                  <a:schemeClr val="tx1"/>
                </a:solidFill>
                <a:effectLst/>
                <a:latin typeface="+mn-lt"/>
                <a:ea typeface="+mn-ea"/>
                <a:cs typeface="+mn-cs"/>
              </a:rPr>
              <a:t>Mefford</a:t>
            </a:r>
            <a:r>
              <a:rPr lang="en-US" sz="1200" kern="1200" dirty="0">
                <a:solidFill>
                  <a:schemeClr val="tx1"/>
                </a:solidFill>
                <a:effectLst/>
                <a:latin typeface="+mn-lt"/>
                <a:ea typeface="+mn-ea"/>
                <a:cs typeface="+mn-cs"/>
              </a:rPr>
              <a:t>, S </a:t>
            </a:r>
            <a:r>
              <a:rPr lang="en-US" sz="1200" kern="1200" dirty="0" err="1">
                <a:solidFill>
                  <a:schemeClr val="tx1"/>
                </a:solidFill>
                <a:effectLst/>
                <a:latin typeface="+mn-lt"/>
                <a:ea typeface="+mn-ea"/>
                <a:cs typeface="+mn-cs"/>
              </a:rPr>
              <a:t>Morgello</a:t>
            </a:r>
            <a:r>
              <a:rPr lang="en-US" sz="1200" kern="1200" dirty="0">
                <a:solidFill>
                  <a:schemeClr val="tx1"/>
                </a:solidFill>
                <a:effectLst/>
                <a:latin typeface="+mn-lt"/>
                <a:ea typeface="+mn-ea"/>
                <a:cs typeface="+mn-cs"/>
              </a:rPr>
              <a:t>, EJ Singer, SM </a:t>
            </a:r>
            <a:r>
              <a:rPr lang="en-US" sz="1200" kern="1200" dirty="0" err="1">
                <a:solidFill>
                  <a:schemeClr val="tx1"/>
                </a:solidFill>
                <a:effectLst/>
                <a:latin typeface="+mn-lt"/>
                <a:ea typeface="+mn-ea"/>
                <a:cs typeface="+mn-cs"/>
              </a:rPr>
              <a:t>Wolinsky</a:t>
            </a:r>
            <a:r>
              <a:rPr lang="en-US" sz="1200" kern="1200" dirty="0">
                <a:solidFill>
                  <a:schemeClr val="tx1"/>
                </a:solidFill>
                <a:effectLst/>
                <a:latin typeface="+mn-lt"/>
                <a:ea typeface="+mn-ea"/>
                <a:cs typeface="+mn-cs"/>
              </a:rPr>
              <a:t>, D </a:t>
            </a:r>
            <a:r>
              <a:rPr lang="en-US" sz="1200" kern="1200" dirty="0" err="1">
                <a:solidFill>
                  <a:schemeClr val="tx1"/>
                </a:solidFill>
                <a:effectLst/>
                <a:latin typeface="+mn-lt"/>
                <a:ea typeface="+mn-ea"/>
                <a:cs typeface="+mn-cs"/>
              </a:rPr>
              <a:t>Gabuzda</a:t>
            </a:r>
            <a:r>
              <a:rPr lang="en-US" sz="1200" kern="1200" dirty="0">
                <a:solidFill>
                  <a:schemeClr val="tx1"/>
                </a:solidFill>
                <a:effectLst/>
                <a:latin typeface="+mn-lt"/>
                <a:ea typeface="+mn-ea"/>
                <a:cs typeface="+mn-cs"/>
              </a:rPr>
              <a:t>. Microbial translocation is associated with increased monocyte activation and dementia in AIDS patients. </a:t>
            </a:r>
            <a:r>
              <a:rPr lang="en-US" sz="1200" kern="1200" dirty="0" err="1">
                <a:solidFill>
                  <a:schemeClr val="tx1"/>
                </a:solidFill>
                <a:effectLst/>
                <a:latin typeface="+mn-lt"/>
                <a:ea typeface="+mn-ea"/>
                <a:cs typeface="+mn-cs"/>
              </a:rPr>
              <a:t>PLoS</a:t>
            </a:r>
            <a:r>
              <a:rPr lang="en-US" sz="1200" kern="1200" dirty="0">
                <a:solidFill>
                  <a:schemeClr val="tx1"/>
                </a:solidFill>
                <a:effectLst/>
                <a:latin typeface="+mn-lt"/>
                <a:ea typeface="+mn-ea"/>
                <a:cs typeface="+mn-cs"/>
              </a:rPr>
              <a:t> One 3, e2516 (2008)</a:t>
            </a:r>
            <a:br>
              <a:rPr lang="en-US" sz="1200" kern="1200" dirty="0">
                <a:solidFill>
                  <a:schemeClr val="tx1"/>
                </a:solidFill>
                <a:effectLst/>
                <a:latin typeface="+mn-lt"/>
                <a:ea typeface="+mn-ea"/>
                <a:cs typeface="+mn-cs"/>
              </a:rPr>
            </a:br>
            <a:r>
              <a:rPr lang="en-US" sz="1200" u="sng" kern="1200" dirty="0">
                <a:solidFill>
                  <a:schemeClr val="tx1"/>
                </a:solidFill>
                <a:effectLst/>
                <a:latin typeface="+mn-lt"/>
                <a:ea typeface="+mn-ea"/>
                <a:cs typeface="+mn-cs"/>
                <a:hlinkClick r:id="rId3"/>
              </a:rPr>
              <a:t>http://dx.doi.org/10.1371/journal.pone.0002516</a:t>
            </a:r>
            <a:endParaRPr lang="en-US" sz="1200" u="sng" kern="1200" dirty="0">
              <a:solidFill>
                <a:schemeClr val="tx1"/>
              </a:solidFill>
              <a:effectLst/>
              <a:latin typeface="+mn-lt"/>
              <a:ea typeface="+mn-ea"/>
              <a:cs typeface="+mn-cs"/>
            </a:endParaRPr>
          </a:p>
          <a:p>
            <a:endParaRPr lang="en-US" sz="1200" u="sng"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De </a:t>
            </a:r>
            <a:r>
              <a:rPr lang="en-US" sz="1200" kern="1200" dirty="0" err="1">
                <a:solidFill>
                  <a:schemeClr val="tx1"/>
                </a:solidFill>
                <a:effectLst/>
                <a:latin typeface="+mn-lt"/>
                <a:ea typeface="+mn-ea"/>
                <a:cs typeface="+mn-cs"/>
              </a:rPr>
              <a:t>Punder</a:t>
            </a:r>
            <a:r>
              <a:rPr lang="en-US" sz="1200" kern="1200" dirty="0">
                <a:solidFill>
                  <a:schemeClr val="tx1"/>
                </a:solidFill>
                <a:effectLst/>
                <a:latin typeface="+mn-lt"/>
                <a:ea typeface="+mn-ea"/>
                <a:cs typeface="+mn-cs"/>
              </a:rPr>
              <a:t> K, </a:t>
            </a:r>
            <a:r>
              <a:rPr lang="en-US" sz="1200" kern="1200" dirty="0" err="1">
                <a:solidFill>
                  <a:schemeClr val="tx1"/>
                </a:solidFill>
                <a:effectLst/>
                <a:latin typeface="+mn-lt"/>
                <a:ea typeface="+mn-ea"/>
                <a:cs typeface="+mn-cs"/>
              </a:rPr>
              <a:t>Pruimboom</a:t>
            </a:r>
            <a:r>
              <a:rPr lang="en-US" sz="1200" kern="1200" dirty="0">
                <a:solidFill>
                  <a:schemeClr val="tx1"/>
                </a:solidFill>
                <a:effectLst/>
                <a:latin typeface="+mn-lt"/>
                <a:ea typeface="+mn-ea"/>
                <a:cs typeface="+mn-cs"/>
              </a:rPr>
              <a:t> L. </a:t>
            </a:r>
            <a:r>
              <a:rPr lang="en-US" sz="1200" b="1" kern="1200" dirty="0">
                <a:solidFill>
                  <a:schemeClr val="tx1"/>
                </a:solidFill>
                <a:effectLst/>
                <a:latin typeface="+mn-lt"/>
                <a:ea typeface="+mn-ea"/>
                <a:cs typeface="+mn-cs"/>
              </a:rPr>
              <a:t>Stress induces endotoxemia and low-grade inflammation by increasing barrier permeability. </a:t>
            </a:r>
            <a:r>
              <a:rPr lang="en-US" sz="1200" kern="1200" dirty="0">
                <a:solidFill>
                  <a:schemeClr val="tx1"/>
                </a:solidFill>
                <a:effectLst/>
                <a:latin typeface="+mn-lt"/>
                <a:ea typeface="+mn-ea"/>
                <a:cs typeface="+mn-cs"/>
              </a:rPr>
              <a:t>Front Immunol. 2015;15(6):223.</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Sanz Y, Olivares M, Moya-Perez A, </a:t>
            </a:r>
            <a:r>
              <a:rPr lang="en-US" sz="1200" kern="1200" dirty="0" err="1">
                <a:solidFill>
                  <a:schemeClr val="tx1"/>
                </a:solidFill>
                <a:effectLst/>
                <a:latin typeface="+mn-lt"/>
                <a:ea typeface="+mn-ea"/>
                <a:cs typeface="+mn-cs"/>
              </a:rPr>
              <a:t>Agostoni</a:t>
            </a:r>
            <a:r>
              <a:rPr lang="en-US" sz="1200" kern="1200" dirty="0">
                <a:solidFill>
                  <a:schemeClr val="tx1"/>
                </a:solidFill>
                <a:effectLst/>
                <a:latin typeface="+mn-lt"/>
                <a:ea typeface="+mn-ea"/>
                <a:cs typeface="+mn-cs"/>
              </a:rPr>
              <a:t> C. </a:t>
            </a:r>
            <a:r>
              <a:rPr lang="en-US" sz="1200" b="1" kern="1200" dirty="0">
                <a:solidFill>
                  <a:schemeClr val="tx1"/>
                </a:solidFill>
                <a:effectLst/>
                <a:latin typeface="+mn-lt"/>
                <a:ea typeface="+mn-ea"/>
                <a:cs typeface="+mn-cs"/>
              </a:rPr>
              <a:t>Understanding the role of gut microbiome in metabolic disease risk. </a:t>
            </a:r>
            <a:r>
              <a:rPr lang="en-US" sz="1200" kern="1200" dirty="0">
                <a:solidFill>
                  <a:schemeClr val="tx1"/>
                </a:solidFill>
                <a:effectLst/>
                <a:latin typeface="+mn-lt"/>
                <a:ea typeface="+mn-ea"/>
                <a:cs typeface="+mn-cs"/>
              </a:rPr>
              <a:t>Pediatric Research. 2015;77:236-244.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err="1">
                <a:solidFill>
                  <a:schemeClr val="tx1"/>
                </a:solidFill>
                <a:effectLst/>
                <a:latin typeface="+mn-lt"/>
                <a:ea typeface="+mn-ea"/>
                <a:cs typeface="+mn-cs"/>
              </a:rPr>
              <a:t>Abdelgader</a:t>
            </a:r>
            <a:r>
              <a:rPr lang="en-US" sz="1200" kern="1200" dirty="0">
                <a:solidFill>
                  <a:schemeClr val="tx1"/>
                </a:solidFill>
                <a:effectLst/>
                <a:latin typeface="+mn-lt"/>
                <a:ea typeface="+mn-ea"/>
                <a:cs typeface="+mn-cs"/>
              </a:rPr>
              <a:t> AM, </a:t>
            </a:r>
            <a:r>
              <a:rPr lang="en-US" sz="1200" kern="1200" dirty="0" err="1">
                <a:solidFill>
                  <a:schemeClr val="tx1"/>
                </a:solidFill>
                <a:effectLst/>
                <a:latin typeface="+mn-lt"/>
                <a:ea typeface="+mn-ea"/>
                <a:cs typeface="+mn-cs"/>
              </a:rPr>
              <a:t>Abuajamieh</a:t>
            </a:r>
            <a:r>
              <a:rPr lang="en-US" sz="1200" kern="1200" dirty="0">
                <a:solidFill>
                  <a:schemeClr val="tx1"/>
                </a:solidFill>
                <a:effectLst/>
                <a:latin typeface="+mn-lt"/>
                <a:ea typeface="+mn-ea"/>
                <a:cs typeface="+mn-cs"/>
              </a:rPr>
              <a:t> M, Hammad HM, et al. Effects of dietary butyrate supplementation in intestinal integrity of heat-</a:t>
            </a:r>
            <a:r>
              <a:rPr lang="en-US" sz="1200" kern="1200" dirty="0" err="1">
                <a:solidFill>
                  <a:schemeClr val="tx1"/>
                </a:solidFill>
                <a:effectLst/>
                <a:latin typeface="+mn-lt"/>
                <a:ea typeface="+mn-ea"/>
                <a:cs typeface="+mn-cs"/>
              </a:rPr>
              <a:t>sressed</a:t>
            </a:r>
            <a:r>
              <a:rPr lang="en-US" sz="1200" kern="1200" dirty="0">
                <a:solidFill>
                  <a:schemeClr val="tx1"/>
                </a:solidFill>
                <a:effectLst/>
                <a:latin typeface="+mn-lt"/>
                <a:ea typeface="+mn-ea"/>
                <a:cs typeface="+mn-cs"/>
              </a:rPr>
              <a:t> cockerels. J </a:t>
            </a:r>
            <a:r>
              <a:rPr lang="en-US" sz="1200" kern="1200" dirty="0" err="1">
                <a:solidFill>
                  <a:schemeClr val="tx1"/>
                </a:solidFill>
                <a:effectLst/>
                <a:latin typeface="+mn-lt"/>
                <a:ea typeface="+mn-ea"/>
                <a:cs typeface="+mn-cs"/>
              </a:rPr>
              <a:t>Anim</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Physiol</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Anim</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Nutr</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Berl</a:t>
            </a:r>
            <a:r>
              <a:rPr lang="en-US" sz="1200" kern="1200" dirty="0">
                <a:solidFill>
                  <a:schemeClr val="tx1"/>
                </a:solidFill>
                <a:effectLst/>
                <a:latin typeface="+mn-lt"/>
                <a:ea typeface="+mn-ea"/>
                <a:cs typeface="+mn-cs"/>
              </a:rPr>
              <a:t>). 2017. </a:t>
            </a:r>
            <a:r>
              <a:rPr lang="en-US" sz="1200" kern="1200" dirty="0" err="1">
                <a:solidFill>
                  <a:schemeClr val="tx1"/>
                </a:solidFill>
                <a:effectLst/>
                <a:latin typeface="+mn-lt"/>
                <a:ea typeface="+mn-ea"/>
                <a:cs typeface="+mn-cs"/>
              </a:rPr>
              <a:t>doi</a:t>
            </a:r>
            <a:r>
              <a:rPr lang="en-US" sz="1200" kern="1200" dirty="0">
                <a:solidFill>
                  <a:schemeClr val="tx1"/>
                </a:solidFill>
                <a:effectLst/>
                <a:latin typeface="+mn-lt"/>
                <a:ea typeface="+mn-ea"/>
                <a:cs typeface="+mn-cs"/>
              </a:rPr>
              <a:t>: 10.1111/jpn.12622. </a:t>
            </a:r>
            <a:r>
              <a:rPr lang="en-US" sz="1200" u="sng" kern="1200" dirty="0">
                <a:solidFill>
                  <a:schemeClr val="tx1"/>
                </a:solidFill>
                <a:effectLst/>
                <a:latin typeface="+mn-lt"/>
                <a:ea typeface="+mn-ea"/>
                <a:cs typeface="+mn-cs"/>
                <a:hlinkClick r:id="rId4"/>
              </a:rPr>
              <a:t>https://www.ncbi.nlm.nih.gov/pubmed/28063242</a:t>
            </a:r>
            <a:endParaRPr lang="en-US" sz="1200" kern="1200" dirty="0">
              <a:solidFill>
                <a:schemeClr val="tx1"/>
              </a:solidFill>
              <a:effectLst/>
              <a:latin typeface="+mn-lt"/>
              <a:ea typeface="+mn-ea"/>
              <a:cs typeface="+mn-cs"/>
            </a:endParaRP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Karl JP, Margolis LM, </a:t>
            </a:r>
            <a:r>
              <a:rPr lang="en-US" sz="1200" kern="1200" dirty="0" err="1">
                <a:solidFill>
                  <a:schemeClr val="tx1"/>
                </a:solidFill>
                <a:effectLst/>
                <a:latin typeface="+mn-lt"/>
                <a:ea typeface="+mn-ea"/>
                <a:cs typeface="+mn-cs"/>
              </a:rPr>
              <a:t>Madslien</a:t>
            </a:r>
            <a:r>
              <a:rPr lang="en-US" sz="1200" kern="1200" dirty="0">
                <a:solidFill>
                  <a:schemeClr val="tx1"/>
                </a:solidFill>
                <a:effectLst/>
                <a:latin typeface="+mn-lt"/>
                <a:ea typeface="+mn-ea"/>
                <a:cs typeface="+mn-cs"/>
              </a:rPr>
              <a:t> EH, et al. Changes in intestinal microbiota composition and metabolism coincide with increased intestinal permeability in young adults under prolonged physiologic stress. Am J </a:t>
            </a:r>
            <a:r>
              <a:rPr lang="en-US" sz="1200" kern="1200" dirty="0" err="1">
                <a:solidFill>
                  <a:schemeClr val="tx1"/>
                </a:solidFill>
                <a:effectLst/>
                <a:latin typeface="+mn-lt"/>
                <a:ea typeface="+mn-ea"/>
                <a:cs typeface="+mn-cs"/>
              </a:rPr>
              <a:t>Physiol</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Gastrointest</a:t>
            </a:r>
            <a:r>
              <a:rPr lang="en-US" sz="1200" kern="1200" dirty="0">
                <a:solidFill>
                  <a:schemeClr val="tx1"/>
                </a:solidFill>
                <a:effectLst/>
                <a:latin typeface="+mn-lt"/>
                <a:ea typeface="+mn-ea"/>
                <a:cs typeface="+mn-cs"/>
              </a:rPr>
              <a:t> Liver Physiol. 2017: ajpgi.00066.2017</a:t>
            </a:r>
          </a:p>
          <a:p>
            <a:endParaRPr lang="en-US" dirty="0"/>
          </a:p>
          <a:p>
            <a:r>
              <a:rPr lang="en-US" sz="1200" kern="1200" dirty="0" err="1">
                <a:solidFill>
                  <a:schemeClr val="tx1"/>
                </a:solidFill>
                <a:effectLst/>
                <a:latin typeface="+mn-lt"/>
                <a:ea typeface="+mn-ea"/>
                <a:cs typeface="+mn-cs"/>
              </a:rPr>
              <a:t>Nagpal</a:t>
            </a:r>
            <a:r>
              <a:rPr lang="en-US" sz="1200" kern="1200" dirty="0">
                <a:solidFill>
                  <a:schemeClr val="tx1"/>
                </a:solidFill>
                <a:effectLst/>
                <a:latin typeface="+mn-lt"/>
                <a:ea typeface="+mn-ea"/>
                <a:cs typeface="+mn-cs"/>
              </a:rPr>
              <a:t> R, Kumar M, Yadav AK, et al. Gut microbiota in health and disease: an overview focused on metabolic inflammation. </a:t>
            </a:r>
            <a:r>
              <a:rPr lang="en-US" sz="1200" kern="1200" dirty="0" err="1">
                <a:solidFill>
                  <a:schemeClr val="tx1"/>
                </a:solidFill>
                <a:effectLst/>
                <a:latin typeface="+mn-lt"/>
                <a:ea typeface="+mn-ea"/>
                <a:cs typeface="+mn-cs"/>
              </a:rPr>
              <a:t>Benef</a:t>
            </a:r>
            <a:r>
              <a:rPr lang="en-US" sz="1200" kern="1200" dirty="0">
                <a:solidFill>
                  <a:schemeClr val="tx1"/>
                </a:solidFill>
                <a:effectLst/>
                <a:latin typeface="+mn-lt"/>
                <a:ea typeface="+mn-ea"/>
                <a:cs typeface="+mn-cs"/>
              </a:rPr>
              <a:t> Microbes. 2016;7(2):181-94.</a:t>
            </a:r>
          </a:p>
          <a:p>
            <a:r>
              <a:rPr lang="en-US" sz="1200" u="sng" kern="1200" dirty="0">
                <a:solidFill>
                  <a:schemeClr val="tx1"/>
                </a:solidFill>
                <a:effectLst/>
                <a:latin typeface="+mn-lt"/>
                <a:ea typeface="+mn-ea"/>
                <a:cs typeface="+mn-cs"/>
                <a:hlinkClick r:id="rId5"/>
              </a:rPr>
              <a:t>https://www.ncbi.nlm.nih.gov/pubmed/26645350</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CB4789C9-7869-4AC2-B8B0-F98DFB7D2BBA}" type="slidenum">
              <a:rPr lang="en-US" smtClean="0"/>
              <a:t>28</a:t>
            </a:fld>
            <a:endParaRPr lang="en-US"/>
          </a:p>
        </p:txBody>
      </p:sp>
    </p:spTree>
    <p:extLst>
      <p:ext uri="{BB962C8B-B14F-4D97-AF65-F5344CB8AC3E}">
        <p14:creationId xmlns:p14="http://schemas.microsoft.com/office/powerpoint/2010/main" val="17378547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Figure 1: Potential effects of SCFAs on gut epithelial biology and immune cells. SCFAs may exert their effects through multiple mechanisms including those illustrated above. SCFA signaling via GPR43/GPR41 on epithelial or immune cells may activate the NLRP3 </a:t>
            </a:r>
            <a:r>
              <a:rPr lang="en-US" sz="1200" b="0" i="0" kern="1200" dirty="0" err="1">
                <a:solidFill>
                  <a:schemeClr val="tx1"/>
                </a:solidFill>
                <a:effectLst/>
                <a:latin typeface="+mn-lt"/>
                <a:ea typeface="+mn-ea"/>
                <a:cs typeface="+mn-cs"/>
              </a:rPr>
              <a:t>inflammasome</a:t>
            </a:r>
            <a:r>
              <a:rPr lang="en-US" sz="1200" b="0" i="0" kern="1200" dirty="0">
                <a:solidFill>
                  <a:schemeClr val="tx1"/>
                </a:solidFill>
                <a:effectLst/>
                <a:latin typeface="+mn-lt"/>
                <a:ea typeface="+mn-ea"/>
                <a:cs typeface="+mn-cs"/>
              </a:rPr>
              <a:t>, promote IL-18, and lead to epithelial integrity. SCFAs may promote epithelial integrity by preserving tight junctions (TJs). MCT-1 may regulate the transport of SCFAs across the epithelial barrier to access immune cells, such as macrophages and neutrophils and in turn, regulate chemotaxis and function. SCFAs may upregulate Hsp-25 to promote cell survival. SCFAs may promote maintenance of the mucus layer.</a:t>
            </a:r>
          </a:p>
          <a:p>
            <a:endParaRPr lang="en-US" dirty="0"/>
          </a:p>
        </p:txBody>
      </p:sp>
      <p:sp>
        <p:nvSpPr>
          <p:cNvPr id="4" name="Slide Number Placeholder 3"/>
          <p:cNvSpPr>
            <a:spLocks noGrp="1"/>
          </p:cNvSpPr>
          <p:nvPr>
            <p:ph type="sldNum" sz="quarter" idx="10"/>
          </p:nvPr>
        </p:nvSpPr>
        <p:spPr/>
        <p:txBody>
          <a:bodyPr/>
          <a:lstStyle/>
          <a:p>
            <a:fld id="{CB4789C9-7869-4AC2-B8B0-F98DFB7D2BBA}" type="slidenum">
              <a:rPr lang="en-US" smtClean="0"/>
              <a:t>29</a:t>
            </a:fld>
            <a:endParaRPr lang="en-US"/>
          </a:p>
        </p:txBody>
      </p:sp>
    </p:spTree>
    <p:extLst>
      <p:ext uri="{BB962C8B-B14F-4D97-AF65-F5344CB8AC3E}">
        <p14:creationId xmlns:p14="http://schemas.microsoft.com/office/powerpoint/2010/main" val="20399883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E9F5451-630D-421D-A87D-8FD264EC5513}" type="slidenum">
              <a:rPr lang="en-US" smtClean="0"/>
              <a:t>32</a:t>
            </a:fld>
            <a:endParaRPr lang="en-US"/>
          </a:p>
        </p:txBody>
      </p:sp>
    </p:spTree>
    <p:extLst>
      <p:ext uri="{BB962C8B-B14F-4D97-AF65-F5344CB8AC3E}">
        <p14:creationId xmlns:p14="http://schemas.microsoft.com/office/powerpoint/2010/main" val="27519847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532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rebuchet MS" panose="020B0603020202020204" pitchFamily="34" charset="0"/>
                <a:cs typeface="Arial" panose="020B0604020202020204" pitchFamily="34" charset="0"/>
              </a:defRPr>
            </a:lvl1pPr>
            <a:lvl2pPr marL="742950" indent="-285750">
              <a:defRPr>
                <a:solidFill>
                  <a:schemeClr val="tx1"/>
                </a:solidFill>
                <a:latin typeface="Trebuchet MS" panose="020B0603020202020204" pitchFamily="34" charset="0"/>
                <a:cs typeface="Arial" panose="020B0604020202020204" pitchFamily="34" charset="0"/>
              </a:defRPr>
            </a:lvl2pPr>
            <a:lvl3pPr marL="1143000" indent="-228600">
              <a:defRPr>
                <a:solidFill>
                  <a:schemeClr val="tx1"/>
                </a:solidFill>
                <a:latin typeface="Trebuchet MS" panose="020B0603020202020204" pitchFamily="34" charset="0"/>
                <a:cs typeface="Arial" panose="020B0604020202020204" pitchFamily="34" charset="0"/>
              </a:defRPr>
            </a:lvl3pPr>
            <a:lvl4pPr marL="1600200" indent="-228600">
              <a:defRPr>
                <a:solidFill>
                  <a:schemeClr val="tx1"/>
                </a:solidFill>
                <a:latin typeface="Trebuchet MS" panose="020B0603020202020204" pitchFamily="34" charset="0"/>
                <a:cs typeface="Arial" panose="020B0604020202020204" pitchFamily="34" charset="0"/>
              </a:defRPr>
            </a:lvl4pPr>
            <a:lvl5pPr marL="2057400" indent="-228600">
              <a:defRPr>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fld id="{C9957168-49BC-4F0C-83C4-8D9920392F01}" type="slidenum">
              <a:rPr lang="en-US" altLang="en-US" smtClean="0">
                <a:latin typeface="Calibri" panose="020F0502020204030204" pitchFamily="34" charset="0"/>
              </a:rPr>
              <a:pPr/>
              <a:t>34</a:t>
            </a:fld>
            <a:endParaRPr lang="en-US" altLang="en-US">
              <a:latin typeface="Calibri" panose="020F0502020204030204" pitchFamily="34" charset="0"/>
            </a:endParaRPr>
          </a:p>
        </p:txBody>
      </p:sp>
    </p:spTree>
    <p:extLst>
      <p:ext uri="{BB962C8B-B14F-4D97-AF65-F5344CB8AC3E}">
        <p14:creationId xmlns:p14="http://schemas.microsoft.com/office/powerpoint/2010/main" val="195518588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553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rebuchet MS" panose="020B0603020202020204" pitchFamily="34" charset="0"/>
                <a:cs typeface="Arial" panose="020B0604020202020204" pitchFamily="34" charset="0"/>
              </a:defRPr>
            </a:lvl1pPr>
            <a:lvl2pPr marL="742950" indent="-285750">
              <a:defRPr>
                <a:solidFill>
                  <a:schemeClr val="tx1"/>
                </a:solidFill>
                <a:latin typeface="Trebuchet MS" panose="020B0603020202020204" pitchFamily="34" charset="0"/>
                <a:cs typeface="Arial" panose="020B0604020202020204" pitchFamily="34" charset="0"/>
              </a:defRPr>
            </a:lvl2pPr>
            <a:lvl3pPr marL="1143000" indent="-228600">
              <a:defRPr>
                <a:solidFill>
                  <a:schemeClr val="tx1"/>
                </a:solidFill>
                <a:latin typeface="Trebuchet MS" panose="020B0603020202020204" pitchFamily="34" charset="0"/>
                <a:cs typeface="Arial" panose="020B0604020202020204" pitchFamily="34" charset="0"/>
              </a:defRPr>
            </a:lvl3pPr>
            <a:lvl4pPr marL="1600200" indent="-228600">
              <a:defRPr>
                <a:solidFill>
                  <a:schemeClr val="tx1"/>
                </a:solidFill>
                <a:latin typeface="Trebuchet MS" panose="020B0603020202020204" pitchFamily="34" charset="0"/>
                <a:cs typeface="Arial" panose="020B0604020202020204" pitchFamily="34" charset="0"/>
              </a:defRPr>
            </a:lvl4pPr>
            <a:lvl5pPr marL="2057400" indent="-228600">
              <a:defRPr>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fld id="{32EC55BC-6427-4EFC-8C3E-7843245D5581}" type="slidenum">
              <a:rPr lang="en-US" altLang="en-US" smtClean="0">
                <a:latin typeface="Calibri" panose="020F0502020204030204" pitchFamily="34" charset="0"/>
              </a:rPr>
              <a:pPr/>
              <a:t>35</a:t>
            </a:fld>
            <a:endParaRPr lang="en-US" altLang="en-US">
              <a:latin typeface="Calibri" panose="020F0502020204030204" pitchFamily="34" charset="0"/>
            </a:endParaRPr>
          </a:p>
        </p:txBody>
      </p:sp>
    </p:spTree>
    <p:extLst>
      <p:ext uri="{BB962C8B-B14F-4D97-AF65-F5344CB8AC3E}">
        <p14:creationId xmlns:p14="http://schemas.microsoft.com/office/powerpoint/2010/main" val="309101984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573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rebuchet MS" panose="020B0603020202020204" pitchFamily="34" charset="0"/>
                <a:cs typeface="Arial" panose="020B0604020202020204" pitchFamily="34" charset="0"/>
              </a:defRPr>
            </a:lvl1pPr>
            <a:lvl2pPr marL="742950" indent="-285750">
              <a:defRPr>
                <a:solidFill>
                  <a:schemeClr val="tx1"/>
                </a:solidFill>
                <a:latin typeface="Trebuchet MS" panose="020B0603020202020204" pitchFamily="34" charset="0"/>
                <a:cs typeface="Arial" panose="020B0604020202020204" pitchFamily="34" charset="0"/>
              </a:defRPr>
            </a:lvl2pPr>
            <a:lvl3pPr marL="1143000" indent="-228600">
              <a:defRPr>
                <a:solidFill>
                  <a:schemeClr val="tx1"/>
                </a:solidFill>
                <a:latin typeface="Trebuchet MS" panose="020B0603020202020204" pitchFamily="34" charset="0"/>
                <a:cs typeface="Arial" panose="020B0604020202020204" pitchFamily="34" charset="0"/>
              </a:defRPr>
            </a:lvl3pPr>
            <a:lvl4pPr marL="1600200" indent="-228600">
              <a:defRPr>
                <a:solidFill>
                  <a:schemeClr val="tx1"/>
                </a:solidFill>
                <a:latin typeface="Trebuchet MS" panose="020B0603020202020204" pitchFamily="34" charset="0"/>
                <a:cs typeface="Arial" panose="020B0604020202020204" pitchFamily="34" charset="0"/>
              </a:defRPr>
            </a:lvl4pPr>
            <a:lvl5pPr marL="2057400" indent="-228600">
              <a:defRPr>
                <a:solidFill>
                  <a:schemeClr val="tx1"/>
                </a:solidFill>
                <a:latin typeface="Trebuchet MS" panose="020B0603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Trebuchet MS" panose="020B0603020202020204" pitchFamily="34" charset="0"/>
                <a:cs typeface="Arial" panose="020B0604020202020204" pitchFamily="34" charset="0"/>
              </a:defRPr>
            </a:lvl9pPr>
          </a:lstStyle>
          <a:p>
            <a:fld id="{CF3BACC9-5F4C-4FE3-8EB4-0E31A4A2A35F}" type="slidenum">
              <a:rPr lang="en-US" altLang="en-US" smtClean="0">
                <a:latin typeface="Calibri" panose="020F0502020204030204" pitchFamily="34" charset="0"/>
              </a:rPr>
              <a:pPr/>
              <a:t>36</a:t>
            </a:fld>
            <a:endParaRPr lang="en-US" altLang="en-US">
              <a:latin typeface="Calibri" panose="020F0502020204030204" pitchFamily="34" charset="0"/>
            </a:endParaRPr>
          </a:p>
        </p:txBody>
      </p:sp>
    </p:spTree>
    <p:extLst>
      <p:ext uri="{BB962C8B-B14F-4D97-AF65-F5344CB8AC3E}">
        <p14:creationId xmlns:p14="http://schemas.microsoft.com/office/powerpoint/2010/main" val="376468001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sng" kern="1200" dirty="0">
                <a:solidFill>
                  <a:schemeClr val="tx1"/>
                </a:solidFill>
                <a:effectLst/>
                <a:latin typeface="+mn-lt"/>
                <a:ea typeface="+mn-ea"/>
                <a:cs typeface="+mn-cs"/>
                <a:hlinkClick r:id="rId3" tooltip="The Journal of nutrition."/>
              </a:rPr>
              <a:t>J </a:t>
            </a:r>
            <a:r>
              <a:rPr lang="en-US" sz="1200" b="0" i="0" u="sng" kern="1200" dirty="0" err="1">
                <a:solidFill>
                  <a:schemeClr val="tx1"/>
                </a:solidFill>
                <a:effectLst/>
                <a:latin typeface="+mn-lt"/>
                <a:ea typeface="+mn-ea"/>
                <a:cs typeface="+mn-cs"/>
                <a:hlinkClick r:id="rId3" tooltip="The Journal of nutrition."/>
              </a:rPr>
              <a:t>Nutr</a:t>
            </a:r>
            <a:r>
              <a:rPr lang="en-US" sz="1200" b="0" i="0" u="sng" kern="1200" dirty="0">
                <a:solidFill>
                  <a:schemeClr val="tx1"/>
                </a:solidFill>
                <a:effectLst/>
                <a:latin typeface="+mn-lt"/>
                <a:ea typeface="+mn-ea"/>
                <a:cs typeface="+mn-cs"/>
                <a:hlinkClick r:id="rId3" tooltip="The Journal of nutrition."/>
              </a:rPr>
              <a:t>.</a:t>
            </a:r>
            <a:r>
              <a:rPr lang="en-US" sz="1200" b="0" i="0" kern="1200" dirty="0">
                <a:solidFill>
                  <a:schemeClr val="tx1"/>
                </a:solidFill>
                <a:effectLst/>
                <a:latin typeface="+mn-lt"/>
                <a:ea typeface="+mn-ea"/>
                <a:cs typeface="+mn-cs"/>
              </a:rPr>
              <a:t> 2006 Jun;136(6):1558-64.</a:t>
            </a:r>
          </a:p>
          <a:p>
            <a:r>
              <a:rPr lang="en-US" sz="1200" b="1" i="0" kern="1200" dirty="0">
                <a:solidFill>
                  <a:schemeClr val="tx1"/>
                </a:solidFill>
                <a:effectLst/>
                <a:latin typeface="+mn-lt"/>
                <a:ea typeface="+mn-ea"/>
                <a:cs typeface="+mn-cs"/>
              </a:rPr>
              <a:t>Specific amino acids increase mucin synthesis and microbiota in dextran sulfate sodium-treated rats.</a:t>
            </a:r>
          </a:p>
          <a:p>
            <a:r>
              <a:rPr lang="en-US" sz="1200" b="0" i="0" u="sng" kern="1200" dirty="0">
                <a:solidFill>
                  <a:schemeClr val="tx1"/>
                </a:solidFill>
                <a:effectLst/>
                <a:latin typeface="+mn-lt"/>
                <a:ea typeface="+mn-ea"/>
                <a:cs typeface="+mn-cs"/>
                <a:hlinkClick r:id="rId4" invalidUrl="https://www.ncbi.nlm.nih.gov/pubmed/?term=Faure M[Author]&amp;cauthor=true&amp;cauthor_uid=16702321"/>
              </a:rPr>
              <a:t>Faure M</a:t>
            </a:r>
            <a:r>
              <a:rPr lang="en-US" sz="1200" b="0" i="0" kern="1200" baseline="30000" dirty="0">
                <a:solidFill>
                  <a:schemeClr val="tx1"/>
                </a:solidFill>
                <a:effectLst/>
                <a:latin typeface="+mn-lt"/>
                <a:ea typeface="+mn-ea"/>
                <a:cs typeface="+mn-cs"/>
              </a:rPr>
              <a:t>1</a:t>
            </a:r>
            <a:r>
              <a:rPr lang="en-US" sz="1200" b="0" i="0" kern="1200" dirty="0">
                <a:solidFill>
                  <a:schemeClr val="tx1"/>
                </a:solidFill>
                <a:effectLst/>
                <a:latin typeface="+mn-lt"/>
                <a:ea typeface="+mn-ea"/>
                <a:cs typeface="+mn-cs"/>
              </a:rPr>
              <a:t>, </a:t>
            </a:r>
            <a:r>
              <a:rPr lang="en-US" sz="1200" b="0" i="0" u="sng" kern="1200" dirty="0" err="1">
                <a:solidFill>
                  <a:schemeClr val="tx1"/>
                </a:solidFill>
                <a:effectLst/>
                <a:latin typeface="+mn-lt"/>
                <a:ea typeface="+mn-ea"/>
                <a:cs typeface="+mn-cs"/>
                <a:hlinkClick r:id="rId5" invalidUrl="https://www.ncbi.nlm.nih.gov/pubmed/?term=Mettraux C[Author]&amp;cauthor=true&amp;cauthor_uid=16702321"/>
              </a:rPr>
              <a:t>Mettraux</a:t>
            </a:r>
            <a:r>
              <a:rPr lang="en-US" sz="1200" b="0" i="0" u="sng" kern="1200" dirty="0">
                <a:solidFill>
                  <a:schemeClr val="tx1"/>
                </a:solidFill>
                <a:effectLst/>
                <a:latin typeface="+mn-lt"/>
                <a:ea typeface="+mn-ea"/>
                <a:cs typeface="+mn-cs"/>
                <a:hlinkClick r:id="rId5" invalidUrl="https://www.ncbi.nlm.nih.gov/pubmed/?term=Mettraux C[Author]&amp;cauthor=true&amp;cauthor_uid=16702321"/>
              </a:rPr>
              <a:t> C</a:t>
            </a:r>
            <a:r>
              <a:rPr lang="en-US" sz="1200" b="0" i="0" kern="1200" dirty="0">
                <a:solidFill>
                  <a:schemeClr val="tx1"/>
                </a:solidFill>
                <a:effectLst/>
                <a:latin typeface="+mn-lt"/>
                <a:ea typeface="+mn-ea"/>
                <a:cs typeface="+mn-cs"/>
              </a:rPr>
              <a:t>, </a:t>
            </a:r>
            <a:r>
              <a:rPr lang="en-US" sz="1200" b="0" i="0" u="sng" kern="1200" dirty="0" err="1">
                <a:solidFill>
                  <a:schemeClr val="tx1"/>
                </a:solidFill>
                <a:effectLst/>
                <a:latin typeface="+mn-lt"/>
                <a:ea typeface="+mn-ea"/>
                <a:cs typeface="+mn-cs"/>
                <a:hlinkClick r:id="rId6" invalidUrl="https://www.ncbi.nlm.nih.gov/pubmed/?term=Moennoz D[Author]&amp;cauthor=true&amp;cauthor_uid=16702321"/>
              </a:rPr>
              <a:t>Moennoz</a:t>
            </a:r>
            <a:r>
              <a:rPr lang="en-US" sz="1200" b="0" i="0" u="sng" kern="1200" dirty="0">
                <a:solidFill>
                  <a:schemeClr val="tx1"/>
                </a:solidFill>
                <a:effectLst/>
                <a:latin typeface="+mn-lt"/>
                <a:ea typeface="+mn-ea"/>
                <a:cs typeface="+mn-cs"/>
                <a:hlinkClick r:id="rId6" invalidUrl="https://www.ncbi.nlm.nih.gov/pubmed/?term=Moennoz D[Author]&amp;cauthor=true&amp;cauthor_uid=16702321"/>
              </a:rPr>
              <a:t> D</a:t>
            </a:r>
            <a:r>
              <a:rPr lang="en-US" sz="1200" b="0" i="0" kern="1200" dirty="0">
                <a:solidFill>
                  <a:schemeClr val="tx1"/>
                </a:solidFill>
                <a:effectLst/>
                <a:latin typeface="+mn-lt"/>
                <a:ea typeface="+mn-ea"/>
                <a:cs typeface="+mn-cs"/>
              </a:rPr>
              <a:t>, </a:t>
            </a:r>
            <a:r>
              <a:rPr lang="en-US" sz="1200" b="0" i="0" u="sng" kern="1200" dirty="0">
                <a:solidFill>
                  <a:schemeClr val="tx1"/>
                </a:solidFill>
                <a:effectLst/>
                <a:latin typeface="+mn-lt"/>
                <a:ea typeface="+mn-ea"/>
                <a:cs typeface="+mn-cs"/>
                <a:hlinkClick r:id="rId7" invalidUrl="https://www.ncbi.nlm.nih.gov/pubmed/?term=Godin JP[Author]&amp;cauthor=true&amp;cauthor_uid=16702321"/>
              </a:rPr>
              <a:t>Godin JP</a:t>
            </a:r>
            <a:r>
              <a:rPr lang="en-US" sz="1200" b="0" i="0" kern="1200" dirty="0">
                <a:solidFill>
                  <a:schemeClr val="tx1"/>
                </a:solidFill>
                <a:effectLst/>
                <a:latin typeface="+mn-lt"/>
                <a:ea typeface="+mn-ea"/>
                <a:cs typeface="+mn-cs"/>
              </a:rPr>
              <a:t>, </a:t>
            </a:r>
            <a:r>
              <a:rPr lang="en-US" sz="1200" b="0" i="0" u="sng" kern="1200" dirty="0" err="1">
                <a:solidFill>
                  <a:schemeClr val="tx1"/>
                </a:solidFill>
                <a:effectLst/>
                <a:latin typeface="+mn-lt"/>
                <a:ea typeface="+mn-ea"/>
                <a:cs typeface="+mn-cs"/>
                <a:hlinkClick r:id="rId8" invalidUrl="https://www.ncbi.nlm.nih.gov/pubmed/?term=Vuichoud J[Author]&amp;cauthor=true&amp;cauthor_uid=16702321"/>
              </a:rPr>
              <a:t>Vuichoud</a:t>
            </a:r>
            <a:r>
              <a:rPr lang="en-US" sz="1200" b="0" i="0" u="sng" kern="1200" dirty="0">
                <a:solidFill>
                  <a:schemeClr val="tx1"/>
                </a:solidFill>
                <a:effectLst/>
                <a:latin typeface="+mn-lt"/>
                <a:ea typeface="+mn-ea"/>
                <a:cs typeface="+mn-cs"/>
                <a:hlinkClick r:id="rId8" invalidUrl="https://www.ncbi.nlm.nih.gov/pubmed/?term=Vuichoud J[Author]&amp;cauthor=true&amp;cauthor_uid=16702321"/>
              </a:rPr>
              <a:t> J</a:t>
            </a:r>
            <a:r>
              <a:rPr lang="en-US" sz="1200" b="0" i="0" kern="1200" dirty="0">
                <a:solidFill>
                  <a:schemeClr val="tx1"/>
                </a:solidFill>
                <a:effectLst/>
                <a:latin typeface="+mn-lt"/>
                <a:ea typeface="+mn-ea"/>
                <a:cs typeface="+mn-cs"/>
              </a:rPr>
              <a:t>, </a:t>
            </a:r>
            <a:r>
              <a:rPr lang="en-US" sz="1200" b="0" i="0" u="sng" kern="1200" dirty="0" err="1">
                <a:solidFill>
                  <a:schemeClr val="tx1"/>
                </a:solidFill>
                <a:effectLst/>
                <a:latin typeface="+mn-lt"/>
                <a:ea typeface="+mn-ea"/>
                <a:cs typeface="+mn-cs"/>
                <a:hlinkClick r:id="rId9" invalidUrl="https://www.ncbi.nlm.nih.gov/pubmed/?term=Rochat F[Author]&amp;cauthor=true&amp;cauthor_uid=16702321"/>
              </a:rPr>
              <a:t>Rochat</a:t>
            </a:r>
            <a:r>
              <a:rPr lang="en-US" sz="1200" b="0" i="0" u="sng" kern="1200" dirty="0">
                <a:solidFill>
                  <a:schemeClr val="tx1"/>
                </a:solidFill>
                <a:effectLst/>
                <a:latin typeface="+mn-lt"/>
                <a:ea typeface="+mn-ea"/>
                <a:cs typeface="+mn-cs"/>
                <a:hlinkClick r:id="rId9" invalidUrl="https://www.ncbi.nlm.nih.gov/pubmed/?term=Rochat F[Author]&amp;cauthor=true&amp;cauthor_uid=16702321"/>
              </a:rPr>
              <a:t> F</a:t>
            </a:r>
            <a:r>
              <a:rPr lang="en-US" sz="1200" b="0" i="0" kern="1200" dirty="0">
                <a:solidFill>
                  <a:schemeClr val="tx1"/>
                </a:solidFill>
                <a:effectLst/>
                <a:latin typeface="+mn-lt"/>
                <a:ea typeface="+mn-ea"/>
                <a:cs typeface="+mn-cs"/>
              </a:rPr>
              <a:t>, </a:t>
            </a:r>
            <a:r>
              <a:rPr lang="en-US" sz="1200" b="0" i="0" u="sng" kern="1200" dirty="0" err="1">
                <a:solidFill>
                  <a:schemeClr val="tx1"/>
                </a:solidFill>
                <a:effectLst/>
                <a:latin typeface="+mn-lt"/>
                <a:ea typeface="+mn-ea"/>
                <a:cs typeface="+mn-cs"/>
                <a:hlinkClick r:id="rId10" invalidUrl="https://www.ncbi.nlm.nih.gov/pubmed/?term=Breuill%C3%A9 D[Author]&amp;cauthor=true&amp;cauthor_uid=16702321"/>
              </a:rPr>
              <a:t>Breuillé</a:t>
            </a:r>
            <a:r>
              <a:rPr lang="en-US" sz="1200" b="0" i="0" u="sng" kern="1200" dirty="0">
                <a:solidFill>
                  <a:schemeClr val="tx1"/>
                </a:solidFill>
                <a:effectLst/>
                <a:latin typeface="+mn-lt"/>
                <a:ea typeface="+mn-ea"/>
                <a:cs typeface="+mn-cs"/>
                <a:hlinkClick r:id="rId10" invalidUrl="https://www.ncbi.nlm.nih.gov/pubmed/?term=Breuill%C3%A9 D[Author]&amp;cauthor=true&amp;cauthor_uid=16702321"/>
              </a:rPr>
              <a:t> D</a:t>
            </a:r>
            <a:r>
              <a:rPr lang="en-US" sz="1200" b="0" i="0" kern="1200" dirty="0">
                <a:solidFill>
                  <a:schemeClr val="tx1"/>
                </a:solidFill>
                <a:effectLst/>
                <a:latin typeface="+mn-lt"/>
                <a:ea typeface="+mn-ea"/>
                <a:cs typeface="+mn-cs"/>
              </a:rPr>
              <a:t>, </a:t>
            </a:r>
            <a:r>
              <a:rPr lang="en-US" sz="1200" b="0" i="0" u="sng" kern="1200" dirty="0" err="1">
                <a:solidFill>
                  <a:schemeClr val="tx1"/>
                </a:solidFill>
                <a:effectLst/>
                <a:latin typeface="+mn-lt"/>
                <a:ea typeface="+mn-ea"/>
                <a:cs typeface="+mn-cs"/>
                <a:hlinkClick r:id="rId11" invalidUrl="https://www.ncbi.nlm.nih.gov/pubmed/?term=Obled C[Author]&amp;cauthor=true&amp;cauthor_uid=16702321"/>
              </a:rPr>
              <a:t>Obled</a:t>
            </a:r>
            <a:r>
              <a:rPr lang="en-US" sz="1200" b="0" i="0" u="sng" kern="1200" dirty="0">
                <a:solidFill>
                  <a:schemeClr val="tx1"/>
                </a:solidFill>
                <a:effectLst/>
                <a:latin typeface="+mn-lt"/>
                <a:ea typeface="+mn-ea"/>
                <a:cs typeface="+mn-cs"/>
                <a:hlinkClick r:id="rId11" invalidUrl="https://www.ncbi.nlm.nih.gov/pubmed/?term=Obled C[Author]&amp;cauthor=true&amp;cauthor_uid=16702321"/>
              </a:rPr>
              <a:t> C</a:t>
            </a:r>
            <a:r>
              <a:rPr lang="en-US" sz="1200" b="0" i="0" kern="1200" dirty="0">
                <a:solidFill>
                  <a:schemeClr val="tx1"/>
                </a:solidFill>
                <a:effectLst/>
                <a:latin typeface="+mn-lt"/>
                <a:ea typeface="+mn-ea"/>
                <a:cs typeface="+mn-cs"/>
              </a:rPr>
              <a:t>, </a:t>
            </a:r>
            <a:r>
              <a:rPr lang="en-US" sz="1200" b="0" i="0" u="sng" kern="1200" dirty="0" err="1">
                <a:solidFill>
                  <a:schemeClr val="tx1"/>
                </a:solidFill>
                <a:effectLst/>
                <a:latin typeface="+mn-lt"/>
                <a:ea typeface="+mn-ea"/>
                <a:cs typeface="+mn-cs"/>
                <a:hlinkClick r:id="rId12" invalidUrl="https://www.ncbi.nlm.nih.gov/pubmed/?term=Corth%C3%A9sy-Theulaz I[Author]&amp;cauthor=true&amp;cauthor_uid=16702321"/>
              </a:rPr>
              <a:t>Corthésy-Theulaz</a:t>
            </a:r>
            <a:r>
              <a:rPr lang="en-US" sz="1200" b="0" i="0" u="sng" kern="1200" dirty="0">
                <a:solidFill>
                  <a:schemeClr val="tx1"/>
                </a:solidFill>
                <a:effectLst/>
                <a:latin typeface="+mn-lt"/>
                <a:ea typeface="+mn-ea"/>
                <a:cs typeface="+mn-cs"/>
                <a:hlinkClick r:id="rId12" invalidUrl="https://www.ncbi.nlm.nih.gov/pubmed/?term=Corth%C3%A9sy-Theulaz I[Author]&amp;cauthor=true&amp;cauthor_uid=16702321"/>
              </a:rPr>
              <a:t> I</a:t>
            </a:r>
            <a:r>
              <a:rPr lang="en-US" sz="1200" b="0" i="0" kern="1200" dirty="0">
                <a:solidFill>
                  <a:schemeClr val="tx1"/>
                </a:solidFill>
                <a:effectLst/>
                <a:latin typeface="+mn-lt"/>
                <a:ea typeface="+mn-ea"/>
                <a:cs typeface="+mn-cs"/>
              </a:rPr>
              <a:t>.</a:t>
            </a:r>
          </a:p>
          <a:p>
            <a:endParaRPr lang="en-US" dirty="0"/>
          </a:p>
          <a:p>
            <a:r>
              <a:rPr lang="en-US" i="1" dirty="0"/>
              <a:t>Intestinal permeability and systemic infections in critically ill patients: Effect of glutamine</a:t>
            </a:r>
            <a:r>
              <a:rPr lang="en-US" dirty="0"/>
              <a:t>, </a:t>
            </a:r>
            <a:r>
              <a:rPr lang="en-US" dirty="0" err="1"/>
              <a:t>Daurea</a:t>
            </a:r>
            <a:r>
              <a:rPr lang="en-US" dirty="0"/>
              <a:t> A. De-Souza, MD, PhD; Lewis J. Greene, PhD. </a:t>
            </a:r>
            <a:r>
              <a:rPr lang="en-US" dirty="0" err="1"/>
              <a:t>Crit</a:t>
            </a:r>
            <a:r>
              <a:rPr lang="en-US" dirty="0"/>
              <a:t> Care Med 2005 Vol. 33, No. 5</a:t>
            </a:r>
          </a:p>
          <a:p>
            <a:endParaRPr lang="en-US" dirty="0"/>
          </a:p>
          <a:p>
            <a:r>
              <a:rPr lang="en-US" sz="1200" b="0" i="0" kern="1200" dirty="0" err="1">
                <a:solidFill>
                  <a:schemeClr val="tx1"/>
                </a:solidFill>
                <a:effectLst/>
                <a:latin typeface="+mn-lt"/>
                <a:ea typeface="+mn-ea"/>
                <a:cs typeface="+mn-cs"/>
              </a:rPr>
              <a:t>Zarrinpar</a:t>
            </a:r>
            <a:r>
              <a:rPr lang="en-US" sz="1200" b="0" i="0" kern="1200" dirty="0">
                <a:solidFill>
                  <a:schemeClr val="tx1"/>
                </a:solidFill>
                <a:effectLst/>
                <a:latin typeface="+mn-lt"/>
                <a:ea typeface="+mn-ea"/>
                <a:cs typeface="+mn-cs"/>
              </a:rPr>
              <a:t> A, </a:t>
            </a:r>
            <a:r>
              <a:rPr lang="en-US" sz="1200" b="0" i="0" kern="1200" dirty="0" err="1">
                <a:solidFill>
                  <a:schemeClr val="tx1"/>
                </a:solidFill>
                <a:effectLst/>
                <a:latin typeface="+mn-lt"/>
                <a:ea typeface="+mn-ea"/>
                <a:cs typeface="+mn-cs"/>
              </a:rPr>
              <a:t>Chaix</a:t>
            </a:r>
            <a:r>
              <a:rPr lang="en-US" sz="1200" b="0" i="0" kern="1200" dirty="0">
                <a:solidFill>
                  <a:schemeClr val="tx1"/>
                </a:solidFill>
                <a:effectLst/>
                <a:latin typeface="+mn-lt"/>
                <a:ea typeface="+mn-ea"/>
                <a:cs typeface="+mn-cs"/>
              </a:rPr>
              <a:t> A, </a:t>
            </a:r>
            <a:r>
              <a:rPr lang="en-US" sz="1200" b="0" i="0" kern="1200" dirty="0" err="1">
                <a:solidFill>
                  <a:schemeClr val="tx1"/>
                </a:solidFill>
                <a:effectLst/>
                <a:latin typeface="+mn-lt"/>
                <a:ea typeface="+mn-ea"/>
                <a:cs typeface="+mn-cs"/>
              </a:rPr>
              <a:t>Yooseph</a:t>
            </a:r>
            <a:r>
              <a:rPr lang="en-US" sz="1200" b="0" i="0" kern="1200" dirty="0">
                <a:solidFill>
                  <a:schemeClr val="tx1"/>
                </a:solidFill>
                <a:effectLst/>
                <a:latin typeface="+mn-lt"/>
                <a:ea typeface="+mn-ea"/>
                <a:cs typeface="+mn-cs"/>
              </a:rPr>
              <a:t> S, Panda S. Diet and Feeding Pattern Affect the Diurnal Dynamics of the Gut Microbiome. </a:t>
            </a:r>
            <a:r>
              <a:rPr lang="en-US" sz="1200" b="0" i="1" kern="1200" dirty="0">
                <a:solidFill>
                  <a:schemeClr val="tx1"/>
                </a:solidFill>
                <a:effectLst/>
                <a:latin typeface="+mn-lt"/>
                <a:ea typeface="+mn-ea"/>
                <a:cs typeface="+mn-cs"/>
              </a:rPr>
              <a:t>Cell metabolism</a:t>
            </a:r>
            <a:r>
              <a:rPr lang="en-US" sz="1200" b="0" i="0" kern="1200" dirty="0">
                <a:solidFill>
                  <a:schemeClr val="tx1"/>
                </a:solidFill>
                <a:effectLst/>
                <a:latin typeface="+mn-lt"/>
                <a:ea typeface="+mn-ea"/>
                <a:cs typeface="+mn-cs"/>
              </a:rPr>
              <a:t>. 2014;20(6):1006-1017. doi:10.1016/j.cmet.2014.11.008.</a:t>
            </a:r>
          </a:p>
          <a:p>
            <a:endParaRPr lang="en-US" sz="1200" b="0" i="0" kern="1200" dirty="0">
              <a:solidFill>
                <a:schemeClr val="tx1"/>
              </a:solidFill>
              <a:effectLst/>
              <a:latin typeface="+mn-lt"/>
              <a:ea typeface="+mn-ea"/>
              <a:cs typeface="+mn-cs"/>
            </a:endParaRPr>
          </a:p>
          <a:p>
            <a:r>
              <a:rPr lang="en-US" sz="1200" b="1" i="0" kern="1200" dirty="0">
                <a:solidFill>
                  <a:schemeClr val="tx1"/>
                </a:solidFill>
                <a:effectLst/>
                <a:latin typeface="+mn-lt"/>
                <a:ea typeface="+mn-ea"/>
                <a:cs typeface="+mn-cs"/>
              </a:rPr>
              <a:t>Lactoferrin-lipopolysaccharide (LPS) binding as key to antibacterial and antiendotoxic effects.</a:t>
            </a:r>
          </a:p>
          <a:p>
            <a:r>
              <a:rPr lang="en-US" sz="1200" b="0" i="0" u="sng" kern="1200" dirty="0">
                <a:solidFill>
                  <a:schemeClr val="tx1"/>
                </a:solidFill>
                <a:effectLst/>
                <a:latin typeface="+mn-lt"/>
                <a:ea typeface="+mn-ea"/>
                <a:cs typeface="+mn-cs"/>
                <a:hlinkClick r:id="rId13" invalidUrl="https://www.ncbi.nlm.nih.gov/pubmed/?term=Drago-Serrano ME[Author]&amp;cauthor=true&amp;cauthor_uid=22101278"/>
              </a:rPr>
              <a:t>Drago-Serrano ME</a:t>
            </a:r>
            <a:r>
              <a:rPr lang="en-US" sz="1200" b="0" i="0" u="none" kern="1200" dirty="0">
                <a:solidFill>
                  <a:schemeClr val="tx1"/>
                </a:solidFill>
                <a:effectLst/>
                <a:latin typeface="+mn-lt"/>
                <a:ea typeface="+mn-ea"/>
                <a:cs typeface="+mn-cs"/>
              </a:rPr>
              <a:t>,</a:t>
            </a:r>
            <a:r>
              <a:rPr lang="en-US" sz="1200" b="0" i="0" u="sng" kern="1200" dirty="0">
                <a:solidFill>
                  <a:schemeClr val="tx1"/>
                </a:solidFill>
                <a:effectLst/>
                <a:latin typeface="+mn-lt"/>
                <a:ea typeface="+mn-ea"/>
                <a:cs typeface="+mn-cs"/>
                <a:hlinkClick r:id="rId14" tooltip="International immunopharmacology."/>
              </a:rPr>
              <a:t>  </a:t>
            </a:r>
            <a:r>
              <a:rPr lang="en-US" sz="1200" b="0" i="0" u="sng" kern="1200" dirty="0" err="1">
                <a:solidFill>
                  <a:schemeClr val="tx1"/>
                </a:solidFill>
                <a:effectLst/>
                <a:latin typeface="+mn-lt"/>
                <a:ea typeface="+mn-ea"/>
                <a:cs typeface="+mn-cs"/>
                <a:hlinkClick r:id="rId14" tooltip="International immunopharmacology."/>
              </a:rPr>
              <a:t>Int</a:t>
            </a:r>
            <a:r>
              <a:rPr lang="en-US" sz="1200" b="0" i="0" u="sng" kern="1200" dirty="0">
                <a:solidFill>
                  <a:schemeClr val="tx1"/>
                </a:solidFill>
                <a:effectLst/>
                <a:latin typeface="+mn-lt"/>
                <a:ea typeface="+mn-ea"/>
                <a:cs typeface="+mn-cs"/>
                <a:hlinkClick r:id="rId14" tooltip="International immunopharmacology."/>
              </a:rPr>
              <a:t> </a:t>
            </a:r>
            <a:r>
              <a:rPr lang="en-US" sz="1200" b="0" i="0" u="sng" kern="1200" dirty="0" err="1">
                <a:solidFill>
                  <a:schemeClr val="tx1"/>
                </a:solidFill>
                <a:effectLst/>
                <a:latin typeface="+mn-lt"/>
                <a:ea typeface="+mn-ea"/>
                <a:cs typeface="+mn-cs"/>
                <a:hlinkClick r:id="rId14" tooltip="International immunopharmacology."/>
              </a:rPr>
              <a:t>Immunopharmacol</a:t>
            </a:r>
            <a:r>
              <a:rPr lang="en-US" sz="1200" b="0" i="0" u="sng" kern="1200" dirty="0">
                <a:solidFill>
                  <a:schemeClr val="tx1"/>
                </a:solidFill>
                <a:effectLst/>
                <a:latin typeface="+mn-lt"/>
                <a:ea typeface="+mn-ea"/>
                <a:cs typeface="+mn-cs"/>
                <a:hlinkClick r:id="rId14" tooltip="International immunopharmacology."/>
              </a:rPr>
              <a:t>.</a:t>
            </a:r>
            <a:r>
              <a:rPr lang="en-US" sz="1200" b="0" i="0" kern="1200" dirty="0">
                <a:solidFill>
                  <a:schemeClr val="tx1"/>
                </a:solidFill>
                <a:effectLst/>
                <a:latin typeface="+mn-lt"/>
                <a:ea typeface="+mn-ea"/>
                <a:cs typeface="+mn-cs"/>
              </a:rPr>
              <a:t> 2012 Jan;12(1):1-9. </a:t>
            </a:r>
            <a:r>
              <a:rPr lang="en-US" sz="1200" b="0" i="0" kern="1200" dirty="0" err="1">
                <a:solidFill>
                  <a:schemeClr val="tx1"/>
                </a:solidFill>
                <a:effectLst/>
                <a:latin typeface="+mn-lt"/>
                <a:ea typeface="+mn-ea"/>
                <a:cs typeface="+mn-cs"/>
              </a:rPr>
              <a:t>doi</a:t>
            </a:r>
            <a:r>
              <a:rPr lang="en-US" sz="1200" b="0" i="0" kern="1200" dirty="0">
                <a:solidFill>
                  <a:schemeClr val="tx1"/>
                </a:solidFill>
                <a:effectLst/>
                <a:latin typeface="+mn-lt"/>
                <a:ea typeface="+mn-ea"/>
                <a:cs typeface="+mn-cs"/>
              </a:rPr>
              <a:t>: 10.1016/j.intimp.2011.11.002. </a:t>
            </a:r>
            <a:r>
              <a:rPr lang="en-US" sz="1200" b="0" i="0" kern="1200" dirty="0" err="1">
                <a:solidFill>
                  <a:schemeClr val="tx1"/>
                </a:solidFill>
                <a:effectLst/>
                <a:latin typeface="+mn-lt"/>
                <a:ea typeface="+mn-ea"/>
                <a:cs typeface="+mn-cs"/>
              </a:rPr>
              <a:t>Epub</a:t>
            </a:r>
            <a:r>
              <a:rPr lang="en-US" sz="1200" b="0" i="0" kern="1200" dirty="0">
                <a:solidFill>
                  <a:schemeClr val="tx1"/>
                </a:solidFill>
                <a:effectLst/>
                <a:latin typeface="+mn-lt"/>
                <a:ea typeface="+mn-ea"/>
                <a:cs typeface="+mn-cs"/>
              </a:rPr>
              <a:t> 2011 Nov 18.</a:t>
            </a:r>
          </a:p>
          <a:p>
            <a:endParaRPr lang="en-US" sz="1200" b="0" i="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9CCBA4C0-DE54-4006-A547-F8B5CB79E59D}" type="slidenum">
              <a:rPr lang="en-US" smtClean="0"/>
              <a:t>41</a:t>
            </a:fld>
            <a:endParaRPr lang="en-US"/>
          </a:p>
        </p:txBody>
      </p:sp>
    </p:spTree>
    <p:extLst>
      <p:ext uri="{BB962C8B-B14F-4D97-AF65-F5344CB8AC3E}">
        <p14:creationId xmlns:p14="http://schemas.microsoft.com/office/powerpoint/2010/main" val="13423361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FE4F0B7D-7EA1-485C-BBB0-6560ACF9B0DD}" type="datetimeFigureOut">
              <a:rPr lang="en-US" smtClean="0"/>
              <a:t>4/18/2018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0A4528-95DB-4E59-938F-CF9319418EFF}" type="slidenum">
              <a:rPr lang="en-US" smtClean="0"/>
              <a:t>‹#›</a:t>
            </a:fld>
            <a:endParaRPr lang="en-US"/>
          </a:p>
        </p:txBody>
      </p:sp>
    </p:spTree>
    <p:extLst>
      <p:ext uri="{BB962C8B-B14F-4D97-AF65-F5344CB8AC3E}">
        <p14:creationId xmlns:p14="http://schemas.microsoft.com/office/powerpoint/2010/main" val="6335614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E4F0B7D-7EA1-485C-BBB0-6560ACF9B0DD}" type="datetimeFigureOut">
              <a:rPr lang="en-US" smtClean="0"/>
              <a:t>4/18/2018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0A4528-95DB-4E59-938F-CF9319418EFF}" type="slidenum">
              <a:rPr lang="en-US" smtClean="0"/>
              <a:t>‹#›</a:t>
            </a:fld>
            <a:endParaRPr lang="en-US"/>
          </a:p>
        </p:txBody>
      </p:sp>
    </p:spTree>
    <p:extLst>
      <p:ext uri="{BB962C8B-B14F-4D97-AF65-F5344CB8AC3E}">
        <p14:creationId xmlns:p14="http://schemas.microsoft.com/office/powerpoint/2010/main" val="9689581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FE4F0B7D-7EA1-485C-BBB0-6560ACF9B0DD}" type="datetimeFigureOut">
              <a:rPr lang="en-US" smtClean="0"/>
              <a:t>4/18/2018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0A4528-95DB-4E59-938F-CF9319418EFF}" type="slidenum">
              <a:rPr lang="en-US" smtClean="0"/>
              <a:t>‹#›</a:t>
            </a:fld>
            <a:endParaRPr lang="en-US"/>
          </a:p>
        </p:txBody>
      </p:sp>
    </p:spTree>
    <p:extLst>
      <p:ext uri="{BB962C8B-B14F-4D97-AF65-F5344CB8AC3E}">
        <p14:creationId xmlns:p14="http://schemas.microsoft.com/office/powerpoint/2010/main" val="22203263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E4F0B7D-7EA1-485C-BBB0-6560ACF9B0DD}" type="datetimeFigureOut">
              <a:rPr lang="en-US" smtClean="0"/>
              <a:t>4/18/2018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0A4528-95DB-4E59-938F-CF9319418EFF}" type="slidenum">
              <a:rPr lang="en-US" smtClean="0"/>
              <a:t>‹#›</a:t>
            </a:fld>
            <a:endParaRPr lang="en-US"/>
          </a:p>
        </p:txBody>
      </p:sp>
    </p:spTree>
    <p:extLst>
      <p:ext uri="{BB962C8B-B14F-4D97-AF65-F5344CB8AC3E}">
        <p14:creationId xmlns:p14="http://schemas.microsoft.com/office/powerpoint/2010/main" val="18121197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E4F0B7D-7EA1-485C-BBB0-6560ACF9B0DD}" type="datetimeFigureOut">
              <a:rPr lang="en-US" smtClean="0"/>
              <a:t>4/18/2018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30A4528-95DB-4E59-938F-CF9319418EFF}" type="slidenum">
              <a:rPr lang="en-US" smtClean="0"/>
              <a:t>‹#›</a:t>
            </a:fld>
            <a:endParaRPr lang="en-US"/>
          </a:p>
        </p:txBody>
      </p:sp>
    </p:spTree>
    <p:extLst>
      <p:ext uri="{BB962C8B-B14F-4D97-AF65-F5344CB8AC3E}">
        <p14:creationId xmlns:p14="http://schemas.microsoft.com/office/powerpoint/2010/main" val="37687088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E4F0B7D-7EA1-485C-BBB0-6560ACF9B0DD}" type="datetimeFigureOut">
              <a:rPr lang="en-US" smtClean="0"/>
              <a:t>4/18/2018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30A4528-95DB-4E59-938F-CF9319418EFF}" type="slidenum">
              <a:rPr lang="en-US" smtClean="0"/>
              <a:t>‹#›</a:t>
            </a:fld>
            <a:endParaRPr lang="en-US"/>
          </a:p>
        </p:txBody>
      </p:sp>
    </p:spTree>
    <p:extLst>
      <p:ext uri="{BB962C8B-B14F-4D97-AF65-F5344CB8AC3E}">
        <p14:creationId xmlns:p14="http://schemas.microsoft.com/office/powerpoint/2010/main" val="12985424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E4F0B7D-7EA1-485C-BBB0-6560ACF9B0DD}" type="datetimeFigureOut">
              <a:rPr lang="en-US" smtClean="0"/>
              <a:t>4/18/2018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30A4528-95DB-4E59-938F-CF9319418EFF}" type="slidenum">
              <a:rPr lang="en-US" smtClean="0"/>
              <a:t>‹#›</a:t>
            </a:fld>
            <a:endParaRPr lang="en-US"/>
          </a:p>
        </p:txBody>
      </p:sp>
    </p:spTree>
    <p:extLst>
      <p:ext uri="{BB962C8B-B14F-4D97-AF65-F5344CB8AC3E}">
        <p14:creationId xmlns:p14="http://schemas.microsoft.com/office/powerpoint/2010/main" val="31925938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FE4F0B7D-7EA1-485C-BBB0-6560ACF9B0DD}" type="datetimeFigureOut">
              <a:rPr lang="en-US" smtClean="0"/>
              <a:t>4/18/2018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0A4528-95DB-4E59-938F-CF9319418EFF}" type="slidenum">
              <a:rPr lang="en-US" smtClean="0"/>
              <a:t>‹#›</a:t>
            </a:fld>
            <a:endParaRPr lang="en-US"/>
          </a:p>
        </p:txBody>
      </p:sp>
    </p:spTree>
    <p:extLst>
      <p:ext uri="{BB962C8B-B14F-4D97-AF65-F5344CB8AC3E}">
        <p14:creationId xmlns:p14="http://schemas.microsoft.com/office/powerpoint/2010/main" val="9177151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FE4F0B7D-7EA1-485C-BBB0-6560ACF9B0DD}" type="datetimeFigureOut">
              <a:rPr lang="en-US" smtClean="0"/>
              <a:t>4/18/2018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0A4528-95DB-4E59-938F-CF9319418EFF}" type="slidenum">
              <a:rPr lang="en-US" smtClean="0"/>
              <a:t>‹#›</a:t>
            </a:fld>
            <a:endParaRPr lang="en-US"/>
          </a:p>
        </p:txBody>
      </p:sp>
    </p:spTree>
    <p:extLst>
      <p:ext uri="{BB962C8B-B14F-4D97-AF65-F5344CB8AC3E}">
        <p14:creationId xmlns:p14="http://schemas.microsoft.com/office/powerpoint/2010/main" val="12973480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E4F0B7D-7EA1-485C-BBB0-6560ACF9B0DD}" type="datetimeFigureOut">
              <a:rPr lang="en-US" smtClean="0"/>
              <a:t>4/18/2018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0A4528-95DB-4E59-938F-CF9319418EFF}" type="slidenum">
              <a:rPr lang="en-US" smtClean="0"/>
              <a:t>‹#›</a:t>
            </a:fld>
            <a:endParaRPr lang="en-US"/>
          </a:p>
        </p:txBody>
      </p:sp>
    </p:spTree>
    <p:extLst>
      <p:ext uri="{BB962C8B-B14F-4D97-AF65-F5344CB8AC3E}">
        <p14:creationId xmlns:p14="http://schemas.microsoft.com/office/powerpoint/2010/main" val="2543588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E4F0B7D-7EA1-485C-BBB0-6560ACF9B0DD}" type="datetimeFigureOut">
              <a:rPr lang="en-US" smtClean="0"/>
              <a:t>4/18/2018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0A4528-95DB-4E59-938F-CF9319418EFF}" type="slidenum">
              <a:rPr lang="en-US" smtClean="0"/>
              <a:t>‹#›</a:t>
            </a:fld>
            <a:endParaRPr lang="en-US"/>
          </a:p>
        </p:txBody>
      </p:sp>
    </p:spTree>
    <p:extLst>
      <p:ext uri="{BB962C8B-B14F-4D97-AF65-F5344CB8AC3E}">
        <p14:creationId xmlns:p14="http://schemas.microsoft.com/office/powerpoint/2010/main" val="41166635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E4F0B7D-7EA1-485C-BBB0-6560ACF9B0DD}" type="datetimeFigureOut">
              <a:rPr lang="en-US" smtClean="0"/>
              <a:t>4/18/2018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0A4528-95DB-4E59-938F-CF9319418EFF}" type="slidenum">
              <a:rPr lang="en-US" smtClean="0"/>
              <a:t>‹#›</a:t>
            </a:fld>
            <a:endParaRPr lang="en-US"/>
          </a:p>
        </p:txBody>
      </p:sp>
    </p:spTree>
    <p:extLst>
      <p:ext uri="{BB962C8B-B14F-4D97-AF65-F5344CB8AC3E}">
        <p14:creationId xmlns:p14="http://schemas.microsoft.com/office/powerpoint/2010/main" val="4605803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hyperlink" Target="https://doi.org/10.1186/1743-7075-10-6" TargetMode="External"/><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9.xml.rels><?xml version="1.0" encoding="UTF-8" standalone="yes"?>
<Relationships xmlns="http://schemas.openxmlformats.org/package/2006/relationships"><Relationship Id="rId3" Type="http://schemas.openxmlformats.org/officeDocument/2006/relationships/hyperlink" Target="https://www.ncbi.nlm.nih.gov/pmc/articles/PMC4372027/" TargetMode="External"/><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11.jpeg"/><Relationship Id="rId4" Type="http://schemas.openxmlformats.org/officeDocument/2006/relationships/hyperlink" Target="https://dx.doi.org/10.4161/21688370.2014.982426" TargetMode="Externa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hyperlink" Target="http://www.ocl-journal.org/articles/ocl/full_html/2016/03/ocl160009-s/ocl160009-s.html#R37" TargetMode="External"/><Relationship Id="rId2" Type="http://schemas.openxmlformats.org/officeDocument/2006/relationships/image" Target="../media/image14.png"/><Relationship Id="rId1" Type="http://schemas.openxmlformats.org/officeDocument/2006/relationships/slideLayout" Target="../slideLayouts/slideLayout7.xml"/><Relationship Id="rId5" Type="http://schemas.openxmlformats.org/officeDocument/2006/relationships/hyperlink" Target="http://www.ocl-journal.org/articles/ocl/full_html/2016/03/ocl160009-s/ocl160009-s.html#R66" TargetMode="External"/><Relationship Id="rId4" Type="http://schemas.openxmlformats.org/officeDocument/2006/relationships/hyperlink" Target="http://www.ocl-journal.org/articles/ocl/full_html/2016/03/ocl160009-s/ocl160009-s.html#R39"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6.jpeg"/></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7.jpeg"/></Relationships>
</file>

<file path=ppt/slides/_rels/slide1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9.jpeg"/></Relationships>
</file>

<file path=ppt/slides/_rels/slide1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20.jpeg"/></Relationships>
</file>

<file path=ppt/slides/_rels/slide19.xml.rels><?xml version="1.0" encoding="UTF-8" standalone="yes"?>
<Relationships xmlns="http://schemas.openxmlformats.org/package/2006/relationships"><Relationship Id="rId8" Type="http://schemas.openxmlformats.org/officeDocument/2006/relationships/hyperlink" Target="https://www.ncbi.nlm.nih.gov/pubmed/?term=Harte%20AL%5bAuthor%5d&amp;cauthor=true&amp;cauthor_uid=22210577" TargetMode="External"/><Relationship Id="rId13" Type="http://schemas.openxmlformats.org/officeDocument/2006/relationships/hyperlink" Target="https://www.ncbi.nlm.nih.gov/pubmed/?term=Al-Attas%20OS%5bAuthor%5d&amp;cauthor=true&amp;cauthor_uid=22210577" TargetMode="External"/><Relationship Id="rId18" Type="http://schemas.openxmlformats.org/officeDocument/2006/relationships/hyperlink" Target="https://www.ncbi.nlm.nih.gov/pubmed/?term=Kumar%20S%5bAuthor%5d&amp;cauthor=true&amp;cauthor_uid=22210577" TargetMode="External"/><Relationship Id="rId3" Type="http://schemas.openxmlformats.org/officeDocument/2006/relationships/hyperlink" Target="http://care.diabetesjournals.org/content/35/2/375#ref-10" TargetMode="External"/><Relationship Id="rId7" Type="http://schemas.openxmlformats.org/officeDocument/2006/relationships/hyperlink" Target="https://www.ncbi.nlm.nih.gov/pubmed/22210577" TargetMode="External"/><Relationship Id="rId12" Type="http://schemas.openxmlformats.org/officeDocument/2006/relationships/hyperlink" Target="https://www.ncbi.nlm.nih.gov/pubmed/?term=Al-Daghri%20NM%5bAuthor%5d&amp;cauthor=true&amp;cauthor_uid=22210577" TargetMode="External"/><Relationship Id="rId17" Type="http://schemas.openxmlformats.org/officeDocument/2006/relationships/hyperlink" Target="https://www.ncbi.nlm.nih.gov/pubmed/?term=Saravanan%20P%5bAuthor%5d&amp;cauthor=true&amp;cauthor_uid=22210577" TargetMode="External"/><Relationship Id="rId2" Type="http://schemas.openxmlformats.org/officeDocument/2006/relationships/hyperlink" Target="http://care.diabetesjournals.org/content/35/2/375#ref-8" TargetMode="External"/><Relationship Id="rId16" Type="http://schemas.openxmlformats.org/officeDocument/2006/relationships/hyperlink" Target="https://www.ncbi.nlm.nih.gov/pubmed/?term=Ceriello%20A%5bAuthor%5d&amp;cauthor=true&amp;cauthor_uid=22210577" TargetMode="External"/><Relationship Id="rId1" Type="http://schemas.openxmlformats.org/officeDocument/2006/relationships/slideLayout" Target="../slideLayouts/slideLayout7.xml"/><Relationship Id="rId6" Type="http://schemas.openxmlformats.org/officeDocument/2006/relationships/hyperlink" Target="http://care.diabetesjournals.org/content/35/2/375#ref-17" TargetMode="External"/><Relationship Id="rId11" Type="http://schemas.openxmlformats.org/officeDocument/2006/relationships/hyperlink" Target="https://www.ncbi.nlm.nih.gov/pubmed/?term=McGee%20KC%5bAuthor%5d&amp;cauthor=true&amp;cauthor_uid=22210577" TargetMode="External"/><Relationship Id="rId5" Type="http://schemas.openxmlformats.org/officeDocument/2006/relationships/hyperlink" Target="http://care.diabetesjournals.org/content/35/2/375#ref-14" TargetMode="External"/><Relationship Id="rId15" Type="http://schemas.openxmlformats.org/officeDocument/2006/relationships/hyperlink" Target="https://www.ncbi.nlm.nih.gov/pubmed/?term=O'Hare%20JP%5bAuthor%5d&amp;cauthor=true&amp;cauthor_uid=22210577" TargetMode="External"/><Relationship Id="rId10" Type="http://schemas.openxmlformats.org/officeDocument/2006/relationships/hyperlink" Target="https://www.ncbi.nlm.nih.gov/pubmed/?term=Tripathi%20G%5bAuthor%5d&amp;cauthor=true&amp;cauthor_uid=22210577" TargetMode="External"/><Relationship Id="rId19" Type="http://schemas.openxmlformats.org/officeDocument/2006/relationships/hyperlink" Target="https://www.ncbi.nlm.nih.gov/pubmed/?term=McTernan%20PG%5bAuthor%5d&amp;cauthor=true&amp;cauthor_uid=22210577" TargetMode="External"/><Relationship Id="rId4" Type="http://schemas.openxmlformats.org/officeDocument/2006/relationships/hyperlink" Target="http://care.diabetesjournals.org/content/35/2/375#ref-11" TargetMode="External"/><Relationship Id="rId9" Type="http://schemas.openxmlformats.org/officeDocument/2006/relationships/hyperlink" Target="https://www.ncbi.nlm.nih.gov/pubmed/?term=Varma%20MC%5bAuthor%5d&amp;cauthor=true&amp;cauthor_uid=22210577" TargetMode="External"/><Relationship Id="rId14" Type="http://schemas.openxmlformats.org/officeDocument/2006/relationships/hyperlink" Target="https://www.ncbi.nlm.nih.gov/pubmed/?term=Sabico%20S%5bAuthor%5d&amp;cauthor=true&amp;cauthor_uid=22210577" TargetMode="External"/></Relationships>
</file>

<file path=ppt/slides/_rels/slide20.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hyperlink" Target="https://www.ncbi.nlm.nih.gov/pmc/articles/PMC4372027/" TargetMode="External"/><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11.jpeg"/><Relationship Id="rId4" Type="http://schemas.openxmlformats.org/officeDocument/2006/relationships/hyperlink" Target="https://dx.doi.org/10.4161/21688370.2014.982426"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8" Type="http://schemas.openxmlformats.org/officeDocument/2006/relationships/hyperlink" Target="https://www.ncbi.nlm.nih.gov/pubmed/?term=Marotta%20F%5bAuthor%5d&amp;cauthor=true&amp;cauthor_uid=26645350" TargetMode="External"/><Relationship Id="rId13" Type="http://schemas.openxmlformats.org/officeDocument/2006/relationships/hyperlink" Target="https://www.ncbi.nlm.nih.gov/pubmed/?term=Madslien%20EH%5bAuthor%5d&amp;cauthor=true&amp;cauthor_uid=28336545" TargetMode="External"/><Relationship Id="rId18" Type="http://schemas.openxmlformats.org/officeDocument/2006/relationships/hyperlink" Target="https://www.ncbi.nlm.nih.gov/pubmed/?term=Levangie%20MW%5bAuthor%5d&amp;cauthor=true&amp;cauthor_uid=28336545" TargetMode="External"/><Relationship Id="rId3" Type="http://schemas.openxmlformats.org/officeDocument/2006/relationships/hyperlink" Target="https://www.ncbi.nlm.nih.gov/pubmed/?term=Nagpal%20R%5bAuthor%5d&amp;cauthor=true&amp;cauthor_uid=26645350" TargetMode="External"/><Relationship Id="rId21" Type="http://schemas.openxmlformats.org/officeDocument/2006/relationships/hyperlink" Target="https://www.ncbi.nlm.nih.gov/pubmed/?term=Gautam%20A%5bAuthor%5d&amp;cauthor=true&amp;cauthor_uid=28336545" TargetMode="External"/><Relationship Id="rId7" Type="http://schemas.openxmlformats.org/officeDocument/2006/relationships/hyperlink" Target="https://www.ncbi.nlm.nih.gov/pubmed/?term=Yadav%20H%5bAuthor%5d&amp;cauthor=true&amp;cauthor_uid=26645350" TargetMode="External"/><Relationship Id="rId12" Type="http://schemas.openxmlformats.org/officeDocument/2006/relationships/hyperlink" Target="https://www.ncbi.nlm.nih.gov/pubmed/?term=Margolis%20LM%5bAuthor%5d&amp;cauthor=true&amp;cauthor_uid=28336545" TargetMode="External"/><Relationship Id="rId17" Type="http://schemas.openxmlformats.org/officeDocument/2006/relationships/hyperlink" Target="https://www.ncbi.nlm.nih.gov/pubmed/?term=Hoke%20AV%5bAuthor%5d&amp;cauthor=true&amp;cauthor_uid=28336545" TargetMode="External"/><Relationship Id="rId25" Type="http://schemas.openxmlformats.org/officeDocument/2006/relationships/hyperlink" Target="https://www.ncbi.nlm.nih.gov/pubmed/?term=Pasiakos%20SM%5bAuthor%5d&amp;cauthor=true&amp;cauthor_uid=28336545" TargetMode="External"/><Relationship Id="rId2" Type="http://schemas.openxmlformats.org/officeDocument/2006/relationships/hyperlink" Target="https://www.ncbi.nlm.nih.gov/pubmed/26645350" TargetMode="External"/><Relationship Id="rId16" Type="http://schemas.openxmlformats.org/officeDocument/2006/relationships/hyperlink" Target="https://www.ncbi.nlm.nih.gov/pubmed/?term=Gundersen%20Y%5bAuthor%5d&amp;cauthor=true&amp;cauthor_uid=28336545" TargetMode="External"/><Relationship Id="rId20" Type="http://schemas.openxmlformats.org/officeDocument/2006/relationships/hyperlink" Target="https://www.ncbi.nlm.nih.gov/pubmed/?term=Chakraborty%20N%5bAuthor%5d&amp;cauthor=true&amp;cauthor_uid=28336545" TargetMode="External"/><Relationship Id="rId1" Type="http://schemas.openxmlformats.org/officeDocument/2006/relationships/slideLayout" Target="../slideLayouts/slideLayout7.xml"/><Relationship Id="rId6" Type="http://schemas.openxmlformats.org/officeDocument/2006/relationships/hyperlink" Target="https://www.ncbi.nlm.nih.gov/pubmed/?term=Hemalatha%20R%5bAuthor%5d&amp;cauthor=true&amp;cauthor_uid=26645350" TargetMode="External"/><Relationship Id="rId11" Type="http://schemas.openxmlformats.org/officeDocument/2006/relationships/hyperlink" Target="https://www.ncbi.nlm.nih.gov/pubmed/?term=Karl%20JP%5bAuthor%5d&amp;cauthor=true&amp;cauthor_uid=28336545" TargetMode="External"/><Relationship Id="rId24" Type="http://schemas.openxmlformats.org/officeDocument/2006/relationships/hyperlink" Target="https://www.ncbi.nlm.nih.gov/pubmed/?term=Montain%20SJ%5bAuthor%5d&amp;cauthor=true&amp;cauthor_uid=28336545" TargetMode="External"/><Relationship Id="rId5" Type="http://schemas.openxmlformats.org/officeDocument/2006/relationships/hyperlink" Target="https://www.ncbi.nlm.nih.gov/pubmed/?term=Yadav%20AK%5bAuthor%5d&amp;cauthor=true&amp;cauthor_uid=26645350" TargetMode="External"/><Relationship Id="rId15" Type="http://schemas.openxmlformats.org/officeDocument/2006/relationships/hyperlink" Target="https://www.ncbi.nlm.nih.gov/pubmed/?term=Castellani%20JW%5bAuthor%5d&amp;cauthor=true&amp;cauthor_uid=28336545" TargetMode="External"/><Relationship Id="rId23" Type="http://schemas.openxmlformats.org/officeDocument/2006/relationships/hyperlink" Target="https://www.ncbi.nlm.nih.gov/pubmed/?term=Martini%20S%5bAuthor%5d&amp;cauthor=true&amp;cauthor_uid=28336545" TargetMode="External"/><Relationship Id="rId10" Type="http://schemas.openxmlformats.org/officeDocument/2006/relationships/hyperlink" Target="https://www.ncbi.nlm.nih.gov/pubmed/28336545" TargetMode="External"/><Relationship Id="rId19" Type="http://schemas.openxmlformats.org/officeDocument/2006/relationships/hyperlink" Target="https://www.ncbi.nlm.nih.gov/pubmed/?term=Kumar%20R%5bAuthor%5d&amp;cauthor=true&amp;cauthor_uid=28336545" TargetMode="External"/><Relationship Id="rId4" Type="http://schemas.openxmlformats.org/officeDocument/2006/relationships/hyperlink" Target="https://www.ncbi.nlm.nih.gov/pubmed/?term=Kumar%20M%5bAuthor%5d&amp;cauthor=true&amp;cauthor_uid=26645350" TargetMode="External"/><Relationship Id="rId9" Type="http://schemas.openxmlformats.org/officeDocument/2006/relationships/hyperlink" Target="https://www.ncbi.nlm.nih.gov/pubmed/?term=Yamashiro%20Y%5bAuthor%5d&amp;cauthor=true&amp;cauthor_uid=26645350" TargetMode="External"/><Relationship Id="rId14" Type="http://schemas.openxmlformats.org/officeDocument/2006/relationships/hyperlink" Target="https://www.ncbi.nlm.nih.gov/pubmed/?term=Murphy%20NE%5bAuthor%5d&amp;cauthor=true&amp;cauthor_uid=28336545" TargetMode="External"/><Relationship Id="rId22" Type="http://schemas.openxmlformats.org/officeDocument/2006/relationships/hyperlink" Target="https://www.ncbi.nlm.nih.gov/pubmed/?term=Hammamieh%20R%5bAuthor%5d&amp;cauthor=true&amp;cauthor_uid=28336545"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8" Type="http://schemas.openxmlformats.org/officeDocument/2006/relationships/hyperlink" Target="http://www.ncbi.nlm.nih.gov/pubmed/?term=Samanya%20M%5bAuthor%5d&amp;cauthor=true&amp;cauthor_uid=12160875" TargetMode="External"/><Relationship Id="rId3" Type="http://schemas.openxmlformats.org/officeDocument/2006/relationships/hyperlink" Target="http://www.ncbi.nlm.nih.gov/pubmed/26720180" TargetMode="External"/><Relationship Id="rId7" Type="http://schemas.openxmlformats.org/officeDocument/2006/relationships/hyperlink" Target="http://www.ncbi.nlm.nih.gov/pubmed/12160875" TargetMode="External"/><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hyperlink" Target="http://www.ncbi.nlm.nih.gov/pubmed/?term=Li%20Y%5bAuthor%5d&amp;cauthor=true&amp;cauthor_uid=26720180" TargetMode="External"/><Relationship Id="rId5" Type="http://schemas.openxmlformats.org/officeDocument/2006/relationships/hyperlink" Target="http://www.ncbi.nlm.nih.gov/pubmed/?term=Li%20H%5bAuthor%5d&amp;cauthor=true&amp;cauthor_uid=26720180" TargetMode="External"/><Relationship Id="rId4" Type="http://schemas.openxmlformats.org/officeDocument/2006/relationships/hyperlink" Target="http://www.ncbi.nlm.nih.gov/pubmed/?term=Gong%20Y%5bAuthor%5d&amp;cauthor=true&amp;cauthor_uid=26720180" TargetMode="External"/><Relationship Id="rId9" Type="http://schemas.openxmlformats.org/officeDocument/2006/relationships/hyperlink" Target="http://www.ncbi.nlm.nih.gov/pubmed/?term=Yamauchi%20KE%5bAuthor%5d&amp;cauthor=true&amp;cauthor_uid=12160875" TargetMode="External"/></Relationships>
</file>

<file path=ppt/slides/_rels/slide33.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chart" Target="../charts/chart6.xml"/><Relationship Id="rId5" Type="http://schemas.openxmlformats.org/officeDocument/2006/relationships/chart" Target="../charts/chart5.xml"/><Relationship Id="rId4" Type="http://schemas.openxmlformats.org/officeDocument/2006/relationships/chart" Target="../charts/chart4.xml"/></Relationships>
</file>

<file path=ppt/slides/_rels/slide37.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30.png"/></Relationships>
</file>

<file path=ppt/slides/_rels/slide38.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emf"/><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 xmlns:a16="http://schemas.microsoft.com/office/drawing/2014/main" id="{DC3CAFFF-91B8-42A3-9780-7E98973F986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246316" y="0"/>
            <a:ext cx="9699367" cy="6858000"/>
          </a:xfrm>
          <a:prstGeom prst="rect">
            <a:avLst/>
          </a:prstGeom>
        </p:spPr>
      </p:pic>
      <p:sp>
        <p:nvSpPr>
          <p:cNvPr id="2" name="Title 1"/>
          <p:cNvSpPr>
            <a:spLocks noGrp="1"/>
          </p:cNvSpPr>
          <p:nvPr/>
        </p:nvSpPr>
        <p:spPr bwMode="auto">
          <a:xfrm>
            <a:off x="1612266" y="791201"/>
            <a:ext cx="9144000" cy="2057400"/>
          </a:xfrm>
          <a:prstGeom prst="rect">
            <a:avLst/>
          </a:prstGeom>
          <a:noFill/>
          <a:ln w="9525">
            <a:noFill/>
            <a:miter lim="800000"/>
            <a:headEnd/>
            <a:tailEnd/>
          </a:ln>
        </p:spPr>
        <p:txBody>
          <a:bodyPr lIns="82296" tIns="41148" rIns="82296" bIns="41148" anchor="ctr"/>
          <a:lstStyle/>
          <a:p>
            <a:pPr algn="ctr">
              <a:spcAft>
                <a:spcPts val="540"/>
              </a:spcAft>
              <a:defRPr/>
            </a:pPr>
            <a:r>
              <a:rPr lang="en-US" sz="5400" b="1" dirty="0">
                <a:solidFill>
                  <a:schemeClr val="bg1"/>
                </a:solidFill>
                <a:effectLst>
                  <a:outerShdw blurRad="38100" dist="38100" dir="2700000" algn="tl">
                    <a:srgbClr val="000000">
                      <a:alpha val="43137"/>
                    </a:srgbClr>
                  </a:outerShdw>
                </a:effectLst>
              </a:rPr>
              <a:t/>
            </a:r>
            <a:br>
              <a:rPr lang="en-US" sz="5400" b="1" dirty="0">
                <a:solidFill>
                  <a:schemeClr val="bg1"/>
                </a:solidFill>
                <a:effectLst>
                  <a:outerShdw blurRad="38100" dist="38100" dir="2700000" algn="tl">
                    <a:srgbClr val="000000">
                      <a:alpha val="43137"/>
                    </a:srgbClr>
                  </a:outerShdw>
                </a:effectLst>
              </a:rPr>
            </a:br>
            <a:r>
              <a:rPr lang="en-US" sz="3200" b="1" i="1" dirty="0">
                <a:solidFill>
                  <a:schemeClr val="bg1"/>
                </a:solidFill>
                <a:effectLst>
                  <a:outerShdw blurRad="38100" dist="38100" dir="2700000" algn="tl">
                    <a:srgbClr val="000000">
                      <a:alpha val="43137"/>
                    </a:srgbClr>
                  </a:outerShdw>
                </a:effectLst>
              </a:rPr>
              <a:t>The spectacular role of the human microbiome in preventing metabolic endotoxemia, the number one cause of mortality worldwide. </a:t>
            </a:r>
            <a:endParaRPr lang="en-US" sz="3200" b="1" dirty="0">
              <a:solidFill>
                <a:schemeClr val="bg1"/>
              </a:solidFill>
              <a:effectLst>
                <a:outerShdw blurRad="38100" dist="38100" dir="2700000" algn="tl">
                  <a:srgbClr val="000000">
                    <a:alpha val="43137"/>
                  </a:srgbClr>
                </a:outerShdw>
              </a:effectLst>
            </a:endParaRPr>
          </a:p>
          <a:p>
            <a:pPr algn="ctr">
              <a:spcAft>
                <a:spcPts val="540"/>
              </a:spcAft>
              <a:defRPr/>
            </a:pPr>
            <a:endParaRPr lang="en-US" sz="3600" dirty="0"/>
          </a:p>
        </p:txBody>
      </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94272" y="3051973"/>
            <a:ext cx="1597649" cy="2394285"/>
          </a:xfrm>
          <a:prstGeom prst="rect">
            <a:avLst/>
          </a:prstGeom>
          <a:ln w="88900" cap="sq" cmpd="thickThin">
            <a:solidFill>
              <a:srgbClr val="000000"/>
            </a:solidFill>
            <a:prstDash val="solid"/>
            <a:miter lim="800000"/>
          </a:ln>
          <a:effectLst>
            <a:innerShdw blurRad="76200">
              <a:srgbClr val="000000"/>
            </a:innerShdw>
          </a:effectLst>
        </p:spPr>
      </p:pic>
      <p:sp>
        <p:nvSpPr>
          <p:cNvPr id="4" name="TextBox 3"/>
          <p:cNvSpPr txBox="1"/>
          <p:nvPr/>
        </p:nvSpPr>
        <p:spPr>
          <a:xfrm>
            <a:off x="5143903" y="5649630"/>
            <a:ext cx="2080726" cy="646331"/>
          </a:xfrm>
          <a:prstGeom prst="rect">
            <a:avLst/>
          </a:prstGeom>
          <a:noFill/>
        </p:spPr>
        <p:txBody>
          <a:bodyPr wrap="square" rtlCol="0">
            <a:spAutoFit/>
          </a:bodyPr>
          <a:lstStyle/>
          <a:p>
            <a:r>
              <a:rPr lang="en-US" b="1" dirty="0" smtClean="0"/>
              <a:t>Dr. Tom Bayne</a:t>
            </a:r>
            <a:r>
              <a:rPr lang="en-US" dirty="0" smtClean="0"/>
              <a:t>, </a:t>
            </a:r>
            <a:r>
              <a:rPr lang="en-US" i="1" dirty="0" smtClean="0"/>
              <a:t>D.C.</a:t>
            </a:r>
          </a:p>
          <a:p>
            <a:r>
              <a:rPr lang="en-US" i="1" dirty="0" smtClean="0"/>
              <a:t>President</a:t>
            </a:r>
            <a:endParaRPr lang="en-US" i="1" dirty="0"/>
          </a:p>
        </p:txBody>
      </p:sp>
    </p:spTree>
    <p:extLst>
      <p:ext uri="{BB962C8B-B14F-4D97-AF65-F5344CB8AC3E}">
        <p14:creationId xmlns:p14="http://schemas.microsoft.com/office/powerpoint/2010/main" val="286093387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2" descr="Image result for eating">
            <a:extLst>
              <a:ext uri="{FF2B5EF4-FFF2-40B4-BE49-F238E27FC236}">
                <a16:creationId xmlns="" xmlns:a16="http://schemas.microsoft.com/office/drawing/2014/main" id="{5150D2B0-796C-4EDC-9B02-867B94A90273}"/>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09600" y="304800"/>
            <a:ext cx="10701338" cy="624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833075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661182" y="1170204"/>
            <a:ext cx="10744796" cy="799272"/>
          </a:xfrm>
          <a:prstGeom prst="round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 xmlns:a16="http://schemas.microsoft.com/office/drawing/2014/main" id="{2F3E6ECE-69B3-4756-8ACC-423A9D21DA4B}"/>
              </a:ext>
            </a:extLst>
          </p:cNvPr>
          <p:cNvSpPr txBox="1"/>
          <p:nvPr/>
        </p:nvSpPr>
        <p:spPr>
          <a:xfrm>
            <a:off x="2786268" y="288235"/>
            <a:ext cx="6619461" cy="584775"/>
          </a:xfrm>
          <a:prstGeom prst="rect">
            <a:avLst/>
          </a:prstGeom>
          <a:noFill/>
        </p:spPr>
        <p:txBody>
          <a:bodyPr wrap="square" rtlCol="0">
            <a:spAutoFit/>
          </a:bodyPr>
          <a:lstStyle/>
          <a:p>
            <a:r>
              <a:rPr lang="en-US" sz="3200" b="1" dirty="0">
                <a:solidFill>
                  <a:srgbClr val="FF0000"/>
                </a:solidFill>
              </a:rPr>
              <a:t>WHAT IS METABOLIC ENDOTOXEMIA?</a:t>
            </a:r>
          </a:p>
        </p:txBody>
      </p:sp>
      <p:sp>
        <p:nvSpPr>
          <p:cNvPr id="3" name="TextBox 2">
            <a:extLst>
              <a:ext uri="{FF2B5EF4-FFF2-40B4-BE49-F238E27FC236}">
                <a16:creationId xmlns="" xmlns:a16="http://schemas.microsoft.com/office/drawing/2014/main" id="{A55678A1-1A7A-4156-B855-D6449C726CAD}"/>
              </a:ext>
            </a:extLst>
          </p:cNvPr>
          <p:cNvSpPr txBox="1"/>
          <p:nvPr/>
        </p:nvSpPr>
        <p:spPr>
          <a:xfrm>
            <a:off x="786017" y="1212408"/>
            <a:ext cx="10619961" cy="646331"/>
          </a:xfrm>
          <a:prstGeom prst="rect">
            <a:avLst/>
          </a:prstGeom>
          <a:noFill/>
        </p:spPr>
        <p:txBody>
          <a:bodyPr wrap="square" rtlCol="0">
            <a:spAutoFit/>
          </a:bodyPr>
          <a:lstStyle/>
          <a:p>
            <a:r>
              <a:rPr lang="en-US" dirty="0"/>
              <a:t>Metabolic endotoxemia is essentially an </a:t>
            </a:r>
            <a:r>
              <a:rPr lang="en-US" b="1" dirty="0"/>
              <a:t>innate immune response </a:t>
            </a:r>
            <a:r>
              <a:rPr lang="en-US" dirty="0"/>
              <a:t>that becomes a sub-clinical, persistent, low-grade inflammation because of increased, circulating endotoxins. – Primarily LPS.</a:t>
            </a:r>
          </a:p>
        </p:txBody>
      </p:sp>
      <p:sp>
        <p:nvSpPr>
          <p:cNvPr id="4" name="Rectangle 3">
            <a:extLst>
              <a:ext uri="{FF2B5EF4-FFF2-40B4-BE49-F238E27FC236}">
                <a16:creationId xmlns="" xmlns:a16="http://schemas.microsoft.com/office/drawing/2014/main" id="{2049C2AB-05D6-49E0-9CDE-662E2E49E4A7}"/>
              </a:ext>
            </a:extLst>
          </p:cNvPr>
          <p:cNvSpPr/>
          <p:nvPr/>
        </p:nvSpPr>
        <p:spPr>
          <a:xfrm>
            <a:off x="1015447" y="2198137"/>
            <a:ext cx="10161105" cy="3693319"/>
          </a:xfrm>
          <a:prstGeom prst="rect">
            <a:avLst/>
          </a:prstGeom>
        </p:spPr>
        <p:txBody>
          <a:bodyPr wrap="square">
            <a:spAutoFit/>
          </a:bodyPr>
          <a:lstStyle/>
          <a:p>
            <a:pPr marL="285750" indent="-285750">
              <a:buFont typeface="Arial" panose="020B0604020202020204" pitchFamily="34" charset="0"/>
              <a:buChar char="•"/>
            </a:pPr>
            <a:r>
              <a:rPr lang="en-US" dirty="0">
                <a:latin typeface="AvantGarde-Book"/>
              </a:rPr>
              <a:t>Metabolic endotoxemia is a condition that is estimated to affect approximately 33% of the western population.</a:t>
            </a:r>
          </a:p>
          <a:p>
            <a:pPr marL="285750" indent="-285750">
              <a:buFont typeface="Arial" panose="020B0604020202020204" pitchFamily="34" charset="0"/>
              <a:buChar char="•"/>
            </a:pPr>
            <a:r>
              <a:rPr lang="en-US" dirty="0">
                <a:latin typeface="AvantGarde-Book"/>
              </a:rPr>
              <a:t>The </a:t>
            </a:r>
            <a:r>
              <a:rPr lang="en-US" dirty="0" smtClean="0">
                <a:latin typeface="AvantGarde-Book"/>
              </a:rPr>
              <a:t>condition </a:t>
            </a:r>
            <a:r>
              <a:rPr lang="en-US" dirty="0">
                <a:latin typeface="AvantGarde-Book"/>
              </a:rPr>
              <a:t>is characterized by increased serum endotoxin (typically lipopolysaccharide) concentration during the first five hours of the post-prandial period following consumption of a meal. </a:t>
            </a:r>
          </a:p>
          <a:p>
            <a:pPr marL="285750" indent="-285750">
              <a:buFont typeface="Arial" panose="020B0604020202020204" pitchFamily="34" charset="0"/>
              <a:buChar char="•"/>
            </a:pPr>
            <a:r>
              <a:rPr lang="en-US" dirty="0">
                <a:latin typeface="AvantGarde-Book"/>
              </a:rPr>
              <a:t>Meals that are </a:t>
            </a:r>
            <a:r>
              <a:rPr lang="en-US" b="1" dirty="0">
                <a:latin typeface="AvantGarde-Book"/>
              </a:rPr>
              <a:t>high in fat and dense in calories</a:t>
            </a:r>
            <a:r>
              <a:rPr lang="en-US" dirty="0">
                <a:latin typeface="AvantGarde-Book"/>
              </a:rPr>
              <a:t> seem to impact the condition more so than low fat and low calorie meals. </a:t>
            </a:r>
          </a:p>
          <a:p>
            <a:pPr marL="285750" indent="-285750">
              <a:buFont typeface="Arial" panose="020B0604020202020204" pitchFamily="34" charset="0"/>
              <a:buChar char="•"/>
            </a:pPr>
            <a:r>
              <a:rPr lang="en-US" dirty="0">
                <a:latin typeface="AvantGarde-Book"/>
              </a:rPr>
              <a:t>This increase in serum endotoxin concentration is followed by elevated inflammation that is marked by measurable increases in </a:t>
            </a:r>
            <a:r>
              <a:rPr lang="en-US" b="1" dirty="0">
                <a:latin typeface="AvantGarde-Book"/>
              </a:rPr>
              <a:t>interleukin-6</a:t>
            </a:r>
            <a:r>
              <a:rPr lang="en-US" dirty="0">
                <a:latin typeface="AvantGarde-Book"/>
              </a:rPr>
              <a:t>, </a:t>
            </a:r>
            <a:r>
              <a:rPr lang="en-US" b="1" dirty="0">
                <a:latin typeface="AvantGarde-Book"/>
              </a:rPr>
              <a:t>interleukin-1-alpha</a:t>
            </a:r>
            <a:r>
              <a:rPr lang="en-US" dirty="0">
                <a:latin typeface="AvantGarde-Book"/>
              </a:rPr>
              <a:t>, </a:t>
            </a:r>
            <a:r>
              <a:rPr lang="en-US" b="1" dirty="0">
                <a:latin typeface="AvantGarde-Book"/>
              </a:rPr>
              <a:t>interferon-gamma</a:t>
            </a:r>
            <a:r>
              <a:rPr lang="en-US" dirty="0">
                <a:latin typeface="AvantGarde-Book"/>
              </a:rPr>
              <a:t>, </a:t>
            </a:r>
            <a:r>
              <a:rPr lang="en-US" b="1" dirty="0">
                <a:latin typeface="AvantGarde-Book"/>
              </a:rPr>
              <a:t>triglycerides</a:t>
            </a:r>
            <a:r>
              <a:rPr lang="en-US" dirty="0">
                <a:latin typeface="AvantGarde-Book"/>
              </a:rPr>
              <a:t> and </a:t>
            </a:r>
            <a:r>
              <a:rPr lang="en-US" b="1" dirty="0">
                <a:latin typeface="AvantGarde-Book"/>
              </a:rPr>
              <a:t>post-prandial insulin</a:t>
            </a:r>
            <a:r>
              <a:rPr lang="en-US" dirty="0">
                <a:latin typeface="AvantGarde-Book"/>
              </a:rPr>
              <a:t>. </a:t>
            </a:r>
          </a:p>
          <a:p>
            <a:pPr marL="285750" indent="-285750">
              <a:buFont typeface="Arial" panose="020B0604020202020204" pitchFamily="34" charset="0"/>
              <a:buChar char="•"/>
            </a:pPr>
            <a:r>
              <a:rPr lang="en-US" dirty="0">
                <a:latin typeface="AvantGarde-Book"/>
              </a:rPr>
              <a:t>Chronic metabolic endotoxemia and the associated inflammation has been shown to have significant correlation to increases in the risk of developing a variety of chronic </a:t>
            </a:r>
            <a:r>
              <a:rPr lang="en-US" dirty="0" smtClean="0">
                <a:latin typeface="AvantGarde-Book"/>
              </a:rPr>
              <a:t>diseases: </a:t>
            </a:r>
            <a:endParaRPr lang="en-US" dirty="0">
              <a:latin typeface="AvantGarde-Book"/>
            </a:endParaRPr>
          </a:p>
          <a:p>
            <a:pPr marL="742950" lvl="1" indent="-285750">
              <a:buFont typeface="Arial" panose="020B0604020202020204" pitchFamily="34" charset="0"/>
              <a:buChar char="•"/>
            </a:pPr>
            <a:r>
              <a:rPr lang="en-US" u="sng" dirty="0" smtClean="0">
                <a:latin typeface="AvantGarde-Book"/>
              </a:rPr>
              <a:t>cardiovascular </a:t>
            </a:r>
            <a:r>
              <a:rPr lang="en-US" u="sng" dirty="0">
                <a:latin typeface="AvantGarde-Book"/>
              </a:rPr>
              <a:t>disease</a:t>
            </a:r>
            <a:r>
              <a:rPr lang="en-US" dirty="0">
                <a:latin typeface="AvantGarde-Book"/>
              </a:rPr>
              <a:t>, </a:t>
            </a:r>
            <a:r>
              <a:rPr lang="en-US" u="sng" dirty="0" smtClean="0">
                <a:latin typeface="AvantGarde-Book"/>
              </a:rPr>
              <a:t>diabetes</a:t>
            </a:r>
            <a:r>
              <a:rPr lang="en-US" dirty="0">
                <a:latin typeface="AvantGarde-Book"/>
              </a:rPr>
              <a:t>, </a:t>
            </a:r>
            <a:r>
              <a:rPr lang="en-US" u="sng" dirty="0">
                <a:latin typeface="AvantGarde-Book"/>
              </a:rPr>
              <a:t>obesity</a:t>
            </a:r>
            <a:r>
              <a:rPr lang="en-US" dirty="0">
                <a:latin typeface="AvantGarde-Book"/>
              </a:rPr>
              <a:t>, </a:t>
            </a:r>
            <a:r>
              <a:rPr lang="en-US" u="sng" dirty="0" smtClean="0">
                <a:latin typeface="AvantGarde-Book"/>
              </a:rPr>
              <a:t>hypogonadism</a:t>
            </a:r>
            <a:r>
              <a:rPr lang="en-US" dirty="0" smtClean="0">
                <a:latin typeface="AvantGarde-Book"/>
              </a:rPr>
              <a:t>, </a:t>
            </a:r>
            <a:r>
              <a:rPr lang="en-US" u="sng" dirty="0" smtClean="0">
                <a:latin typeface="AvantGarde-Book"/>
              </a:rPr>
              <a:t>autoimmunity</a:t>
            </a:r>
            <a:r>
              <a:rPr lang="en-US" dirty="0" smtClean="0">
                <a:latin typeface="AvantGarde-Book"/>
              </a:rPr>
              <a:t> </a:t>
            </a:r>
            <a:r>
              <a:rPr lang="en-US" dirty="0">
                <a:latin typeface="AvantGarde-Book"/>
              </a:rPr>
              <a:t>and even mood disorders such as </a:t>
            </a:r>
            <a:r>
              <a:rPr lang="en-US" u="sng" dirty="0">
                <a:latin typeface="AvantGarde-Book"/>
              </a:rPr>
              <a:t>anxiety</a:t>
            </a:r>
            <a:r>
              <a:rPr lang="en-US" dirty="0">
                <a:latin typeface="AvantGarde-Book"/>
              </a:rPr>
              <a:t> and </a:t>
            </a:r>
            <a:r>
              <a:rPr lang="en-US" u="sng" dirty="0">
                <a:latin typeface="AvantGarde-Book"/>
              </a:rPr>
              <a:t>depression</a:t>
            </a:r>
            <a:r>
              <a:rPr lang="en-US" dirty="0">
                <a:latin typeface="AvantGarde-Book"/>
              </a:rPr>
              <a:t>.</a:t>
            </a:r>
            <a:endParaRPr lang="en-US" dirty="0"/>
          </a:p>
        </p:txBody>
      </p:sp>
    </p:spTree>
    <p:extLst>
      <p:ext uri="{BB962C8B-B14F-4D97-AF65-F5344CB8AC3E}">
        <p14:creationId xmlns:p14="http://schemas.microsoft.com/office/powerpoint/2010/main" val="35827200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76581" y="520487"/>
            <a:ext cx="4586577" cy="646331"/>
          </a:xfrm>
          <a:prstGeom prst="rect">
            <a:avLst/>
          </a:prstGeom>
        </p:spPr>
        <p:txBody>
          <a:bodyPr wrap="none">
            <a:spAutoFit/>
          </a:bodyPr>
          <a:lstStyle/>
          <a:p>
            <a:r>
              <a:rPr lang="en-US" sz="3600" b="1" dirty="0">
                <a:solidFill>
                  <a:srgbClr val="FF0000"/>
                </a:solidFill>
              </a:rPr>
              <a:t>What is </a:t>
            </a:r>
            <a:r>
              <a:rPr lang="en-US" sz="3600" b="1" dirty="0" smtClean="0">
                <a:solidFill>
                  <a:srgbClr val="FF0000"/>
                </a:solidFill>
              </a:rPr>
              <a:t>an endotoxin</a:t>
            </a:r>
            <a:r>
              <a:rPr lang="en-US" sz="3600" b="1" dirty="0">
                <a:solidFill>
                  <a:srgbClr val="FF0000"/>
                </a:solidFill>
              </a:rPr>
              <a:t>? </a:t>
            </a:r>
          </a:p>
        </p:txBody>
      </p:sp>
      <p:sp>
        <p:nvSpPr>
          <p:cNvPr id="5" name="Rectangle 4"/>
          <p:cNvSpPr/>
          <p:nvPr/>
        </p:nvSpPr>
        <p:spPr>
          <a:xfrm>
            <a:off x="376581" y="1531577"/>
            <a:ext cx="6096000" cy="3385542"/>
          </a:xfrm>
          <a:prstGeom prst="rect">
            <a:avLst/>
          </a:prstGeom>
        </p:spPr>
        <p:txBody>
          <a:bodyPr>
            <a:spAutoFit/>
          </a:bodyPr>
          <a:lstStyle/>
          <a:p>
            <a:r>
              <a:rPr lang="en-US" sz="2000" b="1" dirty="0"/>
              <a:t>AKA lipopolysaccharide (LPS)</a:t>
            </a:r>
          </a:p>
          <a:p>
            <a:endParaRPr lang="en-US" sz="2000" b="1" dirty="0"/>
          </a:p>
          <a:p>
            <a:r>
              <a:rPr lang="en-US" sz="2000" dirty="0"/>
              <a:t>● Inflammatory immunogens</a:t>
            </a:r>
          </a:p>
          <a:p>
            <a:endParaRPr lang="en-US" sz="2000" dirty="0"/>
          </a:p>
          <a:p>
            <a:r>
              <a:rPr lang="en-US" sz="2000" dirty="0"/>
              <a:t>● Component of gram-negative bacterial outer cell wall</a:t>
            </a:r>
          </a:p>
          <a:p>
            <a:r>
              <a:rPr lang="en-US" dirty="0"/>
              <a:t>	○ </a:t>
            </a:r>
            <a:r>
              <a:rPr lang="en-US" dirty="0" smtClean="0"/>
              <a:t>Adhesion </a:t>
            </a:r>
            <a:r>
              <a:rPr lang="en-US" dirty="0"/>
              <a:t>for colonization of host</a:t>
            </a:r>
          </a:p>
          <a:p>
            <a:r>
              <a:rPr lang="en-US" dirty="0"/>
              <a:t>	○ Diversity of antigenic strains</a:t>
            </a:r>
          </a:p>
          <a:p>
            <a:endParaRPr lang="en-US" dirty="0"/>
          </a:p>
          <a:p>
            <a:r>
              <a:rPr lang="en-US" sz="2000" dirty="0"/>
              <a:t>● Circulates at low-grade levels in healthy individuals</a:t>
            </a:r>
          </a:p>
          <a:p>
            <a:endParaRPr lang="en-US" sz="2000" dirty="0"/>
          </a:p>
          <a:p>
            <a:r>
              <a:rPr lang="en-US" sz="2000" dirty="0"/>
              <a:t>● Toxicity mainly mediated by the lipid-A component</a:t>
            </a:r>
          </a:p>
        </p:txBody>
      </p:sp>
      <p:sp>
        <p:nvSpPr>
          <p:cNvPr id="6" name="Rectangle 5"/>
          <p:cNvSpPr/>
          <p:nvPr/>
        </p:nvSpPr>
        <p:spPr>
          <a:xfrm>
            <a:off x="47567" y="6277819"/>
            <a:ext cx="4733283" cy="369332"/>
          </a:xfrm>
          <a:prstGeom prst="rect">
            <a:avLst/>
          </a:prstGeom>
        </p:spPr>
        <p:txBody>
          <a:bodyPr wrap="none">
            <a:spAutoFit/>
          </a:bodyPr>
          <a:lstStyle/>
          <a:p>
            <a:r>
              <a:rPr lang="en-US" dirty="0" err="1"/>
              <a:t>Erridge</a:t>
            </a:r>
            <a:r>
              <a:rPr lang="en-US" dirty="0"/>
              <a:t>, et al. Am J </a:t>
            </a:r>
            <a:r>
              <a:rPr lang="en-US" dirty="0" err="1"/>
              <a:t>Clin</a:t>
            </a:r>
            <a:r>
              <a:rPr lang="en-US" dirty="0"/>
              <a:t> </a:t>
            </a:r>
            <a:r>
              <a:rPr lang="en-US" dirty="0" err="1"/>
              <a:t>Nutr</a:t>
            </a:r>
            <a:r>
              <a:rPr lang="en-US" dirty="0"/>
              <a:t>. 2007;86:1286-1292</a:t>
            </a:r>
          </a:p>
        </p:txBody>
      </p:sp>
      <p:pic>
        <p:nvPicPr>
          <p:cNvPr id="8" name="Picture 7"/>
          <p:cNvPicPr>
            <a:picLocks noChangeAspect="1"/>
          </p:cNvPicPr>
          <p:nvPr/>
        </p:nvPicPr>
        <p:blipFill>
          <a:blip r:embed="rId3"/>
          <a:stretch>
            <a:fillRect/>
          </a:stretch>
        </p:blipFill>
        <p:spPr>
          <a:xfrm>
            <a:off x="6156837" y="885370"/>
            <a:ext cx="6035163" cy="4817987"/>
          </a:xfrm>
          <a:prstGeom prst="rect">
            <a:avLst/>
          </a:prstGeom>
        </p:spPr>
      </p:pic>
      <p:sp>
        <p:nvSpPr>
          <p:cNvPr id="9" name="Rectangle 8"/>
          <p:cNvSpPr/>
          <p:nvPr/>
        </p:nvSpPr>
        <p:spPr>
          <a:xfrm>
            <a:off x="6700762" y="5703357"/>
            <a:ext cx="6096000" cy="523220"/>
          </a:xfrm>
          <a:prstGeom prst="rect">
            <a:avLst/>
          </a:prstGeom>
        </p:spPr>
        <p:txBody>
          <a:bodyPr>
            <a:spAutoFit/>
          </a:bodyPr>
          <a:lstStyle/>
          <a:p>
            <a:r>
              <a:rPr lang="en-US" sz="1400" dirty="0"/>
              <a:t>http://caltagmedsystems.blogspot.com/2013/05/uscn-specialist-elisa-kit-manufacturer.html</a:t>
            </a:r>
          </a:p>
        </p:txBody>
      </p:sp>
    </p:spTree>
    <p:extLst>
      <p:ext uri="{BB962C8B-B14F-4D97-AF65-F5344CB8AC3E}">
        <p14:creationId xmlns:p14="http://schemas.microsoft.com/office/powerpoint/2010/main" val="38267503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white">
          <a:xfrm>
            <a:off x="0" y="0"/>
            <a:ext cx="12192000" cy="6858000"/>
          </a:xfrm>
          <a:prstGeom prst="rect">
            <a:avLst/>
          </a:prstGeom>
          <a:solidFill>
            <a:schemeClr val="bg1"/>
          </a:solidFill>
          <a:ln>
            <a:noFill/>
          </a:ln>
          <a:effectLst/>
        </p:spPr>
      </p:sp>
      <p:pic>
        <p:nvPicPr>
          <p:cNvPr id="4" name="Picture 3"/>
          <p:cNvPicPr>
            <a:picLocks noChangeAspect="1"/>
          </p:cNvPicPr>
          <p:nvPr/>
        </p:nvPicPr>
        <p:blipFill>
          <a:blip r:embed="rId2"/>
          <a:stretch>
            <a:fillRect/>
          </a:stretch>
        </p:blipFill>
        <p:spPr>
          <a:xfrm>
            <a:off x="720875" y="1317414"/>
            <a:ext cx="10905066" cy="3816772"/>
          </a:xfrm>
          <a:prstGeom prst="rect">
            <a:avLst/>
          </a:prstGeom>
        </p:spPr>
      </p:pic>
      <p:sp>
        <p:nvSpPr>
          <p:cNvPr id="5" name="Rectangle 4"/>
          <p:cNvSpPr/>
          <p:nvPr/>
        </p:nvSpPr>
        <p:spPr>
          <a:xfrm>
            <a:off x="863543" y="5211263"/>
            <a:ext cx="11267923" cy="523220"/>
          </a:xfrm>
          <a:prstGeom prst="rect">
            <a:avLst/>
          </a:prstGeom>
        </p:spPr>
        <p:txBody>
          <a:bodyPr wrap="square">
            <a:spAutoFit/>
          </a:bodyPr>
          <a:lstStyle/>
          <a:p>
            <a:r>
              <a:rPr lang="en-US" sz="1400" b="0" i="0" dirty="0">
                <a:solidFill>
                  <a:srgbClr val="000000"/>
                </a:solidFill>
                <a:effectLst/>
                <a:latin typeface="Arial" panose="020B0604020202020204" pitchFamily="34" charset="0"/>
              </a:rPr>
              <a:t>Endotoxin permeability and changes in serum endotoxin levels in the hours subsequent to the ingestion of a test meal containing either 50ml  coconut (CO), vegetable (VO) and fish oil (FO) in otherwise healthy pigs (Mani. 2013).</a:t>
            </a:r>
            <a:endParaRPr lang="en-US" sz="1400" dirty="0"/>
          </a:p>
        </p:txBody>
      </p:sp>
      <p:sp>
        <p:nvSpPr>
          <p:cNvPr id="6" name="TextBox 5"/>
          <p:cNvSpPr txBox="1"/>
          <p:nvPr/>
        </p:nvSpPr>
        <p:spPr>
          <a:xfrm>
            <a:off x="3003911" y="284836"/>
            <a:ext cx="6880860" cy="523220"/>
          </a:xfrm>
          <a:prstGeom prst="rect">
            <a:avLst/>
          </a:prstGeom>
          <a:noFill/>
        </p:spPr>
        <p:txBody>
          <a:bodyPr wrap="square" rtlCol="0">
            <a:spAutoFit/>
          </a:bodyPr>
          <a:lstStyle/>
          <a:p>
            <a:r>
              <a:rPr lang="en-US" sz="2800" b="1" dirty="0">
                <a:solidFill>
                  <a:srgbClr val="FF0000"/>
                </a:solidFill>
              </a:rPr>
              <a:t>TYPES OF DIETARY FATS AND ENDOTOXEMIA</a:t>
            </a:r>
          </a:p>
        </p:txBody>
      </p:sp>
      <p:sp>
        <p:nvSpPr>
          <p:cNvPr id="2" name="Rectangle 1">
            <a:extLst>
              <a:ext uri="{FF2B5EF4-FFF2-40B4-BE49-F238E27FC236}">
                <a16:creationId xmlns="" xmlns:a16="http://schemas.microsoft.com/office/drawing/2014/main" id="{D9440278-ACE2-4977-8C81-B1633D1E0B2A}"/>
              </a:ext>
            </a:extLst>
          </p:cNvPr>
          <p:cNvSpPr/>
          <p:nvPr/>
        </p:nvSpPr>
        <p:spPr>
          <a:xfrm>
            <a:off x="139995" y="6451600"/>
            <a:ext cx="11369749" cy="369332"/>
          </a:xfrm>
          <a:prstGeom prst="rect">
            <a:avLst/>
          </a:prstGeom>
        </p:spPr>
        <p:txBody>
          <a:bodyPr wrap="square">
            <a:spAutoFit/>
          </a:bodyPr>
          <a:lstStyle/>
          <a:p>
            <a:r>
              <a:rPr lang="de-DE" i="1" dirty="0">
                <a:solidFill>
                  <a:srgbClr val="666666"/>
                </a:solidFill>
                <a:latin typeface="Open Sans"/>
              </a:rPr>
              <a:t>Nutrition &amp; Metabolism</a:t>
            </a:r>
            <a:r>
              <a:rPr lang="de-DE" dirty="0">
                <a:solidFill>
                  <a:srgbClr val="666666"/>
                </a:solidFill>
                <a:latin typeface="Open Sans"/>
              </a:rPr>
              <a:t>2013</a:t>
            </a:r>
            <a:r>
              <a:rPr lang="de-DE" b="1" dirty="0">
                <a:solidFill>
                  <a:srgbClr val="666666"/>
                </a:solidFill>
                <a:latin typeface="Open Sans"/>
              </a:rPr>
              <a:t>10</a:t>
            </a:r>
            <a:r>
              <a:rPr lang="de-DE" dirty="0">
                <a:solidFill>
                  <a:srgbClr val="666666"/>
                </a:solidFill>
                <a:latin typeface="Open Sans"/>
              </a:rPr>
              <a:t>:6 </a:t>
            </a:r>
            <a:r>
              <a:rPr lang="de-DE" dirty="0">
                <a:solidFill>
                  <a:srgbClr val="0070BB"/>
                </a:solidFill>
                <a:latin typeface="Open Sans"/>
                <a:hlinkClick r:id="rId3"/>
              </a:rPr>
              <a:t>https://doi.org/10.1186/1743-7075-10-6</a:t>
            </a:r>
            <a:endParaRPr lang="de-DE" b="0" i="0" dirty="0">
              <a:solidFill>
                <a:srgbClr val="666666"/>
              </a:solidFill>
              <a:effectLst/>
              <a:latin typeface="Open Sans"/>
            </a:endParaRPr>
          </a:p>
        </p:txBody>
      </p:sp>
    </p:spTree>
    <p:extLst>
      <p:ext uri="{BB962C8B-B14F-4D97-AF65-F5344CB8AC3E}">
        <p14:creationId xmlns:p14="http://schemas.microsoft.com/office/powerpoint/2010/main" val="39384689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48303" y="953336"/>
            <a:ext cx="8365067" cy="1938992"/>
          </a:xfrm>
          <a:prstGeom prst="rect">
            <a:avLst/>
          </a:prstGeom>
        </p:spPr>
        <p:txBody>
          <a:bodyPr wrap="square">
            <a:spAutoFit/>
          </a:bodyPr>
          <a:lstStyle/>
          <a:p>
            <a:r>
              <a:rPr lang="en-US" sz="2400" b="1" dirty="0"/>
              <a:t>Saturated fat (SFA) and n-3 PUFAs have opposite effects on LPS receptor, TLR4, and lipid rafts</a:t>
            </a:r>
          </a:p>
          <a:p>
            <a:r>
              <a:rPr lang="en-US" dirty="0"/>
              <a:t>○ Lipid-A component of LPS is composed of SFA</a:t>
            </a:r>
          </a:p>
          <a:p>
            <a:r>
              <a:rPr lang="en-US" dirty="0"/>
              <a:t>○ Endotoxin toxicity is reduced when SFA in lipid-A is substituted for n-3 PUFAs</a:t>
            </a:r>
          </a:p>
          <a:p>
            <a:endParaRPr lang="en-US" dirty="0"/>
          </a:p>
          <a:p>
            <a:endParaRPr lang="en-US" dirty="0"/>
          </a:p>
        </p:txBody>
      </p:sp>
      <p:sp>
        <p:nvSpPr>
          <p:cNvPr id="5" name="Rectangle 4"/>
          <p:cNvSpPr/>
          <p:nvPr/>
        </p:nvSpPr>
        <p:spPr>
          <a:xfrm>
            <a:off x="299962" y="2412464"/>
            <a:ext cx="8558590" cy="369332"/>
          </a:xfrm>
          <a:prstGeom prst="rect">
            <a:avLst/>
          </a:prstGeom>
        </p:spPr>
        <p:txBody>
          <a:bodyPr wrap="square">
            <a:spAutoFit/>
          </a:bodyPr>
          <a:lstStyle/>
          <a:p>
            <a:r>
              <a:rPr lang="nl-NL" dirty="0"/>
              <a:t>Lee, et al. J Biol Chem. 2004;279:16971-16979</a:t>
            </a:r>
            <a:endParaRPr lang="en-US" dirty="0"/>
          </a:p>
        </p:txBody>
      </p:sp>
      <p:sp>
        <p:nvSpPr>
          <p:cNvPr id="6" name="Rectangle 5"/>
          <p:cNvSpPr/>
          <p:nvPr/>
        </p:nvSpPr>
        <p:spPr>
          <a:xfrm>
            <a:off x="299962" y="95888"/>
            <a:ext cx="6638227" cy="646331"/>
          </a:xfrm>
          <a:prstGeom prst="rect">
            <a:avLst/>
          </a:prstGeom>
        </p:spPr>
        <p:txBody>
          <a:bodyPr wrap="none">
            <a:spAutoFit/>
          </a:bodyPr>
          <a:lstStyle/>
          <a:p>
            <a:r>
              <a:rPr lang="en-US" sz="3600" b="1" dirty="0">
                <a:solidFill>
                  <a:srgbClr val="FF0000"/>
                </a:solidFill>
              </a:rPr>
              <a:t>Why does the type of fat matter? </a:t>
            </a:r>
          </a:p>
        </p:txBody>
      </p:sp>
      <p:sp>
        <p:nvSpPr>
          <p:cNvPr id="7" name="Rectangle 6"/>
          <p:cNvSpPr/>
          <p:nvPr/>
        </p:nvSpPr>
        <p:spPr>
          <a:xfrm>
            <a:off x="133269" y="3085134"/>
            <a:ext cx="7439344" cy="646331"/>
          </a:xfrm>
          <a:prstGeom prst="rect">
            <a:avLst/>
          </a:prstGeom>
        </p:spPr>
        <p:txBody>
          <a:bodyPr wrap="none">
            <a:spAutoFit/>
          </a:bodyPr>
          <a:lstStyle/>
          <a:p>
            <a:r>
              <a:rPr lang="en-US" sz="3600" b="1" dirty="0">
                <a:solidFill>
                  <a:srgbClr val="FF0000"/>
                </a:solidFill>
              </a:rPr>
              <a:t>How does endotoxin enter the blood?</a:t>
            </a:r>
          </a:p>
        </p:txBody>
      </p:sp>
      <p:sp>
        <p:nvSpPr>
          <p:cNvPr id="8" name="Rectangle 7"/>
          <p:cNvSpPr/>
          <p:nvPr/>
        </p:nvSpPr>
        <p:spPr>
          <a:xfrm>
            <a:off x="1016000" y="3789162"/>
            <a:ext cx="6096000" cy="2492990"/>
          </a:xfrm>
          <a:prstGeom prst="rect">
            <a:avLst/>
          </a:prstGeom>
        </p:spPr>
        <p:txBody>
          <a:bodyPr>
            <a:spAutoFit/>
          </a:bodyPr>
          <a:lstStyle/>
          <a:p>
            <a:r>
              <a:rPr lang="en-US" sz="2400" b="1" dirty="0"/>
              <a:t>Paracellular pathways</a:t>
            </a:r>
          </a:p>
          <a:p>
            <a:r>
              <a:rPr lang="en-US" dirty="0"/>
              <a:t>○ Via tight junctions</a:t>
            </a:r>
          </a:p>
          <a:p>
            <a:endParaRPr lang="en-US" dirty="0"/>
          </a:p>
          <a:p>
            <a:r>
              <a:rPr lang="en-US" sz="2400" b="1" dirty="0"/>
              <a:t>Transcellular pathways</a:t>
            </a:r>
          </a:p>
          <a:p>
            <a:r>
              <a:rPr lang="en-US" dirty="0"/>
              <a:t>○ Via lipid rafts (endocytosis)</a:t>
            </a:r>
          </a:p>
          <a:p>
            <a:pPr marL="742950" lvl="1" indent="-285750">
              <a:buFont typeface="Wingdings" panose="05000000000000000000" pitchFamily="2" charset="2"/>
              <a:buChar char="§"/>
            </a:pPr>
            <a:r>
              <a:rPr lang="en-US" dirty="0"/>
              <a:t> Rigid portion of membrane</a:t>
            </a:r>
          </a:p>
          <a:p>
            <a:pPr marL="742950" lvl="1" indent="-285750">
              <a:buFont typeface="Wingdings" panose="05000000000000000000" pitchFamily="2" charset="2"/>
              <a:buChar char="§"/>
            </a:pPr>
            <a:r>
              <a:rPr lang="en-US" dirty="0"/>
              <a:t>Composed of cholesterol, SFA</a:t>
            </a:r>
          </a:p>
          <a:p>
            <a:pPr marL="742950" lvl="1" indent="-285750">
              <a:buFont typeface="Wingdings" panose="05000000000000000000" pitchFamily="2" charset="2"/>
              <a:buChar char="§"/>
            </a:pPr>
            <a:r>
              <a:rPr lang="en-US" dirty="0"/>
              <a:t>Important in cell signaling</a:t>
            </a:r>
          </a:p>
        </p:txBody>
      </p:sp>
      <p:sp>
        <p:nvSpPr>
          <p:cNvPr id="9" name="Rectangle 8"/>
          <p:cNvSpPr/>
          <p:nvPr/>
        </p:nvSpPr>
        <p:spPr>
          <a:xfrm>
            <a:off x="1016000" y="6397545"/>
            <a:ext cx="6096000" cy="369332"/>
          </a:xfrm>
          <a:prstGeom prst="rect">
            <a:avLst/>
          </a:prstGeom>
        </p:spPr>
        <p:txBody>
          <a:bodyPr>
            <a:spAutoFit/>
          </a:bodyPr>
          <a:lstStyle/>
          <a:p>
            <a:r>
              <a:rPr lang="en-US" dirty="0" err="1"/>
              <a:t>Triantafilou</a:t>
            </a:r>
            <a:r>
              <a:rPr lang="en-US" dirty="0"/>
              <a:t>, et al. J Cell Sci. 2002;115:2603-2611; </a:t>
            </a:r>
          </a:p>
        </p:txBody>
      </p:sp>
      <p:pic>
        <p:nvPicPr>
          <p:cNvPr id="3074" name="Picture 2" descr="http://www.nature.com/nrn/journal/v8/n2/images/nrn2059-f2.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7823201" y="3238876"/>
            <a:ext cx="4088720" cy="3619124"/>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https://upload.wikimedia.org/wikipedia/commons/thumb/3/3c/Kdo2-lipidA.png/300px-Kdo2-lipidA.p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8547402" y="314821"/>
            <a:ext cx="2857500" cy="24669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09212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0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8E20D1B-79C6-4661-B749-0D3961EF4613}"/>
              </a:ext>
            </a:extLst>
          </p:cNvPr>
          <p:cNvSpPr>
            <a:spLocks noGrp="1"/>
          </p:cNvSpPr>
          <p:nvPr>
            <p:ph type="title"/>
          </p:nvPr>
        </p:nvSpPr>
        <p:spPr>
          <a:xfrm>
            <a:off x="1676400" y="-87106"/>
            <a:ext cx="10515600" cy="1325563"/>
          </a:xfrm>
        </p:spPr>
        <p:txBody>
          <a:bodyPr>
            <a:normAutofit/>
          </a:bodyPr>
          <a:lstStyle/>
          <a:p>
            <a:r>
              <a:rPr lang="en-US" sz="3200" b="1" dirty="0">
                <a:solidFill>
                  <a:srgbClr val="FF0000"/>
                </a:solidFill>
                <a:latin typeface="+mn-lt"/>
              </a:rPr>
              <a:t>IMMUNE ACTIVATION IN METABOLIC ENDOTOXEMIA</a:t>
            </a:r>
            <a:endParaRPr lang="en-US" sz="4000" b="1" dirty="0">
              <a:solidFill>
                <a:srgbClr val="FF0000"/>
              </a:solidFill>
              <a:latin typeface="+mn-lt"/>
            </a:endParaRPr>
          </a:p>
        </p:txBody>
      </p:sp>
      <p:sp>
        <p:nvSpPr>
          <p:cNvPr id="3" name="TextBox 2">
            <a:extLst>
              <a:ext uri="{FF2B5EF4-FFF2-40B4-BE49-F238E27FC236}">
                <a16:creationId xmlns="" xmlns:a16="http://schemas.microsoft.com/office/drawing/2014/main" id="{CB96558A-8CEF-48E7-9F6B-04F381C1C399}"/>
              </a:ext>
            </a:extLst>
          </p:cNvPr>
          <p:cNvSpPr txBox="1"/>
          <p:nvPr/>
        </p:nvSpPr>
        <p:spPr>
          <a:xfrm>
            <a:off x="5456946" y="1238457"/>
            <a:ext cx="6203324" cy="5078313"/>
          </a:xfrm>
          <a:prstGeom prst="rect">
            <a:avLst/>
          </a:prstGeom>
          <a:noFill/>
        </p:spPr>
        <p:txBody>
          <a:bodyPr wrap="square" rtlCol="0">
            <a:spAutoFit/>
          </a:bodyPr>
          <a:lstStyle/>
          <a:p>
            <a:r>
              <a:rPr lang="en-US" sz="1800" b="1" kern="1200" dirty="0" smtClean="0">
                <a:solidFill>
                  <a:schemeClr val="accent2"/>
                </a:solidFill>
                <a:latin typeface="+mn-lt"/>
                <a:ea typeface="+mn-ea"/>
                <a:cs typeface="+mn-cs"/>
              </a:rPr>
              <a:t>TLR4</a:t>
            </a:r>
            <a:r>
              <a:rPr lang="en-US" sz="1800" kern="1200" dirty="0" smtClean="0">
                <a:solidFill>
                  <a:schemeClr val="tx1"/>
                </a:solidFill>
                <a:latin typeface="+mn-lt"/>
                <a:ea typeface="+mn-ea"/>
                <a:cs typeface="+mn-cs"/>
              </a:rPr>
              <a:t> is an important signaling protein in innate immunity and is found on the surfaces of innate immune defense cells like </a:t>
            </a:r>
            <a:r>
              <a:rPr lang="en-US" dirty="0" smtClean="0"/>
              <a:t>Macrophages and dendritic cells.</a:t>
            </a:r>
            <a:r>
              <a:rPr lang="en-US" sz="1800" kern="1200" dirty="0" smtClean="0">
                <a:solidFill>
                  <a:schemeClr val="tx1"/>
                </a:solidFill>
                <a:latin typeface="+mn-lt"/>
                <a:ea typeface="+mn-ea"/>
                <a:cs typeface="+mn-cs"/>
              </a:rPr>
              <a:t> </a:t>
            </a:r>
          </a:p>
          <a:p>
            <a:endParaRPr lang="en-US" dirty="0" smtClean="0"/>
          </a:p>
          <a:p>
            <a:r>
              <a:rPr lang="en-US" sz="1800" kern="1200" dirty="0" smtClean="0">
                <a:solidFill>
                  <a:schemeClr val="tx1"/>
                </a:solidFill>
                <a:latin typeface="+mn-lt"/>
                <a:ea typeface="+mn-ea"/>
                <a:cs typeface="+mn-cs"/>
              </a:rPr>
              <a:t>Circulating LPS gets bound by a phospholipid transfer protein called </a:t>
            </a:r>
            <a:r>
              <a:rPr lang="en-US" sz="1800" b="1" kern="1200" dirty="0" smtClean="0">
                <a:solidFill>
                  <a:schemeClr val="accent2"/>
                </a:solidFill>
                <a:latin typeface="+mn-lt"/>
                <a:ea typeface="+mn-ea"/>
                <a:cs typeface="+mn-cs"/>
              </a:rPr>
              <a:t>LBP</a:t>
            </a:r>
            <a:r>
              <a:rPr lang="en-US" sz="1800" kern="1200" dirty="0" smtClean="0">
                <a:solidFill>
                  <a:schemeClr val="tx1"/>
                </a:solidFill>
                <a:latin typeface="+mn-lt"/>
                <a:ea typeface="+mn-ea"/>
                <a:cs typeface="+mn-cs"/>
              </a:rPr>
              <a:t>, which carriers LPS to the </a:t>
            </a:r>
            <a:r>
              <a:rPr lang="en-US" sz="1800" b="1" kern="1200" dirty="0" smtClean="0">
                <a:solidFill>
                  <a:schemeClr val="accent2"/>
                </a:solidFill>
                <a:latin typeface="+mn-lt"/>
                <a:ea typeface="+mn-ea"/>
                <a:cs typeface="+mn-cs"/>
              </a:rPr>
              <a:t>CD14-TLR complex </a:t>
            </a:r>
            <a:r>
              <a:rPr lang="en-US" sz="1800" kern="1200" dirty="0" smtClean="0">
                <a:solidFill>
                  <a:schemeClr val="tx1"/>
                </a:solidFill>
                <a:latin typeface="+mn-lt"/>
                <a:ea typeface="+mn-ea"/>
                <a:cs typeface="+mn-cs"/>
              </a:rPr>
              <a:t>for examination. </a:t>
            </a:r>
          </a:p>
          <a:p>
            <a:endParaRPr lang="en-US" dirty="0" smtClean="0"/>
          </a:p>
          <a:p>
            <a:r>
              <a:rPr lang="en-US" sz="1800" kern="1200" dirty="0" smtClean="0">
                <a:solidFill>
                  <a:schemeClr val="tx1"/>
                </a:solidFill>
                <a:latin typeface="+mn-lt"/>
                <a:ea typeface="+mn-ea"/>
                <a:cs typeface="+mn-cs"/>
              </a:rPr>
              <a:t>Once LPS-LBP has bound to the CD14-TLR complex, it initiates an immune cascade that leads to the </a:t>
            </a:r>
            <a:r>
              <a:rPr lang="en-US" sz="1800" b="1" kern="1200" dirty="0" smtClean="0">
                <a:solidFill>
                  <a:schemeClr val="accent2"/>
                </a:solidFill>
                <a:latin typeface="+mn-lt"/>
                <a:ea typeface="+mn-ea"/>
                <a:cs typeface="+mn-cs"/>
              </a:rPr>
              <a:t>activation of NFK</a:t>
            </a:r>
            <a:r>
              <a:rPr lang="el-GR" sz="1800" b="1" kern="1200" dirty="0" smtClean="0">
                <a:solidFill>
                  <a:schemeClr val="accent2"/>
                </a:solidFill>
                <a:latin typeface="+mn-lt"/>
                <a:ea typeface="+mn-ea"/>
                <a:cs typeface="+mn-cs"/>
              </a:rPr>
              <a:t>β</a:t>
            </a:r>
            <a:endParaRPr lang="en-US" sz="1800" b="1" kern="1200" dirty="0" smtClean="0">
              <a:solidFill>
                <a:schemeClr val="accent2"/>
              </a:solidFill>
              <a:latin typeface="+mn-lt"/>
              <a:ea typeface="+mn-ea"/>
              <a:cs typeface="+mn-cs"/>
            </a:endParaRPr>
          </a:p>
          <a:p>
            <a:endParaRPr lang="en-US" dirty="0" smtClean="0"/>
          </a:p>
          <a:p>
            <a:r>
              <a:rPr lang="en-US" sz="1800" kern="1200" dirty="0" smtClean="0">
                <a:solidFill>
                  <a:schemeClr val="tx1"/>
                </a:solidFill>
                <a:latin typeface="+mn-lt"/>
                <a:ea typeface="+mn-ea"/>
                <a:cs typeface="+mn-cs"/>
              </a:rPr>
              <a:t>The activation of NFK</a:t>
            </a:r>
            <a:r>
              <a:rPr lang="el-GR" sz="1800" kern="1200" dirty="0" smtClean="0">
                <a:solidFill>
                  <a:schemeClr val="tx1"/>
                </a:solidFill>
                <a:latin typeface="+mn-lt"/>
                <a:ea typeface="+mn-ea"/>
                <a:cs typeface="+mn-cs"/>
              </a:rPr>
              <a:t>β</a:t>
            </a:r>
            <a:r>
              <a:rPr lang="en-US" sz="1800" kern="1200" dirty="0" smtClean="0">
                <a:solidFill>
                  <a:schemeClr val="tx1"/>
                </a:solidFill>
                <a:latin typeface="+mn-lt"/>
                <a:ea typeface="+mn-ea"/>
                <a:cs typeface="+mn-cs"/>
              </a:rPr>
              <a:t> leads to the increased expression of </a:t>
            </a:r>
            <a:r>
              <a:rPr lang="en-US" sz="1800" b="1" kern="1200" dirty="0" smtClean="0">
                <a:solidFill>
                  <a:schemeClr val="accent2"/>
                </a:solidFill>
                <a:latin typeface="+mn-lt"/>
                <a:ea typeface="+mn-ea"/>
                <a:cs typeface="+mn-cs"/>
              </a:rPr>
              <a:t>pro-inflammatory mediators TNF</a:t>
            </a:r>
            <a:r>
              <a:rPr lang="el-GR" sz="1800" b="1" kern="1200" dirty="0" smtClean="0">
                <a:solidFill>
                  <a:schemeClr val="accent2"/>
                </a:solidFill>
                <a:latin typeface="+mn-lt"/>
                <a:ea typeface="+mn-ea"/>
                <a:cs typeface="+mn-cs"/>
              </a:rPr>
              <a:t>α</a:t>
            </a:r>
            <a:r>
              <a:rPr lang="en-US" sz="1800" b="1" kern="1200" dirty="0" smtClean="0">
                <a:solidFill>
                  <a:schemeClr val="accent2"/>
                </a:solidFill>
                <a:latin typeface="+mn-lt"/>
                <a:ea typeface="+mn-ea"/>
                <a:cs typeface="+mn-cs"/>
              </a:rPr>
              <a:t>, IL-1beta, IL-6 and MCP-1.</a:t>
            </a:r>
          </a:p>
          <a:p>
            <a:endParaRPr lang="en-US" dirty="0" smtClean="0"/>
          </a:p>
          <a:p>
            <a:r>
              <a:rPr lang="en-US" sz="1800" kern="1200" dirty="0" smtClean="0">
                <a:solidFill>
                  <a:schemeClr val="tx1"/>
                </a:solidFill>
                <a:latin typeface="+mn-lt"/>
                <a:ea typeface="+mn-ea"/>
                <a:cs typeface="+mn-cs"/>
              </a:rPr>
              <a:t>Innate immune cells that become activated by LPS and subsequently cause the chronic release of pro-inflammatory cytokines, exist in all parts of the body, including the blood-brain barrier. </a:t>
            </a:r>
            <a:endParaRPr lang="en-US" sz="1800" kern="1200" dirty="0">
              <a:solidFill>
                <a:schemeClr val="tx1"/>
              </a:solidFill>
              <a:latin typeface="+mn-lt"/>
              <a:ea typeface="+mn-ea"/>
              <a:cs typeface="+mn-cs"/>
            </a:endParaRPr>
          </a:p>
        </p:txBody>
      </p:sp>
      <p:pic>
        <p:nvPicPr>
          <p:cNvPr id="5" name="Picture 4"/>
          <p:cNvPicPr>
            <a:picLocks noChangeAspect="1"/>
          </p:cNvPicPr>
          <p:nvPr/>
        </p:nvPicPr>
        <p:blipFill>
          <a:blip r:embed="rId3"/>
          <a:stretch>
            <a:fillRect/>
          </a:stretch>
        </p:blipFill>
        <p:spPr>
          <a:xfrm>
            <a:off x="780012" y="1146221"/>
            <a:ext cx="4145205" cy="5389808"/>
          </a:xfrm>
          <a:prstGeom prst="rect">
            <a:avLst/>
          </a:prstGeom>
        </p:spPr>
      </p:pic>
    </p:spTree>
    <p:extLst>
      <p:ext uri="{BB962C8B-B14F-4D97-AF65-F5344CB8AC3E}">
        <p14:creationId xmlns:p14="http://schemas.microsoft.com/office/powerpoint/2010/main" val="1612741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Text Box 1"/>
          <p:cNvSpPr txBox="1">
            <a:spLocks noChangeArrowheads="1"/>
          </p:cNvSpPr>
          <p:nvPr/>
        </p:nvSpPr>
        <p:spPr bwMode="auto">
          <a:xfrm>
            <a:off x="1848995" y="381641"/>
            <a:ext cx="8494012" cy="6149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cs typeface="msgothic"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cs typeface="msgothic"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cs typeface="msgothic"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cs typeface="msgothic"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cs typeface="msgothic" charset="0"/>
              </a:defRPr>
            </a:lvl5pPr>
            <a:lvl6pPr marL="15367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cs typeface="msgothic" charset="0"/>
              </a:defRPr>
            </a:lvl6pPr>
            <a:lvl7pPr marL="19939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cs typeface="msgothic" charset="0"/>
              </a:defRPr>
            </a:lvl7pPr>
            <a:lvl8pPr marL="24511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cs typeface="msgothic" charset="0"/>
              </a:defRPr>
            </a:lvl8pPr>
            <a:lvl9pPr marL="29083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cs typeface="msgothic" charset="0"/>
              </a:defRPr>
            </a:lvl9pPr>
          </a:lstStyle>
          <a:p>
            <a:pPr algn="ctr"/>
            <a:r>
              <a:rPr lang="en-GB" altLang="en-US" sz="1452" b="1">
                <a:latin typeface="Arial" panose="020B0604020202020204" pitchFamily="34" charset="0"/>
              </a:rPr>
              <a:t>CD14 mutant mice are protected against LPS-induced inflammation. mRNA concentrations of IL-6, PAI-1, and IL-1 in adipose tissue 3 h after a saline (control [CT]; n = 6) or an LPS (n = 6) infusion in WT (A) and CD14 mutant (B) mice. *P &lt; 0.05 vs. </a:t>
            </a: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8839489" y="6263218"/>
            <a:ext cx="1553924" cy="43060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075" name="Picture 3"/>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2470939" y="1113482"/>
            <a:ext cx="7385095" cy="4893634"/>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076" name="Text Box 4"/>
          <p:cNvSpPr txBox="1">
            <a:spLocks noChangeArrowheads="1"/>
          </p:cNvSpPr>
          <p:nvPr/>
        </p:nvSpPr>
        <p:spPr bwMode="auto">
          <a:xfrm>
            <a:off x="2406334" y="5972308"/>
            <a:ext cx="3918651" cy="2318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tabLst>
                <a:tab pos="723900" algn="l"/>
                <a:tab pos="1447800" algn="l"/>
                <a:tab pos="2171700" algn="l"/>
                <a:tab pos="2895600" algn="l"/>
                <a:tab pos="3619500" algn="l"/>
              </a:tabLst>
              <a:defRPr sz="2400">
                <a:solidFill>
                  <a:srgbClr val="000000"/>
                </a:solidFill>
                <a:latin typeface="Times New Roman" panose="02020603050405020304" pitchFamily="18" charset="0"/>
                <a:cs typeface="msgothic" charset="0"/>
              </a:defRPr>
            </a:lvl1pPr>
            <a:lvl2pPr>
              <a:tabLst>
                <a:tab pos="723900" algn="l"/>
                <a:tab pos="1447800" algn="l"/>
                <a:tab pos="2171700" algn="l"/>
                <a:tab pos="2895600" algn="l"/>
                <a:tab pos="3619500" algn="l"/>
              </a:tabLst>
              <a:defRPr sz="2400">
                <a:solidFill>
                  <a:srgbClr val="000000"/>
                </a:solidFill>
                <a:latin typeface="Times New Roman" panose="02020603050405020304" pitchFamily="18" charset="0"/>
                <a:cs typeface="msgothic" charset="0"/>
              </a:defRPr>
            </a:lvl2pPr>
            <a:lvl3pPr>
              <a:tabLst>
                <a:tab pos="723900" algn="l"/>
                <a:tab pos="1447800" algn="l"/>
                <a:tab pos="2171700" algn="l"/>
                <a:tab pos="2895600" algn="l"/>
                <a:tab pos="3619500" algn="l"/>
              </a:tabLst>
              <a:defRPr sz="2400">
                <a:solidFill>
                  <a:srgbClr val="000000"/>
                </a:solidFill>
                <a:latin typeface="Times New Roman" panose="02020603050405020304" pitchFamily="18" charset="0"/>
                <a:cs typeface="msgothic" charset="0"/>
              </a:defRPr>
            </a:lvl3pPr>
            <a:lvl4pPr>
              <a:tabLst>
                <a:tab pos="723900" algn="l"/>
                <a:tab pos="1447800" algn="l"/>
                <a:tab pos="2171700" algn="l"/>
                <a:tab pos="2895600" algn="l"/>
                <a:tab pos="3619500" algn="l"/>
              </a:tabLst>
              <a:defRPr sz="2400">
                <a:solidFill>
                  <a:srgbClr val="000000"/>
                </a:solidFill>
                <a:latin typeface="Times New Roman" panose="02020603050405020304" pitchFamily="18" charset="0"/>
                <a:cs typeface="msgothic" charset="0"/>
              </a:defRPr>
            </a:lvl4pPr>
            <a:lvl5pPr>
              <a:tabLst>
                <a:tab pos="723900" algn="l"/>
                <a:tab pos="1447800" algn="l"/>
                <a:tab pos="2171700" algn="l"/>
                <a:tab pos="2895600" algn="l"/>
                <a:tab pos="3619500" algn="l"/>
              </a:tabLst>
              <a:defRPr sz="2400">
                <a:solidFill>
                  <a:srgbClr val="000000"/>
                </a:solidFill>
                <a:latin typeface="Times New Roman" panose="02020603050405020304" pitchFamily="18" charset="0"/>
                <a:cs typeface="msgothic" charset="0"/>
              </a:defRPr>
            </a:lvl5pPr>
            <a:lvl6pPr marL="15367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Lst>
              <a:defRPr sz="2400">
                <a:solidFill>
                  <a:srgbClr val="000000"/>
                </a:solidFill>
                <a:latin typeface="Times New Roman" panose="02020603050405020304" pitchFamily="18" charset="0"/>
                <a:cs typeface="msgothic" charset="0"/>
              </a:defRPr>
            </a:lvl6pPr>
            <a:lvl7pPr marL="19939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Lst>
              <a:defRPr sz="2400">
                <a:solidFill>
                  <a:srgbClr val="000000"/>
                </a:solidFill>
                <a:latin typeface="Times New Roman" panose="02020603050405020304" pitchFamily="18" charset="0"/>
                <a:cs typeface="msgothic" charset="0"/>
              </a:defRPr>
            </a:lvl7pPr>
            <a:lvl8pPr marL="24511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Lst>
              <a:defRPr sz="2400">
                <a:solidFill>
                  <a:srgbClr val="000000"/>
                </a:solidFill>
                <a:latin typeface="Times New Roman" panose="02020603050405020304" pitchFamily="18" charset="0"/>
                <a:cs typeface="msgothic" charset="0"/>
              </a:defRPr>
            </a:lvl8pPr>
            <a:lvl9pPr marL="29083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Lst>
              <a:defRPr sz="2400">
                <a:solidFill>
                  <a:srgbClr val="000000"/>
                </a:solidFill>
                <a:latin typeface="Times New Roman" panose="02020603050405020304" pitchFamily="18" charset="0"/>
                <a:cs typeface="msgothic" charset="0"/>
              </a:defRPr>
            </a:lvl9pPr>
          </a:lstStyle>
          <a:p>
            <a:r>
              <a:rPr lang="en-GB" altLang="en-US" sz="1089" b="1">
                <a:latin typeface="Arial" panose="020B0604020202020204" pitchFamily="34" charset="0"/>
              </a:rPr>
              <a:t>Patrice D. Cani et al. Diabetes 2007;56:1761-1772</a:t>
            </a:r>
          </a:p>
        </p:txBody>
      </p:sp>
      <p:sp>
        <p:nvSpPr>
          <p:cNvPr id="3077" name="Text Box 5"/>
          <p:cNvSpPr txBox="1">
            <a:spLocks noChangeArrowheads="1"/>
          </p:cNvSpPr>
          <p:nvPr/>
        </p:nvSpPr>
        <p:spPr bwMode="auto">
          <a:xfrm>
            <a:off x="1621451" y="6613175"/>
            <a:ext cx="4931078" cy="34707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marL="85725" indent="-85725">
              <a:tabLst>
                <a:tab pos="723900" algn="l"/>
                <a:tab pos="1447800" algn="l"/>
                <a:tab pos="2171700" algn="l"/>
                <a:tab pos="2895600" algn="l"/>
                <a:tab pos="3619500" algn="l"/>
                <a:tab pos="4343400" algn="l"/>
                <a:tab pos="5067300" algn="l"/>
              </a:tabLst>
              <a:defRPr sz="2400">
                <a:solidFill>
                  <a:srgbClr val="000000"/>
                </a:solidFill>
                <a:latin typeface="Times New Roman" panose="02020603050405020304" pitchFamily="18" charset="0"/>
                <a:cs typeface="msgothic" charset="0"/>
              </a:defRPr>
            </a:lvl1pPr>
            <a:lvl2pPr>
              <a:tabLst>
                <a:tab pos="723900" algn="l"/>
                <a:tab pos="1447800" algn="l"/>
                <a:tab pos="2171700" algn="l"/>
                <a:tab pos="2895600" algn="l"/>
                <a:tab pos="3619500" algn="l"/>
                <a:tab pos="4343400" algn="l"/>
                <a:tab pos="5067300" algn="l"/>
              </a:tabLst>
              <a:defRPr sz="2400">
                <a:solidFill>
                  <a:srgbClr val="000000"/>
                </a:solidFill>
                <a:latin typeface="Times New Roman" panose="02020603050405020304" pitchFamily="18" charset="0"/>
                <a:cs typeface="msgothic" charset="0"/>
              </a:defRPr>
            </a:lvl2pPr>
            <a:lvl3pPr>
              <a:tabLst>
                <a:tab pos="723900" algn="l"/>
                <a:tab pos="1447800" algn="l"/>
                <a:tab pos="2171700" algn="l"/>
                <a:tab pos="2895600" algn="l"/>
                <a:tab pos="3619500" algn="l"/>
                <a:tab pos="4343400" algn="l"/>
                <a:tab pos="5067300" algn="l"/>
              </a:tabLst>
              <a:defRPr sz="2400">
                <a:solidFill>
                  <a:srgbClr val="000000"/>
                </a:solidFill>
                <a:latin typeface="Times New Roman" panose="02020603050405020304" pitchFamily="18" charset="0"/>
                <a:cs typeface="msgothic" charset="0"/>
              </a:defRPr>
            </a:lvl3pPr>
            <a:lvl4pPr>
              <a:tabLst>
                <a:tab pos="723900" algn="l"/>
                <a:tab pos="1447800" algn="l"/>
                <a:tab pos="2171700" algn="l"/>
                <a:tab pos="2895600" algn="l"/>
                <a:tab pos="3619500" algn="l"/>
                <a:tab pos="4343400" algn="l"/>
                <a:tab pos="5067300" algn="l"/>
              </a:tabLst>
              <a:defRPr sz="2400">
                <a:solidFill>
                  <a:srgbClr val="000000"/>
                </a:solidFill>
                <a:latin typeface="Times New Roman" panose="02020603050405020304" pitchFamily="18" charset="0"/>
                <a:cs typeface="msgothic" charset="0"/>
              </a:defRPr>
            </a:lvl4pPr>
            <a:lvl5pPr>
              <a:tabLst>
                <a:tab pos="723900" algn="l"/>
                <a:tab pos="1447800" algn="l"/>
                <a:tab pos="2171700" algn="l"/>
                <a:tab pos="2895600" algn="l"/>
                <a:tab pos="3619500" algn="l"/>
                <a:tab pos="4343400" algn="l"/>
                <a:tab pos="5067300" algn="l"/>
              </a:tabLst>
              <a:defRPr sz="2400">
                <a:solidFill>
                  <a:srgbClr val="000000"/>
                </a:solidFill>
                <a:latin typeface="Times New Roman" panose="02020603050405020304" pitchFamily="18" charset="0"/>
                <a:cs typeface="msgothic" charset="0"/>
              </a:defRPr>
            </a:lvl5pPr>
            <a:lvl6pPr marL="15367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 pos="4343400" algn="l"/>
                <a:tab pos="5067300" algn="l"/>
              </a:tabLst>
              <a:defRPr sz="2400">
                <a:solidFill>
                  <a:srgbClr val="000000"/>
                </a:solidFill>
                <a:latin typeface="Times New Roman" panose="02020603050405020304" pitchFamily="18" charset="0"/>
                <a:cs typeface="msgothic" charset="0"/>
              </a:defRPr>
            </a:lvl6pPr>
            <a:lvl7pPr marL="19939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 pos="4343400" algn="l"/>
                <a:tab pos="5067300" algn="l"/>
              </a:tabLst>
              <a:defRPr sz="2400">
                <a:solidFill>
                  <a:srgbClr val="000000"/>
                </a:solidFill>
                <a:latin typeface="Times New Roman" panose="02020603050405020304" pitchFamily="18" charset="0"/>
                <a:cs typeface="msgothic" charset="0"/>
              </a:defRPr>
            </a:lvl7pPr>
            <a:lvl8pPr marL="24511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 pos="4343400" algn="l"/>
                <a:tab pos="5067300" algn="l"/>
              </a:tabLst>
              <a:defRPr sz="2400">
                <a:solidFill>
                  <a:srgbClr val="000000"/>
                </a:solidFill>
                <a:latin typeface="Times New Roman" panose="02020603050405020304" pitchFamily="18" charset="0"/>
                <a:cs typeface="msgothic" charset="0"/>
              </a:defRPr>
            </a:lvl8pPr>
            <a:lvl9pPr marL="29083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 pos="4343400" algn="l"/>
                <a:tab pos="5067300" algn="l"/>
              </a:tabLst>
              <a:defRPr sz="2400">
                <a:solidFill>
                  <a:srgbClr val="000000"/>
                </a:solidFill>
                <a:latin typeface="Times New Roman" panose="02020603050405020304" pitchFamily="18" charset="0"/>
                <a:cs typeface="msgothic" charset="0"/>
              </a:defRPr>
            </a:lvl9pPr>
          </a:lstStyle>
          <a:p>
            <a:r>
              <a:rPr lang="en-GB" altLang="en-US" sz="907">
                <a:latin typeface="Arial" panose="020B0604020202020204" pitchFamily="34" charset="0"/>
              </a:rPr>
              <a:t>©2007 by American Diabetes Association</a:t>
            </a:r>
          </a:p>
        </p:txBody>
      </p:sp>
    </p:spTree>
    <p:extLst>
      <p:ext uri="{BB962C8B-B14F-4D97-AF65-F5344CB8AC3E}">
        <p14:creationId xmlns:p14="http://schemas.microsoft.com/office/powerpoint/2010/main" val="4043014268"/>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nvPr>
        </p:nvGraphicFramePr>
        <p:xfrm>
          <a:off x="381249" y="6307221"/>
          <a:ext cx="11680762" cy="550779"/>
        </p:xfrm>
        <a:graphic>
          <a:graphicData uri="http://schemas.openxmlformats.org/drawingml/2006/table">
            <a:tbl>
              <a:tblPr/>
              <a:tblGrid>
                <a:gridCol w="11680762">
                  <a:extLst>
                    <a:ext uri="{9D8B030D-6E8A-4147-A177-3AD203B41FA5}">
                      <a16:colId xmlns="" xmlns:a16="http://schemas.microsoft.com/office/drawing/2014/main" val="2657819960"/>
                    </a:ext>
                  </a:extLst>
                </a:gridCol>
              </a:tblGrid>
              <a:tr h="550779">
                <a:tc>
                  <a:txBody>
                    <a:bodyPr/>
                    <a:lstStyle/>
                    <a:p>
                      <a:r>
                        <a:rPr lang="en-US" dirty="0">
                          <a:solidFill>
                            <a:srgbClr val="642A8F"/>
                          </a:solidFill>
                          <a:effectLst/>
                          <a:hlinkClick r:id="rId3"/>
                        </a:rPr>
                        <a:t>Tissue Barriers. 2015; 3(1-2): e982426.</a:t>
                      </a:r>
                      <a:r>
                        <a:rPr lang="en-US" dirty="0">
                          <a:solidFill>
                            <a:srgbClr val="642A8F"/>
                          </a:solidFill>
                          <a:effectLst/>
                        </a:rPr>
                        <a:t> </a:t>
                      </a:r>
                      <a:r>
                        <a:rPr lang="en-US" dirty="0">
                          <a:effectLst/>
                        </a:rPr>
                        <a:t>Published online 2015 Jan 15. </a:t>
                      </a:r>
                      <a:r>
                        <a:rPr lang="en-US" dirty="0" err="1">
                          <a:effectLst/>
                        </a:rPr>
                        <a:t>doi</a:t>
                      </a:r>
                      <a:r>
                        <a:rPr lang="en-US" dirty="0">
                          <a:effectLst/>
                        </a:rPr>
                        <a:t>:  </a:t>
                      </a:r>
                      <a:r>
                        <a:rPr lang="en-US" dirty="0">
                          <a:solidFill>
                            <a:srgbClr val="642A8F"/>
                          </a:solidFill>
                          <a:effectLst/>
                          <a:hlinkClick r:id="rId4"/>
                        </a:rPr>
                        <a:t>10.4161/21688370.2014.982426</a:t>
                      </a:r>
                      <a:endParaRPr lang="en-US" dirty="0">
                        <a:effectLst/>
                      </a:endParaRPr>
                    </a:p>
                  </a:txBody>
                  <a:tcPr>
                    <a:lnL>
                      <a:noFill/>
                    </a:lnL>
                    <a:lnR>
                      <a:noFill/>
                    </a:lnR>
                    <a:lnT>
                      <a:noFill/>
                    </a:lnT>
                    <a:lnB>
                      <a:noFill/>
                    </a:lnB>
                    <a:solidFill>
                      <a:srgbClr val="FFFFFF"/>
                    </a:solidFill>
                  </a:tcPr>
                </a:tc>
                <a:extLst>
                  <a:ext uri="{0D108BD9-81ED-4DB2-BD59-A6C34878D82A}">
                    <a16:rowId xmlns="" xmlns:a16="http://schemas.microsoft.com/office/drawing/2014/main" val="3876462296"/>
                  </a:ext>
                </a:extLst>
              </a:tr>
            </a:tbl>
          </a:graphicData>
        </a:graphic>
      </p:graphicFrame>
      <p:pic>
        <p:nvPicPr>
          <p:cNvPr id="5124" name="Picture 4" descr="An external file that holds a picture, illustration, etc.&#10;Object name is ktib-03-e982426-g001.jpg"/>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1380808" y="429019"/>
            <a:ext cx="9495023" cy="5882424"/>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1380808" y="-660"/>
            <a:ext cx="9495023" cy="442768"/>
          </a:xfrm>
          <a:prstGeom prst="rect">
            <a:avLst/>
          </a:prstGeom>
          <a:solidFill>
            <a:srgbClr val="D60093"/>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sz="2400" b="1" dirty="0"/>
              <a:t>MICROBIAL-IMMUNE-METABOLIC AXIS OF COMMUNICATION</a:t>
            </a:r>
          </a:p>
        </p:txBody>
      </p:sp>
      <p:sp>
        <p:nvSpPr>
          <p:cNvPr id="3" name="TextBox 2">
            <a:extLst>
              <a:ext uri="{FF2B5EF4-FFF2-40B4-BE49-F238E27FC236}">
                <a16:creationId xmlns="" xmlns:a16="http://schemas.microsoft.com/office/drawing/2014/main" id="{BE2131F4-60BD-4F39-8F28-636EF8BC6942}"/>
              </a:ext>
            </a:extLst>
          </p:cNvPr>
          <p:cNvSpPr txBox="1"/>
          <p:nvPr/>
        </p:nvSpPr>
        <p:spPr>
          <a:xfrm>
            <a:off x="52388" y="428565"/>
            <a:ext cx="1524000" cy="5355312"/>
          </a:xfrm>
          <a:prstGeom prst="rect">
            <a:avLst/>
          </a:prstGeom>
          <a:noFill/>
        </p:spPr>
        <p:txBody>
          <a:bodyPr wrap="square" rtlCol="0">
            <a:spAutoFit/>
          </a:bodyPr>
          <a:lstStyle/>
          <a:p>
            <a:r>
              <a:rPr lang="en-US" b="1" dirty="0">
                <a:solidFill>
                  <a:schemeClr val="accent1"/>
                </a:solidFill>
              </a:rPr>
              <a:t>Positive Microbiome Metabolites</a:t>
            </a:r>
          </a:p>
          <a:p>
            <a:r>
              <a:rPr lang="en-US" dirty="0"/>
              <a:t>i.e. butyrate, acetate, indole, taurine, </a:t>
            </a:r>
            <a:r>
              <a:rPr lang="en-US" dirty="0" err="1"/>
              <a:t>intectin</a:t>
            </a:r>
            <a:r>
              <a:rPr lang="en-US" dirty="0"/>
              <a:t> </a:t>
            </a:r>
          </a:p>
          <a:p>
            <a:endParaRPr lang="en-US" dirty="0"/>
          </a:p>
          <a:p>
            <a:r>
              <a:rPr lang="en-US" b="1" dirty="0">
                <a:solidFill>
                  <a:schemeClr val="accent1"/>
                </a:solidFill>
              </a:rPr>
              <a:t>EIC Derived Anti-microbials:</a:t>
            </a:r>
            <a:endParaRPr lang="en-US" dirty="0"/>
          </a:p>
          <a:p>
            <a:r>
              <a:rPr lang="en-US" dirty="0"/>
              <a:t>α-defensins, lysozyme C, phospholipases and C-type lectin</a:t>
            </a:r>
          </a:p>
          <a:p>
            <a:endParaRPr lang="en-US" dirty="0"/>
          </a:p>
          <a:p>
            <a:endParaRPr lang="en-US" dirty="0"/>
          </a:p>
        </p:txBody>
      </p:sp>
      <p:sp>
        <p:nvSpPr>
          <p:cNvPr id="4" name="TextBox 3">
            <a:extLst>
              <a:ext uri="{FF2B5EF4-FFF2-40B4-BE49-F238E27FC236}">
                <a16:creationId xmlns="" xmlns:a16="http://schemas.microsoft.com/office/drawing/2014/main" id="{07FEF9F0-10CB-43C9-9622-58D937B410A1}"/>
              </a:ext>
            </a:extLst>
          </p:cNvPr>
          <p:cNvSpPr txBox="1"/>
          <p:nvPr/>
        </p:nvSpPr>
        <p:spPr>
          <a:xfrm>
            <a:off x="10804711" y="1813560"/>
            <a:ext cx="1448249" cy="2031325"/>
          </a:xfrm>
          <a:prstGeom prst="rect">
            <a:avLst/>
          </a:prstGeom>
          <a:noFill/>
        </p:spPr>
        <p:txBody>
          <a:bodyPr wrap="square" rtlCol="0">
            <a:spAutoFit/>
          </a:bodyPr>
          <a:lstStyle/>
          <a:p>
            <a:r>
              <a:rPr lang="en-US" b="1" dirty="0">
                <a:solidFill>
                  <a:srgbClr val="FF0000"/>
                </a:solidFill>
              </a:rPr>
              <a:t>Negative Microbiome Metabolites:</a:t>
            </a:r>
          </a:p>
          <a:p>
            <a:r>
              <a:rPr lang="en-US" dirty="0"/>
              <a:t>i.e. </a:t>
            </a:r>
          </a:p>
          <a:p>
            <a:r>
              <a:rPr lang="en-US" dirty="0" err="1" smtClean="0"/>
              <a:t>Siacylic</a:t>
            </a:r>
            <a:r>
              <a:rPr lang="en-US" dirty="0" smtClean="0"/>
              <a:t> </a:t>
            </a:r>
            <a:r>
              <a:rPr lang="en-US" dirty="0"/>
              <a:t>acid,</a:t>
            </a:r>
          </a:p>
          <a:p>
            <a:r>
              <a:rPr lang="en-US" dirty="0"/>
              <a:t>Succinate,</a:t>
            </a:r>
          </a:p>
          <a:p>
            <a:r>
              <a:rPr lang="en-US" dirty="0" err="1"/>
              <a:t>mucinase</a:t>
            </a:r>
            <a:endParaRPr lang="en-US" dirty="0"/>
          </a:p>
        </p:txBody>
      </p:sp>
    </p:spTree>
    <p:extLst>
      <p:ext uri="{BB962C8B-B14F-4D97-AF65-F5344CB8AC3E}">
        <p14:creationId xmlns:p14="http://schemas.microsoft.com/office/powerpoint/2010/main" val="219600345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9" name="Rectangle 23558"/>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white">
          <a:xfrm>
            <a:off x="0" y="0"/>
            <a:ext cx="12192000" cy="6858000"/>
          </a:xfrm>
          <a:prstGeom prst="rect">
            <a:avLst/>
          </a:prstGeom>
          <a:solidFill>
            <a:schemeClr val="bg1"/>
          </a:solidFill>
          <a:ln>
            <a:noFill/>
          </a:ln>
          <a:effectLst/>
        </p:spPr>
      </p:sp>
      <p:sp useBgFill="1">
        <p:nvSpPr>
          <p:cNvPr id="73" name="Rectangle 72">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5" name="Straight Connector 74">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7800392" y="4525347"/>
            <a:ext cx="0" cy="1737360"/>
          </a:xfrm>
          <a:prstGeom prst="line">
            <a:avLst/>
          </a:prstGeom>
          <a:ln w="19050" cap="sq">
            <a:solidFill>
              <a:schemeClr val="tx1"/>
            </a:solidFill>
          </a:ln>
        </p:spPr>
        <p:style>
          <a:lnRef idx="1">
            <a:schemeClr val="accent1"/>
          </a:lnRef>
          <a:fillRef idx="0">
            <a:schemeClr val="accent1"/>
          </a:fillRef>
          <a:effectRef idx="0">
            <a:schemeClr val="accent1"/>
          </a:effectRef>
          <a:fontRef idx="minor">
            <a:schemeClr val="tx1"/>
          </a:fontRef>
        </p:style>
      </p:cxnSp>
      <p:sp>
        <p:nvSpPr>
          <p:cNvPr id="77" name="Oval 76">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3395001" y="2466604"/>
            <a:ext cx="962395" cy="962395"/>
          </a:xfrm>
          <a:prstGeom prst="ellipse">
            <a:avLst/>
          </a:prstGeom>
          <a:solidFill>
            <a:srgbClr val="8B71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Oval 78">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5125829" y="2327988"/>
            <a:ext cx="293695" cy="293695"/>
          </a:xfrm>
          <a:prstGeom prst="ellipse">
            <a:avLst/>
          </a:prstGeom>
          <a:solidFill>
            <a:srgbClr val="D29F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Oval 80">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588567" y="620480"/>
            <a:ext cx="2243800" cy="2243796"/>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554" name="Picture 2" descr="Image result for clinical sickness">
            <a:extLst>
              <a:ext uri="{FF2B5EF4-FFF2-40B4-BE49-F238E27FC236}">
                <a16:creationId xmlns="" xmlns:a16="http://schemas.microsoft.com/office/drawing/2014/main" id="{51E86A8D-B919-48DB-95D5-C219533F0635}"/>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r="-1" b="-1"/>
          <a:stretch/>
        </p:blipFill>
        <p:spPr bwMode="auto">
          <a:xfrm>
            <a:off x="6492113" y="0"/>
            <a:ext cx="5699887" cy="4059234"/>
          </a:xfrm>
          <a:custGeom>
            <a:avLst/>
            <a:gdLst>
              <a:gd name="connsiteX0" fmla="*/ 0 w 5699887"/>
              <a:gd name="connsiteY0" fmla="*/ 0 h 4059244"/>
              <a:gd name="connsiteX1" fmla="*/ 5699887 w 5699887"/>
              <a:gd name="connsiteY1" fmla="*/ 0 h 4059244"/>
              <a:gd name="connsiteX2" fmla="*/ 5699887 w 5699887"/>
              <a:gd name="connsiteY2" fmla="*/ 3944096 h 4059244"/>
              <a:gd name="connsiteX3" fmla="*/ 5525775 w 5699887"/>
              <a:gd name="connsiteY3" fmla="*/ 3980429 h 4059244"/>
              <a:gd name="connsiteX4" fmla="*/ 4663256 w 5699887"/>
              <a:gd name="connsiteY4" fmla="*/ 4059244 h 4059244"/>
              <a:gd name="connsiteX5" fmla="*/ 8566 w 5699887"/>
              <a:gd name="connsiteY5" fmla="*/ 67422 h 405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99887" h="4059244">
                <a:moveTo>
                  <a:pt x="0" y="0"/>
                </a:moveTo>
                <a:lnTo>
                  <a:pt x="5699887" y="0"/>
                </a:lnTo>
                <a:lnTo>
                  <a:pt x="5699887" y="3944096"/>
                </a:lnTo>
                <a:lnTo>
                  <a:pt x="5525775" y="3980429"/>
                </a:lnTo>
                <a:cubicBezTo>
                  <a:pt x="5246154" y="4032190"/>
                  <a:pt x="4957865" y="4059244"/>
                  <a:pt x="4663256" y="4059244"/>
                </a:cubicBezTo>
                <a:cubicBezTo>
                  <a:pt x="2306390" y="4059244"/>
                  <a:pt x="353936" y="2327747"/>
                  <a:pt x="8566" y="67422"/>
                </a:cubicBezTo>
                <a:close/>
              </a:path>
            </a:pathLst>
          </a:cu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 xmlns:a16="http://schemas.microsoft.com/office/drawing/2014/main" id="{A4BD2DD1-004A-47EA-9F2D-B8B9FF150EC6}"/>
              </a:ext>
            </a:extLst>
          </p:cNvPr>
          <p:cNvSpPr>
            <a:spLocks noGrp="1"/>
          </p:cNvSpPr>
          <p:nvPr>
            <p:ph type="title"/>
          </p:nvPr>
        </p:nvSpPr>
        <p:spPr>
          <a:xfrm>
            <a:off x="642257" y="4525347"/>
            <a:ext cx="6939722" cy="1737360"/>
          </a:xfrm>
        </p:spPr>
        <p:txBody>
          <a:bodyPr vert="horz" lIns="91440" tIns="45720" rIns="91440" bIns="45720" rtlCol="0" anchor="t">
            <a:normAutofit/>
          </a:bodyPr>
          <a:lstStyle/>
          <a:p>
            <a:pPr>
              <a:lnSpc>
                <a:spcPct val="70000"/>
              </a:lnSpc>
            </a:pPr>
            <a:r>
              <a:rPr lang="en-US" sz="4700" b="1" i="1" dirty="0">
                <a:solidFill>
                  <a:srgbClr val="FF0000"/>
                </a:solidFill>
              </a:rPr>
              <a:t>CLINICAL MANIFESTATIONS OF LPS INDUCED CHRONIC IMMUNE ACTIVATION</a:t>
            </a:r>
          </a:p>
        </p:txBody>
      </p:sp>
    </p:spTree>
    <p:extLst>
      <p:ext uri="{BB962C8B-B14F-4D97-AF65-F5344CB8AC3E}">
        <p14:creationId xmlns:p14="http://schemas.microsoft.com/office/powerpoint/2010/main" val="88024867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Image result for Metabolic syndrome">
            <a:extLst>
              <a:ext uri="{FF2B5EF4-FFF2-40B4-BE49-F238E27FC236}">
                <a16:creationId xmlns="" xmlns:a16="http://schemas.microsoft.com/office/drawing/2014/main" id="{B1BF6309-05BA-4C6D-B396-8EE556B826CB}"/>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 xmlns:a16="http://schemas.microsoft.com/office/drawing/2014/main" id="{95D5BB80-6AC1-4E97-BE04-E69486051A74}"/>
              </a:ext>
            </a:extLst>
          </p:cNvPr>
          <p:cNvSpPr/>
          <p:nvPr/>
        </p:nvSpPr>
        <p:spPr>
          <a:xfrm>
            <a:off x="20" y="6488668"/>
            <a:ext cx="10541000" cy="369332"/>
          </a:xfrm>
          <a:prstGeom prst="rect">
            <a:avLst/>
          </a:prstGeom>
        </p:spPr>
        <p:txBody>
          <a:bodyPr wrap="square">
            <a:spAutoFit/>
          </a:bodyPr>
          <a:lstStyle/>
          <a:p>
            <a:r>
              <a:rPr lang="en-US" dirty="0"/>
              <a:t>http://www.fortmyerschirostudio.com/2016/02/18/a-vicious-cycle-the-trappings-of-metabolic-syndrome/</a:t>
            </a:r>
          </a:p>
        </p:txBody>
      </p:sp>
    </p:spTree>
    <p:extLst>
      <p:ext uri="{BB962C8B-B14F-4D97-AF65-F5344CB8AC3E}">
        <p14:creationId xmlns:p14="http://schemas.microsoft.com/office/powerpoint/2010/main" val="416066232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p:cNvPicPr>
            <a:picLocks noChangeAspect="1"/>
          </p:cNvPicPr>
          <p:nvPr/>
        </p:nvPicPr>
        <p:blipFill>
          <a:blip r:embed="rId2"/>
          <a:stretch>
            <a:fillRect/>
          </a:stretch>
        </p:blipFill>
        <p:spPr>
          <a:xfrm>
            <a:off x="246361" y="-48381"/>
            <a:ext cx="7461106" cy="6858000"/>
          </a:xfrm>
          <a:prstGeom prst="rect">
            <a:avLst/>
          </a:prstGeom>
        </p:spPr>
      </p:pic>
      <p:sp>
        <p:nvSpPr>
          <p:cNvPr id="20" name="Rectangle 19"/>
          <p:cNvSpPr/>
          <p:nvPr/>
        </p:nvSpPr>
        <p:spPr>
          <a:xfrm>
            <a:off x="7833360" y="929476"/>
            <a:ext cx="4358640" cy="4985980"/>
          </a:xfrm>
          <a:prstGeom prst="rect">
            <a:avLst/>
          </a:prstGeom>
        </p:spPr>
        <p:txBody>
          <a:bodyPr wrap="square">
            <a:spAutoFit/>
          </a:bodyPr>
          <a:lstStyle/>
          <a:p>
            <a:r>
              <a:rPr lang="en-US" b="1" i="0" dirty="0">
                <a:solidFill>
                  <a:srgbClr val="FF0000"/>
                </a:solidFill>
                <a:effectLst/>
                <a:latin typeface="Verdana" panose="020B0604030504040204" pitchFamily="34" charset="0"/>
              </a:rPr>
              <a:t>Summary of recent studies about postprandial endotoxemia in lean, overweight or obese men </a:t>
            </a:r>
            <a:r>
              <a:rPr lang="en-US" sz="1200" b="0" i="0" dirty="0">
                <a:solidFill>
                  <a:srgbClr val="000000"/>
                </a:solidFill>
                <a:effectLst/>
                <a:latin typeface="Verdana" panose="020B0604030504040204" pitchFamily="34" charset="0"/>
              </a:rPr>
              <a:t>(</a:t>
            </a:r>
            <a:r>
              <a:rPr lang="en-US" sz="1200" b="0" i="0" dirty="0" err="1">
                <a:solidFill>
                  <a:srgbClr val="000000"/>
                </a:solidFill>
                <a:effectLst/>
                <a:latin typeface="Verdana" panose="020B0604030504040204" pitchFamily="34" charset="0"/>
              </a:rPr>
              <a:t>Laugerette</a:t>
            </a:r>
            <a:r>
              <a:rPr lang="en-US" sz="1200" b="0" i="0" dirty="0">
                <a:solidFill>
                  <a:srgbClr val="000000"/>
                </a:solidFill>
                <a:effectLst/>
                <a:latin typeface="Verdana" panose="020B0604030504040204" pitchFamily="34" charset="0"/>
              </a:rPr>
              <a:t> </a:t>
            </a:r>
            <a:r>
              <a:rPr lang="en-US" sz="1200" b="0" i="1" dirty="0">
                <a:solidFill>
                  <a:srgbClr val="000000"/>
                </a:solidFill>
                <a:effectLst/>
                <a:latin typeface="Verdana" panose="020B0604030504040204" pitchFamily="34" charset="0"/>
              </a:rPr>
              <a:t>et al.</a:t>
            </a:r>
            <a:r>
              <a:rPr lang="en-US" sz="1200" b="0" i="0" dirty="0">
                <a:solidFill>
                  <a:srgbClr val="000000"/>
                </a:solidFill>
                <a:effectLst/>
                <a:latin typeface="Verdana" panose="020B0604030504040204" pitchFamily="34" charset="0"/>
              </a:rPr>
              <a:t>, </a:t>
            </a:r>
            <a:r>
              <a:rPr lang="en-US" sz="1200" b="0" i="0" u="none" strike="noStrike" dirty="0">
                <a:solidFill>
                  <a:srgbClr val="0227B1"/>
                </a:solidFill>
                <a:effectLst/>
                <a:latin typeface="Verdana" panose="020B0604030504040204" pitchFamily="34" charset="0"/>
                <a:hlinkClick r:id="rId3"/>
              </a:rPr>
              <a:t>2011</a:t>
            </a:r>
            <a:r>
              <a:rPr lang="en-US" sz="1200" b="0" i="0" dirty="0">
                <a:solidFill>
                  <a:srgbClr val="000000"/>
                </a:solidFill>
                <a:effectLst/>
                <a:latin typeface="Verdana" panose="020B0604030504040204" pitchFamily="34" charset="0"/>
              </a:rPr>
              <a:t>, </a:t>
            </a:r>
            <a:r>
              <a:rPr lang="en-US" sz="1200" b="0" i="0" u="none" strike="noStrike" dirty="0">
                <a:solidFill>
                  <a:srgbClr val="0227B1"/>
                </a:solidFill>
                <a:effectLst/>
                <a:latin typeface="Verdana" panose="020B0604030504040204" pitchFamily="34" charset="0"/>
                <a:hlinkClick r:id="rId4"/>
              </a:rPr>
              <a:t>2014</a:t>
            </a:r>
            <a:r>
              <a:rPr lang="en-US" sz="1200" b="0" i="0" dirty="0">
                <a:solidFill>
                  <a:srgbClr val="000000"/>
                </a:solidFill>
                <a:effectLst/>
                <a:latin typeface="Verdana" panose="020B0604030504040204" pitchFamily="34" charset="0"/>
              </a:rPr>
              <a:t>; </a:t>
            </a:r>
            <a:r>
              <a:rPr lang="en-US" sz="1200" b="0" i="0" dirty="0" err="1">
                <a:solidFill>
                  <a:srgbClr val="000000"/>
                </a:solidFill>
                <a:effectLst/>
                <a:latin typeface="Verdana" panose="020B0604030504040204" pitchFamily="34" charset="0"/>
              </a:rPr>
              <a:t>Vors</a:t>
            </a:r>
            <a:r>
              <a:rPr lang="en-US" sz="1200" b="0" i="0" dirty="0">
                <a:solidFill>
                  <a:srgbClr val="000000"/>
                </a:solidFill>
                <a:effectLst/>
                <a:latin typeface="Verdana" panose="020B0604030504040204" pitchFamily="34" charset="0"/>
              </a:rPr>
              <a:t> </a:t>
            </a:r>
            <a:r>
              <a:rPr lang="en-US" sz="1200" b="0" i="1" dirty="0">
                <a:solidFill>
                  <a:srgbClr val="000000"/>
                </a:solidFill>
                <a:effectLst/>
                <a:latin typeface="Verdana" panose="020B0604030504040204" pitchFamily="34" charset="0"/>
              </a:rPr>
              <a:t>et al.</a:t>
            </a:r>
            <a:r>
              <a:rPr lang="en-US" sz="1200" b="0" i="0" dirty="0">
                <a:solidFill>
                  <a:srgbClr val="000000"/>
                </a:solidFill>
                <a:effectLst/>
                <a:latin typeface="Verdana" panose="020B0604030504040204" pitchFamily="34" charset="0"/>
              </a:rPr>
              <a:t>, </a:t>
            </a:r>
            <a:r>
              <a:rPr lang="en-US" sz="1200" b="0" i="0" u="none" strike="noStrike" dirty="0">
                <a:solidFill>
                  <a:srgbClr val="0227B1"/>
                </a:solidFill>
                <a:effectLst/>
                <a:latin typeface="Verdana" panose="020B0604030504040204" pitchFamily="34" charset="0"/>
                <a:hlinkClick r:id="rId5"/>
              </a:rPr>
              <a:t>2015</a:t>
            </a:r>
            <a:r>
              <a:rPr lang="en-US" sz="1200" b="0" i="0" dirty="0">
                <a:solidFill>
                  <a:srgbClr val="000000"/>
                </a:solidFill>
                <a:effectLst/>
                <a:latin typeface="Verdana" panose="020B0604030504040204" pitchFamily="34" charset="0"/>
              </a:rPr>
              <a:t>). </a:t>
            </a:r>
          </a:p>
          <a:p>
            <a:endParaRPr lang="en-US" dirty="0">
              <a:solidFill>
                <a:srgbClr val="000000"/>
              </a:solidFill>
              <a:latin typeface="Verdana" panose="020B0604030504040204" pitchFamily="34" charset="0"/>
            </a:endParaRPr>
          </a:p>
          <a:p>
            <a:r>
              <a:rPr lang="en-US" b="0" i="0" dirty="0">
                <a:solidFill>
                  <a:srgbClr val="000000"/>
                </a:solidFill>
                <a:effectLst/>
                <a:latin typeface="Verdana" panose="020B0604030504040204" pitchFamily="34" charset="0"/>
              </a:rPr>
              <a:t>Upper panel: lean to overweight subjects were submitted to the same postprandial test before and after 8 weeks of overfeeding. </a:t>
            </a:r>
          </a:p>
          <a:p>
            <a:endParaRPr lang="en-US" dirty="0">
              <a:solidFill>
                <a:srgbClr val="000000"/>
              </a:solidFill>
              <a:latin typeface="Verdana" panose="020B0604030504040204" pitchFamily="34" charset="0"/>
            </a:endParaRPr>
          </a:p>
          <a:p>
            <a:endParaRPr lang="en-US" b="0" i="0" dirty="0">
              <a:solidFill>
                <a:srgbClr val="000000"/>
              </a:solidFill>
              <a:effectLst/>
              <a:latin typeface="Verdana" panose="020B0604030504040204" pitchFamily="34" charset="0"/>
            </a:endParaRPr>
          </a:p>
          <a:p>
            <a:endParaRPr lang="en-US" dirty="0">
              <a:solidFill>
                <a:srgbClr val="000000"/>
              </a:solidFill>
              <a:latin typeface="Verdana" panose="020B0604030504040204" pitchFamily="34" charset="0"/>
            </a:endParaRPr>
          </a:p>
          <a:p>
            <a:endParaRPr lang="en-US" b="0" i="0" dirty="0">
              <a:solidFill>
                <a:srgbClr val="000000"/>
              </a:solidFill>
              <a:effectLst/>
              <a:latin typeface="Verdana" panose="020B0604030504040204" pitchFamily="34" charset="0"/>
            </a:endParaRPr>
          </a:p>
          <a:p>
            <a:r>
              <a:rPr lang="en-US" b="0" i="0" dirty="0">
                <a:solidFill>
                  <a:srgbClr val="000000"/>
                </a:solidFill>
                <a:effectLst/>
                <a:latin typeface="Verdana" panose="020B0604030504040204" pitchFamily="34" charset="0"/>
              </a:rPr>
              <a:t>Lower panel: lean and obese subjects were submitted to two different postprandial tests varying by the amount of fat in the meal.</a:t>
            </a:r>
            <a:endParaRPr lang="en-US" dirty="0"/>
          </a:p>
        </p:txBody>
      </p:sp>
    </p:spTree>
    <p:extLst>
      <p:ext uri="{BB962C8B-B14F-4D97-AF65-F5344CB8AC3E}">
        <p14:creationId xmlns:p14="http://schemas.microsoft.com/office/powerpoint/2010/main" val="295007472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care.diabetesjournals.org/content/diacare/35/2/375/F1.large.jpg?width=800&amp;height=600&amp;carousel=1"/>
          <p:cNvPicPr>
            <a:picLocks noChangeAspect="1" noChangeArrowheads="1"/>
          </p:cNvPicPr>
          <p:nvPr/>
        </p:nvPicPr>
        <p:blipFill rotWithShape="1">
          <a:blip r:embed="rId2">
            <a:extLst>
              <a:ext uri="{28A0092B-C50C-407E-A947-70E740481C1C}">
                <a14:useLocalDpi xmlns:a14="http://schemas.microsoft.com/office/drawing/2010/main"/>
              </a:ext>
            </a:extLst>
          </a:blip>
          <a:srcRect/>
          <a:stretch/>
        </p:blipFill>
        <p:spPr bwMode="auto">
          <a:xfrm>
            <a:off x="890209" y="1051898"/>
            <a:ext cx="9869714" cy="4046583"/>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416077" y="5212790"/>
            <a:ext cx="11940419" cy="646331"/>
          </a:xfrm>
          <a:prstGeom prst="rect">
            <a:avLst/>
          </a:prstGeom>
        </p:spPr>
        <p:txBody>
          <a:bodyPr wrap="square">
            <a:spAutoFit/>
          </a:bodyPr>
          <a:lstStyle/>
          <a:p>
            <a:r>
              <a:rPr lang="en-US" sz="1200" b="0" i="0" dirty="0">
                <a:solidFill>
                  <a:srgbClr val="000000"/>
                </a:solidFill>
                <a:effectLst/>
                <a:latin typeface="Open Sans"/>
              </a:rPr>
              <a:t>changes in circulating endotoxin levels (</a:t>
            </a:r>
            <a:r>
              <a:rPr lang="en-US" sz="1200" b="0" i="1" dirty="0">
                <a:solidFill>
                  <a:srgbClr val="000000"/>
                </a:solidFill>
                <a:effectLst/>
                <a:latin typeface="Open Sans"/>
              </a:rPr>
              <a:t>A</a:t>
            </a:r>
            <a:r>
              <a:rPr lang="en-US" sz="1200" b="0" i="0" dirty="0">
                <a:solidFill>
                  <a:srgbClr val="000000"/>
                </a:solidFill>
                <a:effectLst/>
                <a:latin typeface="Open Sans"/>
              </a:rPr>
              <a:t>) and triglyceride levels (</a:t>
            </a:r>
            <a:r>
              <a:rPr lang="en-US" sz="1200" b="0" i="1" dirty="0">
                <a:solidFill>
                  <a:srgbClr val="000000"/>
                </a:solidFill>
                <a:effectLst/>
                <a:latin typeface="Open Sans"/>
              </a:rPr>
              <a:t>B</a:t>
            </a:r>
            <a:r>
              <a:rPr lang="en-US" sz="1200" b="0" i="0" dirty="0">
                <a:solidFill>
                  <a:srgbClr val="000000"/>
                </a:solidFill>
                <a:effectLst/>
                <a:latin typeface="Open Sans"/>
              </a:rPr>
              <a:t>) in NOC, IGT (impaired glucose tolerance), obese, and type 2 diabetic (T2DM) subjects. Endotoxin and triglyceride levels were measured at baseline and then, after a high-SFA meal, at each hour postprandially over a 4-h duration. Each point on the graph represents the mean value for each cohort (± SEM).</a:t>
            </a:r>
            <a:endParaRPr lang="en-US" sz="1200" dirty="0"/>
          </a:p>
        </p:txBody>
      </p:sp>
      <p:sp>
        <p:nvSpPr>
          <p:cNvPr id="4" name="Text Box 4"/>
          <p:cNvSpPr txBox="1">
            <a:spLocks noChangeArrowheads="1"/>
          </p:cNvSpPr>
          <p:nvPr/>
        </p:nvSpPr>
        <p:spPr bwMode="auto">
          <a:xfrm>
            <a:off x="512384" y="5788764"/>
            <a:ext cx="4319588" cy="2555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tabLst>
                <a:tab pos="723900" algn="l"/>
                <a:tab pos="1447800" algn="l"/>
                <a:tab pos="2171700" algn="l"/>
                <a:tab pos="2895600" algn="l"/>
                <a:tab pos="3619500" algn="l"/>
              </a:tabLst>
              <a:defRPr sz="2400">
                <a:solidFill>
                  <a:srgbClr val="000000"/>
                </a:solidFill>
                <a:latin typeface="Times New Roman" panose="02020603050405020304" pitchFamily="18" charset="0"/>
                <a:cs typeface="msgothic" charset="0"/>
              </a:defRPr>
            </a:lvl1pPr>
            <a:lvl2pPr>
              <a:tabLst>
                <a:tab pos="723900" algn="l"/>
                <a:tab pos="1447800" algn="l"/>
                <a:tab pos="2171700" algn="l"/>
                <a:tab pos="2895600" algn="l"/>
                <a:tab pos="3619500" algn="l"/>
              </a:tabLst>
              <a:defRPr sz="2400">
                <a:solidFill>
                  <a:srgbClr val="000000"/>
                </a:solidFill>
                <a:latin typeface="Times New Roman" panose="02020603050405020304" pitchFamily="18" charset="0"/>
                <a:cs typeface="msgothic" charset="0"/>
              </a:defRPr>
            </a:lvl2pPr>
            <a:lvl3pPr>
              <a:tabLst>
                <a:tab pos="723900" algn="l"/>
                <a:tab pos="1447800" algn="l"/>
                <a:tab pos="2171700" algn="l"/>
                <a:tab pos="2895600" algn="l"/>
                <a:tab pos="3619500" algn="l"/>
              </a:tabLst>
              <a:defRPr sz="2400">
                <a:solidFill>
                  <a:srgbClr val="000000"/>
                </a:solidFill>
                <a:latin typeface="Times New Roman" panose="02020603050405020304" pitchFamily="18" charset="0"/>
                <a:cs typeface="msgothic" charset="0"/>
              </a:defRPr>
            </a:lvl3pPr>
            <a:lvl4pPr>
              <a:tabLst>
                <a:tab pos="723900" algn="l"/>
                <a:tab pos="1447800" algn="l"/>
                <a:tab pos="2171700" algn="l"/>
                <a:tab pos="2895600" algn="l"/>
                <a:tab pos="3619500" algn="l"/>
              </a:tabLst>
              <a:defRPr sz="2400">
                <a:solidFill>
                  <a:srgbClr val="000000"/>
                </a:solidFill>
                <a:latin typeface="Times New Roman" panose="02020603050405020304" pitchFamily="18" charset="0"/>
                <a:cs typeface="msgothic" charset="0"/>
              </a:defRPr>
            </a:lvl4pPr>
            <a:lvl5pPr>
              <a:tabLst>
                <a:tab pos="723900" algn="l"/>
                <a:tab pos="1447800" algn="l"/>
                <a:tab pos="2171700" algn="l"/>
                <a:tab pos="2895600" algn="l"/>
                <a:tab pos="3619500" algn="l"/>
              </a:tabLst>
              <a:defRPr sz="2400">
                <a:solidFill>
                  <a:srgbClr val="000000"/>
                </a:solidFill>
                <a:latin typeface="Times New Roman" panose="02020603050405020304" pitchFamily="18" charset="0"/>
                <a:cs typeface="msgothic" charset="0"/>
              </a:defRPr>
            </a:lvl5pPr>
            <a:lvl6pPr marL="15367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Lst>
              <a:defRPr sz="2400">
                <a:solidFill>
                  <a:srgbClr val="000000"/>
                </a:solidFill>
                <a:latin typeface="Times New Roman" panose="02020603050405020304" pitchFamily="18" charset="0"/>
                <a:cs typeface="msgothic" charset="0"/>
              </a:defRPr>
            </a:lvl6pPr>
            <a:lvl7pPr marL="19939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Lst>
              <a:defRPr sz="2400">
                <a:solidFill>
                  <a:srgbClr val="000000"/>
                </a:solidFill>
                <a:latin typeface="Times New Roman" panose="02020603050405020304" pitchFamily="18" charset="0"/>
                <a:cs typeface="msgothic" charset="0"/>
              </a:defRPr>
            </a:lvl7pPr>
            <a:lvl8pPr marL="24511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Lst>
              <a:defRPr sz="2400">
                <a:solidFill>
                  <a:srgbClr val="000000"/>
                </a:solidFill>
                <a:latin typeface="Times New Roman" panose="02020603050405020304" pitchFamily="18" charset="0"/>
                <a:cs typeface="msgothic" charset="0"/>
              </a:defRPr>
            </a:lvl8pPr>
            <a:lvl9pPr marL="29083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Lst>
              <a:defRPr sz="2400">
                <a:solidFill>
                  <a:srgbClr val="000000"/>
                </a:solidFill>
                <a:latin typeface="Times New Roman" panose="02020603050405020304" pitchFamily="18" charset="0"/>
                <a:cs typeface="msgothic" charset="0"/>
              </a:defRPr>
            </a:lvl9pPr>
          </a:lstStyle>
          <a:p>
            <a:r>
              <a:rPr lang="en-GB" altLang="en-US" sz="1200" b="1" dirty="0">
                <a:latin typeface="Arial" panose="020B0604020202020204" pitchFamily="34" charset="0"/>
              </a:rPr>
              <a:t>Alison L. Harte et al. </a:t>
            </a:r>
            <a:r>
              <a:rPr lang="en-GB" altLang="en-US" sz="1200" b="1" dirty="0" err="1">
                <a:latin typeface="Arial" panose="020B0604020202020204" pitchFamily="34" charset="0"/>
              </a:rPr>
              <a:t>Dia</a:t>
            </a:r>
            <a:r>
              <a:rPr lang="en-GB" altLang="en-US" sz="1200" b="1" dirty="0">
                <a:latin typeface="Arial" panose="020B0604020202020204" pitchFamily="34" charset="0"/>
              </a:rPr>
              <a:t> Care 2012;35:375-382</a:t>
            </a:r>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0275510" y="6312165"/>
            <a:ext cx="1712913" cy="47466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 name="Text Box 1"/>
          <p:cNvSpPr txBox="1">
            <a:spLocks noChangeArrowheads="1"/>
          </p:cNvSpPr>
          <p:nvPr/>
        </p:nvSpPr>
        <p:spPr bwMode="auto">
          <a:xfrm>
            <a:off x="1069975" y="127564"/>
            <a:ext cx="9363075"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cs typeface="msgothic"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cs typeface="msgothic"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cs typeface="msgothic"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cs typeface="msgothic"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cs typeface="msgothic" charset="0"/>
              </a:defRPr>
            </a:lvl5pPr>
            <a:lvl6pPr marL="15367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cs typeface="msgothic" charset="0"/>
              </a:defRPr>
            </a:lvl6pPr>
            <a:lvl7pPr marL="19939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cs typeface="msgothic" charset="0"/>
              </a:defRPr>
            </a:lvl7pPr>
            <a:lvl8pPr marL="24511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cs typeface="msgothic" charset="0"/>
              </a:defRPr>
            </a:lvl8pPr>
            <a:lvl9pPr marL="29083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cs typeface="msgothic" charset="0"/>
              </a:defRPr>
            </a:lvl9pPr>
          </a:lstStyle>
          <a:p>
            <a:pPr algn="ctr"/>
            <a:r>
              <a:rPr lang="en-GB" altLang="en-US" sz="1600" b="1" dirty="0">
                <a:latin typeface="Arial" panose="020B0604020202020204" pitchFamily="34" charset="0"/>
              </a:rPr>
              <a:t>Changes in circulating endotoxin levels (A) and triglyceride levels (B) in NOC, IGT, obese, and type 2 diabetic (T2DM) subjects. </a:t>
            </a:r>
          </a:p>
        </p:txBody>
      </p:sp>
      <p:sp>
        <p:nvSpPr>
          <p:cNvPr id="7" name="Text Box 5"/>
          <p:cNvSpPr txBox="1">
            <a:spLocks noChangeArrowheads="1"/>
          </p:cNvSpPr>
          <p:nvPr/>
        </p:nvSpPr>
        <p:spPr bwMode="auto">
          <a:xfrm>
            <a:off x="242595" y="6591471"/>
            <a:ext cx="4931078" cy="24210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marL="85725" indent="-85725">
              <a:tabLst>
                <a:tab pos="723900" algn="l"/>
                <a:tab pos="1447800" algn="l"/>
                <a:tab pos="2171700" algn="l"/>
                <a:tab pos="2895600" algn="l"/>
                <a:tab pos="3619500" algn="l"/>
                <a:tab pos="4343400" algn="l"/>
                <a:tab pos="5067300" algn="l"/>
              </a:tabLst>
              <a:defRPr sz="2400">
                <a:solidFill>
                  <a:srgbClr val="000000"/>
                </a:solidFill>
                <a:latin typeface="Times New Roman" panose="02020603050405020304" pitchFamily="18" charset="0"/>
                <a:cs typeface="msgothic" charset="0"/>
              </a:defRPr>
            </a:lvl1pPr>
            <a:lvl2pPr>
              <a:tabLst>
                <a:tab pos="723900" algn="l"/>
                <a:tab pos="1447800" algn="l"/>
                <a:tab pos="2171700" algn="l"/>
                <a:tab pos="2895600" algn="l"/>
                <a:tab pos="3619500" algn="l"/>
                <a:tab pos="4343400" algn="l"/>
                <a:tab pos="5067300" algn="l"/>
              </a:tabLst>
              <a:defRPr sz="2400">
                <a:solidFill>
                  <a:srgbClr val="000000"/>
                </a:solidFill>
                <a:latin typeface="Times New Roman" panose="02020603050405020304" pitchFamily="18" charset="0"/>
                <a:cs typeface="msgothic" charset="0"/>
              </a:defRPr>
            </a:lvl2pPr>
            <a:lvl3pPr>
              <a:tabLst>
                <a:tab pos="723900" algn="l"/>
                <a:tab pos="1447800" algn="l"/>
                <a:tab pos="2171700" algn="l"/>
                <a:tab pos="2895600" algn="l"/>
                <a:tab pos="3619500" algn="l"/>
                <a:tab pos="4343400" algn="l"/>
                <a:tab pos="5067300" algn="l"/>
              </a:tabLst>
              <a:defRPr sz="2400">
                <a:solidFill>
                  <a:srgbClr val="000000"/>
                </a:solidFill>
                <a:latin typeface="Times New Roman" panose="02020603050405020304" pitchFamily="18" charset="0"/>
                <a:cs typeface="msgothic" charset="0"/>
              </a:defRPr>
            </a:lvl3pPr>
            <a:lvl4pPr>
              <a:tabLst>
                <a:tab pos="723900" algn="l"/>
                <a:tab pos="1447800" algn="l"/>
                <a:tab pos="2171700" algn="l"/>
                <a:tab pos="2895600" algn="l"/>
                <a:tab pos="3619500" algn="l"/>
                <a:tab pos="4343400" algn="l"/>
                <a:tab pos="5067300" algn="l"/>
              </a:tabLst>
              <a:defRPr sz="2400">
                <a:solidFill>
                  <a:srgbClr val="000000"/>
                </a:solidFill>
                <a:latin typeface="Times New Roman" panose="02020603050405020304" pitchFamily="18" charset="0"/>
                <a:cs typeface="msgothic" charset="0"/>
              </a:defRPr>
            </a:lvl4pPr>
            <a:lvl5pPr>
              <a:tabLst>
                <a:tab pos="723900" algn="l"/>
                <a:tab pos="1447800" algn="l"/>
                <a:tab pos="2171700" algn="l"/>
                <a:tab pos="2895600" algn="l"/>
                <a:tab pos="3619500" algn="l"/>
                <a:tab pos="4343400" algn="l"/>
                <a:tab pos="5067300" algn="l"/>
              </a:tabLst>
              <a:defRPr sz="2400">
                <a:solidFill>
                  <a:srgbClr val="000000"/>
                </a:solidFill>
                <a:latin typeface="Times New Roman" panose="02020603050405020304" pitchFamily="18" charset="0"/>
                <a:cs typeface="msgothic" charset="0"/>
              </a:defRPr>
            </a:lvl5pPr>
            <a:lvl6pPr marL="15367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 pos="4343400" algn="l"/>
                <a:tab pos="5067300" algn="l"/>
              </a:tabLst>
              <a:defRPr sz="2400">
                <a:solidFill>
                  <a:srgbClr val="000000"/>
                </a:solidFill>
                <a:latin typeface="Times New Roman" panose="02020603050405020304" pitchFamily="18" charset="0"/>
                <a:cs typeface="msgothic" charset="0"/>
              </a:defRPr>
            </a:lvl6pPr>
            <a:lvl7pPr marL="19939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 pos="4343400" algn="l"/>
                <a:tab pos="5067300" algn="l"/>
              </a:tabLst>
              <a:defRPr sz="2400">
                <a:solidFill>
                  <a:srgbClr val="000000"/>
                </a:solidFill>
                <a:latin typeface="Times New Roman" panose="02020603050405020304" pitchFamily="18" charset="0"/>
                <a:cs typeface="msgothic" charset="0"/>
              </a:defRPr>
            </a:lvl7pPr>
            <a:lvl8pPr marL="24511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 pos="4343400" algn="l"/>
                <a:tab pos="5067300" algn="l"/>
              </a:tabLst>
              <a:defRPr sz="2400">
                <a:solidFill>
                  <a:srgbClr val="000000"/>
                </a:solidFill>
                <a:latin typeface="Times New Roman" panose="02020603050405020304" pitchFamily="18" charset="0"/>
                <a:cs typeface="msgothic" charset="0"/>
              </a:defRPr>
            </a:lvl8pPr>
            <a:lvl9pPr marL="29083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 pos="4343400" algn="l"/>
                <a:tab pos="5067300" algn="l"/>
              </a:tabLst>
              <a:defRPr sz="2400">
                <a:solidFill>
                  <a:srgbClr val="000000"/>
                </a:solidFill>
                <a:latin typeface="Times New Roman" panose="02020603050405020304" pitchFamily="18" charset="0"/>
                <a:cs typeface="msgothic" charset="0"/>
              </a:defRPr>
            </a:lvl9pPr>
          </a:lstStyle>
          <a:p>
            <a:r>
              <a:rPr lang="en-GB" altLang="en-US" sz="907" dirty="0">
                <a:latin typeface="Arial" panose="020B0604020202020204" pitchFamily="34" charset="0"/>
              </a:rPr>
              <a:t>©2012 by American Diabetes Association</a:t>
            </a:r>
          </a:p>
        </p:txBody>
      </p:sp>
    </p:spTree>
    <p:extLst>
      <p:ext uri="{BB962C8B-B14F-4D97-AF65-F5344CB8AC3E}">
        <p14:creationId xmlns:p14="http://schemas.microsoft.com/office/powerpoint/2010/main" val="388099942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Text Box 1"/>
          <p:cNvSpPr txBox="1">
            <a:spLocks noChangeArrowheads="1"/>
          </p:cNvSpPr>
          <p:nvPr/>
        </p:nvSpPr>
        <p:spPr bwMode="auto">
          <a:xfrm>
            <a:off x="1848995" y="381641"/>
            <a:ext cx="8494012" cy="4147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cs typeface="msgothic"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cs typeface="msgothic"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cs typeface="msgothic"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cs typeface="msgothic"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cs typeface="msgothic" charset="0"/>
              </a:defRPr>
            </a:lvl5pPr>
            <a:lvl6pPr marL="15367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cs typeface="msgothic" charset="0"/>
              </a:defRPr>
            </a:lvl6pPr>
            <a:lvl7pPr marL="19939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cs typeface="msgothic" charset="0"/>
              </a:defRPr>
            </a:lvl7pPr>
            <a:lvl8pPr marL="24511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cs typeface="msgothic" charset="0"/>
              </a:defRPr>
            </a:lvl8pPr>
            <a:lvl9pPr marL="29083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cs typeface="msgothic" charset="0"/>
              </a:defRPr>
            </a:lvl9pPr>
          </a:lstStyle>
          <a:p>
            <a:pPr algn="ctr"/>
            <a:r>
              <a:rPr lang="en-GB" altLang="en-US" sz="1452" b="1">
                <a:latin typeface="Arial" panose="020B0604020202020204" pitchFamily="34" charset="0"/>
              </a:rPr>
              <a:t>Increase in endotoxin levels between the NOC subjects and the obese (A), IGT (B), and type 2 diabetic (T2DM) (C) subjects from baseline to 4 h after a high-fat meal. </a:t>
            </a: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8839489" y="6263218"/>
            <a:ext cx="1553924" cy="43060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075" name="Picture 3"/>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2878703" y="979304"/>
            <a:ext cx="6438916" cy="4893634"/>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076" name="Text Box 4"/>
          <p:cNvSpPr txBox="1">
            <a:spLocks noChangeArrowheads="1"/>
          </p:cNvSpPr>
          <p:nvPr/>
        </p:nvSpPr>
        <p:spPr bwMode="auto">
          <a:xfrm>
            <a:off x="2878704" y="5972308"/>
            <a:ext cx="3918651" cy="2318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tabLst>
                <a:tab pos="723900" algn="l"/>
                <a:tab pos="1447800" algn="l"/>
                <a:tab pos="2171700" algn="l"/>
                <a:tab pos="2895600" algn="l"/>
                <a:tab pos="3619500" algn="l"/>
              </a:tabLst>
              <a:defRPr sz="2400">
                <a:solidFill>
                  <a:srgbClr val="000000"/>
                </a:solidFill>
                <a:latin typeface="Times New Roman" panose="02020603050405020304" pitchFamily="18" charset="0"/>
                <a:cs typeface="msgothic" charset="0"/>
              </a:defRPr>
            </a:lvl1pPr>
            <a:lvl2pPr>
              <a:tabLst>
                <a:tab pos="723900" algn="l"/>
                <a:tab pos="1447800" algn="l"/>
                <a:tab pos="2171700" algn="l"/>
                <a:tab pos="2895600" algn="l"/>
                <a:tab pos="3619500" algn="l"/>
              </a:tabLst>
              <a:defRPr sz="2400">
                <a:solidFill>
                  <a:srgbClr val="000000"/>
                </a:solidFill>
                <a:latin typeface="Times New Roman" panose="02020603050405020304" pitchFamily="18" charset="0"/>
                <a:cs typeface="msgothic" charset="0"/>
              </a:defRPr>
            </a:lvl2pPr>
            <a:lvl3pPr>
              <a:tabLst>
                <a:tab pos="723900" algn="l"/>
                <a:tab pos="1447800" algn="l"/>
                <a:tab pos="2171700" algn="l"/>
                <a:tab pos="2895600" algn="l"/>
                <a:tab pos="3619500" algn="l"/>
              </a:tabLst>
              <a:defRPr sz="2400">
                <a:solidFill>
                  <a:srgbClr val="000000"/>
                </a:solidFill>
                <a:latin typeface="Times New Roman" panose="02020603050405020304" pitchFamily="18" charset="0"/>
                <a:cs typeface="msgothic" charset="0"/>
              </a:defRPr>
            </a:lvl3pPr>
            <a:lvl4pPr>
              <a:tabLst>
                <a:tab pos="723900" algn="l"/>
                <a:tab pos="1447800" algn="l"/>
                <a:tab pos="2171700" algn="l"/>
                <a:tab pos="2895600" algn="l"/>
                <a:tab pos="3619500" algn="l"/>
              </a:tabLst>
              <a:defRPr sz="2400">
                <a:solidFill>
                  <a:srgbClr val="000000"/>
                </a:solidFill>
                <a:latin typeface="Times New Roman" panose="02020603050405020304" pitchFamily="18" charset="0"/>
                <a:cs typeface="msgothic" charset="0"/>
              </a:defRPr>
            </a:lvl4pPr>
            <a:lvl5pPr>
              <a:tabLst>
                <a:tab pos="723900" algn="l"/>
                <a:tab pos="1447800" algn="l"/>
                <a:tab pos="2171700" algn="l"/>
                <a:tab pos="2895600" algn="l"/>
                <a:tab pos="3619500" algn="l"/>
              </a:tabLst>
              <a:defRPr sz="2400">
                <a:solidFill>
                  <a:srgbClr val="000000"/>
                </a:solidFill>
                <a:latin typeface="Times New Roman" panose="02020603050405020304" pitchFamily="18" charset="0"/>
                <a:cs typeface="msgothic" charset="0"/>
              </a:defRPr>
            </a:lvl5pPr>
            <a:lvl6pPr marL="15367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Lst>
              <a:defRPr sz="2400">
                <a:solidFill>
                  <a:srgbClr val="000000"/>
                </a:solidFill>
                <a:latin typeface="Times New Roman" panose="02020603050405020304" pitchFamily="18" charset="0"/>
                <a:cs typeface="msgothic" charset="0"/>
              </a:defRPr>
            </a:lvl6pPr>
            <a:lvl7pPr marL="19939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Lst>
              <a:defRPr sz="2400">
                <a:solidFill>
                  <a:srgbClr val="000000"/>
                </a:solidFill>
                <a:latin typeface="Times New Roman" panose="02020603050405020304" pitchFamily="18" charset="0"/>
                <a:cs typeface="msgothic" charset="0"/>
              </a:defRPr>
            </a:lvl7pPr>
            <a:lvl8pPr marL="24511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Lst>
              <a:defRPr sz="2400">
                <a:solidFill>
                  <a:srgbClr val="000000"/>
                </a:solidFill>
                <a:latin typeface="Times New Roman" panose="02020603050405020304" pitchFamily="18" charset="0"/>
                <a:cs typeface="msgothic" charset="0"/>
              </a:defRPr>
            </a:lvl8pPr>
            <a:lvl9pPr marL="29083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Lst>
              <a:defRPr sz="2400">
                <a:solidFill>
                  <a:srgbClr val="000000"/>
                </a:solidFill>
                <a:latin typeface="Times New Roman" panose="02020603050405020304" pitchFamily="18" charset="0"/>
                <a:cs typeface="msgothic" charset="0"/>
              </a:defRPr>
            </a:lvl9pPr>
          </a:lstStyle>
          <a:p>
            <a:r>
              <a:rPr lang="en-GB" altLang="en-US" sz="1089" b="1">
                <a:latin typeface="Arial" panose="020B0604020202020204" pitchFamily="34" charset="0"/>
              </a:rPr>
              <a:t>Alison L. Harte et al. Dia Care 2012;35:375-382</a:t>
            </a:r>
          </a:p>
        </p:txBody>
      </p:sp>
      <p:sp>
        <p:nvSpPr>
          <p:cNvPr id="3077" name="Text Box 5"/>
          <p:cNvSpPr txBox="1">
            <a:spLocks noChangeArrowheads="1"/>
          </p:cNvSpPr>
          <p:nvPr/>
        </p:nvSpPr>
        <p:spPr bwMode="auto">
          <a:xfrm>
            <a:off x="1621451" y="6613175"/>
            <a:ext cx="4931078" cy="34707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marL="85725" indent="-85725">
              <a:tabLst>
                <a:tab pos="723900" algn="l"/>
                <a:tab pos="1447800" algn="l"/>
                <a:tab pos="2171700" algn="l"/>
                <a:tab pos="2895600" algn="l"/>
                <a:tab pos="3619500" algn="l"/>
                <a:tab pos="4343400" algn="l"/>
                <a:tab pos="5067300" algn="l"/>
              </a:tabLst>
              <a:defRPr sz="2400">
                <a:solidFill>
                  <a:srgbClr val="000000"/>
                </a:solidFill>
                <a:latin typeface="Times New Roman" panose="02020603050405020304" pitchFamily="18" charset="0"/>
                <a:cs typeface="msgothic" charset="0"/>
              </a:defRPr>
            </a:lvl1pPr>
            <a:lvl2pPr>
              <a:tabLst>
                <a:tab pos="723900" algn="l"/>
                <a:tab pos="1447800" algn="l"/>
                <a:tab pos="2171700" algn="l"/>
                <a:tab pos="2895600" algn="l"/>
                <a:tab pos="3619500" algn="l"/>
                <a:tab pos="4343400" algn="l"/>
                <a:tab pos="5067300" algn="l"/>
              </a:tabLst>
              <a:defRPr sz="2400">
                <a:solidFill>
                  <a:srgbClr val="000000"/>
                </a:solidFill>
                <a:latin typeface="Times New Roman" panose="02020603050405020304" pitchFamily="18" charset="0"/>
                <a:cs typeface="msgothic" charset="0"/>
              </a:defRPr>
            </a:lvl2pPr>
            <a:lvl3pPr>
              <a:tabLst>
                <a:tab pos="723900" algn="l"/>
                <a:tab pos="1447800" algn="l"/>
                <a:tab pos="2171700" algn="l"/>
                <a:tab pos="2895600" algn="l"/>
                <a:tab pos="3619500" algn="l"/>
                <a:tab pos="4343400" algn="l"/>
                <a:tab pos="5067300" algn="l"/>
              </a:tabLst>
              <a:defRPr sz="2400">
                <a:solidFill>
                  <a:srgbClr val="000000"/>
                </a:solidFill>
                <a:latin typeface="Times New Roman" panose="02020603050405020304" pitchFamily="18" charset="0"/>
                <a:cs typeface="msgothic" charset="0"/>
              </a:defRPr>
            </a:lvl3pPr>
            <a:lvl4pPr>
              <a:tabLst>
                <a:tab pos="723900" algn="l"/>
                <a:tab pos="1447800" algn="l"/>
                <a:tab pos="2171700" algn="l"/>
                <a:tab pos="2895600" algn="l"/>
                <a:tab pos="3619500" algn="l"/>
                <a:tab pos="4343400" algn="l"/>
                <a:tab pos="5067300" algn="l"/>
              </a:tabLst>
              <a:defRPr sz="2400">
                <a:solidFill>
                  <a:srgbClr val="000000"/>
                </a:solidFill>
                <a:latin typeface="Times New Roman" panose="02020603050405020304" pitchFamily="18" charset="0"/>
                <a:cs typeface="msgothic" charset="0"/>
              </a:defRPr>
            </a:lvl4pPr>
            <a:lvl5pPr>
              <a:tabLst>
                <a:tab pos="723900" algn="l"/>
                <a:tab pos="1447800" algn="l"/>
                <a:tab pos="2171700" algn="l"/>
                <a:tab pos="2895600" algn="l"/>
                <a:tab pos="3619500" algn="l"/>
                <a:tab pos="4343400" algn="l"/>
                <a:tab pos="5067300" algn="l"/>
              </a:tabLst>
              <a:defRPr sz="2400">
                <a:solidFill>
                  <a:srgbClr val="000000"/>
                </a:solidFill>
                <a:latin typeface="Times New Roman" panose="02020603050405020304" pitchFamily="18" charset="0"/>
                <a:cs typeface="msgothic" charset="0"/>
              </a:defRPr>
            </a:lvl5pPr>
            <a:lvl6pPr marL="15367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 pos="4343400" algn="l"/>
                <a:tab pos="5067300" algn="l"/>
              </a:tabLst>
              <a:defRPr sz="2400">
                <a:solidFill>
                  <a:srgbClr val="000000"/>
                </a:solidFill>
                <a:latin typeface="Times New Roman" panose="02020603050405020304" pitchFamily="18" charset="0"/>
                <a:cs typeface="msgothic" charset="0"/>
              </a:defRPr>
            </a:lvl6pPr>
            <a:lvl7pPr marL="19939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 pos="4343400" algn="l"/>
                <a:tab pos="5067300" algn="l"/>
              </a:tabLst>
              <a:defRPr sz="2400">
                <a:solidFill>
                  <a:srgbClr val="000000"/>
                </a:solidFill>
                <a:latin typeface="Times New Roman" panose="02020603050405020304" pitchFamily="18" charset="0"/>
                <a:cs typeface="msgothic" charset="0"/>
              </a:defRPr>
            </a:lvl7pPr>
            <a:lvl8pPr marL="24511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 pos="4343400" algn="l"/>
                <a:tab pos="5067300" algn="l"/>
              </a:tabLst>
              <a:defRPr sz="2400">
                <a:solidFill>
                  <a:srgbClr val="000000"/>
                </a:solidFill>
                <a:latin typeface="Times New Roman" panose="02020603050405020304" pitchFamily="18" charset="0"/>
                <a:cs typeface="msgothic" charset="0"/>
              </a:defRPr>
            </a:lvl8pPr>
            <a:lvl9pPr marL="29083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 pos="4343400" algn="l"/>
                <a:tab pos="5067300" algn="l"/>
              </a:tabLst>
              <a:defRPr sz="2400">
                <a:solidFill>
                  <a:srgbClr val="000000"/>
                </a:solidFill>
                <a:latin typeface="Times New Roman" panose="02020603050405020304" pitchFamily="18" charset="0"/>
                <a:cs typeface="msgothic" charset="0"/>
              </a:defRPr>
            </a:lvl9pPr>
          </a:lstStyle>
          <a:p>
            <a:r>
              <a:rPr lang="en-GB" altLang="en-US" sz="907" dirty="0">
                <a:latin typeface="Arial" panose="020B0604020202020204" pitchFamily="34" charset="0"/>
              </a:rPr>
              <a:t>©2012 by American Diabetes Association</a:t>
            </a:r>
          </a:p>
        </p:txBody>
      </p:sp>
    </p:spTree>
    <p:extLst>
      <p:ext uri="{BB962C8B-B14F-4D97-AF65-F5344CB8AC3E}">
        <p14:creationId xmlns:p14="http://schemas.microsoft.com/office/powerpoint/2010/main" val="1749102054"/>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Text Box 1"/>
          <p:cNvSpPr txBox="1">
            <a:spLocks noChangeArrowheads="1"/>
          </p:cNvSpPr>
          <p:nvPr/>
        </p:nvSpPr>
        <p:spPr bwMode="auto">
          <a:xfrm>
            <a:off x="1848995" y="381641"/>
            <a:ext cx="8494012" cy="4147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cs typeface="msgothic"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cs typeface="msgothic"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cs typeface="msgothic"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cs typeface="msgothic"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cs typeface="msgothic" charset="0"/>
              </a:defRPr>
            </a:lvl5pPr>
            <a:lvl6pPr marL="15367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cs typeface="msgothic" charset="0"/>
              </a:defRPr>
            </a:lvl6pPr>
            <a:lvl7pPr marL="19939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cs typeface="msgothic" charset="0"/>
              </a:defRPr>
            </a:lvl7pPr>
            <a:lvl8pPr marL="24511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cs typeface="msgothic" charset="0"/>
              </a:defRPr>
            </a:lvl8pPr>
            <a:lvl9pPr marL="29083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cs typeface="msgothic" charset="0"/>
              </a:defRPr>
            </a:lvl9pPr>
          </a:lstStyle>
          <a:p>
            <a:pPr algn="ctr"/>
            <a:r>
              <a:rPr lang="en-GB" altLang="en-US" sz="1452" b="1">
                <a:latin typeface="Arial" panose="020B0604020202020204" pitchFamily="34" charset="0"/>
              </a:rPr>
              <a:t>High-fat feeding increased endotoxemia and changed intestinal microbiota. </a:t>
            </a: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8839489" y="6263218"/>
            <a:ext cx="1553924" cy="43060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075" name="Picture 3"/>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2821097" y="979304"/>
            <a:ext cx="6555568" cy="4893634"/>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076" name="Text Box 4"/>
          <p:cNvSpPr txBox="1">
            <a:spLocks noChangeArrowheads="1"/>
          </p:cNvSpPr>
          <p:nvPr/>
        </p:nvSpPr>
        <p:spPr bwMode="auto">
          <a:xfrm>
            <a:off x="2821098" y="5972308"/>
            <a:ext cx="3918651" cy="2318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tabLst>
                <a:tab pos="723900" algn="l"/>
                <a:tab pos="1447800" algn="l"/>
                <a:tab pos="2171700" algn="l"/>
                <a:tab pos="2895600" algn="l"/>
                <a:tab pos="3619500" algn="l"/>
              </a:tabLst>
              <a:defRPr sz="2400">
                <a:solidFill>
                  <a:srgbClr val="000000"/>
                </a:solidFill>
                <a:latin typeface="Times New Roman" panose="02020603050405020304" pitchFamily="18" charset="0"/>
                <a:cs typeface="msgothic" charset="0"/>
              </a:defRPr>
            </a:lvl1pPr>
            <a:lvl2pPr>
              <a:tabLst>
                <a:tab pos="723900" algn="l"/>
                <a:tab pos="1447800" algn="l"/>
                <a:tab pos="2171700" algn="l"/>
                <a:tab pos="2895600" algn="l"/>
                <a:tab pos="3619500" algn="l"/>
              </a:tabLst>
              <a:defRPr sz="2400">
                <a:solidFill>
                  <a:srgbClr val="000000"/>
                </a:solidFill>
                <a:latin typeface="Times New Roman" panose="02020603050405020304" pitchFamily="18" charset="0"/>
                <a:cs typeface="msgothic" charset="0"/>
              </a:defRPr>
            </a:lvl2pPr>
            <a:lvl3pPr>
              <a:tabLst>
                <a:tab pos="723900" algn="l"/>
                <a:tab pos="1447800" algn="l"/>
                <a:tab pos="2171700" algn="l"/>
                <a:tab pos="2895600" algn="l"/>
                <a:tab pos="3619500" algn="l"/>
              </a:tabLst>
              <a:defRPr sz="2400">
                <a:solidFill>
                  <a:srgbClr val="000000"/>
                </a:solidFill>
                <a:latin typeface="Times New Roman" panose="02020603050405020304" pitchFamily="18" charset="0"/>
                <a:cs typeface="msgothic" charset="0"/>
              </a:defRPr>
            </a:lvl3pPr>
            <a:lvl4pPr>
              <a:tabLst>
                <a:tab pos="723900" algn="l"/>
                <a:tab pos="1447800" algn="l"/>
                <a:tab pos="2171700" algn="l"/>
                <a:tab pos="2895600" algn="l"/>
                <a:tab pos="3619500" algn="l"/>
              </a:tabLst>
              <a:defRPr sz="2400">
                <a:solidFill>
                  <a:srgbClr val="000000"/>
                </a:solidFill>
                <a:latin typeface="Times New Roman" panose="02020603050405020304" pitchFamily="18" charset="0"/>
                <a:cs typeface="msgothic" charset="0"/>
              </a:defRPr>
            </a:lvl4pPr>
            <a:lvl5pPr>
              <a:tabLst>
                <a:tab pos="723900" algn="l"/>
                <a:tab pos="1447800" algn="l"/>
                <a:tab pos="2171700" algn="l"/>
                <a:tab pos="2895600" algn="l"/>
                <a:tab pos="3619500" algn="l"/>
              </a:tabLst>
              <a:defRPr sz="2400">
                <a:solidFill>
                  <a:srgbClr val="000000"/>
                </a:solidFill>
                <a:latin typeface="Times New Roman" panose="02020603050405020304" pitchFamily="18" charset="0"/>
                <a:cs typeface="msgothic" charset="0"/>
              </a:defRPr>
            </a:lvl5pPr>
            <a:lvl6pPr marL="15367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Lst>
              <a:defRPr sz="2400">
                <a:solidFill>
                  <a:srgbClr val="000000"/>
                </a:solidFill>
                <a:latin typeface="Times New Roman" panose="02020603050405020304" pitchFamily="18" charset="0"/>
                <a:cs typeface="msgothic" charset="0"/>
              </a:defRPr>
            </a:lvl6pPr>
            <a:lvl7pPr marL="19939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Lst>
              <a:defRPr sz="2400">
                <a:solidFill>
                  <a:srgbClr val="000000"/>
                </a:solidFill>
                <a:latin typeface="Times New Roman" panose="02020603050405020304" pitchFamily="18" charset="0"/>
                <a:cs typeface="msgothic" charset="0"/>
              </a:defRPr>
            </a:lvl7pPr>
            <a:lvl8pPr marL="24511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Lst>
              <a:defRPr sz="2400">
                <a:solidFill>
                  <a:srgbClr val="000000"/>
                </a:solidFill>
                <a:latin typeface="Times New Roman" panose="02020603050405020304" pitchFamily="18" charset="0"/>
                <a:cs typeface="msgothic" charset="0"/>
              </a:defRPr>
            </a:lvl8pPr>
            <a:lvl9pPr marL="29083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Lst>
              <a:defRPr sz="2400">
                <a:solidFill>
                  <a:srgbClr val="000000"/>
                </a:solidFill>
                <a:latin typeface="Times New Roman" panose="02020603050405020304" pitchFamily="18" charset="0"/>
                <a:cs typeface="msgothic" charset="0"/>
              </a:defRPr>
            </a:lvl9pPr>
          </a:lstStyle>
          <a:p>
            <a:r>
              <a:rPr lang="en-GB" altLang="en-US" sz="1089" b="1">
                <a:latin typeface="Arial" panose="020B0604020202020204" pitchFamily="34" charset="0"/>
              </a:rPr>
              <a:t>Patrice D. Cani et al. Diabetes 2007;56:1761-1772</a:t>
            </a:r>
          </a:p>
        </p:txBody>
      </p:sp>
      <p:sp>
        <p:nvSpPr>
          <p:cNvPr id="3077" name="Text Box 5"/>
          <p:cNvSpPr txBox="1">
            <a:spLocks noChangeArrowheads="1"/>
          </p:cNvSpPr>
          <p:nvPr/>
        </p:nvSpPr>
        <p:spPr bwMode="auto">
          <a:xfrm>
            <a:off x="1621451" y="6613175"/>
            <a:ext cx="4931078" cy="34707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marL="85725" indent="-85725">
              <a:tabLst>
                <a:tab pos="723900" algn="l"/>
                <a:tab pos="1447800" algn="l"/>
                <a:tab pos="2171700" algn="l"/>
                <a:tab pos="2895600" algn="l"/>
                <a:tab pos="3619500" algn="l"/>
                <a:tab pos="4343400" algn="l"/>
                <a:tab pos="5067300" algn="l"/>
              </a:tabLst>
              <a:defRPr sz="2400">
                <a:solidFill>
                  <a:srgbClr val="000000"/>
                </a:solidFill>
                <a:latin typeface="Times New Roman" panose="02020603050405020304" pitchFamily="18" charset="0"/>
                <a:cs typeface="msgothic" charset="0"/>
              </a:defRPr>
            </a:lvl1pPr>
            <a:lvl2pPr>
              <a:tabLst>
                <a:tab pos="723900" algn="l"/>
                <a:tab pos="1447800" algn="l"/>
                <a:tab pos="2171700" algn="l"/>
                <a:tab pos="2895600" algn="l"/>
                <a:tab pos="3619500" algn="l"/>
                <a:tab pos="4343400" algn="l"/>
                <a:tab pos="5067300" algn="l"/>
              </a:tabLst>
              <a:defRPr sz="2400">
                <a:solidFill>
                  <a:srgbClr val="000000"/>
                </a:solidFill>
                <a:latin typeface="Times New Roman" panose="02020603050405020304" pitchFamily="18" charset="0"/>
                <a:cs typeface="msgothic" charset="0"/>
              </a:defRPr>
            </a:lvl2pPr>
            <a:lvl3pPr>
              <a:tabLst>
                <a:tab pos="723900" algn="l"/>
                <a:tab pos="1447800" algn="l"/>
                <a:tab pos="2171700" algn="l"/>
                <a:tab pos="2895600" algn="l"/>
                <a:tab pos="3619500" algn="l"/>
                <a:tab pos="4343400" algn="l"/>
                <a:tab pos="5067300" algn="l"/>
              </a:tabLst>
              <a:defRPr sz="2400">
                <a:solidFill>
                  <a:srgbClr val="000000"/>
                </a:solidFill>
                <a:latin typeface="Times New Roman" panose="02020603050405020304" pitchFamily="18" charset="0"/>
                <a:cs typeface="msgothic" charset="0"/>
              </a:defRPr>
            </a:lvl3pPr>
            <a:lvl4pPr>
              <a:tabLst>
                <a:tab pos="723900" algn="l"/>
                <a:tab pos="1447800" algn="l"/>
                <a:tab pos="2171700" algn="l"/>
                <a:tab pos="2895600" algn="l"/>
                <a:tab pos="3619500" algn="l"/>
                <a:tab pos="4343400" algn="l"/>
                <a:tab pos="5067300" algn="l"/>
              </a:tabLst>
              <a:defRPr sz="2400">
                <a:solidFill>
                  <a:srgbClr val="000000"/>
                </a:solidFill>
                <a:latin typeface="Times New Roman" panose="02020603050405020304" pitchFamily="18" charset="0"/>
                <a:cs typeface="msgothic" charset="0"/>
              </a:defRPr>
            </a:lvl4pPr>
            <a:lvl5pPr>
              <a:tabLst>
                <a:tab pos="723900" algn="l"/>
                <a:tab pos="1447800" algn="l"/>
                <a:tab pos="2171700" algn="l"/>
                <a:tab pos="2895600" algn="l"/>
                <a:tab pos="3619500" algn="l"/>
                <a:tab pos="4343400" algn="l"/>
                <a:tab pos="5067300" algn="l"/>
              </a:tabLst>
              <a:defRPr sz="2400">
                <a:solidFill>
                  <a:srgbClr val="000000"/>
                </a:solidFill>
                <a:latin typeface="Times New Roman" panose="02020603050405020304" pitchFamily="18" charset="0"/>
                <a:cs typeface="msgothic" charset="0"/>
              </a:defRPr>
            </a:lvl5pPr>
            <a:lvl6pPr marL="15367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 pos="4343400" algn="l"/>
                <a:tab pos="5067300" algn="l"/>
              </a:tabLst>
              <a:defRPr sz="2400">
                <a:solidFill>
                  <a:srgbClr val="000000"/>
                </a:solidFill>
                <a:latin typeface="Times New Roman" panose="02020603050405020304" pitchFamily="18" charset="0"/>
                <a:cs typeface="msgothic" charset="0"/>
              </a:defRPr>
            </a:lvl6pPr>
            <a:lvl7pPr marL="19939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 pos="4343400" algn="l"/>
                <a:tab pos="5067300" algn="l"/>
              </a:tabLst>
              <a:defRPr sz="2400">
                <a:solidFill>
                  <a:srgbClr val="000000"/>
                </a:solidFill>
                <a:latin typeface="Times New Roman" panose="02020603050405020304" pitchFamily="18" charset="0"/>
                <a:cs typeface="msgothic" charset="0"/>
              </a:defRPr>
            </a:lvl7pPr>
            <a:lvl8pPr marL="24511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 pos="4343400" algn="l"/>
                <a:tab pos="5067300" algn="l"/>
              </a:tabLst>
              <a:defRPr sz="2400">
                <a:solidFill>
                  <a:srgbClr val="000000"/>
                </a:solidFill>
                <a:latin typeface="Times New Roman" panose="02020603050405020304" pitchFamily="18" charset="0"/>
                <a:cs typeface="msgothic" charset="0"/>
              </a:defRPr>
            </a:lvl8pPr>
            <a:lvl9pPr marL="29083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 pos="4343400" algn="l"/>
                <a:tab pos="5067300" algn="l"/>
              </a:tabLst>
              <a:defRPr sz="2400">
                <a:solidFill>
                  <a:srgbClr val="000000"/>
                </a:solidFill>
                <a:latin typeface="Times New Roman" panose="02020603050405020304" pitchFamily="18" charset="0"/>
                <a:cs typeface="msgothic" charset="0"/>
              </a:defRPr>
            </a:lvl9pPr>
          </a:lstStyle>
          <a:p>
            <a:r>
              <a:rPr lang="en-GB" altLang="en-US" sz="907">
                <a:latin typeface="Arial" panose="020B0604020202020204" pitchFamily="34" charset="0"/>
              </a:rPr>
              <a:t>©2007 by American Diabetes Association</a:t>
            </a:r>
          </a:p>
        </p:txBody>
      </p:sp>
    </p:spTree>
    <p:extLst>
      <p:ext uri="{BB962C8B-B14F-4D97-AF65-F5344CB8AC3E}">
        <p14:creationId xmlns:p14="http://schemas.microsoft.com/office/powerpoint/2010/main" val="2301861468"/>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a:stretch/>
        </p:blipFill>
        <p:spPr>
          <a:xfrm>
            <a:off x="20" y="10"/>
            <a:ext cx="12191980" cy="6857990"/>
          </a:xfrm>
          <a:prstGeom prst="rect">
            <a:avLst/>
          </a:prstGeom>
        </p:spPr>
      </p:pic>
    </p:spTree>
    <p:extLst>
      <p:ext uri="{BB962C8B-B14F-4D97-AF65-F5344CB8AC3E}">
        <p14:creationId xmlns:p14="http://schemas.microsoft.com/office/powerpoint/2010/main" val="100542934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Text Box 1"/>
          <p:cNvSpPr txBox="1">
            <a:spLocks noChangeArrowheads="1"/>
          </p:cNvSpPr>
          <p:nvPr/>
        </p:nvSpPr>
        <p:spPr bwMode="auto">
          <a:xfrm>
            <a:off x="1848995" y="381641"/>
            <a:ext cx="8494012" cy="4147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cs typeface="msgothic" charset="0"/>
              </a:defRPr>
            </a:lvl1pPr>
            <a:lvl2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cs typeface="msgothic" charset="0"/>
              </a:defRPr>
            </a:lvl2pPr>
            <a:lvl3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cs typeface="msgothic" charset="0"/>
              </a:defRPr>
            </a:lvl3pPr>
            <a:lvl4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cs typeface="msgothic" charset="0"/>
              </a:defRPr>
            </a:lvl4pPr>
            <a:lvl5pP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cs typeface="msgothic" charset="0"/>
              </a:defRPr>
            </a:lvl5pPr>
            <a:lvl6pPr marL="15367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cs typeface="msgothic" charset="0"/>
              </a:defRPr>
            </a:lvl6pPr>
            <a:lvl7pPr marL="19939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cs typeface="msgothic" charset="0"/>
              </a:defRPr>
            </a:lvl7pPr>
            <a:lvl8pPr marL="24511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cs typeface="msgothic" charset="0"/>
              </a:defRPr>
            </a:lvl8pPr>
            <a:lvl9pPr marL="29083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rgbClr val="000000"/>
                </a:solidFill>
                <a:latin typeface="Times New Roman" panose="02020603050405020304" pitchFamily="18" charset="0"/>
                <a:cs typeface="msgothic" charset="0"/>
              </a:defRPr>
            </a:lvl9pPr>
          </a:lstStyle>
          <a:p>
            <a:pPr algn="ctr"/>
            <a:r>
              <a:rPr lang="en-GB" altLang="en-US" sz="1452" b="1">
                <a:latin typeface="Arial" panose="020B0604020202020204" pitchFamily="34" charset="0"/>
              </a:rPr>
              <a:t>Chronic experimental metabolic endotoxemia induces obesity and diabetes. </a:t>
            </a: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8839489" y="6263218"/>
            <a:ext cx="1553924" cy="43060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075" name="Picture 3"/>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2648280" y="979304"/>
            <a:ext cx="6898324" cy="4893634"/>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076" name="Text Box 4"/>
          <p:cNvSpPr txBox="1">
            <a:spLocks noChangeArrowheads="1"/>
          </p:cNvSpPr>
          <p:nvPr/>
        </p:nvSpPr>
        <p:spPr bwMode="auto">
          <a:xfrm>
            <a:off x="2648279" y="5972308"/>
            <a:ext cx="3918651" cy="2318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tabLst>
                <a:tab pos="723900" algn="l"/>
                <a:tab pos="1447800" algn="l"/>
                <a:tab pos="2171700" algn="l"/>
                <a:tab pos="2895600" algn="l"/>
                <a:tab pos="3619500" algn="l"/>
              </a:tabLst>
              <a:defRPr sz="2400">
                <a:solidFill>
                  <a:srgbClr val="000000"/>
                </a:solidFill>
                <a:latin typeface="Times New Roman" panose="02020603050405020304" pitchFamily="18" charset="0"/>
                <a:cs typeface="msgothic" charset="0"/>
              </a:defRPr>
            </a:lvl1pPr>
            <a:lvl2pPr>
              <a:tabLst>
                <a:tab pos="723900" algn="l"/>
                <a:tab pos="1447800" algn="l"/>
                <a:tab pos="2171700" algn="l"/>
                <a:tab pos="2895600" algn="l"/>
                <a:tab pos="3619500" algn="l"/>
              </a:tabLst>
              <a:defRPr sz="2400">
                <a:solidFill>
                  <a:srgbClr val="000000"/>
                </a:solidFill>
                <a:latin typeface="Times New Roman" panose="02020603050405020304" pitchFamily="18" charset="0"/>
                <a:cs typeface="msgothic" charset="0"/>
              </a:defRPr>
            </a:lvl2pPr>
            <a:lvl3pPr>
              <a:tabLst>
                <a:tab pos="723900" algn="l"/>
                <a:tab pos="1447800" algn="l"/>
                <a:tab pos="2171700" algn="l"/>
                <a:tab pos="2895600" algn="l"/>
                <a:tab pos="3619500" algn="l"/>
              </a:tabLst>
              <a:defRPr sz="2400">
                <a:solidFill>
                  <a:srgbClr val="000000"/>
                </a:solidFill>
                <a:latin typeface="Times New Roman" panose="02020603050405020304" pitchFamily="18" charset="0"/>
                <a:cs typeface="msgothic" charset="0"/>
              </a:defRPr>
            </a:lvl3pPr>
            <a:lvl4pPr>
              <a:tabLst>
                <a:tab pos="723900" algn="l"/>
                <a:tab pos="1447800" algn="l"/>
                <a:tab pos="2171700" algn="l"/>
                <a:tab pos="2895600" algn="l"/>
                <a:tab pos="3619500" algn="l"/>
              </a:tabLst>
              <a:defRPr sz="2400">
                <a:solidFill>
                  <a:srgbClr val="000000"/>
                </a:solidFill>
                <a:latin typeface="Times New Roman" panose="02020603050405020304" pitchFamily="18" charset="0"/>
                <a:cs typeface="msgothic" charset="0"/>
              </a:defRPr>
            </a:lvl4pPr>
            <a:lvl5pPr>
              <a:tabLst>
                <a:tab pos="723900" algn="l"/>
                <a:tab pos="1447800" algn="l"/>
                <a:tab pos="2171700" algn="l"/>
                <a:tab pos="2895600" algn="l"/>
                <a:tab pos="3619500" algn="l"/>
              </a:tabLst>
              <a:defRPr sz="2400">
                <a:solidFill>
                  <a:srgbClr val="000000"/>
                </a:solidFill>
                <a:latin typeface="Times New Roman" panose="02020603050405020304" pitchFamily="18" charset="0"/>
                <a:cs typeface="msgothic" charset="0"/>
              </a:defRPr>
            </a:lvl5pPr>
            <a:lvl6pPr marL="15367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Lst>
              <a:defRPr sz="2400">
                <a:solidFill>
                  <a:srgbClr val="000000"/>
                </a:solidFill>
                <a:latin typeface="Times New Roman" panose="02020603050405020304" pitchFamily="18" charset="0"/>
                <a:cs typeface="msgothic" charset="0"/>
              </a:defRPr>
            </a:lvl6pPr>
            <a:lvl7pPr marL="19939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Lst>
              <a:defRPr sz="2400">
                <a:solidFill>
                  <a:srgbClr val="000000"/>
                </a:solidFill>
                <a:latin typeface="Times New Roman" panose="02020603050405020304" pitchFamily="18" charset="0"/>
                <a:cs typeface="msgothic" charset="0"/>
              </a:defRPr>
            </a:lvl7pPr>
            <a:lvl8pPr marL="24511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Lst>
              <a:defRPr sz="2400">
                <a:solidFill>
                  <a:srgbClr val="000000"/>
                </a:solidFill>
                <a:latin typeface="Times New Roman" panose="02020603050405020304" pitchFamily="18" charset="0"/>
                <a:cs typeface="msgothic" charset="0"/>
              </a:defRPr>
            </a:lvl8pPr>
            <a:lvl9pPr marL="29083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Lst>
              <a:defRPr sz="2400">
                <a:solidFill>
                  <a:srgbClr val="000000"/>
                </a:solidFill>
                <a:latin typeface="Times New Roman" panose="02020603050405020304" pitchFamily="18" charset="0"/>
                <a:cs typeface="msgothic" charset="0"/>
              </a:defRPr>
            </a:lvl9pPr>
          </a:lstStyle>
          <a:p>
            <a:r>
              <a:rPr lang="en-GB" altLang="en-US" sz="1089" b="1">
                <a:latin typeface="Arial" panose="020B0604020202020204" pitchFamily="34" charset="0"/>
              </a:rPr>
              <a:t>Patrice D. Cani et al. Diabetes 2007;56:1761-1772</a:t>
            </a:r>
          </a:p>
        </p:txBody>
      </p:sp>
      <p:sp>
        <p:nvSpPr>
          <p:cNvPr id="3077" name="Text Box 5"/>
          <p:cNvSpPr txBox="1">
            <a:spLocks noChangeArrowheads="1"/>
          </p:cNvSpPr>
          <p:nvPr/>
        </p:nvSpPr>
        <p:spPr bwMode="auto">
          <a:xfrm>
            <a:off x="1621451" y="6613175"/>
            <a:ext cx="4931078" cy="34707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marL="85725" indent="-85725">
              <a:tabLst>
                <a:tab pos="723900" algn="l"/>
                <a:tab pos="1447800" algn="l"/>
                <a:tab pos="2171700" algn="l"/>
                <a:tab pos="2895600" algn="l"/>
                <a:tab pos="3619500" algn="l"/>
                <a:tab pos="4343400" algn="l"/>
                <a:tab pos="5067300" algn="l"/>
              </a:tabLst>
              <a:defRPr sz="2400">
                <a:solidFill>
                  <a:srgbClr val="000000"/>
                </a:solidFill>
                <a:latin typeface="Times New Roman" panose="02020603050405020304" pitchFamily="18" charset="0"/>
                <a:cs typeface="msgothic" charset="0"/>
              </a:defRPr>
            </a:lvl1pPr>
            <a:lvl2pPr>
              <a:tabLst>
                <a:tab pos="723900" algn="l"/>
                <a:tab pos="1447800" algn="l"/>
                <a:tab pos="2171700" algn="l"/>
                <a:tab pos="2895600" algn="l"/>
                <a:tab pos="3619500" algn="l"/>
                <a:tab pos="4343400" algn="l"/>
                <a:tab pos="5067300" algn="l"/>
              </a:tabLst>
              <a:defRPr sz="2400">
                <a:solidFill>
                  <a:srgbClr val="000000"/>
                </a:solidFill>
                <a:latin typeface="Times New Roman" panose="02020603050405020304" pitchFamily="18" charset="0"/>
                <a:cs typeface="msgothic" charset="0"/>
              </a:defRPr>
            </a:lvl2pPr>
            <a:lvl3pPr>
              <a:tabLst>
                <a:tab pos="723900" algn="l"/>
                <a:tab pos="1447800" algn="l"/>
                <a:tab pos="2171700" algn="l"/>
                <a:tab pos="2895600" algn="l"/>
                <a:tab pos="3619500" algn="l"/>
                <a:tab pos="4343400" algn="l"/>
                <a:tab pos="5067300" algn="l"/>
              </a:tabLst>
              <a:defRPr sz="2400">
                <a:solidFill>
                  <a:srgbClr val="000000"/>
                </a:solidFill>
                <a:latin typeface="Times New Roman" panose="02020603050405020304" pitchFamily="18" charset="0"/>
                <a:cs typeface="msgothic" charset="0"/>
              </a:defRPr>
            </a:lvl3pPr>
            <a:lvl4pPr>
              <a:tabLst>
                <a:tab pos="723900" algn="l"/>
                <a:tab pos="1447800" algn="l"/>
                <a:tab pos="2171700" algn="l"/>
                <a:tab pos="2895600" algn="l"/>
                <a:tab pos="3619500" algn="l"/>
                <a:tab pos="4343400" algn="l"/>
                <a:tab pos="5067300" algn="l"/>
              </a:tabLst>
              <a:defRPr sz="2400">
                <a:solidFill>
                  <a:srgbClr val="000000"/>
                </a:solidFill>
                <a:latin typeface="Times New Roman" panose="02020603050405020304" pitchFamily="18" charset="0"/>
                <a:cs typeface="msgothic" charset="0"/>
              </a:defRPr>
            </a:lvl4pPr>
            <a:lvl5pPr>
              <a:tabLst>
                <a:tab pos="723900" algn="l"/>
                <a:tab pos="1447800" algn="l"/>
                <a:tab pos="2171700" algn="l"/>
                <a:tab pos="2895600" algn="l"/>
                <a:tab pos="3619500" algn="l"/>
                <a:tab pos="4343400" algn="l"/>
                <a:tab pos="5067300" algn="l"/>
              </a:tabLst>
              <a:defRPr sz="2400">
                <a:solidFill>
                  <a:srgbClr val="000000"/>
                </a:solidFill>
                <a:latin typeface="Times New Roman" panose="02020603050405020304" pitchFamily="18" charset="0"/>
                <a:cs typeface="msgothic" charset="0"/>
              </a:defRPr>
            </a:lvl5pPr>
            <a:lvl6pPr marL="15367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 pos="4343400" algn="l"/>
                <a:tab pos="5067300" algn="l"/>
              </a:tabLst>
              <a:defRPr sz="2400">
                <a:solidFill>
                  <a:srgbClr val="000000"/>
                </a:solidFill>
                <a:latin typeface="Times New Roman" panose="02020603050405020304" pitchFamily="18" charset="0"/>
                <a:cs typeface="msgothic" charset="0"/>
              </a:defRPr>
            </a:lvl6pPr>
            <a:lvl7pPr marL="19939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 pos="4343400" algn="l"/>
                <a:tab pos="5067300" algn="l"/>
              </a:tabLst>
              <a:defRPr sz="2400">
                <a:solidFill>
                  <a:srgbClr val="000000"/>
                </a:solidFill>
                <a:latin typeface="Times New Roman" panose="02020603050405020304" pitchFamily="18" charset="0"/>
                <a:cs typeface="msgothic" charset="0"/>
              </a:defRPr>
            </a:lvl7pPr>
            <a:lvl8pPr marL="24511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 pos="4343400" algn="l"/>
                <a:tab pos="5067300" algn="l"/>
              </a:tabLst>
              <a:defRPr sz="2400">
                <a:solidFill>
                  <a:srgbClr val="000000"/>
                </a:solidFill>
                <a:latin typeface="Times New Roman" panose="02020603050405020304" pitchFamily="18" charset="0"/>
                <a:cs typeface="msgothic" charset="0"/>
              </a:defRPr>
            </a:lvl8pPr>
            <a:lvl9pPr marL="29083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 pos="4343400" algn="l"/>
                <a:tab pos="5067300" algn="l"/>
              </a:tabLst>
              <a:defRPr sz="2400">
                <a:solidFill>
                  <a:srgbClr val="000000"/>
                </a:solidFill>
                <a:latin typeface="Times New Roman" panose="02020603050405020304" pitchFamily="18" charset="0"/>
                <a:cs typeface="msgothic" charset="0"/>
              </a:defRPr>
            </a:lvl9pPr>
          </a:lstStyle>
          <a:p>
            <a:r>
              <a:rPr lang="en-GB" altLang="en-US" sz="907">
                <a:latin typeface="Arial" panose="020B0604020202020204" pitchFamily="34" charset="0"/>
              </a:rPr>
              <a:t>©2007 by American Diabetes Association</a:t>
            </a:r>
          </a:p>
        </p:txBody>
      </p:sp>
    </p:spTree>
    <p:extLst>
      <p:ext uri="{BB962C8B-B14F-4D97-AF65-F5344CB8AC3E}">
        <p14:creationId xmlns:p14="http://schemas.microsoft.com/office/powerpoint/2010/main" val="412020938"/>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Text Box 1"/>
          <p:cNvSpPr txBox="1">
            <a:spLocks noChangeArrowheads="1"/>
          </p:cNvSpPr>
          <p:nvPr/>
        </p:nvSpPr>
        <p:spPr bwMode="auto">
          <a:xfrm>
            <a:off x="1848995" y="381641"/>
            <a:ext cx="8494012" cy="4147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algn="ctr"/>
            <a:r>
              <a:rPr lang="en-US" b="1" dirty="0"/>
              <a:t>Metabolic endotoxemia impairs adipocyte morphology.</a:t>
            </a:r>
            <a:endParaRPr lang="en-US" sz="1633" b="1" dirty="0"/>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8839489" y="6263218"/>
            <a:ext cx="1553924" cy="43060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4099" name="Picture 3"/>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194631" y="1441592"/>
            <a:ext cx="7805619" cy="396905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100" name="Text Box 4"/>
          <p:cNvSpPr txBox="1">
            <a:spLocks noChangeArrowheads="1"/>
          </p:cNvSpPr>
          <p:nvPr/>
        </p:nvSpPr>
        <p:spPr bwMode="auto">
          <a:xfrm>
            <a:off x="2194631" y="5972308"/>
            <a:ext cx="3918652" cy="2318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tabLst>
                <a:tab pos="723900" algn="l"/>
                <a:tab pos="1447800" algn="l"/>
                <a:tab pos="2171700" algn="l"/>
                <a:tab pos="2895600" algn="l"/>
                <a:tab pos="3619500" algn="l"/>
              </a:tabLst>
              <a:defRPr sz="2400">
                <a:solidFill>
                  <a:srgbClr val="000000"/>
                </a:solidFill>
                <a:latin typeface="Times New Roman" panose="02020603050405020304" pitchFamily="18" charset="0"/>
                <a:cs typeface="msgothic" charset="0"/>
              </a:defRPr>
            </a:lvl1pPr>
            <a:lvl2pPr>
              <a:tabLst>
                <a:tab pos="723900" algn="l"/>
                <a:tab pos="1447800" algn="l"/>
                <a:tab pos="2171700" algn="l"/>
                <a:tab pos="2895600" algn="l"/>
                <a:tab pos="3619500" algn="l"/>
              </a:tabLst>
              <a:defRPr sz="2400">
                <a:solidFill>
                  <a:srgbClr val="000000"/>
                </a:solidFill>
                <a:latin typeface="Times New Roman" panose="02020603050405020304" pitchFamily="18" charset="0"/>
                <a:cs typeface="msgothic" charset="0"/>
              </a:defRPr>
            </a:lvl2pPr>
            <a:lvl3pPr>
              <a:tabLst>
                <a:tab pos="723900" algn="l"/>
                <a:tab pos="1447800" algn="l"/>
                <a:tab pos="2171700" algn="l"/>
                <a:tab pos="2895600" algn="l"/>
                <a:tab pos="3619500" algn="l"/>
              </a:tabLst>
              <a:defRPr sz="2400">
                <a:solidFill>
                  <a:srgbClr val="000000"/>
                </a:solidFill>
                <a:latin typeface="Times New Roman" panose="02020603050405020304" pitchFamily="18" charset="0"/>
                <a:cs typeface="msgothic" charset="0"/>
              </a:defRPr>
            </a:lvl3pPr>
            <a:lvl4pPr>
              <a:tabLst>
                <a:tab pos="723900" algn="l"/>
                <a:tab pos="1447800" algn="l"/>
                <a:tab pos="2171700" algn="l"/>
                <a:tab pos="2895600" algn="l"/>
                <a:tab pos="3619500" algn="l"/>
              </a:tabLst>
              <a:defRPr sz="2400">
                <a:solidFill>
                  <a:srgbClr val="000000"/>
                </a:solidFill>
                <a:latin typeface="Times New Roman" panose="02020603050405020304" pitchFamily="18" charset="0"/>
                <a:cs typeface="msgothic" charset="0"/>
              </a:defRPr>
            </a:lvl4pPr>
            <a:lvl5pPr>
              <a:tabLst>
                <a:tab pos="723900" algn="l"/>
                <a:tab pos="1447800" algn="l"/>
                <a:tab pos="2171700" algn="l"/>
                <a:tab pos="2895600" algn="l"/>
                <a:tab pos="3619500" algn="l"/>
              </a:tabLst>
              <a:defRPr sz="2400">
                <a:solidFill>
                  <a:srgbClr val="000000"/>
                </a:solidFill>
                <a:latin typeface="Times New Roman" panose="02020603050405020304" pitchFamily="18" charset="0"/>
                <a:cs typeface="msgothic" charset="0"/>
              </a:defRPr>
            </a:lvl5pPr>
            <a:lvl6pPr marL="15367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Lst>
              <a:defRPr sz="2400">
                <a:solidFill>
                  <a:srgbClr val="000000"/>
                </a:solidFill>
                <a:latin typeface="Times New Roman" panose="02020603050405020304" pitchFamily="18" charset="0"/>
                <a:cs typeface="msgothic" charset="0"/>
              </a:defRPr>
            </a:lvl6pPr>
            <a:lvl7pPr marL="19939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Lst>
              <a:defRPr sz="2400">
                <a:solidFill>
                  <a:srgbClr val="000000"/>
                </a:solidFill>
                <a:latin typeface="Times New Roman" panose="02020603050405020304" pitchFamily="18" charset="0"/>
                <a:cs typeface="msgothic" charset="0"/>
              </a:defRPr>
            </a:lvl7pPr>
            <a:lvl8pPr marL="24511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Lst>
              <a:defRPr sz="2400">
                <a:solidFill>
                  <a:srgbClr val="000000"/>
                </a:solidFill>
                <a:latin typeface="Times New Roman" panose="02020603050405020304" pitchFamily="18" charset="0"/>
                <a:cs typeface="msgothic" charset="0"/>
              </a:defRPr>
            </a:lvl8pPr>
            <a:lvl9pPr marL="29083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Lst>
              <a:defRPr sz="2400">
                <a:solidFill>
                  <a:srgbClr val="000000"/>
                </a:solidFill>
                <a:latin typeface="Times New Roman" panose="02020603050405020304" pitchFamily="18" charset="0"/>
                <a:cs typeface="msgothic" charset="0"/>
              </a:defRPr>
            </a:lvl9pPr>
          </a:lstStyle>
          <a:p>
            <a:r>
              <a:rPr lang="en-GB" altLang="en-US" sz="1089" b="1">
                <a:latin typeface="Arial" panose="020B0604020202020204" pitchFamily="34" charset="0"/>
              </a:rPr>
              <a:t>Patrice D. Cani et al. Diabetes 2007;56:1761-1772</a:t>
            </a:r>
          </a:p>
        </p:txBody>
      </p:sp>
      <p:sp>
        <p:nvSpPr>
          <p:cNvPr id="4101" name="Text Box 5"/>
          <p:cNvSpPr txBox="1">
            <a:spLocks noChangeArrowheads="1"/>
          </p:cNvSpPr>
          <p:nvPr/>
        </p:nvSpPr>
        <p:spPr bwMode="auto">
          <a:xfrm>
            <a:off x="1621451" y="6613175"/>
            <a:ext cx="4931078" cy="347076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marL="85725" indent="-85725">
              <a:tabLst>
                <a:tab pos="723900" algn="l"/>
                <a:tab pos="1447800" algn="l"/>
                <a:tab pos="2171700" algn="l"/>
                <a:tab pos="2895600" algn="l"/>
                <a:tab pos="3619500" algn="l"/>
                <a:tab pos="4343400" algn="l"/>
                <a:tab pos="5067300" algn="l"/>
              </a:tabLst>
              <a:defRPr sz="2400">
                <a:solidFill>
                  <a:srgbClr val="000000"/>
                </a:solidFill>
                <a:latin typeface="Times New Roman" panose="02020603050405020304" pitchFamily="18" charset="0"/>
                <a:cs typeface="msgothic" charset="0"/>
              </a:defRPr>
            </a:lvl1pPr>
            <a:lvl2pPr>
              <a:tabLst>
                <a:tab pos="723900" algn="l"/>
                <a:tab pos="1447800" algn="l"/>
                <a:tab pos="2171700" algn="l"/>
                <a:tab pos="2895600" algn="l"/>
                <a:tab pos="3619500" algn="l"/>
                <a:tab pos="4343400" algn="l"/>
                <a:tab pos="5067300" algn="l"/>
              </a:tabLst>
              <a:defRPr sz="2400">
                <a:solidFill>
                  <a:srgbClr val="000000"/>
                </a:solidFill>
                <a:latin typeface="Times New Roman" panose="02020603050405020304" pitchFamily="18" charset="0"/>
                <a:cs typeface="msgothic" charset="0"/>
              </a:defRPr>
            </a:lvl2pPr>
            <a:lvl3pPr>
              <a:tabLst>
                <a:tab pos="723900" algn="l"/>
                <a:tab pos="1447800" algn="l"/>
                <a:tab pos="2171700" algn="l"/>
                <a:tab pos="2895600" algn="l"/>
                <a:tab pos="3619500" algn="l"/>
                <a:tab pos="4343400" algn="l"/>
                <a:tab pos="5067300" algn="l"/>
              </a:tabLst>
              <a:defRPr sz="2400">
                <a:solidFill>
                  <a:srgbClr val="000000"/>
                </a:solidFill>
                <a:latin typeface="Times New Roman" panose="02020603050405020304" pitchFamily="18" charset="0"/>
                <a:cs typeface="msgothic" charset="0"/>
              </a:defRPr>
            </a:lvl3pPr>
            <a:lvl4pPr>
              <a:tabLst>
                <a:tab pos="723900" algn="l"/>
                <a:tab pos="1447800" algn="l"/>
                <a:tab pos="2171700" algn="l"/>
                <a:tab pos="2895600" algn="l"/>
                <a:tab pos="3619500" algn="l"/>
                <a:tab pos="4343400" algn="l"/>
                <a:tab pos="5067300" algn="l"/>
              </a:tabLst>
              <a:defRPr sz="2400">
                <a:solidFill>
                  <a:srgbClr val="000000"/>
                </a:solidFill>
                <a:latin typeface="Times New Roman" panose="02020603050405020304" pitchFamily="18" charset="0"/>
                <a:cs typeface="msgothic" charset="0"/>
              </a:defRPr>
            </a:lvl4pPr>
            <a:lvl5pPr>
              <a:tabLst>
                <a:tab pos="723900" algn="l"/>
                <a:tab pos="1447800" algn="l"/>
                <a:tab pos="2171700" algn="l"/>
                <a:tab pos="2895600" algn="l"/>
                <a:tab pos="3619500" algn="l"/>
                <a:tab pos="4343400" algn="l"/>
                <a:tab pos="5067300" algn="l"/>
              </a:tabLst>
              <a:defRPr sz="2400">
                <a:solidFill>
                  <a:srgbClr val="000000"/>
                </a:solidFill>
                <a:latin typeface="Times New Roman" panose="02020603050405020304" pitchFamily="18" charset="0"/>
                <a:cs typeface="msgothic" charset="0"/>
              </a:defRPr>
            </a:lvl5pPr>
            <a:lvl6pPr marL="15367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 pos="4343400" algn="l"/>
                <a:tab pos="5067300" algn="l"/>
              </a:tabLst>
              <a:defRPr sz="2400">
                <a:solidFill>
                  <a:srgbClr val="000000"/>
                </a:solidFill>
                <a:latin typeface="Times New Roman" panose="02020603050405020304" pitchFamily="18" charset="0"/>
                <a:cs typeface="msgothic" charset="0"/>
              </a:defRPr>
            </a:lvl6pPr>
            <a:lvl7pPr marL="19939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 pos="4343400" algn="l"/>
                <a:tab pos="5067300" algn="l"/>
              </a:tabLst>
              <a:defRPr sz="2400">
                <a:solidFill>
                  <a:srgbClr val="000000"/>
                </a:solidFill>
                <a:latin typeface="Times New Roman" panose="02020603050405020304" pitchFamily="18" charset="0"/>
                <a:cs typeface="msgothic" charset="0"/>
              </a:defRPr>
            </a:lvl7pPr>
            <a:lvl8pPr marL="24511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 pos="4343400" algn="l"/>
                <a:tab pos="5067300" algn="l"/>
              </a:tabLst>
              <a:defRPr sz="2400">
                <a:solidFill>
                  <a:srgbClr val="000000"/>
                </a:solidFill>
                <a:latin typeface="Times New Roman" panose="02020603050405020304" pitchFamily="18" charset="0"/>
                <a:cs typeface="msgothic" charset="0"/>
              </a:defRPr>
            </a:lvl8pPr>
            <a:lvl9pPr marL="2908300" indent="-215900" defTabSz="457200" fontAlgn="base" hangingPunct="0">
              <a:lnSpc>
                <a:spcPct val="93000"/>
              </a:lnSpc>
              <a:spcBef>
                <a:spcPct val="0"/>
              </a:spcBef>
              <a:spcAft>
                <a:spcPct val="0"/>
              </a:spcAft>
              <a:buClr>
                <a:srgbClr val="000000"/>
              </a:buClr>
              <a:buSzPct val="45000"/>
              <a:buFont typeface="Wingdings" panose="05000000000000000000" pitchFamily="2" charset="2"/>
              <a:tabLst>
                <a:tab pos="723900" algn="l"/>
                <a:tab pos="1447800" algn="l"/>
                <a:tab pos="2171700" algn="l"/>
                <a:tab pos="2895600" algn="l"/>
                <a:tab pos="3619500" algn="l"/>
                <a:tab pos="4343400" algn="l"/>
                <a:tab pos="5067300" algn="l"/>
              </a:tabLst>
              <a:defRPr sz="2400">
                <a:solidFill>
                  <a:srgbClr val="000000"/>
                </a:solidFill>
                <a:latin typeface="Times New Roman" panose="02020603050405020304" pitchFamily="18" charset="0"/>
                <a:cs typeface="msgothic" charset="0"/>
              </a:defRPr>
            </a:lvl9pPr>
          </a:lstStyle>
          <a:p>
            <a:r>
              <a:rPr lang="en-GB" altLang="en-US" sz="907">
                <a:latin typeface="Arial" panose="020B0604020202020204" pitchFamily="34" charset="0"/>
              </a:rPr>
              <a:t>©2007 by American Diabetes Association</a:t>
            </a:r>
          </a:p>
        </p:txBody>
      </p:sp>
    </p:spTree>
    <p:extLst>
      <p:ext uri="{BB962C8B-B14F-4D97-AF65-F5344CB8AC3E}">
        <p14:creationId xmlns:p14="http://schemas.microsoft.com/office/powerpoint/2010/main" val="2187856453"/>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878840" y="2128468"/>
            <a:ext cx="10551160" cy="1477328"/>
          </a:xfrm>
          <a:prstGeom prst="rect">
            <a:avLst/>
          </a:prstGeom>
        </p:spPr>
        <p:txBody>
          <a:bodyPr wrap="square">
            <a:spAutoFit/>
          </a:bodyPr>
          <a:lstStyle/>
          <a:p>
            <a:r>
              <a:rPr lang="en-US" b="0" i="1" dirty="0">
                <a:solidFill>
                  <a:srgbClr val="000000"/>
                </a:solidFill>
                <a:effectLst/>
                <a:latin typeface="Open Sans"/>
              </a:rPr>
              <a:t>“It is known that low-grade chronic systemic inflammation contributes to this risk, which appears altered by several factors such as increasing age, sex, ethnicity, genetics, and dietary influences. </a:t>
            </a:r>
            <a:r>
              <a:rPr lang="en-US" i="1" u="sng" dirty="0">
                <a:effectLst/>
                <a:latin typeface="Open Sans"/>
              </a:rPr>
              <a:t>However, systemic inflammation appears to persist in type 2 diabetic subjects, despite medication, while the mechanisms and mediators of this continual inflammation appear less clear.”</a:t>
            </a:r>
            <a:endParaRPr lang="en-US" i="1" u="sng" dirty="0"/>
          </a:p>
        </p:txBody>
      </p:sp>
      <p:sp>
        <p:nvSpPr>
          <p:cNvPr id="7" name="Rectangle 6"/>
          <p:cNvSpPr/>
          <p:nvPr/>
        </p:nvSpPr>
        <p:spPr>
          <a:xfrm>
            <a:off x="940283" y="3613260"/>
            <a:ext cx="10339010" cy="2031325"/>
          </a:xfrm>
          <a:prstGeom prst="rect">
            <a:avLst/>
          </a:prstGeom>
        </p:spPr>
        <p:txBody>
          <a:bodyPr wrap="square">
            <a:spAutoFit/>
          </a:bodyPr>
          <a:lstStyle/>
          <a:p>
            <a:r>
              <a:rPr lang="en-US" b="0" i="1" dirty="0">
                <a:solidFill>
                  <a:srgbClr val="000000"/>
                </a:solidFill>
                <a:effectLst/>
                <a:latin typeface="Open Sans"/>
              </a:rPr>
              <a:t>“…</a:t>
            </a:r>
            <a:r>
              <a:rPr lang="en-US" b="0" i="1" dirty="0">
                <a:solidFill>
                  <a:schemeClr val="accent2"/>
                </a:solidFill>
                <a:effectLst/>
                <a:latin typeface="Open Sans"/>
              </a:rPr>
              <a:t>clinical studies have also implicated gut-derived endotoxin as a </a:t>
            </a:r>
            <a:r>
              <a:rPr lang="en-US" b="1" i="1" dirty="0">
                <a:solidFill>
                  <a:schemeClr val="accent2"/>
                </a:solidFill>
                <a:effectLst/>
                <a:latin typeface="Open Sans"/>
              </a:rPr>
              <a:t>“primary insult” </a:t>
            </a:r>
            <a:r>
              <a:rPr lang="en-US" b="0" i="1" dirty="0">
                <a:solidFill>
                  <a:schemeClr val="accent2"/>
                </a:solidFill>
                <a:effectLst/>
                <a:latin typeface="Open Sans"/>
              </a:rPr>
              <a:t>to activate the inflammatory state</a:t>
            </a:r>
            <a:r>
              <a:rPr lang="en-US" b="0" i="1" dirty="0">
                <a:solidFill>
                  <a:srgbClr val="000000"/>
                </a:solidFill>
                <a:effectLst/>
                <a:latin typeface="Open Sans"/>
              </a:rPr>
              <a:t>, contributing to metabolic disease, with current cross-sectional data showing elevated systemic endotoxin levels in conditions of obesity, type 2 diabetes, coronary artery disease, and fatty liver disease (</a:t>
            </a:r>
            <a:r>
              <a:rPr lang="en-US" b="1" i="1" u="none" strike="noStrike" dirty="0">
                <a:solidFill>
                  <a:srgbClr val="296C96"/>
                </a:solidFill>
                <a:effectLst/>
                <a:latin typeface="Open Sans"/>
                <a:hlinkClick r:id="rId2"/>
              </a:rPr>
              <a:t>8</a:t>
            </a:r>
            <a:r>
              <a:rPr lang="en-US" b="0" i="1" dirty="0">
                <a:solidFill>
                  <a:srgbClr val="000000"/>
                </a:solidFill>
                <a:effectLst/>
                <a:latin typeface="Open Sans"/>
              </a:rPr>
              <a:t>,</a:t>
            </a:r>
            <a:r>
              <a:rPr lang="en-US" b="1" i="1" u="none" strike="noStrike" dirty="0">
                <a:solidFill>
                  <a:srgbClr val="296C96"/>
                </a:solidFill>
                <a:effectLst/>
                <a:latin typeface="Open Sans"/>
                <a:hlinkClick r:id="rId3"/>
              </a:rPr>
              <a:t>10</a:t>
            </a:r>
            <a:r>
              <a:rPr lang="en-US" b="0" i="1" dirty="0">
                <a:solidFill>
                  <a:srgbClr val="000000"/>
                </a:solidFill>
                <a:effectLst/>
                <a:latin typeface="Open Sans"/>
              </a:rPr>
              <a:t>,</a:t>
            </a:r>
            <a:r>
              <a:rPr lang="en-US" b="1" i="1" u="none" strike="noStrike" dirty="0">
                <a:solidFill>
                  <a:srgbClr val="296C96"/>
                </a:solidFill>
                <a:effectLst/>
                <a:latin typeface="Open Sans"/>
                <a:hlinkClick r:id="rId4"/>
              </a:rPr>
              <a:t>11</a:t>
            </a:r>
            <a:r>
              <a:rPr lang="en-US" b="0" i="1" dirty="0">
                <a:solidFill>
                  <a:srgbClr val="000000"/>
                </a:solidFill>
                <a:effectLst/>
                <a:latin typeface="Open Sans"/>
              </a:rPr>
              <a:t>,</a:t>
            </a:r>
            <a:r>
              <a:rPr lang="en-US" b="1" i="1" u="none" strike="noStrike" dirty="0">
                <a:solidFill>
                  <a:srgbClr val="296C96"/>
                </a:solidFill>
                <a:effectLst/>
                <a:latin typeface="Open Sans"/>
                <a:hlinkClick r:id="rId5"/>
              </a:rPr>
              <a:t>14</a:t>
            </a:r>
            <a:r>
              <a:rPr lang="en-US" b="0" i="1" dirty="0">
                <a:solidFill>
                  <a:srgbClr val="000000"/>
                </a:solidFill>
                <a:effectLst/>
                <a:latin typeface="Open Sans"/>
              </a:rPr>
              <a:t>–</a:t>
            </a:r>
            <a:r>
              <a:rPr lang="en-US" b="1" i="1" u="none" strike="noStrike" dirty="0">
                <a:solidFill>
                  <a:srgbClr val="296C96"/>
                </a:solidFill>
                <a:effectLst/>
                <a:latin typeface="Open Sans"/>
                <a:hlinkClick r:id="rId6"/>
              </a:rPr>
              <a:t>17</a:t>
            </a:r>
            <a:r>
              <a:rPr lang="en-US" b="0" i="1" dirty="0">
                <a:solidFill>
                  <a:srgbClr val="000000"/>
                </a:solidFill>
                <a:effectLst/>
                <a:latin typeface="Open Sans"/>
              </a:rPr>
              <a:t>). Within these studies, circulating endotoxin is observed to be positively associated with waist circumference, waist-to-hip ratio, insulin levels, inflammatory cytokines and lipids, including total cholesterol, triglycerides (TGs), and LDL cholesterol, and negatively associated with HDL cholesterol (</a:t>
            </a:r>
            <a:r>
              <a:rPr lang="en-US" b="1" i="1" u="none" strike="noStrike" dirty="0">
                <a:solidFill>
                  <a:srgbClr val="296C96"/>
                </a:solidFill>
                <a:effectLst/>
                <a:latin typeface="Open Sans"/>
                <a:hlinkClick r:id="rId2"/>
              </a:rPr>
              <a:t>8</a:t>
            </a:r>
            <a:r>
              <a:rPr lang="en-US" b="0" i="1" dirty="0">
                <a:solidFill>
                  <a:srgbClr val="000000"/>
                </a:solidFill>
                <a:effectLst/>
                <a:latin typeface="Open Sans"/>
              </a:rPr>
              <a:t>,</a:t>
            </a:r>
            <a:r>
              <a:rPr lang="en-US" b="1" i="1" u="none" strike="noStrike" dirty="0">
                <a:solidFill>
                  <a:srgbClr val="296C96"/>
                </a:solidFill>
                <a:effectLst/>
                <a:latin typeface="Open Sans"/>
                <a:hlinkClick r:id="rId3"/>
              </a:rPr>
              <a:t>10</a:t>
            </a:r>
            <a:r>
              <a:rPr lang="en-US" b="0" i="1" dirty="0">
                <a:solidFill>
                  <a:srgbClr val="000000"/>
                </a:solidFill>
                <a:effectLst/>
                <a:latin typeface="Open Sans"/>
              </a:rPr>
              <a:t>,</a:t>
            </a:r>
            <a:r>
              <a:rPr lang="en-US" b="1" i="1" u="none" strike="noStrike" dirty="0">
                <a:solidFill>
                  <a:srgbClr val="296C96"/>
                </a:solidFill>
                <a:effectLst/>
                <a:latin typeface="Open Sans"/>
                <a:hlinkClick r:id="rId4"/>
              </a:rPr>
              <a:t>11</a:t>
            </a:r>
            <a:r>
              <a:rPr lang="en-US" b="0" i="1" dirty="0">
                <a:solidFill>
                  <a:srgbClr val="000000"/>
                </a:solidFill>
                <a:effectLst/>
                <a:latin typeface="Open Sans"/>
              </a:rPr>
              <a:t>,</a:t>
            </a:r>
            <a:r>
              <a:rPr lang="en-US" b="1" i="1" u="none" strike="noStrike" dirty="0">
                <a:solidFill>
                  <a:srgbClr val="296C96"/>
                </a:solidFill>
                <a:effectLst/>
                <a:latin typeface="Open Sans"/>
                <a:hlinkClick r:id="rId5"/>
              </a:rPr>
              <a:t>14</a:t>
            </a:r>
            <a:r>
              <a:rPr lang="en-US" b="0" i="1" dirty="0">
                <a:solidFill>
                  <a:srgbClr val="000000"/>
                </a:solidFill>
                <a:effectLst/>
                <a:latin typeface="Open Sans"/>
              </a:rPr>
              <a:t>–</a:t>
            </a:r>
            <a:r>
              <a:rPr lang="en-US" b="1" i="1" u="none" strike="noStrike" dirty="0">
                <a:solidFill>
                  <a:srgbClr val="296C96"/>
                </a:solidFill>
                <a:effectLst/>
                <a:latin typeface="Open Sans"/>
                <a:hlinkClick r:id="rId6"/>
              </a:rPr>
              <a:t>17</a:t>
            </a:r>
            <a:r>
              <a:rPr lang="en-US" b="0" i="1" dirty="0">
                <a:solidFill>
                  <a:srgbClr val="000000"/>
                </a:solidFill>
                <a:effectLst/>
                <a:latin typeface="Open Sans"/>
              </a:rPr>
              <a:t>).”</a:t>
            </a:r>
            <a:endParaRPr lang="en-US" i="1" dirty="0"/>
          </a:p>
        </p:txBody>
      </p:sp>
      <p:sp>
        <p:nvSpPr>
          <p:cNvPr id="8" name="Rectangle 7"/>
          <p:cNvSpPr/>
          <p:nvPr/>
        </p:nvSpPr>
        <p:spPr>
          <a:xfrm>
            <a:off x="580573" y="203858"/>
            <a:ext cx="11437256" cy="1477328"/>
          </a:xfrm>
          <a:prstGeom prst="rect">
            <a:avLst/>
          </a:prstGeom>
        </p:spPr>
        <p:txBody>
          <a:bodyPr wrap="square">
            <a:spAutoFit/>
          </a:bodyPr>
          <a:lstStyle/>
          <a:p>
            <a:r>
              <a:rPr lang="en-US" b="0" i="0" u="sng" dirty="0">
                <a:solidFill>
                  <a:srgbClr val="660066"/>
                </a:solidFill>
                <a:effectLst/>
                <a:latin typeface="arial" panose="020B0604020202020204" pitchFamily="34" charset="0"/>
                <a:hlinkClick r:id="rId7" tooltip="Diabetes care."/>
              </a:rPr>
              <a:t>Diabetes Care.</a:t>
            </a:r>
            <a:r>
              <a:rPr lang="en-US" b="0" i="0" dirty="0">
                <a:solidFill>
                  <a:srgbClr val="000000"/>
                </a:solidFill>
                <a:effectLst/>
                <a:latin typeface="arial" panose="020B0604020202020204" pitchFamily="34" charset="0"/>
              </a:rPr>
              <a:t> 2012 Feb;35(2):375-82. </a:t>
            </a:r>
            <a:r>
              <a:rPr lang="en-US" b="0" i="0" dirty="0" err="1">
                <a:solidFill>
                  <a:srgbClr val="000000"/>
                </a:solidFill>
                <a:effectLst/>
                <a:latin typeface="arial" panose="020B0604020202020204" pitchFamily="34" charset="0"/>
              </a:rPr>
              <a:t>doi</a:t>
            </a:r>
            <a:r>
              <a:rPr lang="en-US" b="0" i="0" dirty="0">
                <a:solidFill>
                  <a:srgbClr val="000000"/>
                </a:solidFill>
                <a:effectLst/>
                <a:latin typeface="arial" panose="020B0604020202020204" pitchFamily="34" charset="0"/>
              </a:rPr>
              <a:t>: 10.2337/dc11-1593. </a:t>
            </a:r>
            <a:r>
              <a:rPr lang="en-US" b="0" i="0" dirty="0" err="1">
                <a:solidFill>
                  <a:srgbClr val="000000"/>
                </a:solidFill>
                <a:effectLst/>
                <a:latin typeface="arial" panose="020B0604020202020204" pitchFamily="34" charset="0"/>
              </a:rPr>
              <a:t>Epub</a:t>
            </a:r>
            <a:r>
              <a:rPr lang="en-US" b="0" i="0" dirty="0">
                <a:solidFill>
                  <a:srgbClr val="000000"/>
                </a:solidFill>
                <a:effectLst/>
                <a:latin typeface="arial" panose="020B0604020202020204" pitchFamily="34" charset="0"/>
              </a:rPr>
              <a:t> 2011 Dec 30.</a:t>
            </a:r>
          </a:p>
          <a:p>
            <a:r>
              <a:rPr lang="en-US" b="1" i="0" dirty="0">
                <a:solidFill>
                  <a:srgbClr val="000000"/>
                </a:solidFill>
                <a:effectLst/>
                <a:latin typeface="arial" panose="020B0604020202020204" pitchFamily="34" charset="0"/>
              </a:rPr>
              <a:t>High fat intake leads to acute postprandial exposure to circulating endotoxin in type 2 diabetic subjects.</a:t>
            </a:r>
          </a:p>
          <a:p>
            <a:r>
              <a:rPr lang="en-US" b="0" i="0" u="sng" dirty="0">
                <a:solidFill>
                  <a:srgbClr val="660066"/>
                </a:solidFill>
                <a:effectLst/>
                <a:latin typeface="arial" panose="020B0604020202020204" pitchFamily="34" charset="0"/>
                <a:hlinkClick r:id="rId8" invalidUrl="https://www.ncbi.nlm.nih.gov/pubmed/?term=Harte AL[Author]&amp;cauthor=true&amp;cauthor_uid=22210577"/>
              </a:rPr>
              <a:t>Harte AL</a:t>
            </a:r>
            <a:r>
              <a:rPr lang="en-US" b="0" i="0" baseline="30000" dirty="0">
                <a:solidFill>
                  <a:srgbClr val="000000"/>
                </a:solidFill>
                <a:effectLst/>
                <a:latin typeface="arial" panose="020B0604020202020204" pitchFamily="34" charset="0"/>
              </a:rPr>
              <a:t>1</a:t>
            </a:r>
            <a:r>
              <a:rPr lang="en-US" b="0" i="0" dirty="0">
                <a:solidFill>
                  <a:srgbClr val="000000"/>
                </a:solidFill>
                <a:effectLst/>
                <a:latin typeface="arial" panose="020B0604020202020204" pitchFamily="34" charset="0"/>
              </a:rPr>
              <a:t>, </a:t>
            </a:r>
            <a:r>
              <a:rPr lang="en-US" b="0" i="0" u="sng" dirty="0">
                <a:solidFill>
                  <a:srgbClr val="660066"/>
                </a:solidFill>
                <a:effectLst/>
                <a:latin typeface="arial" panose="020B0604020202020204" pitchFamily="34" charset="0"/>
                <a:hlinkClick r:id="rId9" invalidUrl="https://www.ncbi.nlm.nih.gov/pubmed/?term=Varma MC[Author]&amp;cauthor=true&amp;cauthor_uid=22210577"/>
              </a:rPr>
              <a:t>Varma MC</a:t>
            </a:r>
            <a:r>
              <a:rPr lang="en-US" b="0" i="0" dirty="0">
                <a:solidFill>
                  <a:srgbClr val="000000"/>
                </a:solidFill>
                <a:effectLst/>
                <a:latin typeface="arial" panose="020B0604020202020204" pitchFamily="34" charset="0"/>
              </a:rPr>
              <a:t>, </a:t>
            </a:r>
            <a:r>
              <a:rPr lang="en-US" b="0" i="0" u="sng" dirty="0" err="1">
                <a:solidFill>
                  <a:srgbClr val="660066"/>
                </a:solidFill>
                <a:effectLst/>
                <a:latin typeface="arial" panose="020B0604020202020204" pitchFamily="34" charset="0"/>
                <a:hlinkClick r:id="rId10" invalidUrl="https://www.ncbi.nlm.nih.gov/pubmed/?term=Tripathi G[Author]&amp;cauthor=true&amp;cauthor_uid=22210577"/>
              </a:rPr>
              <a:t>Tripathi</a:t>
            </a:r>
            <a:r>
              <a:rPr lang="en-US" b="0" i="0" u="sng" dirty="0">
                <a:solidFill>
                  <a:srgbClr val="660066"/>
                </a:solidFill>
                <a:effectLst/>
                <a:latin typeface="arial" panose="020B0604020202020204" pitchFamily="34" charset="0"/>
                <a:hlinkClick r:id="rId10" invalidUrl="https://www.ncbi.nlm.nih.gov/pubmed/?term=Tripathi G[Author]&amp;cauthor=true&amp;cauthor_uid=22210577"/>
              </a:rPr>
              <a:t> G</a:t>
            </a:r>
            <a:r>
              <a:rPr lang="en-US" b="0" i="0" dirty="0">
                <a:solidFill>
                  <a:srgbClr val="000000"/>
                </a:solidFill>
                <a:effectLst/>
                <a:latin typeface="arial" panose="020B0604020202020204" pitchFamily="34" charset="0"/>
              </a:rPr>
              <a:t>, </a:t>
            </a:r>
            <a:r>
              <a:rPr lang="en-US" b="0" i="0" u="sng" dirty="0">
                <a:solidFill>
                  <a:srgbClr val="660066"/>
                </a:solidFill>
                <a:effectLst/>
                <a:latin typeface="arial" panose="020B0604020202020204" pitchFamily="34" charset="0"/>
                <a:hlinkClick r:id="rId11" invalidUrl="https://www.ncbi.nlm.nih.gov/pubmed/?term=McGee KC[Author]&amp;cauthor=true&amp;cauthor_uid=22210577"/>
              </a:rPr>
              <a:t>McGee KC</a:t>
            </a:r>
            <a:r>
              <a:rPr lang="en-US" b="0" i="0" dirty="0">
                <a:solidFill>
                  <a:srgbClr val="000000"/>
                </a:solidFill>
                <a:effectLst/>
                <a:latin typeface="arial" panose="020B0604020202020204" pitchFamily="34" charset="0"/>
              </a:rPr>
              <a:t>, </a:t>
            </a:r>
            <a:r>
              <a:rPr lang="en-US" b="0" i="0" u="sng" dirty="0">
                <a:solidFill>
                  <a:srgbClr val="660066"/>
                </a:solidFill>
                <a:effectLst/>
                <a:latin typeface="arial" panose="020B0604020202020204" pitchFamily="34" charset="0"/>
                <a:hlinkClick r:id="rId12" invalidUrl="https://www.ncbi.nlm.nih.gov/pubmed/?term=Al-Daghri NM[Author]&amp;cauthor=true&amp;cauthor_uid=22210577"/>
              </a:rPr>
              <a:t>Al-</a:t>
            </a:r>
            <a:r>
              <a:rPr lang="en-US" b="0" i="0" u="sng" dirty="0" err="1">
                <a:solidFill>
                  <a:srgbClr val="660066"/>
                </a:solidFill>
                <a:effectLst/>
                <a:latin typeface="arial" panose="020B0604020202020204" pitchFamily="34" charset="0"/>
                <a:hlinkClick r:id="rId12" invalidUrl="https://www.ncbi.nlm.nih.gov/pubmed/?term=Al-Daghri NM[Author]&amp;cauthor=true&amp;cauthor_uid=22210577"/>
              </a:rPr>
              <a:t>Daghri</a:t>
            </a:r>
            <a:r>
              <a:rPr lang="en-US" b="0" i="0" u="sng" dirty="0">
                <a:solidFill>
                  <a:srgbClr val="660066"/>
                </a:solidFill>
                <a:effectLst/>
                <a:latin typeface="arial" panose="020B0604020202020204" pitchFamily="34" charset="0"/>
                <a:hlinkClick r:id="rId12" invalidUrl="https://www.ncbi.nlm.nih.gov/pubmed/?term=Al-Daghri NM[Author]&amp;cauthor=true&amp;cauthor_uid=22210577"/>
              </a:rPr>
              <a:t> NM</a:t>
            </a:r>
            <a:r>
              <a:rPr lang="en-US" b="0" i="0" dirty="0">
                <a:solidFill>
                  <a:srgbClr val="000000"/>
                </a:solidFill>
                <a:effectLst/>
                <a:latin typeface="arial" panose="020B0604020202020204" pitchFamily="34" charset="0"/>
              </a:rPr>
              <a:t>, </a:t>
            </a:r>
            <a:r>
              <a:rPr lang="en-US" b="0" i="0" u="sng" dirty="0">
                <a:solidFill>
                  <a:srgbClr val="660066"/>
                </a:solidFill>
                <a:effectLst/>
                <a:latin typeface="arial" panose="020B0604020202020204" pitchFamily="34" charset="0"/>
                <a:hlinkClick r:id="rId13" invalidUrl="https://www.ncbi.nlm.nih.gov/pubmed/?term=Al-Attas OS[Author]&amp;cauthor=true&amp;cauthor_uid=22210577"/>
              </a:rPr>
              <a:t>Al-</a:t>
            </a:r>
            <a:r>
              <a:rPr lang="en-US" b="0" i="0" u="sng" dirty="0" err="1">
                <a:solidFill>
                  <a:srgbClr val="660066"/>
                </a:solidFill>
                <a:effectLst/>
                <a:latin typeface="arial" panose="020B0604020202020204" pitchFamily="34" charset="0"/>
                <a:hlinkClick r:id="rId13" invalidUrl="https://www.ncbi.nlm.nih.gov/pubmed/?term=Al-Attas OS[Author]&amp;cauthor=true&amp;cauthor_uid=22210577"/>
              </a:rPr>
              <a:t>Attas</a:t>
            </a:r>
            <a:r>
              <a:rPr lang="en-US" b="0" i="0" u="sng" dirty="0">
                <a:solidFill>
                  <a:srgbClr val="660066"/>
                </a:solidFill>
                <a:effectLst/>
                <a:latin typeface="arial" panose="020B0604020202020204" pitchFamily="34" charset="0"/>
                <a:hlinkClick r:id="rId13" invalidUrl="https://www.ncbi.nlm.nih.gov/pubmed/?term=Al-Attas OS[Author]&amp;cauthor=true&amp;cauthor_uid=22210577"/>
              </a:rPr>
              <a:t> OS</a:t>
            </a:r>
            <a:r>
              <a:rPr lang="en-US" b="0" i="0" dirty="0">
                <a:solidFill>
                  <a:srgbClr val="000000"/>
                </a:solidFill>
                <a:effectLst/>
                <a:latin typeface="arial" panose="020B0604020202020204" pitchFamily="34" charset="0"/>
              </a:rPr>
              <a:t>, </a:t>
            </a:r>
            <a:r>
              <a:rPr lang="en-US" b="0" i="0" u="sng" dirty="0" err="1">
                <a:solidFill>
                  <a:srgbClr val="660066"/>
                </a:solidFill>
                <a:effectLst/>
                <a:latin typeface="arial" panose="020B0604020202020204" pitchFamily="34" charset="0"/>
                <a:hlinkClick r:id="rId14" invalidUrl="https://www.ncbi.nlm.nih.gov/pubmed/?term=Sabico S[Author]&amp;cauthor=true&amp;cauthor_uid=22210577"/>
              </a:rPr>
              <a:t>Sabico</a:t>
            </a:r>
            <a:r>
              <a:rPr lang="en-US" b="0" i="0" u="sng" dirty="0">
                <a:solidFill>
                  <a:srgbClr val="660066"/>
                </a:solidFill>
                <a:effectLst/>
                <a:latin typeface="arial" panose="020B0604020202020204" pitchFamily="34" charset="0"/>
                <a:hlinkClick r:id="rId14" invalidUrl="https://www.ncbi.nlm.nih.gov/pubmed/?term=Sabico S[Author]&amp;cauthor=true&amp;cauthor_uid=22210577"/>
              </a:rPr>
              <a:t> S</a:t>
            </a:r>
            <a:r>
              <a:rPr lang="en-US" b="0" i="0" dirty="0">
                <a:solidFill>
                  <a:srgbClr val="000000"/>
                </a:solidFill>
                <a:effectLst/>
                <a:latin typeface="arial" panose="020B0604020202020204" pitchFamily="34" charset="0"/>
              </a:rPr>
              <a:t>, </a:t>
            </a:r>
            <a:r>
              <a:rPr lang="en-US" b="0" i="0" u="sng" dirty="0">
                <a:solidFill>
                  <a:srgbClr val="660066"/>
                </a:solidFill>
                <a:effectLst/>
                <a:latin typeface="arial" panose="020B0604020202020204" pitchFamily="34" charset="0"/>
                <a:hlinkClick r:id="rId15" invalidUrl="https://www.ncbi.nlm.nih.gov/pubmed/?term=O'Hare JP[Author]&amp;cauthor=true&amp;cauthor_uid=22210577"/>
              </a:rPr>
              <a:t>O'Hare JP</a:t>
            </a:r>
            <a:r>
              <a:rPr lang="en-US" b="0" i="0" dirty="0">
                <a:solidFill>
                  <a:srgbClr val="000000"/>
                </a:solidFill>
                <a:effectLst/>
                <a:latin typeface="arial" panose="020B0604020202020204" pitchFamily="34" charset="0"/>
              </a:rPr>
              <a:t>, </a:t>
            </a:r>
            <a:r>
              <a:rPr lang="en-US" b="0" i="0" u="sng" dirty="0" err="1">
                <a:solidFill>
                  <a:srgbClr val="660066"/>
                </a:solidFill>
                <a:effectLst/>
                <a:latin typeface="arial" panose="020B0604020202020204" pitchFamily="34" charset="0"/>
                <a:hlinkClick r:id="rId16" invalidUrl="https://www.ncbi.nlm.nih.gov/pubmed/?term=Ceriello A[Author]&amp;cauthor=true&amp;cauthor_uid=22210577"/>
              </a:rPr>
              <a:t>Ceriello</a:t>
            </a:r>
            <a:r>
              <a:rPr lang="en-US" b="0" i="0" u="sng" dirty="0">
                <a:solidFill>
                  <a:srgbClr val="660066"/>
                </a:solidFill>
                <a:effectLst/>
                <a:latin typeface="arial" panose="020B0604020202020204" pitchFamily="34" charset="0"/>
                <a:hlinkClick r:id="rId16" invalidUrl="https://www.ncbi.nlm.nih.gov/pubmed/?term=Ceriello A[Author]&amp;cauthor=true&amp;cauthor_uid=22210577"/>
              </a:rPr>
              <a:t> A</a:t>
            </a:r>
            <a:r>
              <a:rPr lang="en-US" b="0" i="0" dirty="0">
                <a:solidFill>
                  <a:srgbClr val="000000"/>
                </a:solidFill>
                <a:effectLst/>
                <a:latin typeface="arial" panose="020B0604020202020204" pitchFamily="34" charset="0"/>
              </a:rPr>
              <a:t>, </a:t>
            </a:r>
            <a:r>
              <a:rPr lang="en-US" b="0" i="0" u="sng" dirty="0" err="1">
                <a:solidFill>
                  <a:srgbClr val="660066"/>
                </a:solidFill>
                <a:effectLst/>
                <a:latin typeface="arial" panose="020B0604020202020204" pitchFamily="34" charset="0"/>
                <a:hlinkClick r:id="rId17" invalidUrl="https://www.ncbi.nlm.nih.gov/pubmed/?term=Saravanan P[Author]&amp;cauthor=true&amp;cauthor_uid=22210577"/>
              </a:rPr>
              <a:t>Saravanan</a:t>
            </a:r>
            <a:r>
              <a:rPr lang="en-US" b="0" i="0" u="sng" dirty="0">
                <a:solidFill>
                  <a:srgbClr val="660066"/>
                </a:solidFill>
                <a:effectLst/>
                <a:latin typeface="arial" panose="020B0604020202020204" pitchFamily="34" charset="0"/>
                <a:hlinkClick r:id="rId17" invalidUrl="https://www.ncbi.nlm.nih.gov/pubmed/?term=Saravanan P[Author]&amp;cauthor=true&amp;cauthor_uid=22210577"/>
              </a:rPr>
              <a:t> P</a:t>
            </a:r>
            <a:r>
              <a:rPr lang="en-US" b="0" i="0" dirty="0">
                <a:solidFill>
                  <a:srgbClr val="000000"/>
                </a:solidFill>
                <a:effectLst/>
                <a:latin typeface="arial" panose="020B0604020202020204" pitchFamily="34" charset="0"/>
              </a:rPr>
              <a:t>, </a:t>
            </a:r>
            <a:r>
              <a:rPr lang="en-US" b="0" i="0" u="sng" dirty="0">
                <a:solidFill>
                  <a:srgbClr val="660066"/>
                </a:solidFill>
                <a:effectLst/>
                <a:latin typeface="arial" panose="020B0604020202020204" pitchFamily="34" charset="0"/>
                <a:hlinkClick r:id="rId18" invalidUrl="https://www.ncbi.nlm.nih.gov/pubmed/?term=Kumar S[Author]&amp;cauthor=true&amp;cauthor_uid=22210577"/>
              </a:rPr>
              <a:t>Kumar S</a:t>
            </a:r>
            <a:r>
              <a:rPr lang="en-US" b="0" i="0" dirty="0">
                <a:solidFill>
                  <a:srgbClr val="000000"/>
                </a:solidFill>
                <a:effectLst/>
                <a:latin typeface="arial" panose="020B0604020202020204" pitchFamily="34" charset="0"/>
              </a:rPr>
              <a:t>, </a:t>
            </a:r>
            <a:r>
              <a:rPr lang="en-US" b="0" i="0" u="sng" dirty="0">
                <a:solidFill>
                  <a:srgbClr val="660066"/>
                </a:solidFill>
                <a:effectLst/>
                <a:latin typeface="arial" panose="020B0604020202020204" pitchFamily="34" charset="0"/>
                <a:hlinkClick r:id="rId19" invalidUrl="https://www.ncbi.nlm.nih.gov/pubmed/?term=McTernan PG[Author]&amp;cauthor=true&amp;cauthor_uid=22210577"/>
              </a:rPr>
              <a:t>McTernan PG</a:t>
            </a:r>
            <a:r>
              <a:rPr lang="en-US" b="0" i="0" dirty="0">
                <a:solidFill>
                  <a:srgbClr val="000000"/>
                </a:solidFill>
                <a:effectLst/>
                <a:latin typeface="arial" panose="020B0604020202020204" pitchFamily="34" charset="0"/>
              </a:rPr>
              <a:t>.</a:t>
            </a:r>
          </a:p>
        </p:txBody>
      </p:sp>
    </p:spTree>
    <p:extLst>
      <p:ext uri="{BB962C8B-B14F-4D97-AF65-F5344CB8AC3E}">
        <p14:creationId xmlns:p14="http://schemas.microsoft.com/office/powerpoint/2010/main" val="304058887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cell phone&#10;&#10;Description generated with very high confidence">
            <a:extLst>
              <a:ext uri="{FF2B5EF4-FFF2-40B4-BE49-F238E27FC236}">
                <a16:creationId xmlns="" xmlns:a16="http://schemas.microsoft.com/office/drawing/2014/main" id="{EECEA445-CCE8-43AE-A877-606C97974652}"/>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9223201" cy="6571531"/>
          </a:xfrm>
          <a:prstGeom prst="rect">
            <a:avLst/>
          </a:prstGeom>
        </p:spPr>
      </p:pic>
      <p:sp>
        <p:nvSpPr>
          <p:cNvPr id="4" name="Rectangle 3">
            <a:extLst>
              <a:ext uri="{FF2B5EF4-FFF2-40B4-BE49-F238E27FC236}">
                <a16:creationId xmlns="" xmlns:a16="http://schemas.microsoft.com/office/drawing/2014/main" id="{19CE8D7F-A007-4473-BDB9-1206C65E68CC}"/>
              </a:ext>
            </a:extLst>
          </p:cNvPr>
          <p:cNvSpPr/>
          <p:nvPr/>
        </p:nvSpPr>
        <p:spPr>
          <a:xfrm>
            <a:off x="7889240" y="1192798"/>
            <a:ext cx="4145280" cy="3416320"/>
          </a:xfrm>
          <a:prstGeom prst="rect">
            <a:avLst/>
          </a:prstGeom>
        </p:spPr>
        <p:txBody>
          <a:bodyPr wrap="square">
            <a:spAutoFit/>
          </a:bodyPr>
          <a:lstStyle/>
          <a:p>
            <a:r>
              <a:rPr lang="en-US" b="1" i="1" dirty="0"/>
              <a:t>“The present data suggest that an increased JNK activity in the hypothalamus </a:t>
            </a:r>
            <a:r>
              <a:rPr lang="en-US" b="1" i="1" u="sng" dirty="0">
                <a:solidFill>
                  <a:schemeClr val="accent1"/>
                </a:solidFill>
              </a:rPr>
              <a:t>underlies the development of insulin resistance </a:t>
            </a:r>
            <a:r>
              <a:rPr lang="en-US" b="1" i="1" dirty="0"/>
              <a:t>during prolonged exposure to endotoxins. Our study reveals that weight gain is not mandatory for the development of hypothalamic insulin resistance and the </a:t>
            </a:r>
            <a:r>
              <a:rPr lang="en-US" b="1" i="1" u="sng" dirty="0">
                <a:solidFill>
                  <a:schemeClr val="accent1"/>
                </a:solidFill>
              </a:rPr>
              <a:t>blockade of proinflammatory pathways </a:t>
            </a:r>
            <a:r>
              <a:rPr lang="en-US" b="1" i="1" dirty="0"/>
              <a:t>could be useful for restoring the insulin signaling during prolonged low-grade inflammation as seen in obesity.”</a:t>
            </a:r>
          </a:p>
        </p:txBody>
      </p:sp>
    </p:spTree>
    <p:extLst>
      <p:ext uri="{BB962C8B-B14F-4D97-AF65-F5344CB8AC3E}">
        <p14:creationId xmlns:p14="http://schemas.microsoft.com/office/powerpoint/2010/main" val="385652143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477012" y="480060"/>
            <a:ext cx="11237976" cy="589788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screenshot of a cell phone&#10;&#10;Description generated with very high confidence">
            <a:extLst>
              <a:ext uri="{FF2B5EF4-FFF2-40B4-BE49-F238E27FC236}">
                <a16:creationId xmlns="" xmlns:a16="http://schemas.microsoft.com/office/drawing/2014/main" id="{1D5189EF-74B6-446E-8F83-6234AD9105F5}"/>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411656" y="503332"/>
            <a:ext cx="8303332" cy="5874608"/>
          </a:xfrm>
          <a:prstGeom prst="rect">
            <a:avLst/>
          </a:prstGeom>
        </p:spPr>
      </p:pic>
      <p:sp>
        <p:nvSpPr>
          <p:cNvPr id="4" name="Rectangle 3">
            <a:extLst>
              <a:ext uri="{FF2B5EF4-FFF2-40B4-BE49-F238E27FC236}">
                <a16:creationId xmlns="" xmlns:a16="http://schemas.microsoft.com/office/drawing/2014/main" id="{F6D450BB-9B3D-438A-986C-2FCAD792536F}"/>
              </a:ext>
            </a:extLst>
          </p:cNvPr>
          <p:cNvSpPr/>
          <p:nvPr/>
        </p:nvSpPr>
        <p:spPr>
          <a:xfrm>
            <a:off x="692066" y="658110"/>
            <a:ext cx="3194134" cy="3046988"/>
          </a:xfrm>
          <a:prstGeom prst="rect">
            <a:avLst/>
          </a:prstGeom>
        </p:spPr>
        <p:txBody>
          <a:bodyPr wrap="square">
            <a:spAutoFit/>
          </a:bodyPr>
          <a:lstStyle/>
          <a:p>
            <a:r>
              <a:rPr lang="en-US" sz="1600" b="1" i="1" dirty="0">
                <a:solidFill>
                  <a:srgbClr val="333333"/>
                </a:solidFill>
                <a:latin typeface="Open Sans"/>
              </a:rPr>
              <a:t>“The gut microbiota has recently been recognized as a key environmental factor driving metabolic diseases. In fact, </a:t>
            </a:r>
            <a:r>
              <a:rPr lang="en-US" sz="1600" b="1" i="1" u="sng" dirty="0">
                <a:solidFill>
                  <a:schemeClr val="accent1"/>
                </a:solidFill>
                <a:latin typeface="Open Sans"/>
              </a:rPr>
              <a:t>the gut microbiota is even seen as a separate endocrine organ, </a:t>
            </a:r>
            <a:r>
              <a:rPr lang="en-US" sz="1600" b="1" i="1" dirty="0">
                <a:solidFill>
                  <a:srgbClr val="333333"/>
                </a:solidFill>
                <a:latin typeface="Open Sans"/>
              </a:rPr>
              <a:t>which is involved, through a molecular crosstalk with the host, in the maintenance of host energy homeostasis and in the stimulation of host immunity.”</a:t>
            </a:r>
            <a:endParaRPr lang="en-US" sz="1600" b="1" i="1" dirty="0"/>
          </a:p>
        </p:txBody>
      </p:sp>
      <p:sp>
        <p:nvSpPr>
          <p:cNvPr id="5" name="Rectangle 4">
            <a:extLst>
              <a:ext uri="{FF2B5EF4-FFF2-40B4-BE49-F238E27FC236}">
                <a16:creationId xmlns="" xmlns:a16="http://schemas.microsoft.com/office/drawing/2014/main" id="{495F9A74-3890-454B-BB70-160E83BF50F6}"/>
              </a:ext>
            </a:extLst>
          </p:cNvPr>
          <p:cNvSpPr/>
          <p:nvPr/>
        </p:nvSpPr>
        <p:spPr>
          <a:xfrm>
            <a:off x="837135" y="4079986"/>
            <a:ext cx="2984499" cy="2062103"/>
          </a:xfrm>
          <a:prstGeom prst="rect">
            <a:avLst/>
          </a:prstGeom>
        </p:spPr>
        <p:txBody>
          <a:bodyPr wrap="square">
            <a:spAutoFit/>
          </a:bodyPr>
          <a:lstStyle/>
          <a:p>
            <a:r>
              <a:rPr lang="en-US" sz="1600" b="1" i="1" dirty="0">
                <a:solidFill>
                  <a:srgbClr val="333333"/>
                </a:solidFill>
                <a:latin typeface="Open Sans"/>
              </a:rPr>
              <a:t>“…a healthy or </a:t>
            </a:r>
            <a:r>
              <a:rPr lang="en-US" sz="1600" b="1" i="1" dirty="0" err="1">
                <a:solidFill>
                  <a:srgbClr val="333333"/>
                </a:solidFill>
                <a:latin typeface="Open Sans"/>
              </a:rPr>
              <a:t>dysbiotic</a:t>
            </a:r>
            <a:r>
              <a:rPr lang="en-US" sz="1600" b="1" i="1" dirty="0">
                <a:solidFill>
                  <a:srgbClr val="333333"/>
                </a:solidFill>
                <a:latin typeface="Open Sans"/>
              </a:rPr>
              <a:t> gut microbiota affects the gut and metabolic health of the host through modulation of gut physiology and </a:t>
            </a:r>
            <a:r>
              <a:rPr lang="en-US" sz="1600" b="1" i="1" u="sng" dirty="0">
                <a:solidFill>
                  <a:schemeClr val="accent1"/>
                </a:solidFill>
                <a:latin typeface="Open Sans"/>
              </a:rPr>
              <a:t>LPS infiltration,</a:t>
            </a:r>
            <a:r>
              <a:rPr lang="en-US" sz="1600" b="1" i="1" dirty="0">
                <a:solidFill>
                  <a:srgbClr val="333333"/>
                </a:solidFill>
                <a:latin typeface="Open Sans"/>
              </a:rPr>
              <a:t> calorie intake, fat accumulation, and insulin action.”</a:t>
            </a:r>
            <a:endParaRPr lang="en-US" sz="1600" b="1" i="1" dirty="0"/>
          </a:p>
        </p:txBody>
      </p:sp>
    </p:spTree>
    <p:extLst>
      <p:ext uri="{BB962C8B-B14F-4D97-AF65-F5344CB8AC3E}">
        <p14:creationId xmlns:p14="http://schemas.microsoft.com/office/powerpoint/2010/main" val="48922150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cell phone&#10;&#10;Description generated with very high confidence">
            <a:extLst>
              <a:ext uri="{FF2B5EF4-FFF2-40B4-BE49-F238E27FC236}">
                <a16:creationId xmlns="" xmlns:a16="http://schemas.microsoft.com/office/drawing/2014/main" id="{ADC69A53-72D7-4546-A778-04FD75026DEE}"/>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20" y="10"/>
            <a:ext cx="12191980" cy="6857990"/>
          </a:xfrm>
          <a:prstGeom prst="rect">
            <a:avLst/>
          </a:prstGeom>
        </p:spPr>
      </p:pic>
    </p:spTree>
    <p:extLst>
      <p:ext uri="{BB962C8B-B14F-4D97-AF65-F5344CB8AC3E}">
        <p14:creationId xmlns:p14="http://schemas.microsoft.com/office/powerpoint/2010/main" val="54597763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social media post&#10;&#10;Description generated with very high confidence">
            <a:extLst>
              <a:ext uri="{FF2B5EF4-FFF2-40B4-BE49-F238E27FC236}">
                <a16:creationId xmlns="" xmlns:a16="http://schemas.microsoft.com/office/drawing/2014/main" id="{F236622C-1840-42DD-B968-F4327EFC4F6D}"/>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20" y="10"/>
            <a:ext cx="12191980" cy="6857990"/>
          </a:xfrm>
          <a:prstGeom prst="rect">
            <a:avLst/>
          </a:prstGeom>
        </p:spPr>
      </p:pic>
    </p:spTree>
    <p:extLst>
      <p:ext uri="{BB962C8B-B14F-4D97-AF65-F5344CB8AC3E}">
        <p14:creationId xmlns:p14="http://schemas.microsoft.com/office/powerpoint/2010/main" val="171024097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1">
            <a:extLst>
              <a:ext uri="{FF2B5EF4-FFF2-40B4-BE49-F238E27FC236}">
                <a16:creationId xmlns="" xmlns:a16="http://schemas.microsoft.com/office/drawing/2014/main" id="{04C06AE5-ED70-4912-9181-D692064EAB46}"/>
              </a:ext>
            </a:extLst>
          </p:cNvPr>
          <p:cNvSpPr>
            <a:spLocks noChangeArrowheads="1"/>
          </p:cNvSpPr>
          <p:nvPr/>
        </p:nvSpPr>
        <p:spPr bwMode="auto">
          <a:xfrm>
            <a:off x="1676400" y="457201"/>
            <a:ext cx="8763000" cy="1262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2000" b="1"/>
          </a:p>
          <a:p>
            <a:pPr eaLnBrk="1" hangingPunct="1">
              <a:spcBef>
                <a:spcPct val="0"/>
              </a:spcBef>
              <a:buFontTx/>
              <a:buNone/>
            </a:pPr>
            <a:r>
              <a:rPr lang="en-US" altLang="en-US" sz="2000" b="1"/>
              <a:t>Metabolic Endotoxemia Initiates Obesity and Insulin Resistance</a:t>
            </a:r>
            <a:endParaRPr lang="en-US" altLang="en-US" sz="1800"/>
          </a:p>
          <a:p>
            <a:pPr eaLnBrk="1" hangingPunct="1">
              <a:spcBef>
                <a:spcPct val="0"/>
              </a:spcBef>
              <a:buFontTx/>
              <a:buNone/>
            </a:pPr>
            <a:r>
              <a:rPr lang="en-US" altLang="en-US" sz="1800"/>
              <a:t>Patrice D. Cani, Jacques Amar, et al.</a:t>
            </a:r>
          </a:p>
          <a:p>
            <a:pPr eaLnBrk="1" hangingPunct="1">
              <a:spcBef>
                <a:spcPct val="0"/>
              </a:spcBef>
              <a:buFontTx/>
              <a:buNone/>
            </a:pPr>
            <a:r>
              <a:rPr lang="en-US" altLang="en-US" sz="1800"/>
              <a:t>Diabetes 2007 Jul; 56(7): 1761-1772. https://doi.org/10.2337/db06-1491</a:t>
            </a:r>
          </a:p>
        </p:txBody>
      </p:sp>
      <p:sp>
        <p:nvSpPr>
          <p:cNvPr id="69635" name="Rectangle 2">
            <a:extLst>
              <a:ext uri="{FF2B5EF4-FFF2-40B4-BE49-F238E27FC236}">
                <a16:creationId xmlns="" xmlns:a16="http://schemas.microsoft.com/office/drawing/2014/main" id="{93D142BE-1F3B-4B25-92C7-29EFD19A88C1}"/>
              </a:ext>
            </a:extLst>
          </p:cNvPr>
          <p:cNvSpPr>
            <a:spLocks noChangeArrowheads="1"/>
          </p:cNvSpPr>
          <p:nvPr/>
        </p:nvSpPr>
        <p:spPr bwMode="auto">
          <a:xfrm>
            <a:off x="1676400" y="2133600"/>
            <a:ext cx="9144000" cy="1538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000" b="1"/>
              <a:t>Metabolic endotoxemia directly increases the proliferation of adipocyte precursors at the onset of metabolic diseases through a CD14-dependent mechanism</a:t>
            </a:r>
          </a:p>
          <a:p>
            <a:pPr eaLnBrk="1" hangingPunct="1">
              <a:spcBef>
                <a:spcPct val="0"/>
              </a:spcBef>
              <a:buFontTx/>
              <a:buNone/>
            </a:pPr>
            <a:r>
              <a:rPr lang="en-US" altLang="en-US" sz="1800"/>
              <a:t>Elodie Luche, Béatrice Cousin, et al.</a:t>
            </a:r>
          </a:p>
          <a:p>
            <a:pPr eaLnBrk="1" hangingPunct="1">
              <a:spcBef>
                <a:spcPct val="0"/>
              </a:spcBef>
              <a:buFontTx/>
              <a:buNone/>
            </a:pPr>
            <a:r>
              <a:rPr lang="en-US" altLang="en-US" sz="1800"/>
              <a:t>Mol Metab. 2013 Aug; 2(3): 281–291.</a:t>
            </a:r>
          </a:p>
          <a:p>
            <a:pPr eaLnBrk="1" hangingPunct="1">
              <a:spcBef>
                <a:spcPct val="0"/>
              </a:spcBef>
              <a:buFontTx/>
              <a:buNone/>
            </a:pPr>
            <a:endParaRPr lang="en-US" altLang="en-US" sz="1800"/>
          </a:p>
        </p:txBody>
      </p:sp>
      <p:sp>
        <p:nvSpPr>
          <p:cNvPr id="69636" name="Rectangle 3">
            <a:extLst>
              <a:ext uri="{FF2B5EF4-FFF2-40B4-BE49-F238E27FC236}">
                <a16:creationId xmlns="" xmlns:a16="http://schemas.microsoft.com/office/drawing/2014/main" id="{E7867FD3-02DF-466C-9ABA-179087623FE1}"/>
              </a:ext>
            </a:extLst>
          </p:cNvPr>
          <p:cNvSpPr>
            <a:spLocks noChangeArrowheads="1"/>
          </p:cNvSpPr>
          <p:nvPr/>
        </p:nvSpPr>
        <p:spPr bwMode="auto">
          <a:xfrm>
            <a:off x="1600200" y="3810000"/>
            <a:ext cx="90678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b="1"/>
              <a:t>Lipopolysaccharide Causes an Increase in Intestinal Tight Junction Permeability in Vitro and in Vivo by Inducing Enterocyte Membrane Expression and Localization of TLR-4 and CD14</a:t>
            </a:r>
          </a:p>
          <a:p>
            <a:pPr eaLnBrk="1" hangingPunct="1">
              <a:spcBef>
                <a:spcPct val="0"/>
              </a:spcBef>
              <a:buFontTx/>
              <a:buNone/>
            </a:pPr>
            <a:r>
              <a:rPr lang="en-US" altLang="en-US" sz="1800"/>
              <a:t>Shuhong Guo, Rana Al-Sadi, Hamid M. Said, and Thomas Y. Ma</a:t>
            </a:r>
          </a:p>
          <a:p>
            <a:pPr eaLnBrk="1" hangingPunct="1">
              <a:spcBef>
                <a:spcPct val="0"/>
              </a:spcBef>
              <a:buFontTx/>
              <a:buNone/>
            </a:pPr>
            <a:r>
              <a:rPr lang="en-US" altLang="en-US" sz="1800"/>
              <a:t>The American Journal of Pathology, Vol. 182, No. 2, February 2013</a:t>
            </a:r>
          </a:p>
        </p:txBody>
      </p:sp>
      <p:sp>
        <p:nvSpPr>
          <p:cNvPr id="69637" name="Rectangle 4">
            <a:extLst>
              <a:ext uri="{FF2B5EF4-FFF2-40B4-BE49-F238E27FC236}">
                <a16:creationId xmlns="" xmlns:a16="http://schemas.microsoft.com/office/drawing/2014/main" id="{408DB9BD-2402-47EA-B110-83C26E7BEC1A}"/>
              </a:ext>
            </a:extLst>
          </p:cNvPr>
          <p:cNvSpPr>
            <a:spLocks noChangeArrowheads="1"/>
          </p:cNvSpPr>
          <p:nvPr/>
        </p:nvSpPr>
        <p:spPr bwMode="auto">
          <a:xfrm>
            <a:off x="1625600" y="5164138"/>
            <a:ext cx="7772400" cy="123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000" b="1" dirty="0"/>
              <a:t>Elevated endotoxin levels in non-alcoholic fatty liver disease</a:t>
            </a:r>
          </a:p>
          <a:p>
            <a:pPr eaLnBrk="1" hangingPunct="1">
              <a:spcBef>
                <a:spcPct val="0"/>
              </a:spcBef>
              <a:buFontTx/>
              <a:buNone/>
            </a:pPr>
            <a:r>
              <a:rPr lang="en-US" altLang="en-US" sz="1800" dirty="0"/>
              <a:t>Alison L Harte et al.</a:t>
            </a:r>
          </a:p>
          <a:p>
            <a:pPr eaLnBrk="1" hangingPunct="1">
              <a:spcBef>
                <a:spcPct val="0"/>
              </a:spcBef>
              <a:buFontTx/>
              <a:buNone/>
            </a:pPr>
            <a:r>
              <a:rPr lang="en-US" altLang="en-US" sz="1800" dirty="0"/>
              <a:t>Journal of Inflammation </a:t>
            </a:r>
            <a:r>
              <a:rPr lang="en-US" altLang="en-US" sz="1800" dirty="0" smtClean="0"/>
              <a:t>2017:15</a:t>
            </a:r>
            <a:endParaRPr lang="en-US" altLang="en-US" sz="1800" dirty="0"/>
          </a:p>
          <a:p>
            <a:pPr eaLnBrk="1" hangingPunct="1">
              <a:spcBef>
                <a:spcPct val="0"/>
              </a:spcBef>
              <a:buFontTx/>
              <a:buNone/>
            </a:pPr>
            <a:r>
              <a:rPr lang="en-US" altLang="en-US" sz="1800" dirty="0"/>
              <a:t>Received: 3 September 2009Accepted: 30 March 2010Published: 30 March 2010</a:t>
            </a:r>
          </a:p>
        </p:txBody>
      </p:sp>
      <p:sp>
        <p:nvSpPr>
          <p:cNvPr id="70662" name="TextBox 5">
            <a:extLst>
              <a:ext uri="{FF2B5EF4-FFF2-40B4-BE49-F238E27FC236}">
                <a16:creationId xmlns="" xmlns:a16="http://schemas.microsoft.com/office/drawing/2014/main" id="{F25CAB84-6909-43FF-9D66-54D59CF638B2}"/>
              </a:ext>
            </a:extLst>
          </p:cNvPr>
          <p:cNvSpPr txBox="1">
            <a:spLocks noChangeArrowheads="1"/>
          </p:cNvSpPr>
          <p:nvPr/>
        </p:nvSpPr>
        <p:spPr bwMode="auto">
          <a:xfrm>
            <a:off x="3276600" y="228600"/>
            <a:ext cx="64008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000" b="1" dirty="0">
                <a:solidFill>
                  <a:srgbClr val="FF0000"/>
                </a:solidFill>
              </a:rPr>
              <a:t>METABOLIC ENDOTOXEMIA AND ELEVATED LPS IN DISEASE</a:t>
            </a:r>
          </a:p>
        </p:txBody>
      </p:sp>
      <p:pic>
        <p:nvPicPr>
          <p:cNvPr id="70663" name="Picture 6" descr="FooterPPT.jpg">
            <a:extLst>
              <a:ext uri="{FF2B5EF4-FFF2-40B4-BE49-F238E27FC236}">
                <a16:creationId xmlns="" xmlns:a16="http://schemas.microsoft.com/office/drawing/2014/main" id="{272A34DF-10B2-4236-B9B2-465508960204}"/>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524000" y="6396038"/>
            <a:ext cx="91440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3833630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963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963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9636"/>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96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634" grpId="0"/>
      <p:bldP spid="69635" grpId="0"/>
      <p:bldP spid="69636" grpId="0"/>
      <p:bldP spid="6963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extBox 1">
            <a:extLst>
              <a:ext uri="{FF2B5EF4-FFF2-40B4-BE49-F238E27FC236}">
                <a16:creationId xmlns="" xmlns:a16="http://schemas.microsoft.com/office/drawing/2014/main" id="{6767A138-815B-4DE6-9A13-C22AC70DFF60}"/>
              </a:ext>
            </a:extLst>
          </p:cNvPr>
          <p:cNvSpPr txBox="1">
            <a:spLocks noChangeArrowheads="1"/>
          </p:cNvSpPr>
          <p:nvPr/>
        </p:nvSpPr>
        <p:spPr bwMode="auto">
          <a:xfrm>
            <a:off x="3581401" y="195263"/>
            <a:ext cx="480536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en-US" sz="2400" b="1">
                <a:solidFill>
                  <a:srgbClr val="FF0000"/>
                </a:solidFill>
              </a:rPr>
              <a:t>ELEVATED LPS AND DISEASE</a:t>
            </a:r>
          </a:p>
        </p:txBody>
      </p:sp>
      <p:graphicFrame>
        <p:nvGraphicFramePr>
          <p:cNvPr id="2" name="Table 1">
            <a:extLst>
              <a:ext uri="{FF2B5EF4-FFF2-40B4-BE49-F238E27FC236}">
                <a16:creationId xmlns="" xmlns:a16="http://schemas.microsoft.com/office/drawing/2014/main" id="{18B7B54D-2135-455B-AF00-005AA92D8801}"/>
              </a:ext>
            </a:extLst>
          </p:cNvPr>
          <p:cNvGraphicFramePr>
            <a:graphicFrameLocks noGrp="1"/>
          </p:cNvGraphicFramePr>
          <p:nvPr>
            <p:extLst>
              <p:ext uri="{D42A27DB-BD31-4B8C-83A1-F6EECF244321}">
                <p14:modId xmlns:p14="http://schemas.microsoft.com/office/powerpoint/2010/main" val="534935941"/>
              </p:ext>
            </p:extLst>
          </p:nvPr>
        </p:nvGraphicFramePr>
        <p:xfrm>
          <a:off x="588645" y="61591"/>
          <a:ext cx="11269980" cy="6597556"/>
        </p:xfrm>
        <a:graphic>
          <a:graphicData uri="http://schemas.openxmlformats.org/drawingml/2006/table">
            <a:tbl>
              <a:tblPr firstRow="1" firstCol="1" bandRow="1">
                <a:tableStyleId>{5C22544A-7EE6-4342-B048-85BDC9FD1C3A}</a:tableStyleId>
              </a:tblPr>
              <a:tblGrid>
                <a:gridCol w="3682330">
                  <a:extLst>
                    <a:ext uri="{9D8B030D-6E8A-4147-A177-3AD203B41FA5}">
                      <a16:colId xmlns="" xmlns:a16="http://schemas.microsoft.com/office/drawing/2014/main" val="170308535"/>
                    </a:ext>
                  </a:extLst>
                </a:gridCol>
                <a:gridCol w="7587650">
                  <a:extLst>
                    <a:ext uri="{9D8B030D-6E8A-4147-A177-3AD203B41FA5}">
                      <a16:colId xmlns="" xmlns:a16="http://schemas.microsoft.com/office/drawing/2014/main" val="2890120357"/>
                    </a:ext>
                  </a:extLst>
                </a:gridCol>
              </a:tblGrid>
              <a:tr h="257011">
                <a:tc>
                  <a:txBody>
                    <a:bodyPr/>
                    <a:lstStyle/>
                    <a:p>
                      <a:pPr marL="0" marR="0" algn="just">
                        <a:lnSpc>
                          <a:spcPct val="107000"/>
                        </a:lnSpc>
                        <a:spcBef>
                          <a:spcPts val="0"/>
                        </a:spcBef>
                        <a:spcAft>
                          <a:spcPts val="0"/>
                        </a:spcAft>
                      </a:pPr>
                      <a:r>
                        <a:rPr lang="en-US" sz="1600" dirty="0">
                          <a:effectLst/>
                        </a:rPr>
                        <a:t>CONDITION</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07000"/>
                        </a:lnSpc>
                        <a:spcBef>
                          <a:spcPts val="0"/>
                        </a:spcBef>
                        <a:spcAft>
                          <a:spcPts val="0"/>
                        </a:spcAft>
                      </a:pPr>
                      <a:r>
                        <a:rPr lang="en-US" sz="1600">
                          <a:effectLst/>
                        </a:rPr>
                        <a:t>MECHANISM </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214403564"/>
                  </a:ext>
                </a:extLst>
              </a:tr>
              <a:tr h="514022">
                <a:tc>
                  <a:txBody>
                    <a:bodyPr/>
                    <a:lstStyle/>
                    <a:p>
                      <a:pPr marL="0" marR="0" algn="just">
                        <a:lnSpc>
                          <a:spcPct val="107000"/>
                        </a:lnSpc>
                        <a:spcBef>
                          <a:spcPts val="0"/>
                        </a:spcBef>
                        <a:spcAft>
                          <a:spcPts val="0"/>
                        </a:spcAft>
                      </a:pPr>
                      <a:r>
                        <a:rPr lang="en-US" sz="1600">
                          <a:effectLst/>
                        </a:rPr>
                        <a:t>Leptin Resistance</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07000"/>
                        </a:lnSpc>
                        <a:spcBef>
                          <a:spcPts val="0"/>
                        </a:spcBef>
                        <a:spcAft>
                          <a:spcPts val="0"/>
                        </a:spcAft>
                      </a:pPr>
                      <a:r>
                        <a:rPr lang="en-US" sz="1600">
                          <a:effectLst/>
                        </a:rPr>
                        <a:t>LPS enters and causes inflammation in the enteric nervous system leading to a disruption in the gut-brain axis of communication. </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395095297"/>
                  </a:ext>
                </a:extLst>
              </a:tr>
              <a:tr h="514022">
                <a:tc>
                  <a:txBody>
                    <a:bodyPr/>
                    <a:lstStyle/>
                    <a:p>
                      <a:pPr marL="0" marR="0" algn="just">
                        <a:lnSpc>
                          <a:spcPct val="107000"/>
                        </a:lnSpc>
                        <a:spcBef>
                          <a:spcPts val="0"/>
                        </a:spcBef>
                        <a:spcAft>
                          <a:spcPts val="0"/>
                        </a:spcAft>
                      </a:pPr>
                      <a:r>
                        <a:rPr lang="en-US" sz="1600" dirty="0">
                          <a:effectLst/>
                        </a:rPr>
                        <a:t>Chronic Constipation</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07000"/>
                        </a:lnSpc>
                        <a:spcBef>
                          <a:spcPts val="0"/>
                        </a:spcBef>
                        <a:spcAft>
                          <a:spcPts val="0"/>
                        </a:spcAft>
                      </a:pPr>
                      <a:r>
                        <a:rPr lang="en-US" sz="1600">
                          <a:effectLst/>
                        </a:rPr>
                        <a:t>LPS enters the enteric nervous system and causes disruption in signals for gastric emptying and bowel motility.</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2001049953"/>
                  </a:ext>
                </a:extLst>
              </a:tr>
              <a:tr h="490207">
                <a:tc>
                  <a:txBody>
                    <a:bodyPr/>
                    <a:lstStyle/>
                    <a:p>
                      <a:pPr marL="0" marR="0" algn="just">
                        <a:lnSpc>
                          <a:spcPct val="107000"/>
                        </a:lnSpc>
                        <a:spcBef>
                          <a:spcPts val="0"/>
                        </a:spcBef>
                        <a:spcAft>
                          <a:spcPts val="0"/>
                        </a:spcAft>
                      </a:pPr>
                      <a:r>
                        <a:rPr lang="en-US" sz="1600" dirty="0">
                          <a:effectLst/>
                        </a:rPr>
                        <a:t>Mood and Appetite Disorders</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07000"/>
                        </a:lnSpc>
                        <a:spcBef>
                          <a:spcPts val="0"/>
                        </a:spcBef>
                        <a:spcAft>
                          <a:spcPts val="0"/>
                        </a:spcAft>
                      </a:pPr>
                      <a:r>
                        <a:rPr lang="en-US" sz="1600" dirty="0">
                          <a:effectLst/>
                        </a:rPr>
                        <a:t>LPS disrupts ghrelin function which has a direct impact on appetite and </a:t>
                      </a:r>
                      <a:r>
                        <a:rPr lang="en-US" sz="1600" dirty="0" smtClean="0">
                          <a:effectLst/>
                        </a:rPr>
                        <a:t>mood.</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1866994775"/>
                  </a:ext>
                </a:extLst>
              </a:tr>
              <a:tr h="394425">
                <a:tc>
                  <a:txBody>
                    <a:bodyPr/>
                    <a:lstStyle/>
                    <a:p>
                      <a:pPr marL="0" marR="0" algn="just">
                        <a:lnSpc>
                          <a:spcPct val="107000"/>
                        </a:lnSpc>
                        <a:spcBef>
                          <a:spcPts val="0"/>
                        </a:spcBef>
                        <a:spcAft>
                          <a:spcPts val="0"/>
                        </a:spcAft>
                      </a:pPr>
                      <a:r>
                        <a:rPr lang="en-US" sz="1600" dirty="0">
                          <a:effectLst/>
                        </a:rPr>
                        <a:t>Cognitive Decline</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07000"/>
                        </a:lnSpc>
                        <a:spcBef>
                          <a:spcPts val="0"/>
                        </a:spcBef>
                        <a:spcAft>
                          <a:spcPts val="0"/>
                        </a:spcAft>
                      </a:pPr>
                      <a:r>
                        <a:rPr lang="en-US" sz="1600">
                          <a:effectLst/>
                        </a:rPr>
                        <a:t>Inflammation in the blood brain barrier leads to cognitive decline</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1447255740"/>
                  </a:ext>
                </a:extLst>
              </a:tr>
              <a:tr h="490207">
                <a:tc>
                  <a:txBody>
                    <a:bodyPr/>
                    <a:lstStyle/>
                    <a:p>
                      <a:pPr marL="0" marR="0" algn="just">
                        <a:lnSpc>
                          <a:spcPct val="107000"/>
                        </a:lnSpc>
                        <a:spcBef>
                          <a:spcPts val="0"/>
                        </a:spcBef>
                        <a:spcAft>
                          <a:spcPts val="0"/>
                        </a:spcAft>
                      </a:pPr>
                      <a:r>
                        <a:rPr lang="en-US" sz="1600" dirty="0">
                          <a:effectLst/>
                        </a:rPr>
                        <a:t>Loss of Memory and Recall</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07000"/>
                        </a:lnSpc>
                        <a:spcBef>
                          <a:spcPts val="0"/>
                        </a:spcBef>
                        <a:spcAft>
                          <a:spcPts val="0"/>
                        </a:spcAft>
                      </a:pPr>
                      <a:r>
                        <a:rPr lang="en-US" sz="1600" dirty="0">
                          <a:effectLst/>
                        </a:rPr>
                        <a:t>LPS can get into the amygdala and hippocampus which disrupts memory function</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2403438608"/>
                  </a:ext>
                </a:extLst>
              </a:tr>
              <a:tr h="514022">
                <a:tc>
                  <a:txBody>
                    <a:bodyPr/>
                    <a:lstStyle/>
                    <a:p>
                      <a:pPr marL="0" marR="0" algn="just">
                        <a:lnSpc>
                          <a:spcPct val="107000"/>
                        </a:lnSpc>
                        <a:spcBef>
                          <a:spcPts val="0"/>
                        </a:spcBef>
                        <a:spcAft>
                          <a:spcPts val="0"/>
                        </a:spcAft>
                      </a:pPr>
                      <a:r>
                        <a:rPr lang="en-US" sz="1600" dirty="0">
                          <a:effectLst/>
                        </a:rPr>
                        <a:t>Depression</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07000"/>
                        </a:lnSpc>
                        <a:spcBef>
                          <a:spcPts val="0"/>
                        </a:spcBef>
                        <a:spcAft>
                          <a:spcPts val="0"/>
                        </a:spcAft>
                      </a:pPr>
                      <a:r>
                        <a:rPr lang="en-US" sz="1600" dirty="0">
                          <a:effectLst/>
                        </a:rPr>
                        <a:t>LPS can increase the turnover of serotonin in the synapse and CNS reducing the concentration in those regions</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1243998140"/>
                  </a:ext>
                </a:extLst>
              </a:tr>
              <a:tr h="514022">
                <a:tc>
                  <a:txBody>
                    <a:bodyPr/>
                    <a:lstStyle/>
                    <a:p>
                      <a:pPr marL="0" marR="0" algn="just">
                        <a:lnSpc>
                          <a:spcPct val="107000"/>
                        </a:lnSpc>
                        <a:spcBef>
                          <a:spcPts val="0"/>
                        </a:spcBef>
                        <a:spcAft>
                          <a:spcPts val="0"/>
                        </a:spcAft>
                      </a:pPr>
                      <a:r>
                        <a:rPr lang="en-US" sz="1600">
                          <a:effectLst/>
                        </a:rPr>
                        <a:t>Anorexia</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07000"/>
                        </a:lnSpc>
                        <a:spcBef>
                          <a:spcPts val="0"/>
                        </a:spcBef>
                        <a:spcAft>
                          <a:spcPts val="0"/>
                        </a:spcAft>
                      </a:pPr>
                      <a:r>
                        <a:rPr lang="en-US" sz="1600">
                          <a:effectLst/>
                        </a:rPr>
                        <a:t>The reduction of serotonin in the synapse and CNS is proposed as a possible mechanism for anorexia. </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617333234"/>
                  </a:ext>
                </a:extLst>
              </a:tr>
              <a:tr h="735310">
                <a:tc>
                  <a:txBody>
                    <a:bodyPr/>
                    <a:lstStyle/>
                    <a:p>
                      <a:pPr marL="0" marR="0" algn="just">
                        <a:lnSpc>
                          <a:spcPct val="107000"/>
                        </a:lnSpc>
                        <a:spcBef>
                          <a:spcPts val="0"/>
                        </a:spcBef>
                        <a:spcAft>
                          <a:spcPts val="0"/>
                        </a:spcAft>
                      </a:pPr>
                      <a:r>
                        <a:rPr lang="en-US" sz="1600">
                          <a:effectLst/>
                        </a:rPr>
                        <a:t>Anxiety</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07000"/>
                        </a:lnSpc>
                        <a:spcBef>
                          <a:spcPts val="0"/>
                        </a:spcBef>
                        <a:spcAft>
                          <a:spcPts val="0"/>
                        </a:spcAft>
                      </a:pPr>
                      <a:r>
                        <a:rPr lang="en-US" sz="1600" dirty="0">
                          <a:effectLst/>
                        </a:rPr>
                        <a:t>LPS disrupts key communication between the hypothalamic-adrenal-pituitary axis thereby increasing the expression of corticosteroid releasing hormone</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2464247336"/>
                  </a:ext>
                </a:extLst>
              </a:tr>
              <a:tr h="490207">
                <a:tc>
                  <a:txBody>
                    <a:bodyPr/>
                    <a:lstStyle/>
                    <a:p>
                      <a:pPr marL="0" marR="0" algn="just">
                        <a:lnSpc>
                          <a:spcPct val="107000"/>
                        </a:lnSpc>
                        <a:spcBef>
                          <a:spcPts val="0"/>
                        </a:spcBef>
                        <a:spcAft>
                          <a:spcPts val="0"/>
                        </a:spcAft>
                      </a:pPr>
                      <a:r>
                        <a:rPr lang="en-US" sz="1600">
                          <a:effectLst/>
                        </a:rPr>
                        <a:t>Chronic Pain</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07000"/>
                        </a:lnSpc>
                        <a:spcBef>
                          <a:spcPts val="0"/>
                        </a:spcBef>
                        <a:spcAft>
                          <a:spcPts val="0"/>
                        </a:spcAft>
                      </a:pPr>
                      <a:r>
                        <a:rPr lang="en-US" sz="1600" dirty="0">
                          <a:effectLst/>
                        </a:rPr>
                        <a:t>Elevated LPS in sensory neurons in the dorsal root stimulate nociceptors. </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3481089698"/>
                  </a:ext>
                </a:extLst>
              </a:tr>
              <a:tr h="391753">
                <a:tc>
                  <a:txBody>
                    <a:bodyPr/>
                    <a:lstStyle/>
                    <a:p>
                      <a:pPr marL="0" marR="0" algn="just">
                        <a:lnSpc>
                          <a:spcPct val="107000"/>
                        </a:lnSpc>
                        <a:spcBef>
                          <a:spcPts val="0"/>
                        </a:spcBef>
                        <a:spcAft>
                          <a:spcPts val="0"/>
                        </a:spcAft>
                      </a:pPr>
                      <a:r>
                        <a:rPr lang="en-US" sz="1600">
                          <a:effectLst/>
                        </a:rPr>
                        <a:t>Parkinson’s</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07000"/>
                        </a:lnSpc>
                        <a:spcBef>
                          <a:spcPts val="0"/>
                        </a:spcBef>
                        <a:spcAft>
                          <a:spcPts val="0"/>
                        </a:spcAft>
                      </a:pPr>
                      <a:r>
                        <a:rPr lang="en-US" sz="1600" dirty="0" smtClean="0">
                          <a:effectLst/>
                        </a:rPr>
                        <a:t>Intra-cranial </a:t>
                      </a:r>
                      <a:r>
                        <a:rPr lang="en-US" sz="1600" dirty="0">
                          <a:effectLst/>
                        </a:rPr>
                        <a:t>LPS causes microglial activation and neuronal loss</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2313808909"/>
                  </a:ext>
                </a:extLst>
              </a:tr>
              <a:tr h="514022">
                <a:tc>
                  <a:txBody>
                    <a:bodyPr/>
                    <a:lstStyle/>
                    <a:p>
                      <a:pPr marL="0" marR="0">
                        <a:lnSpc>
                          <a:spcPct val="107000"/>
                        </a:lnSpc>
                        <a:spcBef>
                          <a:spcPts val="0"/>
                        </a:spcBef>
                        <a:spcAft>
                          <a:spcPts val="0"/>
                        </a:spcAft>
                      </a:pPr>
                      <a:r>
                        <a:rPr lang="en-US" sz="1600" dirty="0">
                          <a:effectLst/>
                        </a:rPr>
                        <a:t>Hypogonadism (low testosterone)</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07000"/>
                        </a:lnSpc>
                        <a:spcBef>
                          <a:spcPts val="0"/>
                        </a:spcBef>
                        <a:spcAft>
                          <a:spcPts val="0"/>
                        </a:spcAft>
                      </a:pPr>
                      <a:r>
                        <a:rPr lang="en-US" sz="1600">
                          <a:effectLst/>
                        </a:rPr>
                        <a:t>Increased circulating LPS and the subsequent chronic immune activation has feedback inhibition of testosterone production. GELDING theory.</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2167498495"/>
                  </a:ext>
                </a:extLst>
              </a:tr>
              <a:tr h="735310">
                <a:tc>
                  <a:txBody>
                    <a:bodyPr/>
                    <a:lstStyle/>
                    <a:p>
                      <a:pPr marL="0" marR="0">
                        <a:lnSpc>
                          <a:spcPct val="107000"/>
                        </a:lnSpc>
                        <a:spcBef>
                          <a:spcPts val="0"/>
                        </a:spcBef>
                        <a:spcAft>
                          <a:spcPts val="0"/>
                        </a:spcAft>
                      </a:pPr>
                      <a:r>
                        <a:rPr lang="en-US" sz="1600" dirty="0">
                          <a:effectLst/>
                        </a:rPr>
                        <a:t>Autoimmunity </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just">
                        <a:lnSpc>
                          <a:spcPct val="107000"/>
                        </a:lnSpc>
                        <a:spcBef>
                          <a:spcPts val="0"/>
                        </a:spcBef>
                        <a:spcAft>
                          <a:spcPts val="0"/>
                        </a:spcAft>
                      </a:pPr>
                      <a:r>
                        <a:rPr lang="en-US" sz="1600" dirty="0">
                          <a:effectLst/>
                        </a:rPr>
                        <a:t>Chronic activation of the innate immune system in various tissues leads to the by-stander effect where self-tissues inadvertently become targeted by the immune system. </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3629723888"/>
                  </a:ext>
                </a:extLst>
              </a:tr>
            </a:tbl>
          </a:graphicData>
        </a:graphic>
      </p:graphicFrame>
    </p:spTree>
    <p:extLst>
      <p:ext uri="{BB962C8B-B14F-4D97-AF65-F5344CB8AC3E}">
        <p14:creationId xmlns:p14="http://schemas.microsoft.com/office/powerpoint/2010/main" val="311904269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005840" y="143639"/>
            <a:ext cx="10937240" cy="2031325"/>
          </a:xfrm>
          <a:prstGeom prst="rect">
            <a:avLst/>
          </a:prstGeom>
        </p:spPr>
        <p:txBody>
          <a:bodyPr wrap="square">
            <a:spAutoFit/>
          </a:bodyPr>
          <a:lstStyle/>
          <a:p>
            <a:r>
              <a:rPr lang="en-US" dirty="0"/>
              <a:t>Basic </a:t>
            </a:r>
            <a:r>
              <a:rPr lang="en-US" dirty="0" err="1"/>
              <a:t>Clin</a:t>
            </a:r>
            <a:r>
              <a:rPr lang="en-US" dirty="0"/>
              <a:t> </a:t>
            </a:r>
            <a:r>
              <a:rPr lang="en-US" dirty="0" err="1"/>
              <a:t>Androl</a:t>
            </a:r>
            <a:r>
              <a:rPr lang="en-US" dirty="0"/>
              <a:t>. 2016; 26: 7.</a:t>
            </a:r>
          </a:p>
          <a:p>
            <a:r>
              <a:rPr lang="en-US" dirty="0"/>
              <a:t>Published online 2016 Jun 22. </a:t>
            </a:r>
            <a:r>
              <a:rPr lang="en-US" dirty="0" err="1"/>
              <a:t>doi</a:t>
            </a:r>
            <a:r>
              <a:rPr lang="en-US" dirty="0"/>
              <a:t>:  10.1186/s12610-016-0034-7</a:t>
            </a:r>
          </a:p>
          <a:p>
            <a:r>
              <a:rPr lang="en-US" dirty="0"/>
              <a:t>PMCID: PMC4918028</a:t>
            </a:r>
          </a:p>
          <a:p>
            <a:endParaRPr lang="en-US" dirty="0"/>
          </a:p>
          <a:p>
            <a:r>
              <a:rPr lang="en-US" b="1" i="1" dirty="0"/>
              <a:t>Gut Endotoxin Leading to a Decline IN Gonadal function (GELDING) - a novel theory for the development of late onset hypogonadism in obese men.</a:t>
            </a:r>
            <a:endParaRPr lang="en-US" dirty="0"/>
          </a:p>
          <a:p>
            <a:r>
              <a:rPr lang="en-US" dirty="0"/>
              <a:t>Kelton </a:t>
            </a:r>
            <a:r>
              <a:rPr lang="en-US" dirty="0" err="1"/>
              <a:t>Tremellen</a:t>
            </a:r>
            <a:endParaRPr lang="en-US" dirty="0"/>
          </a:p>
        </p:txBody>
      </p:sp>
      <p:sp>
        <p:nvSpPr>
          <p:cNvPr id="4" name="Rectangle 3"/>
          <p:cNvSpPr/>
          <p:nvPr/>
        </p:nvSpPr>
        <p:spPr>
          <a:xfrm>
            <a:off x="386080" y="2364333"/>
            <a:ext cx="11612880" cy="4062651"/>
          </a:xfrm>
          <a:prstGeom prst="rect">
            <a:avLst/>
          </a:prstGeom>
        </p:spPr>
        <p:txBody>
          <a:bodyPr wrap="square">
            <a:spAutoFit/>
          </a:bodyPr>
          <a:lstStyle/>
          <a:p>
            <a:pPr marL="285750" indent="-285750">
              <a:buFont typeface="Wingdings" panose="05000000000000000000" pitchFamily="2" charset="2"/>
              <a:buChar char="Ø"/>
            </a:pPr>
            <a:r>
              <a:rPr lang="en-US" sz="1600" b="1" i="0" dirty="0">
                <a:solidFill>
                  <a:schemeClr val="accent1"/>
                </a:solidFill>
                <a:effectLst/>
                <a:latin typeface="Times New Roman" panose="02020603050405020304" pitchFamily="18" charset="0"/>
              </a:rPr>
              <a:t>Male obesity is associated with late onset hypogonadism, a condition characterized by decreased serum testosterone, sperm quality plus diminished fertility and quality of life. </a:t>
            </a:r>
          </a:p>
          <a:p>
            <a:endParaRPr lang="en-US" b="1" dirty="0">
              <a:solidFill>
                <a:schemeClr val="accent1"/>
              </a:solidFill>
              <a:latin typeface="Times New Roman" panose="02020603050405020304" pitchFamily="18" charset="0"/>
            </a:endParaRPr>
          </a:p>
          <a:p>
            <a:pPr marL="285750" indent="-285750">
              <a:buFont typeface="Wingdings" panose="05000000000000000000" pitchFamily="2" charset="2"/>
              <a:buChar char="Ø"/>
            </a:pPr>
            <a:r>
              <a:rPr lang="en-US" sz="1600" b="1" dirty="0">
                <a:solidFill>
                  <a:schemeClr val="accent1"/>
                </a:solidFill>
                <a:latin typeface="Times New Roman" panose="02020603050405020304" pitchFamily="18" charset="0"/>
              </a:rPr>
              <a:t>T</a:t>
            </a:r>
            <a:r>
              <a:rPr lang="en-US" sz="1600" b="1" i="0" dirty="0">
                <a:solidFill>
                  <a:schemeClr val="accent1"/>
                </a:solidFill>
                <a:effectLst/>
                <a:latin typeface="Times New Roman" panose="02020603050405020304" pitchFamily="18" charset="0"/>
              </a:rPr>
              <a:t>he GELDING theory (Gut Endotoxin Leading to a Decline IN Gonadal function) – describes the development of obesity related hypogonadism.</a:t>
            </a:r>
          </a:p>
          <a:p>
            <a:endParaRPr lang="en-US" sz="1600" b="0" i="0" dirty="0">
              <a:solidFill>
                <a:srgbClr val="000000"/>
              </a:solidFill>
              <a:effectLst/>
              <a:latin typeface="Times New Roman" panose="02020603050405020304" pitchFamily="18" charset="0"/>
            </a:endParaRPr>
          </a:p>
          <a:p>
            <a:r>
              <a:rPr lang="en-US" sz="1600" b="0" i="1" dirty="0">
                <a:solidFill>
                  <a:srgbClr val="000000"/>
                </a:solidFill>
                <a:effectLst/>
                <a:latin typeface="Times New Roman" panose="02020603050405020304" pitchFamily="18" charset="0"/>
              </a:rPr>
              <a:t>“Several observational studies have previously reported an association between obesity related hypogonadism (low testosterone) and systemic inflammation. However, for the first time we postulate that the trans-mucosal passage of bacterial lipopolysaccharide (LPS) from the gut lumen into the circulation is a key inflammatory trigger underlying male hypogonadism.” </a:t>
            </a:r>
          </a:p>
          <a:p>
            <a:endParaRPr lang="en-US" sz="1600" i="1" dirty="0">
              <a:solidFill>
                <a:srgbClr val="000000"/>
              </a:solidFill>
              <a:latin typeface="Times New Roman" panose="02020603050405020304" pitchFamily="18" charset="0"/>
            </a:endParaRPr>
          </a:p>
          <a:p>
            <a:r>
              <a:rPr lang="en-US" sz="1600" b="0" i="1" dirty="0">
                <a:solidFill>
                  <a:srgbClr val="000000"/>
                </a:solidFill>
                <a:effectLst/>
                <a:latin typeface="Times New Roman" panose="02020603050405020304" pitchFamily="18" charset="0"/>
              </a:rPr>
              <a:t>“Endotoxin is known to reduce testosterone production by the testis, thereby also leading to a decline in sperm production.”</a:t>
            </a:r>
          </a:p>
          <a:p>
            <a:endParaRPr lang="en-US" sz="1600" dirty="0">
              <a:solidFill>
                <a:srgbClr val="000000"/>
              </a:solidFill>
              <a:latin typeface="Times New Roman" panose="02020603050405020304" pitchFamily="18" charset="0"/>
            </a:endParaRPr>
          </a:p>
          <a:p>
            <a:r>
              <a:rPr lang="en-US" sz="1600" b="0" i="1" dirty="0">
                <a:solidFill>
                  <a:srgbClr val="000000"/>
                </a:solidFill>
                <a:effectLst/>
                <a:latin typeface="Times New Roman" panose="02020603050405020304" pitchFamily="18" charset="0"/>
              </a:rPr>
              <a:t>“Testosterone is known to be a powerful immune-suppressive, decreasing a man’s ability to fight infection. Therefore we postulate that the male reproductive axis has evolved the capacity to lower testosterone production during times of infection and resulting endotoxin exposure, decreasing the immunosuppressive influence of testosterone, in turn enhancing the ability to fight infection. While this response is adaptive in times of sepsis, it becomes maladaptive in the setting of “non-infectious” obesity related metabolic endotoxemia.”</a:t>
            </a:r>
          </a:p>
        </p:txBody>
      </p:sp>
    </p:spTree>
    <p:extLst>
      <p:ext uri="{BB962C8B-B14F-4D97-AF65-F5344CB8AC3E}">
        <p14:creationId xmlns:p14="http://schemas.microsoft.com/office/powerpoint/2010/main" val="29550955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a:spLocks noChangeArrowheads="1"/>
          </p:cNvSpPr>
          <p:nvPr/>
        </p:nvSpPr>
        <p:spPr bwMode="auto">
          <a:xfrm>
            <a:off x="1812925" y="2057400"/>
            <a:ext cx="8686800" cy="200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US" altLang="en-US" sz="2400"/>
          </a:p>
          <a:p>
            <a:pPr eaLnBrk="1" hangingPunct="1">
              <a:spcBef>
                <a:spcPct val="0"/>
              </a:spcBef>
              <a:buFontTx/>
              <a:buNone/>
            </a:pPr>
            <a:r>
              <a:rPr lang="en-US" altLang="en-US" sz="2000" b="1" u="sng"/>
              <a:t>“Chronic non-communicable diseases (NCDs) are the leading causes of work absence, disability, and mortality worldwide. Most of these diseases are associated with low-grade inflammation.”</a:t>
            </a:r>
          </a:p>
          <a:p>
            <a:pPr eaLnBrk="1" hangingPunct="1">
              <a:spcBef>
                <a:spcPct val="0"/>
              </a:spcBef>
              <a:buFontTx/>
              <a:buNone/>
            </a:pPr>
            <a:endParaRPr lang="en-US" altLang="en-US" sz="2000"/>
          </a:p>
          <a:p>
            <a:pPr eaLnBrk="1" hangingPunct="1">
              <a:spcBef>
                <a:spcPct val="0"/>
              </a:spcBef>
              <a:buFontTx/>
              <a:buNone/>
            </a:pPr>
            <a:endParaRPr lang="en-US" altLang="en-US" sz="2000"/>
          </a:p>
        </p:txBody>
      </p:sp>
      <p:sp>
        <p:nvSpPr>
          <p:cNvPr id="34819" name="TextBox 2"/>
          <p:cNvSpPr txBox="1">
            <a:spLocks noChangeArrowheads="1"/>
          </p:cNvSpPr>
          <p:nvPr/>
        </p:nvSpPr>
        <p:spPr bwMode="auto">
          <a:xfrm>
            <a:off x="1812925" y="838201"/>
            <a:ext cx="8686800" cy="150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800" b="1"/>
              <a:t>Stress induces endotoxemia and increasing barrier permeability</a:t>
            </a:r>
          </a:p>
          <a:p>
            <a:pPr eaLnBrk="1" hangingPunct="1">
              <a:spcBef>
                <a:spcPct val="0"/>
              </a:spcBef>
              <a:buFontTx/>
              <a:buNone/>
            </a:pPr>
            <a:r>
              <a:rPr lang="nl-NL" altLang="en-US" sz="1800" b="1"/>
              <a:t>Karin de Punder* and Leo Pruimboom </a:t>
            </a:r>
          </a:p>
          <a:p>
            <a:pPr eaLnBrk="1" hangingPunct="1">
              <a:spcBef>
                <a:spcPct val="0"/>
              </a:spcBef>
              <a:buFontTx/>
              <a:buNone/>
            </a:pPr>
            <a:r>
              <a:rPr lang="en-US" altLang="en-US" sz="1800" b="1"/>
              <a:t>Frontiers in Immunology published: 15 May 2015</a:t>
            </a:r>
          </a:p>
        </p:txBody>
      </p:sp>
      <p:sp>
        <p:nvSpPr>
          <p:cNvPr id="5" name="TextBox 4"/>
          <p:cNvSpPr txBox="1">
            <a:spLocks noChangeArrowheads="1"/>
          </p:cNvSpPr>
          <p:nvPr/>
        </p:nvSpPr>
        <p:spPr bwMode="auto">
          <a:xfrm>
            <a:off x="1812925" y="3771900"/>
            <a:ext cx="8686800" cy="221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000"/>
              <a:t>“In combination with modern life-style factors, the increase in </a:t>
            </a:r>
            <a:r>
              <a:rPr lang="en-US" altLang="en-US" sz="2000" b="1">
                <a:solidFill>
                  <a:srgbClr val="FF0000"/>
                </a:solidFill>
              </a:rPr>
              <a:t>bacteria/bacterial toxin translocation </a:t>
            </a:r>
            <a:r>
              <a:rPr lang="en-US" altLang="en-US" sz="2000"/>
              <a:t>arising from a more </a:t>
            </a:r>
            <a:r>
              <a:rPr lang="en-US" altLang="en-US" sz="2000" b="1">
                <a:solidFill>
                  <a:srgbClr val="FF0000"/>
                </a:solidFill>
              </a:rPr>
              <a:t>permeable intestinal </a:t>
            </a:r>
            <a:r>
              <a:rPr lang="en-US" altLang="en-US" sz="2000"/>
              <a:t>wall causes a low-grade inflammatory state. We support this hypothesis with numerous studies finding </a:t>
            </a:r>
            <a:r>
              <a:rPr lang="en-US" altLang="en-US" sz="2000" b="1">
                <a:solidFill>
                  <a:srgbClr val="FF0000"/>
                </a:solidFill>
              </a:rPr>
              <a:t>associations with NCDs and markers of endotoxemia</a:t>
            </a:r>
            <a:r>
              <a:rPr lang="en-US" altLang="en-US" sz="2000"/>
              <a:t>, suggesting that this process plays a pivotal and perhaps even </a:t>
            </a:r>
            <a:r>
              <a:rPr lang="en-US" altLang="en-US" sz="2000" b="1">
                <a:solidFill>
                  <a:srgbClr val="FF0000"/>
                </a:solidFill>
              </a:rPr>
              <a:t>a causal role </a:t>
            </a:r>
            <a:r>
              <a:rPr lang="en-US" altLang="en-US" sz="2000"/>
              <a:t>in the development of low-grade inflammation and its related diseases.”</a:t>
            </a:r>
          </a:p>
          <a:p>
            <a:pPr eaLnBrk="1" hangingPunct="1">
              <a:spcBef>
                <a:spcPct val="0"/>
              </a:spcBef>
              <a:buFontTx/>
              <a:buNone/>
            </a:pPr>
            <a:endParaRPr lang="en-US" altLang="en-US" sz="1800"/>
          </a:p>
        </p:txBody>
      </p:sp>
      <p:sp>
        <p:nvSpPr>
          <p:cNvPr id="34821" name="TextBox 5"/>
          <p:cNvSpPr txBox="1">
            <a:spLocks noChangeArrowheads="1"/>
          </p:cNvSpPr>
          <p:nvPr/>
        </p:nvSpPr>
        <p:spPr bwMode="auto">
          <a:xfrm>
            <a:off x="1812925" y="165101"/>
            <a:ext cx="8686800" cy="523875"/>
          </a:xfrm>
          <a:prstGeom prst="rect">
            <a:avLst/>
          </a:prstGeom>
          <a:solidFill>
            <a:srgbClr val="D60093"/>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800" b="1"/>
              <a:t>GUT PERMEABILITY – CHRONIC INFLAMMATION</a:t>
            </a:r>
          </a:p>
        </p:txBody>
      </p:sp>
      <p:sp>
        <p:nvSpPr>
          <p:cNvPr id="7" name="TextBox 6"/>
          <p:cNvSpPr txBox="1">
            <a:spLocks noChangeArrowheads="1"/>
          </p:cNvSpPr>
          <p:nvPr/>
        </p:nvSpPr>
        <p:spPr bwMode="auto">
          <a:xfrm>
            <a:off x="765883" y="5988050"/>
            <a:ext cx="10896233"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3600" b="1" u="sng">
                <a:latin typeface="Chiller" panose="04020404031007020602" pitchFamily="82" charset="0"/>
              </a:rPr>
              <a:t>GROUND ZERO </a:t>
            </a:r>
            <a:r>
              <a:rPr lang="en-US" altLang="en-US" sz="3600" b="1">
                <a:latin typeface="Chiller" panose="04020404031007020602" pitchFamily="82" charset="0"/>
              </a:rPr>
              <a:t>OF MOST HEALTH DISORDERS</a:t>
            </a:r>
          </a:p>
        </p:txBody>
      </p:sp>
    </p:spTree>
    <p:extLst>
      <p:ext uri="{BB962C8B-B14F-4D97-AF65-F5344CB8AC3E}">
        <p14:creationId xmlns:p14="http://schemas.microsoft.com/office/powerpoint/2010/main" val="12424973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7"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3539495909"/>
              </p:ext>
            </p:extLst>
          </p:nvPr>
        </p:nvGraphicFramePr>
        <p:xfrm>
          <a:off x="2641533" y="6271504"/>
          <a:ext cx="11680762" cy="550779"/>
        </p:xfrm>
        <a:graphic>
          <a:graphicData uri="http://schemas.openxmlformats.org/drawingml/2006/table">
            <a:tbl>
              <a:tblPr/>
              <a:tblGrid>
                <a:gridCol w="11680762">
                  <a:extLst>
                    <a:ext uri="{9D8B030D-6E8A-4147-A177-3AD203B41FA5}">
                      <a16:colId xmlns="" xmlns:a16="http://schemas.microsoft.com/office/drawing/2014/main" val="2657819960"/>
                    </a:ext>
                  </a:extLst>
                </a:gridCol>
              </a:tblGrid>
              <a:tr h="550779">
                <a:tc>
                  <a:txBody>
                    <a:bodyPr/>
                    <a:lstStyle/>
                    <a:p>
                      <a:r>
                        <a:rPr lang="en-US" sz="1600" dirty="0">
                          <a:solidFill>
                            <a:srgbClr val="642A8F"/>
                          </a:solidFill>
                          <a:effectLst/>
                          <a:hlinkClick r:id="rId3"/>
                        </a:rPr>
                        <a:t>Tissue Barriers. 2015; 3(1-2): e982426.</a:t>
                      </a:r>
                      <a:r>
                        <a:rPr lang="en-US" sz="1600" dirty="0">
                          <a:solidFill>
                            <a:srgbClr val="642A8F"/>
                          </a:solidFill>
                          <a:effectLst/>
                        </a:rPr>
                        <a:t> </a:t>
                      </a:r>
                      <a:r>
                        <a:rPr lang="en-US" sz="1600" dirty="0">
                          <a:effectLst/>
                        </a:rPr>
                        <a:t>Published online 2015 Jan 15. </a:t>
                      </a:r>
                      <a:r>
                        <a:rPr lang="en-US" sz="1600" dirty="0" err="1">
                          <a:effectLst/>
                        </a:rPr>
                        <a:t>doi</a:t>
                      </a:r>
                      <a:r>
                        <a:rPr lang="en-US" sz="1600" dirty="0">
                          <a:effectLst/>
                        </a:rPr>
                        <a:t>:  </a:t>
                      </a:r>
                      <a:r>
                        <a:rPr lang="en-US" sz="1600" dirty="0">
                          <a:solidFill>
                            <a:srgbClr val="642A8F"/>
                          </a:solidFill>
                          <a:effectLst/>
                          <a:hlinkClick r:id="rId4"/>
                        </a:rPr>
                        <a:t>10.4161/21688370.2014.982426</a:t>
                      </a:r>
                      <a:endParaRPr lang="en-US" sz="1600" dirty="0">
                        <a:effectLst/>
                      </a:endParaRPr>
                    </a:p>
                  </a:txBody>
                  <a:tcPr>
                    <a:lnL>
                      <a:noFill/>
                    </a:lnL>
                    <a:lnR>
                      <a:noFill/>
                    </a:lnR>
                    <a:lnT>
                      <a:noFill/>
                    </a:lnT>
                    <a:lnB>
                      <a:noFill/>
                    </a:lnB>
                    <a:solidFill>
                      <a:srgbClr val="FFFFFF"/>
                    </a:solidFill>
                  </a:tcPr>
                </a:tc>
                <a:extLst>
                  <a:ext uri="{0D108BD9-81ED-4DB2-BD59-A6C34878D82A}">
                    <a16:rowId xmlns="" xmlns:a16="http://schemas.microsoft.com/office/drawing/2014/main" val="3876462296"/>
                  </a:ext>
                </a:extLst>
              </a:tr>
            </a:tbl>
          </a:graphicData>
        </a:graphic>
      </p:graphicFrame>
      <p:pic>
        <p:nvPicPr>
          <p:cNvPr id="5124" name="Picture 4" descr="An external file that holds a picture, illustration, etc.&#10;Object name is ktib-03-e982426-g001.jpg"/>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2562019" y="676874"/>
            <a:ext cx="8942524" cy="5540136"/>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 xmlns:a16="http://schemas.microsoft.com/office/drawing/2014/main" id="{D804D896-EC97-4CE3-9680-0542B4B0B85F}"/>
              </a:ext>
            </a:extLst>
          </p:cNvPr>
          <p:cNvSpPr txBox="1"/>
          <p:nvPr/>
        </p:nvSpPr>
        <p:spPr>
          <a:xfrm>
            <a:off x="777383" y="19452"/>
            <a:ext cx="10888494" cy="461665"/>
          </a:xfrm>
          <a:prstGeom prst="rect">
            <a:avLst/>
          </a:prstGeom>
          <a:noFill/>
        </p:spPr>
        <p:txBody>
          <a:bodyPr wrap="none" rtlCol="0">
            <a:spAutoFit/>
          </a:bodyPr>
          <a:lstStyle/>
          <a:p>
            <a:r>
              <a:rPr lang="en-US" sz="2400" b="1" dirty="0">
                <a:solidFill>
                  <a:srgbClr val="FF0000"/>
                </a:solidFill>
              </a:rPr>
              <a:t>HOW DOES A HEALTHY MICROBIOME PROTECT AGINST METABOLIC ENDOTOXEMIA?</a:t>
            </a:r>
            <a:endParaRPr lang="en-US" sz="2400" b="1" kern="1200" dirty="0">
              <a:solidFill>
                <a:srgbClr val="FF0000"/>
              </a:solidFill>
            </a:endParaRPr>
          </a:p>
        </p:txBody>
      </p:sp>
      <p:sp>
        <p:nvSpPr>
          <p:cNvPr id="4" name="TextBox 3">
            <a:extLst>
              <a:ext uri="{FF2B5EF4-FFF2-40B4-BE49-F238E27FC236}">
                <a16:creationId xmlns="" xmlns:a16="http://schemas.microsoft.com/office/drawing/2014/main" id="{77A938EF-3FB2-4B19-9885-ABB76CA1E41F}"/>
              </a:ext>
            </a:extLst>
          </p:cNvPr>
          <p:cNvSpPr txBox="1"/>
          <p:nvPr/>
        </p:nvSpPr>
        <p:spPr>
          <a:xfrm>
            <a:off x="118595" y="1282147"/>
            <a:ext cx="2569940" cy="1200329"/>
          </a:xfrm>
          <a:prstGeom prst="rect">
            <a:avLst/>
          </a:prstGeom>
          <a:noFill/>
        </p:spPr>
        <p:txBody>
          <a:bodyPr wrap="square" rtlCol="0">
            <a:spAutoFit/>
          </a:bodyPr>
          <a:lstStyle/>
          <a:p>
            <a:r>
              <a:rPr lang="en-US" dirty="0"/>
              <a:t>Neutralize LPS</a:t>
            </a:r>
          </a:p>
          <a:p>
            <a:r>
              <a:rPr lang="en-US" sz="1800" kern="1200" dirty="0">
                <a:solidFill>
                  <a:schemeClr val="tx1"/>
                </a:solidFill>
                <a:latin typeface="+mn-lt"/>
                <a:ea typeface="+mn-ea"/>
                <a:cs typeface="+mn-cs"/>
              </a:rPr>
              <a:t>-increase sIgA</a:t>
            </a:r>
          </a:p>
          <a:p>
            <a:r>
              <a:rPr lang="en-US" dirty="0"/>
              <a:t>-increase PAMP</a:t>
            </a:r>
          </a:p>
          <a:p>
            <a:r>
              <a:rPr lang="en-US" sz="1800" kern="1200" dirty="0">
                <a:solidFill>
                  <a:schemeClr val="tx1"/>
                </a:solidFill>
                <a:latin typeface="+mn-lt"/>
                <a:ea typeface="+mn-ea"/>
                <a:cs typeface="+mn-cs"/>
              </a:rPr>
              <a:t>-manages microbiome</a:t>
            </a:r>
          </a:p>
        </p:txBody>
      </p:sp>
      <p:sp>
        <p:nvSpPr>
          <p:cNvPr id="5" name="TextBox 4">
            <a:extLst>
              <a:ext uri="{FF2B5EF4-FFF2-40B4-BE49-F238E27FC236}">
                <a16:creationId xmlns="" xmlns:a16="http://schemas.microsoft.com/office/drawing/2014/main" id="{52F0D3D2-D85A-417A-9FF3-E865723CA0A9}"/>
              </a:ext>
            </a:extLst>
          </p:cNvPr>
          <p:cNvSpPr txBox="1"/>
          <p:nvPr/>
        </p:nvSpPr>
        <p:spPr>
          <a:xfrm>
            <a:off x="79513" y="2514600"/>
            <a:ext cx="1781798" cy="646331"/>
          </a:xfrm>
          <a:prstGeom prst="rect">
            <a:avLst/>
          </a:prstGeom>
          <a:noFill/>
        </p:spPr>
        <p:txBody>
          <a:bodyPr wrap="square" rtlCol="0">
            <a:spAutoFit/>
          </a:bodyPr>
          <a:lstStyle/>
          <a:p>
            <a:r>
              <a:rPr lang="en-US" dirty="0"/>
              <a:t>Increase Mucin2 production</a:t>
            </a:r>
          </a:p>
        </p:txBody>
      </p:sp>
      <p:sp>
        <p:nvSpPr>
          <p:cNvPr id="7" name="TextBox 6">
            <a:extLst>
              <a:ext uri="{FF2B5EF4-FFF2-40B4-BE49-F238E27FC236}">
                <a16:creationId xmlns="" xmlns:a16="http://schemas.microsoft.com/office/drawing/2014/main" id="{5213A1CA-2A8A-4E60-82B3-3C7E0E345ED7}"/>
              </a:ext>
            </a:extLst>
          </p:cNvPr>
          <p:cNvSpPr txBox="1"/>
          <p:nvPr/>
        </p:nvSpPr>
        <p:spPr>
          <a:xfrm>
            <a:off x="183874" y="3592996"/>
            <a:ext cx="1953039" cy="2031325"/>
          </a:xfrm>
          <a:prstGeom prst="rect">
            <a:avLst/>
          </a:prstGeom>
          <a:noFill/>
        </p:spPr>
        <p:txBody>
          <a:bodyPr wrap="square" rtlCol="0">
            <a:spAutoFit/>
          </a:bodyPr>
          <a:lstStyle/>
          <a:p>
            <a:r>
              <a:rPr lang="en-US" dirty="0"/>
              <a:t>Increase tight junction protein expression</a:t>
            </a:r>
          </a:p>
          <a:p>
            <a:endParaRPr lang="en-US" dirty="0"/>
          </a:p>
          <a:p>
            <a:r>
              <a:rPr lang="en-US" dirty="0"/>
              <a:t>Increase regeneration of expelled IEC</a:t>
            </a:r>
          </a:p>
        </p:txBody>
      </p:sp>
      <p:cxnSp>
        <p:nvCxnSpPr>
          <p:cNvPr id="9" name="Straight Arrow Connector 8">
            <a:extLst>
              <a:ext uri="{FF2B5EF4-FFF2-40B4-BE49-F238E27FC236}">
                <a16:creationId xmlns="" xmlns:a16="http://schemas.microsoft.com/office/drawing/2014/main" id="{14700F6F-A280-4157-BDD8-3C733360C7FA}"/>
              </a:ext>
            </a:extLst>
          </p:cNvPr>
          <p:cNvCxnSpPr>
            <a:cxnSpLocks/>
          </p:cNvCxnSpPr>
          <p:nvPr/>
        </p:nvCxnSpPr>
        <p:spPr>
          <a:xfrm>
            <a:off x="1654865" y="1744317"/>
            <a:ext cx="780222" cy="0"/>
          </a:xfrm>
          <a:prstGeom prst="straightConnector1">
            <a:avLst/>
          </a:prstGeom>
          <a:ln w="63500">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 xmlns:a16="http://schemas.microsoft.com/office/drawing/2014/main" id="{259DFB3F-42BB-42D2-AF32-CC409635CCAA}"/>
              </a:ext>
            </a:extLst>
          </p:cNvPr>
          <p:cNvCxnSpPr>
            <a:cxnSpLocks/>
          </p:cNvCxnSpPr>
          <p:nvPr/>
        </p:nvCxnSpPr>
        <p:spPr>
          <a:xfrm>
            <a:off x="1588604" y="2965173"/>
            <a:ext cx="780222" cy="0"/>
          </a:xfrm>
          <a:prstGeom prst="straightConnector1">
            <a:avLst/>
          </a:prstGeom>
          <a:ln w="63500">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 xmlns:a16="http://schemas.microsoft.com/office/drawing/2014/main" id="{A2A8655B-74D7-47ED-95E6-2CB27AE59C68}"/>
              </a:ext>
            </a:extLst>
          </p:cNvPr>
          <p:cNvCxnSpPr>
            <a:cxnSpLocks/>
          </p:cNvCxnSpPr>
          <p:nvPr/>
        </p:nvCxnSpPr>
        <p:spPr>
          <a:xfrm>
            <a:off x="1861311" y="4038599"/>
            <a:ext cx="780222" cy="0"/>
          </a:xfrm>
          <a:prstGeom prst="straightConnector1">
            <a:avLst/>
          </a:prstGeom>
          <a:ln w="63500">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 xmlns:a16="http://schemas.microsoft.com/office/drawing/2014/main" id="{3B03A590-6B88-44C3-8200-99CF7E59C23F}"/>
              </a:ext>
            </a:extLst>
          </p:cNvPr>
          <p:cNvCxnSpPr>
            <a:cxnSpLocks/>
          </p:cNvCxnSpPr>
          <p:nvPr/>
        </p:nvCxnSpPr>
        <p:spPr>
          <a:xfrm flipV="1">
            <a:off x="1509981" y="4467639"/>
            <a:ext cx="1131552" cy="430695"/>
          </a:xfrm>
          <a:prstGeom prst="straightConnector1">
            <a:avLst/>
          </a:prstGeom>
          <a:ln w="63500">
            <a:tailEnd type="triangle"/>
          </a:ln>
        </p:spPr>
        <p:style>
          <a:lnRef idx="1">
            <a:schemeClr val="accent1"/>
          </a:lnRef>
          <a:fillRef idx="0">
            <a:schemeClr val="accent1"/>
          </a:fillRef>
          <a:effectRef idx="0">
            <a:schemeClr val="accent1"/>
          </a:effectRef>
          <a:fontRef idx="minor">
            <a:schemeClr val="tx1"/>
          </a:fontRef>
        </p:style>
      </p:cxnSp>
      <p:grpSp>
        <p:nvGrpSpPr>
          <p:cNvPr id="8" name="Group 7">
            <a:extLst>
              <a:ext uri="{FF2B5EF4-FFF2-40B4-BE49-F238E27FC236}">
                <a16:creationId xmlns="" xmlns:a16="http://schemas.microsoft.com/office/drawing/2014/main" id="{88B67706-EE4A-49AD-9356-911098DCB18D}"/>
              </a:ext>
            </a:extLst>
          </p:cNvPr>
          <p:cNvGrpSpPr/>
          <p:nvPr/>
        </p:nvGrpSpPr>
        <p:grpSpPr>
          <a:xfrm>
            <a:off x="118595" y="5327373"/>
            <a:ext cx="2825642" cy="1587680"/>
            <a:chOff x="118595" y="5327373"/>
            <a:chExt cx="2825642" cy="1587680"/>
          </a:xfrm>
        </p:grpSpPr>
        <p:sp>
          <p:nvSpPr>
            <p:cNvPr id="6" name="TextBox 5">
              <a:extLst>
                <a:ext uri="{FF2B5EF4-FFF2-40B4-BE49-F238E27FC236}">
                  <a16:creationId xmlns="" xmlns:a16="http://schemas.microsoft.com/office/drawing/2014/main" id="{FE62A2E3-BAE0-4D5F-A94C-A50520634940}"/>
                </a:ext>
              </a:extLst>
            </p:cNvPr>
            <p:cNvSpPr txBox="1"/>
            <p:nvPr/>
          </p:nvSpPr>
          <p:spPr>
            <a:xfrm>
              <a:off x="118595" y="5714724"/>
              <a:ext cx="2668183" cy="1200329"/>
            </a:xfrm>
            <a:prstGeom prst="rect">
              <a:avLst/>
            </a:prstGeom>
            <a:noFill/>
          </p:spPr>
          <p:txBody>
            <a:bodyPr wrap="square" rtlCol="0">
              <a:spAutoFit/>
            </a:bodyPr>
            <a:lstStyle/>
            <a:p>
              <a:r>
                <a:rPr lang="en-US" dirty="0"/>
                <a:t>Reduce inflammatory response with metabolites, indole-3-propionate, </a:t>
              </a:r>
              <a:r>
                <a:rPr lang="en-US" dirty="0" err="1"/>
                <a:t>intectin</a:t>
              </a:r>
              <a:endParaRPr lang="en-US" dirty="0"/>
            </a:p>
          </p:txBody>
        </p:sp>
        <p:cxnSp>
          <p:nvCxnSpPr>
            <p:cNvPr id="16" name="Straight Arrow Connector 15">
              <a:extLst>
                <a:ext uri="{FF2B5EF4-FFF2-40B4-BE49-F238E27FC236}">
                  <a16:creationId xmlns="" xmlns:a16="http://schemas.microsoft.com/office/drawing/2014/main" id="{F6557320-EED1-4500-8B3E-6E48ECBAD3C1}"/>
                </a:ext>
              </a:extLst>
            </p:cNvPr>
            <p:cNvCxnSpPr>
              <a:cxnSpLocks/>
            </p:cNvCxnSpPr>
            <p:nvPr/>
          </p:nvCxnSpPr>
          <p:spPr>
            <a:xfrm flipV="1">
              <a:off x="1812685" y="5327373"/>
              <a:ext cx="1131552" cy="430695"/>
            </a:xfrm>
            <a:prstGeom prst="straightConnector1">
              <a:avLst/>
            </a:prstGeom>
            <a:ln w="63500">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2201016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7"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26682" y="945242"/>
            <a:ext cx="10006807" cy="4967515"/>
          </a:xfrm>
          <a:prstGeom prst="rect">
            <a:avLst/>
          </a:prstGeom>
        </p:spPr>
      </p:pic>
      <p:sp>
        <p:nvSpPr>
          <p:cNvPr id="5" name="TextBox 4"/>
          <p:cNvSpPr txBox="1"/>
          <p:nvPr/>
        </p:nvSpPr>
        <p:spPr>
          <a:xfrm>
            <a:off x="3083892" y="0"/>
            <a:ext cx="6451600" cy="707886"/>
          </a:xfrm>
          <a:prstGeom prst="rect">
            <a:avLst/>
          </a:prstGeom>
          <a:noFill/>
        </p:spPr>
        <p:txBody>
          <a:bodyPr wrap="square" rtlCol="0">
            <a:spAutoFit/>
          </a:bodyPr>
          <a:lstStyle/>
          <a:p>
            <a:r>
              <a:rPr lang="en-US" sz="4000" b="1" dirty="0">
                <a:solidFill>
                  <a:srgbClr val="FF0000"/>
                </a:solidFill>
              </a:rPr>
              <a:t>SHORT CHAIN FATTY ACIDS</a:t>
            </a:r>
          </a:p>
        </p:txBody>
      </p:sp>
      <p:sp>
        <p:nvSpPr>
          <p:cNvPr id="2" name="Rectangle 1">
            <a:extLst>
              <a:ext uri="{FF2B5EF4-FFF2-40B4-BE49-F238E27FC236}">
                <a16:creationId xmlns="" xmlns:a16="http://schemas.microsoft.com/office/drawing/2014/main" id="{FA162F8F-4090-4F9E-AD5D-AD06CEE050FF}"/>
              </a:ext>
            </a:extLst>
          </p:cNvPr>
          <p:cNvSpPr/>
          <p:nvPr/>
        </p:nvSpPr>
        <p:spPr>
          <a:xfrm>
            <a:off x="179615" y="6334780"/>
            <a:ext cx="9802586" cy="523220"/>
          </a:xfrm>
          <a:prstGeom prst="rect">
            <a:avLst/>
          </a:prstGeom>
        </p:spPr>
        <p:txBody>
          <a:bodyPr wrap="square">
            <a:spAutoFit/>
          </a:bodyPr>
          <a:lstStyle/>
          <a:p>
            <a:r>
              <a:rPr lang="en-US" sz="1400" dirty="0" err="1"/>
              <a:t>Macia</a:t>
            </a:r>
            <a:r>
              <a:rPr lang="en-US" sz="1400" dirty="0"/>
              <a:t>, Laurence et al. </a:t>
            </a:r>
            <a:r>
              <a:rPr lang="en-US" sz="1400" i="1" dirty="0"/>
              <a:t>Microbial influences on epithelial integrity and immune function as a basis for inflammatory diseases. </a:t>
            </a:r>
            <a:r>
              <a:rPr lang="en-US" sz="1400" dirty="0"/>
              <a:t>Immunological reviews. 245. 164-76. 10.1111/j.1600-065X.2011.01080.x. </a:t>
            </a:r>
          </a:p>
        </p:txBody>
      </p:sp>
    </p:spTree>
    <p:extLst>
      <p:ext uri="{BB962C8B-B14F-4D97-AF65-F5344CB8AC3E}">
        <p14:creationId xmlns:p14="http://schemas.microsoft.com/office/powerpoint/2010/main" val="257522227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FE35428B-7BFA-45C1-AD95-A08821A4D656}"/>
              </a:ext>
            </a:extLst>
          </p:cNvPr>
          <p:cNvSpPr/>
          <p:nvPr/>
        </p:nvSpPr>
        <p:spPr>
          <a:xfrm>
            <a:off x="266698" y="299420"/>
            <a:ext cx="11620501" cy="2585323"/>
          </a:xfrm>
          <a:prstGeom prst="rect">
            <a:avLst/>
          </a:prstGeom>
          <a:ln>
            <a:noFill/>
          </a:ln>
        </p:spPr>
        <p:txBody>
          <a:bodyPr wrap="square">
            <a:spAutoFit/>
          </a:bodyPr>
          <a:lstStyle/>
          <a:p>
            <a:r>
              <a:rPr lang="en-US" u="sng" dirty="0" err="1">
                <a:solidFill>
                  <a:srgbClr val="660066"/>
                </a:solidFill>
                <a:latin typeface="arial" panose="020B0604020202020204" pitchFamily="34" charset="0"/>
                <a:hlinkClick r:id="rId2" tooltip="Beneficial microbes."/>
              </a:rPr>
              <a:t>Benef</a:t>
            </a:r>
            <a:r>
              <a:rPr lang="en-US" u="sng" dirty="0">
                <a:solidFill>
                  <a:srgbClr val="660066"/>
                </a:solidFill>
                <a:latin typeface="arial" panose="020B0604020202020204" pitchFamily="34" charset="0"/>
                <a:hlinkClick r:id="rId2" tooltip="Beneficial microbes."/>
              </a:rPr>
              <a:t> Microbes.</a:t>
            </a:r>
            <a:r>
              <a:rPr lang="en-US" dirty="0">
                <a:solidFill>
                  <a:srgbClr val="000000"/>
                </a:solidFill>
                <a:latin typeface="arial" panose="020B0604020202020204" pitchFamily="34" charset="0"/>
              </a:rPr>
              <a:t> 2016;7(2):181-94. </a:t>
            </a:r>
            <a:r>
              <a:rPr lang="en-US" dirty="0" err="1">
                <a:solidFill>
                  <a:srgbClr val="000000"/>
                </a:solidFill>
                <a:latin typeface="arial" panose="020B0604020202020204" pitchFamily="34" charset="0"/>
              </a:rPr>
              <a:t>doi</a:t>
            </a:r>
            <a:r>
              <a:rPr lang="en-US" dirty="0">
                <a:solidFill>
                  <a:srgbClr val="000000"/>
                </a:solidFill>
                <a:latin typeface="arial" panose="020B0604020202020204" pitchFamily="34" charset="0"/>
              </a:rPr>
              <a:t>: 10.3920/bm2015.0062. </a:t>
            </a:r>
            <a:r>
              <a:rPr lang="en-US" dirty="0" err="1">
                <a:solidFill>
                  <a:srgbClr val="000000"/>
                </a:solidFill>
                <a:latin typeface="arial" panose="020B0604020202020204" pitchFamily="34" charset="0"/>
              </a:rPr>
              <a:t>Epub</a:t>
            </a:r>
            <a:r>
              <a:rPr lang="en-US" dirty="0">
                <a:solidFill>
                  <a:srgbClr val="000000"/>
                </a:solidFill>
                <a:latin typeface="arial" panose="020B0604020202020204" pitchFamily="34" charset="0"/>
              </a:rPr>
              <a:t> 2015 Dec 8.</a:t>
            </a:r>
          </a:p>
          <a:p>
            <a:r>
              <a:rPr lang="en-US" b="1" dirty="0">
                <a:solidFill>
                  <a:srgbClr val="000000"/>
                </a:solidFill>
                <a:latin typeface="arial" panose="020B0604020202020204" pitchFamily="34" charset="0"/>
              </a:rPr>
              <a:t>Gut microbiota in health and disease: an overview focused on metabolic inflammation.</a:t>
            </a:r>
          </a:p>
          <a:p>
            <a:r>
              <a:rPr lang="en-US" u="sng" dirty="0" err="1">
                <a:solidFill>
                  <a:srgbClr val="660066"/>
                </a:solidFill>
                <a:latin typeface="arial" panose="020B0604020202020204" pitchFamily="34" charset="0"/>
                <a:hlinkClick r:id="rId3" invalidUrl="https://www.ncbi.nlm.nih.gov/pubmed/?term=Nagpal R[Author]&amp;cauthor=true&amp;cauthor_uid=26645350"/>
              </a:rPr>
              <a:t>Nagpal</a:t>
            </a:r>
            <a:r>
              <a:rPr lang="en-US" u="sng" dirty="0">
                <a:solidFill>
                  <a:srgbClr val="660066"/>
                </a:solidFill>
                <a:latin typeface="arial" panose="020B0604020202020204" pitchFamily="34" charset="0"/>
                <a:hlinkClick r:id="rId3" invalidUrl="https://www.ncbi.nlm.nih.gov/pubmed/?term=Nagpal R[Author]&amp;cauthor=true&amp;cauthor_uid=26645350"/>
              </a:rPr>
              <a:t> R</a:t>
            </a:r>
            <a:r>
              <a:rPr lang="en-US" baseline="30000" dirty="0">
                <a:solidFill>
                  <a:srgbClr val="000000"/>
                </a:solidFill>
                <a:latin typeface="arial" panose="020B0604020202020204" pitchFamily="34" charset="0"/>
              </a:rPr>
              <a:t>1</a:t>
            </a:r>
            <a:r>
              <a:rPr lang="en-US" dirty="0">
                <a:solidFill>
                  <a:srgbClr val="000000"/>
                </a:solidFill>
                <a:latin typeface="arial" panose="020B0604020202020204" pitchFamily="34" charset="0"/>
              </a:rPr>
              <a:t>, </a:t>
            </a:r>
            <a:r>
              <a:rPr lang="en-US" u="sng" dirty="0">
                <a:solidFill>
                  <a:srgbClr val="660066"/>
                </a:solidFill>
                <a:latin typeface="arial" panose="020B0604020202020204" pitchFamily="34" charset="0"/>
                <a:hlinkClick r:id="rId4" invalidUrl="https://www.ncbi.nlm.nih.gov/pubmed/?term=Kumar M[Author]&amp;cauthor=true&amp;cauthor_uid=26645350"/>
              </a:rPr>
              <a:t>Kumar M</a:t>
            </a:r>
            <a:r>
              <a:rPr lang="en-US" baseline="30000" dirty="0">
                <a:solidFill>
                  <a:srgbClr val="000000"/>
                </a:solidFill>
                <a:latin typeface="arial" panose="020B0604020202020204" pitchFamily="34" charset="0"/>
              </a:rPr>
              <a:t>2</a:t>
            </a:r>
            <a:r>
              <a:rPr lang="en-US" dirty="0">
                <a:solidFill>
                  <a:srgbClr val="000000"/>
                </a:solidFill>
                <a:latin typeface="arial" panose="020B0604020202020204" pitchFamily="34" charset="0"/>
              </a:rPr>
              <a:t>, </a:t>
            </a:r>
            <a:r>
              <a:rPr lang="en-US" u="sng" dirty="0">
                <a:solidFill>
                  <a:srgbClr val="660066"/>
                </a:solidFill>
                <a:latin typeface="arial" panose="020B0604020202020204" pitchFamily="34" charset="0"/>
                <a:hlinkClick r:id="rId5" invalidUrl="https://www.ncbi.nlm.nih.gov/pubmed/?term=Yadav AK[Author]&amp;cauthor=true&amp;cauthor_uid=26645350"/>
              </a:rPr>
              <a:t>Yadav AK</a:t>
            </a:r>
            <a:r>
              <a:rPr lang="en-US" baseline="30000" dirty="0">
                <a:solidFill>
                  <a:srgbClr val="000000"/>
                </a:solidFill>
                <a:latin typeface="arial" panose="020B0604020202020204" pitchFamily="34" charset="0"/>
              </a:rPr>
              <a:t>2</a:t>
            </a:r>
            <a:r>
              <a:rPr lang="en-US" dirty="0">
                <a:solidFill>
                  <a:srgbClr val="000000"/>
                </a:solidFill>
                <a:latin typeface="arial" panose="020B0604020202020204" pitchFamily="34" charset="0"/>
              </a:rPr>
              <a:t>, </a:t>
            </a:r>
            <a:r>
              <a:rPr lang="en-US" u="sng" dirty="0" err="1">
                <a:solidFill>
                  <a:srgbClr val="660066"/>
                </a:solidFill>
                <a:latin typeface="arial" panose="020B0604020202020204" pitchFamily="34" charset="0"/>
                <a:hlinkClick r:id="rId6" invalidUrl="https://www.ncbi.nlm.nih.gov/pubmed/?term=Hemalatha R[Author]&amp;cauthor=true&amp;cauthor_uid=26645350"/>
              </a:rPr>
              <a:t>Hemalatha</a:t>
            </a:r>
            <a:r>
              <a:rPr lang="en-US" u="sng" dirty="0">
                <a:solidFill>
                  <a:srgbClr val="660066"/>
                </a:solidFill>
                <a:latin typeface="arial" panose="020B0604020202020204" pitchFamily="34" charset="0"/>
                <a:hlinkClick r:id="rId6" invalidUrl="https://www.ncbi.nlm.nih.gov/pubmed/?term=Hemalatha R[Author]&amp;cauthor=true&amp;cauthor_uid=26645350"/>
              </a:rPr>
              <a:t> R</a:t>
            </a:r>
            <a:r>
              <a:rPr lang="en-US" baseline="30000" dirty="0">
                <a:solidFill>
                  <a:srgbClr val="000000"/>
                </a:solidFill>
                <a:latin typeface="arial" panose="020B0604020202020204" pitchFamily="34" charset="0"/>
              </a:rPr>
              <a:t>2</a:t>
            </a:r>
            <a:r>
              <a:rPr lang="en-US" dirty="0">
                <a:solidFill>
                  <a:srgbClr val="000000"/>
                </a:solidFill>
                <a:latin typeface="arial" panose="020B0604020202020204" pitchFamily="34" charset="0"/>
              </a:rPr>
              <a:t>, </a:t>
            </a:r>
            <a:r>
              <a:rPr lang="en-US" u="sng" dirty="0">
                <a:solidFill>
                  <a:srgbClr val="660066"/>
                </a:solidFill>
                <a:latin typeface="arial" panose="020B0604020202020204" pitchFamily="34" charset="0"/>
                <a:hlinkClick r:id="rId7" invalidUrl="https://www.ncbi.nlm.nih.gov/pubmed/?term=Yadav H[Author]&amp;cauthor=true&amp;cauthor_uid=26645350"/>
              </a:rPr>
              <a:t>Yadav H</a:t>
            </a:r>
            <a:r>
              <a:rPr lang="en-US" baseline="30000" dirty="0">
                <a:solidFill>
                  <a:srgbClr val="000000"/>
                </a:solidFill>
                <a:latin typeface="arial" panose="020B0604020202020204" pitchFamily="34" charset="0"/>
              </a:rPr>
              <a:t>3</a:t>
            </a:r>
            <a:r>
              <a:rPr lang="en-US" dirty="0">
                <a:solidFill>
                  <a:srgbClr val="000000"/>
                </a:solidFill>
                <a:latin typeface="arial" panose="020B0604020202020204" pitchFamily="34" charset="0"/>
              </a:rPr>
              <a:t>, </a:t>
            </a:r>
            <a:r>
              <a:rPr lang="en-US" u="sng" dirty="0">
                <a:solidFill>
                  <a:srgbClr val="660066"/>
                </a:solidFill>
                <a:latin typeface="arial" panose="020B0604020202020204" pitchFamily="34" charset="0"/>
                <a:hlinkClick r:id="rId8" invalidUrl="https://www.ncbi.nlm.nih.gov/pubmed/?term=Marotta F[Author]&amp;cauthor=true&amp;cauthor_uid=26645350"/>
              </a:rPr>
              <a:t>Marotta F</a:t>
            </a:r>
            <a:r>
              <a:rPr lang="en-US" baseline="30000" dirty="0">
                <a:solidFill>
                  <a:srgbClr val="000000"/>
                </a:solidFill>
                <a:latin typeface="arial" panose="020B0604020202020204" pitchFamily="34" charset="0"/>
              </a:rPr>
              <a:t>4</a:t>
            </a:r>
            <a:r>
              <a:rPr lang="en-US" dirty="0">
                <a:solidFill>
                  <a:srgbClr val="000000"/>
                </a:solidFill>
                <a:latin typeface="arial" panose="020B0604020202020204" pitchFamily="34" charset="0"/>
              </a:rPr>
              <a:t>, </a:t>
            </a:r>
            <a:r>
              <a:rPr lang="en-US" u="sng" dirty="0">
                <a:solidFill>
                  <a:srgbClr val="660066"/>
                </a:solidFill>
                <a:latin typeface="arial" panose="020B0604020202020204" pitchFamily="34" charset="0"/>
                <a:hlinkClick r:id="rId9" invalidUrl="https://www.ncbi.nlm.nih.gov/pubmed/?term=Yamashiro Y[Author]&amp;cauthor=true&amp;cauthor_uid=26645350"/>
              </a:rPr>
              <a:t>Yamashiro Y</a:t>
            </a:r>
            <a:r>
              <a:rPr lang="en-US" baseline="30000" dirty="0">
                <a:solidFill>
                  <a:srgbClr val="000000"/>
                </a:solidFill>
                <a:latin typeface="arial" panose="020B0604020202020204" pitchFamily="34" charset="0"/>
              </a:rPr>
              <a:t>1</a:t>
            </a:r>
            <a:r>
              <a:rPr lang="en-US" dirty="0">
                <a:solidFill>
                  <a:srgbClr val="000000"/>
                </a:solidFill>
                <a:latin typeface="arial" panose="020B0604020202020204" pitchFamily="34" charset="0"/>
              </a:rPr>
              <a:t>.</a:t>
            </a:r>
          </a:p>
          <a:p>
            <a:endParaRPr lang="en-US" b="1" dirty="0">
              <a:solidFill>
                <a:srgbClr val="985735"/>
              </a:solidFill>
              <a:latin typeface="arial" panose="020B0604020202020204" pitchFamily="34" charset="0"/>
            </a:endParaRPr>
          </a:p>
          <a:p>
            <a:r>
              <a:rPr lang="en-US" i="1" dirty="0" smtClean="0">
                <a:latin typeface="Arial" charset="0"/>
                <a:ea typeface="Arial" charset="0"/>
                <a:cs typeface="Arial" charset="0"/>
              </a:rPr>
              <a:t>“</a:t>
            </a:r>
            <a:r>
              <a:rPr lang="en-US" i="1" dirty="0">
                <a:latin typeface="Arial" charset="0"/>
                <a:ea typeface="Arial" charset="0"/>
                <a:cs typeface="Arial" charset="0"/>
              </a:rPr>
              <a:t>Recent investigations have suggested a </a:t>
            </a:r>
            <a:r>
              <a:rPr lang="en-US" b="1" i="1" dirty="0">
                <a:solidFill>
                  <a:schemeClr val="accent2"/>
                </a:solidFill>
                <a:latin typeface="Arial" charset="0"/>
                <a:ea typeface="Arial" charset="0"/>
                <a:cs typeface="Arial" charset="0"/>
              </a:rPr>
              <a:t>significant contribution of the gut microbiota in the regulation </a:t>
            </a:r>
            <a:r>
              <a:rPr lang="en-US" b="1" i="1" dirty="0" smtClean="0">
                <a:solidFill>
                  <a:schemeClr val="accent2"/>
                </a:solidFill>
                <a:latin typeface="Arial" charset="0"/>
                <a:ea typeface="Arial" charset="0"/>
                <a:cs typeface="Arial" charset="0"/>
              </a:rPr>
              <a:t>and </a:t>
            </a:r>
            <a:r>
              <a:rPr lang="en-US" b="1" i="1" dirty="0">
                <a:solidFill>
                  <a:schemeClr val="accent2"/>
                </a:solidFill>
                <a:latin typeface="Arial" charset="0"/>
                <a:ea typeface="Arial" charset="0"/>
                <a:cs typeface="Arial" charset="0"/>
              </a:rPr>
              <a:t>impairment of energy homeostasis, thereby causing metabolic disorders, such as metabolic </a:t>
            </a:r>
            <a:r>
              <a:rPr lang="en-US" b="1" i="1" dirty="0" err="1" smtClean="0">
                <a:solidFill>
                  <a:schemeClr val="accent2"/>
                </a:solidFill>
                <a:latin typeface="Arial" charset="0"/>
                <a:ea typeface="Arial" charset="0"/>
                <a:cs typeface="Arial" charset="0"/>
              </a:rPr>
              <a:t>endotoxemia</a:t>
            </a:r>
            <a:r>
              <a:rPr lang="en-US" b="1" i="1" dirty="0">
                <a:solidFill>
                  <a:schemeClr val="accent2"/>
                </a:solidFill>
                <a:latin typeface="Arial" charset="0"/>
                <a:ea typeface="Arial" charset="0"/>
                <a:cs typeface="Arial" charset="0"/>
              </a:rPr>
              <a:t>, insulin resistance and type 2 diabetes. </a:t>
            </a:r>
            <a:r>
              <a:rPr lang="en-US" i="1" dirty="0">
                <a:solidFill>
                  <a:srgbClr val="000000"/>
                </a:solidFill>
                <a:latin typeface="arial" panose="020B0604020202020204" pitchFamily="34" charset="0"/>
              </a:rPr>
              <a:t>Numerous inflammatory biomarkers have been found to be associated with obesity, diabetes and risk of other associated adverse outcomes, thereby suggesting that a persistent low-grade inflammatory response is a potential risk factor</a:t>
            </a:r>
            <a:r>
              <a:rPr lang="en-US" i="1" dirty="0" smtClean="0">
                <a:solidFill>
                  <a:srgbClr val="000000"/>
                </a:solidFill>
                <a:latin typeface="arial" panose="020B0604020202020204" pitchFamily="34" charset="0"/>
              </a:rPr>
              <a:t>.”</a:t>
            </a:r>
            <a:endParaRPr lang="en-US" b="0" i="1" dirty="0">
              <a:solidFill>
                <a:srgbClr val="000000"/>
              </a:solidFill>
              <a:effectLst/>
              <a:latin typeface="arial" panose="020B0604020202020204" pitchFamily="34" charset="0"/>
            </a:endParaRPr>
          </a:p>
        </p:txBody>
      </p:sp>
      <p:sp>
        <p:nvSpPr>
          <p:cNvPr id="3" name="Rectangle 2"/>
          <p:cNvSpPr/>
          <p:nvPr/>
        </p:nvSpPr>
        <p:spPr>
          <a:xfrm>
            <a:off x="266698" y="3165625"/>
            <a:ext cx="11620501" cy="3416320"/>
          </a:xfrm>
          <a:prstGeom prst="rect">
            <a:avLst/>
          </a:prstGeom>
        </p:spPr>
        <p:txBody>
          <a:bodyPr wrap="square">
            <a:spAutoFit/>
          </a:bodyPr>
          <a:lstStyle/>
          <a:p>
            <a:r>
              <a:rPr lang="en-US" u="sng" dirty="0">
                <a:solidFill>
                  <a:srgbClr val="660066"/>
                </a:solidFill>
                <a:latin typeface="arial" panose="020B0604020202020204" pitchFamily="34" charset="0"/>
                <a:hlinkClick r:id="rId10" tooltip="American journal of physiology. Gastrointestinal and liver physiology."/>
              </a:rPr>
              <a:t>Am J Physiol Gastrointest Liver Physiol.</a:t>
            </a:r>
            <a:r>
              <a:rPr lang="en-US" dirty="0">
                <a:solidFill>
                  <a:srgbClr val="000000"/>
                </a:solidFill>
                <a:latin typeface="arial" panose="020B0604020202020204" pitchFamily="34" charset="0"/>
              </a:rPr>
              <a:t> 2017 Jun 1;312(6):G559-G571. </a:t>
            </a:r>
            <a:r>
              <a:rPr lang="en-US" dirty="0" err="1">
                <a:solidFill>
                  <a:srgbClr val="000000"/>
                </a:solidFill>
                <a:latin typeface="arial" panose="020B0604020202020204" pitchFamily="34" charset="0"/>
              </a:rPr>
              <a:t>doi</a:t>
            </a:r>
            <a:r>
              <a:rPr lang="en-US" dirty="0">
                <a:solidFill>
                  <a:srgbClr val="000000"/>
                </a:solidFill>
                <a:latin typeface="arial" panose="020B0604020202020204" pitchFamily="34" charset="0"/>
              </a:rPr>
              <a:t>: 10.1152/ajpgi.00066.2017. </a:t>
            </a:r>
            <a:r>
              <a:rPr lang="en-US" b="1" dirty="0" smtClean="0">
                <a:solidFill>
                  <a:srgbClr val="000000"/>
                </a:solidFill>
                <a:latin typeface="arial" panose="020B0604020202020204" pitchFamily="34" charset="0"/>
              </a:rPr>
              <a:t>Changes </a:t>
            </a:r>
            <a:r>
              <a:rPr lang="en-US" b="1" dirty="0">
                <a:solidFill>
                  <a:srgbClr val="000000"/>
                </a:solidFill>
                <a:latin typeface="arial" panose="020B0604020202020204" pitchFamily="34" charset="0"/>
              </a:rPr>
              <a:t>in intestinal microbiota composition and metabolism coincide with increased intestinal permeability in young adults under prolonged physiological stress.</a:t>
            </a:r>
          </a:p>
          <a:p>
            <a:r>
              <a:rPr lang="en-US" u="sng" dirty="0">
                <a:solidFill>
                  <a:srgbClr val="660066"/>
                </a:solidFill>
                <a:latin typeface="arial" panose="020B0604020202020204" pitchFamily="34" charset="0"/>
                <a:hlinkClick r:id="rId11" invalidUrl="https://www.ncbi.nlm.nih.gov/pubmed/?term=Karl JP[Author]&amp;cauthor=true&amp;cauthor_uid=28336545"/>
              </a:rPr>
              <a:t>Karl JP</a:t>
            </a:r>
            <a:r>
              <a:rPr lang="en-US" baseline="30000" dirty="0">
                <a:solidFill>
                  <a:srgbClr val="000000"/>
                </a:solidFill>
                <a:latin typeface="arial" panose="020B0604020202020204" pitchFamily="34" charset="0"/>
              </a:rPr>
              <a:t>1</a:t>
            </a:r>
            <a:r>
              <a:rPr lang="en-US" dirty="0">
                <a:solidFill>
                  <a:srgbClr val="000000"/>
                </a:solidFill>
                <a:latin typeface="arial" panose="020B0604020202020204" pitchFamily="34" charset="0"/>
              </a:rPr>
              <a:t>, </a:t>
            </a:r>
            <a:r>
              <a:rPr lang="en-US" u="sng" dirty="0">
                <a:solidFill>
                  <a:srgbClr val="660066"/>
                </a:solidFill>
                <a:latin typeface="arial" panose="020B0604020202020204" pitchFamily="34" charset="0"/>
                <a:hlinkClick r:id="rId12" invalidUrl="https://www.ncbi.nlm.nih.gov/pubmed/?term=Margolis LM[Author]&amp;cauthor=true&amp;cauthor_uid=28336545"/>
              </a:rPr>
              <a:t>Margolis LM</a:t>
            </a:r>
            <a:r>
              <a:rPr lang="en-US" baseline="30000" dirty="0">
                <a:solidFill>
                  <a:srgbClr val="000000"/>
                </a:solidFill>
                <a:latin typeface="arial" panose="020B0604020202020204" pitchFamily="34" charset="0"/>
              </a:rPr>
              <a:t>2</a:t>
            </a:r>
            <a:r>
              <a:rPr lang="en-US" dirty="0">
                <a:solidFill>
                  <a:srgbClr val="000000"/>
                </a:solidFill>
                <a:latin typeface="arial" panose="020B0604020202020204" pitchFamily="34" charset="0"/>
              </a:rPr>
              <a:t>, </a:t>
            </a:r>
            <a:r>
              <a:rPr lang="en-US" u="sng" dirty="0">
                <a:solidFill>
                  <a:srgbClr val="660066"/>
                </a:solidFill>
                <a:latin typeface="arial" panose="020B0604020202020204" pitchFamily="34" charset="0"/>
                <a:hlinkClick r:id="rId13" invalidUrl="https://www.ncbi.nlm.nih.gov/pubmed/?term=Madslien EH[Author]&amp;cauthor=true&amp;cauthor_uid=28336545"/>
              </a:rPr>
              <a:t>Madslien</a:t>
            </a:r>
            <a:r>
              <a:rPr lang="en-US" u="sng" dirty="0">
                <a:solidFill>
                  <a:srgbClr val="660066"/>
                </a:solidFill>
                <a:latin typeface="arial" panose="020B0604020202020204" pitchFamily="34" charset="0"/>
                <a:hlinkClick r:id="rId13" invalidUrl="https://www.ncbi.nlm.nih.gov/pubmed/?term=Madslien EH[Author]&amp;cauthor=true&amp;cauthor_uid=28336545"/>
              </a:rPr>
              <a:t> EH</a:t>
            </a:r>
            <a:r>
              <a:rPr lang="en-US" baseline="30000" dirty="0">
                <a:solidFill>
                  <a:srgbClr val="000000"/>
                </a:solidFill>
                <a:latin typeface="arial" panose="020B0604020202020204" pitchFamily="34" charset="0"/>
              </a:rPr>
              <a:t>3</a:t>
            </a:r>
            <a:r>
              <a:rPr lang="en-US" dirty="0">
                <a:solidFill>
                  <a:srgbClr val="000000"/>
                </a:solidFill>
                <a:latin typeface="arial" panose="020B0604020202020204" pitchFamily="34" charset="0"/>
              </a:rPr>
              <a:t>, </a:t>
            </a:r>
            <a:r>
              <a:rPr lang="en-US" u="sng" dirty="0">
                <a:solidFill>
                  <a:srgbClr val="660066"/>
                </a:solidFill>
                <a:latin typeface="arial" panose="020B0604020202020204" pitchFamily="34" charset="0"/>
                <a:hlinkClick r:id="rId14" invalidUrl="https://www.ncbi.nlm.nih.gov/pubmed/?term=Murphy NE[Author]&amp;cauthor=true&amp;cauthor_uid=28336545"/>
              </a:rPr>
              <a:t>Murphy NE</a:t>
            </a:r>
            <a:r>
              <a:rPr lang="en-US" baseline="30000" dirty="0">
                <a:solidFill>
                  <a:srgbClr val="000000"/>
                </a:solidFill>
                <a:latin typeface="arial" panose="020B0604020202020204" pitchFamily="34" charset="0"/>
              </a:rPr>
              <a:t>2</a:t>
            </a:r>
            <a:r>
              <a:rPr lang="en-US" dirty="0">
                <a:solidFill>
                  <a:srgbClr val="000000"/>
                </a:solidFill>
                <a:latin typeface="arial" panose="020B0604020202020204" pitchFamily="34" charset="0"/>
              </a:rPr>
              <a:t>, </a:t>
            </a:r>
            <a:r>
              <a:rPr lang="en-US" u="sng" dirty="0">
                <a:solidFill>
                  <a:srgbClr val="660066"/>
                </a:solidFill>
                <a:latin typeface="arial" panose="020B0604020202020204" pitchFamily="34" charset="0"/>
                <a:hlinkClick r:id="rId15" invalidUrl="https://www.ncbi.nlm.nih.gov/pubmed/?term=Castellani JW[Author]&amp;cauthor=true&amp;cauthor_uid=28336545"/>
              </a:rPr>
              <a:t>Castellani JW</a:t>
            </a:r>
            <a:r>
              <a:rPr lang="en-US" baseline="30000" dirty="0">
                <a:solidFill>
                  <a:srgbClr val="000000"/>
                </a:solidFill>
                <a:latin typeface="arial" panose="020B0604020202020204" pitchFamily="34" charset="0"/>
              </a:rPr>
              <a:t>4</a:t>
            </a:r>
            <a:r>
              <a:rPr lang="en-US" dirty="0">
                <a:solidFill>
                  <a:srgbClr val="000000"/>
                </a:solidFill>
                <a:latin typeface="arial" panose="020B0604020202020204" pitchFamily="34" charset="0"/>
              </a:rPr>
              <a:t>, </a:t>
            </a:r>
            <a:r>
              <a:rPr lang="en-US" u="sng" dirty="0">
                <a:solidFill>
                  <a:srgbClr val="660066"/>
                </a:solidFill>
                <a:latin typeface="arial" panose="020B0604020202020204" pitchFamily="34" charset="0"/>
                <a:hlinkClick r:id="rId16" invalidUrl="https://www.ncbi.nlm.nih.gov/pubmed/?term=Gundersen Y[Author]&amp;cauthor=true&amp;cauthor_uid=28336545"/>
              </a:rPr>
              <a:t>Gundersen Y</a:t>
            </a:r>
            <a:r>
              <a:rPr lang="en-US" baseline="30000" dirty="0">
                <a:solidFill>
                  <a:srgbClr val="000000"/>
                </a:solidFill>
                <a:latin typeface="arial" panose="020B0604020202020204" pitchFamily="34" charset="0"/>
              </a:rPr>
              <a:t>3</a:t>
            </a:r>
            <a:r>
              <a:rPr lang="en-US" dirty="0">
                <a:solidFill>
                  <a:srgbClr val="000000"/>
                </a:solidFill>
                <a:latin typeface="arial" panose="020B0604020202020204" pitchFamily="34" charset="0"/>
              </a:rPr>
              <a:t>, </a:t>
            </a:r>
            <a:r>
              <a:rPr lang="en-US" u="sng" dirty="0">
                <a:solidFill>
                  <a:srgbClr val="660066"/>
                </a:solidFill>
                <a:latin typeface="arial" panose="020B0604020202020204" pitchFamily="34" charset="0"/>
                <a:hlinkClick r:id="rId17" invalidUrl="https://www.ncbi.nlm.nih.gov/pubmed/?term=Hoke AV[Author]&amp;cauthor=true&amp;cauthor_uid=28336545"/>
              </a:rPr>
              <a:t>Hoke AV</a:t>
            </a:r>
            <a:r>
              <a:rPr lang="en-US" baseline="30000" dirty="0">
                <a:solidFill>
                  <a:srgbClr val="000000"/>
                </a:solidFill>
                <a:latin typeface="arial" panose="020B0604020202020204" pitchFamily="34" charset="0"/>
              </a:rPr>
              <a:t>5,6</a:t>
            </a:r>
            <a:r>
              <a:rPr lang="en-US" dirty="0">
                <a:solidFill>
                  <a:srgbClr val="000000"/>
                </a:solidFill>
                <a:latin typeface="arial" panose="020B0604020202020204" pitchFamily="34" charset="0"/>
              </a:rPr>
              <a:t>, </a:t>
            </a:r>
            <a:r>
              <a:rPr lang="en-US" u="sng" dirty="0">
                <a:solidFill>
                  <a:srgbClr val="660066"/>
                </a:solidFill>
                <a:latin typeface="arial" panose="020B0604020202020204" pitchFamily="34" charset="0"/>
                <a:hlinkClick r:id="rId18" invalidUrl="https://www.ncbi.nlm.nih.gov/pubmed/?term=Levangie MW[Author]&amp;cauthor=true&amp;cauthor_uid=28336545"/>
              </a:rPr>
              <a:t>Levangie</a:t>
            </a:r>
            <a:r>
              <a:rPr lang="en-US" u="sng" dirty="0">
                <a:solidFill>
                  <a:srgbClr val="660066"/>
                </a:solidFill>
                <a:latin typeface="arial" panose="020B0604020202020204" pitchFamily="34" charset="0"/>
                <a:hlinkClick r:id="rId18" invalidUrl="https://www.ncbi.nlm.nih.gov/pubmed/?term=Levangie MW[Author]&amp;cauthor=true&amp;cauthor_uid=28336545"/>
              </a:rPr>
              <a:t> MW</a:t>
            </a:r>
            <a:r>
              <a:rPr lang="en-US" baseline="30000" dirty="0">
                <a:solidFill>
                  <a:srgbClr val="000000"/>
                </a:solidFill>
                <a:latin typeface="arial" panose="020B0604020202020204" pitchFamily="34" charset="0"/>
              </a:rPr>
              <a:t>5,6</a:t>
            </a:r>
            <a:r>
              <a:rPr lang="en-US" dirty="0">
                <a:solidFill>
                  <a:srgbClr val="000000"/>
                </a:solidFill>
                <a:latin typeface="arial" panose="020B0604020202020204" pitchFamily="34" charset="0"/>
              </a:rPr>
              <a:t>, </a:t>
            </a:r>
            <a:r>
              <a:rPr lang="en-US" u="sng" dirty="0">
                <a:solidFill>
                  <a:srgbClr val="660066"/>
                </a:solidFill>
                <a:latin typeface="arial" panose="020B0604020202020204" pitchFamily="34" charset="0"/>
                <a:hlinkClick r:id="rId19" invalidUrl="https://www.ncbi.nlm.nih.gov/pubmed/?term=Kumar R[Author]&amp;cauthor=true&amp;cauthor_uid=28336545"/>
              </a:rPr>
              <a:t>Kumar R</a:t>
            </a:r>
            <a:r>
              <a:rPr lang="en-US" baseline="30000" dirty="0">
                <a:solidFill>
                  <a:srgbClr val="000000"/>
                </a:solidFill>
                <a:latin typeface="arial" panose="020B0604020202020204" pitchFamily="34" charset="0"/>
              </a:rPr>
              <a:t>7</a:t>
            </a:r>
            <a:r>
              <a:rPr lang="en-US" dirty="0">
                <a:solidFill>
                  <a:srgbClr val="000000"/>
                </a:solidFill>
                <a:latin typeface="arial" panose="020B0604020202020204" pitchFamily="34" charset="0"/>
              </a:rPr>
              <a:t>, </a:t>
            </a:r>
            <a:r>
              <a:rPr lang="en-US" u="sng" dirty="0">
                <a:solidFill>
                  <a:srgbClr val="660066"/>
                </a:solidFill>
                <a:latin typeface="arial" panose="020B0604020202020204" pitchFamily="34" charset="0"/>
                <a:hlinkClick r:id="rId20" invalidUrl="https://www.ncbi.nlm.nih.gov/pubmed/?term=Chakraborty N[Author]&amp;cauthor=true&amp;cauthor_uid=28336545"/>
              </a:rPr>
              <a:t>Chakraborty N</a:t>
            </a:r>
            <a:r>
              <a:rPr lang="en-US" baseline="30000" dirty="0">
                <a:solidFill>
                  <a:srgbClr val="000000"/>
                </a:solidFill>
                <a:latin typeface="arial" panose="020B0604020202020204" pitchFamily="34" charset="0"/>
              </a:rPr>
              <a:t>5,6</a:t>
            </a:r>
            <a:r>
              <a:rPr lang="en-US" dirty="0">
                <a:solidFill>
                  <a:srgbClr val="000000"/>
                </a:solidFill>
                <a:latin typeface="arial" panose="020B0604020202020204" pitchFamily="34" charset="0"/>
              </a:rPr>
              <a:t>, </a:t>
            </a:r>
            <a:r>
              <a:rPr lang="en-US" u="sng" dirty="0">
                <a:solidFill>
                  <a:srgbClr val="660066"/>
                </a:solidFill>
                <a:latin typeface="arial" panose="020B0604020202020204" pitchFamily="34" charset="0"/>
                <a:hlinkClick r:id="rId21" invalidUrl="https://www.ncbi.nlm.nih.gov/pubmed/?term=Gautam A[Author]&amp;cauthor=true&amp;cauthor_uid=28336545"/>
              </a:rPr>
              <a:t>Gautam A</a:t>
            </a:r>
            <a:r>
              <a:rPr lang="en-US" baseline="30000" dirty="0">
                <a:solidFill>
                  <a:srgbClr val="000000"/>
                </a:solidFill>
                <a:latin typeface="arial" panose="020B0604020202020204" pitchFamily="34" charset="0"/>
              </a:rPr>
              <a:t>5</a:t>
            </a:r>
            <a:r>
              <a:rPr lang="en-US" dirty="0">
                <a:solidFill>
                  <a:srgbClr val="000000"/>
                </a:solidFill>
                <a:latin typeface="arial" panose="020B0604020202020204" pitchFamily="34" charset="0"/>
              </a:rPr>
              <a:t>, </a:t>
            </a:r>
            <a:r>
              <a:rPr lang="en-US" u="sng" dirty="0">
                <a:solidFill>
                  <a:srgbClr val="660066"/>
                </a:solidFill>
                <a:latin typeface="arial" panose="020B0604020202020204" pitchFamily="34" charset="0"/>
                <a:hlinkClick r:id="rId22" invalidUrl="https://www.ncbi.nlm.nih.gov/pubmed/?term=Hammamieh R[Author]&amp;cauthor=true&amp;cauthor_uid=28336545"/>
              </a:rPr>
              <a:t>Hammamieh</a:t>
            </a:r>
            <a:r>
              <a:rPr lang="en-US" u="sng" dirty="0">
                <a:solidFill>
                  <a:srgbClr val="660066"/>
                </a:solidFill>
                <a:latin typeface="arial" panose="020B0604020202020204" pitchFamily="34" charset="0"/>
                <a:hlinkClick r:id="rId22" invalidUrl="https://www.ncbi.nlm.nih.gov/pubmed/?term=Hammamieh R[Author]&amp;cauthor=true&amp;cauthor_uid=28336545"/>
              </a:rPr>
              <a:t> R</a:t>
            </a:r>
            <a:r>
              <a:rPr lang="en-US" baseline="30000" dirty="0">
                <a:solidFill>
                  <a:srgbClr val="000000"/>
                </a:solidFill>
                <a:latin typeface="arial" panose="020B0604020202020204" pitchFamily="34" charset="0"/>
              </a:rPr>
              <a:t>5</a:t>
            </a:r>
            <a:r>
              <a:rPr lang="en-US" dirty="0">
                <a:solidFill>
                  <a:srgbClr val="000000"/>
                </a:solidFill>
                <a:latin typeface="arial" panose="020B0604020202020204" pitchFamily="34" charset="0"/>
              </a:rPr>
              <a:t>, </a:t>
            </a:r>
            <a:r>
              <a:rPr lang="en-US" u="sng" dirty="0">
                <a:solidFill>
                  <a:srgbClr val="660066"/>
                </a:solidFill>
                <a:latin typeface="arial" panose="020B0604020202020204" pitchFamily="34" charset="0"/>
                <a:hlinkClick r:id="rId23" invalidUrl="https://www.ncbi.nlm.nih.gov/pubmed/?term=Martini S[Author]&amp;cauthor=true&amp;cauthor_uid=28336545"/>
              </a:rPr>
              <a:t>Martini S</a:t>
            </a:r>
            <a:r>
              <a:rPr lang="en-US" baseline="30000" dirty="0">
                <a:solidFill>
                  <a:srgbClr val="000000"/>
                </a:solidFill>
                <a:latin typeface="arial" panose="020B0604020202020204" pitchFamily="34" charset="0"/>
              </a:rPr>
              <a:t>3</a:t>
            </a:r>
            <a:r>
              <a:rPr lang="en-US" dirty="0">
                <a:solidFill>
                  <a:srgbClr val="000000"/>
                </a:solidFill>
                <a:latin typeface="arial" panose="020B0604020202020204" pitchFamily="34" charset="0"/>
              </a:rPr>
              <a:t>, </a:t>
            </a:r>
            <a:r>
              <a:rPr lang="en-US" u="sng" dirty="0">
                <a:solidFill>
                  <a:srgbClr val="660066"/>
                </a:solidFill>
                <a:latin typeface="arial" panose="020B0604020202020204" pitchFamily="34" charset="0"/>
                <a:hlinkClick r:id="rId24" invalidUrl="https://www.ncbi.nlm.nih.gov/pubmed/?term=Montain SJ[Author]&amp;cauthor=true&amp;cauthor_uid=28336545"/>
              </a:rPr>
              <a:t>Montain</a:t>
            </a:r>
            <a:r>
              <a:rPr lang="en-US" u="sng" dirty="0">
                <a:solidFill>
                  <a:srgbClr val="660066"/>
                </a:solidFill>
                <a:latin typeface="arial" panose="020B0604020202020204" pitchFamily="34" charset="0"/>
                <a:hlinkClick r:id="rId24" invalidUrl="https://www.ncbi.nlm.nih.gov/pubmed/?term=Montain SJ[Author]&amp;cauthor=true&amp;cauthor_uid=28336545"/>
              </a:rPr>
              <a:t> SJ</a:t>
            </a:r>
            <a:r>
              <a:rPr lang="en-US" baseline="30000" dirty="0">
                <a:solidFill>
                  <a:srgbClr val="000000"/>
                </a:solidFill>
                <a:latin typeface="arial" panose="020B0604020202020204" pitchFamily="34" charset="0"/>
              </a:rPr>
              <a:t>2</a:t>
            </a:r>
            <a:r>
              <a:rPr lang="en-US" dirty="0">
                <a:solidFill>
                  <a:srgbClr val="000000"/>
                </a:solidFill>
                <a:latin typeface="arial" panose="020B0604020202020204" pitchFamily="34" charset="0"/>
              </a:rPr>
              <a:t>, </a:t>
            </a:r>
            <a:r>
              <a:rPr lang="en-US" u="sng" dirty="0">
                <a:solidFill>
                  <a:srgbClr val="660066"/>
                </a:solidFill>
                <a:latin typeface="arial" panose="020B0604020202020204" pitchFamily="34" charset="0"/>
                <a:hlinkClick r:id="rId25" invalidUrl="https://www.ncbi.nlm.nih.gov/pubmed/?term=Pasiakos SM[Author]&amp;cauthor=true&amp;cauthor_uid=28336545"/>
              </a:rPr>
              <a:t>Pasiakos</a:t>
            </a:r>
            <a:r>
              <a:rPr lang="en-US" u="sng" dirty="0">
                <a:solidFill>
                  <a:srgbClr val="660066"/>
                </a:solidFill>
                <a:latin typeface="arial" panose="020B0604020202020204" pitchFamily="34" charset="0"/>
                <a:hlinkClick r:id="rId25" invalidUrl="https://www.ncbi.nlm.nih.gov/pubmed/?term=Pasiakos SM[Author]&amp;cauthor=true&amp;cauthor_uid=28336545"/>
              </a:rPr>
              <a:t> SM</a:t>
            </a:r>
            <a:r>
              <a:rPr lang="en-US" baseline="30000" dirty="0">
                <a:solidFill>
                  <a:srgbClr val="000000"/>
                </a:solidFill>
                <a:latin typeface="arial" panose="020B0604020202020204" pitchFamily="34" charset="0"/>
              </a:rPr>
              <a:t>2</a:t>
            </a:r>
            <a:r>
              <a:rPr lang="en-US" dirty="0">
                <a:solidFill>
                  <a:srgbClr val="000000"/>
                </a:solidFill>
                <a:latin typeface="arial" panose="020B0604020202020204" pitchFamily="34" charset="0"/>
              </a:rPr>
              <a:t>.</a:t>
            </a:r>
          </a:p>
          <a:p>
            <a:endParaRPr lang="en-US" b="1" dirty="0">
              <a:solidFill>
                <a:srgbClr val="000000"/>
              </a:solidFill>
              <a:latin typeface="arial" panose="020B0604020202020204" pitchFamily="34" charset="0"/>
            </a:endParaRPr>
          </a:p>
          <a:p>
            <a:r>
              <a:rPr lang="en-US" b="1" dirty="0">
                <a:solidFill>
                  <a:srgbClr val="000000"/>
                </a:solidFill>
                <a:latin typeface="Arial" charset="0"/>
                <a:ea typeface="Arial" charset="0"/>
                <a:cs typeface="Arial" charset="0"/>
              </a:rPr>
              <a:t>NEW &amp; NOTEWORTHY</a:t>
            </a:r>
            <a:r>
              <a:rPr lang="en-US" dirty="0">
                <a:solidFill>
                  <a:srgbClr val="000000"/>
                </a:solidFill>
                <a:latin typeface="Arial" charset="0"/>
                <a:ea typeface="Arial" charset="0"/>
                <a:cs typeface="Arial" charset="0"/>
              </a:rPr>
              <a:t> </a:t>
            </a:r>
            <a:r>
              <a:rPr lang="en-US" i="1" dirty="0">
                <a:latin typeface="Arial" charset="0"/>
                <a:ea typeface="Arial" charset="0"/>
                <a:cs typeface="Arial" charset="0"/>
              </a:rPr>
              <a:t>Military training, a unique model for studying temporal dynamics of intestinal barrier and intestinal microbiota responses to stress, resulted in increased intestinal permeability concomitant with changes in intestinal microbiota composition and metabolism. </a:t>
            </a:r>
            <a:r>
              <a:rPr lang="en-US" i="1" dirty="0" err="1">
                <a:latin typeface="Arial" charset="0"/>
                <a:ea typeface="Arial" charset="0"/>
                <a:cs typeface="Arial" charset="0"/>
              </a:rPr>
              <a:t>Prestress</a:t>
            </a:r>
            <a:r>
              <a:rPr lang="en-US" i="1" dirty="0">
                <a:latin typeface="Arial" charset="0"/>
                <a:ea typeface="Arial" charset="0"/>
                <a:cs typeface="Arial" charset="0"/>
              </a:rPr>
              <a:t> intestinal microbiota composition and changes in fecal concentrations of metabolites linked to the microbiota were associated with increased intestinal permeability. </a:t>
            </a:r>
            <a:r>
              <a:rPr lang="en-US" b="1" i="1" dirty="0">
                <a:solidFill>
                  <a:schemeClr val="accent2"/>
                </a:solidFill>
                <a:latin typeface="Arial" charset="0"/>
                <a:ea typeface="Arial" charset="0"/>
                <a:cs typeface="Arial" charset="0"/>
              </a:rPr>
              <a:t>Findings suggest that targeting the intestinal microbiota could provide novel strategies for mitigating increases in intestinal permeability during stress.</a:t>
            </a:r>
          </a:p>
        </p:txBody>
      </p:sp>
    </p:spTree>
    <p:extLst>
      <p:ext uri="{BB962C8B-B14F-4D97-AF65-F5344CB8AC3E}">
        <p14:creationId xmlns:p14="http://schemas.microsoft.com/office/powerpoint/2010/main" val="290183076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006897" y="4258345"/>
            <a:ext cx="5803085" cy="2528535"/>
          </a:xfrm>
          <a:prstGeom prst="rect">
            <a:avLst/>
          </a:prstGeom>
          <a:effectLst>
            <a:glow rad="127000">
              <a:schemeClr val="accent1">
                <a:alpha val="7000"/>
              </a:schemeClr>
            </a:glow>
          </a:effectLst>
        </p:spPr>
      </p:pic>
      <p:pic>
        <p:nvPicPr>
          <p:cNvPr id="3" name="Picture 2"/>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721032" y="94211"/>
            <a:ext cx="6445937" cy="4898912"/>
          </a:xfrm>
          <a:prstGeom prst="rect">
            <a:avLst/>
          </a:prstGeom>
        </p:spPr>
      </p:pic>
      <p:sp>
        <p:nvSpPr>
          <p:cNvPr id="4" name="TextBox 3"/>
          <p:cNvSpPr txBox="1"/>
          <p:nvPr/>
        </p:nvSpPr>
        <p:spPr>
          <a:xfrm rot="21441768">
            <a:off x="7507131" y="4409441"/>
            <a:ext cx="3177431" cy="1862048"/>
          </a:xfrm>
          <a:prstGeom prst="rect">
            <a:avLst/>
          </a:prstGeom>
          <a:noFill/>
        </p:spPr>
        <p:txBody>
          <a:bodyPr wrap="square" rtlCol="0">
            <a:spAutoFit/>
          </a:bodyPr>
          <a:lstStyle/>
          <a:p>
            <a:r>
              <a:rPr lang="en-US" sz="11500" b="1" dirty="0">
                <a:solidFill>
                  <a:srgbClr val="FF0000"/>
                </a:solidFill>
              </a:rPr>
              <a:t>??!!</a:t>
            </a:r>
          </a:p>
        </p:txBody>
      </p:sp>
    </p:spTree>
    <p:extLst>
      <p:ext uri="{BB962C8B-B14F-4D97-AF65-F5344CB8AC3E}">
        <p14:creationId xmlns:p14="http://schemas.microsoft.com/office/powerpoint/2010/main" val="105336772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p:cNvGrpSpPr/>
          <p:nvPr/>
        </p:nvGrpSpPr>
        <p:grpSpPr>
          <a:xfrm>
            <a:off x="1722120" y="1119722"/>
            <a:ext cx="8915401" cy="1861009"/>
            <a:chOff x="198119" y="619034"/>
            <a:chExt cx="8915401" cy="1861009"/>
          </a:xfrm>
        </p:grpSpPr>
        <p:sp>
          <p:nvSpPr>
            <p:cNvPr id="3" name="TextBox 2"/>
            <p:cNvSpPr txBox="1"/>
            <p:nvPr/>
          </p:nvSpPr>
          <p:spPr>
            <a:xfrm>
              <a:off x="198119" y="619034"/>
              <a:ext cx="8915401" cy="1200329"/>
            </a:xfrm>
            <a:prstGeom prst="rect">
              <a:avLst/>
            </a:prstGeom>
            <a:noFill/>
          </p:spPr>
          <p:txBody>
            <a:bodyPr wrap="square" rtlCol="0">
              <a:spAutoFit/>
            </a:bodyPr>
            <a:lstStyle/>
            <a:p>
              <a:r>
                <a:rPr lang="en-US" u="sng" dirty="0">
                  <a:hlinkClick r:id="rId3" tooltip="Journal of interferon &amp; cytokine research : the official journal of the International Society for Interferon and Cytokine Research."/>
                </a:rPr>
                <a:t>J Interferon Cytokine Res.</a:t>
              </a:r>
              <a:r>
                <a:rPr lang="en-US" dirty="0"/>
                <a:t> 2016 Feb;36(2):</a:t>
              </a:r>
              <a:r>
                <a:rPr lang="en-US" b="1" dirty="0"/>
                <a:t>Effects of Bacillus subtilis on Epithelial Tight Junctions of Mice with Inflammatory Bowel Disease.</a:t>
              </a:r>
            </a:p>
            <a:p>
              <a:r>
                <a:rPr lang="en-US" u="sng" dirty="0">
                  <a:hlinkClick r:id="rId4" invalidUrl="http://www.ncbi.nlm.nih.gov/pubmed/?term=Gong Y[Author]&amp;cauthor=true&amp;cauthor_uid=26720180"/>
                </a:rPr>
                <a:t>Gong Y</a:t>
              </a:r>
              <a:r>
                <a:rPr lang="en-US" baseline="30000" dirty="0"/>
                <a:t>1</a:t>
              </a:r>
              <a:r>
                <a:rPr lang="en-US" dirty="0"/>
                <a:t>, </a:t>
              </a:r>
              <a:r>
                <a:rPr lang="en-US" u="sng" dirty="0">
                  <a:hlinkClick r:id="rId5" invalidUrl="http://www.ncbi.nlm.nih.gov/pubmed/?term=Li H[Author]&amp;cauthor=true&amp;cauthor_uid=26720180"/>
                </a:rPr>
                <a:t>Li H</a:t>
              </a:r>
              <a:r>
                <a:rPr lang="en-US" baseline="30000" dirty="0"/>
                <a:t>1</a:t>
              </a:r>
              <a:r>
                <a:rPr lang="en-US" dirty="0"/>
                <a:t>, </a:t>
              </a:r>
              <a:r>
                <a:rPr lang="en-US" u="sng" dirty="0">
                  <a:hlinkClick r:id="rId6" invalidUrl="http://www.ncbi.nlm.nih.gov/pubmed/?term=Li Y[Author]&amp;cauthor=true&amp;cauthor_uid=26720180"/>
                </a:rPr>
                <a:t>Li Y</a:t>
              </a:r>
              <a:r>
                <a:rPr lang="en-US" baseline="30000" dirty="0"/>
                <a:t>1</a:t>
              </a:r>
              <a:r>
                <a:rPr lang="en-US" dirty="0"/>
                <a:t>.</a:t>
              </a:r>
            </a:p>
            <a:p>
              <a:endParaRPr lang="en-US" dirty="0"/>
            </a:p>
          </p:txBody>
        </p:sp>
        <p:sp>
          <p:nvSpPr>
            <p:cNvPr id="4" name="TextBox 3"/>
            <p:cNvSpPr txBox="1"/>
            <p:nvPr/>
          </p:nvSpPr>
          <p:spPr>
            <a:xfrm>
              <a:off x="312893" y="1556713"/>
              <a:ext cx="8558209" cy="923330"/>
            </a:xfrm>
            <a:prstGeom prst="rect">
              <a:avLst/>
            </a:prstGeom>
            <a:solidFill>
              <a:schemeClr val="accent3">
                <a:lumMod val="60000"/>
                <a:lumOff val="40000"/>
              </a:schemeClr>
            </a:solidFill>
          </p:spPr>
          <p:txBody>
            <a:bodyPr wrap="square" rtlCol="0">
              <a:spAutoFit/>
            </a:bodyPr>
            <a:lstStyle/>
            <a:p>
              <a:r>
                <a:rPr lang="en-US" b="1" i="1" dirty="0"/>
                <a:t>“B. subtilis intake upregulated expression of TJ proteins(claudin-1, </a:t>
              </a:r>
              <a:r>
                <a:rPr lang="en-US" b="1" i="1" dirty="0" err="1"/>
                <a:t>occludin</a:t>
              </a:r>
              <a:r>
                <a:rPr lang="en-US" b="1" i="1" dirty="0"/>
                <a:t>, JAM-A, and ZO-1), for improved barrier function, and downregulated cytokine expression (IL-6, IL-17, IL-23, and TNF-</a:t>
              </a:r>
              <a:r>
                <a:rPr lang="el-GR" b="1" i="1" dirty="0"/>
                <a:t>α) </a:t>
              </a:r>
              <a:r>
                <a:rPr lang="en-US" b="1" i="1" dirty="0"/>
                <a:t>to reduce intestinal epithelial damage.”</a:t>
              </a:r>
            </a:p>
          </p:txBody>
        </p:sp>
      </p:grpSp>
      <p:grpSp>
        <p:nvGrpSpPr>
          <p:cNvPr id="7" name="Group 6"/>
          <p:cNvGrpSpPr/>
          <p:nvPr/>
        </p:nvGrpSpPr>
        <p:grpSpPr>
          <a:xfrm>
            <a:off x="1765773" y="3083391"/>
            <a:ext cx="8405809" cy="1613100"/>
            <a:chOff x="195579" y="3418855"/>
            <a:chExt cx="8405809" cy="1613100"/>
          </a:xfrm>
        </p:grpSpPr>
        <p:sp>
          <p:nvSpPr>
            <p:cNvPr id="5" name="TextBox 4"/>
            <p:cNvSpPr txBox="1"/>
            <p:nvPr/>
          </p:nvSpPr>
          <p:spPr>
            <a:xfrm>
              <a:off x="195579" y="3418855"/>
              <a:ext cx="8405809" cy="923330"/>
            </a:xfrm>
            <a:prstGeom prst="rect">
              <a:avLst/>
            </a:prstGeom>
            <a:noFill/>
          </p:spPr>
          <p:txBody>
            <a:bodyPr wrap="square" rtlCol="0">
              <a:spAutoFit/>
            </a:bodyPr>
            <a:lstStyle/>
            <a:p>
              <a:r>
                <a:rPr lang="en-US" u="sng" dirty="0">
                  <a:hlinkClick r:id="rId7" tooltip="Comparative biochemistry and physiology. Part A, Molecular &amp; integrative physiology."/>
                </a:rPr>
                <a:t>Comp </a:t>
              </a:r>
              <a:r>
                <a:rPr lang="en-US" u="sng" dirty="0" err="1">
                  <a:hlinkClick r:id="rId7" tooltip="Comparative biochemistry and physiology. Part A, Molecular &amp; integrative physiology."/>
                </a:rPr>
                <a:t>Biochem</a:t>
              </a:r>
              <a:r>
                <a:rPr lang="en-US" u="sng" dirty="0">
                  <a:hlinkClick r:id="rId7" tooltip="Comparative biochemistry and physiology. Part A, Molecular &amp; integrative physiology."/>
                </a:rPr>
                <a:t> </a:t>
              </a:r>
              <a:r>
                <a:rPr lang="en-US" u="sng" dirty="0" err="1">
                  <a:hlinkClick r:id="rId7" tooltip="Comparative biochemistry and physiology. Part A, Molecular &amp; integrative physiology."/>
                </a:rPr>
                <a:t>Physiol</a:t>
              </a:r>
              <a:r>
                <a:rPr lang="en-US" u="sng" dirty="0">
                  <a:hlinkClick r:id="rId7" tooltip="Comparative biochemistry and physiology. Part A, Molecular &amp; integrative physiology."/>
                </a:rPr>
                <a:t> A </a:t>
              </a:r>
              <a:r>
                <a:rPr lang="en-US" u="sng" dirty="0" err="1">
                  <a:hlinkClick r:id="rId7" tooltip="Comparative biochemistry and physiology. Part A, Molecular &amp; integrative physiology."/>
                </a:rPr>
                <a:t>Mol</a:t>
              </a:r>
              <a:r>
                <a:rPr lang="en-US" u="sng" dirty="0">
                  <a:hlinkClick r:id="rId7" tooltip="Comparative biochemistry and physiology. Part A, Molecular &amp; integrative physiology."/>
                </a:rPr>
                <a:t> </a:t>
              </a:r>
              <a:r>
                <a:rPr lang="en-US" u="sng" dirty="0" err="1">
                  <a:hlinkClick r:id="rId7" tooltip="Comparative biochemistry and physiology. Part A, Molecular &amp; integrative physiology."/>
                </a:rPr>
                <a:t>Integr</a:t>
              </a:r>
              <a:r>
                <a:rPr lang="en-US" u="sng" dirty="0">
                  <a:hlinkClick r:id="rId7" tooltip="Comparative biochemistry and physiology. Part A, Molecular &amp; integrative physiology."/>
                </a:rPr>
                <a:t> Physiol.</a:t>
              </a:r>
              <a:r>
                <a:rPr lang="en-US" dirty="0"/>
                <a:t> 2002 Sep;133(1):95-104.</a:t>
              </a:r>
            </a:p>
            <a:p>
              <a:r>
                <a:rPr lang="en-US" b="1" dirty="0"/>
                <a:t>Histological alterations of intestinal villi in chickens fed dried Bacillus subtilis var. natto.</a:t>
              </a:r>
            </a:p>
            <a:p>
              <a:r>
                <a:rPr lang="en-US" u="sng" dirty="0" err="1">
                  <a:hlinkClick r:id="rId8" invalidUrl="http://www.ncbi.nlm.nih.gov/pubmed/?term=Samanya M[Author]&amp;cauthor=true&amp;cauthor_uid=12160875"/>
                </a:rPr>
                <a:t>Samanya</a:t>
              </a:r>
              <a:r>
                <a:rPr lang="en-US" u="sng" dirty="0">
                  <a:hlinkClick r:id="rId8" invalidUrl="http://www.ncbi.nlm.nih.gov/pubmed/?term=Samanya M[Author]&amp;cauthor=true&amp;cauthor_uid=12160875"/>
                </a:rPr>
                <a:t> M</a:t>
              </a:r>
              <a:r>
                <a:rPr lang="en-US" baseline="30000" dirty="0"/>
                <a:t>1</a:t>
              </a:r>
              <a:r>
                <a:rPr lang="en-US" dirty="0"/>
                <a:t>, </a:t>
              </a:r>
              <a:r>
                <a:rPr lang="en-US" u="sng" dirty="0">
                  <a:hlinkClick r:id="rId9" invalidUrl="http://www.ncbi.nlm.nih.gov/pubmed/?term=Yamauchi KE[Author]&amp;cauthor=true&amp;cauthor_uid=12160875"/>
                </a:rPr>
                <a:t>Yamauchi KE</a:t>
              </a:r>
              <a:r>
                <a:rPr lang="en-US" dirty="0"/>
                <a:t>.</a:t>
              </a:r>
            </a:p>
          </p:txBody>
        </p:sp>
        <p:sp>
          <p:nvSpPr>
            <p:cNvPr id="6" name="TextBox 5"/>
            <p:cNvSpPr txBox="1"/>
            <p:nvPr/>
          </p:nvSpPr>
          <p:spPr>
            <a:xfrm>
              <a:off x="287969" y="4385624"/>
              <a:ext cx="8313419" cy="646331"/>
            </a:xfrm>
            <a:prstGeom prst="rect">
              <a:avLst/>
            </a:prstGeom>
            <a:solidFill>
              <a:schemeClr val="accent3">
                <a:lumMod val="60000"/>
                <a:lumOff val="40000"/>
              </a:schemeClr>
            </a:solidFill>
          </p:spPr>
          <p:txBody>
            <a:bodyPr wrap="square" rtlCol="0">
              <a:spAutoFit/>
            </a:bodyPr>
            <a:lstStyle/>
            <a:p>
              <a:r>
                <a:rPr lang="en-US" b="1" dirty="0"/>
                <a:t>“These birds had a tendency to display greater growth performance and intestinal </a:t>
              </a:r>
              <a:r>
                <a:rPr lang="en-US" b="1" dirty="0" err="1"/>
                <a:t>histologies</a:t>
              </a:r>
              <a:r>
                <a:rPr lang="en-US" b="1" dirty="0"/>
                <a:t>, such as villus height, cell area and cell mitosis, than the controls. ”</a:t>
              </a:r>
            </a:p>
          </p:txBody>
        </p:sp>
      </p:grpSp>
      <p:grpSp>
        <p:nvGrpSpPr>
          <p:cNvPr id="11" name="Group 10"/>
          <p:cNvGrpSpPr/>
          <p:nvPr/>
        </p:nvGrpSpPr>
        <p:grpSpPr>
          <a:xfrm>
            <a:off x="1765773" y="4878431"/>
            <a:ext cx="8550117" cy="2308324"/>
            <a:chOff x="241773" y="4878431"/>
            <a:chExt cx="8550117" cy="2308324"/>
          </a:xfrm>
        </p:grpSpPr>
        <p:sp>
          <p:nvSpPr>
            <p:cNvPr id="9" name="TextBox 8"/>
            <p:cNvSpPr txBox="1"/>
            <p:nvPr/>
          </p:nvSpPr>
          <p:spPr>
            <a:xfrm>
              <a:off x="241773" y="4878431"/>
              <a:ext cx="8480111" cy="2308324"/>
            </a:xfrm>
            <a:prstGeom prst="rect">
              <a:avLst/>
            </a:prstGeom>
            <a:noFill/>
          </p:spPr>
          <p:txBody>
            <a:bodyPr wrap="square" rtlCol="0">
              <a:spAutoFit/>
            </a:bodyPr>
            <a:lstStyle/>
            <a:p>
              <a:r>
                <a:rPr lang="en-US" b="1" i="1" dirty="0"/>
                <a:t>Bacillus subtilis </a:t>
              </a:r>
              <a:r>
                <a:rPr lang="en-US" b="1" dirty="0"/>
                <a:t>Protects Porcine Intestinal Barrier from </a:t>
              </a:r>
              <a:r>
                <a:rPr lang="en-US" dirty="0"/>
                <a:t> </a:t>
              </a:r>
              <a:r>
                <a:rPr lang="en-US" b="1" dirty="0" err="1"/>
                <a:t>Deoxynivalenol</a:t>
              </a:r>
              <a:r>
                <a:rPr lang="en-US" b="1" dirty="0"/>
                <a:t> via Improved Zonula Occludens-1 Expression </a:t>
              </a:r>
            </a:p>
            <a:p>
              <a:r>
                <a:rPr lang="en-US" b="1" u="sng" dirty="0">
                  <a:solidFill>
                    <a:schemeClr val="accent1"/>
                  </a:solidFill>
                </a:rPr>
                <a:t>Min </a:t>
              </a:r>
              <a:r>
                <a:rPr lang="en-US" b="1" u="sng" dirty="0" err="1">
                  <a:solidFill>
                    <a:schemeClr val="accent1"/>
                  </a:solidFill>
                </a:rPr>
                <a:t>Jeong</a:t>
              </a:r>
              <a:r>
                <a:rPr lang="en-US" b="1" u="sng" dirty="0">
                  <a:solidFill>
                    <a:schemeClr val="accent1"/>
                  </a:solidFill>
                </a:rPr>
                <a:t> </a:t>
              </a:r>
              <a:r>
                <a:rPr lang="en-US" b="1" u="sng" dirty="0" err="1">
                  <a:solidFill>
                    <a:schemeClr val="accent1"/>
                  </a:solidFill>
                </a:rPr>
                <a:t>Gua</a:t>
              </a:r>
              <a:r>
                <a:rPr lang="en-US" b="1" u="sng" dirty="0">
                  <a:solidFill>
                    <a:schemeClr val="accent1"/>
                  </a:solidFill>
                </a:rPr>
                <a:t>, Sun Kwang </a:t>
              </a:r>
              <a:r>
                <a:rPr lang="en-US" b="1" u="sng" dirty="0" err="1">
                  <a:solidFill>
                    <a:schemeClr val="accent1"/>
                  </a:solidFill>
                </a:rPr>
                <a:t>Songa</a:t>
              </a:r>
              <a:r>
                <a:rPr lang="en-US" b="1" u="sng" dirty="0">
                  <a:solidFill>
                    <a:schemeClr val="accent1"/>
                  </a:solidFill>
                </a:rPr>
                <a:t>, Sung Moo Park</a:t>
              </a:r>
            </a:p>
            <a:p>
              <a:endParaRPr lang="en-US" b="1" u="sng" dirty="0">
                <a:solidFill>
                  <a:schemeClr val="accent1"/>
                </a:solidFill>
              </a:endParaRPr>
            </a:p>
            <a:p>
              <a:endParaRPr lang="en-US" dirty="0"/>
            </a:p>
            <a:p>
              <a:r>
                <a:rPr lang="en-US" dirty="0"/>
                <a:t>	</a:t>
              </a:r>
            </a:p>
            <a:p>
              <a:r>
                <a:rPr lang="en-US" dirty="0"/>
                <a:t>	</a:t>
              </a:r>
            </a:p>
            <a:p>
              <a:r>
                <a:rPr lang="en-US" dirty="0"/>
                <a:t>	</a:t>
              </a:r>
            </a:p>
          </p:txBody>
        </p:sp>
        <p:sp>
          <p:nvSpPr>
            <p:cNvPr id="10" name="TextBox 9"/>
            <p:cNvSpPr txBox="1"/>
            <p:nvPr/>
          </p:nvSpPr>
          <p:spPr>
            <a:xfrm>
              <a:off x="334163" y="6032593"/>
              <a:ext cx="8457727" cy="646331"/>
            </a:xfrm>
            <a:prstGeom prst="rect">
              <a:avLst/>
            </a:prstGeom>
            <a:solidFill>
              <a:schemeClr val="accent3">
                <a:lumMod val="60000"/>
                <a:lumOff val="40000"/>
              </a:schemeClr>
            </a:solidFill>
          </p:spPr>
          <p:txBody>
            <a:bodyPr wrap="square" rtlCol="0">
              <a:spAutoFit/>
            </a:bodyPr>
            <a:lstStyle/>
            <a:p>
              <a:r>
                <a:rPr lang="en-US" b="1" i="1" dirty="0"/>
                <a:t>“B. subtilis may have potential to enhance epithelial barrier function and to prevent the cells from DON-induced barrier dysfunction.”</a:t>
              </a:r>
            </a:p>
          </p:txBody>
        </p:sp>
      </p:grpSp>
      <p:sp>
        <p:nvSpPr>
          <p:cNvPr id="12" name="TextBox 11"/>
          <p:cNvSpPr txBox="1"/>
          <p:nvPr/>
        </p:nvSpPr>
        <p:spPr>
          <a:xfrm>
            <a:off x="3459480" y="105099"/>
            <a:ext cx="6451600" cy="707886"/>
          </a:xfrm>
          <a:prstGeom prst="rect">
            <a:avLst/>
          </a:prstGeom>
          <a:noFill/>
        </p:spPr>
        <p:txBody>
          <a:bodyPr wrap="square" rtlCol="0">
            <a:spAutoFit/>
          </a:bodyPr>
          <a:lstStyle/>
          <a:p>
            <a:r>
              <a:rPr lang="en-US" sz="4000" b="1" dirty="0">
                <a:solidFill>
                  <a:srgbClr val="FF0000"/>
                </a:solidFill>
              </a:rPr>
              <a:t>THE SPORE SOLUTION</a:t>
            </a:r>
          </a:p>
        </p:txBody>
      </p:sp>
    </p:spTree>
    <p:extLst>
      <p:ext uri="{BB962C8B-B14F-4D97-AF65-F5344CB8AC3E}">
        <p14:creationId xmlns:p14="http://schemas.microsoft.com/office/powerpoint/2010/main" val="12530145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 xmlns:a16="http://schemas.microsoft.com/office/drawing/2014/main" id="{258783CB-C71C-43DE-864A-68152F1D2379}"/>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957764" y="0"/>
            <a:ext cx="8584445" cy="6708957"/>
          </a:xfrm>
          <a:prstGeom prst="rect">
            <a:avLst/>
          </a:prstGeom>
        </p:spPr>
      </p:pic>
    </p:spTree>
    <p:extLst>
      <p:ext uri="{BB962C8B-B14F-4D97-AF65-F5344CB8AC3E}">
        <p14:creationId xmlns:p14="http://schemas.microsoft.com/office/powerpoint/2010/main" val="25848107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a:graphicFrameLocks/>
          </p:cNvGraphicFramePr>
          <p:nvPr/>
        </p:nvGraphicFramePr>
        <p:xfrm>
          <a:off x="1905000" y="2057401"/>
          <a:ext cx="8382000" cy="4556817"/>
        </p:xfrm>
        <a:graphic>
          <a:graphicData uri="http://schemas.openxmlformats.org/drawingml/2006/chart">
            <c:chart xmlns:c="http://schemas.openxmlformats.org/drawingml/2006/chart" xmlns:r="http://schemas.openxmlformats.org/officeDocument/2006/relationships" r:id="rId3"/>
          </a:graphicData>
        </a:graphic>
      </p:graphicFrame>
      <p:sp>
        <p:nvSpPr>
          <p:cNvPr id="52227" name="TextBox 2"/>
          <p:cNvSpPr txBox="1">
            <a:spLocks noChangeArrowheads="1"/>
          </p:cNvSpPr>
          <p:nvPr/>
        </p:nvSpPr>
        <p:spPr bwMode="auto">
          <a:xfrm>
            <a:off x="1524000" y="60325"/>
            <a:ext cx="9144000" cy="249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000"/>
              </a:spcBef>
              <a:buClr>
                <a:srgbClr val="EB3D9F"/>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rgbClr val="EB3D9F"/>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rgbClr val="EB3D9F"/>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eaLnBrk="1" hangingPunct="1">
              <a:spcBef>
                <a:spcPct val="0"/>
              </a:spcBef>
              <a:buClrTx/>
              <a:buSzTx/>
              <a:buFontTx/>
              <a:buNone/>
            </a:pPr>
            <a:endParaRPr lang="en-US" altLang="en-US">
              <a:solidFill>
                <a:schemeClr val="tx1"/>
              </a:solidFill>
              <a:latin typeface="Calibri" panose="020F0502020204030204" pitchFamily="34" charset="0"/>
            </a:endParaRPr>
          </a:p>
          <a:p>
            <a:pPr algn="ctr" eaLnBrk="1" hangingPunct="1">
              <a:spcBef>
                <a:spcPct val="0"/>
              </a:spcBef>
              <a:buClrTx/>
              <a:buSzTx/>
              <a:buFontTx/>
              <a:buNone/>
            </a:pPr>
            <a:r>
              <a:rPr lang="en-US" altLang="en-US" sz="2000" b="1">
                <a:solidFill>
                  <a:schemeClr val="tx1"/>
                </a:solidFill>
                <a:latin typeface="Calibri" panose="020F0502020204030204" pitchFamily="34" charset="0"/>
              </a:rPr>
              <a:t>The effect of 30-days of probiotic supplementation </a:t>
            </a:r>
          </a:p>
          <a:p>
            <a:pPr algn="ctr" eaLnBrk="1" hangingPunct="1">
              <a:spcBef>
                <a:spcPct val="0"/>
              </a:spcBef>
              <a:buClrTx/>
              <a:buSzTx/>
              <a:buFontTx/>
              <a:buNone/>
            </a:pPr>
            <a:r>
              <a:rPr lang="en-US" altLang="en-US" sz="2000" b="1">
                <a:solidFill>
                  <a:schemeClr val="tx1"/>
                </a:solidFill>
                <a:latin typeface="Calibri" panose="020F0502020204030204" pitchFamily="34" charset="0"/>
              </a:rPr>
              <a:t>on post-prandial responses to a high-fat meal: Pilot Study</a:t>
            </a:r>
          </a:p>
          <a:p>
            <a:pPr algn="ctr" eaLnBrk="1" hangingPunct="1">
              <a:spcBef>
                <a:spcPct val="0"/>
              </a:spcBef>
              <a:buClrTx/>
              <a:buSzTx/>
              <a:buFontTx/>
              <a:buNone/>
            </a:pPr>
            <a:r>
              <a:rPr lang="en-US" altLang="en-US" sz="2000">
                <a:solidFill>
                  <a:schemeClr val="tx1"/>
                </a:solidFill>
                <a:latin typeface="Calibri" panose="020F0502020204030204" pitchFamily="34" charset="0"/>
              </a:rPr>
              <a:t/>
            </a:r>
            <a:br>
              <a:rPr lang="en-US" altLang="en-US" sz="2000">
                <a:solidFill>
                  <a:schemeClr val="tx1"/>
                </a:solidFill>
                <a:latin typeface="Calibri" panose="020F0502020204030204" pitchFamily="34" charset="0"/>
              </a:rPr>
            </a:br>
            <a:r>
              <a:rPr lang="en-US" altLang="en-US" sz="2000">
                <a:solidFill>
                  <a:schemeClr val="tx1"/>
                </a:solidFill>
                <a:latin typeface="Calibri" panose="020F0502020204030204" pitchFamily="34" charset="0"/>
              </a:rPr>
              <a:t>Principal Investigator: Brian K. McFarlin, PhD, FACSM, FTOS </a:t>
            </a:r>
          </a:p>
          <a:p>
            <a:pPr algn="ctr" eaLnBrk="1" hangingPunct="1">
              <a:spcBef>
                <a:spcPct val="0"/>
              </a:spcBef>
              <a:buClrTx/>
              <a:buSzTx/>
              <a:buFontTx/>
              <a:buNone/>
            </a:pPr>
            <a:r>
              <a:rPr lang="en-US" altLang="en-US" sz="2000">
                <a:solidFill>
                  <a:schemeClr val="tx1"/>
                </a:solidFill>
                <a:latin typeface="Calibri" panose="020F0502020204030204" pitchFamily="34" charset="0"/>
              </a:rPr>
              <a:t>University of North Texas</a:t>
            </a:r>
          </a:p>
          <a:p>
            <a:pPr algn="ctr" eaLnBrk="1" hangingPunct="1">
              <a:spcBef>
                <a:spcPct val="0"/>
              </a:spcBef>
              <a:buClrTx/>
              <a:buSzTx/>
              <a:buFontTx/>
              <a:buNone/>
            </a:pPr>
            <a:endParaRPr lang="en-US" altLang="en-US" sz="2000" b="1">
              <a:solidFill>
                <a:schemeClr val="tx1"/>
              </a:solidFill>
              <a:latin typeface="Calibri" panose="020F0502020204030204" pitchFamily="34" charset="0"/>
            </a:endParaRPr>
          </a:p>
          <a:p>
            <a:pPr eaLnBrk="1" hangingPunct="1">
              <a:spcBef>
                <a:spcPct val="0"/>
              </a:spcBef>
              <a:buClrTx/>
              <a:buSzTx/>
              <a:buFontTx/>
              <a:buNone/>
            </a:pPr>
            <a:endParaRPr lang="en-US" altLang="en-US">
              <a:solidFill>
                <a:schemeClr val="tx1"/>
              </a:solidFill>
              <a:latin typeface="Calibri" panose="020F0502020204030204" pitchFamily="34" charset="0"/>
            </a:endParaRPr>
          </a:p>
        </p:txBody>
      </p:sp>
    </p:spTree>
    <p:extLst>
      <p:ext uri="{BB962C8B-B14F-4D97-AF65-F5344CB8AC3E}">
        <p14:creationId xmlns:p14="http://schemas.microsoft.com/office/powerpoint/2010/main" val="62754478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a:graphicFrameLocks/>
          </p:cNvGraphicFramePr>
          <p:nvPr/>
        </p:nvGraphicFramePr>
        <p:xfrm>
          <a:off x="1905000" y="1981201"/>
          <a:ext cx="8534400" cy="4556817"/>
        </p:xfrm>
        <a:graphic>
          <a:graphicData uri="http://schemas.openxmlformats.org/drawingml/2006/chart">
            <c:chart xmlns:c="http://schemas.openxmlformats.org/drawingml/2006/chart" xmlns:r="http://schemas.openxmlformats.org/officeDocument/2006/relationships" r:id="rId3"/>
          </a:graphicData>
        </a:graphic>
      </p:graphicFrame>
      <p:sp>
        <p:nvSpPr>
          <p:cNvPr id="54275" name="TextBox 2"/>
          <p:cNvSpPr txBox="1">
            <a:spLocks noChangeArrowheads="1"/>
          </p:cNvSpPr>
          <p:nvPr/>
        </p:nvSpPr>
        <p:spPr bwMode="auto">
          <a:xfrm>
            <a:off x="1524000" y="60325"/>
            <a:ext cx="9144000" cy="249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000"/>
              </a:spcBef>
              <a:buClr>
                <a:srgbClr val="EB3D9F"/>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rgbClr val="EB3D9F"/>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rgbClr val="EB3D9F"/>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eaLnBrk="1" hangingPunct="1">
              <a:spcBef>
                <a:spcPct val="0"/>
              </a:spcBef>
              <a:buClrTx/>
              <a:buSzTx/>
              <a:buFontTx/>
              <a:buNone/>
            </a:pPr>
            <a:endParaRPr lang="en-US" altLang="en-US">
              <a:solidFill>
                <a:schemeClr val="tx1"/>
              </a:solidFill>
              <a:latin typeface="Calibri" panose="020F0502020204030204" pitchFamily="34" charset="0"/>
            </a:endParaRPr>
          </a:p>
          <a:p>
            <a:pPr algn="ctr" eaLnBrk="1" hangingPunct="1">
              <a:spcBef>
                <a:spcPct val="0"/>
              </a:spcBef>
              <a:buClrTx/>
              <a:buSzTx/>
              <a:buFontTx/>
              <a:buNone/>
            </a:pPr>
            <a:r>
              <a:rPr lang="en-US" altLang="en-US" sz="2000" b="1">
                <a:solidFill>
                  <a:schemeClr val="tx1"/>
                </a:solidFill>
                <a:latin typeface="Calibri" panose="020F0502020204030204" pitchFamily="34" charset="0"/>
              </a:rPr>
              <a:t>The effect of 30-days of probiotic supplementation </a:t>
            </a:r>
          </a:p>
          <a:p>
            <a:pPr algn="ctr" eaLnBrk="1" hangingPunct="1">
              <a:spcBef>
                <a:spcPct val="0"/>
              </a:spcBef>
              <a:buClrTx/>
              <a:buSzTx/>
              <a:buFontTx/>
              <a:buNone/>
            </a:pPr>
            <a:r>
              <a:rPr lang="en-US" altLang="en-US" sz="2000" b="1">
                <a:solidFill>
                  <a:schemeClr val="tx1"/>
                </a:solidFill>
                <a:latin typeface="Calibri" panose="020F0502020204030204" pitchFamily="34" charset="0"/>
              </a:rPr>
              <a:t>on post-prandial responses to a high-fat meal: Pilot Study</a:t>
            </a:r>
          </a:p>
          <a:p>
            <a:pPr algn="ctr" eaLnBrk="1" hangingPunct="1">
              <a:spcBef>
                <a:spcPct val="0"/>
              </a:spcBef>
              <a:buClrTx/>
              <a:buSzTx/>
              <a:buFontTx/>
              <a:buNone/>
            </a:pPr>
            <a:r>
              <a:rPr lang="en-US" altLang="en-US" sz="2000">
                <a:solidFill>
                  <a:schemeClr val="tx1"/>
                </a:solidFill>
                <a:latin typeface="Calibri" panose="020F0502020204030204" pitchFamily="34" charset="0"/>
              </a:rPr>
              <a:t/>
            </a:r>
            <a:br>
              <a:rPr lang="en-US" altLang="en-US" sz="2000">
                <a:solidFill>
                  <a:schemeClr val="tx1"/>
                </a:solidFill>
                <a:latin typeface="Calibri" panose="020F0502020204030204" pitchFamily="34" charset="0"/>
              </a:rPr>
            </a:br>
            <a:r>
              <a:rPr lang="en-US" altLang="en-US" sz="2000">
                <a:solidFill>
                  <a:schemeClr val="tx1"/>
                </a:solidFill>
                <a:latin typeface="Calibri" panose="020F0502020204030204" pitchFamily="34" charset="0"/>
              </a:rPr>
              <a:t>Principal Investigator: Brian K. McFarlin, PhD, FACSM, FTOS </a:t>
            </a:r>
          </a:p>
          <a:p>
            <a:pPr algn="ctr" eaLnBrk="1" hangingPunct="1">
              <a:spcBef>
                <a:spcPct val="0"/>
              </a:spcBef>
              <a:buClrTx/>
              <a:buSzTx/>
              <a:buFontTx/>
              <a:buNone/>
            </a:pPr>
            <a:r>
              <a:rPr lang="en-US" altLang="en-US" sz="2000">
                <a:solidFill>
                  <a:schemeClr val="tx1"/>
                </a:solidFill>
                <a:latin typeface="Calibri" panose="020F0502020204030204" pitchFamily="34" charset="0"/>
              </a:rPr>
              <a:t>University of North Texas</a:t>
            </a:r>
          </a:p>
          <a:p>
            <a:pPr algn="ctr" eaLnBrk="1" hangingPunct="1">
              <a:spcBef>
                <a:spcPct val="0"/>
              </a:spcBef>
              <a:buClrTx/>
              <a:buSzTx/>
              <a:buFontTx/>
              <a:buNone/>
            </a:pPr>
            <a:endParaRPr lang="en-US" altLang="en-US" sz="2000" b="1">
              <a:solidFill>
                <a:schemeClr val="tx1"/>
              </a:solidFill>
              <a:latin typeface="Calibri" panose="020F0502020204030204" pitchFamily="34" charset="0"/>
            </a:endParaRPr>
          </a:p>
          <a:p>
            <a:pPr eaLnBrk="1" hangingPunct="1">
              <a:spcBef>
                <a:spcPct val="0"/>
              </a:spcBef>
              <a:buClrTx/>
              <a:buSzTx/>
              <a:buFontTx/>
              <a:buNone/>
            </a:pPr>
            <a:endParaRPr lang="en-US" altLang="en-US">
              <a:solidFill>
                <a:schemeClr val="tx1"/>
              </a:solidFill>
              <a:latin typeface="Calibri" panose="020F0502020204030204" pitchFamily="34" charset="0"/>
            </a:endParaRPr>
          </a:p>
        </p:txBody>
      </p:sp>
    </p:spTree>
    <p:extLst>
      <p:ext uri="{BB962C8B-B14F-4D97-AF65-F5344CB8AC3E}">
        <p14:creationId xmlns:p14="http://schemas.microsoft.com/office/powerpoint/2010/main" val="243136134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p:cNvGraphicFramePr>
            <a:graphicFrameLocks/>
          </p:cNvGraphicFramePr>
          <p:nvPr/>
        </p:nvGraphicFramePr>
        <p:xfrm>
          <a:off x="6249345" y="457200"/>
          <a:ext cx="4422775" cy="32004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 name="Chart 1"/>
          <p:cNvGraphicFramePr>
            <a:graphicFrameLocks/>
          </p:cNvGraphicFramePr>
          <p:nvPr/>
        </p:nvGraphicFramePr>
        <p:xfrm>
          <a:off x="1538417" y="381002"/>
          <a:ext cx="4879975" cy="3352799"/>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5" name="Chart 4"/>
          <p:cNvGraphicFramePr>
            <a:graphicFrameLocks/>
          </p:cNvGraphicFramePr>
          <p:nvPr/>
        </p:nvGraphicFramePr>
        <p:xfrm>
          <a:off x="1556951" y="3581400"/>
          <a:ext cx="4876800" cy="274320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4" name="Chart 3"/>
          <p:cNvGraphicFramePr>
            <a:graphicFrameLocks/>
          </p:cNvGraphicFramePr>
          <p:nvPr/>
        </p:nvGraphicFramePr>
        <p:xfrm>
          <a:off x="5849810" y="3657601"/>
          <a:ext cx="4803775" cy="2782887"/>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248658957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6018" name="Chart 5"/>
          <p:cNvGraphicFramePr>
            <a:graphicFrameLocks/>
          </p:cNvGraphicFramePr>
          <p:nvPr>
            <p:extLst>
              <p:ext uri="{D42A27DB-BD31-4B8C-83A1-F6EECF244321}">
                <p14:modId xmlns:p14="http://schemas.microsoft.com/office/powerpoint/2010/main" val="3629339864"/>
              </p:ext>
            </p:extLst>
          </p:nvPr>
        </p:nvGraphicFramePr>
        <p:xfrm>
          <a:off x="1934402" y="1763713"/>
          <a:ext cx="8458200" cy="5094287"/>
        </p:xfrm>
        <a:graphic>
          <a:graphicData uri="http://schemas.openxmlformats.org/presentationml/2006/ole">
            <mc:AlternateContent xmlns:mc="http://schemas.openxmlformats.org/markup-compatibility/2006">
              <mc:Choice xmlns:v="urn:schemas-microsoft-com:vml" Requires="v">
                <p:oleObj spid="_x0000_s24645" name="Chart" r:id="rId3" imgW="9242337" imgH="4529721" progId="Excel.Chart.8">
                  <p:embed/>
                </p:oleObj>
              </mc:Choice>
              <mc:Fallback>
                <p:oleObj name="Chart" r:id="rId3" imgW="9242337" imgH="4529721" progId="Excel.Chart.8">
                  <p:embed/>
                  <p:pic>
                    <p:nvPicPr>
                      <p:cNvPr id="86018" name="Chart 5"/>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34402" y="1763713"/>
                        <a:ext cx="8458200" cy="5094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86019" name="TextBox 3"/>
          <p:cNvSpPr txBox="1">
            <a:spLocks noChangeArrowheads="1"/>
          </p:cNvSpPr>
          <p:nvPr/>
        </p:nvSpPr>
        <p:spPr bwMode="auto">
          <a:xfrm>
            <a:off x="2270443" y="171398"/>
            <a:ext cx="7908925" cy="2570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000"/>
              </a:spcBef>
              <a:buClr>
                <a:srgbClr val="EB3D9F"/>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rgbClr val="EB3D9F"/>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rgbClr val="EB3D9F"/>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eaLnBrk="1" hangingPunct="1">
              <a:spcBef>
                <a:spcPct val="0"/>
              </a:spcBef>
              <a:buClrTx/>
              <a:buSzTx/>
              <a:buFontTx/>
              <a:buNone/>
            </a:pPr>
            <a:endParaRPr lang="en-US" altLang="en-US" sz="2800" dirty="0">
              <a:solidFill>
                <a:schemeClr val="tx1"/>
              </a:solidFill>
              <a:latin typeface="Calibri" panose="020F0502020204030204" pitchFamily="34" charset="0"/>
            </a:endParaRPr>
          </a:p>
          <a:p>
            <a:pPr algn="ctr" eaLnBrk="1" hangingPunct="1">
              <a:spcBef>
                <a:spcPct val="0"/>
              </a:spcBef>
              <a:buClrTx/>
              <a:buSzTx/>
              <a:buFontTx/>
              <a:buNone/>
            </a:pPr>
            <a:r>
              <a:rPr lang="en-US" altLang="en-US" sz="2000" b="1" dirty="0">
                <a:solidFill>
                  <a:schemeClr val="tx1"/>
                </a:solidFill>
                <a:latin typeface="Calibri" panose="020F0502020204030204" pitchFamily="34" charset="0"/>
              </a:rPr>
              <a:t>The effect of 30-days of probiotic supplementation </a:t>
            </a:r>
          </a:p>
          <a:p>
            <a:pPr algn="ctr" eaLnBrk="1" hangingPunct="1">
              <a:spcBef>
                <a:spcPct val="0"/>
              </a:spcBef>
              <a:buClrTx/>
              <a:buSzTx/>
              <a:buFontTx/>
              <a:buNone/>
            </a:pPr>
            <a:r>
              <a:rPr lang="en-US" altLang="en-US" sz="2000" b="1" dirty="0">
                <a:solidFill>
                  <a:schemeClr val="tx1"/>
                </a:solidFill>
                <a:latin typeface="Calibri" panose="020F0502020204030204" pitchFamily="34" charset="0"/>
              </a:rPr>
              <a:t>on post-prandial responses to a high-fat meal: An Expanded Pilot Study</a:t>
            </a:r>
          </a:p>
          <a:p>
            <a:pPr algn="ctr" eaLnBrk="1" hangingPunct="1">
              <a:spcBef>
                <a:spcPct val="0"/>
              </a:spcBef>
              <a:buClrTx/>
              <a:buSzTx/>
              <a:buFontTx/>
              <a:buNone/>
            </a:pPr>
            <a:r>
              <a:rPr lang="en-US" altLang="en-US" sz="2000" dirty="0">
                <a:solidFill>
                  <a:schemeClr val="tx1"/>
                </a:solidFill>
                <a:latin typeface="Calibri" panose="020F0502020204030204" pitchFamily="34" charset="0"/>
              </a:rPr>
              <a:t/>
            </a:r>
            <a:br>
              <a:rPr lang="en-US" altLang="en-US" sz="2000" dirty="0">
                <a:solidFill>
                  <a:schemeClr val="tx1"/>
                </a:solidFill>
                <a:latin typeface="Calibri" panose="020F0502020204030204" pitchFamily="34" charset="0"/>
              </a:rPr>
            </a:br>
            <a:r>
              <a:rPr lang="en-US" altLang="en-US" sz="2000" dirty="0">
                <a:solidFill>
                  <a:schemeClr val="tx1"/>
                </a:solidFill>
                <a:latin typeface="Calibri" panose="020F0502020204030204" pitchFamily="34" charset="0"/>
              </a:rPr>
              <a:t>Principal Investigator: Brian K. McFarlin, PhD, FACSM, FTOS </a:t>
            </a:r>
          </a:p>
          <a:p>
            <a:pPr algn="ctr" eaLnBrk="1" hangingPunct="1">
              <a:spcBef>
                <a:spcPct val="0"/>
              </a:spcBef>
              <a:buClrTx/>
              <a:buSzTx/>
              <a:buFontTx/>
              <a:buNone/>
            </a:pPr>
            <a:r>
              <a:rPr lang="en-US" altLang="en-US" sz="2000" dirty="0">
                <a:solidFill>
                  <a:schemeClr val="tx1"/>
                </a:solidFill>
                <a:latin typeface="Calibri" panose="020F0502020204030204" pitchFamily="34" charset="0"/>
              </a:rPr>
              <a:t>University of North Texas</a:t>
            </a:r>
          </a:p>
          <a:p>
            <a:pPr algn="ctr" eaLnBrk="1" hangingPunct="1">
              <a:spcBef>
                <a:spcPct val="0"/>
              </a:spcBef>
              <a:buClrTx/>
              <a:buSzTx/>
              <a:buFontTx/>
              <a:buNone/>
            </a:pPr>
            <a:endParaRPr lang="en-US" altLang="en-US" sz="1500" b="1" dirty="0">
              <a:solidFill>
                <a:schemeClr val="tx1"/>
              </a:solidFill>
              <a:latin typeface="Calibri" panose="020F0502020204030204" pitchFamily="34" charset="0"/>
            </a:endParaRPr>
          </a:p>
          <a:p>
            <a:pPr eaLnBrk="1" hangingPunct="1">
              <a:spcBef>
                <a:spcPct val="0"/>
              </a:spcBef>
              <a:buClrTx/>
              <a:buSzTx/>
              <a:buFontTx/>
              <a:buNone/>
            </a:pPr>
            <a:endParaRPr lang="en-US" altLang="en-US" dirty="0">
              <a:solidFill>
                <a:schemeClr val="tx1"/>
              </a:solidFill>
              <a:latin typeface="Calibri" panose="020F0502020204030204" pitchFamily="34" charset="0"/>
            </a:endParaRPr>
          </a:p>
        </p:txBody>
      </p:sp>
      <p:grpSp>
        <p:nvGrpSpPr>
          <p:cNvPr id="17" name="Group 16"/>
          <p:cNvGrpSpPr>
            <a:grpSpLocks/>
          </p:cNvGrpSpPr>
          <p:nvPr/>
        </p:nvGrpSpPr>
        <p:grpSpPr bwMode="auto">
          <a:xfrm rot="20983017">
            <a:off x="3394486" y="3750029"/>
            <a:ext cx="5436667" cy="2703249"/>
            <a:chOff x="3958824" y="2767039"/>
            <a:chExt cx="6429417" cy="3235259"/>
          </a:xfrm>
        </p:grpSpPr>
        <p:grpSp>
          <p:nvGrpSpPr>
            <p:cNvPr id="86026" name="Group 7"/>
            <p:cNvGrpSpPr>
              <a:grpSpLocks/>
            </p:cNvGrpSpPr>
            <p:nvPr/>
          </p:nvGrpSpPr>
          <p:grpSpPr bwMode="auto">
            <a:xfrm>
              <a:off x="3958824" y="2767039"/>
              <a:ext cx="4706725" cy="2430006"/>
              <a:chOff x="3958824" y="2767039"/>
              <a:chExt cx="4706725" cy="2430006"/>
            </a:xfrm>
          </p:grpSpPr>
          <p:cxnSp>
            <p:nvCxnSpPr>
              <p:cNvPr id="5" name="Straight Arrow Connector 4"/>
              <p:cNvCxnSpPr/>
              <p:nvPr/>
            </p:nvCxnSpPr>
            <p:spPr>
              <a:xfrm>
                <a:off x="3958824" y="2767039"/>
                <a:ext cx="4192194" cy="2430006"/>
              </a:xfrm>
              <a:prstGeom prst="straightConnector1">
                <a:avLst/>
              </a:prstGeom>
              <a:ln w="889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86029" name="TextBox 6"/>
              <p:cNvSpPr txBox="1">
                <a:spLocks noChangeArrowheads="1"/>
              </p:cNvSpPr>
              <p:nvPr/>
            </p:nvSpPr>
            <p:spPr bwMode="auto">
              <a:xfrm rot="1735908">
                <a:off x="4811438" y="3899888"/>
                <a:ext cx="3854111" cy="442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000"/>
                  </a:spcBef>
                  <a:buClr>
                    <a:srgbClr val="EB3D9F"/>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rgbClr val="EB3D9F"/>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rgbClr val="EB3D9F"/>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eaLnBrk="1" hangingPunct="1">
                  <a:spcBef>
                    <a:spcPct val="0"/>
                  </a:spcBef>
                  <a:buClrTx/>
                  <a:buSzTx/>
                  <a:buFontTx/>
                  <a:buNone/>
                </a:pPr>
                <a:r>
                  <a:rPr lang="en-US" altLang="en-US" dirty="0">
                    <a:solidFill>
                      <a:schemeClr val="tx1"/>
                    </a:solidFill>
                  </a:rPr>
                  <a:t>Spore Treatment Group</a:t>
                </a:r>
              </a:p>
            </p:txBody>
          </p:sp>
        </p:grpSp>
        <p:sp>
          <p:nvSpPr>
            <p:cNvPr id="86027" name="TextBox 15"/>
            <p:cNvSpPr txBox="1">
              <a:spLocks noChangeArrowheads="1"/>
            </p:cNvSpPr>
            <p:nvPr/>
          </p:nvSpPr>
          <p:spPr bwMode="auto">
            <a:xfrm rot="1742388">
              <a:off x="7947651" y="5560007"/>
              <a:ext cx="2440590" cy="442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000"/>
                </a:spcBef>
                <a:buClr>
                  <a:srgbClr val="EB3D9F"/>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rgbClr val="EB3D9F"/>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rgbClr val="EB3D9F"/>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eaLnBrk="1" hangingPunct="1">
                <a:spcBef>
                  <a:spcPct val="0"/>
                </a:spcBef>
                <a:buClrTx/>
                <a:buSzTx/>
                <a:buFontTx/>
                <a:buNone/>
              </a:pPr>
              <a:r>
                <a:rPr lang="en-US" altLang="en-US">
                  <a:solidFill>
                    <a:schemeClr val="tx1"/>
                  </a:solidFill>
                </a:rPr>
                <a:t>45% Reduction</a:t>
              </a:r>
            </a:p>
          </p:txBody>
        </p:sp>
      </p:grpSp>
      <p:grpSp>
        <p:nvGrpSpPr>
          <p:cNvPr id="19" name="Group 18"/>
          <p:cNvGrpSpPr>
            <a:grpSpLocks/>
          </p:cNvGrpSpPr>
          <p:nvPr/>
        </p:nvGrpSpPr>
        <p:grpSpPr bwMode="auto">
          <a:xfrm>
            <a:off x="3196867" y="2400643"/>
            <a:ext cx="6798487" cy="1801732"/>
            <a:chOff x="4028307" y="3036070"/>
            <a:chExt cx="6599053" cy="1334146"/>
          </a:xfrm>
        </p:grpSpPr>
        <p:grpSp>
          <p:nvGrpSpPr>
            <p:cNvPr id="86022" name="Group 14"/>
            <p:cNvGrpSpPr>
              <a:grpSpLocks/>
            </p:cNvGrpSpPr>
            <p:nvPr/>
          </p:nvGrpSpPr>
          <p:grpSpPr bwMode="auto">
            <a:xfrm>
              <a:off x="4028307" y="3395717"/>
              <a:ext cx="4457912" cy="974499"/>
              <a:chOff x="4028307" y="3395717"/>
              <a:chExt cx="4457912" cy="974499"/>
            </a:xfrm>
          </p:grpSpPr>
          <p:cxnSp>
            <p:nvCxnSpPr>
              <p:cNvPr id="9" name="Straight Arrow Connector 8"/>
              <p:cNvCxnSpPr/>
              <p:nvPr/>
            </p:nvCxnSpPr>
            <p:spPr>
              <a:xfrm flipV="1">
                <a:off x="4028307" y="3395717"/>
                <a:ext cx="4457912" cy="974499"/>
              </a:xfrm>
              <a:prstGeom prst="straightConnector1">
                <a:avLst/>
              </a:prstGeom>
              <a:ln w="92075">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86025" name="TextBox 13"/>
              <p:cNvSpPr txBox="1">
                <a:spLocks noChangeArrowheads="1"/>
              </p:cNvSpPr>
              <p:nvPr/>
            </p:nvSpPr>
            <p:spPr bwMode="auto">
              <a:xfrm rot="20623014">
                <a:off x="4913383" y="3821821"/>
                <a:ext cx="3436700" cy="273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000"/>
                  </a:spcBef>
                  <a:buClr>
                    <a:srgbClr val="EB3D9F"/>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rgbClr val="EB3D9F"/>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rgbClr val="EB3D9F"/>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eaLnBrk="1" hangingPunct="1">
                  <a:spcBef>
                    <a:spcPct val="0"/>
                  </a:spcBef>
                  <a:buClrTx/>
                  <a:buSzTx/>
                  <a:buFontTx/>
                  <a:buNone/>
                </a:pPr>
                <a:r>
                  <a:rPr lang="en-US" altLang="en-US">
                    <a:solidFill>
                      <a:schemeClr val="tx1"/>
                    </a:solidFill>
                  </a:rPr>
                  <a:t>Placebo Treatment Group</a:t>
                </a:r>
              </a:p>
            </p:txBody>
          </p:sp>
        </p:grpSp>
        <p:sp>
          <p:nvSpPr>
            <p:cNvPr id="86023" name="TextBox 17"/>
            <p:cNvSpPr txBox="1">
              <a:spLocks noChangeArrowheads="1"/>
            </p:cNvSpPr>
            <p:nvPr/>
          </p:nvSpPr>
          <p:spPr bwMode="auto">
            <a:xfrm rot="-648928">
              <a:off x="8458199" y="3036070"/>
              <a:ext cx="2169161" cy="273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000"/>
                </a:spcBef>
                <a:buClr>
                  <a:srgbClr val="EB3D9F"/>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rgbClr val="EB3D9F"/>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rgbClr val="EB3D9F"/>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eaLnBrk="1" hangingPunct="1">
                <a:spcBef>
                  <a:spcPct val="0"/>
                </a:spcBef>
                <a:buClrTx/>
                <a:buSzTx/>
                <a:buFontTx/>
                <a:buNone/>
              </a:pPr>
              <a:r>
                <a:rPr lang="en-US" altLang="en-US" dirty="0">
                  <a:solidFill>
                    <a:schemeClr val="tx1"/>
                  </a:solidFill>
                </a:rPr>
                <a:t>32% Increase</a:t>
              </a:r>
            </a:p>
          </p:txBody>
        </p:sp>
      </p:grpSp>
      <p:grpSp>
        <p:nvGrpSpPr>
          <p:cNvPr id="4" name="Group 3">
            <a:extLst>
              <a:ext uri="{FF2B5EF4-FFF2-40B4-BE49-F238E27FC236}">
                <a16:creationId xmlns="" xmlns:a16="http://schemas.microsoft.com/office/drawing/2014/main" id="{74E10EEE-82B0-460F-9E33-5A218F57A05D}"/>
              </a:ext>
            </a:extLst>
          </p:cNvPr>
          <p:cNvGrpSpPr/>
          <p:nvPr/>
        </p:nvGrpSpPr>
        <p:grpSpPr>
          <a:xfrm>
            <a:off x="9314005" y="2491119"/>
            <a:ext cx="2427145" cy="3657797"/>
            <a:chOff x="9314005" y="2491119"/>
            <a:chExt cx="2427145" cy="3657797"/>
          </a:xfrm>
        </p:grpSpPr>
        <p:sp>
          <p:nvSpPr>
            <p:cNvPr id="2" name="Right Brace 1">
              <a:extLst>
                <a:ext uri="{FF2B5EF4-FFF2-40B4-BE49-F238E27FC236}">
                  <a16:creationId xmlns="" xmlns:a16="http://schemas.microsoft.com/office/drawing/2014/main" id="{CAF2C9C3-860B-4D2D-8FBE-7F694E19F8A1}"/>
                </a:ext>
              </a:extLst>
            </p:cNvPr>
            <p:cNvSpPr/>
            <p:nvPr/>
          </p:nvSpPr>
          <p:spPr>
            <a:xfrm>
              <a:off x="9314005" y="2491119"/>
              <a:ext cx="644208" cy="3657797"/>
            </a:xfrm>
            <a:prstGeom prst="rightBrace">
              <a:avLst/>
            </a:prstGeom>
            <a:ln w="4762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 name="TextBox 2">
              <a:extLst>
                <a:ext uri="{FF2B5EF4-FFF2-40B4-BE49-F238E27FC236}">
                  <a16:creationId xmlns="" xmlns:a16="http://schemas.microsoft.com/office/drawing/2014/main" id="{9C696BE1-04FE-47FD-87B0-29EAC3C36155}"/>
                </a:ext>
              </a:extLst>
            </p:cNvPr>
            <p:cNvSpPr txBox="1"/>
            <p:nvPr/>
          </p:nvSpPr>
          <p:spPr>
            <a:xfrm>
              <a:off x="10179368" y="3646423"/>
              <a:ext cx="1561782" cy="1569660"/>
            </a:xfrm>
            <a:prstGeom prst="rect">
              <a:avLst/>
            </a:prstGeom>
            <a:noFill/>
          </p:spPr>
          <p:txBody>
            <a:bodyPr wrap="square" rtlCol="0">
              <a:spAutoFit/>
            </a:bodyPr>
            <a:lstStyle/>
            <a:p>
              <a:r>
                <a:rPr lang="en-US" sz="2400" b="1" dirty="0"/>
                <a:t>Over 60% Difference between the groups</a:t>
              </a:r>
            </a:p>
          </p:txBody>
        </p:sp>
      </p:grpSp>
    </p:spTree>
    <p:extLst>
      <p:ext uri="{BB962C8B-B14F-4D97-AF65-F5344CB8AC3E}">
        <p14:creationId xmlns:p14="http://schemas.microsoft.com/office/powerpoint/2010/main" val="133012153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 presetClass="entr" presetSubtype="4" fill="hold" nodeType="click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500" fill="hold"/>
                                        <p:tgtEl>
                                          <p:spTgt spid="19"/>
                                        </p:tgtEl>
                                        <p:attrNameLst>
                                          <p:attrName>ppt_x</p:attrName>
                                        </p:attrNameLst>
                                      </p:cBhvr>
                                      <p:tavLst>
                                        <p:tav tm="0">
                                          <p:val>
                                            <p:strVal val="#ppt_x"/>
                                          </p:val>
                                        </p:tav>
                                        <p:tav tm="100000">
                                          <p:val>
                                            <p:strVal val="#ppt_x"/>
                                          </p:val>
                                        </p:tav>
                                      </p:tavLst>
                                    </p:anim>
                                    <p:anim calcmode="lin" valueType="num">
                                      <p:cBhvr additive="base">
                                        <p:cTn id="12"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a:graphicFrameLocks/>
          </p:cNvGraphicFramePr>
          <p:nvPr>
            <p:extLst>
              <p:ext uri="{D42A27DB-BD31-4B8C-83A1-F6EECF244321}">
                <p14:modId xmlns:p14="http://schemas.microsoft.com/office/powerpoint/2010/main" val="443146669"/>
              </p:ext>
            </p:extLst>
          </p:nvPr>
        </p:nvGraphicFramePr>
        <p:xfrm>
          <a:off x="2530475" y="1784350"/>
          <a:ext cx="8350250" cy="5021263"/>
        </p:xfrm>
        <a:graphic>
          <a:graphicData uri="http://schemas.openxmlformats.org/drawingml/2006/chart">
            <c:chart xmlns:c="http://schemas.openxmlformats.org/drawingml/2006/chart" xmlns:r="http://schemas.openxmlformats.org/officeDocument/2006/relationships" r:id="rId2"/>
          </a:graphicData>
        </a:graphic>
      </p:graphicFrame>
      <p:sp>
        <p:nvSpPr>
          <p:cNvPr id="61443" name="TextBox 3"/>
          <p:cNvSpPr txBox="1">
            <a:spLocks noChangeArrowheads="1"/>
          </p:cNvSpPr>
          <p:nvPr/>
        </p:nvSpPr>
        <p:spPr bwMode="auto">
          <a:xfrm>
            <a:off x="1511300" y="-199231"/>
            <a:ext cx="9144000" cy="249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000"/>
              </a:spcBef>
              <a:buClr>
                <a:srgbClr val="EB3D9F"/>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rgbClr val="EB3D9F"/>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rgbClr val="EB3D9F"/>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eaLnBrk="1" hangingPunct="1">
              <a:spcBef>
                <a:spcPct val="0"/>
              </a:spcBef>
              <a:buClrTx/>
              <a:buSzTx/>
              <a:buFontTx/>
              <a:buNone/>
            </a:pPr>
            <a:endParaRPr lang="en-US" altLang="en-US">
              <a:solidFill>
                <a:schemeClr val="tx1"/>
              </a:solidFill>
              <a:latin typeface="Calibri" panose="020F0502020204030204" pitchFamily="34" charset="0"/>
            </a:endParaRPr>
          </a:p>
          <a:p>
            <a:pPr algn="ctr" eaLnBrk="1" hangingPunct="1">
              <a:spcBef>
                <a:spcPct val="0"/>
              </a:spcBef>
              <a:buClrTx/>
              <a:buSzTx/>
              <a:buFontTx/>
              <a:buNone/>
            </a:pPr>
            <a:r>
              <a:rPr lang="en-US" altLang="en-US" sz="2000" b="1">
                <a:solidFill>
                  <a:schemeClr val="tx1"/>
                </a:solidFill>
                <a:latin typeface="Calibri" panose="020F0502020204030204" pitchFamily="34" charset="0"/>
              </a:rPr>
              <a:t>The effect of 30-days of probiotic supplementation </a:t>
            </a:r>
          </a:p>
          <a:p>
            <a:pPr algn="ctr" eaLnBrk="1" hangingPunct="1">
              <a:spcBef>
                <a:spcPct val="0"/>
              </a:spcBef>
              <a:buClrTx/>
              <a:buSzTx/>
              <a:buFontTx/>
              <a:buNone/>
            </a:pPr>
            <a:r>
              <a:rPr lang="en-US" altLang="en-US" sz="2000" b="1">
                <a:solidFill>
                  <a:schemeClr val="tx1"/>
                </a:solidFill>
                <a:latin typeface="Calibri" panose="020F0502020204030204" pitchFamily="34" charset="0"/>
              </a:rPr>
              <a:t>on post-prandial responses to a high-fat meal: An Expanded Pilot Study</a:t>
            </a:r>
          </a:p>
          <a:p>
            <a:pPr algn="ctr" eaLnBrk="1" hangingPunct="1">
              <a:spcBef>
                <a:spcPct val="0"/>
              </a:spcBef>
              <a:buClrTx/>
              <a:buSzTx/>
              <a:buFontTx/>
              <a:buNone/>
            </a:pPr>
            <a:r>
              <a:rPr lang="en-US" altLang="en-US" sz="2000">
                <a:solidFill>
                  <a:schemeClr val="tx1"/>
                </a:solidFill>
                <a:latin typeface="Calibri" panose="020F0502020204030204" pitchFamily="34" charset="0"/>
              </a:rPr>
              <a:t/>
            </a:r>
            <a:br>
              <a:rPr lang="en-US" altLang="en-US" sz="2000">
                <a:solidFill>
                  <a:schemeClr val="tx1"/>
                </a:solidFill>
                <a:latin typeface="Calibri" panose="020F0502020204030204" pitchFamily="34" charset="0"/>
              </a:rPr>
            </a:br>
            <a:r>
              <a:rPr lang="en-US" altLang="en-US" sz="2000">
                <a:solidFill>
                  <a:schemeClr val="tx1"/>
                </a:solidFill>
                <a:latin typeface="Calibri" panose="020F0502020204030204" pitchFamily="34" charset="0"/>
              </a:rPr>
              <a:t>Principal Investigator: Brian K. McFarlin, PhD, FACSM, FTOS </a:t>
            </a:r>
          </a:p>
          <a:p>
            <a:pPr algn="ctr" eaLnBrk="1" hangingPunct="1">
              <a:spcBef>
                <a:spcPct val="0"/>
              </a:spcBef>
              <a:buClrTx/>
              <a:buSzTx/>
              <a:buFontTx/>
              <a:buNone/>
            </a:pPr>
            <a:r>
              <a:rPr lang="en-US" altLang="en-US" sz="2000">
                <a:solidFill>
                  <a:schemeClr val="tx1"/>
                </a:solidFill>
                <a:latin typeface="Calibri" panose="020F0502020204030204" pitchFamily="34" charset="0"/>
              </a:rPr>
              <a:t>University of North Texas</a:t>
            </a:r>
          </a:p>
          <a:p>
            <a:pPr algn="ctr" eaLnBrk="1" hangingPunct="1">
              <a:spcBef>
                <a:spcPct val="0"/>
              </a:spcBef>
              <a:buClrTx/>
              <a:buSzTx/>
              <a:buFontTx/>
              <a:buNone/>
            </a:pPr>
            <a:endParaRPr lang="en-US" altLang="en-US" sz="2000" b="1">
              <a:solidFill>
                <a:schemeClr val="tx1"/>
              </a:solidFill>
              <a:latin typeface="Calibri" panose="020F0502020204030204" pitchFamily="34" charset="0"/>
            </a:endParaRPr>
          </a:p>
          <a:p>
            <a:pPr eaLnBrk="1" hangingPunct="1">
              <a:spcBef>
                <a:spcPct val="0"/>
              </a:spcBef>
              <a:buClrTx/>
              <a:buSzTx/>
              <a:buFontTx/>
              <a:buNone/>
            </a:pPr>
            <a:endParaRPr lang="en-US" altLang="en-US">
              <a:solidFill>
                <a:schemeClr val="tx1"/>
              </a:solidFill>
              <a:latin typeface="Calibri" panose="020F0502020204030204" pitchFamily="34" charset="0"/>
            </a:endParaRPr>
          </a:p>
        </p:txBody>
      </p:sp>
      <p:sp>
        <p:nvSpPr>
          <p:cNvPr id="61444" name="TextBox 4"/>
          <p:cNvSpPr txBox="1">
            <a:spLocks noChangeArrowheads="1"/>
          </p:cNvSpPr>
          <p:nvPr/>
        </p:nvSpPr>
        <p:spPr bwMode="auto">
          <a:xfrm>
            <a:off x="5105400" y="2209800"/>
            <a:ext cx="32004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000"/>
              </a:spcBef>
              <a:buClr>
                <a:srgbClr val="EB3D9F"/>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rgbClr val="EB3D9F"/>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rgbClr val="EB3D9F"/>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eaLnBrk="1" hangingPunct="1">
              <a:spcBef>
                <a:spcPct val="0"/>
              </a:spcBef>
              <a:buClrTx/>
              <a:buSzTx/>
              <a:buFontTx/>
              <a:buNone/>
            </a:pPr>
            <a:r>
              <a:rPr lang="en-US" altLang="en-US" sz="2000" b="1">
                <a:solidFill>
                  <a:srgbClr val="FF0000"/>
                </a:solidFill>
                <a:latin typeface="Calibri" panose="020F0502020204030204" pitchFamily="34" charset="0"/>
              </a:rPr>
              <a:t>SNEAK PREVIEW</a:t>
            </a:r>
          </a:p>
        </p:txBody>
      </p:sp>
      <p:sp>
        <p:nvSpPr>
          <p:cNvPr id="61445" name="TextBox 2"/>
          <p:cNvSpPr txBox="1">
            <a:spLocks noChangeArrowheads="1"/>
          </p:cNvSpPr>
          <p:nvPr/>
        </p:nvSpPr>
        <p:spPr bwMode="auto">
          <a:xfrm>
            <a:off x="9815512" y="3995638"/>
            <a:ext cx="1493837" cy="30777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000"/>
              </a:spcBef>
              <a:buClr>
                <a:srgbClr val="EB3D9F"/>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rgbClr val="EB3D9F"/>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rgbClr val="EB3D9F"/>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eaLnBrk="1" hangingPunct="1">
              <a:spcBef>
                <a:spcPct val="0"/>
              </a:spcBef>
              <a:buClrTx/>
              <a:buSzTx/>
              <a:buFontTx/>
              <a:buNone/>
            </a:pPr>
            <a:r>
              <a:rPr lang="en-US" altLang="en-US" sz="1400" dirty="0">
                <a:solidFill>
                  <a:schemeClr val="tx1"/>
                </a:solidFill>
              </a:rPr>
              <a:t>Spores</a:t>
            </a:r>
          </a:p>
        </p:txBody>
      </p:sp>
    </p:spTree>
    <p:extLst>
      <p:ext uri="{BB962C8B-B14F-4D97-AF65-F5344CB8AC3E}">
        <p14:creationId xmlns:p14="http://schemas.microsoft.com/office/powerpoint/2010/main" val="240946256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p:cNvGraphicFramePr>
            <a:graphicFrameLocks/>
          </p:cNvGraphicFramePr>
          <p:nvPr/>
        </p:nvGraphicFramePr>
        <p:xfrm>
          <a:off x="2768601" y="2006601"/>
          <a:ext cx="7318375" cy="4805363"/>
        </p:xfrm>
        <a:graphic>
          <a:graphicData uri="http://schemas.openxmlformats.org/drawingml/2006/chart">
            <c:chart xmlns:c="http://schemas.openxmlformats.org/drawingml/2006/chart" xmlns:r="http://schemas.openxmlformats.org/officeDocument/2006/relationships" r:id="rId2"/>
          </a:graphicData>
        </a:graphic>
      </p:graphicFrame>
      <p:sp>
        <p:nvSpPr>
          <p:cNvPr id="80899" name="TextBox 3"/>
          <p:cNvSpPr txBox="1">
            <a:spLocks noChangeArrowheads="1"/>
          </p:cNvSpPr>
          <p:nvPr/>
        </p:nvSpPr>
        <p:spPr bwMode="auto">
          <a:xfrm>
            <a:off x="1524000" y="60326"/>
            <a:ext cx="9144000" cy="249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dirty="0"/>
          </a:p>
          <a:p>
            <a:pPr algn="ctr" eaLnBrk="1" hangingPunct="1"/>
            <a:r>
              <a:rPr lang="en-US" altLang="en-US" sz="2000" b="1" dirty="0"/>
              <a:t>The effect of 30-days of probiotic supplementation </a:t>
            </a:r>
          </a:p>
          <a:p>
            <a:pPr algn="ctr" eaLnBrk="1" hangingPunct="1"/>
            <a:r>
              <a:rPr lang="en-US" altLang="en-US" sz="2000" b="1" dirty="0"/>
              <a:t>on post-prandial responses to a high-fat meal: An Expanded Pilot Study</a:t>
            </a:r>
          </a:p>
          <a:p>
            <a:pPr algn="ctr" eaLnBrk="1" hangingPunct="1"/>
            <a:r>
              <a:rPr lang="en-US" altLang="en-US" sz="2000" dirty="0"/>
              <a:t/>
            </a:r>
            <a:br>
              <a:rPr lang="en-US" altLang="en-US" sz="2000" dirty="0"/>
            </a:br>
            <a:r>
              <a:rPr lang="en-US" altLang="en-US" sz="2000" dirty="0"/>
              <a:t>Principal Investigator: Brian K. </a:t>
            </a:r>
            <a:r>
              <a:rPr lang="en-US" altLang="en-US" sz="2000" dirty="0" err="1"/>
              <a:t>McFarlin</a:t>
            </a:r>
            <a:r>
              <a:rPr lang="en-US" altLang="en-US" sz="2000" dirty="0"/>
              <a:t>, PhD, FACSM, FTOS </a:t>
            </a:r>
          </a:p>
          <a:p>
            <a:pPr algn="ctr" eaLnBrk="1" hangingPunct="1"/>
            <a:r>
              <a:rPr lang="en-US" altLang="en-US" sz="2000" dirty="0"/>
              <a:t>University of North Texas</a:t>
            </a:r>
          </a:p>
          <a:p>
            <a:pPr algn="ctr" eaLnBrk="1" hangingPunct="1"/>
            <a:endParaRPr lang="en-US" altLang="en-US" sz="2000" b="1" dirty="0"/>
          </a:p>
          <a:p>
            <a:pPr eaLnBrk="1" hangingPunct="1"/>
            <a:endParaRPr lang="en-US" altLang="en-US" dirty="0"/>
          </a:p>
        </p:txBody>
      </p:sp>
      <p:sp>
        <p:nvSpPr>
          <p:cNvPr id="80900" name="TextBox 4"/>
          <p:cNvSpPr txBox="1">
            <a:spLocks noChangeArrowheads="1"/>
          </p:cNvSpPr>
          <p:nvPr/>
        </p:nvSpPr>
        <p:spPr bwMode="auto">
          <a:xfrm>
            <a:off x="5105400" y="2209800"/>
            <a:ext cx="32004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n-US" altLang="en-US" sz="2000" b="1">
                <a:solidFill>
                  <a:srgbClr val="FF0000"/>
                </a:solidFill>
              </a:rPr>
              <a:t>SNEAK PREVIEW</a:t>
            </a:r>
          </a:p>
        </p:txBody>
      </p:sp>
    </p:spTree>
    <p:extLst>
      <p:ext uri="{BB962C8B-B14F-4D97-AF65-F5344CB8AC3E}">
        <p14:creationId xmlns:p14="http://schemas.microsoft.com/office/powerpoint/2010/main" val="146591817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AsOne/>
      </p:bldGraphic>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120243" y="19062"/>
            <a:ext cx="7369628" cy="6838938"/>
          </a:xfrm>
          <a:prstGeom prst="rect">
            <a:avLst/>
          </a:prstGeom>
        </p:spPr>
      </p:pic>
      <p:pic>
        <p:nvPicPr>
          <p:cNvPr id="3" name="Picture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19924491">
            <a:off x="-443509" y="480887"/>
            <a:ext cx="5515932" cy="2493480"/>
          </a:xfrm>
          <a:prstGeom prst="rect">
            <a:avLst/>
          </a:prstGeom>
        </p:spPr>
      </p:pic>
    </p:spTree>
    <p:extLst>
      <p:ext uri="{BB962C8B-B14F-4D97-AF65-F5344CB8AC3E}">
        <p14:creationId xmlns:p14="http://schemas.microsoft.com/office/powerpoint/2010/main" val="50157231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562722"/>
          </a:xfrm>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p:spPr>
        <p:txBody>
          <a:bodyPr>
            <a:normAutofit fontScale="90000"/>
          </a:bodyPr>
          <a:lstStyle/>
          <a:p>
            <a:pPr algn="ctr"/>
            <a:r>
              <a:rPr lang="en-US" b="1" dirty="0">
                <a:effectLst>
                  <a:outerShdw blurRad="38100" dist="38100" dir="2700000" algn="tl">
                    <a:srgbClr val="000000">
                      <a:alpha val="43137"/>
                    </a:srgbClr>
                  </a:outerShdw>
                </a:effectLst>
              </a:rPr>
              <a:t>WHAT CAN WE DO??</a:t>
            </a:r>
          </a:p>
        </p:txBody>
      </p:sp>
      <p:sp>
        <p:nvSpPr>
          <p:cNvPr id="3" name="TextBox 2"/>
          <p:cNvSpPr txBox="1"/>
          <p:nvPr/>
        </p:nvSpPr>
        <p:spPr>
          <a:xfrm>
            <a:off x="1301004" y="1217203"/>
            <a:ext cx="3402105" cy="1323439"/>
          </a:xfrm>
          <a:prstGeom prst="rect">
            <a:avLst/>
          </a:prstGeom>
          <a:solidFill>
            <a:schemeClr val="accent1">
              <a:lumMod val="60000"/>
              <a:lumOff val="40000"/>
            </a:schemeClr>
          </a:solidFill>
        </p:spPr>
        <p:txBody>
          <a:bodyPr wrap="square" rtlCol="0">
            <a:spAutoFit/>
          </a:bodyPr>
          <a:lstStyle/>
          <a:p>
            <a:r>
              <a:rPr lang="en-US" sz="2000" b="1" dirty="0"/>
              <a:t>INCREASE DIVERSITY</a:t>
            </a:r>
          </a:p>
          <a:p>
            <a:pPr marL="342900" indent="-342900">
              <a:buFont typeface="Arial" panose="020B0604020202020204" pitchFamily="34" charset="0"/>
              <a:buChar char="•"/>
            </a:pPr>
            <a:r>
              <a:rPr lang="en-US" sz="2000" dirty="0"/>
              <a:t>Time restricted feeding</a:t>
            </a:r>
          </a:p>
          <a:p>
            <a:pPr marL="342900" indent="-342900">
              <a:buFont typeface="Arial" panose="020B0604020202020204" pitchFamily="34" charset="0"/>
              <a:buChar char="•"/>
            </a:pPr>
            <a:r>
              <a:rPr lang="en-US" sz="2000" dirty="0"/>
              <a:t>Methodical fiber increase</a:t>
            </a:r>
          </a:p>
          <a:p>
            <a:pPr marL="342900" indent="-342900">
              <a:buFont typeface="Arial" panose="020B0604020202020204" pitchFamily="34" charset="0"/>
              <a:buChar char="•"/>
            </a:pPr>
            <a:r>
              <a:rPr lang="en-US" sz="2000" dirty="0"/>
              <a:t>Macronutrient Diversity</a:t>
            </a:r>
          </a:p>
        </p:txBody>
      </p:sp>
      <p:sp>
        <p:nvSpPr>
          <p:cNvPr id="4" name="TextBox 3"/>
          <p:cNvSpPr txBox="1"/>
          <p:nvPr/>
        </p:nvSpPr>
        <p:spPr>
          <a:xfrm>
            <a:off x="6508376" y="1088957"/>
            <a:ext cx="5338482" cy="2585323"/>
          </a:xfrm>
          <a:prstGeom prst="rect">
            <a:avLst/>
          </a:prstGeom>
          <a:solidFill>
            <a:schemeClr val="accent5">
              <a:lumMod val="60000"/>
              <a:lumOff val="40000"/>
            </a:schemeClr>
          </a:solidFill>
        </p:spPr>
        <p:txBody>
          <a:bodyPr wrap="square" rtlCol="0">
            <a:spAutoFit/>
          </a:bodyPr>
          <a:lstStyle/>
          <a:p>
            <a:r>
              <a:rPr lang="en-US" b="1" dirty="0"/>
              <a:t>INCREASE </a:t>
            </a:r>
            <a:r>
              <a:rPr lang="en-US" b="1" dirty="0" err="1"/>
              <a:t>sIgA</a:t>
            </a:r>
            <a:endParaRPr lang="en-US" b="1" dirty="0"/>
          </a:p>
          <a:p>
            <a:pPr marL="285750" indent="-285750">
              <a:buFont typeface="Arial" panose="020B0604020202020204" pitchFamily="34" charset="0"/>
              <a:buChar char="•"/>
            </a:pPr>
            <a:r>
              <a:rPr lang="en-US" dirty="0"/>
              <a:t>Supplements that help: essential fatty acids, glutathione, glycine, glutamine, phosphatidylcholine, Vitamin C and Zinc</a:t>
            </a:r>
          </a:p>
          <a:p>
            <a:pPr marL="285750" indent="-285750">
              <a:buFont typeface="Arial" panose="020B0604020202020204" pitchFamily="34" charset="0"/>
              <a:buChar char="•"/>
            </a:pPr>
            <a:r>
              <a:rPr lang="en-US" dirty="0"/>
              <a:t>Colostrum </a:t>
            </a:r>
          </a:p>
          <a:p>
            <a:pPr marL="285750" indent="-285750">
              <a:buFont typeface="Arial" panose="020B0604020202020204" pitchFamily="34" charset="0"/>
              <a:buChar char="•"/>
            </a:pPr>
            <a:r>
              <a:rPr lang="en-US" dirty="0"/>
              <a:t>Bacillus spores and saccharomyces – possibly </a:t>
            </a:r>
            <a:r>
              <a:rPr lang="en-US" dirty="0" err="1"/>
              <a:t>pediococcus</a:t>
            </a:r>
            <a:endParaRPr lang="en-US" dirty="0"/>
          </a:p>
          <a:p>
            <a:pPr marL="285750" indent="-285750">
              <a:buFont typeface="Arial" panose="020B0604020202020204" pitchFamily="34" charset="0"/>
              <a:buChar char="•"/>
            </a:pPr>
            <a:r>
              <a:rPr lang="en-US" dirty="0"/>
              <a:t>Address the adrenals</a:t>
            </a:r>
          </a:p>
          <a:p>
            <a:pPr marL="285750" indent="-285750">
              <a:buFont typeface="Arial" panose="020B0604020202020204" pitchFamily="34" charset="0"/>
              <a:buChar char="•"/>
            </a:pPr>
            <a:r>
              <a:rPr lang="en-US" dirty="0"/>
              <a:t>Stress reduction</a:t>
            </a:r>
          </a:p>
        </p:txBody>
      </p:sp>
      <p:sp>
        <p:nvSpPr>
          <p:cNvPr id="5" name="TextBox 4"/>
          <p:cNvSpPr txBox="1"/>
          <p:nvPr/>
        </p:nvSpPr>
        <p:spPr>
          <a:xfrm>
            <a:off x="235324" y="2670975"/>
            <a:ext cx="3489511" cy="1754326"/>
          </a:xfrm>
          <a:prstGeom prst="rect">
            <a:avLst/>
          </a:prstGeom>
          <a:solidFill>
            <a:schemeClr val="accent4">
              <a:lumMod val="40000"/>
              <a:lumOff val="60000"/>
            </a:schemeClr>
          </a:solidFill>
        </p:spPr>
        <p:txBody>
          <a:bodyPr wrap="square" rtlCol="0">
            <a:spAutoFit/>
          </a:bodyPr>
          <a:lstStyle/>
          <a:p>
            <a:r>
              <a:rPr lang="en-US" b="1" dirty="0"/>
              <a:t>CHANGE EXPOSURE</a:t>
            </a:r>
          </a:p>
          <a:p>
            <a:pPr marL="285750" indent="-285750">
              <a:buFont typeface="Arial" panose="020B0604020202020204" pitchFamily="34" charset="0"/>
              <a:buChar char="•"/>
            </a:pPr>
            <a:r>
              <a:rPr lang="en-US" dirty="0"/>
              <a:t>Get Dirty!</a:t>
            </a:r>
          </a:p>
          <a:p>
            <a:pPr marL="285750" indent="-285750">
              <a:buFont typeface="Arial" panose="020B0604020202020204" pitchFamily="34" charset="0"/>
              <a:buChar char="•"/>
            </a:pPr>
            <a:r>
              <a:rPr lang="en-US" dirty="0"/>
              <a:t>Eliminate chlorine cleaners</a:t>
            </a:r>
          </a:p>
          <a:p>
            <a:pPr marL="285750" indent="-285750">
              <a:buFont typeface="Arial" panose="020B0604020202020204" pitchFamily="34" charset="0"/>
              <a:buChar char="•"/>
            </a:pPr>
            <a:r>
              <a:rPr lang="en-US" dirty="0"/>
              <a:t>Eliminate antimicrobial products</a:t>
            </a:r>
          </a:p>
          <a:p>
            <a:pPr marL="285750" indent="-285750">
              <a:buFont typeface="Arial" panose="020B0604020202020204" pitchFamily="34" charset="0"/>
              <a:buChar char="•"/>
            </a:pPr>
            <a:r>
              <a:rPr lang="en-US" dirty="0"/>
              <a:t>Get a dog</a:t>
            </a:r>
          </a:p>
          <a:p>
            <a:pPr marL="285750" indent="-285750">
              <a:buFont typeface="Arial" panose="020B0604020202020204" pitchFamily="34" charset="0"/>
              <a:buChar char="•"/>
            </a:pPr>
            <a:r>
              <a:rPr lang="en-US" dirty="0"/>
              <a:t>Protect from EMFs </a:t>
            </a:r>
          </a:p>
        </p:txBody>
      </p:sp>
      <p:sp>
        <p:nvSpPr>
          <p:cNvPr id="6" name="TextBox 5"/>
          <p:cNvSpPr txBox="1"/>
          <p:nvPr/>
        </p:nvSpPr>
        <p:spPr>
          <a:xfrm>
            <a:off x="2918011" y="4279325"/>
            <a:ext cx="4699746" cy="2031325"/>
          </a:xfrm>
          <a:prstGeom prst="rect">
            <a:avLst/>
          </a:prstGeom>
          <a:solidFill>
            <a:schemeClr val="bg2">
              <a:lumMod val="75000"/>
            </a:schemeClr>
          </a:solidFill>
        </p:spPr>
        <p:txBody>
          <a:bodyPr wrap="square" rtlCol="0">
            <a:spAutoFit/>
          </a:bodyPr>
          <a:lstStyle/>
          <a:p>
            <a:r>
              <a:rPr lang="en-US" b="1" dirty="0"/>
              <a:t>IMPROVE MUCIN PRODUCTION</a:t>
            </a:r>
          </a:p>
          <a:p>
            <a:pPr marL="285750" indent="-285750">
              <a:buFont typeface="Arial" panose="020B0604020202020204" pitchFamily="34" charset="0"/>
              <a:buChar char="•"/>
            </a:pPr>
            <a:r>
              <a:rPr lang="en-US" dirty="0"/>
              <a:t>Key Supplements are:  L-threonine, L-serine, L-proline, and L-cysteine. 95% increase in mucin2 production in male rats treated with DSS (dextran sulfate sodium)</a:t>
            </a:r>
          </a:p>
          <a:p>
            <a:pPr marL="285750" indent="-285750">
              <a:buFont typeface="Arial" panose="020B0604020202020204" pitchFamily="34" charset="0"/>
              <a:buChar char="•"/>
            </a:pPr>
            <a:r>
              <a:rPr lang="en-US" dirty="0"/>
              <a:t>Increase butyrate </a:t>
            </a:r>
          </a:p>
          <a:p>
            <a:pPr marL="285750" indent="-285750">
              <a:buFont typeface="Arial" panose="020B0604020202020204" pitchFamily="34" charset="0"/>
              <a:buChar char="•"/>
            </a:pPr>
            <a:r>
              <a:rPr lang="en-US" dirty="0"/>
              <a:t>Increase </a:t>
            </a:r>
            <a:r>
              <a:rPr lang="en-US" dirty="0" err="1"/>
              <a:t>autophagosomes</a:t>
            </a:r>
            <a:r>
              <a:rPr lang="en-US" dirty="0"/>
              <a:t> by autophagy </a:t>
            </a:r>
          </a:p>
        </p:txBody>
      </p:sp>
      <p:sp>
        <p:nvSpPr>
          <p:cNvPr id="7" name="TextBox 6"/>
          <p:cNvSpPr txBox="1"/>
          <p:nvPr/>
        </p:nvSpPr>
        <p:spPr>
          <a:xfrm>
            <a:off x="7960659" y="4176710"/>
            <a:ext cx="3933265" cy="1477328"/>
          </a:xfrm>
          <a:prstGeom prst="rect">
            <a:avLst/>
          </a:prstGeom>
          <a:solidFill>
            <a:schemeClr val="accent2">
              <a:lumMod val="60000"/>
              <a:lumOff val="40000"/>
            </a:schemeClr>
          </a:solidFill>
        </p:spPr>
        <p:txBody>
          <a:bodyPr wrap="square" rtlCol="0">
            <a:spAutoFit/>
          </a:bodyPr>
          <a:lstStyle/>
          <a:p>
            <a:r>
              <a:rPr lang="en-US" b="1" dirty="0"/>
              <a:t>RESOLVE LEAKY GUT</a:t>
            </a:r>
          </a:p>
          <a:p>
            <a:pPr marL="285750" indent="-285750">
              <a:buFont typeface="Wingdings" panose="05000000000000000000" pitchFamily="2" charset="2"/>
              <a:buChar char="§"/>
            </a:pPr>
            <a:r>
              <a:rPr lang="en-US" dirty="0"/>
              <a:t>Spore based probiotic</a:t>
            </a:r>
          </a:p>
          <a:p>
            <a:pPr marL="285750" indent="-285750">
              <a:buFont typeface="Wingdings" panose="05000000000000000000" pitchFamily="2" charset="2"/>
              <a:buChar char="§"/>
            </a:pPr>
            <a:r>
              <a:rPr lang="en-US" dirty="0"/>
              <a:t>L-glutamine</a:t>
            </a:r>
          </a:p>
          <a:p>
            <a:pPr marL="285750" indent="-285750">
              <a:buFont typeface="Wingdings" panose="05000000000000000000" pitchFamily="2" charset="2"/>
              <a:buChar char="§"/>
            </a:pPr>
            <a:r>
              <a:rPr lang="en-US" dirty="0"/>
              <a:t>Reduce saturated and oxidized fats</a:t>
            </a:r>
          </a:p>
          <a:p>
            <a:pPr marL="285750" indent="-285750">
              <a:buFont typeface="Wingdings" panose="05000000000000000000" pitchFamily="2" charset="2"/>
              <a:buChar char="§"/>
            </a:pPr>
            <a:r>
              <a:rPr lang="en-US" dirty="0"/>
              <a:t>Lactoferrin</a:t>
            </a:r>
          </a:p>
        </p:txBody>
      </p:sp>
      <p:sp>
        <p:nvSpPr>
          <p:cNvPr id="8" name="TextBox 7"/>
          <p:cNvSpPr txBox="1"/>
          <p:nvPr/>
        </p:nvSpPr>
        <p:spPr>
          <a:xfrm rot="19411794">
            <a:off x="3368488" y="3224972"/>
            <a:ext cx="4753536" cy="646331"/>
          </a:xfrm>
          <a:prstGeom prst="rect">
            <a:avLst/>
          </a:prstGeom>
          <a:solidFill>
            <a:srgbClr val="FF0000"/>
          </a:solidFill>
        </p:spPr>
        <p:txBody>
          <a:bodyPr wrap="square" rtlCol="0">
            <a:spAutoFit/>
          </a:bodyPr>
          <a:lstStyle/>
          <a:p>
            <a:pPr algn="ctr"/>
            <a:r>
              <a:rPr lang="en-US" sz="3600" b="1" dirty="0">
                <a:solidFill>
                  <a:schemeClr val="bg1"/>
                </a:solidFill>
              </a:rPr>
              <a:t>BUTYRATE and SCFA!</a:t>
            </a:r>
          </a:p>
        </p:txBody>
      </p:sp>
      <p:pic>
        <p:nvPicPr>
          <p:cNvPr id="9" name="Picture 8" descr="FooterPPT.jpg"/>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21877" y="6320419"/>
            <a:ext cx="11799794" cy="496939"/>
          </a:xfrm>
          <a:prstGeom prst="rect">
            <a:avLst/>
          </a:prstGeom>
        </p:spPr>
      </p:pic>
    </p:spTree>
    <p:extLst>
      <p:ext uri="{BB962C8B-B14F-4D97-AF65-F5344CB8AC3E}">
        <p14:creationId xmlns:p14="http://schemas.microsoft.com/office/powerpoint/2010/main" val="34139848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4"/>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7"/>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nodeType="clickEffect">
                                  <p:stCondLst>
                                    <p:cond delay="0"/>
                                  </p:stCondLst>
                                  <p:childTnLst>
                                    <p:set>
                                      <p:cBhvr>
                                        <p:cTn id="74"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nodeType="clickEffect">
                                  <p:stCondLst>
                                    <p:cond delay="0"/>
                                  </p:stCondLst>
                                  <p:childTnLst>
                                    <p:set>
                                      <p:cBhvr>
                                        <p:cTn id="78"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nodeType="clickEffect">
                                  <p:stCondLst>
                                    <p:cond delay="0"/>
                                  </p:stCondLst>
                                  <p:childTnLst>
                                    <p:set>
                                      <p:cBhvr>
                                        <p:cTn id="82"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nodeType="clickEffect">
                                  <p:stCondLst>
                                    <p:cond delay="0"/>
                                  </p:stCondLst>
                                  <p:childTnLst>
                                    <p:set>
                                      <p:cBhvr>
                                        <p:cTn id="86"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grpId="0" nodeType="clickEffect">
                                  <p:stCondLst>
                                    <p:cond delay="0"/>
                                  </p:stCondLst>
                                  <p:childTnLst>
                                    <p:set>
                                      <p:cBhvr>
                                        <p:cTn id="90" dur="1" fill="hold">
                                          <p:stCondLst>
                                            <p:cond delay="0"/>
                                          </p:stCondLst>
                                        </p:cTn>
                                        <p:tgtEl>
                                          <p:spTgt spid="6"/>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nodeType="clickEffect">
                                  <p:stCondLst>
                                    <p:cond delay="0"/>
                                  </p:stCondLst>
                                  <p:childTnLst>
                                    <p:set>
                                      <p:cBhvr>
                                        <p:cTn id="94"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95" fill="hold">
                      <p:stCondLst>
                        <p:cond delay="indefinite"/>
                      </p:stCondLst>
                      <p:childTnLst>
                        <p:par>
                          <p:cTn id="96" fill="hold">
                            <p:stCondLst>
                              <p:cond delay="0"/>
                            </p:stCondLst>
                            <p:childTnLst>
                              <p:par>
                                <p:cTn id="97" presetID="1" presetClass="entr" presetSubtype="0" fill="hold" nodeType="clickEffect">
                                  <p:stCondLst>
                                    <p:cond delay="0"/>
                                  </p:stCondLst>
                                  <p:childTnLst>
                                    <p:set>
                                      <p:cBhvr>
                                        <p:cTn id="98"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99" fill="hold">
                      <p:stCondLst>
                        <p:cond delay="indefinite"/>
                      </p:stCondLst>
                      <p:childTnLst>
                        <p:par>
                          <p:cTn id="100" fill="hold">
                            <p:stCondLst>
                              <p:cond delay="0"/>
                            </p:stCondLst>
                            <p:childTnLst>
                              <p:par>
                                <p:cTn id="101" presetID="1" presetClass="entr" presetSubtype="0" fill="hold" nodeType="clickEffect">
                                  <p:stCondLst>
                                    <p:cond delay="0"/>
                                  </p:stCondLst>
                                  <p:childTnLst>
                                    <p:set>
                                      <p:cBhvr>
                                        <p:cTn id="102"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03" fill="hold">
                      <p:stCondLst>
                        <p:cond delay="indefinite"/>
                      </p:stCondLst>
                      <p:childTnLst>
                        <p:par>
                          <p:cTn id="104" fill="hold">
                            <p:stCondLst>
                              <p:cond delay="0"/>
                            </p:stCondLst>
                            <p:childTnLst>
                              <p:par>
                                <p:cTn id="105" presetID="1" presetClass="entr" presetSubtype="0" fill="hold" grpId="0" nodeType="clickEffect">
                                  <p:stCondLst>
                                    <p:cond delay="0"/>
                                  </p:stCondLst>
                                  <p:childTnLst>
                                    <p:set>
                                      <p:cBhvr>
                                        <p:cTn id="10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34F8E16-C4D8-4C0E-91F1-1F442DF95173}"/>
              </a:ext>
            </a:extLst>
          </p:cNvPr>
          <p:cNvSpPr>
            <a:spLocks noGrp="1"/>
          </p:cNvSpPr>
          <p:nvPr>
            <p:ph type="title"/>
          </p:nvPr>
        </p:nvSpPr>
        <p:spPr>
          <a:xfrm>
            <a:off x="838200" y="365126"/>
            <a:ext cx="10515600" cy="760290"/>
          </a:xfrm>
        </p:spPr>
        <p:txBody>
          <a:bodyPr/>
          <a:lstStyle/>
          <a:p>
            <a:pPr algn="ctr"/>
            <a:r>
              <a:rPr lang="en-US" b="1" dirty="0" smtClean="0"/>
              <a:t>Conclusion</a:t>
            </a:r>
            <a:endParaRPr lang="en-US" b="1" dirty="0"/>
          </a:p>
        </p:txBody>
      </p:sp>
      <p:sp>
        <p:nvSpPr>
          <p:cNvPr id="3" name="Content Placeholder 2">
            <a:extLst>
              <a:ext uri="{FF2B5EF4-FFF2-40B4-BE49-F238E27FC236}">
                <a16:creationId xmlns="" xmlns:a16="http://schemas.microsoft.com/office/drawing/2014/main" id="{8DC306E3-4B88-499F-9475-307892854C03}"/>
              </a:ext>
            </a:extLst>
          </p:cNvPr>
          <p:cNvSpPr>
            <a:spLocks noGrp="1"/>
          </p:cNvSpPr>
          <p:nvPr>
            <p:ph idx="1"/>
          </p:nvPr>
        </p:nvSpPr>
        <p:spPr>
          <a:xfrm>
            <a:off x="2560320" y="1026942"/>
            <a:ext cx="8793479" cy="5293477"/>
          </a:xfrm>
        </p:spPr>
        <p:txBody>
          <a:bodyPr>
            <a:normAutofit fontScale="47500" lnSpcReduction="20000"/>
          </a:bodyPr>
          <a:lstStyle/>
          <a:p>
            <a:pPr marL="0" indent="0">
              <a:buNone/>
            </a:pPr>
            <a:endParaRPr lang="en-US" dirty="0"/>
          </a:p>
          <a:p>
            <a:pPr marL="285750" indent="-285750">
              <a:buFont typeface="Wingdings" panose="05000000000000000000" pitchFamily="2" charset="2"/>
              <a:buChar char="Ø"/>
            </a:pPr>
            <a:r>
              <a:rPr lang="en-US" sz="3800" dirty="0"/>
              <a:t>Among NCD, intestinal permeability/metabolic </a:t>
            </a:r>
            <a:r>
              <a:rPr lang="en-US" sz="3800" dirty="0" err="1"/>
              <a:t>endotoxemia</a:t>
            </a:r>
            <a:r>
              <a:rPr lang="en-US" sz="3800" dirty="0"/>
              <a:t> is the #1 cause of morbidity and mortality worldwide.</a:t>
            </a:r>
          </a:p>
          <a:p>
            <a:pPr marL="285750" indent="-285750">
              <a:buFont typeface="Wingdings" panose="05000000000000000000" pitchFamily="2" charset="2"/>
              <a:buChar char="Ø"/>
            </a:pPr>
            <a:r>
              <a:rPr lang="en-US" sz="3800" dirty="0"/>
              <a:t>Metabolic </a:t>
            </a:r>
            <a:r>
              <a:rPr lang="en-US" sz="3800" dirty="0" err="1"/>
              <a:t>Endotoxemia</a:t>
            </a:r>
            <a:r>
              <a:rPr lang="en-US" sz="3800" dirty="0"/>
              <a:t> leads to conditions like obesity, heart disease, autoimmunity, diabetes, hypogonadism, </a:t>
            </a:r>
            <a:r>
              <a:rPr lang="en-US" sz="3800" dirty="0" err="1"/>
              <a:t>Alzheimer's,etc</a:t>
            </a:r>
            <a:r>
              <a:rPr lang="en-US" sz="3800" dirty="0"/>
              <a:t>.</a:t>
            </a:r>
          </a:p>
          <a:p>
            <a:pPr marL="285750" indent="-285750">
              <a:buFont typeface="Wingdings" panose="05000000000000000000" pitchFamily="2" charset="2"/>
              <a:buChar char="Ø"/>
            </a:pPr>
            <a:r>
              <a:rPr lang="en-US" sz="3800" dirty="0"/>
              <a:t>Metabolic </a:t>
            </a:r>
            <a:r>
              <a:rPr lang="en-US" sz="3800" dirty="0" err="1"/>
              <a:t>Endotoxemia</a:t>
            </a:r>
            <a:r>
              <a:rPr lang="en-US" sz="3800" dirty="0"/>
              <a:t> is a feature of a </a:t>
            </a:r>
            <a:r>
              <a:rPr lang="en-US" sz="3800" dirty="0" err="1"/>
              <a:t>dysbiotic</a:t>
            </a:r>
            <a:r>
              <a:rPr lang="en-US" sz="3800" dirty="0"/>
              <a:t> gut.</a:t>
            </a:r>
          </a:p>
          <a:p>
            <a:pPr marL="285750" indent="-285750">
              <a:buFont typeface="Wingdings" panose="05000000000000000000" pitchFamily="2" charset="2"/>
              <a:buChar char="Ø"/>
            </a:pPr>
            <a:r>
              <a:rPr lang="en-US" sz="3800" dirty="0"/>
              <a:t>It effects the immune system as well as the endocrine system, which is what leads to conditions like type 2 diabetes and obesity.</a:t>
            </a:r>
          </a:p>
          <a:p>
            <a:pPr marL="285750" indent="-285750">
              <a:buFont typeface="Wingdings" panose="05000000000000000000" pitchFamily="2" charset="2"/>
              <a:buChar char="Ø"/>
            </a:pPr>
            <a:r>
              <a:rPr lang="en-US" sz="3800" dirty="0"/>
              <a:t>The hallmarks are high serum LPS and LBP (especially after a meal), elevated IL-6, IL-1beta, INF-G, elevated triglycerides and post-prandial insulin. </a:t>
            </a:r>
          </a:p>
          <a:p>
            <a:pPr marL="285750" indent="-285750">
              <a:buFont typeface="Wingdings" panose="05000000000000000000" pitchFamily="2" charset="2"/>
              <a:buChar char="Ø"/>
            </a:pPr>
            <a:r>
              <a:rPr lang="en-US" sz="3800" b="1" dirty="0" err="1" smtClean="0"/>
              <a:t>MegaSporeBiotic</a:t>
            </a:r>
            <a:r>
              <a:rPr lang="en-US" sz="3800" dirty="0" smtClean="0"/>
              <a:t> </a:t>
            </a:r>
            <a:r>
              <a:rPr lang="en-US" sz="3800" dirty="0"/>
              <a:t>significantly reduced post-prandial </a:t>
            </a:r>
            <a:r>
              <a:rPr lang="en-US" sz="3800" dirty="0" err="1"/>
              <a:t>endotoxemia</a:t>
            </a:r>
            <a:r>
              <a:rPr lang="en-US" sz="3800" dirty="0"/>
              <a:t>, IL-6, IL-1beta, INF-g and Elevated triglycerides with NO dietary changes or other therapies.</a:t>
            </a:r>
          </a:p>
          <a:p>
            <a:pPr marL="285750" indent="-285750">
              <a:buFont typeface="Wingdings" panose="05000000000000000000" pitchFamily="2" charset="2"/>
              <a:buChar char="Ø"/>
            </a:pPr>
            <a:r>
              <a:rPr lang="en-US" sz="3800" dirty="0"/>
              <a:t>Bacillus endospores also reduce ghrelin and trended towards a change in leptin.</a:t>
            </a:r>
          </a:p>
          <a:p>
            <a:pPr marL="285750" indent="-285750">
              <a:buFont typeface="Wingdings" panose="05000000000000000000" pitchFamily="2" charset="2"/>
              <a:buChar char="Ø"/>
            </a:pPr>
            <a:r>
              <a:rPr lang="en-US" sz="3800" dirty="0"/>
              <a:t>In a separate study, </a:t>
            </a:r>
            <a:r>
              <a:rPr lang="en-US" sz="3800" dirty="0" err="1" smtClean="0"/>
              <a:t>MegaSporeBiotic</a:t>
            </a:r>
            <a:r>
              <a:rPr lang="en-US" sz="3800" dirty="0" smtClean="0"/>
              <a:t> </a:t>
            </a:r>
            <a:r>
              <a:rPr lang="en-US" sz="3800" dirty="0"/>
              <a:t>reduced blood ammonia levels. </a:t>
            </a:r>
          </a:p>
          <a:p>
            <a:pPr marL="285750" indent="-285750">
              <a:buFont typeface="Wingdings" panose="05000000000000000000" pitchFamily="2" charset="2"/>
              <a:buChar char="Ø"/>
            </a:pPr>
            <a:r>
              <a:rPr lang="en-US" sz="3800" dirty="0"/>
              <a:t>Significantly increases </a:t>
            </a:r>
            <a:r>
              <a:rPr lang="en-US" sz="3800" b="1" i="1" dirty="0" err="1"/>
              <a:t>Akkermansia</a:t>
            </a:r>
            <a:r>
              <a:rPr lang="en-US" sz="3800" b="1" i="1" dirty="0"/>
              <a:t> </a:t>
            </a:r>
            <a:r>
              <a:rPr lang="en-US" sz="3800" b="1" i="1" dirty="0" err="1"/>
              <a:t>muciniphila</a:t>
            </a:r>
            <a:r>
              <a:rPr lang="en-US" sz="3800" dirty="0"/>
              <a:t>, </a:t>
            </a:r>
            <a:r>
              <a:rPr lang="en-US" sz="3800" b="1" i="1" dirty="0"/>
              <a:t>Bifidobacterium </a:t>
            </a:r>
            <a:r>
              <a:rPr lang="en-US" sz="3800" b="1" dirty="0"/>
              <a:t>spp</a:t>
            </a:r>
            <a:r>
              <a:rPr lang="en-US" sz="3800" dirty="0"/>
              <a:t>., and several groups of bacteria belonging to </a:t>
            </a:r>
            <a:r>
              <a:rPr lang="en-US" sz="3800" b="1" i="1" dirty="0" err="1"/>
              <a:t>Bacteroidaceae</a:t>
            </a:r>
            <a:r>
              <a:rPr lang="en-US" sz="3800" i="1" dirty="0"/>
              <a:t>.</a:t>
            </a:r>
          </a:p>
          <a:p>
            <a:pPr marL="285750" indent="-285750">
              <a:buFont typeface="Wingdings" panose="05000000000000000000" pitchFamily="2" charset="2"/>
              <a:buChar char="Ø"/>
            </a:pPr>
            <a:r>
              <a:rPr lang="en-US" sz="3800" i="1" dirty="0" err="1" smtClean="0"/>
              <a:t>MegaSporeBiotic</a:t>
            </a:r>
            <a:r>
              <a:rPr lang="en-US" sz="3800" i="1" dirty="0" smtClean="0"/>
              <a:t> </a:t>
            </a:r>
            <a:r>
              <a:rPr lang="en-US" sz="3800" i="1" dirty="0"/>
              <a:t>increased the diversity of the microbiome as well</a:t>
            </a:r>
            <a:endParaRPr lang="en-US" sz="3800" dirty="0"/>
          </a:p>
          <a:p>
            <a:pPr marL="285750" indent="-285750">
              <a:buFont typeface="Wingdings" panose="05000000000000000000" pitchFamily="2" charset="2"/>
              <a:buChar char="Ø"/>
            </a:pPr>
            <a:r>
              <a:rPr lang="en-US" sz="3800" dirty="0"/>
              <a:t>A probiotic that survives, colonizes and changes the microbiome</a:t>
            </a:r>
            <a:r>
              <a:rPr lang="en-US" sz="3800" dirty="0" smtClean="0"/>
              <a:t>!</a:t>
            </a:r>
            <a:endParaRPr lang="en-US" sz="3800" dirty="0"/>
          </a:p>
        </p:txBody>
      </p:sp>
      <p:pic>
        <p:nvPicPr>
          <p:cNvPr id="4" name="Picture 3" descr="FooterPPT.jpg">
            <a:extLst>
              <a:ext uri="{FF2B5EF4-FFF2-40B4-BE49-F238E27FC236}">
                <a16:creationId xmlns="" xmlns:a16="http://schemas.microsoft.com/office/drawing/2014/main" id="{204E237B-F2D5-4A9F-8BF2-DEA3160409DA}"/>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221877" y="6320419"/>
            <a:ext cx="11799794" cy="496939"/>
          </a:xfrm>
          <a:prstGeom prst="rect">
            <a:avLst/>
          </a:prstGeom>
        </p:spPr>
      </p:pic>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78563" y="1268872"/>
            <a:ext cx="1860777" cy="3833446"/>
          </a:xfrm>
          <a:prstGeom prst="rect">
            <a:avLst/>
          </a:prstGeom>
        </p:spPr>
      </p:pic>
    </p:spTree>
    <p:extLst>
      <p:ext uri="{BB962C8B-B14F-4D97-AF65-F5344CB8AC3E}">
        <p14:creationId xmlns:p14="http://schemas.microsoft.com/office/powerpoint/2010/main" val="247558836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18471</TotalTime>
  <Words>3867</Words>
  <Application>Microsoft Office PowerPoint</Application>
  <PresentationFormat>Widescreen</PresentationFormat>
  <Paragraphs>381</Paragraphs>
  <Slides>42</Slides>
  <Notes>20</Notes>
  <HiddenSlides>0</HiddenSlides>
  <MMClips>0</MMClips>
  <ScaleCrop>false</ScaleCrop>
  <HeadingPairs>
    <vt:vector size="8" baseType="variant">
      <vt:variant>
        <vt:lpstr>Fonts Used</vt:lpstr>
      </vt:variant>
      <vt:variant>
        <vt:i4>12</vt:i4>
      </vt:variant>
      <vt:variant>
        <vt:lpstr>Theme</vt:lpstr>
      </vt:variant>
      <vt:variant>
        <vt:i4>1</vt:i4>
      </vt:variant>
      <vt:variant>
        <vt:lpstr>Embedded OLE Servers</vt:lpstr>
      </vt:variant>
      <vt:variant>
        <vt:i4>1</vt:i4>
      </vt:variant>
      <vt:variant>
        <vt:lpstr>Slide Titles</vt:lpstr>
      </vt:variant>
      <vt:variant>
        <vt:i4>42</vt:i4>
      </vt:variant>
    </vt:vector>
  </HeadingPairs>
  <TitlesOfParts>
    <vt:vector size="56" baseType="lpstr">
      <vt:lpstr>Arial</vt:lpstr>
      <vt:lpstr>Arial</vt:lpstr>
      <vt:lpstr>AvantGarde-Book</vt:lpstr>
      <vt:lpstr>Calibri</vt:lpstr>
      <vt:lpstr>Calibri Light</vt:lpstr>
      <vt:lpstr>Chiller</vt:lpstr>
      <vt:lpstr>msgothic</vt:lpstr>
      <vt:lpstr>Open Sans</vt:lpstr>
      <vt:lpstr>Times New Roman</vt:lpstr>
      <vt:lpstr>Trebuchet MS</vt:lpstr>
      <vt:lpstr>Verdana</vt:lpstr>
      <vt:lpstr>Wingdings</vt:lpstr>
      <vt:lpstr>Office Theme</vt:lpstr>
      <vt:lpstr>Chart</vt:lpstr>
      <vt:lpstr>PowerPoint Presentation</vt:lpstr>
      <vt:lpstr>PowerPoint Presentation</vt:lpstr>
      <vt:lpstr>PowerPoint Presentation</vt:lpstr>
      <vt:lpstr>PowerPoint Presentation</vt:lpstr>
      <vt:lpstr>PowerPoint Presentation</vt:lpstr>
      <vt:lpstr>PowerPoint Presentation</vt:lpstr>
      <vt:lpstr>IMMUNE ACTIVATION IN METABOLIC ENDOTOXEMIA</vt:lpstr>
      <vt:lpstr>PowerPoint Presentation</vt:lpstr>
      <vt:lpstr>PowerPoint Presentation</vt:lpstr>
      <vt:lpstr>CLINICAL MANIFESTATIONS OF LPS INDUCED CHRONIC IMMUNE ACTIVATION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WHAT CAN WE DO??</vt:lpstr>
      <vt:lpstr>Conclusion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Kiran Krishnan</dc:creator>
  <cp:lastModifiedBy>MegaSporeBiotic</cp:lastModifiedBy>
  <cp:revision>102</cp:revision>
  <dcterms:created xsi:type="dcterms:W3CDTF">2017-02-22T04:19:58Z</dcterms:created>
  <dcterms:modified xsi:type="dcterms:W3CDTF">2018-04-18T14:01:28Z</dcterms:modified>
</cp:coreProperties>
</file>