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5358" r:id="rId1"/>
  </p:sldMasterIdLst>
  <p:notesMasterIdLst>
    <p:notesMasterId r:id="rId28"/>
  </p:notesMasterIdLst>
  <p:sldIdLst>
    <p:sldId id="365" r:id="rId2"/>
    <p:sldId id="398" r:id="rId3"/>
    <p:sldId id="399" r:id="rId4"/>
    <p:sldId id="412" r:id="rId5"/>
    <p:sldId id="386" r:id="rId6"/>
    <p:sldId id="413" r:id="rId7"/>
    <p:sldId id="405" r:id="rId8"/>
    <p:sldId id="406" r:id="rId9"/>
    <p:sldId id="411" r:id="rId10"/>
    <p:sldId id="400" r:id="rId11"/>
    <p:sldId id="395" r:id="rId12"/>
    <p:sldId id="394" r:id="rId13"/>
    <p:sldId id="409" r:id="rId14"/>
    <p:sldId id="297" r:id="rId15"/>
    <p:sldId id="298" r:id="rId16"/>
    <p:sldId id="314" r:id="rId17"/>
    <p:sldId id="378" r:id="rId18"/>
    <p:sldId id="416" r:id="rId19"/>
    <p:sldId id="393" r:id="rId20"/>
    <p:sldId id="315" r:id="rId21"/>
    <p:sldId id="404" r:id="rId22"/>
    <p:sldId id="407" r:id="rId23"/>
    <p:sldId id="402" r:id="rId24"/>
    <p:sldId id="408" r:id="rId25"/>
    <p:sldId id="410" r:id="rId26"/>
    <p:sldId id="414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595650"/>
        </a:solidFill>
        <a:latin typeface="Baskerville" charset="0"/>
        <a:ea typeface="MS PGothic" pitchFamily="34" charset="-128"/>
        <a:cs typeface="+mn-cs"/>
        <a:sym typeface="Baskerville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595650"/>
        </a:solidFill>
        <a:latin typeface="Baskerville" charset="0"/>
        <a:ea typeface="MS PGothic" pitchFamily="34" charset="-128"/>
        <a:cs typeface="+mn-cs"/>
        <a:sym typeface="Baskerville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595650"/>
        </a:solidFill>
        <a:latin typeface="Baskerville" charset="0"/>
        <a:ea typeface="MS PGothic" pitchFamily="34" charset="-128"/>
        <a:cs typeface="+mn-cs"/>
        <a:sym typeface="Baskerville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595650"/>
        </a:solidFill>
        <a:latin typeface="Baskerville" charset="0"/>
        <a:ea typeface="MS PGothic" pitchFamily="34" charset="-128"/>
        <a:cs typeface="+mn-cs"/>
        <a:sym typeface="Baskerville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595650"/>
        </a:solidFill>
        <a:latin typeface="Baskerville" charset="0"/>
        <a:ea typeface="MS PGothic" pitchFamily="34" charset="-128"/>
        <a:cs typeface="+mn-cs"/>
        <a:sym typeface="Baskerville" charset="0"/>
      </a:defRPr>
    </a:lvl5pPr>
    <a:lvl6pPr marL="2286000" algn="l" defTabSz="914400" rtl="0" eaLnBrk="1" latinLnBrk="0" hangingPunct="1">
      <a:defRPr sz="1200" kern="1200">
        <a:solidFill>
          <a:srgbClr val="595650"/>
        </a:solidFill>
        <a:latin typeface="Baskerville" charset="0"/>
        <a:ea typeface="MS PGothic" pitchFamily="34" charset="-128"/>
        <a:cs typeface="+mn-cs"/>
        <a:sym typeface="Baskerville" charset="0"/>
      </a:defRPr>
    </a:lvl6pPr>
    <a:lvl7pPr marL="2743200" algn="l" defTabSz="914400" rtl="0" eaLnBrk="1" latinLnBrk="0" hangingPunct="1">
      <a:defRPr sz="1200" kern="1200">
        <a:solidFill>
          <a:srgbClr val="595650"/>
        </a:solidFill>
        <a:latin typeface="Baskerville" charset="0"/>
        <a:ea typeface="MS PGothic" pitchFamily="34" charset="-128"/>
        <a:cs typeface="+mn-cs"/>
        <a:sym typeface="Baskerville" charset="0"/>
      </a:defRPr>
    </a:lvl7pPr>
    <a:lvl8pPr marL="3200400" algn="l" defTabSz="914400" rtl="0" eaLnBrk="1" latinLnBrk="0" hangingPunct="1">
      <a:defRPr sz="1200" kern="1200">
        <a:solidFill>
          <a:srgbClr val="595650"/>
        </a:solidFill>
        <a:latin typeface="Baskerville" charset="0"/>
        <a:ea typeface="MS PGothic" pitchFamily="34" charset="-128"/>
        <a:cs typeface="+mn-cs"/>
        <a:sym typeface="Baskerville" charset="0"/>
      </a:defRPr>
    </a:lvl8pPr>
    <a:lvl9pPr marL="3657600" algn="l" defTabSz="914400" rtl="0" eaLnBrk="1" latinLnBrk="0" hangingPunct="1">
      <a:defRPr sz="1200" kern="1200">
        <a:solidFill>
          <a:srgbClr val="595650"/>
        </a:solidFill>
        <a:latin typeface="Baskerville" charset="0"/>
        <a:ea typeface="MS PGothic" pitchFamily="34" charset="-128"/>
        <a:cs typeface="+mn-cs"/>
        <a:sym typeface="Baskerville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60"/>
  </p:normalViewPr>
  <p:slideViewPr>
    <p:cSldViewPr>
      <p:cViewPr varScale="1">
        <p:scale>
          <a:sx n="92" d="100"/>
          <a:sy n="92" d="100"/>
        </p:scale>
        <p:origin x="-2168" y="-112"/>
      </p:cViewPr>
      <p:guideLst>
        <p:guide orient="horz" pos="2160"/>
        <p:guide pos="29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9531C22F-F344-4118-BC3E-089D04713223}" type="datetimeFigureOut">
              <a:rPr lang="en-US"/>
              <a:pPr/>
              <a:t>9/10/16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F7C13BDF-D1FD-4024-B3A7-9C8448F0C0F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347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026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/>
          <a:lstStyle>
            <a:lvl1pPr defTabSz="931863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1pPr>
            <a:lvl2pPr marL="742950" indent="-285750" defTabSz="931863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2pPr>
            <a:lvl3pPr marL="1143000" indent="-228600" defTabSz="931863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3pPr>
            <a:lvl4pPr marL="1600200" indent="-228600" defTabSz="931863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4pPr>
            <a:lvl5pPr marL="2057400" indent="-228600" defTabSz="931863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0000"/>
                </a:solidFill>
                <a:latin typeface="Verdana" pitchFamily="34" charset="0"/>
              </a:rPr>
              <a:t>Communications Division</a:t>
            </a:r>
          </a:p>
        </p:txBody>
      </p:sp>
      <p:sp>
        <p:nvSpPr>
          <p:cNvPr id="15362" name="Rectangle 1031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1pPr>
            <a:lvl2pPr marL="742950" indent="-285750" defTabSz="931863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2pPr>
            <a:lvl3pPr marL="1143000" indent="-228600" defTabSz="931863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3pPr>
            <a:lvl4pPr marL="1600200" indent="-228600" defTabSz="931863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4pPr>
            <a:lvl5pPr marL="2057400" indent="-228600" defTabSz="931863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9pPr>
          </a:lstStyle>
          <a:p>
            <a:pPr algn="r" eaLnBrk="1" hangingPunct="1"/>
            <a:fld id="{B235F0EB-081A-4612-9243-C0842D63C87B}" type="slidenum">
              <a:rPr lang="en-US" sz="1000">
                <a:solidFill>
                  <a:srgbClr val="000000"/>
                </a:solidFill>
                <a:latin typeface="Verdana" pitchFamily="34" charset="0"/>
              </a:rPr>
              <a:pPr algn="r" eaLnBrk="1" hangingPunct="1"/>
              <a:t>1</a:t>
            </a:fld>
            <a:endParaRPr lang="en-US" sz="100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31888" y="4343400"/>
            <a:ext cx="4594225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307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Hume, 18</a:t>
            </a:r>
            <a:r>
              <a:rPr lang="en-US" altLang="en-US" baseline="30000" smtClean="0"/>
              <a:t>th</a:t>
            </a:r>
            <a:r>
              <a:rPr lang="en-US" altLang="en-US" smtClean="0"/>
              <a:t> century Scottish Enlightenment Philosopher-contemplation during a ‘dreich’</a:t>
            </a:r>
          </a:p>
          <a:p>
            <a:r>
              <a:rPr lang="en-US" altLang="en-US" smtClean="0"/>
              <a:t>Buddha, 6</a:t>
            </a:r>
            <a:r>
              <a:rPr lang="en-US" altLang="en-US" baseline="30000" smtClean="0"/>
              <a:t>th</a:t>
            </a:r>
            <a:r>
              <a:rPr lang="en-US" altLang="en-US" smtClean="0"/>
              <a:t> century, thru meditation                    Hood:University of Bristol</a:t>
            </a: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1pPr>
            <a:lvl2pPr marL="742950" indent="-28575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2pPr>
            <a:lvl3pPr marL="11430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3pPr>
            <a:lvl4pPr marL="16002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4pPr>
            <a:lvl5pPr marL="20574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9pPr>
          </a:lstStyle>
          <a:p>
            <a:pPr eaLnBrk="1" hangingPunct="1"/>
            <a:fld id="{0B72D78D-2634-490D-9F71-8FA41E931599}" type="slidenum">
              <a:rPr lang="en-US" altLang="en-US"/>
              <a:pPr eaLnBrk="1" hangingPunct="1"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6935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mtClean="0"/>
              <a:t>Haisch, an astrophysicist believes the purpose of life is experience and God wishes to experience life thru us.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1pPr>
            <a:lvl2pPr marL="742950" indent="-28575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2pPr>
            <a:lvl3pPr marL="11430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3pPr>
            <a:lvl4pPr marL="16002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4pPr>
            <a:lvl5pPr marL="20574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9pPr>
          </a:lstStyle>
          <a:p>
            <a:pPr eaLnBrk="1" hangingPunct="1"/>
            <a:fld id="{A23F8536-AFC3-4776-9D9F-0C599F5611BC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4617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0738" y="4155141"/>
            <a:ext cx="7542212" cy="1013012"/>
          </a:xfrm>
        </p:spPr>
        <p:txBody>
          <a:bodyPr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0738" y="5230906"/>
            <a:ext cx="7542212" cy="1030942"/>
          </a:xfrm>
        </p:spPr>
        <p:txBody>
          <a:bodyPr/>
          <a:lstStyle>
            <a:lvl1pPr marL="0" indent="0" algn="ctr">
              <a:spcBef>
                <a:spcPct val="30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MoleculeTrac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19" y="224679"/>
            <a:ext cx="5795963" cy="3943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9D02-426E-46C9-9EE9-0DE1EF8B2838}" type="datetime1">
              <a:rPr lang="en-US" smtClean="0"/>
              <a:pPr/>
              <a:t>9/10/16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737" y="1219013"/>
            <a:ext cx="7542213" cy="19589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0737" y="3224213"/>
            <a:ext cx="7542213" cy="1500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9/10/16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1892301"/>
            <a:ext cx="36576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AA6B6-10E5-4810-BC9F-DA72D8452E73}" type="datetime1">
              <a:rPr lang="en-US" smtClean="0"/>
              <a:pPr/>
              <a:t>9/10/16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2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3763" y="1761565"/>
            <a:ext cx="36576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3763" y="2393575"/>
            <a:ext cx="36576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8D072-EF12-4AA2-BD71-ABC68B06D0E2}" type="datetime1">
              <a:rPr lang="en-US" smtClean="0"/>
              <a:pPr/>
              <a:t>9/10/16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DBF60-6CC3-4B74-A60D-3486985E4346}" type="datetime1">
              <a:rPr lang="en-US" smtClean="0"/>
              <a:pPr/>
              <a:t>9/10/16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818-984F-4759-BF72-A33BDC1963BD}" type="datetime1">
              <a:rPr lang="en-US" smtClean="0"/>
              <a:pPr/>
              <a:t>9/10/16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929" y="457201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393" y="457201"/>
            <a:ext cx="3566160" cy="5410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173288" indent="-344488">
              <a:defRPr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929" y="1828801"/>
            <a:ext cx="356616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7E191-5F94-4FC1-B823-BD7CABF7FA06}" type="datetime1">
              <a:rPr lang="en-US" smtClean="0"/>
              <a:pPr/>
              <a:t>9/10/16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457200"/>
            <a:ext cx="3566160" cy="1371600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66765" y="1676400"/>
            <a:ext cx="2975610" cy="2975610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1828800"/>
            <a:ext cx="356616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6D55-EFBE-4F9B-8A5F-09D42CA22A9B}" type="datetime1">
              <a:rPr lang="en-US" smtClean="0"/>
              <a:pPr/>
              <a:t>9/10/16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3962399"/>
            <a:ext cx="7585710" cy="672353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01957" y="457200"/>
            <a:ext cx="2940087" cy="2940087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240" y="4639235"/>
            <a:ext cx="7585710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7DADC-55EA-4839-91C8-5BCC0EC06F5C}" type="datetime1">
              <a:rPr lang="en-US" smtClean="0"/>
              <a:pPr/>
              <a:t>9/10/16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FCF5A-EA79-452C-A52C-1A2668C2E7DF}" type="datetime1">
              <a:rPr lang="en-US" smtClean="0"/>
              <a:pPr/>
              <a:t>9/10/16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9365" y="416859"/>
            <a:ext cx="1940859" cy="5607424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0737" y="414015"/>
            <a:ext cx="6144839" cy="561026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C4C28-BD4B-4892-9A2D-6E19BD753A9A}" type="datetime1">
              <a:rPr lang="en-US" smtClean="0"/>
              <a:pPr/>
              <a:t>9/10/16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2.png"/><Relationship Id="rId1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idOverlay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10000"/>
            </a:schemeClr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2" y="107577"/>
            <a:ext cx="7581901" cy="1653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2" y="1882588"/>
            <a:ext cx="7581901" cy="395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70BA1CFD-BFF0-48BC-9BA5-4974D7A6AB15}" type="datetimeFigureOut">
              <a:rPr lang="en-US" smtClean="0"/>
              <a:t>9/10/16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06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D12AA694-00EB-4F4B-AABB-6F50FB178914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359" r:id="rId1"/>
    <p:sldLayoutId id="2147485360" r:id="rId2"/>
    <p:sldLayoutId id="2147485361" r:id="rId3"/>
    <p:sldLayoutId id="2147485362" r:id="rId4"/>
    <p:sldLayoutId id="2147485363" r:id="rId5"/>
    <p:sldLayoutId id="2147485364" r:id="rId6"/>
    <p:sldLayoutId id="2147485365" r:id="rId7"/>
    <p:sldLayoutId id="2147485366" r:id="rId8"/>
    <p:sldLayoutId id="2147485367" r:id="rId9"/>
    <p:sldLayoutId id="2147485368" r:id="rId10"/>
    <p:sldLayoutId id="2147485369" r:id="rId11"/>
    <p:sldLayoutId id="214748537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6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03225" indent="-403225" algn="l" defTabSz="914400" rtl="0" eaLnBrk="1" latinLnBrk="0" hangingPunct="1">
        <a:spcBef>
          <a:spcPts val="2000"/>
        </a:spcBef>
        <a:buFontTx/>
        <a:buBlip>
          <a:blip r:embed="rId15"/>
        </a:buBlip>
        <a:defRPr sz="24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806450" indent="-403225" algn="l" defTabSz="914400" rtl="0" eaLnBrk="1" latinLnBrk="0" hangingPunct="1">
        <a:spcBef>
          <a:spcPts val="600"/>
        </a:spcBef>
        <a:buFontTx/>
        <a:buBlip>
          <a:blip r:embed="rId15"/>
        </a:buBlip>
        <a:defRPr sz="22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2pPr>
      <a:lvl3pPr marL="11430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20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1492250" indent="-3492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8288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21732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6pPr>
      <a:lvl7pPr marL="25161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7pPr>
      <a:lvl8pPr marL="2860675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8pPr>
      <a:lvl9pPr marL="3205163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cbi.nlm.nih.gov/pubmed/?term=Cleeremans%20A%5BAuthor%5D&amp;cauthor=true&amp;cauthor_uid=21687455" TargetMode="External"/><Relationship Id="rId3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1026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-564968"/>
            <a:ext cx="7721600" cy="20574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b"/>
          <a:lstStyle/>
          <a:p>
            <a:pPr eaLnBrk="1" hangingPunct="1">
              <a:defRPr/>
            </a:pPr>
            <a:r>
              <a:rPr lang="en-US" sz="4000" i="1" dirty="0" smtClean="0">
                <a:solidFill>
                  <a:srgbClr val="00B0F0"/>
                </a:solidFill>
                <a:effectLst/>
              </a:rPr>
              <a:t>Self-Transcendence in Addiction Recovery</a:t>
            </a:r>
            <a:endParaRPr lang="en-US" sz="4000" i="1" dirty="0" smtClean="0">
              <a:solidFill>
                <a:srgbClr val="00B0F0"/>
              </a:solidFill>
              <a:effectLst/>
              <a:ea typeface="+mj-ea"/>
              <a:cs typeface="+mj-cs"/>
            </a:endParaRPr>
          </a:p>
        </p:txBody>
      </p:sp>
      <p:sp>
        <p:nvSpPr>
          <p:cNvPr id="216067" name="Rectangle 1027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2809875"/>
            <a:ext cx="8229600" cy="14065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/>
          <a:lstStyle/>
          <a:p>
            <a:pPr marL="0" indent="0" algn="ctr" eaLnBrk="1" hangingPunct="1">
              <a:buFont typeface="Baskerville" charset="0"/>
              <a:buNone/>
              <a:defRPr/>
            </a:pPr>
            <a:r>
              <a:rPr lang="en-US" i="1" dirty="0" smtClean="0">
                <a:solidFill>
                  <a:schemeClr val="accent2"/>
                </a:solidFill>
                <a:ea typeface="+mn-ea"/>
                <a:cs typeface="+mn-cs"/>
              </a:rPr>
              <a:t>    </a:t>
            </a:r>
          </a:p>
        </p:txBody>
      </p:sp>
      <p:sp>
        <p:nvSpPr>
          <p:cNvPr id="14340" name="Text Box 8"/>
          <p:cNvSpPr txBox="1">
            <a:spLocks noChangeArrowheads="1"/>
          </p:cNvSpPr>
          <p:nvPr/>
        </p:nvSpPr>
        <p:spPr bwMode="auto">
          <a:xfrm>
            <a:off x="279400" y="4079302"/>
            <a:ext cx="838200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1pPr>
            <a:lvl2pPr marL="742950" indent="-285750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2pPr>
            <a:lvl3pPr marL="11430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3pPr>
            <a:lvl4pPr marL="16002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4pPr>
            <a:lvl5pPr marL="20574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MS PGothic" pitchFamily="34" charset="-128"/>
                <a:sym typeface="Baskerville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Daniel H. Angres, M.D. </a:t>
            </a:r>
          </a:p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Medical Director,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Positive Sobriety institute</a:t>
            </a:r>
          </a:p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Chief Medical Officer,</a:t>
            </a:r>
          </a:p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</a:rPr>
              <a:t>River Mend Health, Addiction Services</a:t>
            </a:r>
            <a:endParaRPr lang="en-US" b="1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</a:rPr>
              <a:t>Adjunct Associate Professor of Psychiatry,</a:t>
            </a:r>
          </a:p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</a:rPr>
              <a:t>Northwestern </a:t>
            </a:r>
            <a:r>
              <a:rPr lang="en-US" b="1" dirty="0">
                <a:solidFill>
                  <a:schemeClr val="tx1"/>
                </a:solidFill>
                <a:latin typeface="Times New Roman" pitchFamily="18" charset="0"/>
              </a:rPr>
              <a:t>Feinberg School of Medicine</a:t>
            </a:r>
          </a:p>
          <a:p>
            <a:pPr algn="ctr">
              <a:spcBef>
                <a:spcPct val="50000"/>
              </a:spcBef>
            </a:pPr>
            <a:endParaRPr lang="en-US" sz="1800" b="1" dirty="0">
              <a:solidFill>
                <a:schemeClr val="tx1"/>
              </a:solidFill>
              <a:latin typeface="Times New Roman" pitchFamily="18" charset="0"/>
            </a:endParaRPr>
          </a:p>
          <a:p>
            <a:pPr algn="ctr">
              <a:spcBef>
                <a:spcPct val="50000"/>
              </a:spcBef>
            </a:pPr>
            <a:endParaRPr lang="en-US" sz="18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2" name="Picture 1" descr="images-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00" y="1905000"/>
            <a:ext cx="3683000" cy="20232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Self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724400"/>
          </a:xfrm>
        </p:spPr>
        <p:txBody>
          <a:bodyPr>
            <a:normAutofit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dirty="0" smtClean="0"/>
              <a:t>          </a:t>
            </a:r>
            <a:endParaRPr lang="en-US" altLang="en-US" dirty="0"/>
          </a:p>
          <a:p>
            <a:pPr>
              <a:buFont typeface="Wingdings 2" panose="05020102010507070707" pitchFamily="18" charset="2"/>
              <a:buNone/>
            </a:pPr>
            <a:endParaRPr lang="en-US" altLang="en-US" dirty="0"/>
          </a:p>
          <a:p>
            <a:pPr>
              <a:buFont typeface="Wingdings 2" panose="05020102010507070707" pitchFamily="18" charset="2"/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                                           Bundle Theory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en-US" dirty="0" smtClean="0"/>
          </a:p>
          <a:p>
            <a:pPr>
              <a:buFont typeface="Wingdings 2" panose="05020102010507070707" pitchFamily="18" charset="2"/>
              <a:buNone/>
            </a:pPr>
            <a:r>
              <a:rPr lang="en-US" altLang="en-US" dirty="0" smtClean="0"/>
              <a:t>   </a:t>
            </a:r>
            <a:r>
              <a:rPr lang="en-US" altLang="en-US" dirty="0"/>
              <a:t> </a:t>
            </a:r>
            <a:r>
              <a:rPr lang="en-US" altLang="en-US" dirty="0" smtClean="0"/>
              <a:t>        David Hume: “Bundles of sensations, perceptions and          thoughts, piled on top of each other.”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dirty="0" smtClean="0"/>
              <a:t>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dirty="0"/>
              <a:t> </a:t>
            </a:r>
            <a:r>
              <a:rPr lang="en-US" altLang="en-US" dirty="0" smtClean="0"/>
              <a:t>  </a:t>
            </a:r>
            <a:r>
              <a:rPr lang="en-US" altLang="en-US" sz="1900" dirty="0" smtClean="0">
                <a:solidFill>
                  <a:srgbClr val="FF6600"/>
                </a:solidFill>
              </a:rPr>
              <a:t> Bruce Hood “ The Self Illusion; Why There is No You Inside Your Head”, 2012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en-US" sz="1000" dirty="0" smtClean="0"/>
          </a:p>
          <a:p>
            <a:pPr>
              <a:buFont typeface="Wingdings 2" panose="05020102010507070707" pitchFamily="18" charset="2"/>
              <a:buNone/>
            </a:pPr>
            <a:endParaRPr lang="en-US" altLang="en-US" sz="1000" dirty="0" smtClean="0"/>
          </a:p>
          <a:p>
            <a:pPr>
              <a:buFont typeface="Wingdings 2" panose="05020102010507070707" pitchFamily="18" charset="2"/>
              <a:buNone/>
            </a:pPr>
            <a:endParaRPr lang="en-US" altLang="en-US" sz="1000" dirty="0" smtClean="0"/>
          </a:p>
          <a:p>
            <a:pPr>
              <a:buFont typeface="Wingdings 2" panose="05020102010507070707" pitchFamily="18" charset="2"/>
              <a:buNone/>
            </a:pPr>
            <a:endParaRPr lang="en-US" altLang="en-US" sz="1000" dirty="0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3250" y="6543675"/>
            <a:ext cx="165100" cy="17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1pPr>
            <a:lvl2pPr marL="742950" indent="-28575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2pPr>
            <a:lvl3pPr marL="11430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3pPr>
            <a:lvl4pPr marL="16002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4pPr>
            <a:lvl5pPr marL="20574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9pPr>
          </a:lstStyle>
          <a:p>
            <a:pPr eaLnBrk="1" hangingPunct="1"/>
            <a:fld id="{2BBCE76F-CC2A-43D4-AF53-DD8C654101D6}" type="slidenum">
              <a:rPr lang="en-US" altLang="en-US">
                <a:solidFill>
                  <a:srgbClr val="045C75"/>
                </a:solidFill>
              </a:rPr>
              <a:pPr eaLnBrk="1" hangingPunct="1"/>
              <a:t>2</a:t>
            </a:fld>
            <a:endParaRPr lang="en-US" altLang="en-US">
              <a:solidFill>
                <a:srgbClr val="045C75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285750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Self and Personality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604338" y="1905000"/>
            <a:ext cx="7581901" cy="3953436"/>
          </a:xfrm>
        </p:spPr>
        <p:txBody>
          <a:bodyPr>
            <a:normAutofit fontScale="92500"/>
          </a:bodyPr>
          <a:lstStyle/>
          <a:p>
            <a:pPr>
              <a:buFont typeface="Wingdings 2" panose="05020102010507070707" pitchFamily="18" charset="2"/>
              <a:buNone/>
            </a:pPr>
            <a:endParaRPr lang="en-US" altLang="en-US" dirty="0" smtClean="0"/>
          </a:p>
          <a:p>
            <a:pPr marL="79375" indent="0">
              <a:lnSpc>
                <a:spcPct val="80000"/>
              </a:lnSpc>
              <a:buClr>
                <a:srgbClr val="FFE5E5"/>
              </a:buClr>
              <a:buSzPct val="80000"/>
              <a:buNone/>
            </a:pPr>
            <a:r>
              <a:rPr lang="en-US" altLang="en-US" sz="2500" dirty="0"/>
              <a:t> </a:t>
            </a:r>
            <a:r>
              <a:rPr lang="en-US" altLang="en-US" sz="2500" dirty="0" smtClean="0"/>
              <a:t> </a:t>
            </a:r>
            <a:r>
              <a:rPr lang="en-US" altLang="en-US" sz="2500" dirty="0">
                <a:solidFill>
                  <a:srgbClr val="FF7F00"/>
                </a:solidFill>
                <a:ea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Personality: </a:t>
            </a:r>
            <a:endParaRPr lang="en-US" altLang="en-US" sz="2500" dirty="0" smtClean="0">
              <a:solidFill>
                <a:srgbClr val="FF7F00"/>
              </a:solidFill>
              <a:ea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marL="79375" indent="0">
              <a:lnSpc>
                <a:spcPct val="80000"/>
              </a:lnSpc>
              <a:buClr>
                <a:srgbClr val="FFE5E5"/>
              </a:buClr>
              <a:buSzPct val="80000"/>
              <a:buNone/>
            </a:pPr>
            <a:r>
              <a:rPr lang="en-US" altLang="en-US" sz="2500" dirty="0" smtClean="0">
                <a:solidFill>
                  <a:srgbClr val="FF7F00"/>
                </a:solidFill>
                <a:ea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The </a:t>
            </a:r>
            <a:r>
              <a:rPr lang="en-US" altLang="en-US" sz="2500" dirty="0">
                <a:solidFill>
                  <a:srgbClr val="FF7F00"/>
                </a:solidFill>
                <a:ea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dynamic organization within the individual of those psychophysical systems that determine his unique adjustments to his environment. </a:t>
            </a:r>
            <a:endParaRPr lang="en-US" altLang="en-US" sz="2500" dirty="0">
              <a:solidFill>
                <a:srgbClr val="FF7F00"/>
              </a:solidFill>
              <a:ea typeface="ヒラギノ角ゴ ProN W6" charset="-128"/>
              <a:sym typeface="Arial Bold" panose="020B0704020202020204" pitchFamily="34" charset="0"/>
            </a:endParaRPr>
          </a:p>
          <a:p>
            <a:pPr marL="422275" indent="-342900">
              <a:lnSpc>
                <a:spcPct val="80000"/>
              </a:lnSpc>
              <a:buClr>
                <a:srgbClr val="FFE5E5"/>
              </a:buClr>
              <a:buSzPct val="80000"/>
              <a:buFont typeface="Wingdings" panose="05000000000000000000" pitchFamily="2" charset="2"/>
              <a:buChar char=""/>
            </a:pPr>
            <a:r>
              <a:rPr lang="en-US" altLang="en-US" sz="1100" dirty="0" smtClean="0">
                <a:solidFill>
                  <a:schemeClr val="bg1"/>
                </a:solidFill>
              </a:rPr>
              <a:t>                                                                                              </a:t>
            </a:r>
            <a:r>
              <a:rPr lang="en-US" altLang="en-US" sz="1100" dirty="0" err="1" smtClean="0">
                <a:solidFill>
                  <a:schemeClr val="bg1"/>
                </a:solidFill>
              </a:rPr>
              <a:t>Allport</a:t>
            </a:r>
            <a:r>
              <a:rPr lang="en-US" altLang="en-US" sz="1100" dirty="0" smtClean="0">
                <a:solidFill>
                  <a:schemeClr val="bg1"/>
                </a:solidFill>
              </a:rPr>
              <a:t> </a:t>
            </a:r>
            <a:r>
              <a:rPr lang="en-US" altLang="en-US" sz="1100" dirty="0">
                <a:solidFill>
                  <a:schemeClr val="bg1"/>
                </a:solidFill>
              </a:rPr>
              <a:t>G.W. </a:t>
            </a:r>
            <a:r>
              <a:rPr lang="en-US" altLang="en-US" sz="1100" dirty="0" smtClean="0">
                <a:solidFill>
                  <a:schemeClr val="bg1"/>
                </a:solidFill>
              </a:rPr>
              <a:t>1937</a:t>
            </a:r>
            <a:endParaRPr lang="en-US" altLang="en-US" sz="1100" dirty="0">
              <a:solidFill>
                <a:schemeClr val="bg1"/>
              </a:solidFill>
            </a:endParaRPr>
          </a:p>
          <a:p>
            <a:pPr>
              <a:buFont typeface="Wingdings 2" panose="05020102010507070707" pitchFamily="18" charset="2"/>
              <a:buNone/>
            </a:pPr>
            <a:endParaRPr lang="en-US" altLang="en-US" sz="1100" dirty="0" smtClean="0"/>
          </a:p>
          <a:p>
            <a:pPr>
              <a:buFont typeface="Wingdings 2" panose="05020102010507070707" pitchFamily="18" charset="2"/>
              <a:buNone/>
            </a:pPr>
            <a:r>
              <a:rPr lang="en-US" altLang="en-US" dirty="0" smtClean="0"/>
              <a:t> “Self as the dynamic process of a shifting web of relations.”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1000" dirty="0" smtClean="0">
                <a:solidFill>
                  <a:schemeClr val="bg1"/>
                </a:solidFill>
              </a:rPr>
              <a:t>                                  </a:t>
            </a:r>
            <a:r>
              <a:rPr lang="en-US" altLang="en-US" sz="1000" dirty="0" err="1" smtClean="0">
                <a:solidFill>
                  <a:schemeClr val="bg1"/>
                </a:solidFill>
              </a:rPr>
              <a:t>Galin</a:t>
            </a:r>
            <a:r>
              <a:rPr lang="en-US" altLang="en-US" sz="1000" dirty="0" smtClean="0">
                <a:solidFill>
                  <a:schemeClr val="bg1"/>
                </a:solidFill>
              </a:rPr>
              <a:t> “The Concept Self and Person in Buddhism and Western Psychology, 2001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en-US" sz="1000" dirty="0" smtClean="0">
              <a:solidFill>
                <a:schemeClr val="bg1"/>
              </a:solidFill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3250" y="6543675"/>
            <a:ext cx="165100" cy="17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1pPr>
            <a:lvl2pPr marL="742950" indent="-28575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2pPr>
            <a:lvl3pPr marL="11430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3pPr>
            <a:lvl4pPr marL="16002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4pPr>
            <a:lvl5pPr marL="20574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9pPr>
          </a:lstStyle>
          <a:p>
            <a:pPr eaLnBrk="1" hangingPunct="1"/>
            <a:fld id="{1DB43107-F0F2-40DC-B3D9-1FDAA8E90414}" type="slidenum">
              <a:rPr lang="en-US" altLang="en-US">
                <a:solidFill>
                  <a:srgbClr val="045C75"/>
                </a:solidFill>
              </a:rPr>
              <a:pPr eaLnBrk="1" hangingPunct="1"/>
              <a:t>3</a:t>
            </a:fld>
            <a:endParaRPr lang="en-US" altLang="en-US">
              <a:solidFill>
                <a:srgbClr val="045C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11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b="0" i="1" dirty="0" smtClean="0">
                <a:solidFill>
                  <a:srgbClr val="FF0000"/>
                </a:solidFill>
              </a:rPr>
              <a:t>I think therefore I am</a:t>
            </a:r>
            <a:endParaRPr lang="en-US" sz="4800" b="0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dirty="0" smtClean="0"/>
              <a:t>                                   Cognitive </a:t>
            </a:r>
            <a:r>
              <a:rPr lang="en-US" altLang="en-US" dirty="0"/>
              <a:t>Fusion: </a:t>
            </a:r>
            <a:endParaRPr lang="en-US" altLang="en-US" dirty="0" smtClean="0"/>
          </a:p>
          <a:p>
            <a:pPr>
              <a:buFont typeface="Wingdings 2" panose="05020102010507070707" pitchFamily="18" charset="2"/>
              <a:buNone/>
            </a:pPr>
            <a:endParaRPr lang="en-US" altLang="en-US" dirty="0"/>
          </a:p>
          <a:p>
            <a:pPr>
              <a:buFont typeface="Wingdings 2" panose="05020102010507070707" pitchFamily="18" charset="2"/>
              <a:buNone/>
            </a:pPr>
            <a:r>
              <a:rPr lang="en-US" altLang="en-US" dirty="0" smtClean="0"/>
              <a:t>            Person </a:t>
            </a:r>
            <a:r>
              <a:rPr lang="en-US" altLang="en-US" dirty="0"/>
              <a:t>and Mind (thought) become </a:t>
            </a:r>
            <a:r>
              <a:rPr lang="en-US" altLang="en-US" sz="3200" b="0" i="1" u="sng" dirty="0" smtClean="0">
                <a:solidFill>
                  <a:schemeClr val="accent1"/>
                </a:solidFill>
                <a:latin typeface="Agency FB" panose="020B0503020202020204" pitchFamily="34" charset="0"/>
              </a:rPr>
              <a:t>fused</a:t>
            </a:r>
          </a:p>
          <a:p>
            <a:pPr>
              <a:buFont typeface="Wingdings 2" panose="05020102010507070707" pitchFamily="18" charset="2"/>
              <a:buNone/>
            </a:pPr>
            <a:endParaRPr lang="en-US" altLang="en-US" dirty="0" smtClean="0"/>
          </a:p>
          <a:p>
            <a:pPr>
              <a:buFont typeface="Wingdings 2" panose="05020102010507070707" pitchFamily="18" charset="2"/>
              <a:buNone/>
            </a:pPr>
            <a:r>
              <a:rPr lang="en-US" altLang="en-US" dirty="0" smtClean="0"/>
              <a:t>               Both inaccurate </a:t>
            </a:r>
            <a:r>
              <a:rPr lang="en-US" altLang="en-US" dirty="0"/>
              <a:t>and nonadaptive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1000" dirty="0">
                <a:solidFill>
                  <a:schemeClr val="bg1"/>
                </a:solidFill>
              </a:rPr>
              <a:t>                            </a:t>
            </a:r>
            <a:r>
              <a:rPr lang="en-US" altLang="en-US" sz="1000" dirty="0" smtClean="0">
                <a:solidFill>
                  <a:schemeClr val="bg1"/>
                </a:solidFill>
              </a:rPr>
              <a:t>                                      </a:t>
            </a:r>
            <a:r>
              <a:rPr lang="en-US" altLang="en-US" sz="1000" dirty="0">
                <a:solidFill>
                  <a:schemeClr val="bg1"/>
                </a:solidFill>
              </a:rPr>
              <a:t>Hayes, Acceptance and Commitment  Therapy, 2004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63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62000"/>
            <a:ext cx="65532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529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Self and Consciousness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                                   Where </a:t>
            </a:r>
            <a:r>
              <a:rPr lang="en-US" dirty="0"/>
              <a:t>is consciousness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		              Where am I?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895600"/>
            <a:ext cx="2828925" cy="249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0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7581901" cy="1653988"/>
          </a:xfrm>
        </p:spPr>
        <p:txBody>
          <a:bodyPr/>
          <a:lstStyle/>
          <a:p>
            <a:r>
              <a:rPr lang="en-US" sz="3200" i="1" dirty="0" smtClean="0">
                <a:solidFill>
                  <a:schemeClr val="accent4"/>
                </a:solidFill>
              </a:rPr>
              <a:t>Brain </a:t>
            </a:r>
            <a:r>
              <a:rPr lang="en-US" sz="3200" i="1" dirty="0">
                <a:solidFill>
                  <a:schemeClr val="accent4"/>
                </a:solidFill>
              </a:rPr>
              <a:t>anatomy </a:t>
            </a:r>
            <a:r>
              <a:rPr lang="en-US" sz="3200" i="1" dirty="0" smtClean="0">
                <a:solidFill>
                  <a:schemeClr val="accent4"/>
                </a:solidFill>
              </a:rPr>
              <a:t>may </a:t>
            </a:r>
            <a:r>
              <a:rPr lang="en-US" sz="3200" i="1" dirty="0">
                <a:solidFill>
                  <a:schemeClr val="accent4"/>
                </a:solidFill>
              </a:rPr>
              <a:t>not actually </a:t>
            </a:r>
            <a:r>
              <a:rPr lang="en-US" sz="3200" i="1" dirty="0" smtClean="0">
                <a:solidFill>
                  <a:schemeClr val="accent4"/>
                </a:solidFill>
              </a:rPr>
              <a:t>be all </a:t>
            </a:r>
            <a:r>
              <a:rPr lang="en-US" sz="3200" i="1" dirty="0">
                <a:solidFill>
                  <a:schemeClr val="accent4"/>
                </a:solidFill>
              </a:rPr>
              <a:t>that vital for </a:t>
            </a:r>
            <a:r>
              <a:rPr lang="en-US" sz="3200" i="1" dirty="0" smtClean="0">
                <a:solidFill>
                  <a:schemeClr val="accent4"/>
                </a:solidFill>
              </a:rPr>
              <a:t>consciousness</a:t>
            </a:r>
            <a:br>
              <a:rPr lang="en-US" sz="3200" i="1" dirty="0" smtClean="0">
                <a:solidFill>
                  <a:schemeClr val="accent4"/>
                </a:solidFill>
              </a:rPr>
            </a:br>
            <a:r>
              <a:rPr lang="en-US" sz="2800" i="1" dirty="0" smtClean="0">
                <a:solidFill>
                  <a:schemeClr val="accent4"/>
                </a:solidFill>
              </a:rPr>
              <a:t/>
            </a:r>
            <a:br>
              <a:rPr lang="en-US" sz="2800" i="1" dirty="0" smtClean="0">
                <a:solidFill>
                  <a:schemeClr val="accent4"/>
                </a:solidFill>
              </a:rPr>
            </a:br>
            <a:r>
              <a:rPr lang="en-US" sz="2000" dirty="0" smtClean="0"/>
              <a:t>The </a:t>
            </a:r>
            <a:r>
              <a:rPr lang="en-US" sz="2000" dirty="0"/>
              <a:t>Radical Plasticity Thesis: How the Brain Learns to be Conscious</a:t>
            </a:r>
            <a:br>
              <a:rPr lang="en-US" sz="2000" dirty="0"/>
            </a:br>
            <a:r>
              <a:rPr lang="en-US" sz="2000" dirty="0">
                <a:hlinkClick r:id="rId2"/>
              </a:rPr>
              <a:t>Axel </a:t>
            </a:r>
            <a:r>
              <a:rPr lang="en-US" sz="2000" dirty="0" err="1" smtClean="0">
                <a:hlinkClick r:id="rId2"/>
              </a:rPr>
              <a:t>Cleeremans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672443"/>
            <a:ext cx="3480924" cy="341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9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dirty="0"/>
              <a:t>Morphic </a:t>
            </a:r>
            <a:r>
              <a:rPr lang="en-US" sz="4000" dirty="0" smtClean="0"/>
              <a:t>Resonance/Formative Causation</a:t>
            </a:r>
          </a:p>
          <a:p>
            <a:endParaRPr lang="en-US" sz="4000" dirty="0"/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Rupert Sheldrake</a:t>
            </a:r>
            <a:endParaRPr lang="en-US" sz="18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276600"/>
            <a:ext cx="4419600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40172"/>
      </p:ext>
    </p:extLst>
  </p:cSld>
  <p:clrMapOvr>
    <a:masterClrMapping/>
  </p:clrMapOvr>
  <p:transition xmlns:p14="http://schemas.microsoft.com/office/powerpoint/2010/main" spd="slow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6600"/>
                </a:solidFill>
              </a:rPr>
              <a:t>Consciousness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581901" cy="3953436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dirty="0"/>
              <a:t>Consciousness emerges out of large networks of cells; the bigger those assemblies, the larger the repertoire of conscious states available to the network. And yet “experience”  can never be fully reduced to physical properties of the brain-consciousness is a fundamental property of living matter.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1000" dirty="0">
                <a:solidFill>
                  <a:schemeClr val="bg1"/>
                </a:solidFill>
              </a:rPr>
              <a:t>             </a:t>
            </a:r>
            <a:r>
              <a:rPr lang="en-US" altLang="en-US" sz="1600" dirty="0">
                <a:solidFill>
                  <a:schemeClr val="bg1"/>
                </a:solidFill>
              </a:rPr>
              <a:t>       </a:t>
            </a:r>
            <a:r>
              <a:rPr lang="en-US" altLang="en-US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Christof Koch, “Consciousness, Confessions of a Romantic Reductionist” 2012</a:t>
            </a:r>
          </a:p>
          <a:p>
            <a:endParaRPr lang="en-US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21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Consciousness</a:t>
            </a: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 2" panose="05020102010507070707" pitchFamily="18" charset="2"/>
              <a:buNone/>
            </a:pPr>
            <a:r>
              <a:rPr lang="en-US" altLang="en-US" dirty="0" smtClean="0"/>
              <a:t>   Huxley: The brain is a tool that extracts a finite drop of reality from the infinite sea of consciousness.</a:t>
            </a:r>
          </a:p>
          <a:p>
            <a:endParaRPr lang="en-US" altLang="en-US" dirty="0" smtClean="0"/>
          </a:p>
          <a:p>
            <a:pPr>
              <a:buFont typeface="Wingdings 2" panose="05020102010507070707" pitchFamily="18" charset="2"/>
              <a:buNone/>
            </a:pPr>
            <a:r>
              <a:rPr lang="en-US" altLang="en-US" dirty="0" smtClean="0"/>
              <a:t>    Sir James Jeans: “The Universe looks more like a great thought than a great machine.”</a:t>
            </a:r>
          </a:p>
          <a:p>
            <a:endParaRPr lang="en-US" altLang="en-US" dirty="0" smtClean="0"/>
          </a:p>
          <a:p>
            <a:pPr>
              <a:buFont typeface="Wingdings 2" panose="05020102010507070707" pitchFamily="18" charset="2"/>
              <a:buNone/>
            </a:pPr>
            <a:r>
              <a:rPr lang="en-US" altLang="en-US" dirty="0" smtClean="0"/>
              <a:t> “ It is Consciousness that is the origin of matter, energy, and the laws of nature…” </a:t>
            </a:r>
          </a:p>
          <a:p>
            <a:pPr>
              <a:buFont typeface="Wingdings 2" panose="05020102010507070707" pitchFamily="18" charset="2"/>
              <a:buNone/>
            </a:pPr>
            <a:r>
              <a:rPr lang="en-US" altLang="en-US" sz="1200" dirty="0" smtClean="0">
                <a:solidFill>
                  <a:schemeClr val="bg1"/>
                </a:solidFill>
              </a:rPr>
              <a:t>                                                       </a:t>
            </a:r>
            <a:r>
              <a:rPr lang="en-US" altLang="en-US" sz="1700" dirty="0" smtClean="0">
                <a:solidFill>
                  <a:schemeClr val="accent1">
                    <a:lumMod val="75000"/>
                  </a:schemeClr>
                </a:solidFill>
              </a:rPr>
              <a:t>Bernard </a:t>
            </a:r>
            <a:r>
              <a:rPr lang="en-US" altLang="en-US" sz="1700" dirty="0" err="1" smtClean="0">
                <a:solidFill>
                  <a:schemeClr val="accent1">
                    <a:lumMod val="75000"/>
                  </a:schemeClr>
                </a:solidFill>
              </a:rPr>
              <a:t>Haisch</a:t>
            </a:r>
            <a:r>
              <a:rPr lang="en-US" altLang="en-US" sz="1700" dirty="0" smtClean="0">
                <a:solidFill>
                  <a:schemeClr val="accent1">
                    <a:lumMod val="75000"/>
                  </a:schemeClr>
                </a:solidFill>
              </a:rPr>
              <a:t>,  “The God Theory” 2006</a:t>
            </a:r>
          </a:p>
          <a:p>
            <a:endParaRPr lang="en-US" altLang="en-US" dirty="0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223250" y="6543675"/>
            <a:ext cx="165100" cy="17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1pPr>
            <a:lvl2pPr marL="742950" indent="-28575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2pPr>
            <a:lvl3pPr marL="11430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3pPr>
            <a:lvl4pPr marL="16002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4pPr>
            <a:lvl5pPr marL="2057400" indent="-228600" eaLnBrk="0" hangingPunct="0"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595650"/>
                </a:solidFill>
                <a:latin typeface="Baskerville" charset="0"/>
                <a:ea typeface="ヒラギノ明朝 ProN W3"/>
                <a:cs typeface="ヒラギノ明朝 ProN W3"/>
                <a:sym typeface="Baskerville" charset="0"/>
              </a:defRPr>
            </a:lvl9pPr>
          </a:lstStyle>
          <a:p>
            <a:pPr eaLnBrk="1" hangingPunct="1"/>
            <a:fld id="{27ADEF61-C388-460C-A684-83E80AA81E61}" type="slidenum">
              <a:rPr lang="en-US" altLang="en-US">
                <a:solidFill>
                  <a:srgbClr val="045C75"/>
                </a:solidFill>
              </a:rPr>
              <a:pPr eaLnBrk="1" hangingPunct="1"/>
              <a:t>10</a:t>
            </a:fld>
            <a:endParaRPr lang="en-US" altLang="en-US">
              <a:solidFill>
                <a:srgbClr val="045C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473059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1384300"/>
            <a:ext cx="4881562" cy="6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424656" y="538163"/>
            <a:ext cx="7772400" cy="1600200"/>
          </a:xfrm>
          <a:noFill/>
          <a:effectLst>
            <a:outerShdw dist="38099" dir="2700000" algn="ctr" rotWithShape="0">
              <a:schemeClr val="bg2">
                <a:alpha val="89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smtClean="0"/>
              <a:t>Self-Aware </a:t>
            </a:r>
            <a:r>
              <a:rPr lang="en-US" altLang="en-US" dirty="0"/>
              <a:t>C</a:t>
            </a:r>
            <a:r>
              <a:rPr lang="en-US" altLang="en-US" dirty="0" smtClean="0"/>
              <a:t>onsciousness </a:t>
            </a:r>
            <a:br>
              <a:rPr lang="en-US" altLang="en-US" dirty="0" smtClean="0"/>
            </a:br>
            <a:r>
              <a:rPr lang="en-US" altLang="en-US" sz="2800" b="0" i="1" dirty="0" smtClean="0">
                <a:solidFill>
                  <a:schemeClr val="accent4"/>
                </a:solidFill>
              </a:rPr>
              <a:t>(</a:t>
            </a:r>
            <a:r>
              <a:rPr lang="en-US" altLang="en-US" sz="2800" b="0" i="1" dirty="0">
                <a:solidFill>
                  <a:schemeClr val="accent4"/>
                </a:solidFill>
              </a:rPr>
              <a:t>mind focused on itself) </a:t>
            </a:r>
            <a:r>
              <a:rPr lang="en-US" altLang="en-US" sz="2800" b="0" i="1" dirty="0" smtClean="0">
                <a:solidFill>
                  <a:schemeClr val="accent4"/>
                </a:solidFill>
                <a:effectLst/>
              </a:rPr>
              <a:t>      </a:t>
            </a:r>
          </a:p>
        </p:txBody>
      </p:sp>
      <p:sp>
        <p:nvSpPr>
          <p:cNvPr id="2119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520700" y="2667000"/>
            <a:ext cx="7580313" cy="5524500"/>
          </a:xfrm>
        </p:spPr>
        <p:txBody>
          <a:bodyPr/>
          <a:lstStyle/>
          <a:p>
            <a:pPr marL="382588" indent="-342900">
              <a:buClr>
                <a:srgbClr val="FFE5E5"/>
              </a:buClr>
              <a:buSzPct val="80000"/>
              <a:buFont typeface="Wingdings" panose="05000000000000000000" pitchFamily="2" charset="2"/>
              <a:buChar char=""/>
            </a:pPr>
            <a:r>
              <a:rPr lang="en-US" altLang="en-US" dirty="0" smtClean="0"/>
              <a:t>A bridge to Self-Transcendence</a:t>
            </a:r>
          </a:p>
          <a:p>
            <a:pPr marL="382588" indent="-342900">
              <a:buClr>
                <a:srgbClr val="FFE5E5"/>
              </a:buClr>
              <a:buSzPct val="80000"/>
              <a:buFont typeface="Wingdings" panose="05000000000000000000" pitchFamily="2" charset="2"/>
              <a:buChar char=""/>
            </a:pPr>
            <a:r>
              <a:rPr lang="en-US" altLang="en-US" dirty="0"/>
              <a:t>C</a:t>
            </a:r>
            <a:r>
              <a:rPr lang="en-US" altLang="en-US" dirty="0" smtClean="0"/>
              <a:t>an evolve to accessing the “universal unity of being”</a:t>
            </a:r>
          </a:p>
          <a:p>
            <a:pPr marL="382588" indent="-342900">
              <a:buClr>
                <a:srgbClr val="FFE5E5"/>
              </a:buClr>
              <a:buSzPct val="80000"/>
              <a:buFont typeface="Wingdings" panose="05000000000000000000" pitchFamily="2" charset="2"/>
              <a:buChar char=""/>
            </a:pPr>
            <a:r>
              <a:rPr lang="en-US" altLang="en-US" dirty="0" smtClean="0"/>
              <a:t>Can occur stepwise or spontaneously</a:t>
            </a:r>
          </a:p>
        </p:txBody>
      </p:sp>
      <p:pic>
        <p:nvPicPr>
          <p:cNvPr id="28677" name="Picture 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962400"/>
            <a:ext cx="2006600" cy="2633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100740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19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19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19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1384300"/>
            <a:ext cx="4881562" cy="6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8585200" y="-2425700"/>
            <a:ext cx="8064500" cy="1079500"/>
          </a:xfrm>
          <a:noFill/>
          <a:effectLst>
            <a:outerShdw dist="38099" dir="2700000" algn="ctr" rotWithShape="0">
              <a:schemeClr val="bg2">
                <a:alpha val="89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ffectLst/>
            </a:endParaRP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11200" y="0"/>
            <a:ext cx="8064500" cy="4305300"/>
          </a:xfrm>
        </p:spPr>
        <p:txBody>
          <a:bodyPr/>
          <a:lstStyle/>
          <a:p>
            <a:pPr marL="698500">
              <a:buFont typeface="Baskerville" charset="0"/>
              <a:buBlip>
                <a:blip r:embed="rId3"/>
              </a:buBlip>
            </a:pPr>
            <a:r>
              <a:rPr lang="en-US" altLang="en-US" sz="3200" dirty="0" smtClean="0"/>
              <a:t>Observation alters “reality”/self-observation can alter behavior and brain </a:t>
            </a:r>
            <a:r>
              <a:rPr lang="en-US" altLang="en-US" sz="1800" dirty="0" smtClean="0">
                <a:solidFill>
                  <a:schemeClr val="bg1"/>
                </a:solidFill>
              </a:rPr>
              <a:t>(</a:t>
            </a:r>
            <a:r>
              <a:rPr lang="en-US" altLang="en-US" sz="1800" dirty="0" err="1" smtClean="0">
                <a:solidFill>
                  <a:schemeClr val="bg1"/>
                </a:solidFill>
              </a:rPr>
              <a:t>J.Schwartz</a:t>
            </a:r>
            <a:r>
              <a:rPr lang="en-US" altLang="en-US" sz="1800" dirty="0" smtClean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26629" name="Picture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81200"/>
            <a:ext cx="3635375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916964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Becoming Self Actualized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“It is just this person, in whom ego strength is at it’s height, who most easily forgets or transcends the ego.”</a:t>
            </a:r>
          </a:p>
          <a:p>
            <a:pPr marL="0" indent="0">
              <a:buNone/>
            </a:pPr>
            <a:r>
              <a:rPr lang="en-US" dirty="0" smtClean="0">
                <a:solidFill>
                  <a:schemeClr val="accent1"/>
                </a:solidFill>
              </a:rPr>
              <a:t>                     </a:t>
            </a:r>
          </a:p>
          <a:p>
            <a:pPr marL="0" indent="0">
              <a:buNone/>
            </a:pPr>
            <a:endParaRPr lang="en-US" sz="1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400" dirty="0" smtClean="0">
                <a:solidFill>
                  <a:schemeClr val="bg1"/>
                </a:solidFill>
              </a:rPr>
              <a:t>                              </a:t>
            </a:r>
            <a:r>
              <a:rPr lang="en-US" sz="1800" dirty="0" smtClean="0"/>
              <a:t>Abraham Maslow, Toward a Psychology of Being, 1962</a:t>
            </a:r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4724400"/>
            <a:ext cx="2857500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1297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1384300"/>
            <a:ext cx="4881562" cy="6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064500" cy="2273300"/>
          </a:xfrm>
        </p:spPr>
        <p:txBody>
          <a:bodyPr/>
          <a:lstStyle/>
          <a:p>
            <a:r>
              <a:rPr lang="en-US" sz="4000" dirty="0" smtClean="0"/>
              <a:t>Transcending the self thru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b="0" i="1" dirty="0" smtClean="0"/>
              <a:t>Meditation:</a:t>
            </a:r>
            <a:r>
              <a:rPr lang="en-US" dirty="0"/>
              <a:t/>
            </a:r>
            <a:br>
              <a:rPr lang="en-US" dirty="0"/>
            </a:br>
            <a:r>
              <a:rPr lang="en-US" sz="3600" b="0" dirty="0" smtClean="0">
                <a:solidFill>
                  <a:schemeClr val="accent2"/>
                </a:solidFill>
              </a:rPr>
              <a:t>A suspension of chatter and a way of shedding our story</a:t>
            </a:r>
            <a:endParaRPr lang="en-US" sz="3200" b="0" dirty="0" smtClean="0">
              <a:solidFill>
                <a:schemeClr val="accent2"/>
              </a:solidFill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8534400" y="-3860800"/>
            <a:ext cx="8064500" cy="4025900"/>
          </a:xfrm>
        </p:spPr>
        <p:txBody>
          <a:bodyPr/>
          <a:lstStyle/>
          <a:p>
            <a:pPr marL="382588" indent="-342900" eaLnBrk="1" hangingPunct="1">
              <a:buFont typeface="Baskerville" charset="0"/>
              <a:buNone/>
              <a:defRPr/>
            </a:pPr>
            <a:endParaRPr lang="en-US" smtClean="0">
              <a:ea typeface="+mn-ea"/>
              <a:cs typeface="+mn-cs"/>
            </a:endParaRPr>
          </a:p>
        </p:txBody>
      </p:sp>
      <p:graphicFrame>
        <p:nvGraphicFramePr>
          <p:cNvPr id="55300" name="Group 4"/>
          <p:cNvGraphicFramePr>
            <a:graphicFrameLocks noGrp="1"/>
          </p:cNvGraphicFramePr>
          <p:nvPr/>
        </p:nvGraphicFramePr>
        <p:xfrm>
          <a:off x="10058400" y="2794000"/>
          <a:ext cx="3529013" cy="3605214"/>
        </p:xfrm>
        <a:graphic>
          <a:graphicData uri="http://schemas.openxmlformats.org/drawingml/2006/table">
            <a:tbl>
              <a:tblPr/>
              <a:tblGrid>
                <a:gridCol w="1176338"/>
                <a:gridCol w="1176337"/>
                <a:gridCol w="1176338"/>
              </a:tblGrid>
              <a:tr h="1201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54000"/>
                        <a:buFont typeface="Baskerville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skerville" charset="0"/>
                        <a:sym typeface="Baskervill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54000"/>
                        <a:buFont typeface="Baskerville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skerville" charset="0"/>
                        <a:sym typeface="Baskervill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54000"/>
                        <a:buFont typeface="Baskerville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skerville" charset="0"/>
                        <a:sym typeface="Baskervill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1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54000"/>
                        <a:buFont typeface="Baskerville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skerville" charset="0"/>
                        <a:sym typeface="Baskervill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54000"/>
                        <a:buFont typeface="Baskerville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skerville" charset="0"/>
                        <a:sym typeface="Baskervill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54000"/>
                        <a:buFont typeface="Baskerville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skerville" charset="0"/>
                        <a:sym typeface="Baskervill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1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54000"/>
                        <a:buFont typeface="Baskerville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skerville" charset="0"/>
                        <a:sym typeface="Baskervill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54000"/>
                        <a:buFont typeface="Baskerville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skerville" charset="0"/>
                        <a:sym typeface="Baskervill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54000"/>
                        <a:buFont typeface="Baskerville" charset="0"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Baskerville" charset="0"/>
                        <a:sym typeface="Baskervill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3530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50198" name="Picture 3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581400"/>
            <a:ext cx="3652668" cy="3136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utoUpdateAnimBg="0"/>
      <p:bldP spid="5529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1384300"/>
            <a:ext cx="4881562" cy="6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9804400" y="-1816100"/>
            <a:ext cx="8064500" cy="1079500"/>
          </a:xfrm>
        </p:spPr>
        <p:txBody>
          <a:bodyPr/>
          <a:lstStyle/>
          <a:p>
            <a:pPr eaLnBrk="1" hangingPunct="1">
              <a:defRPr/>
            </a:pPr>
            <a:endParaRPr lang="en-US" smtClean="0">
              <a:ea typeface="+mj-ea"/>
              <a:cs typeface="+mj-cs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-101600"/>
            <a:ext cx="8064500" cy="3835400"/>
          </a:xfrm>
        </p:spPr>
        <p:txBody>
          <a:bodyPr>
            <a:normAutofit lnSpcReduction="10000"/>
          </a:bodyPr>
          <a:lstStyle/>
          <a:p>
            <a:pPr marL="698500" eaLnBrk="1" hangingPunct="1">
              <a:buFont typeface="Baskerville" charset="0"/>
              <a:buNone/>
              <a:defRPr/>
            </a:pPr>
            <a:endParaRPr lang="en-US" sz="4000" dirty="0" smtClean="0">
              <a:solidFill>
                <a:schemeClr val="hlink"/>
              </a:solidFill>
              <a:ea typeface="+mn-ea"/>
              <a:cs typeface="+mn-cs"/>
            </a:endParaRPr>
          </a:p>
          <a:p>
            <a:pPr marL="698500" eaLnBrk="1" hangingPunct="1">
              <a:buFont typeface="Baskerville" charset="0"/>
              <a:buNone/>
              <a:defRPr/>
            </a:pPr>
            <a:r>
              <a:rPr lang="en-US" sz="2800" dirty="0" smtClean="0">
                <a:solidFill>
                  <a:schemeClr val="hlink"/>
                </a:solidFill>
                <a:ea typeface="+mn-ea"/>
                <a:cs typeface="+mn-cs"/>
              </a:rPr>
              <a:t>Meditation:</a:t>
            </a:r>
            <a:r>
              <a:rPr lang="en-US" sz="2800" dirty="0" smtClean="0">
                <a:ea typeface="+mn-ea"/>
                <a:cs typeface="+mn-cs"/>
              </a:rPr>
              <a:t> </a:t>
            </a:r>
            <a:r>
              <a:rPr lang="en-US" sz="2800" i="1" dirty="0" smtClean="0">
                <a:latin typeface="Arial Bold Italic" charset="0"/>
                <a:ea typeface="+mn-ea"/>
                <a:cs typeface="Arial Bold Italic" charset="0"/>
                <a:sym typeface="Arial Bold Italic" charset="0"/>
              </a:rPr>
              <a:t>The act of sustained stillness</a:t>
            </a:r>
            <a:endParaRPr lang="en-US" sz="2800" i="1" dirty="0" smtClean="0">
              <a:latin typeface="Arial Bold Italic" charset="0"/>
              <a:ea typeface="+mn-ea"/>
              <a:cs typeface="+mn-cs"/>
              <a:sym typeface="Arial Bold Italic" charset="0"/>
            </a:endParaRPr>
          </a:p>
          <a:p>
            <a:pPr marL="698500" eaLnBrk="1" hangingPunct="1">
              <a:buFont typeface="Baskerville" charset="0"/>
              <a:buNone/>
              <a:defRPr/>
            </a:pPr>
            <a:endParaRPr lang="en-US" sz="2800" dirty="0" smtClean="0">
              <a:solidFill>
                <a:schemeClr val="accent3">
                  <a:lumMod val="50000"/>
                </a:schemeClr>
              </a:solidFill>
              <a:ea typeface="+mn-ea"/>
              <a:cs typeface="+mn-cs"/>
            </a:endParaRPr>
          </a:p>
          <a:p>
            <a:pPr marL="698500" eaLnBrk="1" hangingPunct="1">
              <a:buFont typeface="Baskerville" charset="0"/>
              <a:buNone/>
              <a:defRPr/>
            </a:pPr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+mn-ea"/>
                <a:cs typeface="+mn-cs"/>
              </a:rPr>
              <a:t>1)Concentrative: focusing on a stimulus</a:t>
            </a:r>
          </a:p>
          <a:p>
            <a:pPr marL="881063" lvl="1" indent="-342900" eaLnBrk="1" hangingPunct="1">
              <a:buFont typeface="Baskerville" charset="0"/>
              <a:buNone/>
              <a:defRPr/>
            </a:pPr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ＭＳ Ｐゴシック" charset="0"/>
              </a:rPr>
              <a:t>(Breath, heartbeat, mantra ,body-part, object)</a:t>
            </a:r>
          </a:p>
          <a:p>
            <a:pPr marL="698500" eaLnBrk="1" hangingPunct="1">
              <a:buFont typeface="Baskerville" charset="0"/>
              <a:buNone/>
              <a:defRPr/>
            </a:pPr>
            <a:r>
              <a:rPr lang="en-US" sz="2800" dirty="0" smtClean="0">
                <a:solidFill>
                  <a:schemeClr val="accent6">
                    <a:lumMod val="60000"/>
                    <a:lumOff val="40000"/>
                  </a:schemeClr>
                </a:solidFill>
                <a:ea typeface="+mn-ea"/>
                <a:cs typeface="+mn-cs"/>
              </a:rPr>
              <a:t>2)Mindfulness: awareness of present experience </a:t>
            </a:r>
          </a:p>
        </p:txBody>
      </p:sp>
      <p:pic>
        <p:nvPicPr>
          <p:cNvPr id="52228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0" y="4038600"/>
            <a:ext cx="5478463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-1363663"/>
            <a:ext cx="8064500" cy="1363663"/>
          </a:xfrm>
        </p:spPr>
        <p:txBody>
          <a:bodyPr/>
          <a:lstStyle/>
          <a:p>
            <a:pPr eaLnBrk="1" hangingPunct="1">
              <a:defRPr/>
            </a:pPr>
            <a:endParaRPr lang="en-US" smtClean="0">
              <a:ea typeface="+mj-ea"/>
              <a:cs typeface="+mj-cs"/>
            </a:endParaRP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85800"/>
            <a:ext cx="7772400" cy="990600"/>
          </a:xfrm>
        </p:spPr>
        <p:txBody>
          <a:bodyPr>
            <a:normAutofit/>
          </a:bodyPr>
          <a:lstStyle/>
          <a:p>
            <a:pPr marL="457200" indent="-457200" algn="ctr" eaLnBrk="1" hangingPunct="1">
              <a:buFont typeface="Baskerville" charset="0"/>
              <a:buNone/>
              <a:tabLst>
                <a:tab pos="342900" algn="l"/>
                <a:tab pos="749300" algn="l"/>
              </a:tabLst>
              <a:defRPr/>
            </a:pPr>
            <a:r>
              <a:rPr lang="en-US" sz="3200" i="1" dirty="0" smtClean="0">
                <a:solidFill>
                  <a:schemeClr val="hlink"/>
                </a:solidFill>
                <a:latin typeface="Lucida Bright" pitchFamily="18" charset="0"/>
                <a:ea typeface="+mn-ea"/>
                <a:cs typeface="Times New Roman" pitchFamily="18" charset="0"/>
              </a:rPr>
              <a:t>Measuring Effects </a:t>
            </a:r>
            <a:r>
              <a:rPr lang="en-US" sz="3200" i="1" dirty="0" smtClean="0">
                <a:solidFill>
                  <a:schemeClr val="hlink"/>
                </a:solidFill>
                <a:latin typeface="Lucida Bright" pitchFamily="18" charset="0"/>
                <a:cs typeface="Times New Roman" pitchFamily="18" charset="0"/>
              </a:rPr>
              <a:t>of </a:t>
            </a:r>
            <a:r>
              <a:rPr lang="en-US" sz="3200" i="1" dirty="0" smtClean="0">
                <a:solidFill>
                  <a:schemeClr val="hlink"/>
                </a:solidFill>
                <a:latin typeface="Lucida Bright" pitchFamily="18" charset="0"/>
                <a:ea typeface="+mn-ea"/>
                <a:cs typeface="Times New Roman" pitchFamily="18" charset="0"/>
              </a:rPr>
              <a:t>Meditation</a:t>
            </a:r>
          </a:p>
        </p:txBody>
      </p:sp>
      <p:sp>
        <p:nvSpPr>
          <p:cNvPr id="73731" name="Rectangle 4"/>
          <p:cNvSpPr>
            <a:spLocks noChangeArrowheads="1"/>
          </p:cNvSpPr>
          <p:nvPr/>
        </p:nvSpPr>
        <p:spPr bwMode="auto">
          <a:xfrm>
            <a:off x="762000" y="1524000"/>
            <a:ext cx="7848600" cy="3391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Right parietal lobe changes in S.P.E.C.T. studies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lvl="3">
              <a:spcBef>
                <a:spcPct val="20000"/>
              </a:spcBef>
              <a:buFontTx/>
              <a:buChar char="–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(Newberg and D</a:t>
            </a:r>
            <a:r>
              <a:rPr lang="ja-JP" alt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en-US" altLang="ja-JP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Aquili</a:t>
            </a:r>
            <a:r>
              <a:rPr lang="en-US" altLang="ja-JP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Univ. of Pennsylvania)</a:t>
            </a:r>
          </a:p>
          <a:p>
            <a:pPr lvl="3">
              <a:spcBef>
                <a:spcPct val="20000"/>
              </a:spcBef>
              <a:buFontTx/>
              <a:buChar char="–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v"/>
            </a:pP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Right to left hemispheric shift in QEEG and FMRI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 lvl="3">
              <a:spcBef>
                <a:spcPct val="20000"/>
              </a:spcBef>
              <a:buFontTx/>
              <a:buChar char="–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(Richard Davidson,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et.al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., Univ. of Wisconsin)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 </a:t>
            </a:r>
          </a:p>
          <a:p>
            <a:pPr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Char char="v"/>
            </a:pPr>
            <a:endParaRPr lang="en-US" sz="3200" dirty="0">
              <a:solidFill>
                <a:schemeClr val="tx1"/>
              </a:solidFill>
              <a:latin typeface="Times New Roman" pitchFamily="18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65000"/>
              <a:buFont typeface="Wingdings" pitchFamily="2" charset="2"/>
              <a:buNone/>
            </a:pPr>
            <a:endParaRPr lang="en-US" sz="32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3" name="Picture 2" descr="images-21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267200"/>
            <a:ext cx="3581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  <p:bldP spid="73731" grpId="1" uiExpand="1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064500" cy="1487488"/>
          </a:xfrm>
        </p:spPr>
        <p:txBody>
          <a:bodyPr/>
          <a:lstStyle/>
          <a:p>
            <a:pPr eaLnBrk="1" hangingPunct="1"/>
            <a:r>
              <a:rPr lang="en-US" smtClean="0"/>
              <a:t>A Focused </a:t>
            </a:r>
            <a:r>
              <a:rPr lang="ja-JP" altLang="en-US" smtClean="0"/>
              <a:t>‘</a:t>
            </a:r>
            <a:r>
              <a:rPr lang="en-US" altLang="ja-JP" smtClean="0"/>
              <a:t>Letting Go</a:t>
            </a:r>
            <a:r>
              <a:rPr lang="ja-JP" altLang="en-US" smtClean="0"/>
              <a:t>’</a:t>
            </a:r>
            <a:endParaRPr lang="en-US" smtClean="0"/>
          </a:p>
        </p:txBody>
      </p:sp>
      <p:pic>
        <p:nvPicPr>
          <p:cNvPr id="7475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1384300"/>
            <a:ext cx="4881562" cy="6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851" name="Rectangle 3"/>
          <p:cNvSpPr>
            <a:spLocks noGrp="1" noChangeArrowheads="1"/>
          </p:cNvSpPr>
          <p:nvPr>
            <p:ph type="title"/>
          </p:nvPr>
        </p:nvSpPr>
        <p:spPr>
          <a:xfrm>
            <a:off x="628650" y="0"/>
            <a:ext cx="7772400" cy="12573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/>
              </a:rPr>
              <a:t>Default Mode Network</a:t>
            </a:r>
          </a:p>
        </p:txBody>
      </p:sp>
      <p:sp>
        <p:nvSpPr>
          <p:cNvPr id="206852" name="Rectangle 4"/>
          <p:cNvSpPr>
            <a:spLocks noGrp="1" noChangeArrowheads="1"/>
          </p:cNvSpPr>
          <p:nvPr>
            <p:ph idx="1"/>
          </p:nvPr>
        </p:nvSpPr>
        <p:spPr>
          <a:xfrm>
            <a:off x="927100" y="1530350"/>
            <a:ext cx="7580313" cy="3575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85000" lnSpcReduction="20000"/>
          </a:bodyPr>
          <a:lstStyle/>
          <a:p>
            <a:pPr marL="382588" indent="-342900">
              <a:buFont typeface="Baskerville" charset="0"/>
              <a:buNone/>
            </a:pPr>
            <a:endParaRPr lang="en-US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382588" indent="-342900">
              <a:buFont typeface="Baskerville" charset="0"/>
              <a:buNone/>
            </a:pPr>
            <a:r>
              <a:rPr lang="en-US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This persistent level of background activity, below the level of  awareness, represents the brain’</a:t>
            </a:r>
            <a:r>
              <a:rPr lang="en-US" altLang="ja-JP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 </a:t>
            </a:r>
            <a:r>
              <a:rPr lang="ja-JP" altLang="en-US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“</a:t>
            </a:r>
            <a:r>
              <a:rPr lang="en-US" altLang="ja-JP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dark energy.</a:t>
            </a:r>
            <a:r>
              <a:rPr lang="ja-JP" altLang="en-US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”</a:t>
            </a:r>
            <a:endParaRPr lang="en-US" altLang="ja-JP" sz="30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382588" indent="-342900">
              <a:buFont typeface="Baskerville" charset="0"/>
              <a:buNone/>
            </a:pPr>
            <a:r>
              <a:rPr lang="en-US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Orchestrates systems (e.g. memory) for future conscious acts</a:t>
            </a:r>
          </a:p>
          <a:p>
            <a:pPr marL="382588" indent="-342900">
              <a:buFont typeface="Baskerville" charset="0"/>
              <a:buNone/>
            </a:pPr>
            <a:r>
              <a:rPr lang="en-US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Can be influenced by meditation</a:t>
            </a:r>
          </a:p>
          <a:p>
            <a:pPr marL="382588" indent="-342900">
              <a:buFont typeface="Baskerville" charset="0"/>
              <a:buNone/>
            </a:pPr>
            <a:r>
              <a:rPr lang="en-US" dirty="0" smtClean="0"/>
              <a:t> </a:t>
            </a:r>
          </a:p>
          <a:p>
            <a:pPr marL="382588" indent="-342900">
              <a:buFont typeface="Baskerville" charset="0"/>
              <a:buNone/>
            </a:pPr>
            <a:endParaRPr lang="en-US" dirty="0" smtClean="0"/>
          </a:p>
          <a:p>
            <a:pPr marL="382588" indent="-342900">
              <a:buFont typeface="Baskerville" charset="0"/>
              <a:buNone/>
            </a:pPr>
            <a:endParaRPr lang="en-US" dirty="0" smtClean="0"/>
          </a:p>
        </p:txBody>
      </p:sp>
      <p:pic>
        <p:nvPicPr>
          <p:cNvPr id="29701" name="Picture 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5105400"/>
            <a:ext cx="51816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24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297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06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06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06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06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 Some Benefits of Meditation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581901" cy="3953436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/>
              <a:t>Decreased autonomic arousal (reduced cortisol production)</a:t>
            </a:r>
          </a:p>
          <a:p>
            <a:pPr>
              <a:defRPr/>
            </a:pPr>
            <a:r>
              <a:rPr lang="en-US" dirty="0"/>
              <a:t>Decreased hypertension, enhanced immune function, increased positive emotions, brain plasticity, learning,  cognition, attention and </a:t>
            </a:r>
            <a:r>
              <a:rPr lang="en-US" b="1" i="1" dirty="0"/>
              <a:t>decision making</a:t>
            </a:r>
          </a:p>
          <a:p>
            <a:pPr>
              <a:defRPr/>
            </a:pPr>
            <a:r>
              <a:rPr lang="en-US" dirty="0"/>
              <a:t>Enhanced perceptual receptivity, openness, ability to empathize</a:t>
            </a:r>
          </a:p>
          <a:p>
            <a:pPr>
              <a:defRPr/>
            </a:pPr>
            <a:r>
              <a:rPr lang="en-US" dirty="0"/>
              <a:t>Decreased cellular </a:t>
            </a:r>
            <a:r>
              <a:rPr lang="en-US" dirty="0" smtClean="0"/>
              <a:t>aging</a:t>
            </a:r>
          </a:p>
          <a:p>
            <a:pPr>
              <a:defRPr/>
            </a:pPr>
            <a:r>
              <a:rPr lang="en-US" dirty="0" smtClean="0"/>
              <a:t>Improved Decision Making</a:t>
            </a:r>
          </a:p>
          <a:p>
            <a:pPr>
              <a:defRPr/>
            </a:pPr>
            <a:r>
              <a:rPr lang="en-US" dirty="0" smtClean="0"/>
              <a:t>Better Addiction Outcomes? (</a:t>
            </a:r>
            <a:r>
              <a:rPr lang="en-US" sz="2100" dirty="0" smtClean="0"/>
              <a:t>Marlatt, Kakutis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 descr="images-19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854" y="5181600"/>
            <a:ext cx="269124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8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077200" cy="1371600"/>
          </a:xfrm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  <a:br>
              <a:rPr lang="en-US" dirty="0" smtClean="0"/>
            </a:b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accent2"/>
                </a:solidFill>
              </a:rPr>
              <a:t>Meditation is Hard</a:t>
            </a:r>
            <a:r>
              <a:rPr lang="en-US" dirty="0" smtClean="0">
                <a:solidFill>
                  <a:schemeClr val="accent2"/>
                </a:solidFill>
              </a:rPr>
              <a:t/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/>
              <a:t> External Aids to Meditation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779462" y="2438400"/>
            <a:ext cx="7581901" cy="3397624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a typeface="+mn-ea"/>
                <a:cs typeface="+mn-cs"/>
              </a:rPr>
              <a:t>Biofeedback</a:t>
            </a:r>
          </a:p>
          <a:p>
            <a:pPr eaLnBrk="1" hangingPunct="1">
              <a:defRPr/>
            </a:pP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ea typeface="+mn-ea"/>
                <a:cs typeface="+mn-cs"/>
              </a:rPr>
              <a:t>Neurofeedback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  <a:ea typeface="+mn-ea"/>
              <a:cs typeface="+mn-cs"/>
            </a:endParaRPr>
          </a:p>
          <a:p>
            <a:pPr eaLnBrk="1" hangingPunct="1">
              <a:defRPr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a typeface="+mn-ea"/>
                <a:cs typeface="+mn-cs"/>
              </a:rPr>
              <a:t>Breath pacers</a:t>
            </a:r>
          </a:p>
          <a:p>
            <a:pPr eaLnBrk="1" hangingPunct="1">
              <a:defRPr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a typeface="+mn-ea"/>
                <a:cs typeface="+mn-cs"/>
              </a:rPr>
              <a:t>Heart Rate Variability</a:t>
            </a:r>
          </a:p>
          <a:p>
            <a:pPr eaLnBrk="1" hangingPunct="1">
              <a:defRPr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ea typeface="+mn-ea"/>
                <a:cs typeface="+mn-cs"/>
              </a:rPr>
              <a:t>Audio (&amp; Visual) Entrainment</a:t>
            </a:r>
          </a:p>
          <a:p>
            <a:pPr eaLnBrk="1" hangingPunct="1">
              <a:buFont typeface="Baskerville" charset="0"/>
              <a:buNone/>
              <a:defRPr/>
            </a:pPr>
            <a:endParaRPr lang="en-US" dirty="0" smtClean="0">
              <a:solidFill>
                <a:schemeClr val="tx2"/>
              </a:solidFill>
              <a:ea typeface="+mn-ea"/>
              <a:cs typeface="+mn-cs"/>
            </a:endParaRPr>
          </a:p>
        </p:txBody>
      </p:sp>
      <p:pic>
        <p:nvPicPr>
          <p:cNvPr id="3" name="Picture 2" descr="images-23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362200"/>
            <a:ext cx="2324100" cy="3505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noFill/>
          <a:effectLst>
            <a:outerShdw dist="38099" dir="2700000" algn="ctr" rotWithShape="0">
              <a:schemeClr val="bg2">
                <a:alpha val="89998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4000" dirty="0" smtClean="0">
                <a:effectLst/>
              </a:rPr>
              <a:t>The Future: </a:t>
            </a:r>
            <a:r>
              <a:rPr lang="en-US" altLang="en-US" sz="4000" dirty="0" err="1" smtClean="0">
                <a:effectLst/>
              </a:rPr>
              <a:t>Optogenetics</a:t>
            </a:r>
            <a:r>
              <a:rPr lang="en-US" altLang="en-US" sz="4000" dirty="0" smtClean="0">
                <a:effectLst/>
              </a:rPr>
              <a:t/>
            </a:r>
            <a:br>
              <a:rPr lang="en-US" altLang="en-US" sz="4000" dirty="0" smtClean="0">
                <a:effectLst/>
              </a:rPr>
            </a:br>
            <a:r>
              <a:rPr lang="en-US" altLang="en-US" sz="4000" b="1" i="1" dirty="0" smtClean="0">
                <a:effectLst/>
                <a:latin typeface="Times New Roman" panose="02020603050405020304" pitchFamily="18" charset="0"/>
              </a:rPr>
              <a:t>Meditation on Demand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64500" cy="4935538"/>
          </a:xfrm>
        </p:spPr>
        <p:txBody>
          <a:bodyPr/>
          <a:lstStyle/>
          <a:p>
            <a:pPr>
              <a:buFont typeface="Baskerville" charset="0"/>
              <a:buNone/>
            </a:pPr>
            <a:r>
              <a:rPr lang="en-US" altLang="en-US" dirty="0" smtClean="0"/>
              <a:t>Animal studies:</a:t>
            </a:r>
          </a:p>
          <a:p>
            <a:r>
              <a:rPr lang="en-US" altLang="en-US" dirty="0" smtClean="0"/>
              <a:t>light sensitive genes sent by virus</a:t>
            </a:r>
          </a:p>
          <a:p>
            <a:r>
              <a:rPr lang="en-US" altLang="en-US" dirty="0" smtClean="0"/>
              <a:t>Gamma rhythms from fast spiking interneurons in specific areas in pre-frontal cortex “infected” by virus</a:t>
            </a:r>
          </a:p>
          <a:p>
            <a:r>
              <a:rPr lang="en-US" altLang="en-US" dirty="0" smtClean="0"/>
              <a:t>Interneurons “turned on” by light </a:t>
            </a:r>
          </a:p>
          <a:p>
            <a:pPr marL="0" indent="0">
              <a:buNone/>
            </a:pPr>
            <a:endParaRPr lang="en-US" altLang="en-US" dirty="0" smtClean="0"/>
          </a:p>
          <a:p>
            <a:pPr>
              <a:buFont typeface="Baskerville" charset="0"/>
              <a:buNone/>
            </a:pPr>
            <a:r>
              <a:rPr lang="en-US" altLang="en-US" sz="1800" dirty="0">
                <a:latin typeface="Times New Roman" panose="02020603050405020304" pitchFamily="18" charset="0"/>
              </a:rPr>
              <a:t> </a:t>
            </a:r>
            <a:r>
              <a:rPr lang="en-US" altLang="en-US" sz="1800" dirty="0" smtClean="0">
                <a:latin typeface="Times New Roman" panose="02020603050405020304" pitchFamily="18" charset="0"/>
              </a:rPr>
              <a:t>                                    </a:t>
            </a:r>
            <a:r>
              <a:rPr lang="en-US" altLang="en-US" sz="18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</a:rPr>
              <a:t>Scientific American Mind, P Reiner, Dec. 2009</a:t>
            </a:r>
          </a:p>
          <a:p>
            <a:endParaRPr lang="en-US" altLang="en-US" sz="180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730017"/>
      </p:ext>
    </p:extLst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831138" cy="3953436"/>
          </a:xfrm>
        </p:spPr>
        <p:txBody>
          <a:bodyPr/>
          <a:lstStyle/>
          <a:p>
            <a:pPr marL="0" indent="0">
              <a:buNone/>
            </a:pPr>
            <a:endParaRPr lang="en-US" sz="1400" b="0" i="1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400" b="0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400" b="0" i="1" dirty="0" smtClean="0">
                <a:solidFill>
                  <a:schemeClr val="bg1"/>
                </a:solidFill>
              </a:rPr>
              <a:t> </a:t>
            </a:r>
            <a:r>
              <a:rPr lang="en-US" sz="3200" b="0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“Meditation has no boundaries, either width or height. It is essentially an individual adventure, something each one of us works out in his own way”</a:t>
            </a:r>
          </a:p>
          <a:p>
            <a:pPr marL="0" indent="0">
              <a:buNone/>
            </a:pPr>
            <a:r>
              <a:rPr lang="en-US" sz="1400" b="0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                                                                   </a:t>
            </a:r>
            <a:r>
              <a:rPr lang="en-US" sz="1800" b="0" i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12 and 12, pg. 101</a:t>
            </a:r>
            <a:endParaRPr lang="en-US" sz="1800" b="0" i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83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3" y="1384300"/>
            <a:ext cx="4881562" cy="6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9283700" y="-2628900"/>
            <a:ext cx="7772400" cy="1585912"/>
          </a:xfrm>
        </p:spPr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0"/>
            <a:ext cx="8064500" cy="6134100"/>
          </a:xfrm>
        </p:spPr>
        <p:txBody>
          <a:bodyPr/>
          <a:lstStyle/>
          <a:p>
            <a:pPr marL="295275" indent="0" eaLnBrk="1" hangingPunct="1">
              <a:buSzPct val="81000"/>
              <a:buNone/>
              <a:defRPr/>
            </a:pPr>
            <a:endParaRPr lang="en-US" sz="4200" dirty="0" smtClean="0">
              <a:latin typeface="Apple Casual" charset="0"/>
              <a:sym typeface="Apple Casual" charset="0"/>
            </a:endParaRPr>
          </a:p>
          <a:p>
            <a:pPr marL="295275" indent="0" eaLnBrk="1" hangingPunct="1">
              <a:buSzPct val="81000"/>
              <a:buNone/>
              <a:defRPr/>
            </a:pPr>
            <a:r>
              <a:rPr lang="en-US" sz="4200" dirty="0" smtClean="0">
                <a:latin typeface="Apple Casual" charset="0"/>
                <a:sym typeface="Apple Casual" charset="0"/>
              </a:rPr>
              <a:t>"Drunkenness can be a kind of shortcut to the higher life, the attempt to achieve a higher state without an emotional and intellectual </a:t>
            </a:r>
            <a:r>
              <a:rPr lang="en-US" sz="4200" smtClean="0">
                <a:latin typeface="Apple Casual" charset="0"/>
                <a:sym typeface="Apple Casual" charset="0"/>
              </a:rPr>
              <a:t>effort.”</a:t>
            </a:r>
            <a:endParaRPr lang="en-US" sz="4200" dirty="0">
              <a:latin typeface="Apple Casual" charset="0"/>
              <a:sym typeface="Apple Casual" charset="0"/>
            </a:endParaRPr>
          </a:p>
          <a:p>
            <a:pPr marL="295275" indent="0" eaLnBrk="1" hangingPunct="1">
              <a:buSzPct val="81000"/>
              <a:buNone/>
              <a:defRPr/>
            </a:pPr>
            <a:r>
              <a:rPr lang="en-US" sz="4200" dirty="0">
                <a:solidFill>
                  <a:schemeClr val="bg1"/>
                </a:solidFill>
                <a:latin typeface="Apple Casual" charset="0"/>
                <a:sym typeface="Apple Casual" charset="0"/>
              </a:rPr>
              <a:t> </a:t>
            </a:r>
            <a:r>
              <a:rPr lang="en-US" sz="4200" dirty="0" smtClean="0">
                <a:solidFill>
                  <a:schemeClr val="bg1"/>
                </a:solidFill>
                <a:latin typeface="Apple Casual" charset="0"/>
                <a:sym typeface="Apple Casual" charset="0"/>
              </a:rPr>
              <a:t>            </a:t>
            </a:r>
            <a:r>
              <a:rPr lang="en-US" sz="1400" dirty="0" smtClean="0">
                <a:solidFill>
                  <a:schemeClr val="bg1"/>
                </a:solidFill>
              </a:rPr>
              <a:t>     </a:t>
            </a:r>
            <a:r>
              <a:rPr lang="en-US" sz="1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 Kurtz, Spirituality of Imperfection</a:t>
            </a:r>
          </a:p>
        </p:txBody>
      </p:sp>
    </p:spTree>
    <p:extLst>
      <p:ext uri="{BB962C8B-B14F-4D97-AF65-F5344CB8AC3E}">
        <p14:creationId xmlns:p14="http://schemas.microsoft.com/office/powerpoint/2010/main" val="25150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581901" cy="2034988"/>
          </a:xfrm>
        </p:spPr>
        <p:txBody>
          <a:bodyPr/>
          <a:lstStyle/>
          <a:p>
            <a:r>
              <a:rPr lang="en-US" sz="1800" b="0" i="1" dirty="0">
                <a:solidFill>
                  <a:schemeClr val="bg1"/>
                </a:solidFill>
              </a:rPr>
              <a:t>preamble</a:t>
            </a:r>
            <a:r>
              <a:rPr lang="en-US" sz="6000" b="0" i="1" dirty="0">
                <a:solidFill>
                  <a:schemeClr val="bg1"/>
                </a:solidFill>
              </a:rPr>
              <a:t/>
            </a:r>
            <a:br>
              <a:rPr lang="en-US" sz="6000" b="0" i="1" dirty="0">
                <a:solidFill>
                  <a:schemeClr val="bg1"/>
                </a:solidFill>
              </a:rPr>
            </a:br>
            <a:r>
              <a:rPr lang="en-US" sz="6000" b="0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6000" b="0" i="1" dirty="0">
                <a:solidFill>
                  <a:schemeClr val="accent1">
                    <a:lumMod val="75000"/>
                  </a:schemeClr>
                </a:solidFill>
              </a:rPr>
              <a:t>“Until we let go absolutely”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462" y="1295400"/>
            <a:ext cx="7581901" cy="4540624"/>
          </a:xfrm>
        </p:spPr>
        <p:txBody>
          <a:bodyPr/>
          <a:lstStyle/>
          <a:p>
            <a:pPr marL="0" indent="0">
              <a:buNone/>
            </a:pPr>
            <a:endParaRPr lang="en-US" sz="1050" b="0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971800"/>
            <a:ext cx="5715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:fad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1" y="381000"/>
            <a:ext cx="7581901" cy="1653988"/>
          </a:xfrm>
        </p:spPr>
        <p:txBody>
          <a:bodyPr/>
          <a:lstStyle/>
          <a:p>
            <a:r>
              <a:rPr lang="en-US" sz="4000" dirty="0"/>
              <a:t>Letting go of our “story”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403" y="1752600"/>
            <a:ext cx="7581901" cy="395343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Form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 gentle back and forth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Formlessness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78" y="1405218"/>
            <a:ext cx="798195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3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1"/>
          </a:xfrm>
        </p:spPr>
      </p:pic>
    </p:spTree>
    <p:extLst>
      <p:ext uri="{BB962C8B-B14F-4D97-AF65-F5344CB8AC3E}">
        <p14:creationId xmlns:p14="http://schemas.microsoft.com/office/powerpoint/2010/main" val="209071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bit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rbit">
      <a:fillStyleLst>
        <a:solidFill>
          <a:schemeClr val="phClr"/>
        </a:solidFill>
        <a:solidFill>
          <a:schemeClr val="phClr">
            <a:shade val="80000"/>
          </a:schemeClr>
        </a:solidFill>
        <a:gradFill rotWithShape="1">
          <a:gsLst>
            <a:gs pos="0">
              <a:schemeClr val="phClr">
                <a:shade val="30000"/>
                <a:satMod val="100000"/>
              </a:schemeClr>
            </a:gs>
            <a:gs pos="80000">
              <a:schemeClr val="phClr">
                <a:shade val="90000"/>
                <a:satMod val="100000"/>
              </a:schemeClr>
            </a:gs>
            <a:gs pos="100000">
              <a:schemeClr val="phClr">
                <a:tint val="9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762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228600" dist="38100" dir="5400000" sx="104000" sy="104000" algn="ctr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317500" dist="381000" dir="5400000" sx="90000" sy="2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lumMod val="80000"/>
              </a:schemeClr>
              <a:schemeClr val="phClr">
                <a:satMod val="360000"/>
                <a:lumMod val="14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1537</TotalTime>
  <Pages>0</Pages>
  <Words>827</Words>
  <Characters>0</Characters>
  <Application>Microsoft Macintosh PowerPoint</Application>
  <PresentationFormat>On-screen Show (4:3)</PresentationFormat>
  <Lines>0</Lines>
  <Paragraphs>134</Paragraphs>
  <Slides>26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Orbit</vt:lpstr>
      <vt:lpstr>Self-Transcendence in Addiction Recovery</vt:lpstr>
      <vt:lpstr>Self</vt:lpstr>
      <vt:lpstr>The Self and Personality</vt:lpstr>
      <vt:lpstr>I think therefore I am</vt:lpstr>
      <vt:lpstr>PowerPoint Presentation</vt:lpstr>
      <vt:lpstr>The Self and Consciousness</vt:lpstr>
      <vt:lpstr>Brain anatomy may not actually be all that vital for consciousness  The Radical Plasticity Thesis: How the Brain Learns to be Conscious Axel Cleeremans  </vt:lpstr>
      <vt:lpstr>Top Down?</vt:lpstr>
      <vt:lpstr>Consciousness</vt:lpstr>
      <vt:lpstr>Consciousness</vt:lpstr>
      <vt:lpstr>Self-Aware Consciousness  (mind focused on itself)       </vt:lpstr>
      <vt:lpstr>PowerPoint Presentation</vt:lpstr>
      <vt:lpstr>Becoming Self Actualized</vt:lpstr>
      <vt:lpstr>Transcending the self thru  Meditation: A suspension of chatter and a way of shedding our story</vt:lpstr>
      <vt:lpstr>PowerPoint Presentation</vt:lpstr>
      <vt:lpstr>PowerPoint Presentation</vt:lpstr>
      <vt:lpstr>A Focused ‘Letting Go’</vt:lpstr>
      <vt:lpstr> Default Mode Network</vt:lpstr>
      <vt:lpstr> Some Benefits of Meditation</vt:lpstr>
      <vt:lpstr>   Meditation is Hard  External Aids to Meditation </vt:lpstr>
      <vt:lpstr>The Future: Optogenetics Meditation on Demand</vt:lpstr>
      <vt:lpstr>The Program</vt:lpstr>
      <vt:lpstr>PowerPoint Presentation</vt:lpstr>
      <vt:lpstr>preamble  “Until we let go absolutely” </vt:lpstr>
      <vt:lpstr>Letting go of our “story”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Title Slide</dc:title>
  <dc:creator>Judith Singer</dc:creator>
  <cp:keywords>resurrection template</cp:keywords>
  <dc:description>Based on "resurrection-reverse" template, including color scheme, graphics, and type.  Template includes Title Master, Slide Master, Handout Master and Notes Master.</dc:description>
  <cp:lastModifiedBy>kathy angres</cp:lastModifiedBy>
  <cp:revision>129</cp:revision>
  <dcterms:modified xsi:type="dcterms:W3CDTF">2016-09-10T14:35:13Z</dcterms:modified>
</cp:coreProperties>
</file>