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Default Extension="wdp" ContentType="image/vnd.ms-photo"/>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8" r:id="rId1"/>
  </p:sldMasterIdLst>
  <p:notesMasterIdLst>
    <p:notesMasterId r:id="rId41"/>
  </p:notesMasterIdLst>
  <p:sldIdLst>
    <p:sldId id="256" r:id="rId2"/>
    <p:sldId id="257" r:id="rId3"/>
    <p:sldId id="284" r:id="rId4"/>
    <p:sldId id="258" r:id="rId5"/>
    <p:sldId id="259" r:id="rId6"/>
    <p:sldId id="285" r:id="rId7"/>
    <p:sldId id="260" r:id="rId8"/>
    <p:sldId id="261" r:id="rId9"/>
    <p:sldId id="262" r:id="rId10"/>
    <p:sldId id="264" r:id="rId11"/>
    <p:sldId id="265" r:id="rId12"/>
    <p:sldId id="287" r:id="rId13"/>
    <p:sldId id="266" r:id="rId14"/>
    <p:sldId id="286" r:id="rId15"/>
    <p:sldId id="267" r:id="rId16"/>
    <p:sldId id="268" r:id="rId17"/>
    <p:sldId id="288" r:id="rId18"/>
    <p:sldId id="270" r:id="rId19"/>
    <p:sldId id="271" r:id="rId20"/>
    <p:sldId id="272" r:id="rId21"/>
    <p:sldId id="273" r:id="rId22"/>
    <p:sldId id="274" r:id="rId23"/>
    <p:sldId id="275" r:id="rId24"/>
    <p:sldId id="291" r:id="rId25"/>
    <p:sldId id="276" r:id="rId26"/>
    <p:sldId id="283" r:id="rId27"/>
    <p:sldId id="290" r:id="rId28"/>
    <p:sldId id="292" r:id="rId29"/>
    <p:sldId id="293" r:id="rId30"/>
    <p:sldId id="277" r:id="rId31"/>
    <p:sldId id="289" r:id="rId32"/>
    <p:sldId id="278" r:id="rId33"/>
    <p:sldId id="279" r:id="rId34"/>
    <p:sldId id="280" r:id="rId35"/>
    <p:sldId id="296" r:id="rId36"/>
    <p:sldId id="294" r:id="rId37"/>
    <p:sldId id="281" r:id="rId38"/>
    <p:sldId id="295" r:id="rId39"/>
    <p:sldId id="282"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A0048"/>
    <a:srgbClr val="22002A"/>
    <a:srgbClr val="540068"/>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88" autoAdjust="0"/>
    <p:restoredTop sz="94607" autoAdjust="0"/>
  </p:normalViewPr>
  <p:slideViewPr>
    <p:cSldViewPr>
      <p:cViewPr varScale="1">
        <p:scale>
          <a:sx n="77" d="100"/>
          <a:sy n="77" d="100"/>
        </p:scale>
        <p:origin x="-1092" y="-96"/>
      </p:cViewPr>
      <p:guideLst>
        <p:guide orient="horz" pos="2160"/>
        <p:guide pos="2880"/>
      </p:guideLst>
    </p:cSldViewPr>
  </p:slideViewPr>
  <p:outlineViewPr>
    <p:cViewPr>
      <p:scale>
        <a:sx n="33" d="100"/>
        <a:sy n="33" d="100"/>
      </p:scale>
      <p:origin x="0" y="1572"/>
    </p:cViewPr>
  </p:outlineViewPr>
  <p:notesTextViewPr>
    <p:cViewPr>
      <p:scale>
        <a:sx n="100" d="100"/>
        <a:sy n="100" d="100"/>
      </p:scale>
      <p:origin x="0" y="0"/>
    </p:cViewPr>
  </p:notesTextViewPr>
  <p:notesViewPr>
    <p:cSldViewPr>
      <p:cViewPr varScale="1">
        <p:scale>
          <a:sx n="62" d="100"/>
          <a:sy n="62" d="100"/>
        </p:scale>
        <p:origin x="-2616" y="-7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B8D1522-3A51-4378-A810-F0F97FF086C0}" type="datetimeFigureOut">
              <a:rPr lang="en-US" smtClean="0"/>
              <a:t>10/30/2017</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73B33B6-DD9B-41C5-9B20-801088232C51}" type="slidenum">
              <a:rPr lang="en-IN" smtClean="0"/>
              <a:t>‹#›</a:t>
            </a:fld>
            <a:endParaRPr lang="en-IN"/>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a:p>
        </p:txBody>
      </p:sp>
      <p:sp>
        <p:nvSpPr>
          <p:cNvPr id="4" name="Slide Number Placeholder 3"/>
          <p:cNvSpPr>
            <a:spLocks noGrp="1"/>
          </p:cNvSpPr>
          <p:nvPr>
            <p:ph type="sldNum" sz="quarter" idx="10"/>
          </p:nvPr>
        </p:nvSpPr>
        <p:spPr/>
        <p:txBody>
          <a:bodyPr/>
          <a:lstStyle/>
          <a:p>
            <a:fld id="{173B33B6-DD9B-41C5-9B20-801088232C51}" type="slidenum">
              <a:rPr lang="en-IN" smtClean="0"/>
              <a:t>6</a:t>
            </a:fld>
            <a:endParaRPr lang="en-I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1D8BD707-D9CF-40AE-B4C6-C98DA3205C09}" type="datetimeFigureOut">
              <a:rPr lang="en-US" smtClean="0"/>
              <a:pPr/>
              <a:t>10/30/2017</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10/30/2017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10/30/2017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10/30/2017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10/30/2017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10/30/2017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10/30/2017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10/30/2017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10/30/2017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10/30/2017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10/30/2017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3A0048"/>
        </a:solid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D8BD707-D9CF-40AE-B4C6-C98DA3205C09}" type="datetimeFigureOut">
              <a:rPr lang="en-US" smtClean="0"/>
              <a:pPr/>
              <a:t>10/30/2017</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6200" y="0"/>
            <a:ext cx="9448800" cy="1585049"/>
          </a:xfrm>
          <a:prstGeom prst="rect">
            <a:avLst/>
          </a:prstGeom>
          <a:noFill/>
        </p:spPr>
        <p:txBody>
          <a:bodyPr wrap="square" rtlCol="0">
            <a:spAutoFit/>
          </a:bodyPr>
          <a:lstStyle/>
          <a:p>
            <a:pPr algn="ctr">
              <a:spcBef>
                <a:spcPts val="600"/>
              </a:spcBef>
            </a:pPr>
            <a:r>
              <a:rPr lang="en-IN" sz="4400" dirty="0" smtClean="0">
                <a:latin typeface="Monotype Corsiva" pitchFamily="66" charset="0"/>
              </a:rPr>
              <a:t>Dr. Shashi Joshi</a:t>
            </a:r>
          </a:p>
          <a:p>
            <a:pPr algn="ctr">
              <a:spcBef>
                <a:spcPts val="600"/>
              </a:spcBef>
            </a:pPr>
            <a:r>
              <a:rPr lang="en-IN" sz="2400" dirty="0" smtClean="0">
                <a:latin typeface="Baskerville Old Face" pitchFamily="18" charset="0"/>
              </a:rPr>
              <a:t>M.B.B.S. (AIIMS</a:t>
            </a:r>
            <a:r>
              <a:rPr lang="en-IN" sz="2400" dirty="0" smtClean="0">
                <a:latin typeface="Baskerville Old Face" pitchFamily="18" charset="0"/>
              </a:rPr>
              <a:t>), MD </a:t>
            </a:r>
            <a:r>
              <a:rPr lang="en-IN" sz="2400" dirty="0" smtClean="0">
                <a:latin typeface="Baskerville Old Face" pitchFamily="18" charset="0"/>
              </a:rPr>
              <a:t>(Obst. &amp; Gynae) PGI Chandigarh</a:t>
            </a:r>
          </a:p>
          <a:p>
            <a:pPr algn="ctr"/>
            <a:r>
              <a:rPr lang="en-IN" sz="2400" dirty="0" smtClean="0">
                <a:solidFill>
                  <a:schemeClr val="accent2">
                    <a:lumMod val="60000"/>
                    <a:lumOff val="40000"/>
                  </a:schemeClr>
                </a:solidFill>
                <a:latin typeface="Baskerville Old Face" pitchFamily="18" charset="0"/>
              </a:rPr>
              <a:t>Consultant Obst. &amp; Gynae</a:t>
            </a:r>
            <a:endParaRPr lang="en-IN" sz="2400" dirty="0">
              <a:solidFill>
                <a:schemeClr val="accent2">
                  <a:lumMod val="60000"/>
                  <a:lumOff val="40000"/>
                </a:schemeClr>
              </a:solidFill>
              <a:latin typeface="Baskerville Old Face" pitchFamily="18" charset="0"/>
            </a:endParaRPr>
          </a:p>
        </p:txBody>
      </p:sp>
      <p:pic>
        <p:nvPicPr>
          <p:cNvPr id="5" name="Picture 4" descr="Diagnosis-management-accreta[1].png"/>
          <p:cNvPicPr>
            <a:picLocks noChangeAspect="1"/>
          </p:cNvPicPr>
          <p:nvPr/>
        </p:nvPicPr>
        <p:blipFill>
          <a:blip r:embed="rId2">
            <a:lum bright="-10000" contrast="40000"/>
          </a:blip>
          <a:stretch>
            <a:fillRect/>
          </a:stretch>
        </p:blipFill>
        <p:spPr>
          <a:xfrm>
            <a:off x="152400" y="2921818"/>
            <a:ext cx="8839200" cy="3859982"/>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9" name="Rectangle 8"/>
          <p:cNvSpPr/>
          <p:nvPr/>
        </p:nvSpPr>
        <p:spPr>
          <a:xfrm>
            <a:off x="457200" y="2124670"/>
            <a:ext cx="8144794" cy="923330"/>
          </a:xfrm>
          <a:prstGeom prst="rect">
            <a:avLst/>
          </a:prstGeom>
          <a:noFill/>
        </p:spPr>
        <p:txBody>
          <a:bodyPr wrap="none" lIns="91440" tIns="45720" rIns="91440" bIns="45720">
            <a:spAutoFit/>
          </a:bodyPr>
          <a:lstStyle/>
          <a:p>
            <a:pPr algn="ctr"/>
            <a:r>
              <a:rPr lang="en-US" sz="5400" dirty="0" smtClean="0">
                <a:solidFill>
                  <a:srgbClr val="FFC000"/>
                </a:solidFill>
                <a:latin typeface="Arial Black" pitchFamily="34" charset="0"/>
              </a:rPr>
              <a:t>PLACENTA ACCRETA</a:t>
            </a:r>
            <a:endParaRPr lang="en-US" sz="54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afterEffect">
                                  <p:stCondLst>
                                    <p:cond delay="0"/>
                                  </p:stCondLst>
                                  <p:iterate type="lt">
                                    <p:tmPct val="20000"/>
                                  </p:iterate>
                                  <p:childTnLst>
                                    <p:animEffect transition="out" filter="fade">
                                      <p:cBhvr>
                                        <p:cTn id="6" dur="500" tmFilter="0, 0; .2, .5; .8, .5; 1, 0"/>
                                        <p:tgtEl>
                                          <p:spTgt spid="4">
                                            <p:txEl>
                                              <p:pRg st="0" end="0"/>
                                            </p:txEl>
                                          </p:spTgt>
                                        </p:tgtEl>
                                      </p:cBhvr>
                                    </p:animEffect>
                                    <p:animScale>
                                      <p:cBhvr>
                                        <p:cTn id="7" dur="250" autoRev="1" fill="hold"/>
                                        <p:tgtEl>
                                          <p:spTgt spid="4">
                                            <p:txEl>
                                              <p:pRg st="0" end="0"/>
                                            </p:txEl>
                                          </p:spTgt>
                                        </p:tgtEl>
                                      </p:cBhvr>
                                      <p:by x="105000" y="105000"/>
                                    </p:animScale>
                                  </p:childTnLst>
                                </p:cTn>
                              </p:par>
                            </p:childTnLst>
                          </p:cTn>
                        </p:par>
                        <p:par>
                          <p:cTn id="8" fill="hold">
                            <p:stCondLst>
                              <p:cond delay="1800"/>
                            </p:stCondLst>
                            <p:childTnLst>
                              <p:par>
                                <p:cTn id="9" presetID="26" presetClass="emph" presetSubtype="0" fill="hold" nodeType="afterEffect">
                                  <p:stCondLst>
                                    <p:cond delay="2000"/>
                                  </p:stCondLst>
                                  <p:childTnLst>
                                    <p:animEffect transition="out" filter="fade">
                                      <p:cBhvr>
                                        <p:cTn id="10" dur="500" tmFilter="0, 0; .2, .5; .8, .5; 1, 0"/>
                                        <p:tgtEl>
                                          <p:spTgt spid="4">
                                            <p:txEl>
                                              <p:pRg st="1" end="1"/>
                                            </p:txEl>
                                          </p:spTgt>
                                        </p:tgtEl>
                                      </p:cBhvr>
                                    </p:animEffect>
                                    <p:animScale>
                                      <p:cBhvr>
                                        <p:cTn id="11" dur="250" autoRev="1" fill="hold"/>
                                        <p:tgtEl>
                                          <p:spTgt spid="4">
                                            <p:txEl>
                                              <p:pRg st="1" end="1"/>
                                            </p:txEl>
                                          </p:spTgt>
                                        </p:tgtEl>
                                      </p:cBhvr>
                                      <p:by x="105000" y="105000"/>
                                    </p:animScale>
                                  </p:childTnLst>
                                </p:cTn>
                              </p:par>
                            </p:childTnLst>
                          </p:cTn>
                        </p:par>
                        <p:par>
                          <p:cTn id="12" fill="hold">
                            <p:stCondLst>
                              <p:cond delay="4300"/>
                            </p:stCondLst>
                            <p:childTnLst>
                              <p:par>
                                <p:cTn id="13" presetID="26" presetClass="emph" presetSubtype="0" fill="hold" nodeType="afterEffect">
                                  <p:stCondLst>
                                    <p:cond delay="1500"/>
                                  </p:stCondLst>
                                  <p:childTnLst>
                                    <p:animEffect transition="out" filter="fade">
                                      <p:cBhvr>
                                        <p:cTn id="14" dur="500" tmFilter="0, 0; .2, .5; .8, .5; 1, 0"/>
                                        <p:tgtEl>
                                          <p:spTgt spid="4">
                                            <p:txEl>
                                              <p:pRg st="2" end="2"/>
                                            </p:txEl>
                                          </p:spTgt>
                                        </p:tgtEl>
                                      </p:cBhvr>
                                    </p:animEffect>
                                    <p:animScale>
                                      <p:cBhvr>
                                        <p:cTn id="15" dur="250" autoRev="1" fill="hold"/>
                                        <p:tgtEl>
                                          <p:spTgt spid="4">
                                            <p:txEl>
                                              <p:pRg st="2" end="2"/>
                                            </p:tx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latin typeface="David" pitchFamily="34" charset="-79"/>
                <a:cs typeface="David" pitchFamily="34" charset="-79"/>
              </a:rPr>
              <a:t>INTRODUCTION</a:t>
            </a:r>
            <a:endParaRPr lang="en-IN" dirty="0">
              <a:solidFill>
                <a:srgbClr val="FFFF00"/>
              </a:solidFill>
              <a:latin typeface="David" pitchFamily="34" charset="-79"/>
              <a:cs typeface="David" pitchFamily="34" charset="-79"/>
            </a:endParaRPr>
          </a:p>
        </p:txBody>
      </p:sp>
      <p:sp>
        <p:nvSpPr>
          <p:cNvPr id="3" name="Content Placeholder 2"/>
          <p:cNvSpPr>
            <a:spLocks noGrp="1"/>
          </p:cNvSpPr>
          <p:nvPr>
            <p:ph idx="1"/>
          </p:nvPr>
        </p:nvSpPr>
        <p:spPr>
          <a:xfrm>
            <a:off x="457200" y="2164080"/>
            <a:ext cx="8229600" cy="4389120"/>
          </a:xfrm>
        </p:spPr>
        <p:txBody>
          <a:bodyPr>
            <a:normAutofit/>
          </a:bodyPr>
          <a:lstStyle/>
          <a:p>
            <a:pPr algn="just"/>
            <a:r>
              <a:rPr lang="en-US" dirty="0" smtClean="0">
                <a:solidFill>
                  <a:schemeClr val="bg1"/>
                </a:solidFill>
                <a:latin typeface="David" pitchFamily="34" charset="-79"/>
                <a:cs typeface="David" pitchFamily="34" charset="-79"/>
              </a:rPr>
              <a:t>Abnormally implanted, invasive, adherent placenta</a:t>
            </a:r>
          </a:p>
          <a:p>
            <a:pPr algn="just"/>
            <a:r>
              <a:rPr lang="en-US" dirty="0" smtClean="0">
                <a:solidFill>
                  <a:schemeClr val="bg1"/>
                </a:solidFill>
                <a:latin typeface="David" pitchFamily="34" charset="-79"/>
                <a:cs typeface="David" pitchFamily="34" charset="-79"/>
              </a:rPr>
              <a:t>Abnormally firm adherence to myometrium because of partial or total absence of decidua basalis and imperfect </a:t>
            </a:r>
            <a:r>
              <a:rPr lang="en-US" dirty="0" smtClean="0">
                <a:solidFill>
                  <a:schemeClr val="bg1"/>
                </a:solidFill>
                <a:latin typeface="David" pitchFamily="34" charset="-79"/>
                <a:cs typeface="David" pitchFamily="34" charset="-79"/>
              </a:rPr>
              <a:t>development </a:t>
            </a:r>
            <a:r>
              <a:rPr lang="en-US" dirty="0" smtClean="0">
                <a:solidFill>
                  <a:schemeClr val="bg1"/>
                </a:solidFill>
                <a:latin typeface="David" pitchFamily="34" charset="-79"/>
                <a:cs typeface="David" pitchFamily="34" charset="-79"/>
              </a:rPr>
              <a:t>of fibrinoid or Nitabuch layer</a:t>
            </a:r>
          </a:p>
          <a:p>
            <a:pPr algn="just"/>
            <a:r>
              <a:rPr lang="en-US" dirty="0" smtClean="0">
                <a:solidFill>
                  <a:schemeClr val="bg1"/>
                </a:solidFill>
                <a:latin typeface="David" pitchFamily="34" charset="-79"/>
                <a:cs typeface="David" pitchFamily="34" charset="-79"/>
              </a:rPr>
              <a:t>Accreta syndrome has evolved into one of the most serious problem of obstetrics resulting in significant morbidity &amp; mortality. It is a leading cause of intractable PPH &amp; emergency peripartum </a:t>
            </a:r>
            <a:r>
              <a:rPr lang="en-US" dirty="0" smtClean="0">
                <a:solidFill>
                  <a:schemeClr val="bg1"/>
                </a:solidFill>
                <a:latin typeface="David" pitchFamily="34" charset="-79"/>
                <a:cs typeface="David" pitchFamily="34" charset="-79"/>
              </a:rPr>
              <a:t>Hysterectomy</a:t>
            </a:r>
            <a:endParaRPr lang="en-US" dirty="0" smtClean="0">
              <a:solidFill>
                <a:schemeClr val="bg1"/>
              </a:solidFill>
              <a:latin typeface="David" pitchFamily="34" charset="-79"/>
              <a:cs typeface="David" pitchFamily="34" charset="-79"/>
            </a:endParaRPr>
          </a:p>
          <a:p>
            <a:pPr algn="just"/>
            <a:r>
              <a:rPr lang="en-US" dirty="0" smtClean="0">
                <a:solidFill>
                  <a:schemeClr val="bg1"/>
                </a:solidFill>
                <a:latin typeface="David" pitchFamily="34" charset="-79"/>
                <a:cs typeface="David" pitchFamily="34" charset="-79"/>
              </a:rPr>
              <a:t>Until recently, there is no </a:t>
            </a:r>
            <a:r>
              <a:rPr lang="en-US" dirty="0" smtClean="0">
                <a:solidFill>
                  <a:schemeClr val="bg1"/>
                </a:solidFill>
                <a:latin typeface="David" pitchFamily="34" charset="-79"/>
                <a:cs typeface="David" pitchFamily="34" charset="-79"/>
              </a:rPr>
              <a:t>consensus </a:t>
            </a:r>
            <a:r>
              <a:rPr lang="en-US" dirty="0" smtClean="0">
                <a:solidFill>
                  <a:schemeClr val="bg1"/>
                </a:solidFill>
                <a:latin typeface="David" pitchFamily="34" charset="-79"/>
                <a:cs typeface="David" pitchFamily="34" charset="-79"/>
              </a:rPr>
              <a:t>for management.</a:t>
            </a:r>
            <a:endParaRPr lang="en-IN" dirty="0">
              <a:solidFill>
                <a:schemeClr val="bg1"/>
              </a:solidFill>
              <a:latin typeface="David" pitchFamily="34" charset="-79"/>
              <a:cs typeface="David" pitchFamily="34" charset="-79"/>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4102925D-4D0D-4CDF-BD30-28778A2FC5B4}"/>
              </a:ext>
            </a:extLst>
          </p:cNvPr>
          <p:cNvPicPr>
            <a:picLocks noChangeAspect="1"/>
          </p:cNvPicPr>
          <p:nvPr/>
        </p:nvPicPr>
        <p:blipFill>
          <a:blip r:embed="rId2">
            <a:lum contrast="20000"/>
          </a:blip>
          <a:stretch>
            <a:fillRect/>
          </a:stretch>
        </p:blipFill>
        <p:spPr>
          <a:xfrm>
            <a:off x="1066800" y="1016768"/>
            <a:ext cx="7010400" cy="5384032"/>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latin typeface="David" pitchFamily="34" charset="-79"/>
                <a:cs typeface="David" pitchFamily="34" charset="-79"/>
              </a:rPr>
              <a:t>ETIOPATHOGENESIS</a:t>
            </a:r>
            <a:endParaRPr lang="en-IN" dirty="0">
              <a:solidFill>
                <a:srgbClr val="FFFF00"/>
              </a:solidFill>
              <a:latin typeface="David" pitchFamily="34" charset="-79"/>
              <a:cs typeface="David" pitchFamily="34" charset="-79"/>
            </a:endParaRPr>
          </a:p>
        </p:txBody>
      </p:sp>
      <p:sp>
        <p:nvSpPr>
          <p:cNvPr id="3" name="Content Placeholder 2"/>
          <p:cNvSpPr>
            <a:spLocks noGrp="1"/>
          </p:cNvSpPr>
          <p:nvPr>
            <p:ph idx="1"/>
          </p:nvPr>
        </p:nvSpPr>
        <p:spPr>
          <a:xfrm>
            <a:off x="457200" y="2438400"/>
            <a:ext cx="8229600" cy="3886200"/>
          </a:xfrm>
        </p:spPr>
        <p:txBody>
          <a:bodyPr/>
          <a:lstStyle/>
          <a:p>
            <a:pPr algn="just"/>
            <a:r>
              <a:rPr lang="en-US" dirty="0" smtClean="0">
                <a:solidFill>
                  <a:schemeClr val="bg1">
                    <a:lumMod val="95000"/>
                  </a:schemeClr>
                </a:solidFill>
                <a:latin typeface="David" pitchFamily="34" charset="-79"/>
                <a:cs typeface="David" pitchFamily="34" charset="-79"/>
              </a:rPr>
              <a:t>M/E – Placental villi are anchored to muscle fibers rather than decidual </a:t>
            </a:r>
            <a:r>
              <a:rPr lang="en-US" dirty="0" smtClean="0">
                <a:solidFill>
                  <a:schemeClr val="bg1">
                    <a:lumMod val="95000"/>
                  </a:schemeClr>
                </a:solidFill>
                <a:latin typeface="David" pitchFamily="34" charset="-79"/>
                <a:cs typeface="David" pitchFamily="34" charset="-79"/>
              </a:rPr>
              <a:t>cells</a:t>
            </a:r>
          </a:p>
          <a:p>
            <a:pPr algn="just">
              <a:buNone/>
            </a:pPr>
            <a:endParaRPr lang="en-US" dirty="0" smtClean="0">
              <a:solidFill>
                <a:schemeClr val="bg1">
                  <a:lumMod val="95000"/>
                </a:schemeClr>
              </a:solidFill>
              <a:latin typeface="David" pitchFamily="34" charset="-79"/>
              <a:cs typeface="David" pitchFamily="34" charset="-79"/>
            </a:endParaRPr>
          </a:p>
          <a:p>
            <a:pPr algn="just"/>
            <a:r>
              <a:rPr lang="en-US" dirty="0" smtClean="0">
                <a:solidFill>
                  <a:schemeClr val="bg1">
                    <a:lumMod val="95000"/>
                  </a:schemeClr>
                </a:solidFill>
                <a:latin typeface="David" pitchFamily="34" charset="-79"/>
                <a:cs typeface="David" pitchFamily="34" charset="-79"/>
              </a:rPr>
              <a:t>Decidual deficiency prevents normal placental </a:t>
            </a:r>
            <a:r>
              <a:rPr lang="en-US" dirty="0" smtClean="0">
                <a:solidFill>
                  <a:schemeClr val="bg1">
                    <a:lumMod val="95000"/>
                  </a:schemeClr>
                </a:solidFill>
                <a:latin typeface="David" pitchFamily="34" charset="-79"/>
                <a:cs typeface="David" pitchFamily="34" charset="-79"/>
              </a:rPr>
              <a:t>separation </a:t>
            </a:r>
            <a:r>
              <a:rPr lang="en-US" dirty="0" smtClean="0">
                <a:solidFill>
                  <a:schemeClr val="bg1">
                    <a:lumMod val="95000"/>
                  </a:schemeClr>
                </a:solidFill>
                <a:latin typeface="David" pitchFamily="34" charset="-79"/>
                <a:cs typeface="David" pitchFamily="34" charset="-79"/>
              </a:rPr>
              <a:t>after </a:t>
            </a:r>
            <a:r>
              <a:rPr lang="en-US" dirty="0" smtClean="0">
                <a:solidFill>
                  <a:schemeClr val="bg1">
                    <a:lumMod val="95000"/>
                  </a:schemeClr>
                </a:solidFill>
                <a:latin typeface="David" pitchFamily="34" charset="-79"/>
                <a:cs typeface="David" pitchFamily="34" charset="-79"/>
              </a:rPr>
              <a:t>delivery</a:t>
            </a:r>
          </a:p>
          <a:p>
            <a:pPr algn="just">
              <a:buNone/>
            </a:pPr>
            <a:endParaRPr lang="en-US" dirty="0" smtClean="0">
              <a:solidFill>
                <a:schemeClr val="bg1">
                  <a:lumMod val="95000"/>
                </a:schemeClr>
              </a:solidFill>
              <a:latin typeface="David" pitchFamily="34" charset="-79"/>
              <a:cs typeface="David" pitchFamily="34" charset="-79"/>
            </a:endParaRPr>
          </a:p>
          <a:p>
            <a:pPr algn="just"/>
            <a:r>
              <a:rPr lang="en-US" dirty="0" smtClean="0">
                <a:solidFill>
                  <a:schemeClr val="bg1">
                    <a:lumMod val="95000"/>
                  </a:schemeClr>
                </a:solidFill>
                <a:latin typeface="David" pitchFamily="34" charset="-79"/>
                <a:cs typeface="David" pitchFamily="34" charset="-79"/>
              </a:rPr>
              <a:t>For histological diagnosis besides placenta, uterus or </a:t>
            </a:r>
            <a:r>
              <a:rPr lang="en-US" dirty="0" smtClean="0">
                <a:solidFill>
                  <a:schemeClr val="bg1">
                    <a:lumMod val="95000"/>
                  </a:schemeClr>
                </a:solidFill>
                <a:latin typeface="David" pitchFamily="34" charset="-79"/>
                <a:cs typeface="David" pitchFamily="34" charset="-79"/>
              </a:rPr>
              <a:t>curetting </a:t>
            </a:r>
            <a:r>
              <a:rPr lang="en-US" dirty="0" smtClean="0">
                <a:solidFill>
                  <a:schemeClr val="bg1">
                    <a:lumMod val="95000"/>
                  </a:schemeClr>
                </a:solidFill>
                <a:latin typeface="David" pitchFamily="34" charset="-79"/>
                <a:cs typeface="David" pitchFamily="34" charset="-79"/>
              </a:rPr>
              <a:t>with myometrium are needed.</a:t>
            </a:r>
            <a:endParaRPr lang="en-IN" dirty="0">
              <a:solidFill>
                <a:schemeClr val="bg1">
                  <a:lumMod val="95000"/>
                </a:schemeClr>
              </a:solidFill>
              <a:latin typeface="David" pitchFamily="34" charset="-79"/>
              <a:cs typeface="David" pitchFamily="34" charset="-79"/>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lstStyle/>
          <a:p>
            <a:r>
              <a:rPr lang="en-US" dirty="0" smtClean="0">
                <a:solidFill>
                  <a:srgbClr val="FFFF00"/>
                </a:solidFill>
                <a:latin typeface="David" pitchFamily="34" charset="-79"/>
                <a:cs typeface="David" pitchFamily="34" charset="-79"/>
              </a:rPr>
              <a:t>CLASSIFICATION</a:t>
            </a:r>
            <a:endParaRPr lang="en-IN" dirty="0">
              <a:solidFill>
                <a:srgbClr val="FFFF00"/>
              </a:solidFill>
              <a:latin typeface="David" pitchFamily="34" charset="-79"/>
              <a:cs typeface="David" pitchFamily="34" charset="-79"/>
            </a:endParaRPr>
          </a:p>
        </p:txBody>
      </p:sp>
      <p:sp>
        <p:nvSpPr>
          <p:cNvPr id="3" name="Content Placeholder 2"/>
          <p:cNvSpPr>
            <a:spLocks noGrp="1"/>
          </p:cNvSpPr>
          <p:nvPr>
            <p:ph idx="1"/>
          </p:nvPr>
        </p:nvSpPr>
        <p:spPr>
          <a:xfrm>
            <a:off x="609600" y="1752600"/>
            <a:ext cx="8229600" cy="5029200"/>
          </a:xfrm>
        </p:spPr>
        <p:txBody>
          <a:bodyPr>
            <a:noAutofit/>
          </a:bodyPr>
          <a:lstStyle/>
          <a:p>
            <a:pPr>
              <a:buNone/>
            </a:pPr>
            <a:r>
              <a:rPr lang="en-US" sz="2400" dirty="0" smtClean="0">
                <a:solidFill>
                  <a:schemeClr val="bg1"/>
                </a:solidFill>
                <a:latin typeface="David" pitchFamily="34" charset="-79"/>
                <a:cs typeface="David" pitchFamily="34" charset="-79"/>
              </a:rPr>
              <a:t>It is based on depth of </a:t>
            </a:r>
            <a:r>
              <a:rPr lang="en-US" sz="2400" dirty="0" err="1" smtClean="0">
                <a:solidFill>
                  <a:schemeClr val="bg1"/>
                </a:solidFill>
                <a:latin typeface="David" pitchFamily="34" charset="-79"/>
                <a:cs typeface="David" pitchFamily="34" charset="-79"/>
              </a:rPr>
              <a:t>trophoblastic</a:t>
            </a:r>
            <a:r>
              <a:rPr lang="en-US" sz="2400" dirty="0" smtClean="0">
                <a:solidFill>
                  <a:schemeClr val="bg1"/>
                </a:solidFill>
                <a:latin typeface="David" pitchFamily="34" charset="-79"/>
                <a:cs typeface="David" pitchFamily="34" charset="-79"/>
              </a:rPr>
              <a:t> </a:t>
            </a:r>
            <a:r>
              <a:rPr lang="en-US" sz="2400" dirty="0" smtClean="0">
                <a:solidFill>
                  <a:schemeClr val="bg1"/>
                </a:solidFill>
                <a:latin typeface="David" pitchFamily="34" charset="-79"/>
                <a:cs typeface="David" pitchFamily="34" charset="-79"/>
              </a:rPr>
              <a:t>tissue</a:t>
            </a:r>
            <a:r>
              <a:rPr lang="en-US" sz="2400" dirty="0" smtClean="0">
                <a:solidFill>
                  <a:schemeClr val="bg1"/>
                </a:solidFill>
                <a:latin typeface="David" pitchFamily="34" charset="-79"/>
                <a:cs typeface="David" pitchFamily="34" charset="-79"/>
              </a:rPr>
              <a:t>.</a:t>
            </a:r>
          </a:p>
          <a:p>
            <a:pPr>
              <a:buNone/>
            </a:pPr>
            <a:endParaRPr lang="en-US" sz="1100" dirty="0" smtClean="0">
              <a:solidFill>
                <a:schemeClr val="bg1"/>
              </a:solidFill>
              <a:latin typeface="David" pitchFamily="34" charset="-79"/>
              <a:cs typeface="David" pitchFamily="34" charset="-79"/>
            </a:endParaRPr>
          </a:p>
          <a:p>
            <a:pPr marL="514350" indent="-514350">
              <a:buClrTx/>
              <a:buFont typeface="+mj-lt"/>
              <a:buAutoNum type="arabicParenR"/>
            </a:pPr>
            <a:r>
              <a:rPr lang="en-US" sz="2400" dirty="0" smtClean="0">
                <a:solidFill>
                  <a:srgbClr val="FF0000"/>
                </a:solidFill>
                <a:latin typeface="David" pitchFamily="34" charset="-79"/>
                <a:cs typeface="David" pitchFamily="34" charset="-79"/>
              </a:rPr>
              <a:t>Placenta Accreta</a:t>
            </a:r>
          </a:p>
          <a:p>
            <a:pPr marL="914400" lvl="1" indent="-514350">
              <a:buClrTx/>
              <a:buNone/>
            </a:pPr>
            <a:r>
              <a:rPr lang="en-US" dirty="0" smtClean="0">
                <a:solidFill>
                  <a:schemeClr val="bg1"/>
                </a:solidFill>
                <a:latin typeface="David" pitchFamily="34" charset="-79"/>
                <a:cs typeface="David" pitchFamily="34" charset="-79"/>
              </a:rPr>
              <a:t>	-  Villi  are attached to  myometrium</a:t>
            </a:r>
          </a:p>
          <a:p>
            <a:pPr marL="914400" lvl="1" indent="-514350">
              <a:buClrTx/>
              <a:buNone/>
            </a:pPr>
            <a:r>
              <a:rPr lang="en-US" dirty="0" smtClean="0">
                <a:solidFill>
                  <a:schemeClr val="bg1"/>
                </a:solidFill>
                <a:latin typeface="David" pitchFamily="34" charset="-79"/>
                <a:cs typeface="David" pitchFamily="34" charset="-79"/>
              </a:rPr>
              <a:t>	-  80% of </a:t>
            </a:r>
            <a:r>
              <a:rPr lang="en-US" dirty="0" smtClean="0">
                <a:solidFill>
                  <a:schemeClr val="bg1"/>
                </a:solidFill>
                <a:latin typeface="David" pitchFamily="34" charset="-79"/>
                <a:cs typeface="David" pitchFamily="34" charset="-79"/>
              </a:rPr>
              <a:t>cases</a:t>
            </a:r>
          </a:p>
          <a:p>
            <a:pPr marL="914400" lvl="1" indent="-514350">
              <a:buClrTx/>
              <a:buNone/>
            </a:pPr>
            <a:endParaRPr lang="en-US" sz="1050" dirty="0" smtClean="0">
              <a:solidFill>
                <a:schemeClr val="bg1"/>
              </a:solidFill>
              <a:latin typeface="David" pitchFamily="34" charset="-79"/>
              <a:cs typeface="David" pitchFamily="34" charset="-79"/>
            </a:endParaRPr>
          </a:p>
          <a:p>
            <a:pPr marL="514350" lvl="1" indent="-514350">
              <a:buClrTx/>
              <a:buSzPct val="95000"/>
              <a:buFont typeface="+mj-lt"/>
              <a:buAutoNum type="arabicParenR" startAt="2"/>
            </a:pPr>
            <a:r>
              <a:rPr lang="en-US" dirty="0" smtClean="0">
                <a:solidFill>
                  <a:srgbClr val="FF0000"/>
                </a:solidFill>
                <a:latin typeface="David" pitchFamily="34" charset="-79"/>
                <a:cs typeface="David" pitchFamily="34" charset="-79"/>
              </a:rPr>
              <a:t>Placenta Increta</a:t>
            </a:r>
          </a:p>
          <a:p>
            <a:pPr marL="939800" lvl="2" indent="-539750">
              <a:buClrTx/>
              <a:buNone/>
            </a:pPr>
            <a:r>
              <a:rPr lang="en-US" sz="2400" dirty="0" smtClean="0">
                <a:solidFill>
                  <a:schemeClr val="bg1"/>
                </a:solidFill>
                <a:latin typeface="David" pitchFamily="34" charset="-79"/>
                <a:cs typeface="David" pitchFamily="34" charset="-79"/>
              </a:rPr>
              <a:t>	-  Villi  actually invades  myometrium</a:t>
            </a:r>
          </a:p>
          <a:p>
            <a:pPr marL="939800" lvl="2" indent="-539750">
              <a:buClrTx/>
              <a:buNone/>
            </a:pPr>
            <a:r>
              <a:rPr lang="en-US" sz="2400" dirty="0" smtClean="0">
                <a:solidFill>
                  <a:schemeClr val="bg1"/>
                </a:solidFill>
                <a:latin typeface="David" pitchFamily="34" charset="-79"/>
                <a:cs typeface="David" pitchFamily="34" charset="-79"/>
              </a:rPr>
              <a:t>	-  15% of cases</a:t>
            </a:r>
          </a:p>
          <a:p>
            <a:pPr marL="939800" lvl="2" indent="-539750">
              <a:buClrTx/>
              <a:buNone/>
            </a:pPr>
            <a:endParaRPr lang="en-US" sz="1050" dirty="0" smtClean="0">
              <a:solidFill>
                <a:schemeClr val="bg1"/>
              </a:solidFill>
              <a:latin typeface="David" pitchFamily="34" charset="-79"/>
              <a:cs typeface="David" pitchFamily="34" charset="-79"/>
            </a:endParaRPr>
          </a:p>
          <a:p>
            <a:pPr marL="514350" lvl="1" indent="-514350">
              <a:buClrTx/>
              <a:buSzPct val="95000"/>
              <a:buFont typeface="+mj-lt"/>
              <a:buAutoNum type="arabicParenR" startAt="2"/>
            </a:pPr>
            <a:r>
              <a:rPr lang="en-US" dirty="0" smtClean="0">
                <a:solidFill>
                  <a:srgbClr val="FF0000"/>
                </a:solidFill>
                <a:latin typeface="David" pitchFamily="34" charset="-79"/>
                <a:cs typeface="David" pitchFamily="34" charset="-79"/>
              </a:rPr>
              <a:t>Placenta Percreta</a:t>
            </a:r>
          </a:p>
          <a:p>
            <a:pPr marL="539750" lvl="2" indent="-539750">
              <a:buClrTx/>
              <a:buNone/>
            </a:pPr>
            <a:r>
              <a:rPr lang="en-US" sz="2400" dirty="0" smtClean="0">
                <a:solidFill>
                  <a:schemeClr val="bg1"/>
                </a:solidFill>
                <a:latin typeface="David" pitchFamily="34" charset="-79"/>
                <a:cs typeface="David" pitchFamily="34" charset="-79"/>
              </a:rPr>
              <a:t>		-  Villi  penetrate through the myometrium into the serosa</a:t>
            </a:r>
          </a:p>
          <a:p>
            <a:pPr marL="539750" lvl="2" indent="-539750">
              <a:buClrTx/>
              <a:buNone/>
            </a:pPr>
            <a:r>
              <a:rPr lang="en-US" sz="2400" dirty="0" smtClean="0">
                <a:solidFill>
                  <a:schemeClr val="bg1"/>
                </a:solidFill>
                <a:latin typeface="David" pitchFamily="34" charset="-79"/>
                <a:cs typeface="David" pitchFamily="34" charset="-79"/>
              </a:rPr>
              <a:t>		-  5% of cases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placenta-accreta-increta-percreta-types-image.jpg"/>
          <p:cNvPicPr>
            <a:picLocks noChangeAspect="1"/>
          </p:cNvPicPr>
          <p:nvPr/>
        </p:nvPicPr>
        <p:blipFill>
          <a:blip r:embed="rId3">
            <a:lum contrast="40000"/>
          </a:blip>
          <a:stretch>
            <a:fillRect/>
          </a:stretch>
        </p:blipFill>
        <p:spPr>
          <a:xfrm>
            <a:off x="787291" y="1905000"/>
            <a:ext cx="7240314" cy="33528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52600"/>
            <a:ext cx="8229600" cy="4389120"/>
          </a:xfrm>
        </p:spPr>
        <p:txBody>
          <a:bodyPr>
            <a:normAutofit/>
          </a:bodyPr>
          <a:lstStyle/>
          <a:p>
            <a:pPr algn="just">
              <a:buNone/>
            </a:pPr>
            <a:r>
              <a:rPr lang="en-US" dirty="0" smtClean="0">
                <a:solidFill>
                  <a:schemeClr val="bg1"/>
                </a:solidFill>
                <a:latin typeface="David" pitchFamily="34" charset="-79"/>
                <a:cs typeface="David" pitchFamily="34" charset="-79"/>
              </a:rPr>
              <a:t>Of all the above three types it may be..</a:t>
            </a:r>
          </a:p>
          <a:p>
            <a:pPr algn="just">
              <a:buNone/>
            </a:pPr>
            <a:endParaRPr lang="en-US" dirty="0" smtClean="0">
              <a:solidFill>
                <a:schemeClr val="bg1"/>
              </a:solidFill>
              <a:latin typeface="David" pitchFamily="34" charset="-79"/>
              <a:cs typeface="David" pitchFamily="34" charset="-79"/>
            </a:endParaRPr>
          </a:p>
          <a:p>
            <a:pPr algn="just">
              <a:buNone/>
            </a:pPr>
            <a:r>
              <a:rPr lang="en-US" sz="3200" b="1" dirty="0" smtClean="0">
                <a:solidFill>
                  <a:srgbClr val="92D050"/>
                </a:solidFill>
                <a:latin typeface="David" pitchFamily="34" charset="-79"/>
                <a:cs typeface="David" pitchFamily="34" charset="-79"/>
              </a:rPr>
              <a:t>TOTAL ACCRETA</a:t>
            </a:r>
          </a:p>
          <a:p>
            <a:pPr marL="0" indent="0" algn="just">
              <a:buNone/>
            </a:pPr>
            <a:r>
              <a:rPr lang="en-US" dirty="0" smtClean="0">
                <a:solidFill>
                  <a:schemeClr val="bg1"/>
                </a:solidFill>
                <a:latin typeface="David" pitchFamily="34" charset="-79"/>
                <a:cs typeface="David" pitchFamily="34" charset="-79"/>
              </a:rPr>
              <a:t>When abnormal </a:t>
            </a:r>
            <a:r>
              <a:rPr lang="en-US" dirty="0" smtClean="0">
                <a:solidFill>
                  <a:schemeClr val="bg1"/>
                </a:solidFill>
                <a:latin typeface="David" pitchFamily="34" charset="-79"/>
                <a:cs typeface="David" pitchFamily="34" charset="-79"/>
              </a:rPr>
              <a:t>adherence </a:t>
            </a:r>
            <a:r>
              <a:rPr lang="en-US" dirty="0" smtClean="0">
                <a:solidFill>
                  <a:schemeClr val="bg1"/>
                </a:solidFill>
                <a:latin typeface="David" pitchFamily="34" charset="-79"/>
                <a:cs typeface="David" pitchFamily="34" charset="-79"/>
              </a:rPr>
              <a:t>occurs in all the lobes </a:t>
            </a:r>
            <a:r>
              <a:rPr lang="en-US" dirty="0" smtClean="0">
                <a:solidFill>
                  <a:schemeClr val="bg1"/>
                </a:solidFill>
                <a:latin typeface="David" pitchFamily="34" charset="-79"/>
                <a:cs typeface="David" pitchFamily="34" charset="-79"/>
              </a:rPr>
              <a:t>of placenta</a:t>
            </a:r>
            <a:endParaRPr lang="en-US" dirty="0" smtClean="0">
              <a:solidFill>
                <a:schemeClr val="bg1"/>
              </a:solidFill>
              <a:latin typeface="David" pitchFamily="34" charset="-79"/>
              <a:cs typeface="David" pitchFamily="34" charset="-79"/>
            </a:endParaRPr>
          </a:p>
          <a:p>
            <a:pPr algn="just">
              <a:buNone/>
            </a:pPr>
            <a:endParaRPr lang="en-US" dirty="0" smtClean="0">
              <a:solidFill>
                <a:schemeClr val="bg1"/>
              </a:solidFill>
              <a:latin typeface="David" pitchFamily="34" charset="-79"/>
              <a:cs typeface="David" pitchFamily="34" charset="-79"/>
            </a:endParaRPr>
          </a:p>
          <a:p>
            <a:pPr algn="just">
              <a:buNone/>
            </a:pPr>
            <a:r>
              <a:rPr lang="en-US" sz="3200" b="1" dirty="0" smtClean="0">
                <a:solidFill>
                  <a:srgbClr val="92D050"/>
                </a:solidFill>
                <a:latin typeface="David" pitchFamily="34" charset="-79"/>
                <a:cs typeface="David" pitchFamily="34" charset="-79"/>
              </a:rPr>
              <a:t>FOCAL ACCRETA</a:t>
            </a:r>
          </a:p>
          <a:p>
            <a:pPr algn="just">
              <a:buNone/>
            </a:pPr>
            <a:r>
              <a:rPr lang="en-US" dirty="0" smtClean="0">
                <a:solidFill>
                  <a:schemeClr val="bg1"/>
                </a:solidFill>
                <a:latin typeface="David" pitchFamily="34" charset="-79"/>
                <a:cs typeface="David" pitchFamily="34" charset="-79"/>
              </a:rPr>
              <a:t>When a part or single lobe is abnormally adherent</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lstStyle/>
          <a:p>
            <a:r>
              <a:rPr lang="en-US" dirty="0" smtClean="0">
                <a:solidFill>
                  <a:srgbClr val="FFFF00"/>
                </a:solidFill>
                <a:latin typeface="David" pitchFamily="34" charset="-79"/>
                <a:cs typeface="David" pitchFamily="34" charset="-79"/>
              </a:rPr>
              <a:t>RISK FACTORS</a:t>
            </a:r>
            <a:endParaRPr lang="en-IN" dirty="0">
              <a:solidFill>
                <a:srgbClr val="FFFF00"/>
              </a:solidFill>
              <a:latin typeface="David" pitchFamily="34" charset="-79"/>
              <a:cs typeface="David" pitchFamily="34" charset="-79"/>
            </a:endParaRPr>
          </a:p>
        </p:txBody>
      </p:sp>
      <p:sp>
        <p:nvSpPr>
          <p:cNvPr id="3" name="Content Placeholder 2"/>
          <p:cNvSpPr>
            <a:spLocks noGrp="1"/>
          </p:cNvSpPr>
          <p:nvPr>
            <p:ph idx="1"/>
          </p:nvPr>
        </p:nvSpPr>
        <p:spPr>
          <a:xfrm>
            <a:off x="457200" y="1935480"/>
            <a:ext cx="8229600" cy="4693920"/>
          </a:xfrm>
        </p:spPr>
        <p:txBody>
          <a:bodyPr>
            <a:noAutofit/>
          </a:bodyPr>
          <a:lstStyle/>
          <a:p>
            <a:pPr marL="514350" indent="-514350" algn="just">
              <a:buFont typeface="+mj-lt"/>
              <a:buAutoNum type="arabicPeriod"/>
            </a:pPr>
            <a:r>
              <a:rPr lang="en-US" sz="2400" dirty="0" smtClean="0">
                <a:solidFill>
                  <a:schemeClr val="bg1"/>
                </a:solidFill>
                <a:latin typeface="David" pitchFamily="34" charset="-79"/>
                <a:cs typeface="David" pitchFamily="34" charset="-79"/>
              </a:rPr>
              <a:t>Placenta Previa – 10%</a:t>
            </a:r>
          </a:p>
          <a:p>
            <a:pPr marL="514350" indent="-514350" algn="just">
              <a:buFont typeface="+mj-lt"/>
              <a:buAutoNum type="arabicPeriod"/>
            </a:pPr>
            <a:r>
              <a:rPr lang="en-US" sz="2400" dirty="0" smtClean="0">
                <a:solidFill>
                  <a:schemeClr val="bg1"/>
                </a:solidFill>
                <a:latin typeface="David" pitchFamily="34" charset="-79"/>
                <a:cs typeface="David" pitchFamily="34" charset="-79"/>
              </a:rPr>
              <a:t>Prev Caesarean section</a:t>
            </a:r>
          </a:p>
          <a:p>
            <a:pPr marL="1300163" lvl="1" indent="88900" algn="just">
              <a:buNone/>
              <a:tabLst>
                <a:tab pos="1169988" algn="l"/>
                <a:tab pos="1708150" algn="l"/>
              </a:tabLst>
            </a:pPr>
            <a:r>
              <a:rPr lang="en-US" dirty="0" smtClean="0">
                <a:solidFill>
                  <a:schemeClr val="bg1"/>
                </a:solidFill>
                <a:latin typeface="David" pitchFamily="34" charset="-79"/>
                <a:cs typeface="David" pitchFamily="34" charset="-79"/>
              </a:rPr>
              <a:t>*  classical higher than low lying</a:t>
            </a:r>
          </a:p>
          <a:p>
            <a:pPr marL="539750" lvl="1" indent="0" algn="just">
              <a:buNone/>
              <a:tabLst>
                <a:tab pos="1169988" algn="l"/>
                <a:tab pos="1708150" algn="l"/>
              </a:tabLst>
            </a:pPr>
            <a:r>
              <a:rPr lang="en-US" dirty="0" smtClean="0">
                <a:solidFill>
                  <a:schemeClr val="bg1"/>
                </a:solidFill>
                <a:latin typeface="David" pitchFamily="34" charset="-79"/>
                <a:cs typeface="David" pitchFamily="34" charset="-79"/>
              </a:rPr>
              <a:t>COHORT STUDY (2006</a:t>
            </a:r>
            <a:r>
              <a:rPr lang="en-US" dirty="0" smtClean="0">
                <a:solidFill>
                  <a:schemeClr val="bg1"/>
                </a:solidFill>
                <a:latin typeface="David" pitchFamily="34" charset="-79"/>
                <a:cs typeface="David" pitchFamily="34" charset="-79"/>
              </a:rPr>
              <a:t>)</a:t>
            </a:r>
          </a:p>
          <a:p>
            <a:pPr marL="539750" lvl="1" indent="0" algn="just">
              <a:buNone/>
              <a:tabLst>
                <a:tab pos="1169988" algn="l"/>
                <a:tab pos="1708150" algn="l"/>
              </a:tabLst>
            </a:pPr>
            <a:endParaRPr lang="en-US" dirty="0" smtClean="0">
              <a:solidFill>
                <a:schemeClr val="bg1"/>
              </a:solidFill>
              <a:latin typeface="David" pitchFamily="34" charset="-79"/>
              <a:cs typeface="David" pitchFamily="34" charset="-79"/>
            </a:endParaRPr>
          </a:p>
          <a:p>
            <a:pPr algn="just">
              <a:buNone/>
            </a:pPr>
            <a:r>
              <a:rPr lang="en-US" sz="3200" b="1" dirty="0" smtClean="0">
                <a:solidFill>
                  <a:srgbClr val="92D050"/>
                </a:solidFill>
                <a:latin typeface="David" pitchFamily="34" charset="-79"/>
                <a:cs typeface="David" pitchFamily="34" charset="-79"/>
              </a:rPr>
              <a:t>Risk of placenta accreta with placenta previa – </a:t>
            </a:r>
          </a:p>
          <a:p>
            <a:pPr algn="just">
              <a:buNone/>
            </a:pPr>
            <a:endParaRPr lang="en-US" sz="1100" dirty="0" smtClean="0">
              <a:solidFill>
                <a:schemeClr val="bg1"/>
              </a:solidFill>
              <a:latin typeface="David" pitchFamily="34" charset="-79"/>
              <a:cs typeface="David" pitchFamily="34" charset="-79"/>
            </a:endParaRPr>
          </a:p>
          <a:p>
            <a:pPr algn="just">
              <a:buNone/>
            </a:pPr>
            <a:r>
              <a:rPr lang="en-US" sz="2400" dirty="0" smtClean="0">
                <a:solidFill>
                  <a:schemeClr val="bg1"/>
                </a:solidFill>
                <a:latin typeface="David" pitchFamily="34" charset="-79"/>
                <a:cs typeface="David" pitchFamily="34" charset="-79"/>
              </a:rPr>
              <a:t>Unscarred uterus	=  3%</a:t>
            </a:r>
          </a:p>
          <a:p>
            <a:pPr algn="just">
              <a:buNone/>
            </a:pPr>
            <a:r>
              <a:rPr lang="en-US" sz="2400" dirty="0" smtClean="0">
                <a:solidFill>
                  <a:schemeClr val="bg1"/>
                </a:solidFill>
                <a:latin typeface="David" pitchFamily="34" charset="-79"/>
                <a:cs typeface="David" pitchFamily="34" charset="-79"/>
              </a:rPr>
              <a:t>1 CS			=  11%			</a:t>
            </a:r>
          </a:p>
          <a:p>
            <a:pPr algn="just">
              <a:buNone/>
            </a:pPr>
            <a:r>
              <a:rPr lang="en-US" sz="2400" dirty="0" smtClean="0">
                <a:solidFill>
                  <a:schemeClr val="bg1"/>
                </a:solidFill>
                <a:latin typeface="David" pitchFamily="34" charset="-79"/>
                <a:cs typeface="David" pitchFamily="34" charset="-79"/>
              </a:rPr>
              <a:t>2 CS			=  40%</a:t>
            </a:r>
          </a:p>
          <a:p>
            <a:pPr algn="just">
              <a:buNone/>
            </a:pPr>
            <a:r>
              <a:rPr lang="en-US" sz="2400" dirty="0" smtClean="0">
                <a:solidFill>
                  <a:schemeClr val="bg1"/>
                </a:solidFill>
                <a:latin typeface="David" pitchFamily="34" charset="-79"/>
                <a:cs typeface="David" pitchFamily="34" charset="-79"/>
              </a:rPr>
              <a:t>3 or more CS		=  67%</a:t>
            </a:r>
            <a:endParaRPr lang="en-IN" sz="2400" dirty="0" smtClean="0">
              <a:solidFill>
                <a:schemeClr val="bg1"/>
              </a:solidFill>
              <a:latin typeface="David" pitchFamily="34" charset="-79"/>
              <a:cs typeface="David" pitchFamily="34" charset="-79"/>
            </a:endParaRPr>
          </a:p>
          <a:p>
            <a:pPr marL="539750" lvl="1" indent="0" algn="just">
              <a:buNone/>
              <a:tabLst>
                <a:tab pos="1169988" algn="l"/>
                <a:tab pos="1708150" algn="l"/>
              </a:tabLst>
            </a:pPr>
            <a:endParaRPr lang="en-US" dirty="0" smtClean="0">
              <a:solidFill>
                <a:schemeClr val="bg1"/>
              </a:solidFill>
              <a:latin typeface="David" pitchFamily="34" charset="-79"/>
              <a:cs typeface="David" pitchFamily="34" charset="-79"/>
            </a:endParaRPr>
          </a:p>
          <a:p>
            <a:pPr marL="1708150" lvl="1" indent="-1168400" algn="just">
              <a:buNone/>
              <a:tabLst>
                <a:tab pos="1169988" algn="l"/>
                <a:tab pos="1708150" algn="l"/>
              </a:tabLst>
            </a:pPr>
            <a:r>
              <a:rPr lang="en-US" dirty="0" smtClean="0">
                <a:solidFill>
                  <a:schemeClr val="bg1"/>
                </a:solidFill>
                <a:latin typeface="David" pitchFamily="34" charset="-79"/>
                <a:cs typeface="David" pitchFamily="34" charset="-79"/>
              </a:rPr>
              <a:t>	</a:t>
            </a:r>
            <a:endParaRPr lang="en-IN" dirty="0">
              <a:solidFill>
                <a:schemeClr val="bg1"/>
              </a:solidFill>
              <a:latin typeface="David" pitchFamily="34" charset="-79"/>
              <a:cs typeface="David" pitchFamily="34" charset="-79"/>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935480"/>
            <a:ext cx="8077200" cy="4389120"/>
          </a:xfrm>
        </p:spPr>
        <p:txBody>
          <a:bodyPr/>
          <a:lstStyle/>
          <a:p>
            <a:pPr marL="514350" indent="-514350">
              <a:lnSpc>
                <a:spcPts val="3400"/>
              </a:lnSpc>
              <a:buFont typeface="+mj-lt"/>
              <a:buAutoNum type="arabicPeriod" startAt="3"/>
            </a:pPr>
            <a:r>
              <a:rPr lang="en-US" dirty="0" smtClean="0">
                <a:solidFill>
                  <a:schemeClr val="bg1"/>
                </a:solidFill>
                <a:latin typeface="David" pitchFamily="34" charset="-79"/>
                <a:cs typeface="David" pitchFamily="34" charset="-79"/>
              </a:rPr>
              <a:t>Previous hystrotomy scar</a:t>
            </a:r>
          </a:p>
          <a:p>
            <a:pPr marL="514350" indent="-514350">
              <a:lnSpc>
                <a:spcPts val="3400"/>
              </a:lnSpc>
              <a:buFont typeface="+mj-lt"/>
              <a:buAutoNum type="arabicPeriod" startAt="3"/>
            </a:pPr>
            <a:r>
              <a:rPr lang="en-US" dirty="0" smtClean="0">
                <a:solidFill>
                  <a:schemeClr val="bg1"/>
                </a:solidFill>
                <a:latin typeface="David" pitchFamily="34" charset="-79"/>
                <a:cs typeface="David" pitchFamily="34" charset="-79"/>
              </a:rPr>
              <a:t>Curettage</a:t>
            </a:r>
          </a:p>
          <a:p>
            <a:pPr marL="514350" indent="-514350">
              <a:lnSpc>
                <a:spcPts val="3400"/>
              </a:lnSpc>
              <a:buFont typeface="+mj-lt"/>
              <a:buAutoNum type="arabicPeriod" startAt="3"/>
            </a:pPr>
            <a:r>
              <a:rPr lang="en-US" dirty="0" smtClean="0">
                <a:solidFill>
                  <a:schemeClr val="bg1"/>
                </a:solidFill>
                <a:latin typeface="David" pitchFamily="34" charset="-79"/>
                <a:cs typeface="David" pitchFamily="34" charset="-79"/>
              </a:rPr>
              <a:t>Myomectomy</a:t>
            </a:r>
          </a:p>
          <a:p>
            <a:pPr marL="514350" indent="-514350">
              <a:lnSpc>
                <a:spcPts val="3400"/>
              </a:lnSpc>
              <a:buFont typeface="+mj-lt"/>
              <a:buAutoNum type="arabicPeriod" startAt="3"/>
            </a:pPr>
            <a:r>
              <a:rPr lang="en-US" dirty="0" smtClean="0">
                <a:solidFill>
                  <a:schemeClr val="bg1"/>
                </a:solidFill>
                <a:latin typeface="David" pitchFamily="34" charset="-79"/>
                <a:cs typeface="David" pitchFamily="34" charset="-79"/>
              </a:rPr>
              <a:t>Uterine anomalies</a:t>
            </a:r>
          </a:p>
          <a:p>
            <a:pPr marL="514350" indent="-514350">
              <a:lnSpc>
                <a:spcPts val="3400"/>
              </a:lnSpc>
              <a:buFont typeface="+mj-lt"/>
              <a:buAutoNum type="arabicPeriod" startAt="3"/>
            </a:pPr>
            <a:r>
              <a:rPr lang="en-US" dirty="0" smtClean="0">
                <a:solidFill>
                  <a:schemeClr val="bg1"/>
                </a:solidFill>
                <a:latin typeface="David" pitchFamily="34" charset="-79"/>
                <a:cs typeface="David" pitchFamily="34" charset="-79"/>
              </a:rPr>
              <a:t>Maternal age &gt; 35 years</a:t>
            </a:r>
          </a:p>
          <a:p>
            <a:pPr marL="514350" indent="-514350">
              <a:lnSpc>
                <a:spcPts val="3400"/>
              </a:lnSpc>
              <a:buFont typeface="+mj-lt"/>
              <a:buAutoNum type="arabicPeriod" startAt="3"/>
            </a:pPr>
            <a:r>
              <a:rPr lang="en-US" dirty="0" smtClean="0">
                <a:solidFill>
                  <a:schemeClr val="bg1"/>
                </a:solidFill>
                <a:latin typeface="David" pitchFamily="34" charset="-79"/>
                <a:cs typeface="David" pitchFamily="34" charset="-79"/>
              </a:rPr>
              <a:t>multiparity</a:t>
            </a:r>
            <a:endParaRPr lang="en-IN" dirty="0">
              <a:solidFill>
                <a:schemeClr val="bg1"/>
              </a:solidFill>
              <a:latin typeface="David" pitchFamily="34" charset="-79"/>
              <a:cs typeface="David" pitchFamily="34" charset="-79"/>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09600"/>
            <a:ext cx="8229600" cy="1143000"/>
          </a:xfrm>
        </p:spPr>
        <p:txBody>
          <a:bodyPr/>
          <a:lstStyle/>
          <a:p>
            <a:r>
              <a:rPr lang="en-US" dirty="0" smtClean="0">
                <a:solidFill>
                  <a:srgbClr val="FFFF00"/>
                </a:solidFill>
                <a:latin typeface="David" pitchFamily="34" charset="-79"/>
                <a:cs typeface="David" pitchFamily="34" charset="-79"/>
              </a:rPr>
              <a:t>PRENATAL DIAGNOSIS</a:t>
            </a:r>
            <a:endParaRPr lang="en-IN" dirty="0">
              <a:solidFill>
                <a:srgbClr val="FFFF00"/>
              </a:solidFill>
              <a:latin typeface="David" pitchFamily="34" charset="-79"/>
              <a:cs typeface="David" pitchFamily="34" charset="-79"/>
            </a:endParaRPr>
          </a:p>
        </p:txBody>
      </p:sp>
      <p:sp>
        <p:nvSpPr>
          <p:cNvPr id="3" name="Content Placeholder 2"/>
          <p:cNvSpPr>
            <a:spLocks noGrp="1"/>
          </p:cNvSpPr>
          <p:nvPr>
            <p:ph idx="1"/>
          </p:nvPr>
        </p:nvSpPr>
        <p:spPr>
          <a:xfrm>
            <a:off x="457200" y="2362200"/>
            <a:ext cx="8229600" cy="3962400"/>
          </a:xfrm>
        </p:spPr>
        <p:txBody>
          <a:bodyPr/>
          <a:lstStyle/>
          <a:p>
            <a:pPr algn="just"/>
            <a:r>
              <a:rPr lang="en-US" sz="3200" b="1" dirty="0" smtClean="0">
                <a:solidFill>
                  <a:srgbClr val="92D050"/>
                </a:solidFill>
                <a:latin typeface="David" pitchFamily="34" charset="-79"/>
                <a:cs typeface="David" pitchFamily="34" charset="-79"/>
              </a:rPr>
              <a:t>DIAGNOSIS CLINICAL</a:t>
            </a:r>
          </a:p>
          <a:p>
            <a:pPr algn="just">
              <a:buNone/>
            </a:pPr>
            <a:endParaRPr lang="en-US" dirty="0" smtClean="0">
              <a:solidFill>
                <a:schemeClr val="bg1"/>
              </a:solidFill>
              <a:latin typeface="David" pitchFamily="34" charset="-79"/>
              <a:cs typeface="David" pitchFamily="34" charset="-79"/>
            </a:endParaRPr>
          </a:p>
          <a:p>
            <a:pPr algn="just">
              <a:buNone/>
            </a:pPr>
            <a:r>
              <a:rPr lang="en-US" dirty="0" smtClean="0">
                <a:solidFill>
                  <a:schemeClr val="bg1"/>
                </a:solidFill>
                <a:latin typeface="David" pitchFamily="34" charset="-79"/>
                <a:cs typeface="David" pitchFamily="34" charset="-79"/>
              </a:rPr>
              <a:t>	</a:t>
            </a:r>
            <a:r>
              <a:rPr lang="en-US" dirty="0" smtClean="0">
                <a:solidFill>
                  <a:schemeClr val="bg1"/>
                </a:solidFill>
                <a:latin typeface="David" pitchFamily="34" charset="-79"/>
                <a:cs typeface="David" pitchFamily="34" charset="-79"/>
              </a:rPr>
              <a:t>*   Bleeding </a:t>
            </a:r>
            <a:r>
              <a:rPr lang="en-US" dirty="0" smtClean="0">
                <a:solidFill>
                  <a:schemeClr val="bg1"/>
                </a:solidFill>
                <a:latin typeface="David" pitchFamily="34" charset="-79"/>
                <a:cs typeface="David" pitchFamily="34" charset="-79"/>
              </a:rPr>
              <a:t>P/V because of associated placenta </a:t>
            </a:r>
            <a:r>
              <a:rPr lang="en-US" dirty="0" smtClean="0">
                <a:solidFill>
                  <a:schemeClr val="bg1"/>
                </a:solidFill>
                <a:latin typeface="David" pitchFamily="34" charset="-79"/>
                <a:cs typeface="David" pitchFamily="34" charset="-79"/>
              </a:rPr>
              <a:t>previa</a:t>
            </a:r>
          </a:p>
          <a:p>
            <a:pPr marL="630238" indent="-630238" algn="just">
              <a:buNone/>
            </a:pPr>
            <a:r>
              <a:rPr lang="en-US" dirty="0" smtClean="0">
                <a:solidFill>
                  <a:schemeClr val="bg1"/>
                </a:solidFill>
                <a:latin typeface="David" pitchFamily="34" charset="-79"/>
                <a:cs typeface="David" pitchFamily="34" charset="-79"/>
              </a:rPr>
              <a:t>    * </a:t>
            </a:r>
            <a:r>
              <a:rPr lang="en-US" dirty="0" smtClean="0">
                <a:solidFill>
                  <a:schemeClr val="bg1"/>
                </a:solidFill>
                <a:latin typeface="David" pitchFamily="34" charset="-79"/>
                <a:cs typeface="David" pitchFamily="34" charset="-79"/>
              </a:rPr>
              <a:t>May </a:t>
            </a:r>
            <a:r>
              <a:rPr lang="en-US" dirty="0" smtClean="0">
                <a:solidFill>
                  <a:schemeClr val="bg1"/>
                </a:solidFill>
                <a:latin typeface="David" pitchFamily="34" charset="-79"/>
                <a:cs typeface="David" pitchFamily="34" charset="-79"/>
              </a:rPr>
              <a:t>be undetected till 3</a:t>
            </a:r>
            <a:r>
              <a:rPr lang="en-US" baseline="30000" dirty="0" smtClean="0">
                <a:solidFill>
                  <a:schemeClr val="bg1"/>
                </a:solidFill>
                <a:latin typeface="David" pitchFamily="34" charset="-79"/>
                <a:cs typeface="David" pitchFamily="34" charset="-79"/>
              </a:rPr>
              <a:t>rd</a:t>
            </a:r>
            <a:r>
              <a:rPr lang="en-US" dirty="0" smtClean="0">
                <a:solidFill>
                  <a:schemeClr val="bg1"/>
                </a:solidFill>
                <a:latin typeface="David" pitchFamily="34" charset="-79"/>
                <a:cs typeface="David" pitchFamily="34" charset="-79"/>
              </a:rPr>
              <a:t> stage of labour when no </a:t>
            </a:r>
            <a:r>
              <a:rPr lang="en-US" dirty="0" smtClean="0">
                <a:solidFill>
                  <a:schemeClr val="bg1"/>
                </a:solidFill>
                <a:latin typeface="David" pitchFamily="34" charset="-79"/>
                <a:cs typeface="David" pitchFamily="34" charset="-79"/>
              </a:rPr>
              <a:t>  associated </a:t>
            </a:r>
            <a:r>
              <a:rPr lang="en-US" dirty="0" smtClean="0">
                <a:solidFill>
                  <a:schemeClr val="bg1"/>
                </a:solidFill>
                <a:latin typeface="David" pitchFamily="34" charset="-79"/>
                <a:cs typeface="David" pitchFamily="34" charset="-79"/>
              </a:rPr>
              <a:t>placenta previa</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97280"/>
            <a:ext cx="8229600" cy="5074920"/>
          </a:xfrm>
        </p:spPr>
        <p:txBody>
          <a:bodyPr>
            <a:normAutofit lnSpcReduction="10000"/>
          </a:bodyPr>
          <a:lstStyle/>
          <a:p>
            <a:pPr algn="just">
              <a:buFont typeface="Arial" pitchFamily="34" charset="0"/>
              <a:buChar char="•"/>
            </a:pPr>
            <a:r>
              <a:rPr lang="en-US" sz="3200" b="1" dirty="0" smtClean="0">
                <a:solidFill>
                  <a:srgbClr val="92D050"/>
                </a:solidFill>
                <a:latin typeface="David" pitchFamily="34" charset="-79"/>
                <a:cs typeface="David" pitchFamily="34" charset="-79"/>
              </a:rPr>
              <a:t>RADIOLOGICAL</a:t>
            </a:r>
          </a:p>
          <a:p>
            <a:pPr algn="just">
              <a:buNone/>
            </a:pPr>
            <a:r>
              <a:rPr lang="en-US" dirty="0" smtClean="0">
                <a:solidFill>
                  <a:schemeClr val="bg1"/>
                </a:solidFill>
                <a:latin typeface="David" pitchFamily="34" charset="-79"/>
                <a:cs typeface="David" pitchFamily="34" charset="-79"/>
              </a:rPr>
              <a:t>		Sensitivity of 80% – 90%</a:t>
            </a:r>
          </a:p>
          <a:p>
            <a:pPr algn="just">
              <a:buNone/>
            </a:pPr>
            <a:endParaRPr lang="en-US" dirty="0" smtClean="0">
              <a:solidFill>
                <a:schemeClr val="bg1"/>
              </a:solidFill>
              <a:latin typeface="David" pitchFamily="34" charset="-79"/>
              <a:cs typeface="David" pitchFamily="34" charset="-79"/>
            </a:endParaRPr>
          </a:p>
          <a:p>
            <a:pPr algn="just">
              <a:buNone/>
            </a:pPr>
            <a:r>
              <a:rPr lang="en-US" sz="3200" b="1" dirty="0" smtClean="0">
                <a:solidFill>
                  <a:srgbClr val="92D050"/>
                </a:solidFill>
                <a:latin typeface="David" pitchFamily="34" charset="-79"/>
                <a:cs typeface="David" pitchFamily="34" charset="-79"/>
              </a:rPr>
              <a:t>GREY SCALE</a:t>
            </a:r>
          </a:p>
          <a:p>
            <a:pPr marL="514350" indent="-514350" algn="just">
              <a:buFont typeface="+mj-lt"/>
              <a:buAutoNum type="arabicPeriod"/>
            </a:pPr>
            <a:r>
              <a:rPr lang="en-US" dirty="0" smtClean="0">
                <a:solidFill>
                  <a:schemeClr val="bg1"/>
                </a:solidFill>
                <a:latin typeface="David" pitchFamily="34" charset="-79"/>
                <a:cs typeface="David" pitchFamily="34" charset="-79"/>
              </a:rPr>
              <a:t>Irregularly shaped placental lacunae (vascular spaces) within the placenta</a:t>
            </a:r>
          </a:p>
          <a:p>
            <a:pPr marL="514350" indent="-514350" algn="just">
              <a:buFont typeface="+mj-lt"/>
              <a:buAutoNum type="arabicPeriod"/>
            </a:pPr>
            <a:r>
              <a:rPr lang="en-US" dirty="0" smtClean="0">
                <a:solidFill>
                  <a:schemeClr val="bg1"/>
                </a:solidFill>
                <a:latin typeface="David" pitchFamily="34" charset="-79"/>
                <a:cs typeface="David" pitchFamily="34" charset="-79"/>
              </a:rPr>
              <a:t>Thinning of myometrium over the placenta</a:t>
            </a:r>
          </a:p>
          <a:p>
            <a:pPr marL="514350" indent="-514350" algn="just">
              <a:buFont typeface="+mj-lt"/>
              <a:buAutoNum type="arabicPeriod"/>
            </a:pPr>
            <a:r>
              <a:rPr lang="en-US" dirty="0" smtClean="0">
                <a:solidFill>
                  <a:schemeClr val="bg1"/>
                </a:solidFill>
                <a:latin typeface="David" pitchFamily="34" charset="-79"/>
                <a:cs typeface="David" pitchFamily="34" charset="-79"/>
              </a:rPr>
              <a:t>Increased lacunae giving moth eaten &amp; swiss cheese appearance</a:t>
            </a:r>
          </a:p>
          <a:p>
            <a:pPr marL="514350" indent="-514350" algn="just">
              <a:buFont typeface="+mj-lt"/>
              <a:buAutoNum type="arabicPeriod"/>
            </a:pPr>
            <a:r>
              <a:rPr lang="en-US" dirty="0" smtClean="0">
                <a:solidFill>
                  <a:schemeClr val="bg1"/>
                </a:solidFill>
                <a:latin typeface="David" pitchFamily="34" charset="-79"/>
                <a:cs typeface="David" pitchFamily="34" charset="-79"/>
              </a:rPr>
              <a:t>Presence of local exophytic masses invading the serosa / urinary bladder</a:t>
            </a:r>
            <a:endParaRPr lang="en-IN" dirty="0">
              <a:solidFill>
                <a:schemeClr val="bg1"/>
              </a:solidFill>
              <a:latin typeface="David" pitchFamily="34" charset="-79"/>
              <a:cs typeface="David" pitchFamily="34" charset="-79"/>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0AEC9E71-5619-4119-8460-5D837CC7F8C8}"/>
              </a:ext>
            </a:extLst>
          </p:cNvPr>
          <p:cNvPicPr>
            <a:picLocks noChangeAspect="1"/>
          </p:cNvPicPr>
          <p:nvPr/>
        </p:nvPicPr>
        <p:blipFill>
          <a:blip r:embed="rId2"/>
          <a:stretch>
            <a:fillRect/>
          </a:stretch>
        </p:blipFill>
        <p:spPr>
          <a:xfrm>
            <a:off x="838200" y="1066800"/>
            <a:ext cx="7328452" cy="4784034"/>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30680"/>
            <a:ext cx="8229600" cy="4389120"/>
          </a:xfrm>
        </p:spPr>
        <p:txBody>
          <a:bodyPr/>
          <a:lstStyle/>
          <a:p>
            <a:r>
              <a:rPr lang="en-US" sz="3200" b="1" dirty="0" smtClean="0">
                <a:solidFill>
                  <a:srgbClr val="92D050"/>
                </a:solidFill>
                <a:latin typeface="David" pitchFamily="34" charset="-79"/>
                <a:cs typeface="David" pitchFamily="34" charset="-79"/>
              </a:rPr>
              <a:t>COLOUR DOPPLER</a:t>
            </a:r>
          </a:p>
          <a:p>
            <a:pPr>
              <a:buNone/>
            </a:pPr>
            <a:endParaRPr lang="en-US" sz="1600" dirty="0" smtClean="0">
              <a:solidFill>
                <a:schemeClr val="bg1"/>
              </a:solidFill>
              <a:latin typeface="David" pitchFamily="34" charset="-79"/>
              <a:cs typeface="David" pitchFamily="34" charset="-79"/>
            </a:endParaRPr>
          </a:p>
          <a:p>
            <a:pPr marL="900113" indent="-450850" algn="just">
              <a:buFont typeface="+mj-lt"/>
              <a:buAutoNum type="arabicPeriod"/>
            </a:pPr>
            <a:r>
              <a:rPr lang="en-US" dirty="0" smtClean="0">
                <a:solidFill>
                  <a:schemeClr val="bg1"/>
                </a:solidFill>
                <a:latin typeface="David" pitchFamily="34" charset="-79"/>
                <a:cs typeface="David" pitchFamily="34" charset="-79"/>
              </a:rPr>
              <a:t>	diffuse / focal lacunar flow</a:t>
            </a:r>
          </a:p>
          <a:p>
            <a:pPr marL="900113" indent="-450850" algn="just">
              <a:buFont typeface="+mj-lt"/>
              <a:buAutoNum type="arabicPeriod"/>
            </a:pPr>
            <a:r>
              <a:rPr lang="en-US" dirty="0" smtClean="0">
                <a:solidFill>
                  <a:schemeClr val="bg1"/>
                </a:solidFill>
                <a:latin typeface="David" pitchFamily="34" charset="-79"/>
                <a:cs typeface="David" pitchFamily="34" charset="-79"/>
              </a:rPr>
              <a:t>Vascular lakes with turbulent flow (peak systolic velocity 15 cm / sec)</a:t>
            </a:r>
          </a:p>
          <a:p>
            <a:pPr marL="900113" indent="-450850" algn="just">
              <a:buFont typeface="+mj-lt"/>
              <a:buAutoNum type="arabicPeriod"/>
            </a:pPr>
            <a:r>
              <a:rPr lang="en-US" dirty="0" smtClean="0">
                <a:solidFill>
                  <a:schemeClr val="bg1"/>
                </a:solidFill>
                <a:latin typeface="David" pitchFamily="34" charset="-79"/>
                <a:cs typeface="David" pitchFamily="34" charset="-79"/>
              </a:rPr>
              <a:t>Hypervascularity of serosa / bladder inter surface</a:t>
            </a:r>
          </a:p>
          <a:p>
            <a:pPr marL="900113" indent="-450850" algn="just">
              <a:buFont typeface="+mj-lt"/>
              <a:buAutoNum type="arabicPeriod"/>
            </a:pPr>
            <a:r>
              <a:rPr lang="en-US" dirty="0" smtClean="0">
                <a:solidFill>
                  <a:schemeClr val="bg1"/>
                </a:solidFill>
                <a:latin typeface="David" pitchFamily="34" charset="-79"/>
                <a:cs typeface="David" pitchFamily="34" charset="-79"/>
              </a:rPr>
              <a:t>Markedly dialated vessels over peripheral subplacental zone</a:t>
            </a:r>
            <a:endParaRPr lang="en-IN" dirty="0">
              <a:solidFill>
                <a:schemeClr val="bg1"/>
              </a:solidFill>
              <a:latin typeface="David" pitchFamily="34" charset="-79"/>
              <a:cs typeface="David" pitchFamily="34" charset="-79"/>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ercreta">
            <a:extLst>
              <a:ext uri="{FF2B5EF4-FFF2-40B4-BE49-F238E27FC236}">
                <a16:creationId xmlns:a16="http://schemas.microsoft.com/office/drawing/2014/main" xmlns="" id="{8B2A451C-750B-46F8-9C3B-EDBBFDEFEF3A}"/>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981200" y="1295399"/>
            <a:ext cx="5045764" cy="4876801"/>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IN" dirty="0"/>
          </a:p>
        </p:txBody>
      </p:sp>
      <p:sp>
        <p:nvSpPr>
          <p:cNvPr id="3" name="Content Placeholder 2"/>
          <p:cNvSpPr>
            <a:spLocks noGrp="1"/>
          </p:cNvSpPr>
          <p:nvPr>
            <p:ph idx="1"/>
          </p:nvPr>
        </p:nvSpPr>
        <p:spPr>
          <a:xfrm>
            <a:off x="381000" y="1554480"/>
            <a:ext cx="8458200" cy="4389120"/>
          </a:xfrm>
        </p:spPr>
        <p:txBody>
          <a:bodyPr>
            <a:normAutofit/>
          </a:bodyPr>
          <a:lstStyle/>
          <a:p>
            <a:pPr>
              <a:buNone/>
            </a:pPr>
            <a:r>
              <a:rPr lang="en-US" sz="3200" b="1" dirty="0" smtClean="0">
                <a:solidFill>
                  <a:srgbClr val="92D050"/>
                </a:solidFill>
                <a:latin typeface="David" pitchFamily="34" charset="-79"/>
                <a:cs typeface="David" pitchFamily="34" charset="-79"/>
              </a:rPr>
              <a:t>THREE DIMENSIONAL </a:t>
            </a:r>
            <a:r>
              <a:rPr lang="en-US" sz="3200" b="1" dirty="0" smtClean="0">
                <a:solidFill>
                  <a:srgbClr val="92D050"/>
                </a:solidFill>
                <a:latin typeface="David" pitchFamily="34" charset="-79"/>
                <a:cs typeface="David" pitchFamily="34" charset="-79"/>
              </a:rPr>
              <a:t>POWER DOPPLER</a:t>
            </a:r>
            <a:endParaRPr lang="en-US" sz="3200" b="1" dirty="0" smtClean="0">
              <a:solidFill>
                <a:srgbClr val="92D050"/>
              </a:solidFill>
              <a:latin typeface="David" pitchFamily="34" charset="-79"/>
              <a:cs typeface="David" pitchFamily="34" charset="-79"/>
            </a:endParaRPr>
          </a:p>
          <a:p>
            <a:pPr algn="just">
              <a:buNone/>
            </a:pPr>
            <a:endParaRPr lang="en-US" dirty="0" smtClean="0">
              <a:solidFill>
                <a:schemeClr val="bg1"/>
              </a:solidFill>
              <a:latin typeface="David" pitchFamily="34" charset="-79"/>
              <a:cs typeface="David" pitchFamily="34" charset="-79"/>
            </a:endParaRPr>
          </a:p>
          <a:p>
            <a:pPr marL="571500" indent="-571500" algn="just">
              <a:buFont typeface="+mj-lt"/>
              <a:buAutoNum type="romanUcPeriod"/>
            </a:pPr>
            <a:r>
              <a:rPr lang="en-US" dirty="0" smtClean="0">
                <a:solidFill>
                  <a:schemeClr val="bg1"/>
                </a:solidFill>
                <a:latin typeface="David" pitchFamily="34" charset="-79"/>
                <a:cs typeface="David" pitchFamily="34" charset="-79"/>
              </a:rPr>
              <a:t>Numerous vessels involving whole uterine serosa bladder junction (Basal view)</a:t>
            </a:r>
          </a:p>
          <a:p>
            <a:pPr marL="571500" indent="-571500" algn="just">
              <a:buFont typeface="+mj-lt"/>
              <a:buAutoNum type="romanUcPeriod"/>
            </a:pPr>
            <a:r>
              <a:rPr lang="en-US" dirty="0" smtClean="0">
                <a:solidFill>
                  <a:schemeClr val="bg1"/>
                </a:solidFill>
                <a:latin typeface="David" pitchFamily="34" charset="-79"/>
                <a:cs typeface="David" pitchFamily="34" charset="-79"/>
              </a:rPr>
              <a:t>Hypervascularcity (lateral view)</a:t>
            </a:r>
          </a:p>
          <a:p>
            <a:pPr marL="571500" indent="-571500" algn="just">
              <a:buFont typeface="+mj-lt"/>
              <a:buAutoNum type="romanUcPeriod"/>
            </a:pPr>
            <a:r>
              <a:rPr lang="en-US" dirty="0" smtClean="0">
                <a:solidFill>
                  <a:schemeClr val="bg1"/>
                </a:solidFill>
                <a:latin typeface="David" pitchFamily="34" charset="-79"/>
                <a:cs typeface="David" pitchFamily="34" charset="-79"/>
              </a:rPr>
              <a:t>Inseperable cotyledonal &amp; intervillous circulation, chaotic branching, detour vessels</a:t>
            </a:r>
            <a:endParaRPr lang="en-IN" dirty="0">
              <a:solidFill>
                <a:schemeClr val="bg1"/>
              </a:solidFill>
              <a:latin typeface="David" pitchFamily="34" charset="-79"/>
              <a:cs typeface="David" pitchFamily="34" charset="-79"/>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686800" cy="1143000"/>
          </a:xfrm>
        </p:spPr>
        <p:txBody>
          <a:bodyPr>
            <a:normAutofit/>
          </a:bodyPr>
          <a:lstStyle/>
          <a:p>
            <a:r>
              <a:rPr lang="en-US" sz="3000" b="1" dirty="0" smtClean="0">
                <a:solidFill>
                  <a:srgbClr val="FFFF00"/>
                </a:solidFill>
                <a:latin typeface="David" pitchFamily="34" charset="-79"/>
                <a:cs typeface="David" pitchFamily="34" charset="-79"/>
              </a:rPr>
              <a:t>SOME IMPORTANT CONCLUSIONS OF U.S.G. </a:t>
            </a:r>
            <a:endParaRPr lang="en-IN" sz="3000" b="1" dirty="0">
              <a:solidFill>
                <a:srgbClr val="FFFF00"/>
              </a:solidFill>
              <a:latin typeface="David" pitchFamily="34" charset="-79"/>
              <a:cs typeface="David" pitchFamily="34" charset="-79"/>
            </a:endParaRPr>
          </a:p>
        </p:txBody>
      </p:sp>
      <p:sp>
        <p:nvSpPr>
          <p:cNvPr id="3" name="Content Placeholder 2"/>
          <p:cNvSpPr>
            <a:spLocks noGrp="1"/>
          </p:cNvSpPr>
          <p:nvPr>
            <p:ph idx="1"/>
          </p:nvPr>
        </p:nvSpPr>
        <p:spPr>
          <a:xfrm>
            <a:off x="457200" y="2087880"/>
            <a:ext cx="8229600" cy="4389120"/>
          </a:xfrm>
        </p:spPr>
        <p:txBody>
          <a:bodyPr>
            <a:normAutofit/>
          </a:bodyPr>
          <a:lstStyle/>
          <a:p>
            <a:pPr algn="just"/>
            <a:r>
              <a:rPr lang="en-US" dirty="0" smtClean="0">
                <a:solidFill>
                  <a:schemeClr val="bg1"/>
                </a:solidFill>
                <a:latin typeface="David" pitchFamily="34" charset="-79"/>
                <a:cs typeface="David" pitchFamily="34" charset="-79"/>
              </a:rPr>
              <a:t>U.S.G. popular due to low cost and easy </a:t>
            </a:r>
            <a:r>
              <a:rPr lang="en-US" dirty="0" smtClean="0">
                <a:solidFill>
                  <a:schemeClr val="bg1"/>
                </a:solidFill>
                <a:latin typeface="David" pitchFamily="34" charset="-79"/>
                <a:cs typeface="David" pitchFamily="34" charset="-79"/>
              </a:rPr>
              <a:t>accessibility</a:t>
            </a:r>
          </a:p>
          <a:p>
            <a:pPr algn="just">
              <a:buNone/>
            </a:pPr>
            <a:endParaRPr lang="en-US" sz="1050" dirty="0" smtClean="0">
              <a:solidFill>
                <a:schemeClr val="bg1"/>
              </a:solidFill>
              <a:latin typeface="David" pitchFamily="34" charset="-79"/>
              <a:cs typeface="David" pitchFamily="34" charset="-79"/>
            </a:endParaRPr>
          </a:p>
          <a:p>
            <a:pPr algn="just"/>
            <a:r>
              <a:rPr lang="en-US" dirty="0" smtClean="0">
                <a:solidFill>
                  <a:schemeClr val="bg1"/>
                </a:solidFill>
                <a:latin typeface="David" pitchFamily="34" charset="-79"/>
                <a:cs typeface="David" pitchFamily="34" charset="-79"/>
              </a:rPr>
              <a:t>Presence of increased number of lacunae in the placenta at 15 – 20 weeks of gestation has been shown to be predictive U.S.G. sign of placenta </a:t>
            </a:r>
            <a:r>
              <a:rPr lang="en-US" dirty="0" smtClean="0">
                <a:solidFill>
                  <a:schemeClr val="bg1"/>
                </a:solidFill>
                <a:latin typeface="David" pitchFamily="34" charset="-79"/>
                <a:cs typeface="David" pitchFamily="34" charset="-79"/>
              </a:rPr>
              <a:t>accreta</a:t>
            </a:r>
          </a:p>
          <a:p>
            <a:pPr algn="just">
              <a:buNone/>
            </a:pPr>
            <a:endParaRPr lang="en-US" sz="1050" dirty="0" smtClean="0">
              <a:solidFill>
                <a:schemeClr val="bg1"/>
              </a:solidFill>
              <a:latin typeface="David" pitchFamily="34" charset="-79"/>
              <a:cs typeface="David" pitchFamily="34" charset="-79"/>
            </a:endParaRPr>
          </a:p>
          <a:p>
            <a:pPr algn="just"/>
            <a:r>
              <a:rPr lang="en-US" dirty="0" smtClean="0">
                <a:solidFill>
                  <a:schemeClr val="bg1"/>
                </a:solidFill>
                <a:latin typeface="David" pitchFamily="34" charset="-79"/>
                <a:cs typeface="David" pitchFamily="34" charset="-79"/>
              </a:rPr>
              <a:t>When placenta is on lateral or posterior wall, it may be difficult to access by U.S.G.</a:t>
            </a:r>
            <a:endParaRPr lang="en-IN" dirty="0">
              <a:solidFill>
                <a:schemeClr val="bg1"/>
              </a:solidFill>
              <a:latin typeface="David" pitchFamily="34" charset="-79"/>
              <a:cs typeface="David" pitchFamily="34" charset="-79"/>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Rectangle 2">
            <a:extLst>
              <a:ext uri="{FF2B5EF4-FFF2-40B4-BE49-F238E27FC236}">
                <a16:creationId xmlns:a16="http://schemas.microsoft.com/office/drawing/2014/main" xmlns="" id="{4336C51C-87B3-4A4E-A132-5BB7D5895B23}"/>
              </a:ext>
            </a:extLst>
          </p:cNvPr>
          <p:cNvSpPr>
            <a:spLocks noGrp="1" noChangeArrowheads="1"/>
          </p:cNvSpPr>
          <p:nvPr>
            <p:ph type="title"/>
          </p:nvPr>
        </p:nvSpPr>
        <p:spPr>
          <a:xfrm>
            <a:off x="1143000" y="755671"/>
            <a:ext cx="6584674" cy="762000"/>
          </a:xfrm>
        </p:spPr>
        <p:txBody>
          <a:bodyPr>
            <a:noAutofit/>
          </a:bodyPr>
          <a:lstStyle/>
          <a:p>
            <a:pPr eaLnBrk="1" hangingPunct="1"/>
            <a:r>
              <a:rPr lang="en-US" altLang="en-US" sz="4800" b="1" dirty="0">
                <a:solidFill>
                  <a:srgbClr val="FFFF00"/>
                </a:solidFill>
                <a:effectLst/>
                <a:latin typeface="David" pitchFamily="34" charset="-79"/>
                <a:cs typeface="David" pitchFamily="34" charset="-79"/>
              </a:rPr>
              <a:t>MRI</a:t>
            </a:r>
          </a:p>
        </p:txBody>
      </p:sp>
      <p:sp>
        <p:nvSpPr>
          <p:cNvPr id="186370" name="Rectangle 3">
            <a:extLst>
              <a:ext uri="{FF2B5EF4-FFF2-40B4-BE49-F238E27FC236}">
                <a16:creationId xmlns:a16="http://schemas.microsoft.com/office/drawing/2014/main" xmlns="" id="{84D799D4-30BD-4544-B0B1-4E0B6BA87F3A}"/>
              </a:ext>
            </a:extLst>
          </p:cNvPr>
          <p:cNvSpPr>
            <a:spLocks noGrp="1" noChangeArrowheads="1"/>
          </p:cNvSpPr>
          <p:nvPr>
            <p:ph type="body" idx="1"/>
          </p:nvPr>
        </p:nvSpPr>
        <p:spPr>
          <a:xfrm>
            <a:off x="988944" y="1981200"/>
            <a:ext cx="4040257" cy="4088296"/>
          </a:xfrm>
        </p:spPr>
        <p:txBody>
          <a:bodyPr>
            <a:noAutofit/>
          </a:bodyPr>
          <a:lstStyle/>
          <a:p>
            <a:pPr>
              <a:spcAft>
                <a:spcPct val="15000"/>
              </a:spcAft>
            </a:pPr>
            <a:r>
              <a:rPr lang="en-US" altLang="en-US" sz="2200" dirty="0">
                <a:solidFill>
                  <a:schemeClr val="bg1"/>
                </a:solidFill>
                <a:effectLst/>
              </a:rPr>
              <a:t>Expensive</a:t>
            </a:r>
          </a:p>
          <a:p>
            <a:pPr>
              <a:spcAft>
                <a:spcPct val="15000"/>
              </a:spcAft>
            </a:pPr>
            <a:r>
              <a:rPr lang="en-US" altLang="en-US" sz="2200" dirty="0">
                <a:solidFill>
                  <a:schemeClr val="bg1"/>
                </a:solidFill>
                <a:effectLst/>
              </a:rPr>
              <a:t>Relatively </a:t>
            </a:r>
            <a:r>
              <a:rPr lang="en-US" altLang="en-US" sz="2200" dirty="0" smtClean="0">
                <a:solidFill>
                  <a:schemeClr val="bg1"/>
                </a:solidFill>
                <a:effectLst/>
              </a:rPr>
              <a:t>in-accessible</a:t>
            </a:r>
            <a:endParaRPr lang="en-US" altLang="en-US" sz="2200" dirty="0">
              <a:solidFill>
                <a:schemeClr val="bg1"/>
              </a:solidFill>
              <a:effectLst/>
            </a:endParaRPr>
          </a:p>
          <a:p>
            <a:pPr>
              <a:spcAft>
                <a:spcPct val="15000"/>
              </a:spcAft>
            </a:pPr>
            <a:r>
              <a:rPr lang="en-US" altLang="en-US" sz="2200" dirty="0">
                <a:solidFill>
                  <a:schemeClr val="bg1"/>
                </a:solidFill>
                <a:effectLst/>
              </a:rPr>
              <a:t>No more sensitive than ultrasound</a:t>
            </a:r>
          </a:p>
          <a:p>
            <a:pPr>
              <a:spcAft>
                <a:spcPct val="15000"/>
              </a:spcAft>
            </a:pPr>
            <a:r>
              <a:rPr lang="en-US" altLang="en-US" sz="2200" dirty="0">
                <a:solidFill>
                  <a:schemeClr val="bg1"/>
                </a:solidFill>
                <a:effectLst/>
              </a:rPr>
              <a:t>High false positivity </a:t>
            </a:r>
          </a:p>
          <a:p>
            <a:pPr>
              <a:spcAft>
                <a:spcPct val="15000"/>
              </a:spcAft>
            </a:pPr>
            <a:endParaRPr lang="en-US" altLang="en-US" sz="2200" dirty="0">
              <a:solidFill>
                <a:schemeClr val="bg1"/>
              </a:solidFill>
              <a:effectLst/>
            </a:endParaRPr>
          </a:p>
          <a:p>
            <a:r>
              <a:rPr lang="en-US" sz="2200" dirty="0">
                <a:solidFill>
                  <a:schemeClr val="bg1"/>
                </a:solidFill>
              </a:rPr>
              <a:t>Specific benefits</a:t>
            </a:r>
          </a:p>
          <a:p>
            <a:pPr lvl="1"/>
            <a:r>
              <a:rPr lang="en-US" sz="2000" dirty="0">
                <a:solidFill>
                  <a:schemeClr val="bg1"/>
                </a:solidFill>
              </a:rPr>
              <a:t>Parametrial invasion</a:t>
            </a:r>
          </a:p>
          <a:p>
            <a:pPr lvl="1"/>
            <a:r>
              <a:rPr lang="en-US" sz="2000" dirty="0">
                <a:solidFill>
                  <a:schemeClr val="bg1"/>
                </a:solidFill>
              </a:rPr>
              <a:t>Ureteral involvement</a:t>
            </a:r>
          </a:p>
          <a:p>
            <a:pPr lvl="1"/>
            <a:r>
              <a:rPr lang="en-US" sz="2000" dirty="0">
                <a:solidFill>
                  <a:schemeClr val="bg1"/>
                </a:solidFill>
              </a:rPr>
              <a:t>Posterior placenta</a:t>
            </a:r>
          </a:p>
          <a:p>
            <a:pPr lvl="1"/>
            <a:r>
              <a:rPr lang="en-US" altLang="en-US" sz="2000" dirty="0">
                <a:solidFill>
                  <a:schemeClr val="bg1"/>
                </a:solidFill>
                <a:effectLst/>
              </a:rPr>
              <a:t>Previous myomectomy </a:t>
            </a:r>
          </a:p>
          <a:p>
            <a:pPr>
              <a:spcAft>
                <a:spcPct val="15000"/>
              </a:spcAft>
              <a:buNone/>
            </a:pPr>
            <a:endParaRPr lang="en-US" altLang="en-US" sz="2200" i="1" dirty="0">
              <a:solidFill>
                <a:schemeClr val="bg1"/>
              </a:solidFill>
              <a:effectLst/>
            </a:endParaRPr>
          </a:p>
        </p:txBody>
      </p:sp>
      <p:pic>
        <p:nvPicPr>
          <p:cNvPr id="2" name="Picture 1">
            <a:extLst>
              <a:ext uri="{FF2B5EF4-FFF2-40B4-BE49-F238E27FC236}">
                <a16:creationId xmlns:a16="http://schemas.microsoft.com/office/drawing/2014/main" xmlns="" id="{4B3815CD-B57A-4558-A882-DE9D016EC674}"/>
              </a:ext>
            </a:extLst>
          </p:cNvPr>
          <p:cNvPicPr>
            <a:picLocks noChangeAspect="1"/>
          </p:cNvPicPr>
          <p:nvPr/>
        </p:nvPicPr>
        <p:blipFill>
          <a:blip r:embed="rId2">
            <a:lum contrast="30000"/>
            <a:extLst>
              <a:ext uri="{BEBA8EAE-BF5A-486C-A8C5-ECC9F3942E4B}">
                <a14:imgProps xmlns:a14="http://schemas.microsoft.com/office/drawing/2010/main" xmlns="">
                  <a14:imgLayer r:embed="rId3">
                    <a14:imgEffect>
                      <a14:colorTemperature colorTemp="7200"/>
                    </a14:imgEffect>
                  </a14:imgLayer>
                </a14:imgProps>
              </a:ext>
            </a:extLst>
          </a:blip>
          <a:stretch>
            <a:fillRect/>
          </a:stretch>
        </p:blipFill>
        <p:spPr>
          <a:xfrm>
            <a:off x="4942232" y="1586948"/>
            <a:ext cx="3784323" cy="4876801"/>
          </a:xfrm>
          <a:prstGeom prst="rect">
            <a:avLst/>
          </a:prstGeom>
        </p:spPr>
      </p:pic>
    </p:spTree>
    <p:extLst>
      <p:ext uri="{BB962C8B-B14F-4D97-AF65-F5344CB8AC3E}">
        <p14:creationId xmlns:p14="http://schemas.microsoft.com/office/powerpoint/2010/main" xmlns="" val="192329168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lstStyle/>
          <a:p>
            <a:r>
              <a:rPr lang="en-US" dirty="0" smtClean="0">
                <a:solidFill>
                  <a:srgbClr val="FFFF00"/>
                </a:solidFill>
                <a:latin typeface="David" pitchFamily="34" charset="-79"/>
                <a:cs typeface="David" pitchFamily="34" charset="-79"/>
              </a:rPr>
              <a:t> LABORATORY DIAGNOSIS</a:t>
            </a:r>
            <a:endParaRPr lang="en-IN" dirty="0">
              <a:solidFill>
                <a:srgbClr val="FFFF00"/>
              </a:solidFill>
              <a:latin typeface="David" pitchFamily="34" charset="-79"/>
              <a:cs typeface="David" pitchFamily="34" charset="-79"/>
            </a:endParaRPr>
          </a:p>
        </p:txBody>
      </p:sp>
      <p:sp>
        <p:nvSpPr>
          <p:cNvPr id="3" name="Content Placeholder 2"/>
          <p:cNvSpPr>
            <a:spLocks noGrp="1"/>
          </p:cNvSpPr>
          <p:nvPr>
            <p:ph idx="1"/>
          </p:nvPr>
        </p:nvSpPr>
        <p:spPr/>
        <p:txBody>
          <a:bodyPr>
            <a:normAutofit/>
          </a:bodyPr>
          <a:lstStyle/>
          <a:p>
            <a:pPr marL="0" indent="0" algn="just">
              <a:buNone/>
            </a:pPr>
            <a:r>
              <a:rPr lang="en-US" sz="3200" b="1" dirty="0" smtClean="0">
                <a:solidFill>
                  <a:srgbClr val="92D050"/>
                </a:solidFill>
                <a:latin typeface="David" pitchFamily="34" charset="-79"/>
                <a:cs typeface="David" pitchFamily="34" charset="-79"/>
              </a:rPr>
              <a:t>Biomarkers in maternal blood may aid in diagnosis of placenta accreta.</a:t>
            </a:r>
            <a:endParaRPr lang="en-IN" sz="3200" b="1" dirty="0" smtClean="0">
              <a:solidFill>
                <a:srgbClr val="92D050"/>
              </a:solidFill>
              <a:latin typeface="David" pitchFamily="34" charset="-79"/>
              <a:cs typeface="David" pitchFamily="34" charset="-79"/>
            </a:endParaRPr>
          </a:p>
          <a:p>
            <a:pPr marL="514350" indent="-514350" algn="just">
              <a:buFont typeface="+mj-lt"/>
              <a:buAutoNum type="arabicPeriod"/>
            </a:pPr>
            <a:r>
              <a:rPr lang="en-US" dirty="0" smtClean="0">
                <a:solidFill>
                  <a:schemeClr val="bg1"/>
                </a:solidFill>
                <a:latin typeface="David" pitchFamily="34" charset="-79"/>
                <a:cs typeface="David" pitchFamily="34" charset="-79"/>
              </a:rPr>
              <a:t>Increased </a:t>
            </a:r>
            <a:r>
              <a:rPr lang="el-GR" dirty="0" smtClean="0">
                <a:solidFill>
                  <a:schemeClr val="bg1"/>
                </a:solidFill>
                <a:cs typeface="David" pitchFamily="34" charset="-79"/>
              </a:rPr>
              <a:t>α</a:t>
            </a:r>
            <a:r>
              <a:rPr lang="en-US" dirty="0" smtClean="0">
                <a:solidFill>
                  <a:schemeClr val="bg1"/>
                </a:solidFill>
                <a:latin typeface="David" pitchFamily="34" charset="-79"/>
                <a:cs typeface="David" pitchFamily="34" charset="-79"/>
              </a:rPr>
              <a:t> feto proteins</a:t>
            </a:r>
          </a:p>
          <a:p>
            <a:pPr marL="514350" indent="-514350" algn="just">
              <a:buFont typeface="+mj-lt"/>
              <a:buAutoNum type="arabicPeriod"/>
            </a:pPr>
            <a:r>
              <a:rPr lang="en-US" dirty="0" smtClean="0">
                <a:solidFill>
                  <a:schemeClr val="bg1"/>
                </a:solidFill>
                <a:latin typeface="David" pitchFamily="34" charset="-79"/>
                <a:cs typeface="David" pitchFamily="34" charset="-79"/>
              </a:rPr>
              <a:t>β human chorionic gonadotropins</a:t>
            </a:r>
          </a:p>
          <a:p>
            <a:pPr marL="514350" indent="-514350" algn="just">
              <a:buFont typeface="+mj-lt"/>
              <a:buAutoNum type="arabicPeriod"/>
            </a:pPr>
            <a:r>
              <a:rPr lang="en-US" dirty="0" smtClean="0">
                <a:solidFill>
                  <a:schemeClr val="bg1"/>
                </a:solidFill>
                <a:latin typeface="David" pitchFamily="34" charset="-79"/>
                <a:cs typeface="David" pitchFamily="34" charset="-79"/>
              </a:rPr>
              <a:t>Preg associated plasma protein A </a:t>
            </a:r>
          </a:p>
          <a:p>
            <a:pPr marL="514350" indent="-514350" algn="just">
              <a:buFont typeface="+mj-lt"/>
              <a:buAutoNum type="arabicPeriod"/>
            </a:pPr>
            <a:r>
              <a:rPr lang="en-US" dirty="0" smtClean="0">
                <a:solidFill>
                  <a:schemeClr val="bg1"/>
                </a:solidFill>
                <a:latin typeface="David" pitchFamily="34" charset="-79"/>
                <a:cs typeface="David" pitchFamily="34" charset="-79"/>
              </a:rPr>
              <a:t>Creatinine kinase</a:t>
            </a:r>
          </a:p>
          <a:p>
            <a:pPr marL="514350" indent="-514350" algn="just">
              <a:buFont typeface="+mj-lt"/>
              <a:buAutoNum type="arabicPeriod"/>
            </a:pPr>
            <a:r>
              <a:rPr lang="en-US" dirty="0" smtClean="0">
                <a:solidFill>
                  <a:schemeClr val="bg1"/>
                </a:solidFill>
                <a:latin typeface="David" pitchFamily="34" charset="-79"/>
                <a:cs typeface="David" pitchFamily="34" charset="-79"/>
              </a:rPr>
              <a:t>Cell free fetal / placental DNA</a:t>
            </a:r>
          </a:p>
          <a:p>
            <a:pPr marL="514350" indent="-514350" algn="just">
              <a:buFont typeface="+mj-lt"/>
              <a:buAutoNum type="arabicPeriod"/>
            </a:pPr>
            <a:r>
              <a:rPr lang="en-US" dirty="0" smtClean="0">
                <a:solidFill>
                  <a:schemeClr val="bg1"/>
                </a:solidFill>
                <a:latin typeface="David" pitchFamily="34" charset="-79"/>
                <a:cs typeface="David" pitchFamily="34" charset="-79"/>
              </a:rPr>
              <a:t>Placental m RNA</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r>
              <a:rPr lang="en-US" dirty="0" smtClean="0">
                <a:solidFill>
                  <a:schemeClr val="bg1"/>
                </a:solidFill>
                <a:latin typeface="David" pitchFamily="34" charset="-79"/>
                <a:cs typeface="David" pitchFamily="34" charset="-79"/>
              </a:rPr>
              <a:t>These analytes are generally markers of placental damage and / or abnormal placental </a:t>
            </a:r>
            <a:r>
              <a:rPr lang="en-US" dirty="0" smtClean="0">
                <a:solidFill>
                  <a:schemeClr val="bg1"/>
                </a:solidFill>
                <a:latin typeface="David" pitchFamily="34" charset="-79"/>
                <a:cs typeface="David" pitchFamily="34" charset="-79"/>
              </a:rPr>
              <a:t>development</a:t>
            </a:r>
          </a:p>
          <a:p>
            <a:pPr algn="just">
              <a:buNone/>
            </a:pPr>
            <a:endParaRPr lang="en-US" dirty="0" smtClean="0">
              <a:solidFill>
                <a:schemeClr val="bg1"/>
              </a:solidFill>
              <a:latin typeface="David" pitchFamily="34" charset="-79"/>
              <a:cs typeface="David" pitchFamily="34" charset="-79"/>
            </a:endParaRPr>
          </a:p>
          <a:p>
            <a:pPr algn="just"/>
            <a:r>
              <a:rPr lang="en-US" dirty="0" smtClean="0">
                <a:solidFill>
                  <a:schemeClr val="bg1"/>
                </a:solidFill>
                <a:latin typeface="David" pitchFamily="34" charset="-79"/>
                <a:cs typeface="David" pitchFamily="34" charset="-79"/>
              </a:rPr>
              <a:t>Although these markers show promise in accreta diagnosis, they are not accurate enough to use clinically presently.</a:t>
            </a:r>
            <a:endParaRPr lang="en-IN" dirty="0">
              <a:solidFill>
                <a:schemeClr val="bg1"/>
              </a:solidFill>
              <a:latin typeface="David" pitchFamily="34" charset="-79"/>
              <a:cs typeface="David" pitchFamily="34" charset="-79"/>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9448800" cy="1143000"/>
          </a:xfrm>
        </p:spPr>
        <p:txBody>
          <a:bodyPr>
            <a:normAutofit/>
          </a:bodyPr>
          <a:lstStyle/>
          <a:p>
            <a:r>
              <a:rPr lang="en-US" sz="3200" b="1" dirty="0" smtClean="0">
                <a:solidFill>
                  <a:srgbClr val="FFFF00"/>
                </a:solidFill>
                <a:latin typeface="David" pitchFamily="34" charset="-79"/>
                <a:cs typeface="David" pitchFamily="34" charset="-79"/>
              </a:rPr>
              <a:t>MANAGEMENT OF PLACENTA ACCRETA</a:t>
            </a:r>
            <a:endParaRPr lang="en-IN" sz="3200" b="1" dirty="0">
              <a:solidFill>
                <a:srgbClr val="FFFF00"/>
              </a:solidFill>
              <a:latin typeface="David" pitchFamily="34" charset="-79"/>
              <a:cs typeface="David" pitchFamily="34" charset="-79"/>
            </a:endParaRPr>
          </a:p>
        </p:txBody>
      </p:sp>
      <p:sp>
        <p:nvSpPr>
          <p:cNvPr id="3" name="Content Placeholder 2"/>
          <p:cNvSpPr>
            <a:spLocks noGrp="1"/>
          </p:cNvSpPr>
          <p:nvPr>
            <p:ph idx="1"/>
          </p:nvPr>
        </p:nvSpPr>
        <p:spPr>
          <a:xfrm>
            <a:off x="304800" y="1874837"/>
            <a:ext cx="8686800" cy="4525963"/>
          </a:xfrm>
        </p:spPr>
        <p:txBody>
          <a:bodyPr>
            <a:normAutofit lnSpcReduction="10000"/>
          </a:bodyPr>
          <a:lstStyle/>
          <a:p>
            <a:pPr algn="just">
              <a:buNone/>
            </a:pPr>
            <a:r>
              <a:rPr lang="en-US" sz="3200" b="1" dirty="0" smtClean="0">
                <a:solidFill>
                  <a:srgbClr val="92D050"/>
                </a:solidFill>
                <a:latin typeface="David" pitchFamily="34" charset="-79"/>
                <a:cs typeface="David" pitchFamily="34" charset="-79"/>
              </a:rPr>
              <a:t>ANTENATAL</a:t>
            </a:r>
          </a:p>
          <a:p>
            <a:pPr algn="just"/>
            <a:r>
              <a:rPr lang="en-US" dirty="0" smtClean="0">
                <a:solidFill>
                  <a:schemeClr val="bg1"/>
                </a:solidFill>
                <a:latin typeface="David" pitchFamily="34" charset="-79"/>
                <a:cs typeface="David" pitchFamily="34" charset="-79"/>
              </a:rPr>
              <a:t>Correction of </a:t>
            </a:r>
            <a:r>
              <a:rPr lang="en-US" dirty="0" smtClean="0">
                <a:solidFill>
                  <a:schemeClr val="bg1"/>
                </a:solidFill>
                <a:latin typeface="David" pitchFamily="34" charset="-79"/>
                <a:cs typeface="David" pitchFamily="34" charset="-79"/>
              </a:rPr>
              <a:t>anemia</a:t>
            </a:r>
            <a:endParaRPr lang="en-US" dirty="0" smtClean="0">
              <a:solidFill>
                <a:schemeClr val="bg1"/>
              </a:solidFill>
              <a:latin typeface="David" pitchFamily="34" charset="-79"/>
              <a:cs typeface="David" pitchFamily="34" charset="-79"/>
            </a:endParaRPr>
          </a:p>
          <a:p>
            <a:pPr algn="just"/>
            <a:r>
              <a:rPr lang="en-US" dirty="0" smtClean="0">
                <a:solidFill>
                  <a:schemeClr val="bg1"/>
                </a:solidFill>
                <a:latin typeface="David" pitchFamily="34" charset="-79"/>
                <a:cs typeface="David" pitchFamily="34" charset="-79"/>
              </a:rPr>
              <a:t>β methasone administration</a:t>
            </a:r>
          </a:p>
          <a:p>
            <a:pPr algn="just"/>
            <a:r>
              <a:rPr lang="en-US" dirty="0" smtClean="0">
                <a:solidFill>
                  <a:schemeClr val="bg1"/>
                </a:solidFill>
                <a:latin typeface="David" pitchFamily="34" charset="-79"/>
                <a:cs typeface="David" pitchFamily="34" charset="-79"/>
              </a:rPr>
              <a:t>Blood &amp; blood products ready for massive transfusion</a:t>
            </a:r>
          </a:p>
          <a:p>
            <a:pPr algn="just"/>
            <a:r>
              <a:rPr lang="en-US" dirty="0" smtClean="0">
                <a:solidFill>
                  <a:schemeClr val="bg1"/>
                </a:solidFill>
                <a:latin typeface="David" pitchFamily="34" charset="-79"/>
                <a:cs typeface="David" pitchFamily="34" charset="-79"/>
              </a:rPr>
              <a:t>Time of delivery 34 – 36 weeks</a:t>
            </a:r>
          </a:p>
          <a:p>
            <a:pPr algn="just"/>
            <a:r>
              <a:rPr lang="en-US" dirty="0" smtClean="0">
                <a:solidFill>
                  <a:schemeClr val="bg1"/>
                </a:solidFill>
                <a:latin typeface="David" pitchFamily="34" charset="-79"/>
                <a:cs typeface="David" pitchFamily="34" charset="-79"/>
              </a:rPr>
              <a:t>Once recognized major decisions concerns ideal institute</a:t>
            </a:r>
          </a:p>
          <a:p>
            <a:pPr algn="just"/>
            <a:r>
              <a:rPr lang="en-US" dirty="0" smtClean="0">
                <a:solidFill>
                  <a:schemeClr val="bg1"/>
                </a:solidFill>
                <a:latin typeface="David" pitchFamily="34" charset="-79"/>
                <a:cs typeface="David" pitchFamily="34" charset="-79"/>
              </a:rPr>
              <a:t>Appropriate</a:t>
            </a:r>
          </a:p>
          <a:p>
            <a:pPr marL="809625" indent="-449263" algn="just">
              <a:buFont typeface="Wingdings" pitchFamily="2" charset="2"/>
              <a:buChar char="ü"/>
            </a:pPr>
            <a:r>
              <a:rPr lang="en-US" dirty="0" smtClean="0">
                <a:solidFill>
                  <a:schemeClr val="bg1"/>
                </a:solidFill>
                <a:latin typeface="David" pitchFamily="34" charset="-79"/>
                <a:cs typeface="David" pitchFamily="34" charset="-79"/>
              </a:rPr>
              <a:t>surgical, </a:t>
            </a:r>
            <a:r>
              <a:rPr lang="en-US" dirty="0" smtClean="0">
                <a:solidFill>
                  <a:schemeClr val="bg1"/>
                </a:solidFill>
                <a:latin typeface="David" pitchFamily="34" charset="-79"/>
                <a:cs typeface="David" pitchFamily="34" charset="-79"/>
              </a:rPr>
              <a:t>anesthetic, </a:t>
            </a:r>
            <a:r>
              <a:rPr lang="en-US" dirty="0" smtClean="0">
                <a:solidFill>
                  <a:schemeClr val="bg1"/>
                </a:solidFill>
                <a:latin typeface="David" pitchFamily="34" charset="-79"/>
                <a:cs typeface="David" pitchFamily="34" charset="-79"/>
              </a:rPr>
              <a:t>blood bank &amp; ICU facilities, NICU</a:t>
            </a:r>
          </a:p>
          <a:p>
            <a:pPr marL="809625" indent="-449263" algn="just">
              <a:buFont typeface="Wingdings" pitchFamily="2" charset="2"/>
              <a:buChar char="ü"/>
            </a:pPr>
            <a:r>
              <a:rPr lang="en-US" dirty="0" smtClean="0">
                <a:solidFill>
                  <a:schemeClr val="bg1"/>
                </a:solidFill>
                <a:latin typeface="David" pitchFamily="34" charset="-79"/>
                <a:cs typeface="David" pitchFamily="34" charset="-79"/>
              </a:rPr>
              <a:t>Availability of obstetrical surgeon, surgical urologist, interventional radiologist availability</a:t>
            </a:r>
          </a:p>
          <a:p>
            <a:pPr marL="360363" indent="-360363" algn="just">
              <a:buNone/>
            </a:pPr>
            <a:endParaRPr lang="en-US" dirty="0" smtClean="0">
              <a:solidFill>
                <a:schemeClr val="bg1"/>
              </a:solidFill>
              <a:latin typeface="David" pitchFamily="34" charset="-79"/>
              <a:cs typeface="David" pitchFamily="34" charset="-79"/>
            </a:endParaRPr>
          </a:p>
          <a:p>
            <a:pPr algn="just">
              <a:buNone/>
            </a:pPr>
            <a:endParaRPr lang="en-IN" dirty="0">
              <a:solidFill>
                <a:schemeClr val="bg1"/>
              </a:solidFill>
              <a:latin typeface="David" pitchFamily="34" charset="-79"/>
              <a:cs typeface="David" pitchFamily="34" charset="-79"/>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r>
              <a:rPr lang="en-US" dirty="0" smtClean="0">
                <a:solidFill>
                  <a:schemeClr val="bg1"/>
                </a:solidFill>
                <a:latin typeface="David" pitchFamily="34" charset="-79"/>
                <a:cs typeface="David" pitchFamily="34" charset="-79"/>
              </a:rPr>
              <a:t>American college of obst &amp; gynae (2012 b) and society for maternal – fetal medicines (2010) recommended planned delivery at tertiary care </a:t>
            </a:r>
            <a:r>
              <a:rPr lang="en-US" dirty="0" smtClean="0">
                <a:solidFill>
                  <a:schemeClr val="bg1"/>
                </a:solidFill>
                <a:latin typeface="David" pitchFamily="34" charset="-79"/>
                <a:cs typeface="David" pitchFamily="34" charset="-79"/>
              </a:rPr>
              <a:t>facility</a:t>
            </a:r>
          </a:p>
          <a:p>
            <a:pPr algn="just">
              <a:buNone/>
            </a:pPr>
            <a:endParaRPr lang="en-US" dirty="0" smtClean="0">
              <a:solidFill>
                <a:schemeClr val="bg1"/>
              </a:solidFill>
              <a:latin typeface="David" pitchFamily="34" charset="-79"/>
              <a:cs typeface="David" pitchFamily="34" charset="-79"/>
            </a:endParaRPr>
          </a:p>
          <a:p>
            <a:pPr algn="just"/>
            <a:r>
              <a:rPr lang="en-US" dirty="0" smtClean="0">
                <a:solidFill>
                  <a:schemeClr val="bg1"/>
                </a:solidFill>
                <a:latin typeface="David" pitchFamily="34" charset="-79"/>
                <a:cs typeface="David" pitchFamily="34" charset="-79"/>
              </a:rPr>
              <a:t>If possible, delivery should be planned for peak availability of all resources &amp; team members</a:t>
            </a:r>
            <a:endParaRPr lang="en-IN" dirty="0">
              <a:solidFill>
                <a:schemeClr val="bg1"/>
              </a:solidFill>
              <a:latin typeface="David" pitchFamily="34" charset="-79"/>
              <a:cs typeface="David" pitchFamily="34" charset="-79"/>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8229600" cy="1143000"/>
          </a:xfrm>
        </p:spPr>
        <p:txBody>
          <a:bodyPr>
            <a:normAutofit fontScale="90000"/>
          </a:bodyPr>
          <a:lstStyle/>
          <a:p>
            <a:r>
              <a:rPr lang="en-US" dirty="0" smtClean="0">
                <a:solidFill>
                  <a:srgbClr val="FFFF00"/>
                </a:solidFill>
                <a:latin typeface="David" pitchFamily="34" charset="-79"/>
                <a:cs typeface="David" pitchFamily="34" charset="-79"/>
              </a:rPr>
              <a:t>PRE-OPERATIVE PLANNING</a:t>
            </a:r>
            <a:endParaRPr lang="en-IN" dirty="0">
              <a:solidFill>
                <a:srgbClr val="FFFF00"/>
              </a:solidFill>
              <a:latin typeface="David" pitchFamily="34" charset="-79"/>
              <a:cs typeface="David" pitchFamily="34" charset="-79"/>
            </a:endParaRPr>
          </a:p>
        </p:txBody>
      </p:sp>
      <p:sp>
        <p:nvSpPr>
          <p:cNvPr id="3" name="Content Placeholder 2"/>
          <p:cNvSpPr>
            <a:spLocks noGrp="1"/>
          </p:cNvSpPr>
          <p:nvPr>
            <p:ph idx="1"/>
          </p:nvPr>
        </p:nvSpPr>
        <p:spPr>
          <a:xfrm>
            <a:off x="457200" y="2164080"/>
            <a:ext cx="8229600" cy="4389120"/>
          </a:xfrm>
        </p:spPr>
        <p:txBody>
          <a:bodyPr/>
          <a:lstStyle/>
          <a:p>
            <a:pPr algn="just"/>
            <a:r>
              <a:rPr lang="en-US" dirty="0" smtClean="0">
                <a:solidFill>
                  <a:schemeClr val="bg1"/>
                </a:solidFill>
                <a:latin typeface="David" pitchFamily="34" charset="-79"/>
                <a:cs typeface="David" pitchFamily="34" charset="-79"/>
              </a:rPr>
              <a:t>Pneumatic compression stockings</a:t>
            </a:r>
          </a:p>
          <a:p>
            <a:pPr algn="just"/>
            <a:r>
              <a:rPr lang="en-US" dirty="0" smtClean="0">
                <a:solidFill>
                  <a:schemeClr val="bg1"/>
                </a:solidFill>
                <a:latin typeface="David" pitchFamily="34" charset="-79"/>
                <a:cs typeface="David" pitchFamily="34" charset="-79"/>
              </a:rPr>
              <a:t>Prophylactic antibiotics</a:t>
            </a:r>
          </a:p>
          <a:p>
            <a:pPr algn="just"/>
            <a:r>
              <a:rPr lang="en-US" dirty="0" smtClean="0">
                <a:solidFill>
                  <a:schemeClr val="bg1"/>
                </a:solidFill>
                <a:latin typeface="David" pitchFamily="34" charset="-79"/>
                <a:cs typeface="David" pitchFamily="34" charset="-79"/>
              </a:rPr>
              <a:t>Pre-operative cystoscopy</a:t>
            </a:r>
          </a:p>
          <a:p>
            <a:pPr algn="just"/>
            <a:r>
              <a:rPr lang="en-US" dirty="0" smtClean="0">
                <a:solidFill>
                  <a:schemeClr val="bg1"/>
                </a:solidFill>
                <a:latin typeface="David" pitchFamily="34" charset="-79"/>
                <a:cs typeface="David" pitchFamily="34" charset="-79"/>
              </a:rPr>
              <a:t>Placement of ureteral stents</a:t>
            </a:r>
          </a:p>
          <a:p>
            <a:pPr algn="just"/>
            <a:r>
              <a:rPr lang="en-US" dirty="0" smtClean="0">
                <a:solidFill>
                  <a:schemeClr val="bg1"/>
                </a:solidFill>
                <a:latin typeface="David" pitchFamily="34" charset="-79"/>
                <a:cs typeface="David" pitchFamily="34" charset="-79"/>
              </a:rPr>
              <a:t>Interventional radiology, such as internal iliac balloon catheterisation or postpartum arterial embolization have been described with mixed results</a:t>
            </a:r>
            <a:endParaRPr lang="en-IN" dirty="0">
              <a:solidFill>
                <a:schemeClr val="bg1"/>
              </a:solidFill>
              <a:latin typeface="David" pitchFamily="34" charset="-79"/>
              <a:cs typeface="David" pitchFamily="34" charset="-79"/>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lstStyle/>
          <a:p>
            <a:r>
              <a:rPr lang="en-US" dirty="0" smtClean="0">
                <a:solidFill>
                  <a:srgbClr val="FFFF00"/>
                </a:solidFill>
                <a:latin typeface="David" pitchFamily="34" charset="-79"/>
                <a:cs typeface="David" pitchFamily="34" charset="-79"/>
              </a:rPr>
              <a:t>SURGICAL TECHNIQUE</a:t>
            </a:r>
            <a:endParaRPr lang="en-IN" dirty="0">
              <a:solidFill>
                <a:srgbClr val="FFFF00"/>
              </a:solidFill>
              <a:latin typeface="David" pitchFamily="34" charset="-79"/>
              <a:cs typeface="David" pitchFamily="34" charset="-79"/>
            </a:endParaRPr>
          </a:p>
        </p:txBody>
      </p:sp>
      <p:sp>
        <p:nvSpPr>
          <p:cNvPr id="3" name="Content Placeholder 2"/>
          <p:cNvSpPr>
            <a:spLocks noGrp="1"/>
          </p:cNvSpPr>
          <p:nvPr>
            <p:ph idx="1"/>
          </p:nvPr>
        </p:nvSpPr>
        <p:spPr>
          <a:xfrm>
            <a:off x="457200" y="2011680"/>
            <a:ext cx="8229600" cy="4389120"/>
          </a:xfrm>
        </p:spPr>
        <p:txBody>
          <a:bodyPr>
            <a:normAutofit/>
          </a:bodyPr>
          <a:lstStyle/>
          <a:p>
            <a:pPr algn="just"/>
            <a:r>
              <a:rPr lang="en-US" dirty="0" smtClean="0">
                <a:solidFill>
                  <a:schemeClr val="bg1"/>
                </a:solidFill>
                <a:latin typeface="David" pitchFamily="34" charset="-79"/>
                <a:cs typeface="David" pitchFamily="34" charset="-79"/>
              </a:rPr>
              <a:t>Median / paramedian skin incision</a:t>
            </a:r>
          </a:p>
          <a:p>
            <a:pPr indent="17463" algn="just">
              <a:buFont typeface="Wingdings" pitchFamily="2" charset="2"/>
              <a:buChar char="ü"/>
            </a:pPr>
            <a:r>
              <a:rPr lang="en-US" dirty="0" smtClean="0">
                <a:solidFill>
                  <a:schemeClr val="bg1"/>
                </a:solidFill>
                <a:latin typeface="David" pitchFamily="34" charset="-79"/>
                <a:cs typeface="David" pitchFamily="34" charset="-79"/>
              </a:rPr>
              <a:t>	improves visibility</a:t>
            </a:r>
          </a:p>
          <a:p>
            <a:pPr indent="17463" algn="just">
              <a:buFont typeface="Wingdings" pitchFamily="2" charset="2"/>
              <a:buChar char="ü"/>
            </a:pPr>
            <a:r>
              <a:rPr lang="en-US" dirty="0" smtClean="0">
                <a:solidFill>
                  <a:schemeClr val="bg1"/>
                </a:solidFill>
                <a:latin typeface="David" pitchFamily="34" charset="-79"/>
                <a:cs typeface="David" pitchFamily="34" charset="-79"/>
              </a:rPr>
              <a:t>Superior access to fundus &amp; posterior uterine wall</a:t>
            </a:r>
          </a:p>
          <a:p>
            <a:pPr algn="just"/>
            <a:r>
              <a:rPr lang="en-US" dirty="0" smtClean="0">
                <a:solidFill>
                  <a:schemeClr val="bg1"/>
                </a:solidFill>
                <a:latin typeface="David" pitchFamily="34" charset="-79"/>
                <a:cs typeface="David" pitchFamily="34" charset="-79"/>
              </a:rPr>
              <a:t>Uterine incision</a:t>
            </a:r>
          </a:p>
          <a:p>
            <a:pPr indent="106363" algn="just">
              <a:buFont typeface="Wingdings" pitchFamily="2" charset="2"/>
              <a:buChar char="ü"/>
            </a:pPr>
            <a:r>
              <a:rPr lang="en-US" dirty="0" smtClean="0">
                <a:solidFill>
                  <a:schemeClr val="bg1"/>
                </a:solidFill>
                <a:latin typeface="David" pitchFamily="34" charset="-79"/>
                <a:cs typeface="David" pitchFamily="34" charset="-79"/>
              </a:rPr>
              <a:t>	site distant from placenta</a:t>
            </a:r>
          </a:p>
          <a:p>
            <a:pPr indent="106363" algn="just">
              <a:buFont typeface="Wingdings" pitchFamily="2" charset="2"/>
              <a:buChar char="ü"/>
            </a:pPr>
            <a:r>
              <a:rPr lang="en-US" dirty="0" smtClean="0">
                <a:solidFill>
                  <a:schemeClr val="bg1"/>
                </a:solidFill>
                <a:latin typeface="David" pitchFamily="34" charset="-79"/>
                <a:cs typeface="David" pitchFamily="34" charset="-79"/>
              </a:rPr>
              <a:t>Deliver baby without disturbing the placenta</a:t>
            </a:r>
          </a:p>
          <a:p>
            <a:pPr indent="106363" algn="just">
              <a:buFont typeface="Wingdings" pitchFamily="2" charset="2"/>
              <a:buChar char="ü"/>
            </a:pPr>
            <a:r>
              <a:rPr lang="en-US" dirty="0" smtClean="0">
                <a:solidFill>
                  <a:schemeClr val="bg1"/>
                </a:solidFill>
                <a:latin typeface="David" pitchFamily="34" charset="-79"/>
                <a:cs typeface="David" pitchFamily="34" charset="-79"/>
              </a:rPr>
              <a:t>Upper uterine, transfundal or posterior uterine wall incision may be required</a:t>
            </a:r>
          </a:p>
          <a:p>
            <a:pPr indent="106363" algn="just">
              <a:buFont typeface="Wingdings" pitchFamily="2" charset="2"/>
              <a:buChar char="ü"/>
            </a:pPr>
            <a:endParaRPr lang="en-US" dirty="0" smtClean="0">
              <a:solidFill>
                <a:schemeClr val="bg1"/>
              </a:solidFill>
              <a:latin typeface="David" pitchFamily="34" charset="-79"/>
              <a:cs typeface="David" pitchFamily="34" charset="-79"/>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HP\Desktop\Dr. Shashi\placenta accreta\New folder\placenta-accreta-for-post-graduate-32-638.jpg"/>
          <p:cNvPicPr>
            <a:picLocks noChangeAspect="1" noChangeArrowheads="1"/>
          </p:cNvPicPr>
          <p:nvPr/>
        </p:nvPicPr>
        <p:blipFill>
          <a:blip r:embed="rId2">
            <a:lum contrast="40000"/>
          </a:blip>
          <a:srcRect/>
          <a:stretch>
            <a:fillRect/>
          </a:stretch>
        </p:blipFill>
        <p:spPr bwMode="auto">
          <a:xfrm>
            <a:off x="923925" y="1182638"/>
            <a:ext cx="7153275" cy="5370562"/>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4114800"/>
            <a:ext cx="8153400" cy="2667000"/>
          </a:xfrm>
        </p:spPr>
        <p:txBody>
          <a:bodyPr>
            <a:normAutofit fontScale="92500"/>
          </a:bodyPr>
          <a:lstStyle/>
          <a:p>
            <a:pPr algn="just"/>
            <a:r>
              <a:rPr lang="en-US" dirty="0" smtClean="0">
                <a:solidFill>
                  <a:schemeClr val="bg1"/>
                </a:solidFill>
                <a:latin typeface="David" pitchFamily="34" charset="-79"/>
                <a:cs typeface="David" pitchFamily="34" charset="-79"/>
              </a:rPr>
              <a:t>Proceed for </a:t>
            </a:r>
            <a:r>
              <a:rPr lang="en-US" dirty="0" smtClean="0">
                <a:solidFill>
                  <a:schemeClr val="bg1"/>
                </a:solidFill>
                <a:latin typeface="David" pitchFamily="34" charset="-79"/>
                <a:cs typeface="David" pitchFamily="34" charset="-79"/>
              </a:rPr>
              <a:t>hysterectomy </a:t>
            </a:r>
            <a:r>
              <a:rPr lang="en-US" dirty="0" smtClean="0">
                <a:solidFill>
                  <a:schemeClr val="bg1"/>
                </a:solidFill>
                <a:latin typeface="David" pitchFamily="34" charset="-79"/>
                <a:cs typeface="David" pitchFamily="34" charset="-79"/>
              </a:rPr>
              <a:t>to avoid life threatening </a:t>
            </a:r>
            <a:r>
              <a:rPr lang="en-US" dirty="0" smtClean="0">
                <a:solidFill>
                  <a:schemeClr val="bg1"/>
                </a:solidFill>
                <a:latin typeface="David" pitchFamily="34" charset="-79"/>
                <a:cs typeface="David" pitchFamily="34" charset="-79"/>
              </a:rPr>
              <a:t>hemorrhage</a:t>
            </a:r>
            <a:endParaRPr lang="en-US" dirty="0" smtClean="0">
              <a:solidFill>
                <a:schemeClr val="bg1"/>
              </a:solidFill>
              <a:latin typeface="David" pitchFamily="34" charset="-79"/>
              <a:cs typeface="David" pitchFamily="34" charset="-79"/>
            </a:endParaRPr>
          </a:p>
          <a:p>
            <a:pPr algn="just"/>
            <a:r>
              <a:rPr lang="en-US" dirty="0" smtClean="0">
                <a:solidFill>
                  <a:schemeClr val="bg1"/>
                </a:solidFill>
                <a:latin typeface="David" pitchFamily="34" charset="-79"/>
                <a:cs typeface="David" pitchFamily="34" charset="-79"/>
              </a:rPr>
              <a:t>After delivery of baby, the cord is cut &amp; </a:t>
            </a:r>
            <a:r>
              <a:rPr lang="en-US" dirty="0" smtClean="0">
                <a:solidFill>
                  <a:schemeClr val="bg1"/>
                </a:solidFill>
                <a:latin typeface="David" pitchFamily="34" charset="-79"/>
                <a:cs typeface="David" pitchFamily="34" charset="-79"/>
              </a:rPr>
              <a:t>legated </a:t>
            </a:r>
            <a:r>
              <a:rPr lang="en-US" dirty="0" smtClean="0">
                <a:solidFill>
                  <a:schemeClr val="bg1"/>
                </a:solidFill>
                <a:latin typeface="David" pitchFamily="34" charset="-79"/>
                <a:cs typeface="David" pitchFamily="34" charset="-79"/>
              </a:rPr>
              <a:t>close to placenta</a:t>
            </a:r>
          </a:p>
          <a:p>
            <a:pPr algn="just"/>
            <a:r>
              <a:rPr lang="en-US" dirty="0" smtClean="0">
                <a:solidFill>
                  <a:schemeClr val="bg1"/>
                </a:solidFill>
                <a:latin typeface="David" pitchFamily="34" charset="-79"/>
                <a:cs typeface="David" pitchFamily="34" charset="-79"/>
              </a:rPr>
              <a:t>Edge of the vertical incision is </a:t>
            </a:r>
            <a:r>
              <a:rPr lang="en-US" dirty="0" smtClean="0">
                <a:solidFill>
                  <a:schemeClr val="bg1"/>
                </a:solidFill>
                <a:latin typeface="David" pitchFamily="34" charset="-79"/>
                <a:cs typeface="David" pitchFamily="34" charset="-79"/>
              </a:rPr>
              <a:t>quickly sutured </a:t>
            </a:r>
            <a:r>
              <a:rPr lang="en-US" dirty="0" smtClean="0">
                <a:solidFill>
                  <a:schemeClr val="bg1"/>
                </a:solidFill>
                <a:latin typeface="David" pitchFamily="34" charset="-79"/>
                <a:cs typeface="David" pitchFamily="34" charset="-79"/>
              </a:rPr>
              <a:t>with the mass running suture for </a:t>
            </a:r>
            <a:r>
              <a:rPr lang="en-US" dirty="0" smtClean="0">
                <a:solidFill>
                  <a:schemeClr val="bg1"/>
                </a:solidFill>
                <a:latin typeface="David" pitchFamily="34" charset="-79"/>
                <a:cs typeface="David" pitchFamily="34" charset="-79"/>
              </a:rPr>
              <a:t>homeostasis</a:t>
            </a:r>
            <a:endParaRPr lang="en-US" dirty="0" smtClean="0">
              <a:solidFill>
                <a:schemeClr val="bg1"/>
              </a:solidFill>
              <a:latin typeface="David" pitchFamily="34" charset="-79"/>
              <a:cs typeface="David" pitchFamily="34" charset="-79"/>
            </a:endParaRPr>
          </a:p>
          <a:p>
            <a:pPr algn="just"/>
            <a:r>
              <a:rPr lang="en-US" dirty="0" smtClean="0">
                <a:solidFill>
                  <a:schemeClr val="bg1"/>
                </a:solidFill>
                <a:latin typeface="David" pitchFamily="34" charset="-79"/>
                <a:cs typeface="David" pitchFamily="34" charset="-79"/>
              </a:rPr>
              <a:t>Ensure adequate uterine tone with pitocin or other </a:t>
            </a:r>
            <a:r>
              <a:rPr lang="en-US" dirty="0" smtClean="0">
                <a:solidFill>
                  <a:schemeClr val="bg1"/>
                </a:solidFill>
                <a:latin typeface="David" pitchFamily="34" charset="-79"/>
                <a:cs typeface="David" pitchFamily="34" charset="-79"/>
              </a:rPr>
              <a:t>uterotonics</a:t>
            </a:r>
            <a:endParaRPr lang="en-IN" dirty="0">
              <a:solidFill>
                <a:schemeClr val="bg1"/>
              </a:solidFill>
              <a:latin typeface="David" pitchFamily="34" charset="-79"/>
              <a:cs typeface="David" pitchFamily="34" charset="-79"/>
            </a:endParaRPr>
          </a:p>
        </p:txBody>
      </p:sp>
      <p:pic>
        <p:nvPicPr>
          <p:cNvPr id="4" name="Picture 3">
            <a:extLst>
              <a:ext uri="{FF2B5EF4-FFF2-40B4-BE49-F238E27FC236}">
                <a16:creationId xmlns:a16="http://schemas.microsoft.com/office/drawing/2014/main" xmlns="" id="{7AC7276C-7A97-40DD-8E8B-F653A6001FE7}"/>
              </a:ext>
            </a:extLst>
          </p:cNvPr>
          <p:cNvPicPr>
            <a:picLocks noChangeAspect="1"/>
          </p:cNvPicPr>
          <p:nvPr/>
        </p:nvPicPr>
        <p:blipFill>
          <a:blip r:embed="rId2"/>
          <a:stretch>
            <a:fillRect/>
          </a:stretch>
        </p:blipFill>
        <p:spPr>
          <a:xfrm>
            <a:off x="2209800" y="609600"/>
            <a:ext cx="4114800" cy="3560837"/>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447800"/>
            <a:ext cx="8229600" cy="4389120"/>
          </a:xfrm>
        </p:spPr>
        <p:txBody>
          <a:bodyPr/>
          <a:lstStyle/>
          <a:p>
            <a:pPr algn="just"/>
            <a:endParaRPr lang="en-US" dirty="0" smtClean="0">
              <a:solidFill>
                <a:schemeClr val="bg1"/>
              </a:solidFill>
              <a:latin typeface="David" pitchFamily="34" charset="-79"/>
              <a:cs typeface="David" pitchFamily="34" charset="-79"/>
            </a:endParaRPr>
          </a:p>
          <a:p>
            <a:pPr algn="just"/>
            <a:r>
              <a:rPr lang="en-US" dirty="0" smtClean="0">
                <a:solidFill>
                  <a:schemeClr val="bg1"/>
                </a:solidFill>
                <a:latin typeface="David" pitchFamily="34" charset="-79"/>
                <a:cs typeface="David" pitchFamily="34" charset="-79"/>
              </a:rPr>
              <a:t>Perform </a:t>
            </a:r>
            <a:r>
              <a:rPr lang="en-US" dirty="0" smtClean="0">
                <a:solidFill>
                  <a:schemeClr val="bg1"/>
                </a:solidFill>
                <a:latin typeface="David" pitchFamily="34" charset="-79"/>
                <a:cs typeface="David" pitchFamily="34" charset="-79"/>
              </a:rPr>
              <a:t>hysterectomy as usual</a:t>
            </a:r>
            <a:endParaRPr lang="en-US" dirty="0" smtClean="0">
              <a:solidFill>
                <a:schemeClr val="bg1"/>
              </a:solidFill>
              <a:latin typeface="David" pitchFamily="34" charset="-79"/>
              <a:cs typeface="David" pitchFamily="34" charset="-79"/>
            </a:endParaRPr>
          </a:p>
          <a:p>
            <a:pPr algn="just"/>
            <a:r>
              <a:rPr lang="en-US" dirty="0" smtClean="0">
                <a:solidFill>
                  <a:schemeClr val="bg1"/>
                </a:solidFill>
                <a:latin typeface="David" pitchFamily="34" charset="-79"/>
                <a:cs typeface="David" pitchFamily="34" charset="-79"/>
              </a:rPr>
              <a:t>Delayed </a:t>
            </a:r>
            <a:r>
              <a:rPr lang="en-US" dirty="0" smtClean="0">
                <a:solidFill>
                  <a:schemeClr val="bg1"/>
                </a:solidFill>
                <a:latin typeface="David" pitchFamily="34" charset="-79"/>
                <a:cs typeface="David" pitchFamily="34" charset="-79"/>
              </a:rPr>
              <a:t>hysterectomy controversial </a:t>
            </a:r>
            <a:r>
              <a:rPr lang="en-US" dirty="0" smtClean="0">
                <a:solidFill>
                  <a:schemeClr val="bg1"/>
                </a:solidFill>
                <a:latin typeface="David" pitchFamily="34" charset="-79"/>
                <a:cs typeface="David" pitchFamily="34" charset="-79"/>
              </a:rPr>
              <a:t>(after 6 weeks)</a:t>
            </a:r>
          </a:p>
          <a:p>
            <a:pPr algn="just">
              <a:buNone/>
            </a:pPr>
            <a:r>
              <a:rPr lang="en-US" dirty="0" smtClean="0">
                <a:solidFill>
                  <a:schemeClr val="bg1"/>
                </a:solidFill>
                <a:latin typeface="David" pitchFamily="34" charset="-79"/>
                <a:cs typeface="David" pitchFamily="34" charset="-79"/>
              </a:rPr>
              <a:t>	</a:t>
            </a:r>
            <a:endParaRPr lang="en-US" dirty="0" smtClean="0">
              <a:solidFill>
                <a:schemeClr val="bg1"/>
              </a:solidFill>
              <a:latin typeface="David" pitchFamily="34" charset="-79"/>
              <a:cs typeface="David" pitchFamily="34" charset="-79"/>
            </a:endParaRPr>
          </a:p>
          <a:p>
            <a:pPr algn="just">
              <a:buNone/>
            </a:pPr>
            <a:r>
              <a:rPr lang="en-US" sz="3200" b="1" dirty="0" smtClean="0">
                <a:solidFill>
                  <a:srgbClr val="92D050"/>
                </a:solidFill>
                <a:latin typeface="David" pitchFamily="34" charset="-79"/>
                <a:cs typeface="David" pitchFamily="34" charset="-79"/>
              </a:rPr>
              <a:t>Theory behind it-</a:t>
            </a:r>
          </a:p>
          <a:p>
            <a:pPr marL="630238" indent="-269875" algn="just">
              <a:buFont typeface="Wingdings" pitchFamily="2" charset="2"/>
              <a:buChar char="§"/>
            </a:pPr>
            <a:r>
              <a:rPr lang="en-US" dirty="0" smtClean="0">
                <a:solidFill>
                  <a:schemeClr val="bg1"/>
                </a:solidFill>
                <a:latin typeface="David" pitchFamily="34" charset="-79"/>
                <a:cs typeface="David" pitchFamily="34" charset="-79"/>
              </a:rPr>
              <a:t>allows </a:t>
            </a:r>
            <a:r>
              <a:rPr lang="en-US" dirty="0" smtClean="0">
                <a:solidFill>
                  <a:schemeClr val="bg1"/>
                </a:solidFill>
                <a:latin typeface="David" pitchFamily="34" charset="-79"/>
                <a:cs typeface="David" pitchFamily="34" charset="-79"/>
              </a:rPr>
              <a:t>for involution of gravid vascularity leading to decrease blood loss</a:t>
            </a:r>
          </a:p>
          <a:p>
            <a:pPr marL="630238" indent="-269875" algn="just">
              <a:buFont typeface="Wingdings" pitchFamily="2" charset="2"/>
              <a:buChar char="§"/>
            </a:pPr>
            <a:r>
              <a:rPr lang="en-US" dirty="0" smtClean="0">
                <a:solidFill>
                  <a:schemeClr val="bg1"/>
                </a:solidFill>
                <a:latin typeface="David" pitchFamily="34" charset="-79"/>
                <a:cs typeface="David" pitchFamily="34" charset="-79"/>
              </a:rPr>
              <a:t>Facilitates </a:t>
            </a:r>
            <a:r>
              <a:rPr lang="en-US" dirty="0" smtClean="0">
                <a:solidFill>
                  <a:schemeClr val="bg1"/>
                </a:solidFill>
                <a:latin typeface="David" pitchFamily="34" charset="-79"/>
                <a:cs typeface="David" pitchFamily="34" charset="-79"/>
              </a:rPr>
              <a:t>hysterectomy </a:t>
            </a:r>
            <a:r>
              <a:rPr lang="en-US" dirty="0" smtClean="0">
                <a:solidFill>
                  <a:schemeClr val="bg1"/>
                </a:solidFill>
                <a:latin typeface="David" pitchFamily="34" charset="-79"/>
                <a:cs typeface="David" pitchFamily="34" charset="-79"/>
              </a:rPr>
              <a:t>&amp; avoids bladder recection</a:t>
            </a:r>
            <a:endParaRPr lang="en-IN" dirty="0" smtClean="0">
              <a:solidFill>
                <a:schemeClr val="bg1"/>
              </a:solidFill>
              <a:latin typeface="David" pitchFamily="34" charset="-79"/>
              <a:cs typeface="David" pitchFamily="34" charset="-79"/>
            </a:endParaRPr>
          </a:p>
          <a:p>
            <a:endParaRPr lang="en-IN" dirty="0">
              <a:solidFill>
                <a:schemeClr val="bg1"/>
              </a:solidFill>
              <a:latin typeface="David" pitchFamily="34" charset="-79"/>
              <a:cs typeface="David" pitchFamily="34" charset="-79"/>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HP\Desktop\Dr. Shashi\placenta accreta\New folder\placenta-accreta-for-post-graduate-28-638.jpg"/>
          <p:cNvPicPr>
            <a:picLocks noChangeAspect="1" noChangeArrowheads="1"/>
          </p:cNvPicPr>
          <p:nvPr/>
        </p:nvPicPr>
        <p:blipFill>
          <a:blip r:embed="rId2">
            <a:lum contrast="40000"/>
          </a:blip>
          <a:srcRect/>
          <a:stretch>
            <a:fillRect/>
          </a:stretch>
        </p:blipFill>
        <p:spPr bwMode="auto">
          <a:xfrm>
            <a:off x="923925" y="1066800"/>
            <a:ext cx="7077075" cy="5313353"/>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HP\Desktop\Dr. Shashi\placenta accreta\New folder\placenta-accreta-for-post-graduate-35-638.jpg"/>
          <p:cNvPicPr>
            <a:picLocks noChangeAspect="1" noChangeArrowheads="1"/>
          </p:cNvPicPr>
          <p:nvPr/>
        </p:nvPicPr>
        <p:blipFill>
          <a:blip r:embed="rId2">
            <a:lum contrast="40000"/>
          </a:blip>
          <a:srcRect/>
          <a:stretch>
            <a:fillRect/>
          </a:stretch>
        </p:blipFill>
        <p:spPr bwMode="auto">
          <a:xfrm>
            <a:off x="1533525" y="1457325"/>
            <a:ext cx="6076950" cy="4562475"/>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HP\Desktop\Dr. Shashi\placenta accreta\New folder\placenta-accreta-for-post-graduate-37-638.jpg"/>
          <p:cNvPicPr>
            <a:picLocks noChangeAspect="1" noChangeArrowheads="1"/>
          </p:cNvPicPr>
          <p:nvPr/>
        </p:nvPicPr>
        <p:blipFill>
          <a:blip r:embed="rId2">
            <a:lum contrast="40000"/>
          </a:blip>
          <a:srcRect/>
          <a:stretch>
            <a:fillRect/>
          </a:stretch>
        </p:blipFill>
        <p:spPr bwMode="auto">
          <a:xfrm>
            <a:off x="1533525" y="1457325"/>
            <a:ext cx="6076950" cy="4562475"/>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28600"/>
            <a:ext cx="9448800" cy="1143000"/>
          </a:xfrm>
        </p:spPr>
        <p:txBody>
          <a:bodyPr>
            <a:normAutofit/>
          </a:bodyPr>
          <a:lstStyle/>
          <a:p>
            <a:r>
              <a:rPr lang="en-US" sz="2600" b="1" dirty="0" smtClean="0">
                <a:solidFill>
                  <a:srgbClr val="FFFF00"/>
                </a:solidFill>
                <a:latin typeface="David" pitchFamily="34" charset="-79"/>
                <a:cs typeface="David" pitchFamily="34" charset="-79"/>
              </a:rPr>
              <a:t>ALTERNATIVE SURGICAL &amp; CONSERVATIVE THERAPY</a:t>
            </a:r>
            <a:endParaRPr lang="en-IN" sz="2600" b="1" dirty="0">
              <a:solidFill>
                <a:srgbClr val="FFFF00"/>
              </a:solidFill>
              <a:latin typeface="David" pitchFamily="34" charset="-79"/>
              <a:cs typeface="David" pitchFamily="34" charset="-79"/>
            </a:endParaRPr>
          </a:p>
        </p:txBody>
      </p:sp>
      <p:sp>
        <p:nvSpPr>
          <p:cNvPr id="3" name="Content Placeholder 2"/>
          <p:cNvSpPr>
            <a:spLocks noGrp="1"/>
          </p:cNvSpPr>
          <p:nvPr>
            <p:ph idx="1"/>
          </p:nvPr>
        </p:nvSpPr>
        <p:spPr>
          <a:xfrm>
            <a:off x="457200" y="1600200"/>
            <a:ext cx="8229600" cy="4953000"/>
          </a:xfrm>
        </p:spPr>
        <p:txBody>
          <a:bodyPr>
            <a:normAutofit fontScale="92500" lnSpcReduction="10000"/>
          </a:bodyPr>
          <a:lstStyle/>
          <a:p>
            <a:r>
              <a:rPr lang="en-US" dirty="0" smtClean="0">
                <a:solidFill>
                  <a:schemeClr val="bg1"/>
                </a:solidFill>
                <a:latin typeface="David" pitchFamily="34" charset="-79"/>
                <a:cs typeface="David" pitchFamily="34" charset="-79"/>
              </a:rPr>
              <a:t>Leaving placenta in situ</a:t>
            </a:r>
          </a:p>
          <a:p>
            <a:r>
              <a:rPr lang="en-US" dirty="0" smtClean="0">
                <a:solidFill>
                  <a:schemeClr val="bg1"/>
                </a:solidFill>
                <a:latin typeface="David" pitchFamily="34" charset="-79"/>
                <a:cs typeface="David" pitchFamily="34" charset="-79"/>
              </a:rPr>
              <a:t>Uterine compression </a:t>
            </a:r>
            <a:r>
              <a:rPr lang="en-US" dirty="0" smtClean="0">
                <a:solidFill>
                  <a:schemeClr val="bg1"/>
                </a:solidFill>
                <a:latin typeface="David" pitchFamily="34" charset="-79"/>
                <a:cs typeface="David" pitchFamily="34" charset="-79"/>
              </a:rPr>
              <a:t>suture</a:t>
            </a:r>
          </a:p>
          <a:p>
            <a:pPr marL="630238" lvl="1" indent="0">
              <a:buClr>
                <a:schemeClr val="accent3"/>
              </a:buClr>
              <a:buSzPct val="95000"/>
              <a:buFont typeface="Wingdings" pitchFamily="2" charset="2"/>
              <a:buChar char="ü"/>
            </a:pPr>
            <a:r>
              <a:rPr lang="en-US" dirty="0" smtClean="0">
                <a:solidFill>
                  <a:schemeClr val="bg1"/>
                </a:solidFill>
                <a:latin typeface="David" pitchFamily="34" charset="-79"/>
                <a:cs typeface="David" pitchFamily="34" charset="-79"/>
              </a:rPr>
              <a:t>	B-lynch stich</a:t>
            </a:r>
          </a:p>
          <a:p>
            <a:r>
              <a:rPr lang="en-US" dirty="0" smtClean="0">
                <a:solidFill>
                  <a:schemeClr val="bg1"/>
                </a:solidFill>
                <a:latin typeface="David" pitchFamily="34" charset="-79"/>
                <a:cs typeface="David" pitchFamily="34" charset="-79"/>
              </a:rPr>
              <a:t>Vessel embolization</a:t>
            </a:r>
          </a:p>
          <a:p>
            <a:pPr>
              <a:buNone/>
            </a:pPr>
            <a:endParaRPr lang="en-US" dirty="0" smtClean="0">
              <a:solidFill>
                <a:schemeClr val="bg1"/>
              </a:solidFill>
              <a:latin typeface="David" pitchFamily="34" charset="-79"/>
              <a:cs typeface="David" pitchFamily="34" charset="-79"/>
            </a:endParaRPr>
          </a:p>
          <a:p>
            <a:pPr marL="360363" lvl="1" indent="-360363">
              <a:buFont typeface="Wingdings" pitchFamily="2" charset="2"/>
              <a:buChar char="Ø"/>
            </a:pPr>
            <a:r>
              <a:rPr lang="en-US" dirty="0" smtClean="0">
                <a:solidFill>
                  <a:schemeClr val="bg1"/>
                </a:solidFill>
                <a:latin typeface="David" pitchFamily="34" charset="-79"/>
                <a:cs typeface="David" pitchFamily="34" charset="-79"/>
              </a:rPr>
              <a:t>Aorta</a:t>
            </a:r>
          </a:p>
          <a:p>
            <a:pPr marL="360363" lvl="1" indent="-360363">
              <a:buFont typeface="Wingdings" pitchFamily="2" charset="2"/>
              <a:buChar char="Ø"/>
            </a:pPr>
            <a:r>
              <a:rPr lang="en-US" dirty="0" smtClean="0">
                <a:solidFill>
                  <a:schemeClr val="bg1"/>
                </a:solidFill>
                <a:latin typeface="David" pitchFamily="34" charset="-79"/>
                <a:cs typeface="David" pitchFamily="34" charset="-79"/>
              </a:rPr>
              <a:t>Common iliac</a:t>
            </a:r>
          </a:p>
          <a:p>
            <a:pPr marL="360363" lvl="1" indent="-360363">
              <a:buFont typeface="Wingdings" pitchFamily="2" charset="2"/>
              <a:buChar char="Ø"/>
            </a:pPr>
            <a:r>
              <a:rPr lang="en-US" dirty="0" smtClean="0">
                <a:solidFill>
                  <a:schemeClr val="bg1"/>
                </a:solidFill>
                <a:latin typeface="David" pitchFamily="34" charset="-79"/>
                <a:cs typeface="David" pitchFamily="34" charset="-79"/>
              </a:rPr>
              <a:t>Internal iliac</a:t>
            </a:r>
          </a:p>
          <a:p>
            <a:pPr marL="360363" lvl="1" indent="-360363">
              <a:buFont typeface="Wingdings" pitchFamily="2" charset="2"/>
              <a:buChar char="Ø"/>
            </a:pPr>
            <a:r>
              <a:rPr lang="en-US" dirty="0" smtClean="0">
                <a:solidFill>
                  <a:schemeClr val="bg1"/>
                </a:solidFill>
                <a:latin typeface="David" pitchFamily="34" charset="-79"/>
                <a:cs typeface="David" pitchFamily="34" charset="-79"/>
              </a:rPr>
              <a:t>Uterine vessels </a:t>
            </a:r>
            <a:endParaRPr lang="en-US" dirty="0" smtClean="0">
              <a:solidFill>
                <a:schemeClr val="bg1"/>
              </a:solidFill>
              <a:latin typeface="David" pitchFamily="34" charset="-79"/>
              <a:cs typeface="David" pitchFamily="34" charset="-79"/>
            </a:endParaRPr>
          </a:p>
          <a:p>
            <a:pPr marL="360363" lvl="1" indent="-360363">
              <a:buFont typeface="Wingdings" pitchFamily="2" charset="2"/>
              <a:buChar char="Ø"/>
            </a:pPr>
            <a:r>
              <a:rPr lang="en-US" dirty="0" smtClean="0">
                <a:solidFill>
                  <a:schemeClr val="bg1"/>
                </a:solidFill>
                <a:latin typeface="David" pitchFamily="34" charset="-79"/>
                <a:cs typeface="David" pitchFamily="34" charset="-79"/>
              </a:rPr>
              <a:t>Methotrexate </a:t>
            </a:r>
            <a:r>
              <a:rPr lang="en-US" dirty="0" smtClean="0">
                <a:solidFill>
                  <a:schemeClr val="bg1"/>
                </a:solidFill>
                <a:latin typeface="David" pitchFamily="34" charset="-79"/>
                <a:cs typeface="David" pitchFamily="34" charset="-79"/>
              </a:rPr>
              <a:t>therapy </a:t>
            </a:r>
          </a:p>
          <a:p>
            <a:pPr marL="360363" lvl="1" indent="-360363">
              <a:buNone/>
            </a:pPr>
            <a:r>
              <a:rPr lang="en-US" dirty="0" smtClean="0">
                <a:solidFill>
                  <a:schemeClr val="bg1"/>
                </a:solidFill>
                <a:latin typeface="David" pitchFamily="34" charset="-79"/>
                <a:cs typeface="David" pitchFamily="34" charset="-79"/>
              </a:rPr>
              <a:t>		</a:t>
            </a:r>
            <a:endParaRPr lang="en-US" dirty="0" smtClean="0">
              <a:solidFill>
                <a:schemeClr val="bg1"/>
              </a:solidFill>
              <a:latin typeface="David" pitchFamily="34" charset="-79"/>
              <a:cs typeface="David" pitchFamily="34" charset="-79"/>
            </a:endParaRPr>
          </a:p>
          <a:p>
            <a:pPr marL="360363" lvl="1" indent="-360363">
              <a:buNone/>
            </a:pPr>
            <a:r>
              <a:rPr lang="en-US" sz="4000" i="1" dirty="0" smtClean="0">
                <a:solidFill>
                  <a:schemeClr val="bg1"/>
                </a:solidFill>
                <a:latin typeface="Arabic Typesetting" pitchFamily="66" charset="-78"/>
                <a:cs typeface="Arabic Typesetting" pitchFamily="66" charset="-78"/>
              </a:rPr>
              <a:t>mixed </a:t>
            </a:r>
            <a:r>
              <a:rPr lang="en-US" sz="4000" i="1" dirty="0" smtClean="0">
                <a:solidFill>
                  <a:schemeClr val="bg1"/>
                </a:solidFill>
                <a:latin typeface="Arabic Typesetting" pitchFamily="66" charset="-78"/>
                <a:cs typeface="Arabic Typesetting" pitchFamily="66" charset="-78"/>
              </a:rPr>
              <a:t>results</a:t>
            </a:r>
          </a:p>
        </p:txBody>
      </p:sp>
      <p:sp>
        <p:nvSpPr>
          <p:cNvPr id="4" name="Right Brace 3"/>
          <p:cNvSpPr/>
          <p:nvPr/>
        </p:nvSpPr>
        <p:spPr>
          <a:xfrm>
            <a:off x="5181600" y="3733800"/>
            <a:ext cx="762000" cy="1600200"/>
          </a:xfrm>
          <a:prstGeom prst="rightBrace">
            <a:avLst/>
          </a:prstGeom>
          <a:ln>
            <a:solidFill>
              <a:schemeClr val="bg2">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dirty="0">
              <a:solidFill>
                <a:schemeClr val="bg1"/>
              </a:solidFill>
            </a:endParaRPr>
          </a:p>
        </p:txBody>
      </p:sp>
      <p:sp>
        <p:nvSpPr>
          <p:cNvPr id="5" name="TextBox 4"/>
          <p:cNvSpPr txBox="1"/>
          <p:nvPr/>
        </p:nvSpPr>
        <p:spPr>
          <a:xfrm>
            <a:off x="6248400" y="4495800"/>
            <a:ext cx="2514600" cy="646331"/>
          </a:xfrm>
          <a:prstGeom prst="rect">
            <a:avLst/>
          </a:prstGeom>
          <a:noFill/>
        </p:spPr>
        <p:txBody>
          <a:bodyPr wrap="square" rtlCol="0">
            <a:spAutoFit/>
          </a:bodyPr>
          <a:lstStyle/>
          <a:p>
            <a:pPr marL="0" lvl="1"/>
            <a:r>
              <a:rPr lang="en-US" dirty="0" smtClean="0">
                <a:solidFill>
                  <a:schemeClr val="bg1"/>
                </a:solidFill>
              </a:rPr>
              <a:t>Can be occluded</a:t>
            </a:r>
            <a:endParaRPr lang="en-IN" dirty="0" smtClean="0">
              <a:solidFill>
                <a:schemeClr val="bg1"/>
              </a:solidFill>
            </a:endParaRPr>
          </a:p>
          <a:p>
            <a:endParaRPr lang="en-IN" dirty="0">
              <a:solidFill>
                <a:schemeClr val="bg1"/>
              </a:solidFill>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HP\Desktop\Dr. Shashi\placenta accreta\New folder\placenta-accreta-for-post-graduate-16-638.jpg"/>
          <p:cNvPicPr>
            <a:picLocks noChangeAspect="1" noChangeArrowheads="1"/>
          </p:cNvPicPr>
          <p:nvPr/>
        </p:nvPicPr>
        <p:blipFill>
          <a:blip r:embed="rId2">
            <a:lum contrast="20000"/>
          </a:blip>
          <a:srcRect/>
          <a:stretch>
            <a:fillRect/>
          </a:stretch>
        </p:blipFill>
        <p:spPr bwMode="auto">
          <a:xfrm>
            <a:off x="1533525" y="1147762"/>
            <a:ext cx="6076950" cy="4562475"/>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81000"/>
            <a:ext cx="9144000" cy="1143000"/>
          </a:xfrm>
        </p:spPr>
        <p:txBody>
          <a:bodyPr>
            <a:normAutofit fontScale="90000"/>
          </a:bodyPr>
          <a:lstStyle/>
          <a:p>
            <a:r>
              <a:rPr lang="en-US" sz="4000" dirty="0" smtClean="0">
                <a:solidFill>
                  <a:srgbClr val="FFFF00"/>
                </a:solidFill>
                <a:latin typeface="David" pitchFamily="34" charset="-79"/>
                <a:cs typeface="David" pitchFamily="34" charset="-79"/>
              </a:rPr>
              <a:t>OUTCOME OF CONSERVATIVE THERAPY</a:t>
            </a:r>
            <a:endParaRPr lang="en-IN" sz="4000" dirty="0">
              <a:solidFill>
                <a:srgbClr val="FFFF00"/>
              </a:solidFill>
              <a:latin typeface="David" pitchFamily="34" charset="-79"/>
              <a:cs typeface="David" pitchFamily="34" charset="-79"/>
            </a:endParaRPr>
          </a:p>
        </p:txBody>
      </p:sp>
      <p:sp>
        <p:nvSpPr>
          <p:cNvPr id="3" name="Content Placeholder 2"/>
          <p:cNvSpPr>
            <a:spLocks noGrp="1"/>
          </p:cNvSpPr>
          <p:nvPr>
            <p:ph idx="1"/>
          </p:nvPr>
        </p:nvSpPr>
        <p:spPr/>
        <p:txBody>
          <a:bodyPr>
            <a:normAutofit/>
          </a:bodyPr>
          <a:lstStyle/>
          <a:p>
            <a:pPr marL="0" indent="0" algn="just">
              <a:buNone/>
            </a:pPr>
            <a:r>
              <a:rPr lang="en-US" dirty="0" smtClean="0">
                <a:solidFill>
                  <a:schemeClr val="bg1"/>
                </a:solidFill>
                <a:latin typeface="David" pitchFamily="34" charset="-79"/>
                <a:cs typeface="David" pitchFamily="34" charset="-79"/>
              </a:rPr>
              <a:t>Placenta is either absorbed or removed at a later date </a:t>
            </a:r>
            <a:r>
              <a:rPr lang="en-US" dirty="0" smtClean="0">
                <a:solidFill>
                  <a:schemeClr val="bg1"/>
                </a:solidFill>
                <a:latin typeface="David" pitchFamily="34" charset="-79"/>
                <a:cs typeface="David" pitchFamily="34" charset="-79"/>
              </a:rPr>
              <a:t>with curettage </a:t>
            </a:r>
            <a:r>
              <a:rPr lang="en-US" dirty="0" smtClean="0">
                <a:solidFill>
                  <a:schemeClr val="bg1"/>
                </a:solidFill>
                <a:latin typeface="David" pitchFamily="34" charset="-79"/>
                <a:cs typeface="David" pitchFamily="34" charset="-79"/>
              </a:rPr>
              <a:t>and / or </a:t>
            </a:r>
            <a:r>
              <a:rPr lang="en-US" dirty="0" smtClean="0">
                <a:solidFill>
                  <a:schemeClr val="bg1"/>
                </a:solidFill>
                <a:latin typeface="David" pitchFamily="34" charset="-79"/>
                <a:cs typeface="David" pitchFamily="34" charset="-79"/>
              </a:rPr>
              <a:t>hysteroscopy </a:t>
            </a:r>
            <a:r>
              <a:rPr lang="en-US" dirty="0" smtClean="0">
                <a:solidFill>
                  <a:schemeClr val="bg1"/>
                </a:solidFill>
                <a:latin typeface="David" pitchFamily="34" charset="-79"/>
                <a:cs typeface="David" pitchFamily="34" charset="-79"/>
              </a:rPr>
              <a:t>resection</a:t>
            </a:r>
          </a:p>
          <a:p>
            <a:pPr algn="just">
              <a:buNone/>
            </a:pPr>
            <a:endParaRPr lang="en-US" dirty="0" smtClean="0">
              <a:solidFill>
                <a:schemeClr val="bg1"/>
              </a:solidFill>
              <a:latin typeface="David" pitchFamily="34" charset="-79"/>
              <a:cs typeface="David" pitchFamily="34" charset="-79"/>
            </a:endParaRPr>
          </a:p>
          <a:p>
            <a:pPr algn="just">
              <a:buNone/>
            </a:pPr>
            <a:r>
              <a:rPr lang="en-US" sz="3200" b="1" dirty="0" smtClean="0">
                <a:solidFill>
                  <a:srgbClr val="92D050"/>
                </a:solidFill>
                <a:latin typeface="David" pitchFamily="34" charset="-79"/>
                <a:cs typeface="David" pitchFamily="34" charset="-79"/>
              </a:rPr>
              <a:t>RISKS</a:t>
            </a:r>
          </a:p>
          <a:p>
            <a:pPr algn="just">
              <a:buFont typeface="Wingdings" pitchFamily="2" charset="2"/>
              <a:buChar char="v"/>
            </a:pPr>
            <a:r>
              <a:rPr lang="en-US" dirty="0" smtClean="0">
                <a:solidFill>
                  <a:schemeClr val="bg1"/>
                </a:solidFill>
                <a:latin typeface="David" pitchFamily="34" charset="-79"/>
                <a:cs typeface="David" pitchFamily="34" charset="-79"/>
              </a:rPr>
              <a:t>Infection</a:t>
            </a:r>
          </a:p>
          <a:p>
            <a:pPr algn="just">
              <a:buFont typeface="Wingdings" pitchFamily="2" charset="2"/>
              <a:buChar char="v"/>
            </a:pPr>
            <a:r>
              <a:rPr lang="en-US" dirty="0" smtClean="0">
                <a:solidFill>
                  <a:schemeClr val="bg1"/>
                </a:solidFill>
                <a:latin typeface="David" pitchFamily="34" charset="-79"/>
                <a:cs typeface="David" pitchFamily="34" charset="-79"/>
              </a:rPr>
              <a:t>Hemorrhage</a:t>
            </a:r>
            <a:endParaRPr lang="en-US" dirty="0" smtClean="0">
              <a:solidFill>
                <a:schemeClr val="bg1"/>
              </a:solidFill>
              <a:latin typeface="David" pitchFamily="34" charset="-79"/>
              <a:cs typeface="David" pitchFamily="34" charset="-79"/>
            </a:endParaRPr>
          </a:p>
          <a:p>
            <a:pPr algn="just">
              <a:buFont typeface="Wingdings" pitchFamily="2" charset="2"/>
              <a:buChar char="v"/>
            </a:pPr>
            <a:r>
              <a:rPr lang="en-US" dirty="0" smtClean="0">
                <a:solidFill>
                  <a:schemeClr val="bg1"/>
                </a:solidFill>
                <a:latin typeface="David" pitchFamily="34" charset="-79"/>
                <a:cs typeface="David" pitchFamily="34" charset="-79"/>
              </a:rPr>
              <a:t>Need for </a:t>
            </a:r>
            <a:r>
              <a:rPr lang="en-US" dirty="0" smtClean="0">
                <a:solidFill>
                  <a:schemeClr val="bg1"/>
                </a:solidFill>
                <a:latin typeface="David" pitchFamily="34" charset="-79"/>
                <a:cs typeface="David" pitchFamily="34" charset="-79"/>
              </a:rPr>
              <a:t>hysterectomy</a:t>
            </a:r>
            <a:endParaRPr lang="en-US" dirty="0" smtClean="0">
              <a:solidFill>
                <a:schemeClr val="bg1"/>
              </a:solidFill>
              <a:latin typeface="David" pitchFamily="34" charset="-79"/>
              <a:cs typeface="David" pitchFamily="34" charset="-79"/>
            </a:endParaRPr>
          </a:p>
          <a:p>
            <a:pPr algn="just">
              <a:buFont typeface="Wingdings" pitchFamily="2" charset="2"/>
              <a:buChar char="v"/>
            </a:pPr>
            <a:r>
              <a:rPr lang="en-US" dirty="0" smtClean="0">
                <a:solidFill>
                  <a:schemeClr val="bg1"/>
                </a:solidFill>
                <a:latin typeface="David" pitchFamily="34" charset="-79"/>
                <a:cs typeface="David" pitchFamily="34" charset="-79"/>
              </a:rPr>
              <a:t>Successful </a:t>
            </a:r>
            <a:r>
              <a:rPr lang="en-US" dirty="0" smtClean="0">
                <a:solidFill>
                  <a:schemeClr val="bg1"/>
                </a:solidFill>
                <a:latin typeface="David" pitchFamily="34" charset="-79"/>
                <a:cs typeface="David" pitchFamily="34" charset="-79"/>
              </a:rPr>
              <a:t>pregnancy rare</a:t>
            </a:r>
            <a:endParaRPr lang="en-IN" dirty="0">
              <a:solidFill>
                <a:schemeClr val="bg1"/>
              </a:solidFill>
              <a:latin typeface="David" pitchFamily="34" charset="-79"/>
              <a:cs typeface="David" pitchFamily="34" charset="-79"/>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lstStyle/>
          <a:p>
            <a:r>
              <a:rPr lang="en-US" dirty="0" smtClean="0">
                <a:solidFill>
                  <a:srgbClr val="FFFF00"/>
                </a:solidFill>
                <a:latin typeface="David" pitchFamily="34" charset="-79"/>
                <a:cs typeface="David" pitchFamily="34" charset="-79"/>
              </a:rPr>
              <a:t>COMPLICATIONS</a:t>
            </a:r>
            <a:endParaRPr lang="en-IN" dirty="0">
              <a:solidFill>
                <a:srgbClr val="FFFF00"/>
              </a:solidFill>
              <a:latin typeface="David" pitchFamily="34" charset="-79"/>
              <a:cs typeface="David" pitchFamily="34" charset="-79"/>
            </a:endParaRPr>
          </a:p>
        </p:txBody>
      </p:sp>
      <p:sp>
        <p:nvSpPr>
          <p:cNvPr id="3" name="Content Placeholder 2"/>
          <p:cNvSpPr>
            <a:spLocks noGrp="1"/>
          </p:cNvSpPr>
          <p:nvPr>
            <p:ph idx="1"/>
          </p:nvPr>
        </p:nvSpPr>
        <p:spPr/>
        <p:txBody>
          <a:bodyPr>
            <a:normAutofit lnSpcReduction="10000"/>
          </a:bodyPr>
          <a:lstStyle/>
          <a:p>
            <a:pPr algn="just"/>
            <a:r>
              <a:rPr lang="en-US" sz="3200" b="1" dirty="0" smtClean="0">
                <a:solidFill>
                  <a:srgbClr val="92D050"/>
                </a:solidFill>
                <a:latin typeface="David" pitchFamily="34" charset="-79"/>
                <a:cs typeface="David" pitchFamily="34" charset="-79"/>
              </a:rPr>
              <a:t>Angiographic embolization</a:t>
            </a:r>
          </a:p>
          <a:p>
            <a:pPr marL="900113" indent="-450850" algn="just">
              <a:buFont typeface="Wingdings" pitchFamily="2" charset="2"/>
              <a:buChar char="ü"/>
            </a:pPr>
            <a:r>
              <a:rPr lang="en-US" dirty="0" smtClean="0">
                <a:solidFill>
                  <a:schemeClr val="bg1"/>
                </a:solidFill>
                <a:latin typeface="David" pitchFamily="34" charset="-79"/>
                <a:cs typeface="David" pitchFamily="34" charset="-79"/>
              </a:rPr>
              <a:t>Uterine ischemia</a:t>
            </a:r>
          </a:p>
          <a:p>
            <a:pPr marL="900113" indent="-450850" algn="just">
              <a:buFont typeface="Wingdings" pitchFamily="2" charset="2"/>
              <a:buChar char="ü"/>
            </a:pPr>
            <a:r>
              <a:rPr lang="en-US" dirty="0" smtClean="0">
                <a:solidFill>
                  <a:schemeClr val="bg1"/>
                </a:solidFill>
                <a:latin typeface="David" pitchFamily="34" charset="-79"/>
                <a:cs typeface="David" pitchFamily="34" charset="-79"/>
              </a:rPr>
              <a:t>Uterine necrosis</a:t>
            </a:r>
          </a:p>
          <a:p>
            <a:pPr marL="900113" indent="-450850" algn="just">
              <a:buFont typeface="Wingdings" pitchFamily="2" charset="2"/>
              <a:buChar char="ü"/>
            </a:pPr>
            <a:r>
              <a:rPr lang="en-US" dirty="0" smtClean="0">
                <a:solidFill>
                  <a:schemeClr val="bg1"/>
                </a:solidFill>
                <a:latin typeface="David" pitchFamily="34" charset="-79"/>
                <a:cs typeface="David" pitchFamily="34" charset="-79"/>
              </a:rPr>
              <a:t>Uterine infection</a:t>
            </a:r>
          </a:p>
          <a:p>
            <a:pPr marL="900113" indent="-450850" algn="just">
              <a:buFont typeface="Wingdings" pitchFamily="2" charset="2"/>
              <a:buChar char="ü"/>
            </a:pPr>
            <a:r>
              <a:rPr lang="en-US" dirty="0" smtClean="0">
                <a:solidFill>
                  <a:schemeClr val="bg1"/>
                </a:solidFill>
                <a:latin typeface="David" pitchFamily="34" charset="-79"/>
                <a:cs typeface="David" pitchFamily="34" charset="-79"/>
              </a:rPr>
              <a:t>Massive buttock necrosis</a:t>
            </a:r>
          </a:p>
          <a:p>
            <a:pPr marL="900113" indent="-450850" algn="just">
              <a:buFont typeface="Wingdings" pitchFamily="2" charset="2"/>
              <a:buChar char="ü"/>
            </a:pPr>
            <a:r>
              <a:rPr lang="en-US" dirty="0" smtClean="0">
                <a:solidFill>
                  <a:schemeClr val="bg1"/>
                </a:solidFill>
                <a:latin typeface="David" pitchFamily="34" charset="-79"/>
                <a:cs typeface="David" pitchFamily="34" charset="-79"/>
              </a:rPr>
              <a:t>Paraplegia</a:t>
            </a:r>
          </a:p>
          <a:p>
            <a:pPr algn="just">
              <a:buNone/>
            </a:pPr>
            <a:endParaRPr lang="en-US" sz="1100" dirty="0" smtClean="0">
              <a:solidFill>
                <a:schemeClr val="bg1"/>
              </a:solidFill>
              <a:latin typeface="David" pitchFamily="34" charset="-79"/>
              <a:cs typeface="David" pitchFamily="34" charset="-79"/>
            </a:endParaRPr>
          </a:p>
          <a:p>
            <a:pPr algn="just"/>
            <a:r>
              <a:rPr lang="en-US" sz="3200" b="1" dirty="0" smtClean="0">
                <a:solidFill>
                  <a:srgbClr val="92D050"/>
                </a:solidFill>
                <a:latin typeface="David" pitchFamily="34" charset="-79"/>
                <a:cs typeface="David" pitchFamily="34" charset="-79"/>
              </a:rPr>
              <a:t>Pelvic artery catheter inserted into internal iliac or uterine artery</a:t>
            </a:r>
          </a:p>
          <a:p>
            <a:pPr marL="900113" indent="-450850" algn="just">
              <a:buFont typeface="Wingdings" pitchFamily="2" charset="2"/>
              <a:buChar char="ü"/>
            </a:pPr>
            <a:r>
              <a:rPr lang="en-US" dirty="0" smtClean="0">
                <a:solidFill>
                  <a:schemeClr val="bg1"/>
                </a:solidFill>
                <a:latin typeface="David" pitchFamily="34" charset="-79"/>
                <a:cs typeface="David" pitchFamily="34" charset="-79"/>
              </a:rPr>
              <a:t>Popliteal </a:t>
            </a:r>
            <a:r>
              <a:rPr lang="en-US" dirty="0" smtClean="0">
                <a:solidFill>
                  <a:schemeClr val="bg1"/>
                </a:solidFill>
                <a:latin typeface="David" pitchFamily="34" charset="-79"/>
                <a:cs typeface="David" pitchFamily="34" charset="-79"/>
              </a:rPr>
              <a:t>artery thrombosis / stenosis </a:t>
            </a:r>
            <a:endParaRPr lang="en-IN" dirty="0">
              <a:solidFill>
                <a:schemeClr val="bg1"/>
              </a:solidFill>
              <a:latin typeface="David" pitchFamily="34" charset="-79"/>
              <a:cs typeface="David" pitchFamily="34" charset="-79"/>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4389120"/>
          </a:xfrm>
        </p:spPr>
        <p:txBody>
          <a:bodyPr>
            <a:normAutofit fontScale="85000" lnSpcReduction="20000"/>
          </a:bodyPr>
          <a:lstStyle/>
          <a:p>
            <a:pPr algn="just"/>
            <a:r>
              <a:rPr lang="en-US" sz="3800" b="1" dirty="0" smtClean="0">
                <a:solidFill>
                  <a:srgbClr val="92D050"/>
                </a:solidFill>
                <a:latin typeface="David" pitchFamily="34" charset="-79"/>
                <a:cs typeface="David" pitchFamily="34" charset="-79"/>
              </a:rPr>
              <a:t>Surgical </a:t>
            </a:r>
            <a:r>
              <a:rPr lang="en-US" sz="3800" b="1" dirty="0" smtClean="0">
                <a:solidFill>
                  <a:srgbClr val="92D050"/>
                </a:solidFill>
                <a:latin typeface="David" pitchFamily="34" charset="-79"/>
                <a:cs typeface="David" pitchFamily="34" charset="-79"/>
              </a:rPr>
              <a:t>therapy</a:t>
            </a:r>
          </a:p>
          <a:p>
            <a:pPr algn="just">
              <a:buNone/>
            </a:pPr>
            <a:endParaRPr lang="en-US" dirty="0" smtClean="0">
              <a:solidFill>
                <a:schemeClr val="bg1"/>
              </a:solidFill>
              <a:latin typeface="David" pitchFamily="34" charset="-79"/>
              <a:cs typeface="David" pitchFamily="34" charset="-79"/>
            </a:endParaRPr>
          </a:p>
          <a:p>
            <a:pPr marL="719138" indent="-269875" algn="just">
              <a:buFont typeface="Wingdings" pitchFamily="2" charset="2"/>
              <a:buChar char="ü"/>
            </a:pPr>
            <a:r>
              <a:rPr lang="en-US" dirty="0" smtClean="0">
                <a:solidFill>
                  <a:schemeClr val="bg1"/>
                </a:solidFill>
                <a:latin typeface="David" pitchFamily="34" charset="-79"/>
                <a:cs typeface="David" pitchFamily="34" charset="-79"/>
              </a:rPr>
              <a:t>massive </a:t>
            </a:r>
            <a:r>
              <a:rPr lang="en-US" dirty="0" smtClean="0">
                <a:solidFill>
                  <a:schemeClr val="bg1"/>
                </a:solidFill>
                <a:latin typeface="David" pitchFamily="34" charset="-79"/>
                <a:cs typeface="David" pitchFamily="34" charset="-79"/>
              </a:rPr>
              <a:t>/ persistent </a:t>
            </a:r>
            <a:r>
              <a:rPr lang="en-US" dirty="0" smtClean="0">
                <a:solidFill>
                  <a:schemeClr val="bg1"/>
                </a:solidFill>
                <a:latin typeface="David" pitchFamily="34" charset="-79"/>
                <a:cs typeface="David" pitchFamily="34" charset="-79"/>
              </a:rPr>
              <a:t>hemorrhage</a:t>
            </a:r>
            <a:endParaRPr lang="en-US" dirty="0" smtClean="0">
              <a:solidFill>
                <a:schemeClr val="bg1"/>
              </a:solidFill>
              <a:latin typeface="David" pitchFamily="34" charset="-79"/>
              <a:cs typeface="David" pitchFamily="34" charset="-79"/>
            </a:endParaRPr>
          </a:p>
          <a:p>
            <a:pPr marL="719138" indent="-269875" algn="just">
              <a:buFont typeface="Wingdings" pitchFamily="2" charset="2"/>
              <a:buChar char="ü"/>
            </a:pPr>
            <a:r>
              <a:rPr lang="en-US" dirty="0" smtClean="0">
                <a:solidFill>
                  <a:schemeClr val="bg1"/>
                </a:solidFill>
                <a:latin typeface="David" pitchFamily="34" charset="-79"/>
                <a:cs typeface="David" pitchFamily="34" charset="-79"/>
              </a:rPr>
              <a:t>DIC</a:t>
            </a:r>
          </a:p>
          <a:p>
            <a:pPr marL="719138" indent="-269875" algn="just">
              <a:buFont typeface="Wingdings" pitchFamily="2" charset="2"/>
              <a:buChar char="ü"/>
            </a:pPr>
            <a:r>
              <a:rPr lang="en-US" dirty="0" smtClean="0">
                <a:solidFill>
                  <a:schemeClr val="bg1"/>
                </a:solidFill>
                <a:latin typeface="David" pitchFamily="34" charset="-79"/>
                <a:cs typeface="David" pitchFamily="34" charset="-79"/>
              </a:rPr>
              <a:t>Shock</a:t>
            </a:r>
          </a:p>
          <a:p>
            <a:pPr marL="719138" indent="-269875" algn="just">
              <a:buFont typeface="Wingdings" pitchFamily="2" charset="2"/>
              <a:buChar char="ü"/>
            </a:pPr>
            <a:r>
              <a:rPr lang="en-US" dirty="0" smtClean="0">
                <a:solidFill>
                  <a:schemeClr val="bg1"/>
                </a:solidFill>
                <a:latin typeface="David" pitchFamily="34" charset="-79"/>
                <a:cs typeface="David" pitchFamily="34" charset="-79"/>
              </a:rPr>
              <a:t>Multi organ failure</a:t>
            </a:r>
          </a:p>
          <a:p>
            <a:pPr marL="719138" indent="-269875" algn="just">
              <a:buFont typeface="Wingdings" pitchFamily="2" charset="2"/>
              <a:buChar char="ü"/>
            </a:pPr>
            <a:r>
              <a:rPr lang="en-US" dirty="0" smtClean="0">
                <a:solidFill>
                  <a:schemeClr val="bg1"/>
                </a:solidFill>
                <a:latin typeface="David" pitchFamily="34" charset="-79"/>
                <a:cs typeface="David" pitchFamily="34" charset="-79"/>
              </a:rPr>
              <a:t>Bladder, ureter, bowel injury</a:t>
            </a:r>
          </a:p>
          <a:p>
            <a:pPr marL="719138" indent="-269875" algn="just">
              <a:buFont typeface="Wingdings" pitchFamily="2" charset="2"/>
              <a:buChar char="ü"/>
            </a:pPr>
            <a:r>
              <a:rPr lang="en-US" dirty="0" smtClean="0">
                <a:solidFill>
                  <a:schemeClr val="bg1"/>
                </a:solidFill>
                <a:latin typeface="David" pitchFamily="34" charset="-79"/>
                <a:cs typeface="David" pitchFamily="34" charset="-79"/>
              </a:rPr>
              <a:t>Complications of massive transfusion like pulmonary edema, acute respiratory distress, renal failure, acuter tubular necrosis</a:t>
            </a:r>
          </a:p>
          <a:p>
            <a:pPr marL="719138" indent="-269875" algn="just">
              <a:buFont typeface="Wingdings" pitchFamily="2" charset="2"/>
              <a:buChar char="ü"/>
            </a:pPr>
            <a:r>
              <a:rPr lang="en-US" dirty="0" smtClean="0">
                <a:solidFill>
                  <a:schemeClr val="bg1"/>
                </a:solidFill>
                <a:latin typeface="David" pitchFamily="34" charset="-79"/>
                <a:cs typeface="David" pitchFamily="34" charset="-79"/>
              </a:rPr>
              <a:t>Wound abdominal and vaginal cough infection and possible need for re operation</a:t>
            </a:r>
          </a:p>
          <a:p>
            <a:pPr marL="719138" indent="-269875" algn="just">
              <a:buFont typeface="Wingdings" pitchFamily="2" charset="2"/>
              <a:buChar char="ü"/>
            </a:pPr>
            <a:r>
              <a:rPr lang="en-US" dirty="0" smtClean="0">
                <a:solidFill>
                  <a:schemeClr val="bg1"/>
                </a:solidFill>
                <a:latin typeface="David" pitchFamily="34" charset="-79"/>
                <a:cs typeface="David" pitchFamily="34" charset="-79"/>
              </a:rPr>
              <a:t>Late VVF</a:t>
            </a:r>
          </a:p>
          <a:p>
            <a:pPr marL="719138" indent="-269875" algn="just">
              <a:buFont typeface="Wingdings" pitchFamily="2" charset="2"/>
              <a:buChar char="ü"/>
            </a:pPr>
            <a:r>
              <a:rPr lang="en-US" dirty="0" smtClean="0">
                <a:solidFill>
                  <a:schemeClr val="bg1"/>
                </a:solidFill>
                <a:latin typeface="David" pitchFamily="34" charset="-79"/>
                <a:cs typeface="David" pitchFamily="34" charset="-79"/>
              </a:rPr>
              <a:t>Maternal mortality 7%</a:t>
            </a:r>
          </a:p>
          <a:p>
            <a:pPr algn="just">
              <a:buFont typeface="Wingdings" pitchFamily="2" charset="2"/>
              <a:buChar char="ü"/>
            </a:pPr>
            <a:endParaRPr lang="en-IN" dirty="0">
              <a:solidFill>
                <a:schemeClr val="bg1"/>
              </a:solidFill>
              <a:latin typeface="David" pitchFamily="34" charset="-79"/>
              <a:cs typeface="David" pitchFamily="34" charset="-79"/>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828800"/>
            <a:ext cx="8229600" cy="4389120"/>
          </a:xfrm>
        </p:spPr>
        <p:txBody>
          <a:bodyPr>
            <a:normAutofit/>
          </a:bodyPr>
          <a:lstStyle/>
          <a:p>
            <a:pPr algn="ctr">
              <a:buNone/>
            </a:pPr>
            <a:r>
              <a:rPr lang="en-US" sz="4800" dirty="0" smtClean="0">
                <a:solidFill>
                  <a:srgbClr val="FFFF00"/>
                </a:solidFill>
              </a:rPr>
              <a:t>MANAGEMENT OF PLACENTA ACCRETA DIAGNOSED DURING DELIVERY</a:t>
            </a:r>
            <a:endParaRPr lang="en-IN" sz="4800" dirty="0">
              <a:solidFill>
                <a:srgbClr val="FFFF00"/>
              </a:solidFill>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HP\Desktop\Dr. Shashi\placenta accreta\New folder\placenta-accreta-for-post-graduate-43-638.jpg"/>
          <p:cNvPicPr>
            <a:picLocks noChangeAspect="1" noChangeArrowheads="1"/>
          </p:cNvPicPr>
          <p:nvPr/>
        </p:nvPicPr>
        <p:blipFill>
          <a:blip r:embed="rId2">
            <a:lum contrast="20000"/>
          </a:blip>
          <a:srcRect/>
          <a:stretch>
            <a:fillRect/>
          </a:stretch>
        </p:blipFill>
        <p:spPr bwMode="auto">
          <a:xfrm>
            <a:off x="1533525" y="1147762"/>
            <a:ext cx="6076950" cy="4562475"/>
          </a:xfrm>
          <a:prstGeom prst="rect">
            <a:avLst/>
          </a:prstGeom>
          <a:noFill/>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CONCLUSION</a:t>
            </a:r>
            <a:endParaRPr lang="en-IN" dirty="0">
              <a:solidFill>
                <a:srgbClr val="FFFF00"/>
              </a:solidFill>
            </a:endParaRPr>
          </a:p>
        </p:txBody>
      </p:sp>
      <p:sp>
        <p:nvSpPr>
          <p:cNvPr id="3" name="Content Placeholder 2"/>
          <p:cNvSpPr>
            <a:spLocks noGrp="1"/>
          </p:cNvSpPr>
          <p:nvPr>
            <p:ph idx="1"/>
          </p:nvPr>
        </p:nvSpPr>
        <p:spPr>
          <a:xfrm>
            <a:off x="457200" y="2438400"/>
            <a:ext cx="8229600" cy="3886200"/>
          </a:xfrm>
        </p:spPr>
        <p:txBody>
          <a:bodyPr>
            <a:normAutofit/>
          </a:bodyPr>
          <a:lstStyle/>
          <a:p>
            <a:pPr marL="273050" indent="-1588" algn="just">
              <a:buNone/>
            </a:pPr>
            <a:r>
              <a:rPr lang="en-GB" dirty="0" smtClean="0">
                <a:solidFill>
                  <a:schemeClr val="bg1"/>
                </a:solidFill>
                <a:latin typeface="David" pitchFamily="34" charset="-79"/>
                <a:cs typeface="David" pitchFamily="34" charset="-79"/>
              </a:rPr>
              <a:t>Placenta Accreta is a nasty little secret in the world of Obstetrics and Gynaecology. It is fast on the rise, due to the primarily  dramatic increase in Caesarean Sections, the majority of which are unnecessary. Any type of uterine surgery increases your risk of developing placenta accreta with subsequent pregnancy,  no more  than caesarean section. The more caesareans you have, the greater your likelihood of developing placenta accreta.  </a:t>
            </a:r>
          </a:p>
          <a:p>
            <a:pPr algn="just">
              <a:buNone/>
            </a:pPr>
            <a:endParaRPr lang="en-IN" dirty="0">
              <a:solidFill>
                <a:schemeClr val="bg1"/>
              </a:solidFill>
              <a:latin typeface="David" pitchFamily="34" charset="-79"/>
              <a:cs typeface="David" pitchFamily="34" charset="-79"/>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0E1nFa-oOWzzbgKsrTZ6-1e6Nx0.jpg"/>
          <p:cNvPicPr>
            <a:picLocks noChangeAspect="1"/>
          </p:cNvPicPr>
          <p:nvPr/>
        </p:nvPicPr>
        <p:blipFill>
          <a:blip r:embed="rId2">
            <a:lum bright="20000" contrast="40000"/>
          </a:blip>
          <a:stretch>
            <a:fillRect/>
          </a:stretch>
        </p:blipFill>
        <p:spPr>
          <a:xfrm>
            <a:off x="990600" y="1249375"/>
            <a:ext cx="7162800" cy="4770425"/>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hank u.jpg"/>
          <p:cNvPicPr>
            <a:picLocks noChangeAspect="1"/>
          </p:cNvPicPr>
          <p:nvPr/>
        </p:nvPicPr>
        <p:blipFill>
          <a:blip r:embed="rId2">
            <a:lum contrast="20000"/>
          </a:blip>
          <a:stretch>
            <a:fillRect/>
          </a:stretch>
        </p:blipFill>
        <p:spPr>
          <a:xfrm>
            <a:off x="1422991" y="1219200"/>
            <a:ext cx="6273209" cy="44958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Custom 7">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521E41"/>
      </a:accent6>
      <a:hlink>
        <a:srgbClr val="410082"/>
      </a:hlink>
      <a:folHlink>
        <a:srgbClr val="451331"/>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2253</TotalTime>
  <Words>825</Words>
  <Application>Microsoft Office PowerPoint</Application>
  <PresentationFormat>On-screen Show (4:3)</PresentationFormat>
  <Paragraphs>194</Paragraphs>
  <Slides>39</Slides>
  <Notes>1</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Flow</vt:lpstr>
      <vt:lpstr>Slide 1</vt:lpstr>
      <vt:lpstr>INTRODUCTION</vt:lpstr>
      <vt:lpstr>Slide 3</vt:lpstr>
      <vt:lpstr>ETIOPATHOGENESIS</vt:lpstr>
      <vt:lpstr>CLASSIFICATION</vt:lpstr>
      <vt:lpstr>Slide 6</vt:lpstr>
      <vt:lpstr>Slide 7</vt:lpstr>
      <vt:lpstr>RISK FACTORS</vt:lpstr>
      <vt:lpstr>Slide 9</vt:lpstr>
      <vt:lpstr>PRENATAL DIAGNOSIS</vt:lpstr>
      <vt:lpstr>Slide 11</vt:lpstr>
      <vt:lpstr>Slide 12</vt:lpstr>
      <vt:lpstr>Slide 13</vt:lpstr>
      <vt:lpstr>Slide 14</vt:lpstr>
      <vt:lpstr> </vt:lpstr>
      <vt:lpstr>SOME IMPORTANT CONCLUSIONS OF U.S.G. </vt:lpstr>
      <vt:lpstr>MRI</vt:lpstr>
      <vt:lpstr> LABORATORY DIAGNOSIS</vt:lpstr>
      <vt:lpstr>Slide 19</vt:lpstr>
      <vt:lpstr>MANAGEMENT OF PLACENTA ACCRETA</vt:lpstr>
      <vt:lpstr>Slide 21</vt:lpstr>
      <vt:lpstr>PRE-OPERATIVE PLANNING</vt:lpstr>
      <vt:lpstr>SURGICAL TECHNIQUE</vt:lpstr>
      <vt:lpstr>Slide 24</vt:lpstr>
      <vt:lpstr>Slide 25</vt:lpstr>
      <vt:lpstr>Slide 26</vt:lpstr>
      <vt:lpstr>Slide 27</vt:lpstr>
      <vt:lpstr>Slide 28</vt:lpstr>
      <vt:lpstr>Slide 29</vt:lpstr>
      <vt:lpstr>ALTERNATIVE SURGICAL &amp; CONSERVATIVE THERAPY</vt:lpstr>
      <vt:lpstr>Slide 31</vt:lpstr>
      <vt:lpstr>OUTCOME OF CONSERVATIVE THERAPY</vt:lpstr>
      <vt:lpstr>COMPLICATIONS</vt:lpstr>
      <vt:lpstr>Slide 34</vt:lpstr>
      <vt:lpstr>Slide 35</vt:lpstr>
      <vt:lpstr>Slide 36</vt:lpstr>
      <vt:lpstr>CONCLUSION</vt:lpstr>
      <vt:lpstr>Slide 38</vt:lpstr>
      <vt:lpstr>Slide 39</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HP</dc:creator>
  <cp:lastModifiedBy>HP</cp:lastModifiedBy>
  <cp:revision>73</cp:revision>
  <dcterms:created xsi:type="dcterms:W3CDTF">2006-08-16T00:00:00Z</dcterms:created>
  <dcterms:modified xsi:type="dcterms:W3CDTF">2017-10-30T14:44:10Z</dcterms:modified>
</cp:coreProperties>
</file>