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57" r:id="rId4"/>
    <p:sldId id="258" r:id="rId5"/>
    <p:sldId id="260" r:id="rId6"/>
    <p:sldId id="356" r:id="rId7"/>
    <p:sldId id="325" r:id="rId8"/>
    <p:sldId id="334" r:id="rId9"/>
    <p:sldId id="335" r:id="rId10"/>
    <p:sldId id="333" r:id="rId11"/>
    <p:sldId id="330" r:id="rId12"/>
    <p:sldId id="357" r:id="rId13"/>
    <p:sldId id="332" r:id="rId14"/>
    <p:sldId id="331" r:id="rId15"/>
    <p:sldId id="327" r:id="rId16"/>
    <p:sldId id="308" r:id="rId17"/>
    <p:sldId id="336" r:id="rId18"/>
    <p:sldId id="310" r:id="rId19"/>
    <p:sldId id="312" r:id="rId20"/>
    <p:sldId id="313" r:id="rId21"/>
    <p:sldId id="328" r:id="rId22"/>
    <p:sldId id="316" r:id="rId23"/>
    <p:sldId id="317" r:id="rId24"/>
    <p:sldId id="326" r:id="rId25"/>
    <p:sldId id="320" r:id="rId26"/>
    <p:sldId id="321" r:id="rId27"/>
    <p:sldId id="322" r:id="rId28"/>
    <p:sldId id="264" r:id="rId29"/>
    <p:sldId id="263" r:id="rId30"/>
    <p:sldId id="262" r:id="rId31"/>
    <p:sldId id="265" r:id="rId32"/>
    <p:sldId id="273" r:id="rId33"/>
    <p:sldId id="337" r:id="rId34"/>
    <p:sldId id="275" r:id="rId35"/>
    <p:sldId id="272" r:id="rId36"/>
    <p:sldId id="340" r:id="rId37"/>
    <p:sldId id="341" r:id="rId38"/>
    <p:sldId id="345" r:id="rId39"/>
    <p:sldId id="342" r:id="rId40"/>
    <p:sldId id="349" r:id="rId41"/>
    <p:sldId id="343" r:id="rId42"/>
    <p:sldId id="344" r:id="rId43"/>
    <p:sldId id="346" r:id="rId44"/>
    <p:sldId id="347" r:id="rId45"/>
    <p:sldId id="352" r:id="rId46"/>
    <p:sldId id="353" r:id="rId47"/>
    <p:sldId id="354" r:id="rId48"/>
    <p:sldId id="355" r:id="rId49"/>
    <p:sldId id="270" r:id="rId50"/>
    <p:sldId id="278" r:id="rId51"/>
    <p:sldId id="279" r:id="rId52"/>
    <p:sldId id="280" r:id="rId53"/>
    <p:sldId id="293" r:id="rId54"/>
    <p:sldId id="295" r:id="rId55"/>
    <p:sldId id="282" r:id="rId56"/>
    <p:sldId id="348" r:id="rId57"/>
    <p:sldId id="283" r:id="rId58"/>
    <p:sldId id="287" r:id="rId59"/>
    <p:sldId id="290" r:id="rId60"/>
    <p:sldId id="292" r:id="rId61"/>
    <p:sldId id="338" r:id="rId62"/>
    <p:sldId id="296" r:id="rId63"/>
    <p:sldId id="298" r:id="rId64"/>
    <p:sldId id="297" r:id="rId65"/>
    <p:sldId id="299" r:id="rId66"/>
    <p:sldId id="300" r:id="rId67"/>
    <p:sldId id="301" r:id="rId68"/>
    <p:sldId id="302" r:id="rId69"/>
    <p:sldId id="303" r:id="rId70"/>
    <p:sldId id="304" r:id="rId71"/>
    <p:sldId id="306" r:id="rId72"/>
    <p:sldId id="350"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70" d="100"/>
          <a:sy n="70" d="100"/>
        </p:scale>
        <p:origin x="-137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08A6CB8-A092-4CE5-9FB7-195C4BAE42FC}" type="datetimeFigureOut">
              <a:rPr lang="en-IN" smtClean="0"/>
              <a:pPr/>
              <a:t>18-11-2017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08A6CB8-A092-4CE5-9FB7-195C4BAE42FC}" type="datetimeFigureOut">
              <a:rPr lang="en-IN" smtClean="0"/>
              <a:pPr/>
              <a:t>18-11-2017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8A6CB8-A092-4CE5-9FB7-195C4BAE42FC}" type="datetimeFigureOut">
              <a:rPr lang="en-IN" smtClean="0"/>
              <a:pPr/>
              <a:t>18-11-2017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08A6CB8-A092-4CE5-9FB7-195C4BAE42FC}" type="datetimeFigureOut">
              <a:rPr lang="en-IN" smtClean="0"/>
              <a:pPr/>
              <a:t>18-11-2017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08A6CB8-A092-4CE5-9FB7-195C4BAE42FC}" type="datetimeFigureOut">
              <a:rPr lang="en-IN" smtClean="0"/>
              <a:pPr/>
              <a:t>18-11-2017</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08A6CB8-A092-4CE5-9FB7-195C4BAE42FC}" type="datetimeFigureOut">
              <a:rPr lang="en-IN" smtClean="0"/>
              <a:pPr/>
              <a:t>18-11-2017</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8A6CB8-A092-4CE5-9FB7-195C4BAE42FC}" type="datetimeFigureOut">
              <a:rPr lang="en-IN" smtClean="0"/>
              <a:pPr/>
              <a:t>18-11-2017</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8A6CB8-A092-4CE5-9FB7-195C4BAE42FC}" type="datetimeFigureOut">
              <a:rPr lang="en-IN" smtClean="0"/>
              <a:pPr/>
              <a:t>18-11-2017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8A6CB8-A092-4CE5-9FB7-195C4BAE42FC}" type="datetimeFigureOut">
              <a:rPr lang="en-IN" smtClean="0"/>
              <a:pPr/>
              <a:t>18-11-2017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08A6CB8-A092-4CE5-9FB7-195C4BAE42FC}" type="datetimeFigureOut">
              <a:rPr lang="en-IN" smtClean="0"/>
              <a:pPr/>
              <a:t>18-11-2017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08A6CB8-A092-4CE5-9FB7-195C4BAE42FC}" type="datetimeFigureOut">
              <a:rPr lang="en-IN" smtClean="0"/>
              <a:pPr/>
              <a:t>18-11-2017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8A6CB8-A092-4CE5-9FB7-195C4BAE42FC}" type="datetimeFigureOut">
              <a:rPr lang="en-IN" smtClean="0"/>
              <a:pPr/>
              <a:t>18-11-2017</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7D8E23-571B-4DE7-8E30-21BF73653DA6}"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3.jpeg"/></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s>
</file>

<file path=ppt/slides/_rels/slide6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hyperlink" Target="http://www.ipacrs.com/" TargetMode="Externa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spring_water-1024x768.jpg"/>
          <p:cNvPicPr>
            <a:picLocks noGrp="1" noChangeAspect="1"/>
          </p:cNvPicPr>
          <p:nvPr>
            <p:ph idx="1"/>
          </p:nvPr>
        </p:nvPicPr>
        <p:blipFill>
          <a:blip r:embed="rId2" cstate="print"/>
          <a:stretch>
            <a:fillRect/>
          </a:stretch>
        </p:blipFill>
        <p:spPr>
          <a:xfrm>
            <a:off x="0" y="304800"/>
            <a:ext cx="9144000" cy="6858000"/>
          </a:xfrm>
        </p:spPr>
      </p:pic>
      <p:sp>
        <p:nvSpPr>
          <p:cNvPr id="7" name="Rectangle 6"/>
          <p:cNvSpPr/>
          <p:nvPr/>
        </p:nvSpPr>
        <p:spPr>
          <a:xfrm>
            <a:off x="395536" y="1988840"/>
            <a:ext cx="8424936" cy="1877437"/>
          </a:xfrm>
          <a:prstGeom prst="rect">
            <a:avLst/>
          </a:prstGeom>
        </p:spPr>
        <p:txBody>
          <a:bodyPr wrap="square">
            <a:spAutoFit/>
          </a:bodyPr>
          <a:lstStyle/>
          <a:p>
            <a:pPr algn="ctr"/>
            <a:r>
              <a:rPr lang="en-US" sz="3600" dirty="0" smtClean="0">
                <a:latin typeface="Monotype Corsiva" pitchFamily="66" charset="0"/>
              </a:rPr>
              <a:t>Study on </a:t>
            </a:r>
            <a:r>
              <a:rPr lang="en-US" sz="3600" dirty="0" err="1" smtClean="0">
                <a:latin typeface="Monotype Corsiva" pitchFamily="66" charset="0"/>
              </a:rPr>
              <a:t>Extractables</a:t>
            </a:r>
            <a:r>
              <a:rPr lang="en-US" sz="3600" dirty="0" smtClean="0">
                <a:latin typeface="Monotype Corsiva" pitchFamily="66" charset="0"/>
              </a:rPr>
              <a:t> and </a:t>
            </a:r>
            <a:r>
              <a:rPr lang="en-US" sz="3600" dirty="0" err="1" smtClean="0">
                <a:latin typeface="Monotype Corsiva" pitchFamily="66" charset="0"/>
              </a:rPr>
              <a:t>Leachables</a:t>
            </a:r>
            <a:endParaRPr lang="en-IN" sz="3600" dirty="0" smtClean="0">
              <a:latin typeface="Monotype Corsiva" pitchFamily="66" charset="0"/>
            </a:endParaRPr>
          </a:p>
          <a:p>
            <a:pPr algn="ctr"/>
            <a:r>
              <a:rPr lang="en-US" sz="3600" dirty="0" smtClean="0">
                <a:latin typeface="Monotype Corsiva" pitchFamily="66" charset="0"/>
              </a:rPr>
              <a:t>By </a:t>
            </a:r>
            <a:endParaRPr lang="en-IN" sz="3600" dirty="0" smtClean="0">
              <a:latin typeface="Monotype Corsiva" pitchFamily="66" charset="0"/>
            </a:endParaRPr>
          </a:p>
          <a:p>
            <a:pPr algn="ctr"/>
            <a:r>
              <a:rPr lang="en-US" sz="3600" dirty="0" smtClean="0">
                <a:latin typeface="Monotype Corsiva" pitchFamily="66" charset="0"/>
              </a:rPr>
              <a:t>Anupam  Chanda , Alembic Pharma(10</a:t>
            </a:r>
            <a:r>
              <a:rPr lang="en-US" sz="3600" baseline="30000" dirty="0" smtClean="0">
                <a:latin typeface="Monotype Corsiva" pitchFamily="66" charset="0"/>
              </a:rPr>
              <a:t>th</a:t>
            </a:r>
            <a:r>
              <a:rPr lang="en-US" sz="3600" dirty="0" smtClean="0">
                <a:latin typeface="Monotype Corsiva" pitchFamily="66" charset="0"/>
              </a:rPr>
              <a:t> </a:t>
            </a:r>
            <a:r>
              <a:rPr lang="en-US" sz="4400" dirty="0" smtClean="0">
                <a:latin typeface="Monotype Corsiva" pitchFamily="66" charset="0"/>
              </a:rPr>
              <a:t>Nov17)</a:t>
            </a:r>
            <a:r>
              <a:rPr lang="en-US" sz="4400" dirty="0" smtClean="0"/>
              <a:t> </a:t>
            </a:r>
            <a:endParaRPr lang="en-IN" sz="4400" dirty="0"/>
          </a:p>
        </p:txBody>
      </p:sp>
      <p:pic>
        <p:nvPicPr>
          <p:cNvPr id="8" name="Picture 7" descr="C:\Users\anupamc\Desktop\my phot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3808" y="4077072"/>
            <a:ext cx="3384376" cy="259228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iterate type="lt">
                                    <p:tmPct val="0"/>
                                  </p:iterate>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par>
                                <p:cTn id="8" presetID="3" presetClass="entr" presetSubtype="10" fill="hold" nodeType="withEffect">
                                  <p:stCondLst>
                                    <p:cond delay="0"/>
                                  </p:stCondLst>
                                  <p:iterate type="lt">
                                    <p:tmPct val="0"/>
                                  </p:iterate>
                                  <p:childTnLst>
                                    <p:set>
                                      <p:cBhvr>
                                        <p:cTn id="9" dur="1" fill="hold">
                                          <p:stCondLst>
                                            <p:cond delay="0"/>
                                          </p:stCondLst>
                                        </p:cTn>
                                        <p:tgtEl>
                                          <p:spTgt spid="7">
                                            <p:txEl>
                                              <p:pRg st="1" end="1"/>
                                            </p:txEl>
                                          </p:spTgt>
                                        </p:tgtEl>
                                        <p:attrNameLst>
                                          <p:attrName>style.visibility</p:attrName>
                                        </p:attrNameLst>
                                      </p:cBhvr>
                                      <p:to>
                                        <p:strVal val="visible"/>
                                      </p:to>
                                    </p:set>
                                    <p:animEffect transition="in" filter="blinds(horizontal)">
                                      <p:cBhvr>
                                        <p:cTn id="10" dur="500"/>
                                        <p:tgtEl>
                                          <p:spTgt spid="7">
                                            <p:txEl>
                                              <p:pRg st="1" end="1"/>
                                            </p:txEl>
                                          </p:spTgt>
                                        </p:tgtEl>
                                      </p:cBhvr>
                                    </p:animEffect>
                                  </p:childTnLst>
                                </p:cTn>
                              </p:par>
                              <p:par>
                                <p:cTn id="11" presetID="3" presetClass="entr" presetSubtype="10" fill="hold" nodeType="withEffect">
                                  <p:stCondLst>
                                    <p:cond delay="0"/>
                                  </p:stCondLst>
                                  <p:iterate type="lt">
                                    <p:tmPct val="0"/>
                                  </p:iterate>
                                  <p:childTnLst>
                                    <p:set>
                                      <p:cBhvr>
                                        <p:cTn id="12" dur="1" fill="hold">
                                          <p:stCondLst>
                                            <p:cond delay="0"/>
                                          </p:stCondLst>
                                        </p:cTn>
                                        <p:tgtEl>
                                          <p:spTgt spid="7">
                                            <p:txEl>
                                              <p:pRg st="2" end="2"/>
                                            </p:txEl>
                                          </p:spTgt>
                                        </p:tgtEl>
                                        <p:attrNameLst>
                                          <p:attrName>style.visibility</p:attrName>
                                        </p:attrNameLst>
                                      </p:cBhvr>
                                      <p:to>
                                        <p:strVal val="visible"/>
                                      </p:to>
                                    </p:set>
                                    <p:animEffect transition="in" filter="blinds(horizontal)">
                                      <p:cBhvr>
                                        <p:cTn id="13" dur="500"/>
                                        <p:tgtEl>
                                          <p:spTgt spid="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checkerboard(across)">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5" name="Rectangle 4"/>
          <p:cNvSpPr/>
          <p:nvPr/>
        </p:nvSpPr>
        <p:spPr>
          <a:xfrm>
            <a:off x="2411760" y="0"/>
            <a:ext cx="4176464" cy="461665"/>
          </a:xfrm>
          <a:prstGeom prst="rect">
            <a:avLst/>
          </a:prstGeom>
        </p:spPr>
        <p:txBody>
          <a:bodyPr wrap="square">
            <a:spAutoFit/>
          </a:bodyPr>
          <a:lstStyle/>
          <a:p>
            <a:pPr algn="ctr"/>
            <a:r>
              <a:rPr lang="en-US" sz="2400" b="1" i="1" u="sng" dirty="0" smtClean="0">
                <a:latin typeface="+mj-lt"/>
              </a:rPr>
              <a:t>INDEX</a:t>
            </a:r>
            <a:endParaRPr lang="en-US" sz="2400" b="1" i="1" dirty="0" smtClean="0">
              <a:latin typeface="+mj-lt"/>
            </a:endParaRPr>
          </a:p>
        </p:txBody>
      </p:sp>
      <p:sp>
        <p:nvSpPr>
          <p:cNvPr id="6" name="Rectangle 5"/>
          <p:cNvSpPr/>
          <p:nvPr/>
        </p:nvSpPr>
        <p:spPr>
          <a:xfrm>
            <a:off x="304800" y="530215"/>
            <a:ext cx="8534400" cy="6370975"/>
          </a:xfrm>
          <a:prstGeom prst="rect">
            <a:avLst/>
          </a:prstGeom>
        </p:spPr>
        <p:txBody>
          <a:bodyPr wrap="square">
            <a:spAutoFit/>
          </a:bodyPr>
          <a:lstStyle/>
          <a:p>
            <a:pPr>
              <a:buFont typeface="Wingdings" pitchFamily="2" charset="2"/>
              <a:buChar char="Ø"/>
            </a:pPr>
            <a:r>
              <a:rPr lang="en-US" sz="1700" dirty="0" smtClean="0">
                <a:solidFill>
                  <a:srgbClr val="1B361A"/>
                </a:solidFill>
                <a:latin typeface="+mj-lt"/>
                <a:cs typeface="Times New Roman" pitchFamily="18" charset="0"/>
              </a:rPr>
              <a:t> Definition of </a:t>
            </a:r>
            <a:r>
              <a:rPr lang="en-US" sz="1700" dirty="0" err="1" smtClean="0">
                <a:solidFill>
                  <a:srgbClr val="1B361A"/>
                </a:solidFill>
                <a:latin typeface="+mj-lt"/>
                <a:cs typeface="Times New Roman" pitchFamily="18" charset="0"/>
              </a:rPr>
              <a:t>Extractables</a:t>
            </a:r>
            <a:endParaRPr lang="en-US" sz="1700" dirty="0" smtClean="0">
              <a:solidFill>
                <a:srgbClr val="1B361A"/>
              </a:solidFill>
              <a:latin typeface="+mj-lt"/>
              <a:cs typeface="Times New Roman" pitchFamily="18" charset="0"/>
            </a:endParaRPr>
          </a:p>
          <a:p>
            <a:pPr>
              <a:buFont typeface="Wingdings" pitchFamily="2" charset="2"/>
              <a:buChar char="Ø"/>
            </a:pPr>
            <a:r>
              <a:rPr lang="en-US" sz="1700" dirty="0" smtClean="0">
                <a:solidFill>
                  <a:srgbClr val="1B361A"/>
                </a:solidFill>
                <a:latin typeface="+mj-lt"/>
                <a:cs typeface="Times New Roman" pitchFamily="18" charset="0"/>
              </a:rPr>
              <a:t> Sources, Components and Significance of Extractable study.</a:t>
            </a:r>
          </a:p>
          <a:p>
            <a:pPr lvl="0">
              <a:buFont typeface="Wingdings" pitchFamily="2" charset="2"/>
              <a:buChar char="Ø"/>
            </a:pPr>
            <a:r>
              <a:rPr lang="en-US" sz="1700" dirty="0" smtClean="0">
                <a:solidFill>
                  <a:srgbClr val="1B361A"/>
                </a:solidFill>
                <a:latin typeface="+mj-lt"/>
                <a:cs typeface="Times New Roman" pitchFamily="18" charset="0"/>
              </a:rPr>
              <a:t> Acceptance criteria for E/L study in different media </a:t>
            </a:r>
          </a:p>
          <a:p>
            <a:pPr>
              <a:buFont typeface="Wingdings" pitchFamily="2" charset="2"/>
              <a:buChar char="Ø"/>
            </a:pPr>
            <a:r>
              <a:rPr lang="en-US" sz="1700" dirty="0" smtClean="0">
                <a:solidFill>
                  <a:srgbClr val="1B361A"/>
                </a:solidFill>
                <a:latin typeface="+mj-lt"/>
                <a:cs typeface="Times New Roman" pitchFamily="18" charset="0"/>
              </a:rPr>
              <a:t> Safety Thresholds</a:t>
            </a:r>
          </a:p>
          <a:p>
            <a:pPr>
              <a:buFont typeface="Wingdings" pitchFamily="2" charset="2"/>
              <a:buChar char="Ø"/>
            </a:pPr>
            <a:r>
              <a:rPr lang="en-US" sz="1700" dirty="0" smtClean="0">
                <a:solidFill>
                  <a:srgbClr val="1B361A"/>
                </a:solidFill>
                <a:latin typeface="+mj-lt"/>
                <a:cs typeface="Times New Roman" pitchFamily="18" charset="0"/>
              </a:rPr>
              <a:t> Controlled Extraction Study (CES)</a:t>
            </a:r>
          </a:p>
          <a:p>
            <a:pPr>
              <a:buFont typeface="Wingdings" pitchFamily="2" charset="2"/>
              <a:buChar char="Ø"/>
            </a:pPr>
            <a:r>
              <a:rPr lang="en-US" sz="1700" dirty="0" smtClean="0">
                <a:solidFill>
                  <a:srgbClr val="1B361A"/>
                </a:solidFill>
                <a:latin typeface="+mj-lt"/>
                <a:cs typeface="Times New Roman" pitchFamily="18" charset="0"/>
              </a:rPr>
              <a:t> Extraction with Multiple Solvents and Techniques</a:t>
            </a:r>
          </a:p>
          <a:p>
            <a:pPr>
              <a:buFont typeface="Wingdings" pitchFamily="2" charset="2"/>
              <a:buChar char="Ø"/>
            </a:pPr>
            <a:r>
              <a:rPr lang="en-US" sz="1700" dirty="0" smtClean="0">
                <a:solidFill>
                  <a:srgbClr val="1B361A"/>
                </a:solidFill>
                <a:latin typeface="+mj-lt"/>
                <a:cs typeface="Times New Roman" pitchFamily="18" charset="0"/>
              </a:rPr>
              <a:t> Analysis of Extracts </a:t>
            </a:r>
          </a:p>
          <a:p>
            <a:pPr>
              <a:buFont typeface="Wingdings" pitchFamily="2" charset="2"/>
              <a:buChar char="Ø"/>
            </a:pPr>
            <a:r>
              <a:rPr lang="en-US" sz="1700" dirty="0" smtClean="0">
                <a:solidFill>
                  <a:srgbClr val="1B361A"/>
                </a:solidFill>
                <a:latin typeface="+mj-lt"/>
                <a:cs typeface="Times New Roman" pitchFamily="18" charset="0"/>
              </a:rPr>
              <a:t> </a:t>
            </a:r>
            <a:r>
              <a:rPr lang="en-US" sz="1700" dirty="0" err="1" smtClean="0">
                <a:solidFill>
                  <a:srgbClr val="1B361A"/>
                </a:solidFill>
                <a:latin typeface="+mj-lt"/>
                <a:cs typeface="Times New Roman" pitchFamily="18" charset="0"/>
              </a:rPr>
              <a:t>Leachables</a:t>
            </a:r>
            <a:r>
              <a:rPr lang="en-US" sz="1700" dirty="0" smtClean="0">
                <a:solidFill>
                  <a:srgbClr val="1B361A"/>
                </a:solidFill>
                <a:latin typeface="+mj-lt"/>
                <a:cs typeface="Times New Roman" pitchFamily="18" charset="0"/>
              </a:rPr>
              <a:t> Study</a:t>
            </a:r>
          </a:p>
          <a:p>
            <a:pPr>
              <a:buFont typeface="Wingdings" pitchFamily="2" charset="2"/>
              <a:buChar char="Ø"/>
            </a:pPr>
            <a:r>
              <a:rPr lang="en-US" sz="1700" dirty="0" smtClean="0">
                <a:solidFill>
                  <a:srgbClr val="1B361A"/>
                </a:solidFill>
                <a:latin typeface="+mj-lt"/>
                <a:cs typeface="Times New Roman" pitchFamily="18" charset="0"/>
              </a:rPr>
              <a:t> Stepwise Approach to Generating Chemical </a:t>
            </a:r>
            <a:r>
              <a:rPr lang="en-US" sz="1700" dirty="0" err="1" smtClean="0">
                <a:solidFill>
                  <a:srgbClr val="1B361A"/>
                </a:solidFill>
                <a:latin typeface="+mj-lt"/>
                <a:cs typeface="Times New Roman" pitchFamily="18" charset="0"/>
              </a:rPr>
              <a:t>Characterisation</a:t>
            </a:r>
            <a:r>
              <a:rPr lang="en-US" sz="1700" dirty="0" smtClean="0">
                <a:solidFill>
                  <a:srgbClr val="1B361A"/>
                </a:solidFill>
                <a:latin typeface="+mj-lt"/>
                <a:cs typeface="Times New Roman" pitchFamily="18" charset="0"/>
              </a:rPr>
              <a:t> Data for Risk Assessment </a:t>
            </a:r>
          </a:p>
          <a:p>
            <a:pPr>
              <a:buFont typeface="Wingdings" pitchFamily="2" charset="2"/>
              <a:buChar char="Ø"/>
            </a:pPr>
            <a:r>
              <a:rPr lang="en-US" sz="1700" dirty="0" smtClean="0">
                <a:solidFill>
                  <a:srgbClr val="1B361A"/>
                </a:solidFill>
                <a:latin typeface="+mj-lt"/>
                <a:cs typeface="Times New Roman" pitchFamily="18" charset="0"/>
              </a:rPr>
              <a:t> Analytical Methodology </a:t>
            </a:r>
          </a:p>
          <a:p>
            <a:pPr lvl="0">
              <a:buFont typeface="Wingdings" pitchFamily="2" charset="2"/>
              <a:buChar char="Ø"/>
            </a:pPr>
            <a:r>
              <a:rPr lang="en-US" sz="1700" dirty="0" smtClean="0">
                <a:solidFill>
                  <a:srgbClr val="1B361A"/>
                </a:solidFill>
                <a:latin typeface="+mj-lt"/>
                <a:cs typeface="Times New Roman" pitchFamily="18" charset="0"/>
              </a:rPr>
              <a:t> </a:t>
            </a:r>
            <a:r>
              <a:rPr lang="en-US" sz="1700" dirty="0" smtClean="0">
                <a:solidFill>
                  <a:srgbClr val="1B361A"/>
                </a:solidFill>
                <a:cs typeface="Times New Roman" pitchFamily="18" charset="0"/>
              </a:rPr>
              <a:t>Definition of  </a:t>
            </a:r>
            <a:r>
              <a:rPr lang="en-US" sz="1700" dirty="0" err="1" smtClean="0">
                <a:solidFill>
                  <a:srgbClr val="1B361A"/>
                </a:solidFill>
                <a:cs typeface="Times New Roman" pitchFamily="18" charset="0"/>
              </a:rPr>
              <a:t>Leachables</a:t>
            </a:r>
            <a:endParaRPr lang="en-US" sz="1700" dirty="0" smtClean="0">
              <a:solidFill>
                <a:srgbClr val="1B361A"/>
              </a:solidFill>
              <a:latin typeface="+mj-lt"/>
              <a:cs typeface="Times New Roman" pitchFamily="18" charset="0"/>
            </a:endParaRPr>
          </a:p>
          <a:p>
            <a:pPr lvl="0">
              <a:buFont typeface="Wingdings" pitchFamily="2" charset="2"/>
              <a:buChar char="Ø"/>
            </a:pPr>
            <a:r>
              <a:rPr lang="en-US" sz="1700" dirty="0" smtClean="0">
                <a:solidFill>
                  <a:srgbClr val="1B361A"/>
                </a:solidFill>
                <a:latin typeface="+mj-lt"/>
                <a:cs typeface="Times New Roman" pitchFamily="18" charset="0"/>
              </a:rPr>
              <a:t> Difference  between  </a:t>
            </a:r>
            <a:r>
              <a:rPr lang="en-US" sz="1700" dirty="0" err="1" smtClean="0">
                <a:solidFill>
                  <a:srgbClr val="1B361A"/>
                </a:solidFill>
                <a:latin typeface="+mj-lt"/>
                <a:cs typeface="Times New Roman" pitchFamily="18" charset="0"/>
              </a:rPr>
              <a:t>Extractables</a:t>
            </a:r>
            <a:r>
              <a:rPr lang="en-US" sz="1700" dirty="0" smtClean="0">
                <a:solidFill>
                  <a:srgbClr val="1B361A"/>
                </a:solidFill>
                <a:latin typeface="+mj-lt"/>
                <a:cs typeface="Times New Roman" pitchFamily="18" charset="0"/>
              </a:rPr>
              <a:t> and </a:t>
            </a:r>
            <a:r>
              <a:rPr lang="en-US" sz="1700" dirty="0" err="1" smtClean="0">
                <a:solidFill>
                  <a:srgbClr val="1B361A"/>
                </a:solidFill>
                <a:latin typeface="+mj-lt"/>
                <a:cs typeface="Times New Roman" pitchFamily="18" charset="0"/>
              </a:rPr>
              <a:t>Leachables</a:t>
            </a:r>
            <a:r>
              <a:rPr lang="en-US" sz="1700" dirty="0" smtClean="0">
                <a:solidFill>
                  <a:srgbClr val="1B361A"/>
                </a:solidFill>
                <a:latin typeface="+mj-lt"/>
                <a:cs typeface="Times New Roman" pitchFamily="18" charset="0"/>
              </a:rPr>
              <a:t> </a:t>
            </a:r>
          </a:p>
          <a:p>
            <a:pPr>
              <a:buFont typeface="Wingdings" pitchFamily="2" charset="2"/>
              <a:buChar char="Ø"/>
            </a:pPr>
            <a:r>
              <a:rPr lang="en-US" sz="1700" dirty="0" smtClean="0">
                <a:solidFill>
                  <a:srgbClr val="1B361A"/>
                </a:solidFill>
                <a:latin typeface="+mj-lt"/>
                <a:cs typeface="Times New Roman" pitchFamily="18" charset="0"/>
              </a:rPr>
              <a:t> Testing and Analysis to Support Pharmaceutical and Medical Devices</a:t>
            </a:r>
          </a:p>
          <a:p>
            <a:pPr>
              <a:buFont typeface="Wingdings" pitchFamily="2" charset="2"/>
              <a:buChar char="Ø"/>
            </a:pPr>
            <a:r>
              <a:rPr lang="en-US" sz="1700" dirty="0" smtClean="0">
                <a:solidFill>
                  <a:srgbClr val="1B361A"/>
                </a:solidFill>
                <a:latin typeface="+mj-lt"/>
                <a:cs typeface="Times New Roman" pitchFamily="18" charset="0"/>
              </a:rPr>
              <a:t> Strategies for assessment of </a:t>
            </a:r>
            <a:r>
              <a:rPr lang="en-US" sz="1700" dirty="0" err="1" smtClean="0">
                <a:solidFill>
                  <a:srgbClr val="1B361A"/>
                </a:solidFill>
                <a:latin typeface="+mj-lt"/>
                <a:cs typeface="Times New Roman" pitchFamily="18" charset="0"/>
              </a:rPr>
              <a:t>leachables</a:t>
            </a:r>
            <a:r>
              <a:rPr lang="en-US" sz="1700" dirty="0" smtClean="0">
                <a:solidFill>
                  <a:srgbClr val="1B361A"/>
                </a:solidFill>
                <a:latin typeface="+mj-lt"/>
                <a:cs typeface="Times New Roman" pitchFamily="18" charset="0"/>
              </a:rPr>
              <a:t> in </a:t>
            </a:r>
            <a:r>
              <a:rPr lang="en-US" sz="1700" dirty="0" err="1" smtClean="0">
                <a:solidFill>
                  <a:srgbClr val="1B361A"/>
                </a:solidFill>
                <a:latin typeface="+mj-lt"/>
                <a:cs typeface="Times New Roman" pitchFamily="18" charset="0"/>
              </a:rPr>
              <a:t>parenteral</a:t>
            </a:r>
            <a:r>
              <a:rPr lang="en-US" sz="1700" dirty="0" smtClean="0">
                <a:solidFill>
                  <a:srgbClr val="1B361A"/>
                </a:solidFill>
                <a:latin typeface="+mj-lt"/>
                <a:cs typeface="Times New Roman" pitchFamily="18" charset="0"/>
              </a:rPr>
              <a:t> drugs </a:t>
            </a:r>
          </a:p>
          <a:p>
            <a:pPr>
              <a:buFont typeface="Wingdings" pitchFamily="2" charset="2"/>
              <a:buChar char="Ø"/>
            </a:pPr>
            <a:r>
              <a:rPr lang="en-US" sz="1700" dirty="0" smtClean="0">
                <a:solidFill>
                  <a:srgbClr val="1B361A"/>
                </a:solidFill>
                <a:latin typeface="+mj-lt"/>
                <a:cs typeface="Times New Roman" pitchFamily="18" charset="0"/>
              </a:rPr>
              <a:t> Packaging Materials Associated with Parenteral Products </a:t>
            </a:r>
          </a:p>
          <a:p>
            <a:pPr>
              <a:buFont typeface="Wingdings" pitchFamily="2" charset="2"/>
              <a:buChar char="Ø"/>
            </a:pPr>
            <a:r>
              <a:rPr lang="en-US" sz="1700" dirty="0" smtClean="0">
                <a:solidFill>
                  <a:srgbClr val="1B361A"/>
                </a:solidFill>
                <a:latin typeface="+mj-lt"/>
                <a:cs typeface="Times New Roman" pitchFamily="18" charset="0"/>
              </a:rPr>
              <a:t> Determination of </a:t>
            </a:r>
            <a:r>
              <a:rPr lang="en-US" sz="1700" dirty="0" err="1" smtClean="0">
                <a:solidFill>
                  <a:srgbClr val="1B361A"/>
                </a:solidFill>
                <a:latin typeface="+mj-lt"/>
                <a:cs typeface="Times New Roman" pitchFamily="18" charset="0"/>
              </a:rPr>
              <a:t>Extractables</a:t>
            </a:r>
            <a:r>
              <a:rPr lang="en-US" sz="1700" dirty="0" smtClean="0">
                <a:solidFill>
                  <a:srgbClr val="1B361A"/>
                </a:solidFill>
                <a:latin typeface="+mj-lt"/>
                <a:cs typeface="Times New Roman" pitchFamily="18" charset="0"/>
              </a:rPr>
              <a:t> and </a:t>
            </a:r>
            <a:r>
              <a:rPr lang="en-US" sz="1700" dirty="0" err="1" smtClean="0">
                <a:solidFill>
                  <a:srgbClr val="1B361A"/>
                </a:solidFill>
                <a:latin typeface="+mj-lt"/>
                <a:cs typeface="Times New Roman" pitchFamily="18" charset="0"/>
              </a:rPr>
              <a:t>Leachables</a:t>
            </a:r>
            <a:r>
              <a:rPr lang="en-US" sz="1700" dirty="0" smtClean="0">
                <a:solidFill>
                  <a:srgbClr val="1B361A"/>
                </a:solidFill>
                <a:latin typeface="+mj-lt"/>
                <a:cs typeface="Times New Roman" pitchFamily="18" charset="0"/>
              </a:rPr>
              <a:t> from Container Closure Systems</a:t>
            </a:r>
          </a:p>
          <a:p>
            <a:pPr>
              <a:buFont typeface="Wingdings" pitchFamily="2" charset="2"/>
              <a:buChar char="Ø"/>
            </a:pPr>
            <a:r>
              <a:rPr lang="en-US" sz="1700" dirty="0" smtClean="0">
                <a:solidFill>
                  <a:srgbClr val="1B361A"/>
                </a:solidFill>
                <a:latin typeface="+mj-lt"/>
                <a:cs typeface="Times New Roman" pitchFamily="18" charset="0"/>
              </a:rPr>
              <a:t> Regulatory Guidelines </a:t>
            </a:r>
          </a:p>
          <a:p>
            <a:pPr>
              <a:buFont typeface="Wingdings" pitchFamily="2" charset="2"/>
              <a:buChar char="Ø"/>
            </a:pPr>
            <a:r>
              <a:rPr lang="en-US" sz="1700" dirty="0" smtClean="0">
                <a:solidFill>
                  <a:srgbClr val="1B361A"/>
                </a:solidFill>
                <a:latin typeface="+mj-lt"/>
                <a:cs typeface="Times New Roman" pitchFamily="18" charset="0"/>
              </a:rPr>
              <a:t> DRUG REGULATORY GUIDELINES</a:t>
            </a:r>
          </a:p>
          <a:p>
            <a:pPr>
              <a:buFont typeface="Wingdings" pitchFamily="2" charset="2"/>
              <a:buChar char="Ø"/>
            </a:pPr>
            <a:r>
              <a:rPr lang="en-US" sz="1700" dirty="0" smtClean="0">
                <a:solidFill>
                  <a:srgbClr val="1B361A"/>
                </a:solidFill>
                <a:latin typeface="+mj-lt"/>
                <a:cs typeface="Times New Roman" pitchFamily="18" charset="0"/>
              </a:rPr>
              <a:t> FDA  Industry Guidelines </a:t>
            </a:r>
          </a:p>
          <a:p>
            <a:pPr>
              <a:buFont typeface="Wingdings" pitchFamily="2" charset="2"/>
              <a:buChar char="Ø"/>
            </a:pPr>
            <a:r>
              <a:rPr lang="en-US" sz="1700" dirty="0" smtClean="0">
                <a:solidFill>
                  <a:srgbClr val="1B361A"/>
                </a:solidFill>
                <a:latin typeface="+mj-lt"/>
                <a:cs typeface="Times New Roman" pitchFamily="18" charset="0"/>
              </a:rPr>
              <a:t> Case  Studies</a:t>
            </a:r>
          </a:p>
          <a:p>
            <a:pPr>
              <a:buFont typeface="Wingdings" pitchFamily="2" charset="2"/>
              <a:buChar char="Ø"/>
            </a:pPr>
            <a:r>
              <a:rPr lang="en-US" sz="1700" dirty="0" smtClean="0">
                <a:solidFill>
                  <a:srgbClr val="1B361A"/>
                </a:solidFill>
                <a:latin typeface="+mj-lt"/>
                <a:cs typeface="Times New Roman" pitchFamily="18" charset="0"/>
              </a:rPr>
              <a:t> Evaluation of Extractable and </a:t>
            </a:r>
            <a:r>
              <a:rPr lang="en-US" sz="1700" dirty="0" err="1" smtClean="0">
                <a:solidFill>
                  <a:srgbClr val="1B361A"/>
                </a:solidFill>
                <a:latin typeface="+mj-lt"/>
                <a:cs typeface="Times New Roman" pitchFamily="18" charset="0"/>
              </a:rPr>
              <a:t>Leachables</a:t>
            </a:r>
            <a:r>
              <a:rPr lang="en-US" sz="1700" dirty="0" smtClean="0">
                <a:solidFill>
                  <a:srgbClr val="1B361A"/>
                </a:solidFill>
                <a:latin typeface="+mj-lt"/>
                <a:cs typeface="Times New Roman" pitchFamily="18" charset="0"/>
              </a:rPr>
              <a:t>; Guidelines </a:t>
            </a:r>
          </a:p>
          <a:p>
            <a:pPr>
              <a:buFont typeface="Wingdings" pitchFamily="2" charset="2"/>
              <a:buChar char="Ø"/>
            </a:pPr>
            <a:r>
              <a:rPr lang="en-US" sz="1700" dirty="0" smtClean="0">
                <a:solidFill>
                  <a:srgbClr val="1B361A"/>
                </a:solidFill>
                <a:latin typeface="+mj-lt"/>
                <a:cs typeface="Times New Roman" pitchFamily="18" charset="0"/>
              </a:rPr>
              <a:t> Organizations involved with </a:t>
            </a:r>
            <a:r>
              <a:rPr lang="en-US" sz="1700" dirty="0" err="1" smtClean="0">
                <a:solidFill>
                  <a:srgbClr val="1B361A"/>
                </a:solidFill>
                <a:latin typeface="+mj-lt"/>
                <a:cs typeface="Times New Roman" pitchFamily="18" charset="0"/>
              </a:rPr>
              <a:t>extractables</a:t>
            </a:r>
            <a:r>
              <a:rPr lang="en-US" sz="1700" dirty="0" smtClean="0">
                <a:solidFill>
                  <a:srgbClr val="1B361A"/>
                </a:solidFill>
                <a:latin typeface="+mj-lt"/>
                <a:cs typeface="Times New Roman" pitchFamily="18" charset="0"/>
              </a:rPr>
              <a:t> and </a:t>
            </a:r>
            <a:r>
              <a:rPr lang="en-US" sz="1700" dirty="0" err="1" smtClean="0">
                <a:solidFill>
                  <a:srgbClr val="1B361A"/>
                </a:solidFill>
                <a:latin typeface="+mj-lt"/>
                <a:cs typeface="Times New Roman" pitchFamily="18" charset="0"/>
              </a:rPr>
              <a:t>Leachables</a:t>
            </a:r>
            <a:endParaRPr lang="en-US" sz="1700" dirty="0" smtClean="0">
              <a:solidFill>
                <a:srgbClr val="1B361A"/>
              </a:solidFill>
              <a:latin typeface="+mj-lt"/>
              <a:cs typeface="Times New Roman" pitchFamily="18" charset="0"/>
            </a:endParaRPr>
          </a:p>
          <a:p>
            <a:pPr>
              <a:buFont typeface="Wingdings" pitchFamily="2" charset="2"/>
              <a:buChar char="Ø"/>
            </a:pPr>
            <a:r>
              <a:rPr lang="en-IN" sz="1700" dirty="0" smtClean="0">
                <a:solidFill>
                  <a:srgbClr val="1B361A"/>
                </a:solidFill>
                <a:latin typeface="+mj-lt"/>
                <a:cs typeface="Times New Roman" pitchFamily="18" charset="0"/>
              </a:rPr>
              <a:t> Summary of Recommendations </a:t>
            </a:r>
            <a:endParaRPr lang="en-US" sz="1700" dirty="0" smtClean="0">
              <a:solidFill>
                <a:srgbClr val="1B361A"/>
              </a:solidFill>
              <a:latin typeface="+mj-lt"/>
              <a:cs typeface="Times New Roman" pitchFamily="18" charset="0"/>
            </a:endParaRPr>
          </a:p>
          <a:p>
            <a:pPr lvl="0"/>
            <a:endParaRPr lang="en-US" sz="1700" dirty="0" smtClean="0">
              <a:solidFill>
                <a:srgbClr val="1B361A"/>
              </a:solidFill>
              <a:latin typeface="+mj-lt"/>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amond(in)">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ox(in)">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ox(in)">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box(in)">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box(in)">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box(in)">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box(in)">
                                      <p:cBhvr>
                                        <p:cTn id="37" dur="500"/>
                                        <p:tgtEl>
                                          <p:spTgt spid="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box(in)">
                                      <p:cBhvr>
                                        <p:cTn id="42" dur="500"/>
                                        <p:tgtEl>
                                          <p:spTgt spid="6">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animEffect transition="in" filter="box(in)">
                                      <p:cBhvr>
                                        <p:cTn id="47" dur="500"/>
                                        <p:tgtEl>
                                          <p:spTgt spid="6">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nodeType="clickEffect">
                                  <p:stCondLst>
                                    <p:cond delay="0"/>
                                  </p:stCondLst>
                                  <p:childTnLst>
                                    <p:set>
                                      <p:cBhvr>
                                        <p:cTn id="51" dur="1" fill="hold">
                                          <p:stCondLst>
                                            <p:cond delay="0"/>
                                          </p:stCondLst>
                                        </p:cTn>
                                        <p:tgtEl>
                                          <p:spTgt spid="6">
                                            <p:txEl>
                                              <p:pRg st="8" end="8"/>
                                            </p:txEl>
                                          </p:spTgt>
                                        </p:tgtEl>
                                        <p:attrNameLst>
                                          <p:attrName>style.visibility</p:attrName>
                                        </p:attrNameLst>
                                      </p:cBhvr>
                                      <p:to>
                                        <p:strVal val="visible"/>
                                      </p:to>
                                    </p:set>
                                    <p:animEffect transition="in" filter="box(in)">
                                      <p:cBhvr>
                                        <p:cTn id="52" dur="500"/>
                                        <p:tgtEl>
                                          <p:spTgt spid="6">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nodeType="clickEffect">
                                  <p:stCondLst>
                                    <p:cond delay="0"/>
                                  </p:stCondLst>
                                  <p:childTnLst>
                                    <p:set>
                                      <p:cBhvr>
                                        <p:cTn id="56" dur="1" fill="hold">
                                          <p:stCondLst>
                                            <p:cond delay="0"/>
                                          </p:stCondLst>
                                        </p:cTn>
                                        <p:tgtEl>
                                          <p:spTgt spid="6">
                                            <p:txEl>
                                              <p:pRg st="9" end="9"/>
                                            </p:txEl>
                                          </p:spTgt>
                                        </p:tgtEl>
                                        <p:attrNameLst>
                                          <p:attrName>style.visibility</p:attrName>
                                        </p:attrNameLst>
                                      </p:cBhvr>
                                      <p:to>
                                        <p:strVal val="visible"/>
                                      </p:to>
                                    </p:set>
                                    <p:animEffect transition="in" filter="box(in)">
                                      <p:cBhvr>
                                        <p:cTn id="57" dur="500"/>
                                        <p:tgtEl>
                                          <p:spTgt spid="6">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nodeType="clickEffect">
                                  <p:stCondLst>
                                    <p:cond delay="0"/>
                                  </p:stCondLst>
                                  <p:childTnLst>
                                    <p:set>
                                      <p:cBhvr>
                                        <p:cTn id="61" dur="1" fill="hold">
                                          <p:stCondLst>
                                            <p:cond delay="0"/>
                                          </p:stCondLst>
                                        </p:cTn>
                                        <p:tgtEl>
                                          <p:spTgt spid="6">
                                            <p:txEl>
                                              <p:pRg st="10" end="10"/>
                                            </p:txEl>
                                          </p:spTgt>
                                        </p:tgtEl>
                                        <p:attrNameLst>
                                          <p:attrName>style.visibility</p:attrName>
                                        </p:attrNameLst>
                                      </p:cBhvr>
                                      <p:to>
                                        <p:strVal val="visible"/>
                                      </p:to>
                                    </p:set>
                                    <p:animEffect transition="in" filter="box(in)">
                                      <p:cBhvr>
                                        <p:cTn id="62" dur="500"/>
                                        <p:tgtEl>
                                          <p:spTgt spid="6">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4" presetClass="entr" presetSubtype="16" fill="hold" nodeType="clickEffect">
                                  <p:stCondLst>
                                    <p:cond delay="0"/>
                                  </p:stCondLst>
                                  <p:childTnLst>
                                    <p:set>
                                      <p:cBhvr>
                                        <p:cTn id="66" dur="1" fill="hold">
                                          <p:stCondLst>
                                            <p:cond delay="0"/>
                                          </p:stCondLst>
                                        </p:cTn>
                                        <p:tgtEl>
                                          <p:spTgt spid="6">
                                            <p:txEl>
                                              <p:pRg st="11" end="11"/>
                                            </p:txEl>
                                          </p:spTgt>
                                        </p:tgtEl>
                                        <p:attrNameLst>
                                          <p:attrName>style.visibility</p:attrName>
                                        </p:attrNameLst>
                                      </p:cBhvr>
                                      <p:to>
                                        <p:strVal val="visible"/>
                                      </p:to>
                                    </p:set>
                                    <p:animEffect transition="in" filter="box(in)">
                                      <p:cBhvr>
                                        <p:cTn id="67" dur="500"/>
                                        <p:tgtEl>
                                          <p:spTgt spid="6">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4" presetClass="entr" presetSubtype="16" fill="hold" nodeType="clickEffect">
                                  <p:stCondLst>
                                    <p:cond delay="0"/>
                                  </p:stCondLst>
                                  <p:childTnLst>
                                    <p:set>
                                      <p:cBhvr>
                                        <p:cTn id="71" dur="1" fill="hold">
                                          <p:stCondLst>
                                            <p:cond delay="0"/>
                                          </p:stCondLst>
                                        </p:cTn>
                                        <p:tgtEl>
                                          <p:spTgt spid="6">
                                            <p:txEl>
                                              <p:pRg st="12" end="12"/>
                                            </p:txEl>
                                          </p:spTgt>
                                        </p:tgtEl>
                                        <p:attrNameLst>
                                          <p:attrName>style.visibility</p:attrName>
                                        </p:attrNameLst>
                                      </p:cBhvr>
                                      <p:to>
                                        <p:strVal val="visible"/>
                                      </p:to>
                                    </p:set>
                                    <p:animEffect transition="in" filter="box(in)">
                                      <p:cBhvr>
                                        <p:cTn id="72" dur="500"/>
                                        <p:tgtEl>
                                          <p:spTgt spid="6">
                                            <p:txEl>
                                              <p:pRg st="12" end="1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4" presetClass="entr" presetSubtype="16" fill="hold" nodeType="clickEffect">
                                  <p:stCondLst>
                                    <p:cond delay="0"/>
                                  </p:stCondLst>
                                  <p:childTnLst>
                                    <p:set>
                                      <p:cBhvr>
                                        <p:cTn id="76" dur="1" fill="hold">
                                          <p:stCondLst>
                                            <p:cond delay="0"/>
                                          </p:stCondLst>
                                        </p:cTn>
                                        <p:tgtEl>
                                          <p:spTgt spid="6">
                                            <p:txEl>
                                              <p:pRg st="13" end="13"/>
                                            </p:txEl>
                                          </p:spTgt>
                                        </p:tgtEl>
                                        <p:attrNameLst>
                                          <p:attrName>style.visibility</p:attrName>
                                        </p:attrNameLst>
                                      </p:cBhvr>
                                      <p:to>
                                        <p:strVal val="visible"/>
                                      </p:to>
                                    </p:set>
                                    <p:animEffect transition="in" filter="box(in)">
                                      <p:cBhvr>
                                        <p:cTn id="77" dur="500"/>
                                        <p:tgtEl>
                                          <p:spTgt spid="6">
                                            <p:txEl>
                                              <p:pRg st="13" end="1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4" presetClass="entr" presetSubtype="16" fill="hold" nodeType="clickEffect">
                                  <p:stCondLst>
                                    <p:cond delay="0"/>
                                  </p:stCondLst>
                                  <p:childTnLst>
                                    <p:set>
                                      <p:cBhvr>
                                        <p:cTn id="81" dur="1" fill="hold">
                                          <p:stCondLst>
                                            <p:cond delay="0"/>
                                          </p:stCondLst>
                                        </p:cTn>
                                        <p:tgtEl>
                                          <p:spTgt spid="6">
                                            <p:txEl>
                                              <p:pRg st="14" end="14"/>
                                            </p:txEl>
                                          </p:spTgt>
                                        </p:tgtEl>
                                        <p:attrNameLst>
                                          <p:attrName>style.visibility</p:attrName>
                                        </p:attrNameLst>
                                      </p:cBhvr>
                                      <p:to>
                                        <p:strVal val="visible"/>
                                      </p:to>
                                    </p:set>
                                    <p:animEffect transition="in" filter="box(in)">
                                      <p:cBhvr>
                                        <p:cTn id="82" dur="500"/>
                                        <p:tgtEl>
                                          <p:spTgt spid="6">
                                            <p:txEl>
                                              <p:pRg st="14" end="1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4" presetClass="entr" presetSubtype="16" fill="hold" nodeType="clickEffect">
                                  <p:stCondLst>
                                    <p:cond delay="0"/>
                                  </p:stCondLst>
                                  <p:childTnLst>
                                    <p:set>
                                      <p:cBhvr>
                                        <p:cTn id="86" dur="1" fill="hold">
                                          <p:stCondLst>
                                            <p:cond delay="0"/>
                                          </p:stCondLst>
                                        </p:cTn>
                                        <p:tgtEl>
                                          <p:spTgt spid="6">
                                            <p:txEl>
                                              <p:pRg st="15" end="15"/>
                                            </p:txEl>
                                          </p:spTgt>
                                        </p:tgtEl>
                                        <p:attrNameLst>
                                          <p:attrName>style.visibility</p:attrName>
                                        </p:attrNameLst>
                                      </p:cBhvr>
                                      <p:to>
                                        <p:strVal val="visible"/>
                                      </p:to>
                                    </p:set>
                                    <p:animEffect transition="in" filter="box(in)">
                                      <p:cBhvr>
                                        <p:cTn id="87" dur="500"/>
                                        <p:tgtEl>
                                          <p:spTgt spid="6">
                                            <p:txEl>
                                              <p:pRg st="15" end="15"/>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4" presetClass="entr" presetSubtype="16" fill="hold" nodeType="clickEffect">
                                  <p:stCondLst>
                                    <p:cond delay="0"/>
                                  </p:stCondLst>
                                  <p:childTnLst>
                                    <p:set>
                                      <p:cBhvr>
                                        <p:cTn id="91" dur="1" fill="hold">
                                          <p:stCondLst>
                                            <p:cond delay="0"/>
                                          </p:stCondLst>
                                        </p:cTn>
                                        <p:tgtEl>
                                          <p:spTgt spid="6">
                                            <p:txEl>
                                              <p:pRg st="16" end="16"/>
                                            </p:txEl>
                                          </p:spTgt>
                                        </p:tgtEl>
                                        <p:attrNameLst>
                                          <p:attrName>style.visibility</p:attrName>
                                        </p:attrNameLst>
                                      </p:cBhvr>
                                      <p:to>
                                        <p:strVal val="visible"/>
                                      </p:to>
                                    </p:set>
                                    <p:animEffect transition="in" filter="box(in)">
                                      <p:cBhvr>
                                        <p:cTn id="92" dur="500"/>
                                        <p:tgtEl>
                                          <p:spTgt spid="6">
                                            <p:txEl>
                                              <p:pRg st="16" end="16"/>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4" presetClass="entr" presetSubtype="16" fill="hold" nodeType="clickEffect">
                                  <p:stCondLst>
                                    <p:cond delay="0"/>
                                  </p:stCondLst>
                                  <p:childTnLst>
                                    <p:set>
                                      <p:cBhvr>
                                        <p:cTn id="96" dur="1" fill="hold">
                                          <p:stCondLst>
                                            <p:cond delay="0"/>
                                          </p:stCondLst>
                                        </p:cTn>
                                        <p:tgtEl>
                                          <p:spTgt spid="6">
                                            <p:txEl>
                                              <p:pRg st="17" end="17"/>
                                            </p:txEl>
                                          </p:spTgt>
                                        </p:tgtEl>
                                        <p:attrNameLst>
                                          <p:attrName>style.visibility</p:attrName>
                                        </p:attrNameLst>
                                      </p:cBhvr>
                                      <p:to>
                                        <p:strVal val="visible"/>
                                      </p:to>
                                    </p:set>
                                    <p:animEffect transition="in" filter="box(in)">
                                      <p:cBhvr>
                                        <p:cTn id="97" dur="500"/>
                                        <p:tgtEl>
                                          <p:spTgt spid="6">
                                            <p:txEl>
                                              <p:pRg st="17" end="17"/>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4" presetClass="entr" presetSubtype="16" fill="hold" nodeType="clickEffect">
                                  <p:stCondLst>
                                    <p:cond delay="0"/>
                                  </p:stCondLst>
                                  <p:childTnLst>
                                    <p:set>
                                      <p:cBhvr>
                                        <p:cTn id="101" dur="1" fill="hold">
                                          <p:stCondLst>
                                            <p:cond delay="0"/>
                                          </p:stCondLst>
                                        </p:cTn>
                                        <p:tgtEl>
                                          <p:spTgt spid="6">
                                            <p:txEl>
                                              <p:pRg st="18" end="18"/>
                                            </p:txEl>
                                          </p:spTgt>
                                        </p:tgtEl>
                                        <p:attrNameLst>
                                          <p:attrName>style.visibility</p:attrName>
                                        </p:attrNameLst>
                                      </p:cBhvr>
                                      <p:to>
                                        <p:strVal val="visible"/>
                                      </p:to>
                                    </p:set>
                                    <p:animEffect transition="in" filter="box(in)">
                                      <p:cBhvr>
                                        <p:cTn id="102" dur="500"/>
                                        <p:tgtEl>
                                          <p:spTgt spid="6">
                                            <p:txEl>
                                              <p:pRg st="18" end="18"/>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4" presetClass="entr" presetSubtype="16" fill="hold" nodeType="clickEffect">
                                  <p:stCondLst>
                                    <p:cond delay="0"/>
                                  </p:stCondLst>
                                  <p:childTnLst>
                                    <p:set>
                                      <p:cBhvr>
                                        <p:cTn id="106" dur="1" fill="hold">
                                          <p:stCondLst>
                                            <p:cond delay="0"/>
                                          </p:stCondLst>
                                        </p:cTn>
                                        <p:tgtEl>
                                          <p:spTgt spid="6">
                                            <p:txEl>
                                              <p:pRg st="19" end="19"/>
                                            </p:txEl>
                                          </p:spTgt>
                                        </p:tgtEl>
                                        <p:attrNameLst>
                                          <p:attrName>style.visibility</p:attrName>
                                        </p:attrNameLst>
                                      </p:cBhvr>
                                      <p:to>
                                        <p:strVal val="visible"/>
                                      </p:to>
                                    </p:set>
                                    <p:animEffect transition="in" filter="box(in)">
                                      <p:cBhvr>
                                        <p:cTn id="107" dur="500"/>
                                        <p:tgtEl>
                                          <p:spTgt spid="6">
                                            <p:txEl>
                                              <p:pRg st="19" end="19"/>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4" presetClass="entr" presetSubtype="16" fill="hold" nodeType="clickEffect">
                                  <p:stCondLst>
                                    <p:cond delay="0"/>
                                  </p:stCondLst>
                                  <p:childTnLst>
                                    <p:set>
                                      <p:cBhvr>
                                        <p:cTn id="111" dur="1" fill="hold">
                                          <p:stCondLst>
                                            <p:cond delay="0"/>
                                          </p:stCondLst>
                                        </p:cTn>
                                        <p:tgtEl>
                                          <p:spTgt spid="6">
                                            <p:txEl>
                                              <p:pRg st="20" end="20"/>
                                            </p:txEl>
                                          </p:spTgt>
                                        </p:tgtEl>
                                        <p:attrNameLst>
                                          <p:attrName>style.visibility</p:attrName>
                                        </p:attrNameLst>
                                      </p:cBhvr>
                                      <p:to>
                                        <p:strVal val="visible"/>
                                      </p:to>
                                    </p:set>
                                    <p:animEffect transition="in" filter="box(in)">
                                      <p:cBhvr>
                                        <p:cTn id="112" dur="500"/>
                                        <p:tgtEl>
                                          <p:spTgt spid="6">
                                            <p:txEl>
                                              <p:pRg st="20" end="20"/>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4" presetClass="entr" presetSubtype="16" fill="hold" nodeType="clickEffect">
                                  <p:stCondLst>
                                    <p:cond delay="0"/>
                                  </p:stCondLst>
                                  <p:childTnLst>
                                    <p:set>
                                      <p:cBhvr>
                                        <p:cTn id="116" dur="1" fill="hold">
                                          <p:stCondLst>
                                            <p:cond delay="0"/>
                                          </p:stCondLst>
                                        </p:cTn>
                                        <p:tgtEl>
                                          <p:spTgt spid="6">
                                            <p:txEl>
                                              <p:pRg st="21" end="21"/>
                                            </p:txEl>
                                          </p:spTgt>
                                        </p:tgtEl>
                                        <p:attrNameLst>
                                          <p:attrName>style.visibility</p:attrName>
                                        </p:attrNameLst>
                                      </p:cBhvr>
                                      <p:to>
                                        <p:strVal val="visible"/>
                                      </p:to>
                                    </p:set>
                                    <p:animEffect transition="in" filter="box(in)">
                                      <p:cBhvr>
                                        <p:cTn id="117" dur="500"/>
                                        <p:tgtEl>
                                          <p:spTgt spid="6">
                                            <p:txEl>
                                              <p:pRg st="21" end="21"/>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4" presetClass="entr" presetSubtype="16" fill="hold" nodeType="clickEffect">
                                  <p:stCondLst>
                                    <p:cond delay="0"/>
                                  </p:stCondLst>
                                  <p:childTnLst>
                                    <p:set>
                                      <p:cBhvr>
                                        <p:cTn id="121" dur="1" fill="hold">
                                          <p:stCondLst>
                                            <p:cond delay="0"/>
                                          </p:stCondLst>
                                        </p:cTn>
                                        <p:tgtEl>
                                          <p:spTgt spid="6">
                                            <p:txEl>
                                              <p:pRg st="22" end="22"/>
                                            </p:txEl>
                                          </p:spTgt>
                                        </p:tgtEl>
                                        <p:attrNameLst>
                                          <p:attrName>style.visibility</p:attrName>
                                        </p:attrNameLst>
                                      </p:cBhvr>
                                      <p:to>
                                        <p:strVal val="visible"/>
                                      </p:to>
                                    </p:set>
                                    <p:animEffect transition="in" filter="box(in)">
                                      <p:cBhvr>
                                        <p:cTn id="122" dur="500"/>
                                        <p:tgtEl>
                                          <p:spTgt spid="6">
                                            <p:txEl>
                                              <p:pRg st="22" end="2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4377" y="0"/>
            <a:ext cx="9143999" cy="6858000"/>
          </a:xfrm>
          <a:prstGeom prst="rect">
            <a:avLst/>
          </a:prstGeom>
        </p:spPr>
      </p:pic>
      <p:sp>
        <p:nvSpPr>
          <p:cNvPr id="5" name="Rectangle 4"/>
          <p:cNvSpPr/>
          <p:nvPr/>
        </p:nvSpPr>
        <p:spPr>
          <a:xfrm>
            <a:off x="395536" y="76200"/>
            <a:ext cx="8424936" cy="3139321"/>
          </a:xfrm>
          <a:prstGeom prst="rect">
            <a:avLst/>
          </a:prstGeom>
        </p:spPr>
        <p:txBody>
          <a:bodyPr wrap="square">
            <a:spAutoFit/>
          </a:bodyPr>
          <a:lstStyle/>
          <a:p>
            <a:r>
              <a:rPr lang="en-US" sz="2400" b="1" i="1" u="sng" dirty="0" smtClean="0">
                <a:latin typeface="+mj-lt"/>
                <a:cs typeface="Times New Roman" pitchFamily="18" charset="0"/>
              </a:rPr>
              <a:t>DEFINITIONS</a:t>
            </a:r>
          </a:p>
          <a:p>
            <a:endParaRPr lang="en-US" sz="2400" b="1" i="1" u="sng" dirty="0" smtClean="0">
              <a:solidFill>
                <a:schemeClr val="accent3">
                  <a:lumMod val="50000"/>
                </a:schemeClr>
              </a:solidFill>
              <a:latin typeface="Times New Roman" pitchFamily="18" charset="0"/>
              <a:cs typeface="Times New Roman" pitchFamily="18" charset="0"/>
            </a:endParaRPr>
          </a:p>
          <a:p>
            <a:pPr>
              <a:buFont typeface="Wingdings" pitchFamily="2" charset="2"/>
              <a:buChar char="v"/>
            </a:pPr>
            <a:r>
              <a:rPr lang="en-US" sz="2200" b="1" i="1" u="sng" dirty="0" smtClean="0">
                <a:latin typeface="+mj-lt"/>
                <a:cs typeface="Times New Roman" pitchFamily="18" charset="0"/>
              </a:rPr>
              <a:t> </a:t>
            </a:r>
            <a:r>
              <a:rPr lang="en-US" sz="2200" b="1" i="1" u="sng" dirty="0" err="1" smtClean="0">
                <a:latin typeface="+mj-lt"/>
                <a:cs typeface="Times New Roman" pitchFamily="18" charset="0"/>
              </a:rPr>
              <a:t>Extractables</a:t>
            </a:r>
            <a:endParaRPr lang="en-US" sz="2200" b="1" i="1" u="sng" dirty="0" smtClean="0">
              <a:latin typeface="+mj-lt"/>
              <a:cs typeface="Times New Roman" pitchFamily="18" charset="0"/>
            </a:endParaRPr>
          </a:p>
          <a:p>
            <a:r>
              <a:rPr lang="en-IN" sz="2000" dirty="0"/>
              <a:t>chemical compounds that migrate </a:t>
            </a:r>
            <a:r>
              <a:rPr lang="en-IN" sz="2000" dirty="0" smtClean="0"/>
              <a:t>from packaging/device </a:t>
            </a:r>
            <a:r>
              <a:rPr lang="en-IN" sz="2000" dirty="0"/>
              <a:t>materials under forced (strong </a:t>
            </a:r>
            <a:r>
              <a:rPr lang="en-IN" sz="2000" dirty="0" smtClean="0"/>
              <a:t>solvents &amp; </a:t>
            </a:r>
            <a:r>
              <a:rPr lang="en-IN" sz="2000" dirty="0"/>
              <a:t>high temperature) </a:t>
            </a:r>
            <a:r>
              <a:rPr lang="en-IN" sz="2000" dirty="0" smtClean="0"/>
              <a:t>conditions.</a:t>
            </a:r>
            <a:endParaRPr lang="en-US" sz="2000" b="1" i="1" u="sng" dirty="0" smtClean="0">
              <a:latin typeface="Times New Roman" pitchFamily="18" charset="0"/>
              <a:cs typeface="Times New Roman" pitchFamily="18" charset="0"/>
            </a:endParaRPr>
          </a:p>
          <a:p>
            <a:pPr lvl="0">
              <a:buFont typeface="Arial" pitchFamily="34" charset="0"/>
              <a:buChar char="•"/>
            </a:pPr>
            <a:r>
              <a:rPr lang="en-US" sz="2200" dirty="0" err="1" smtClean="0"/>
              <a:t>Extractables</a:t>
            </a:r>
            <a:r>
              <a:rPr lang="en-US" sz="2200" dirty="0" smtClean="0"/>
              <a:t> are chemical entities , both organic  and inorganic , that will extract from components of a container closure system or device into solvents under controlled conditions. They are used to identify and quantify potential </a:t>
            </a:r>
            <a:r>
              <a:rPr lang="en-US" sz="2200" dirty="0" err="1" smtClean="0"/>
              <a:t>leachables</a:t>
            </a:r>
            <a:r>
              <a:rPr lang="en-US" sz="2200" dirty="0" smtClean="0"/>
              <a:t>. </a:t>
            </a:r>
            <a:endParaRPr lang="en-IN" sz="2200" dirty="0" smtClean="0"/>
          </a:p>
        </p:txBody>
      </p:sp>
      <p:sp>
        <p:nvSpPr>
          <p:cNvPr id="7" name="Rectangle 1"/>
          <p:cNvSpPr>
            <a:spLocks noChangeArrowheads="1"/>
          </p:cNvSpPr>
          <p:nvPr/>
        </p:nvSpPr>
        <p:spPr bwMode="auto">
          <a:xfrm>
            <a:off x="395536" y="2971800"/>
            <a:ext cx="836746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marL="914400" marR="0" lvl="2" indent="0" algn="ctr" defTabSz="914400" rtl="0" eaLnBrk="1" fontAlgn="base" latinLnBrk="0" hangingPunct="1">
              <a:lnSpc>
                <a:spcPct val="100000"/>
              </a:lnSpc>
              <a:spcBef>
                <a:spcPct val="0"/>
              </a:spcBef>
              <a:spcAft>
                <a:spcPct val="0"/>
              </a:spcAft>
              <a:buClrTx/>
              <a:buSzTx/>
              <a:tabLst>
                <a:tab pos="914400" algn="l"/>
              </a:tabLst>
            </a:pPr>
            <a:endPar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914400" marR="0" lvl="2" indent="0" algn="ctr" defTabSz="914400" rtl="0" eaLnBrk="1" fontAlgn="base" latinLnBrk="0" hangingPunct="1">
              <a:lnSpc>
                <a:spcPct val="100000"/>
              </a:lnSpc>
              <a:spcBef>
                <a:spcPct val="0"/>
              </a:spcBef>
              <a:spcAft>
                <a:spcPct val="0"/>
              </a:spcAft>
              <a:buClrTx/>
              <a:buSzTx/>
              <a:tabLst>
                <a:tab pos="914400" algn="l"/>
              </a:tabLst>
            </a:pPr>
            <a:endPar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914400" marR="0" lvl="2" indent="0" algn="ctr" defTabSz="914400" rtl="0" eaLnBrk="1" fontAlgn="base" latinLnBrk="0" hangingPunct="1">
              <a:lnSpc>
                <a:spcPct val="100000"/>
              </a:lnSpc>
              <a:spcBef>
                <a:spcPct val="0"/>
              </a:spcBef>
              <a:spcAft>
                <a:spcPct val="0"/>
              </a:spcAft>
              <a:buClrTx/>
              <a:buSzTx/>
              <a:tabLst>
                <a:tab pos="914400" algn="l"/>
              </a:tabLst>
            </a:pPr>
            <a:r>
              <a:rPr kumimoji="0" lang="en-US" sz="2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Extraction conditions</a:t>
            </a:r>
            <a:endParaRPr kumimoji="0" lang="en-US" sz="900" b="0" i="0" u="sng"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tabLst>
                <a:tab pos="91440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Table 7"/>
          <p:cNvGraphicFramePr>
            <a:graphicFrameLocks noGrp="1"/>
          </p:cNvGraphicFramePr>
          <p:nvPr/>
        </p:nvGraphicFramePr>
        <p:xfrm>
          <a:off x="381000" y="4038600"/>
          <a:ext cx="8305800" cy="2484120"/>
        </p:xfrm>
        <a:graphic>
          <a:graphicData uri="http://schemas.openxmlformats.org/drawingml/2006/table">
            <a:tbl>
              <a:tblPr firstRow="1" bandRow="1">
                <a:tableStyleId>{5C22544A-7EE6-4342-B048-85BDC9FD1C3A}</a:tableStyleId>
              </a:tblPr>
              <a:tblGrid>
                <a:gridCol w="1066800"/>
                <a:gridCol w="2438400"/>
                <a:gridCol w="2438400"/>
                <a:gridCol w="2362200"/>
              </a:tblGrid>
              <a:tr h="838200">
                <a:tc>
                  <a:txBody>
                    <a:bodyPr/>
                    <a:lstStyle/>
                    <a:p>
                      <a:pPr marL="0" marR="0" algn="ctr">
                        <a:lnSpc>
                          <a:spcPct val="150000"/>
                        </a:lnSpc>
                        <a:spcBef>
                          <a:spcPts val="0"/>
                        </a:spcBef>
                        <a:spcAft>
                          <a:spcPts val="0"/>
                        </a:spcAft>
                      </a:pPr>
                      <a:r>
                        <a:rPr lang="en-US" sz="1800" dirty="0">
                          <a:solidFill>
                            <a:schemeClr val="tx1"/>
                          </a:solidFill>
                          <a:effectLst/>
                        </a:rPr>
                        <a:t>Sr. No.</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800" dirty="0">
                          <a:solidFill>
                            <a:schemeClr val="tx1"/>
                          </a:solidFill>
                          <a:effectLst/>
                        </a:rPr>
                        <a:t>Temperature</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800" dirty="0">
                          <a:solidFill>
                            <a:schemeClr val="tx1"/>
                          </a:solidFill>
                          <a:effectLst/>
                        </a:rPr>
                        <a:t>Relative humidity [%RH]</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800" dirty="0">
                          <a:solidFill>
                            <a:schemeClr val="tx1"/>
                          </a:solidFill>
                          <a:effectLst/>
                        </a:rPr>
                        <a:t>Time points</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370840">
                <a:tc>
                  <a:txBody>
                    <a:bodyPr/>
                    <a:lstStyle/>
                    <a:p>
                      <a:pPr marL="342900" marR="0" lvl="0" indent="-342900" algn="ctr">
                        <a:lnSpc>
                          <a:spcPct val="150000"/>
                        </a:lnSpc>
                        <a:spcBef>
                          <a:spcPts val="0"/>
                        </a:spcBef>
                        <a:spcAft>
                          <a:spcPts val="0"/>
                        </a:spcAft>
                        <a:buFont typeface="+mj-lt"/>
                        <a:buAutoNum type="arabicPeriod"/>
                        <a:tabLst>
                          <a:tab pos="457200" algn="l"/>
                        </a:tabLst>
                      </a:pPr>
                      <a:r>
                        <a:rPr lang="en-US" sz="1800">
                          <a:solidFill>
                            <a:schemeClr val="tx1"/>
                          </a:solidFill>
                          <a:effectLst/>
                        </a:rPr>
                        <a:t> </a:t>
                      </a:r>
                      <a:endParaRPr lang="en-US" sz="180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dirty="0">
                          <a:solidFill>
                            <a:schemeClr val="tx1"/>
                          </a:solidFill>
                          <a:effectLst/>
                        </a:rPr>
                        <a:t>23 ± 2 °C</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dirty="0">
                          <a:solidFill>
                            <a:schemeClr val="tx1"/>
                          </a:solidFill>
                          <a:effectLst/>
                        </a:rPr>
                        <a:t>73 ± 5</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dirty="0">
                          <a:solidFill>
                            <a:schemeClr val="tx1"/>
                          </a:solidFill>
                          <a:effectLst/>
                        </a:rPr>
                        <a:t>Day-1</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342900" marR="0" lvl="0" indent="-342900" algn="ctr">
                        <a:lnSpc>
                          <a:spcPct val="150000"/>
                        </a:lnSpc>
                        <a:spcBef>
                          <a:spcPts val="0"/>
                        </a:spcBef>
                        <a:spcAft>
                          <a:spcPts val="0"/>
                        </a:spcAft>
                        <a:buFont typeface="+mj-lt"/>
                        <a:buAutoNum type="arabicPeriod"/>
                        <a:tabLst>
                          <a:tab pos="457200" algn="l"/>
                        </a:tabLst>
                      </a:pPr>
                      <a:r>
                        <a:rPr lang="en-US" sz="1800">
                          <a:solidFill>
                            <a:schemeClr val="tx1"/>
                          </a:solidFill>
                          <a:effectLst/>
                        </a:rPr>
                        <a:t> </a:t>
                      </a:r>
                      <a:endParaRPr lang="en-US" sz="180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a:solidFill>
                            <a:schemeClr val="tx1"/>
                          </a:solidFill>
                          <a:effectLst/>
                        </a:rPr>
                        <a:t>23 ± 2 °C</a:t>
                      </a:r>
                      <a:endParaRPr lang="en-US" sz="180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a:solidFill>
                            <a:schemeClr val="tx1"/>
                          </a:solidFill>
                          <a:effectLst/>
                        </a:rPr>
                        <a:t>73 ± 5</a:t>
                      </a:r>
                      <a:endParaRPr lang="en-US" sz="180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dirty="0">
                          <a:solidFill>
                            <a:schemeClr val="tx1"/>
                          </a:solidFill>
                          <a:effectLst/>
                        </a:rPr>
                        <a:t>Day-7</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342900" marR="0" lvl="0" indent="-342900" algn="ctr">
                        <a:lnSpc>
                          <a:spcPct val="150000"/>
                        </a:lnSpc>
                        <a:spcBef>
                          <a:spcPts val="0"/>
                        </a:spcBef>
                        <a:spcAft>
                          <a:spcPts val="0"/>
                        </a:spcAft>
                        <a:buFont typeface="+mj-lt"/>
                        <a:buAutoNum type="arabicPeriod"/>
                        <a:tabLst>
                          <a:tab pos="457200" algn="l"/>
                        </a:tabLst>
                      </a:pPr>
                      <a:r>
                        <a:rPr lang="en-US" sz="1800" dirty="0">
                          <a:solidFill>
                            <a:schemeClr val="tx1"/>
                          </a:solidFill>
                          <a:effectLst/>
                        </a:rPr>
                        <a:t> </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a:solidFill>
                            <a:schemeClr val="tx1"/>
                          </a:solidFill>
                          <a:effectLst/>
                        </a:rPr>
                        <a:t>23 ± 2 °C</a:t>
                      </a:r>
                      <a:endParaRPr lang="en-US" sz="180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a:solidFill>
                            <a:schemeClr val="tx1"/>
                          </a:solidFill>
                          <a:effectLst/>
                        </a:rPr>
                        <a:t>73 ± 5</a:t>
                      </a:r>
                      <a:endParaRPr lang="en-US" sz="180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dirty="0">
                          <a:solidFill>
                            <a:schemeClr val="tx1"/>
                          </a:solidFill>
                          <a:effectLst/>
                        </a:rPr>
                        <a:t>Day-14</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342900" marR="0" lvl="0" indent="-342900" algn="ctr">
                        <a:lnSpc>
                          <a:spcPct val="150000"/>
                        </a:lnSpc>
                        <a:spcBef>
                          <a:spcPts val="0"/>
                        </a:spcBef>
                        <a:spcAft>
                          <a:spcPts val="0"/>
                        </a:spcAft>
                        <a:buFont typeface="+mj-lt"/>
                        <a:buAutoNum type="arabicPeriod"/>
                        <a:tabLst>
                          <a:tab pos="457200" algn="l"/>
                        </a:tabLst>
                      </a:pPr>
                      <a:r>
                        <a:rPr lang="en-US" sz="1800">
                          <a:solidFill>
                            <a:schemeClr val="tx1"/>
                          </a:solidFill>
                          <a:effectLst/>
                        </a:rPr>
                        <a:t> </a:t>
                      </a:r>
                      <a:endParaRPr lang="en-US" sz="180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a:solidFill>
                            <a:schemeClr val="tx1"/>
                          </a:solidFill>
                          <a:effectLst/>
                        </a:rPr>
                        <a:t>23 ± 2 °C</a:t>
                      </a:r>
                      <a:endParaRPr lang="en-US" sz="180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dirty="0">
                          <a:solidFill>
                            <a:schemeClr val="tx1"/>
                          </a:solidFill>
                          <a:effectLst/>
                        </a:rPr>
                        <a:t>73 ± 5</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dirty="0">
                          <a:solidFill>
                            <a:schemeClr val="tx1"/>
                          </a:solidFill>
                          <a:effectLst/>
                        </a:rPr>
                        <a:t>Day-28</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amond(in)">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blinds(horizontal)">
                                      <p:cBhvr>
                                        <p:cTn id="17" dur="500"/>
                                        <p:tgtEl>
                                          <p:spTgt spid="5">
                                            <p:txEl>
                                              <p:pRg st="3" end="3"/>
                                            </p:txEl>
                                          </p:spTgt>
                                        </p:tgtEl>
                                      </p:cBhvr>
                                    </p:animEffect>
                                  </p:childTnLst>
                                </p:cTn>
                              </p:par>
                              <p:par>
                                <p:cTn id="18" presetID="2" presetClass="entr" presetSubtype="4" fill="hold" nodeType="withEffect">
                                  <p:stCondLst>
                                    <p:cond delay="0"/>
                                  </p:stCondLst>
                                  <p:childTnLst>
                                    <p:set>
                                      <p:cBhvr>
                                        <p:cTn id="19" dur="1" fill="hold">
                                          <p:stCondLst>
                                            <p:cond delay="0"/>
                                          </p:stCondLst>
                                        </p:cTn>
                                        <p:tgtEl>
                                          <p:spTgt spid="5">
                                            <p:txEl>
                                              <p:pRg st="4" end="4"/>
                                            </p:txEl>
                                          </p:spTgt>
                                        </p:tgtEl>
                                        <p:attrNameLst>
                                          <p:attrName>style.visibility</p:attrName>
                                        </p:attrNameLst>
                                      </p:cBhvr>
                                      <p:to>
                                        <p:strVal val="visible"/>
                                      </p:to>
                                    </p:set>
                                    <p:anim calcmode="lin" valueType="num">
                                      <p:cBhvr additive="base">
                                        <p:cTn id="20"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Effect transition="in" filter="checkerboard(across)">
                                      <p:cBhvr>
                                        <p:cTn id="26" dur="500"/>
                                        <p:tgtEl>
                                          <p:spTgt spid="7">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0"/>
            <a:ext cx="9143999" cy="6858000"/>
          </a:xfrm>
          <a:prstGeom prst="rect">
            <a:avLst/>
          </a:prstGeom>
        </p:spPr>
      </p:pic>
      <p:sp>
        <p:nvSpPr>
          <p:cNvPr id="5" name="Rectangle 4"/>
          <p:cNvSpPr/>
          <p:nvPr/>
        </p:nvSpPr>
        <p:spPr>
          <a:xfrm>
            <a:off x="395536" y="260648"/>
            <a:ext cx="5261056" cy="461665"/>
          </a:xfrm>
          <a:prstGeom prst="rect">
            <a:avLst/>
          </a:prstGeom>
        </p:spPr>
        <p:txBody>
          <a:bodyPr wrap="square">
            <a:spAutoFit/>
          </a:bodyPr>
          <a:lstStyle/>
          <a:p>
            <a:pPr lvl="0"/>
            <a:endParaRPr lang="en-IN" sz="2400" dirty="0">
              <a:solidFill>
                <a:prstClr val="black"/>
              </a:solidFill>
            </a:endParaRPr>
          </a:p>
        </p:txBody>
      </p:sp>
      <p:sp>
        <p:nvSpPr>
          <p:cNvPr id="7" name="Rectangle 6"/>
          <p:cNvSpPr/>
          <p:nvPr/>
        </p:nvSpPr>
        <p:spPr>
          <a:xfrm>
            <a:off x="539552" y="188640"/>
            <a:ext cx="1773242" cy="461665"/>
          </a:xfrm>
          <a:prstGeom prst="rect">
            <a:avLst/>
          </a:prstGeom>
        </p:spPr>
        <p:txBody>
          <a:bodyPr wrap="none">
            <a:spAutoFit/>
          </a:bodyPr>
          <a:lstStyle/>
          <a:p>
            <a:pPr lvl="0"/>
            <a:r>
              <a:rPr lang="en-US" sz="2400" b="1" i="1" u="sng" dirty="0" err="1">
                <a:solidFill>
                  <a:prstClr val="black"/>
                </a:solidFill>
                <a:latin typeface="Times New Roman" pitchFamily="18" charset="0"/>
                <a:cs typeface="Times New Roman" pitchFamily="18" charset="0"/>
              </a:rPr>
              <a:t>Extractables</a:t>
            </a:r>
            <a:endParaRPr lang="en-IN" sz="2400" dirty="0">
              <a:solidFill>
                <a:prstClr val="black"/>
              </a:solidFill>
            </a:endParaRPr>
          </a:p>
        </p:txBody>
      </p:sp>
      <p:graphicFrame>
        <p:nvGraphicFramePr>
          <p:cNvPr id="8" name="Table 7"/>
          <p:cNvGraphicFramePr>
            <a:graphicFrameLocks noGrp="1"/>
          </p:cNvGraphicFramePr>
          <p:nvPr/>
        </p:nvGraphicFramePr>
        <p:xfrm>
          <a:off x="179512" y="814189"/>
          <a:ext cx="8784976" cy="5927179"/>
        </p:xfrm>
        <a:graphic>
          <a:graphicData uri="http://schemas.openxmlformats.org/drawingml/2006/table">
            <a:tbl>
              <a:tblPr firstRow="1" bandRow="1">
                <a:tableStyleId>{5C22544A-7EE6-4342-B048-85BDC9FD1C3A}</a:tableStyleId>
              </a:tblPr>
              <a:tblGrid>
                <a:gridCol w="1368152"/>
                <a:gridCol w="1468491"/>
                <a:gridCol w="1771869"/>
                <a:gridCol w="2376264"/>
                <a:gridCol w="1800200"/>
              </a:tblGrid>
              <a:tr h="486921">
                <a:tc>
                  <a:txBody>
                    <a:bodyPr/>
                    <a:lstStyle/>
                    <a:p>
                      <a:pPr>
                        <a:lnSpc>
                          <a:spcPct val="115000"/>
                        </a:lnSpc>
                        <a:spcAft>
                          <a:spcPts val="0"/>
                        </a:spcAft>
                      </a:pPr>
                      <a:r>
                        <a:rPr lang="en-US" sz="1800" kern="1200" dirty="0" smtClean="0">
                          <a:solidFill>
                            <a:schemeClr val="dk1"/>
                          </a:solidFill>
                          <a:latin typeface="+mn-lt"/>
                          <a:ea typeface="+mn-ea"/>
                          <a:cs typeface="+mn-cs"/>
                        </a:rPr>
                        <a:t>Source of Extractable</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gridSpan="2">
                  <a:txBody>
                    <a:bodyPr/>
                    <a:lstStyle/>
                    <a:p>
                      <a:pPr>
                        <a:lnSpc>
                          <a:spcPct val="115000"/>
                        </a:lnSpc>
                        <a:spcAft>
                          <a:spcPts val="0"/>
                        </a:spcAft>
                      </a:pPr>
                      <a:r>
                        <a:rPr lang="en-US" sz="1800" kern="1200" dirty="0" smtClean="0">
                          <a:solidFill>
                            <a:schemeClr val="dk1"/>
                          </a:solidFill>
                          <a:latin typeface="+mn-lt"/>
                          <a:ea typeface="+mn-ea"/>
                          <a:cs typeface="+mn-cs"/>
                        </a:rPr>
                        <a:t>Extractable  </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IN"/>
                    </a:p>
                  </a:txBody>
                  <a:tcPr/>
                </a:tc>
                <a:tc>
                  <a:txBody>
                    <a:bodyPr/>
                    <a:lstStyle/>
                    <a:p>
                      <a:pPr>
                        <a:lnSpc>
                          <a:spcPct val="115000"/>
                        </a:lnSpc>
                        <a:spcAft>
                          <a:spcPts val="0"/>
                        </a:spcAft>
                      </a:pPr>
                      <a:r>
                        <a:rPr lang="en-US" sz="1800" kern="1200" dirty="0" smtClean="0">
                          <a:solidFill>
                            <a:schemeClr val="dk1"/>
                          </a:solidFill>
                          <a:latin typeface="+mn-lt"/>
                          <a:ea typeface="+mn-ea"/>
                          <a:cs typeface="+mn-cs"/>
                        </a:rPr>
                        <a:t>Components of Extractable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Significance of Extractable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2278723">
                <a:tc rowSpan="2">
                  <a:txBody>
                    <a:bodyPr/>
                    <a:lstStyle/>
                    <a:p>
                      <a:pPr>
                        <a:lnSpc>
                          <a:spcPct val="115000"/>
                        </a:lnSpc>
                        <a:spcAft>
                          <a:spcPts val="0"/>
                        </a:spcAft>
                      </a:pPr>
                      <a:r>
                        <a:rPr lang="en-US" sz="1800" kern="1200" dirty="0" smtClean="0">
                          <a:solidFill>
                            <a:schemeClr val="dk1"/>
                          </a:solidFill>
                          <a:latin typeface="+mn-lt"/>
                          <a:ea typeface="+mn-ea"/>
                          <a:cs typeface="+mn-cs"/>
                        </a:rPr>
                        <a:t>Plastic Container </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US" sz="1800" kern="1200" dirty="0" smtClean="0">
                          <a:solidFill>
                            <a:schemeClr val="dk1"/>
                          </a:solidFill>
                          <a:latin typeface="+mn-lt"/>
                          <a:ea typeface="+mn-ea"/>
                          <a:cs typeface="+mn-cs"/>
                        </a:rPr>
                        <a:t>Additives, anti oxidants , stabilizers, plasticizers, emulsifiers, </a:t>
                      </a:r>
                      <a:r>
                        <a:rPr lang="en-US" sz="1800" kern="1200" dirty="0" err="1" smtClean="0">
                          <a:solidFill>
                            <a:schemeClr val="dk1"/>
                          </a:solidFill>
                          <a:latin typeface="+mn-lt"/>
                          <a:ea typeface="+mn-ea"/>
                          <a:cs typeface="+mn-cs"/>
                        </a:rPr>
                        <a:t>colourants</a:t>
                      </a:r>
                      <a:r>
                        <a:rPr lang="en-US" sz="1800" kern="1200" dirty="0" smtClean="0">
                          <a:solidFill>
                            <a:schemeClr val="dk1"/>
                          </a:solidFill>
                          <a:latin typeface="+mn-lt"/>
                          <a:ea typeface="+mn-ea"/>
                          <a:cs typeface="+mn-cs"/>
                        </a:rPr>
                        <a:t> , </a:t>
                      </a:r>
                      <a:r>
                        <a:rPr lang="en-US" sz="1800" kern="1200" dirty="0" err="1" smtClean="0">
                          <a:solidFill>
                            <a:schemeClr val="dk1"/>
                          </a:solidFill>
                          <a:latin typeface="+mn-lt"/>
                          <a:ea typeface="+mn-ea"/>
                          <a:cs typeface="+mn-cs"/>
                        </a:rPr>
                        <a:t>monomars</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oligomers</a:t>
                      </a:r>
                      <a:r>
                        <a:rPr lang="en-US" sz="1800" kern="1200" dirty="0" smtClean="0">
                          <a:solidFill>
                            <a:schemeClr val="dk1"/>
                          </a:solidFill>
                          <a:latin typeface="+mn-lt"/>
                          <a:ea typeface="+mn-ea"/>
                          <a:cs typeface="+mn-cs"/>
                        </a:rPr>
                        <a:t> residual catalysts, impurities UV </a:t>
                      </a:r>
                      <a:r>
                        <a:rPr lang="en-US" sz="1800" kern="1200" dirty="0" err="1" smtClean="0">
                          <a:solidFill>
                            <a:schemeClr val="dk1"/>
                          </a:solidFill>
                          <a:latin typeface="+mn-lt"/>
                          <a:ea typeface="+mn-ea"/>
                          <a:cs typeface="+mn-cs"/>
                        </a:rPr>
                        <a:t>absorvers</a:t>
                      </a:r>
                      <a:r>
                        <a:rPr lang="en-US" sz="1800" kern="1200" dirty="0" smtClean="0">
                          <a:solidFill>
                            <a:schemeClr val="dk1"/>
                          </a:solidFill>
                          <a:latin typeface="+mn-lt"/>
                          <a:ea typeface="+mn-ea"/>
                          <a:cs typeface="+mn-cs"/>
                        </a:rPr>
                        <a:t> fillers, anti fogging, </a:t>
                      </a:r>
                      <a:r>
                        <a:rPr lang="en-US" sz="1800" kern="1200" dirty="0" err="1" smtClean="0">
                          <a:solidFill>
                            <a:schemeClr val="dk1"/>
                          </a:solidFill>
                          <a:latin typeface="+mn-lt"/>
                          <a:ea typeface="+mn-ea"/>
                          <a:cs typeface="+mn-cs"/>
                        </a:rPr>
                        <a:t>aniticrobials</a:t>
                      </a:r>
                      <a:r>
                        <a:rPr lang="en-US" sz="1800" kern="1200" dirty="0" smtClean="0">
                          <a:solidFill>
                            <a:schemeClr val="dk1"/>
                          </a:solidFill>
                          <a:latin typeface="+mn-lt"/>
                          <a:ea typeface="+mn-ea"/>
                          <a:cs typeface="+mn-cs"/>
                        </a:rPr>
                        <a:t> etc.</a:t>
                      </a:r>
                      <a:endParaRPr lang="en-IN" sz="1800" kern="1200" dirty="0" smtClean="0">
                        <a:solidFill>
                          <a:schemeClr val="dk1"/>
                        </a:solidFill>
                        <a:latin typeface="+mn-lt"/>
                        <a:ea typeface="+mn-ea"/>
                        <a:cs typeface="+mn-cs"/>
                      </a:endParaRPr>
                    </a:p>
                    <a:p>
                      <a:pPr marL="0" algn="l" defTabSz="914400" rtl="0" eaLnBrk="1" latinLnBrk="0" hangingPunct="1">
                        <a:lnSpc>
                          <a:spcPct val="115000"/>
                        </a:lnSpc>
                        <a:spcAft>
                          <a:spcPts val="0"/>
                        </a:spcAft>
                      </a:pPr>
                      <a:r>
                        <a:rPr lang="en-US" sz="1800" kern="1200" dirty="0" smtClean="0">
                          <a:solidFill>
                            <a:schemeClr val="dk1"/>
                          </a:solidFill>
                          <a:latin typeface="+mn-lt"/>
                          <a:ea typeface="+mn-ea"/>
                          <a:cs typeface="+mn-cs"/>
                        </a:rPr>
                        <a:t>Typical Plastic Additives -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rowSpan="2">
                  <a:txBody>
                    <a:bodyPr/>
                    <a:lstStyle/>
                    <a:p>
                      <a:pPr lvl="0"/>
                      <a:r>
                        <a:rPr lang="en-US" sz="1800" kern="1200" dirty="0" smtClean="0">
                          <a:solidFill>
                            <a:schemeClr val="dk1"/>
                          </a:solidFill>
                          <a:latin typeface="+mn-lt"/>
                          <a:ea typeface="+mn-ea"/>
                          <a:cs typeface="+mn-cs"/>
                        </a:rPr>
                        <a:t>Extraction</a:t>
                      </a:r>
                      <a:endParaRPr lang="en-IN" sz="1800" kern="1200" dirty="0" smtClean="0">
                        <a:solidFill>
                          <a:schemeClr val="dk1"/>
                        </a:solidFill>
                        <a:latin typeface="+mn-lt"/>
                        <a:ea typeface="+mn-ea"/>
                        <a:cs typeface="+mn-cs"/>
                      </a:endParaRPr>
                    </a:p>
                    <a:p>
                      <a:r>
                        <a:rPr lang="en-US" sz="1800" kern="1200" dirty="0" smtClean="0">
                          <a:solidFill>
                            <a:schemeClr val="dk1"/>
                          </a:solidFill>
                          <a:latin typeface="+mn-lt"/>
                          <a:ea typeface="+mn-ea"/>
                          <a:cs typeface="+mn-cs"/>
                        </a:rPr>
                        <a:t>-   Suitable Solvents-optimized for the polymer/material</a:t>
                      </a:r>
                      <a:endParaRPr lang="en-IN" sz="1800" kern="1200" dirty="0" smtClean="0">
                        <a:solidFill>
                          <a:schemeClr val="dk1"/>
                        </a:solidFill>
                        <a:latin typeface="+mn-lt"/>
                        <a:ea typeface="+mn-ea"/>
                        <a:cs typeface="+mn-cs"/>
                      </a:endParaRPr>
                    </a:p>
                    <a:p>
                      <a:r>
                        <a:rPr lang="en-US" sz="1800" kern="1200" dirty="0" smtClean="0">
                          <a:solidFill>
                            <a:schemeClr val="dk1"/>
                          </a:solidFill>
                          <a:latin typeface="+mn-lt"/>
                          <a:ea typeface="+mn-ea"/>
                          <a:cs typeface="+mn-cs"/>
                        </a:rPr>
                        <a:t>-   Vigorous extraction</a:t>
                      </a:r>
                      <a:endParaRPr lang="en-IN" sz="1800" kern="1200" dirty="0" smtClean="0">
                        <a:solidFill>
                          <a:schemeClr val="dk1"/>
                        </a:solidFill>
                        <a:latin typeface="+mn-lt"/>
                        <a:ea typeface="+mn-ea"/>
                        <a:cs typeface="+mn-cs"/>
                      </a:endParaRPr>
                    </a:p>
                    <a:p>
                      <a:r>
                        <a:rPr lang="en-US" sz="1800" kern="1200" dirty="0" smtClean="0">
                          <a:solidFill>
                            <a:schemeClr val="dk1"/>
                          </a:solidFill>
                          <a:latin typeface="+mn-lt"/>
                          <a:ea typeface="+mn-ea"/>
                          <a:cs typeface="+mn-cs"/>
                        </a:rPr>
                        <a:t>Technique(s)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To asymptotic levels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Multiply analytical techniques , GC, LC with different </a:t>
                      </a:r>
                      <a:r>
                        <a:rPr lang="en-US" sz="1800" kern="1200" dirty="0" err="1" smtClean="0">
                          <a:solidFill>
                            <a:schemeClr val="dk1"/>
                          </a:solidFill>
                          <a:latin typeface="+mn-lt"/>
                          <a:ea typeface="+mn-ea"/>
                          <a:cs typeface="+mn-cs"/>
                        </a:rPr>
                        <a:t>dectators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Identify principally by  MS </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Quantify </a:t>
                      </a:r>
                      <a:r>
                        <a:rPr lang="en-US" sz="1800" kern="1200" dirty="0" err="1" smtClean="0">
                          <a:solidFill>
                            <a:schemeClr val="dk1"/>
                          </a:solidFill>
                          <a:latin typeface="+mn-lt"/>
                          <a:ea typeface="+mn-ea"/>
                          <a:cs typeface="+mn-cs"/>
                        </a:rPr>
                        <a:t>extractables</a:t>
                      </a:r>
                      <a:r>
                        <a:rPr lang="en-US" sz="1800" kern="1200" dirty="0" smtClean="0">
                          <a:solidFill>
                            <a:schemeClr val="dk1"/>
                          </a:solidFill>
                          <a:latin typeface="+mn-lt"/>
                          <a:ea typeface="+mn-ea"/>
                          <a:cs typeface="+mn-cs"/>
                        </a:rPr>
                        <a:t> greater than or equal to the AET(based on the SCT) </a:t>
                      </a:r>
                      <a:endParaRPr lang="en-IN" sz="1800" kern="1200" dirty="0" smtClean="0">
                        <a:solidFill>
                          <a:schemeClr val="dk1"/>
                        </a:solidFill>
                        <a:latin typeface="+mn-lt"/>
                        <a:ea typeface="+mn-ea"/>
                        <a:cs typeface="+mn-cs"/>
                      </a:endParaRPr>
                    </a:p>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r>
                        <a:rPr lang="en-US" sz="1800" kern="1200" dirty="0" smtClean="0">
                          <a:solidFill>
                            <a:schemeClr val="dk1"/>
                          </a:solidFill>
                          <a:latin typeface="+mn-lt"/>
                          <a:ea typeface="+mn-ea"/>
                          <a:cs typeface="+mn-cs"/>
                        </a:rPr>
                        <a:t>To understand what substances are contained in a material that have the potential to leach into the drug product.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808312">
                <a:tc vMerge="1">
                  <a:txBody>
                    <a:bodyPr/>
                    <a:lstStyle/>
                    <a:p>
                      <a:endParaRPr lang="en-IN"/>
                    </a:p>
                  </a:txBody>
                  <a:tcPr/>
                </a:tc>
                <a:tc>
                  <a:txBody>
                    <a:bodyPr/>
                    <a:lstStyle/>
                    <a:p>
                      <a:pPr lvl="0"/>
                      <a:r>
                        <a:rPr lang="en-US" sz="1800" kern="1200" dirty="0" smtClean="0">
                          <a:solidFill>
                            <a:schemeClr val="dk1"/>
                          </a:solidFill>
                          <a:latin typeface="+mn-lt"/>
                          <a:ea typeface="+mn-ea"/>
                          <a:cs typeface="+mn-cs"/>
                        </a:rPr>
                        <a:t>Lubricants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Antistatic Agents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Initiators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Stabilizers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Impact Modifiers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Antioxidants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Bactericides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Catalysts</a:t>
                      </a:r>
                      <a:endParaRPr lang="en-IN" sz="1800" kern="1200" dirty="0" smtClean="0">
                        <a:solidFill>
                          <a:schemeClr val="dk1"/>
                        </a:solidFill>
                        <a:latin typeface="+mn-lt"/>
                        <a:ea typeface="+mn-ea"/>
                        <a:cs typeface="+mn-cs"/>
                      </a:endParaRPr>
                    </a:p>
                    <a:p>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r>
                        <a:rPr lang="en-US" sz="1800" kern="1200" dirty="0" smtClean="0">
                          <a:solidFill>
                            <a:schemeClr val="dk1"/>
                          </a:solidFill>
                          <a:latin typeface="+mn-lt"/>
                          <a:ea typeface="+mn-ea"/>
                          <a:cs typeface="+mn-cs"/>
                        </a:rPr>
                        <a:t>Blowing Agents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Processing Aids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Plasticizers     </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Colorants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Brighteners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Release Agents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Vulcanizing Agents </a:t>
                      </a:r>
                      <a:endParaRPr lang="en-IN" sz="1800" kern="1200" dirty="0" smtClean="0">
                        <a:solidFill>
                          <a:schemeClr val="dk1"/>
                        </a:solidFill>
                        <a:latin typeface="+mn-lt"/>
                        <a:ea typeface="+mn-ea"/>
                        <a:cs typeface="+mn-cs"/>
                      </a:endParaRPr>
                    </a:p>
                    <a:p>
                      <a:pPr lvl="0"/>
                      <a:endParaRPr lang="en-IN" sz="1800" kern="1200" dirty="0" smtClean="0">
                        <a:solidFill>
                          <a:schemeClr val="dk1"/>
                        </a:solidFill>
                        <a:latin typeface="+mn-lt"/>
                        <a:ea typeface="+mn-ea"/>
                        <a:cs typeface="+mn-cs"/>
                      </a:endParaRPr>
                    </a:p>
                    <a:p>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a:p>
                  </a:txBody>
                  <a:tcPr/>
                </a:tc>
                <a:tc vMerge="1">
                  <a:txBody>
                    <a:bodyPr/>
                    <a:lstStyle/>
                    <a:p>
                      <a:endParaRPr lang="en-IN"/>
                    </a:p>
                  </a:txBody>
                  <a:tcPr/>
                </a:tc>
              </a:tr>
            </a:tbl>
          </a:graphicData>
        </a:graphic>
      </p:graphicFrame>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edg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11" name="Rectangle 10"/>
          <p:cNvSpPr/>
          <p:nvPr/>
        </p:nvSpPr>
        <p:spPr>
          <a:xfrm>
            <a:off x="323528" y="188640"/>
            <a:ext cx="1773242" cy="461665"/>
          </a:xfrm>
          <a:prstGeom prst="rect">
            <a:avLst/>
          </a:prstGeom>
        </p:spPr>
        <p:txBody>
          <a:bodyPr wrap="none">
            <a:spAutoFit/>
          </a:bodyPr>
          <a:lstStyle/>
          <a:p>
            <a:pPr lvl="0"/>
            <a:r>
              <a:rPr lang="en-US" sz="2400" b="1" i="1" u="sng" dirty="0" err="1">
                <a:solidFill>
                  <a:prstClr val="black"/>
                </a:solidFill>
                <a:latin typeface="Times New Roman" pitchFamily="18" charset="0"/>
                <a:cs typeface="Times New Roman" pitchFamily="18" charset="0"/>
              </a:rPr>
              <a:t>Extractables</a:t>
            </a:r>
            <a:endParaRPr lang="en-IN" sz="2400" b="1" i="1" u="sng" dirty="0">
              <a:solidFill>
                <a:prstClr val="black"/>
              </a:solidFill>
              <a:latin typeface="Times New Roman" pitchFamily="18" charset="0"/>
              <a:cs typeface="Times New Roman" pitchFamily="18" charset="0"/>
            </a:endParaRPr>
          </a:p>
        </p:txBody>
      </p:sp>
      <p:graphicFrame>
        <p:nvGraphicFramePr>
          <p:cNvPr id="12" name="Table 11"/>
          <p:cNvGraphicFramePr>
            <a:graphicFrameLocks noGrp="1"/>
          </p:cNvGraphicFramePr>
          <p:nvPr/>
        </p:nvGraphicFramePr>
        <p:xfrm>
          <a:off x="179512" y="926098"/>
          <a:ext cx="8605463" cy="2279427"/>
        </p:xfrm>
        <a:graphic>
          <a:graphicData uri="http://schemas.openxmlformats.org/drawingml/2006/table">
            <a:tbl>
              <a:tblPr firstRow="1" bandRow="1">
                <a:tableStyleId>{5C22544A-7EE6-4342-B048-85BDC9FD1C3A}</a:tableStyleId>
              </a:tblPr>
              <a:tblGrid>
                <a:gridCol w="1440160"/>
                <a:gridCol w="3074182"/>
                <a:gridCol w="2327706"/>
                <a:gridCol w="1763415"/>
              </a:tblGrid>
              <a:tr h="827216">
                <a:tc>
                  <a:txBody>
                    <a:bodyPr/>
                    <a:lstStyle/>
                    <a:p>
                      <a:pPr>
                        <a:lnSpc>
                          <a:spcPct val="115000"/>
                        </a:lnSpc>
                        <a:spcAft>
                          <a:spcPts val="0"/>
                        </a:spcAft>
                      </a:pPr>
                      <a:r>
                        <a:rPr lang="en-US" sz="1800" kern="1200" dirty="0" smtClean="0">
                          <a:solidFill>
                            <a:schemeClr val="dk1"/>
                          </a:solidFill>
                          <a:latin typeface="+mn-lt"/>
                          <a:ea typeface="+mn-ea"/>
                          <a:cs typeface="+mn-cs"/>
                        </a:rPr>
                        <a:t>Source of Extractable</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Extractable  </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Components of Extractable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Significance of Extractable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551477">
                <a:tc>
                  <a:txBody>
                    <a:bodyPr/>
                    <a:lstStyle/>
                    <a:p>
                      <a:pPr>
                        <a:lnSpc>
                          <a:spcPct val="115000"/>
                        </a:lnSpc>
                        <a:spcAft>
                          <a:spcPts val="0"/>
                        </a:spcAft>
                      </a:pPr>
                      <a:r>
                        <a:rPr lang="en-US" sz="1800" kern="1200" dirty="0" smtClean="0">
                          <a:solidFill>
                            <a:schemeClr val="dk1"/>
                          </a:solidFill>
                          <a:latin typeface="+mn-lt"/>
                          <a:ea typeface="+mn-ea"/>
                          <a:cs typeface="+mn-cs"/>
                        </a:rPr>
                        <a:t>Printed Label </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kern="1200" dirty="0" smtClean="0">
                          <a:solidFill>
                            <a:schemeClr val="dk1"/>
                          </a:solidFill>
                          <a:latin typeface="+mn-lt"/>
                          <a:ea typeface="+mn-ea"/>
                          <a:cs typeface="+mn-cs"/>
                        </a:rPr>
                        <a:t>Ink, coating , UV varnish and adhesive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smtClean="0"/>
                        <a: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smtClean="0"/>
                        <a: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81546">
                <a:tc>
                  <a:txBody>
                    <a:bodyPr/>
                    <a:lstStyle/>
                    <a:p>
                      <a:pPr>
                        <a:lnSpc>
                          <a:spcPct val="115000"/>
                        </a:lnSpc>
                        <a:spcAft>
                          <a:spcPts val="0"/>
                        </a:spcAft>
                      </a:pPr>
                      <a:r>
                        <a:rPr lang="en-US" sz="1800" kern="1200" dirty="0" smtClean="0">
                          <a:solidFill>
                            <a:schemeClr val="dk1"/>
                          </a:solidFill>
                          <a:latin typeface="+mn-lt"/>
                          <a:ea typeface="+mn-ea"/>
                          <a:cs typeface="+mn-cs"/>
                        </a:rPr>
                        <a:t>Unit carton</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kern="1200" dirty="0" smtClean="0">
                          <a:solidFill>
                            <a:schemeClr val="dk1"/>
                          </a:solidFill>
                          <a:latin typeface="+mn-lt"/>
                          <a:ea typeface="+mn-ea"/>
                          <a:cs typeface="+mn-cs"/>
                        </a:rPr>
                        <a:t>Ink, coating , UV varnish and adhesive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a:t>
                      </a:r>
                    </a:p>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a:t>
                      </a:r>
                    </a:p>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14" name="Flowchart: Decision 13"/>
          <p:cNvSpPr/>
          <p:nvPr/>
        </p:nvSpPr>
        <p:spPr>
          <a:xfrm>
            <a:off x="1187624" y="3356992"/>
            <a:ext cx="6552728" cy="2808312"/>
          </a:xfrm>
          <a:prstGeom prst="flowChartDecision">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endParaRPr lang="en-US" sz="2400" dirty="0">
              <a:solidFill>
                <a:prstClr val="white"/>
              </a:solidFill>
              <a:latin typeface="Arial" pitchFamily="34" charset="0"/>
              <a:cs typeface="Arial" pitchFamily="34" charset="0"/>
            </a:endParaRPr>
          </a:p>
        </p:txBody>
      </p:sp>
      <p:sp>
        <p:nvSpPr>
          <p:cNvPr id="16" name="Rectangle 15"/>
          <p:cNvSpPr/>
          <p:nvPr/>
        </p:nvSpPr>
        <p:spPr>
          <a:xfrm>
            <a:off x="1979712" y="3794264"/>
            <a:ext cx="5004048" cy="1938992"/>
          </a:xfrm>
          <a:prstGeom prst="rect">
            <a:avLst/>
          </a:prstGeom>
        </p:spPr>
        <p:txBody>
          <a:bodyPr wrap="square">
            <a:spAutoFit/>
          </a:bodyPr>
          <a:lstStyle/>
          <a:p>
            <a:pPr lvl="0" algn="ctr" fontAlgn="base">
              <a:spcBef>
                <a:spcPct val="0"/>
              </a:spcBef>
              <a:spcAft>
                <a:spcPct val="0"/>
              </a:spcAft>
            </a:pPr>
            <a:r>
              <a:rPr lang="en-US" sz="2400" dirty="0" smtClean="0">
                <a:solidFill>
                  <a:prstClr val="white"/>
                </a:solidFill>
                <a:latin typeface="Calibri" pitchFamily="34" charset="0"/>
                <a:ea typeface="Calibri" pitchFamily="34" charset="0"/>
                <a:cs typeface="Times New Roman" pitchFamily="18" charset="0"/>
              </a:rPr>
              <a:t>Containers mean</a:t>
            </a:r>
          </a:p>
          <a:p>
            <a:pPr lvl="0" algn="ctr" fontAlgn="base">
              <a:spcBef>
                <a:spcPct val="0"/>
              </a:spcBef>
              <a:spcAft>
                <a:spcPct val="0"/>
              </a:spcAft>
            </a:pPr>
            <a:r>
              <a:rPr lang="en-US" sz="2400" dirty="0" smtClean="0">
                <a:solidFill>
                  <a:prstClr val="white"/>
                </a:solidFill>
                <a:latin typeface="Calibri" pitchFamily="34" charset="0"/>
                <a:ea typeface="Calibri" pitchFamily="34" charset="0"/>
                <a:cs typeface="Times New Roman" pitchFamily="18" charset="0"/>
              </a:rPr>
              <a:t> to Protect a Drug from </a:t>
            </a:r>
          </a:p>
          <a:p>
            <a:pPr lvl="0" algn="ctr" fontAlgn="base">
              <a:spcBef>
                <a:spcPct val="0"/>
              </a:spcBef>
              <a:spcAft>
                <a:spcPct val="0"/>
              </a:spcAft>
            </a:pPr>
            <a:r>
              <a:rPr lang="en-US" sz="2400" dirty="0" smtClean="0">
                <a:solidFill>
                  <a:prstClr val="white"/>
                </a:solidFill>
                <a:latin typeface="Calibri" pitchFamily="34" charset="0"/>
                <a:ea typeface="Calibri" pitchFamily="34" charset="0"/>
                <a:cs typeface="Times New Roman" pitchFamily="18" charset="0"/>
              </a:rPr>
              <a:t>environmental contamination are actually themselves a Source of Contamination </a:t>
            </a:r>
            <a:endParaRPr lang="en-US" sz="2400" dirty="0">
              <a:solidFill>
                <a:prstClr val="white"/>
              </a:solidFill>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edge">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3" presetClass="entr" presetSubtype="16" fill="hold" nodeType="clickEffect">
                                  <p:stCondLst>
                                    <p:cond delay="0"/>
                                  </p:stCondLst>
                                  <p:childTnLst>
                                    <p:set>
                                      <p:cBhvr>
                                        <p:cTn id="22" dur="1" fill="hold">
                                          <p:stCondLst>
                                            <p:cond delay="0"/>
                                          </p:stCondLst>
                                        </p:cTn>
                                        <p:tgtEl>
                                          <p:spTgt spid="16">
                                            <p:txEl>
                                              <p:pRg st="0" end="0"/>
                                            </p:txEl>
                                          </p:spTgt>
                                        </p:tgtEl>
                                        <p:attrNameLst>
                                          <p:attrName>style.visibility</p:attrName>
                                        </p:attrNameLst>
                                      </p:cBhvr>
                                      <p:to>
                                        <p:strVal val="visible"/>
                                      </p:to>
                                    </p:set>
                                    <p:animEffect transition="in" filter="plus(in)">
                                      <p:cBhvr>
                                        <p:cTn id="23" dur="2000"/>
                                        <p:tgtEl>
                                          <p:spTgt spid="16">
                                            <p:txEl>
                                              <p:pRg st="0" end="0"/>
                                            </p:txEl>
                                          </p:spTgt>
                                        </p:tgtEl>
                                      </p:cBhvr>
                                    </p:animEffect>
                                  </p:childTnLst>
                                </p:cTn>
                              </p:par>
                              <p:par>
                                <p:cTn id="24" presetID="13" presetClass="entr" presetSubtype="16" fill="hold" nodeType="withEffect">
                                  <p:stCondLst>
                                    <p:cond delay="0"/>
                                  </p:stCondLst>
                                  <p:childTnLst>
                                    <p:set>
                                      <p:cBhvr>
                                        <p:cTn id="25" dur="1" fill="hold">
                                          <p:stCondLst>
                                            <p:cond delay="0"/>
                                          </p:stCondLst>
                                        </p:cTn>
                                        <p:tgtEl>
                                          <p:spTgt spid="16">
                                            <p:txEl>
                                              <p:pRg st="1" end="1"/>
                                            </p:txEl>
                                          </p:spTgt>
                                        </p:tgtEl>
                                        <p:attrNameLst>
                                          <p:attrName>style.visibility</p:attrName>
                                        </p:attrNameLst>
                                      </p:cBhvr>
                                      <p:to>
                                        <p:strVal val="visible"/>
                                      </p:to>
                                    </p:set>
                                    <p:animEffect transition="in" filter="plus(in)">
                                      <p:cBhvr>
                                        <p:cTn id="26" dur="2000"/>
                                        <p:tgtEl>
                                          <p:spTgt spid="16">
                                            <p:txEl>
                                              <p:pRg st="1" end="1"/>
                                            </p:txEl>
                                          </p:spTgt>
                                        </p:tgtEl>
                                      </p:cBhvr>
                                    </p:animEffect>
                                  </p:childTnLst>
                                </p:cTn>
                              </p:par>
                              <p:par>
                                <p:cTn id="27" presetID="13" presetClass="entr" presetSubtype="16" fill="hold" nodeType="withEffect">
                                  <p:stCondLst>
                                    <p:cond delay="0"/>
                                  </p:stCondLst>
                                  <p:childTnLst>
                                    <p:set>
                                      <p:cBhvr>
                                        <p:cTn id="28" dur="1" fill="hold">
                                          <p:stCondLst>
                                            <p:cond delay="0"/>
                                          </p:stCondLst>
                                        </p:cTn>
                                        <p:tgtEl>
                                          <p:spTgt spid="16">
                                            <p:txEl>
                                              <p:pRg st="2" end="2"/>
                                            </p:txEl>
                                          </p:spTgt>
                                        </p:tgtEl>
                                        <p:attrNameLst>
                                          <p:attrName>style.visibility</p:attrName>
                                        </p:attrNameLst>
                                      </p:cBhvr>
                                      <p:to>
                                        <p:strVal val="visible"/>
                                      </p:to>
                                    </p:set>
                                    <p:animEffect transition="in" filter="plus(in)">
                                      <p:cBhvr>
                                        <p:cTn id="29" dur="20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endParaRPr lang="en-IN" sz="1400" dirty="0">
              <a:latin typeface="+mn-lt"/>
            </a:endParaRPr>
          </a:p>
        </p:txBody>
      </p:sp>
      <p:sp>
        <p:nvSpPr>
          <p:cNvPr id="3" name="Subtitle 2"/>
          <p:cNvSpPr>
            <a:spLocks noGrp="1"/>
          </p:cNvSpPr>
          <p:nvPr>
            <p:ph type="subTitle" idx="1"/>
          </p:nvPr>
        </p:nvSpPr>
        <p:spPr/>
        <p:txBody>
          <a:bodyPr>
            <a:normAutofit/>
          </a:bodyPr>
          <a:lstStyle/>
          <a:p>
            <a:endParaRPr lang="en-IN" sz="1400"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307777"/>
          </a:xfrm>
          <a:prstGeom prst="rect">
            <a:avLst/>
          </a:prstGeom>
        </p:spPr>
        <p:txBody>
          <a:bodyPr>
            <a:spAutoFit/>
          </a:bodyPr>
          <a:lstStyle/>
          <a:p>
            <a:pPr lvl="0" algn="ctr" fontAlgn="base">
              <a:spcBef>
                <a:spcPct val="0"/>
              </a:spcBef>
              <a:spcAft>
                <a:spcPct val="0"/>
              </a:spcAft>
            </a:pPr>
            <a:endParaRPr kumimoji="0" lang="en-US" sz="1400" b="0" i="0" u="none" strike="noStrike" cap="none" normalizeH="0" baseline="0" dirty="0" smtClean="0">
              <a:ln>
                <a:noFill/>
              </a:ln>
              <a:solidFill>
                <a:schemeClr val="bg1"/>
              </a:solidFill>
              <a:effectLst/>
              <a:cs typeface="Arial" pitchFamily="34" charset="0"/>
            </a:endParaRPr>
          </a:p>
        </p:txBody>
      </p:sp>
      <p:sp>
        <p:nvSpPr>
          <p:cNvPr id="11" name="Rectangle 10"/>
          <p:cNvSpPr/>
          <p:nvPr/>
        </p:nvSpPr>
        <p:spPr>
          <a:xfrm>
            <a:off x="323528" y="188640"/>
            <a:ext cx="5479513" cy="307777"/>
          </a:xfrm>
          <a:prstGeom prst="rect">
            <a:avLst/>
          </a:prstGeom>
        </p:spPr>
        <p:txBody>
          <a:bodyPr wrap="none">
            <a:spAutoFit/>
          </a:bodyPr>
          <a:lstStyle/>
          <a:p>
            <a:pPr lvl="0"/>
            <a:r>
              <a:rPr lang="en-US" sz="1400" b="1" dirty="0"/>
              <a:t>Summary Flowchart for </a:t>
            </a:r>
            <a:r>
              <a:rPr lang="en-US" sz="1400" b="1" dirty="0" err="1"/>
              <a:t>Leachables</a:t>
            </a:r>
            <a:r>
              <a:rPr lang="en-US" sz="1400" b="1" dirty="0"/>
              <a:t> and </a:t>
            </a:r>
            <a:r>
              <a:rPr lang="en-US" sz="1400" b="1" dirty="0" err="1"/>
              <a:t>Extractables</a:t>
            </a:r>
            <a:r>
              <a:rPr lang="en-US" sz="1400" b="1" dirty="0"/>
              <a:t> Evaluation Process</a:t>
            </a:r>
            <a:endParaRPr lang="en-IN" sz="1400" b="1" i="1" dirty="0">
              <a:solidFill>
                <a:prstClr val="black"/>
              </a:solidFill>
              <a:cs typeface="Times New Roman" pitchFamily="18" charset="0"/>
            </a:endParaRPr>
          </a:p>
        </p:txBody>
      </p:sp>
      <p:sp>
        <p:nvSpPr>
          <p:cNvPr id="8" name="TextBox 7"/>
          <p:cNvSpPr txBox="1"/>
          <p:nvPr/>
        </p:nvSpPr>
        <p:spPr>
          <a:xfrm>
            <a:off x="3429000" y="609600"/>
            <a:ext cx="2297592" cy="307777"/>
          </a:xfrm>
          <a:prstGeom prst="rect">
            <a:avLst/>
          </a:prstGeom>
          <a:noFill/>
          <a:ln>
            <a:solidFill>
              <a:schemeClr val="tx1"/>
            </a:solidFill>
          </a:ln>
        </p:spPr>
        <p:txBody>
          <a:bodyPr wrap="square" rtlCol="0">
            <a:spAutoFit/>
          </a:bodyPr>
          <a:lstStyle/>
          <a:p>
            <a:pPr algn="ctr"/>
            <a:r>
              <a:rPr lang="en-IN" sz="1400" dirty="0"/>
              <a:t>Critical Component</a:t>
            </a:r>
          </a:p>
        </p:txBody>
      </p:sp>
      <p:sp>
        <p:nvSpPr>
          <p:cNvPr id="9" name="TextBox 8"/>
          <p:cNvSpPr txBox="1"/>
          <p:nvPr/>
        </p:nvSpPr>
        <p:spPr>
          <a:xfrm>
            <a:off x="1600200" y="1524000"/>
            <a:ext cx="5706971" cy="307777"/>
          </a:xfrm>
          <a:prstGeom prst="rect">
            <a:avLst/>
          </a:prstGeom>
          <a:noFill/>
          <a:ln>
            <a:solidFill>
              <a:schemeClr val="tx1"/>
            </a:solidFill>
          </a:ln>
        </p:spPr>
        <p:txBody>
          <a:bodyPr wrap="square" rtlCol="0">
            <a:spAutoFit/>
          </a:bodyPr>
          <a:lstStyle/>
          <a:p>
            <a:pPr algn="ctr"/>
            <a:r>
              <a:rPr lang="en-IN" sz="1400" dirty="0" smtClean="0"/>
              <a:t>Contacts </a:t>
            </a:r>
            <a:r>
              <a:rPr lang="en-IN" sz="1400" dirty="0" err="1" smtClean="0"/>
              <a:t>formulaton</a:t>
            </a:r>
            <a:r>
              <a:rPr lang="en-IN" sz="1400" dirty="0" smtClean="0"/>
              <a:t> or patient’s mouth or mucosa</a:t>
            </a:r>
            <a:endParaRPr lang="en-IN" sz="1400" dirty="0"/>
          </a:p>
        </p:txBody>
      </p:sp>
      <p:sp>
        <p:nvSpPr>
          <p:cNvPr id="13" name="TextBox 12"/>
          <p:cNvSpPr txBox="1"/>
          <p:nvPr/>
        </p:nvSpPr>
        <p:spPr>
          <a:xfrm>
            <a:off x="764275" y="2938495"/>
            <a:ext cx="2209800" cy="738664"/>
          </a:xfrm>
          <a:prstGeom prst="rect">
            <a:avLst/>
          </a:prstGeom>
          <a:noFill/>
          <a:ln>
            <a:solidFill>
              <a:srgbClr val="000000"/>
            </a:solidFill>
          </a:ln>
        </p:spPr>
        <p:txBody>
          <a:bodyPr wrap="square" rtlCol="0">
            <a:spAutoFit/>
          </a:bodyPr>
          <a:lstStyle/>
          <a:p>
            <a:r>
              <a:rPr lang="en-IN" sz="1400" dirty="0" smtClean="0"/>
              <a:t>Routine Extraction Studies and other testing, if necessary</a:t>
            </a:r>
            <a:endParaRPr lang="en-IN" sz="1400" dirty="0"/>
          </a:p>
        </p:txBody>
      </p:sp>
      <p:sp>
        <p:nvSpPr>
          <p:cNvPr id="17" name="TextBox 16"/>
          <p:cNvSpPr txBox="1"/>
          <p:nvPr/>
        </p:nvSpPr>
        <p:spPr>
          <a:xfrm>
            <a:off x="6553200" y="2911876"/>
            <a:ext cx="1828800" cy="1384995"/>
          </a:xfrm>
          <a:prstGeom prst="rect">
            <a:avLst/>
          </a:prstGeom>
          <a:noFill/>
          <a:ln>
            <a:solidFill>
              <a:srgbClr val="000000"/>
            </a:solidFill>
          </a:ln>
        </p:spPr>
        <p:txBody>
          <a:bodyPr wrap="square" rtlCol="0">
            <a:spAutoFit/>
          </a:bodyPr>
          <a:lstStyle/>
          <a:p>
            <a:r>
              <a:rPr lang="en-IN" sz="1400" dirty="0" smtClean="0"/>
              <a:t>Other (not extractables) testing is sufficient (</a:t>
            </a:r>
            <a:r>
              <a:rPr lang="en-IN" sz="1400" dirty="0" err="1" smtClean="0"/>
              <a:t>eg</a:t>
            </a:r>
            <a:r>
              <a:rPr lang="en-IN" sz="1400" dirty="0" smtClean="0"/>
              <a:t>. Functional, identity, dimensional, etc. -  as necessary). </a:t>
            </a:r>
            <a:endParaRPr lang="en-IN" sz="1400" dirty="0"/>
          </a:p>
        </p:txBody>
      </p:sp>
      <p:sp>
        <p:nvSpPr>
          <p:cNvPr id="18" name="TextBox 17"/>
          <p:cNvSpPr txBox="1"/>
          <p:nvPr/>
        </p:nvSpPr>
        <p:spPr>
          <a:xfrm>
            <a:off x="3352800" y="2932412"/>
            <a:ext cx="2516233" cy="954107"/>
          </a:xfrm>
          <a:prstGeom prst="rect">
            <a:avLst/>
          </a:prstGeom>
          <a:noFill/>
          <a:ln>
            <a:solidFill>
              <a:srgbClr val="000000"/>
            </a:solidFill>
          </a:ln>
        </p:spPr>
        <p:txBody>
          <a:bodyPr wrap="square" rtlCol="0">
            <a:spAutoFit/>
          </a:bodyPr>
          <a:lstStyle/>
          <a:p>
            <a:r>
              <a:rPr lang="en-IN" sz="1400" dirty="0" smtClean="0"/>
              <a:t>Controlled Extraction Studies</a:t>
            </a:r>
          </a:p>
          <a:p>
            <a:pPr marL="285750" indent="-285750">
              <a:buFont typeface="Arial" panose="020B0604020202020204" pitchFamily="34" charset="0"/>
              <a:buChar char="•"/>
            </a:pPr>
            <a:r>
              <a:rPr lang="en-IN" sz="1400" dirty="0" smtClean="0"/>
              <a:t>Qualitative and quantitative assessment of all peaks &gt; 1-20 µg / g</a:t>
            </a:r>
            <a:endParaRPr lang="en-IN" sz="1400" dirty="0"/>
          </a:p>
        </p:txBody>
      </p:sp>
      <p:sp>
        <p:nvSpPr>
          <p:cNvPr id="19" name="TextBox 18"/>
          <p:cNvSpPr txBox="1"/>
          <p:nvPr/>
        </p:nvSpPr>
        <p:spPr>
          <a:xfrm>
            <a:off x="2590800" y="4495800"/>
            <a:ext cx="4053019" cy="1384995"/>
          </a:xfrm>
          <a:prstGeom prst="rect">
            <a:avLst/>
          </a:prstGeom>
          <a:noFill/>
          <a:ln>
            <a:solidFill>
              <a:srgbClr val="000000"/>
            </a:solidFill>
          </a:ln>
        </p:spPr>
        <p:txBody>
          <a:bodyPr wrap="square" rtlCol="0">
            <a:spAutoFit/>
          </a:bodyPr>
          <a:lstStyle/>
          <a:p>
            <a:r>
              <a:rPr lang="en-IN" sz="1400" dirty="0" smtClean="0"/>
              <a:t>Design and conduct a </a:t>
            </a:r>
            <a:r>
              <a:rPr lang="en-IN" sz="1400" b="1" dirty="0" smtClean="0"/>
              <a:t>Leachables Study </a:t>
            </a:r>
            <a:r>
              <a:rPr lang="en-IN" sz="1400" dirty="0" smtClean="0"/>
              <a:t>on aged registration batches through shelf life to quantify in drug product the extractables identified above</a:t>
            </a:r>
          </a:p>
          <a:p>
            <a:pPr marL="171450" indent="-171450">
              <a:buFont typeface="Arial" panose="020B0604020202020204" pitchFamily="34" charset="0"/>
              <a:buChar char="•"/>
            </a:pPr>
            <a:r>
              <a:rPr lang="en-IN" sz="1400" dirty="0" smtClean="0"/>
              <a:t>Quantify all peaks &gt; 0.2 µg (total daily intake)</a:t>
            </a:r>
          </a:p>
          <a:p>
            <a:pPr marL="171450" indent="-171450">
              <a:buFont typeface="Arial" panose="020B0604020202020204" pitchFamily="34" charset="0"/>
              <a:buChar char="•"/>
            </a:pPr>
            <a:r>
              <a:rPr lang="en-IN" sz="1400" dirty="0" smtClean="0"/>
              <a:t>Provide identity and quantity of the leachables to toxicologists for assessment</a:t>
            </a:r>
            <a:endParaRPr lang="en-IN" sz="1400" dirty="0"/>
          </a:p>
        </p:txBody>
      </p:sp>
      <p:sp>
        <p:nvSpPr>
          <p:cNvPr id="20" name="TextBox 19"/>
          <p:cNvSpPr txBox="1"/>
          <p:nvPr/>
        </p:nvSpPr>
        <p:spPr>
          <a:xfrm>
            <a:off x="2652581" y="6276201"/>
            <a:ext cx="4053019" cy="307777"/>
          </a:xfrm>
          <a:prstGeom prst="rect">
            <a:avLst/>
          </a:prstGeom>
          <a:noFill/>
          <a:ln>
            <a:solidFill>
              <a:srgbClr val="000000"/>
            </a:solidFill>
          </a:ln>
        </p:spPr>
        <p:txBody>
          <a:bodyPr wrap="square" rtlCol="0">
            <a:spAutoFit/>
          </a:bodyPr>
          <a:lstStyle/>
          <a:p>
            <a:pPr algn="ctr"/>
            <a:r>
              <a:rPr lang="en-IN" sz="1400" dirty="0" smtClean="0"/>
              <a:t>Biological Safety Qualification of </a:t>
            </a:r>
            <a:r>
              <a:rPr lang="en-IN" sz="1400" dirty="0" err="1" smtClean="0"/>
              <a:t>Lechables</a:t>
            </a:r>
            <a:endParaRPr lang="en-IN" sz="1400" dirty="0"/>
          </a:p>
        </p:txBody>
      </p:sp>
      <p:cxnSp>
        <p:nvCxnSpPr>
          <p:cNvPr id="21" name="Straight Arrow Connector 20"/>
          <p:cNvCxnSpPr/>
          <p:nvPr/>
        </p:nvCxnSpPr>
        <p:spPr>
          <a:xfrm>
            <a:off x="4572000" y="993506"/>
            <a:ext cx="0" cy="5304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1869175" y="1800999"/>
            <a:ext cx="2169425" cy="101840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5562600" y="1828800"/>
            <a:ext cx="1905000" cy="990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935690" y="2324100"/>
            <a:ext cx="954938" cy="61439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4625752" y="3942928"/>
            <a:ext cx="0" cy="5528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646820" y="5880795"/>
            <a:ext cx="0" cy="36619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590800" y="2057400"/>
            <a:ext cx="708248" cy="307777"/>
          </a:xfrm>
          <a:prstGeom prst="rect">
            <a:avLst/>
          </a:prstGeom>
          <a:noFill/>
        </p:spPr>
        <p:txBody>
          <a:bodyPr wrap="square" rtlCol="0">
            <a:spAutoFit/>
          </a:bodyPr>
          <a:lstStyle/>
          <a:p>
            <a:r>
              <a:rPr lang="en-IN" sz="1400" dirty="0" smtClean="0"/>
              <a:t>Yes</a:t>
            </a:r>
          </a:p>
        </p:txBody>
      </p:sp>
      <p:sp>
        <p:nvSpPr>
          <p:cNvPr id="41" name="TextBox 40"/>
          <p:cNvSpPr txBox="1"/>
          <p:nvPr/>
        </p:nvSpPr>
        <p:spPr>
          <a:xfrm>
            <a:off x="6454552" y="2057400"/>
            <a:ext cx="708248" cy="307777"/>
          </a:xfrm>
          <a:prstGeom prst="rect">
            <a:avLst/>
          </a:prstGeom>
          <a:noFill/>
        </p:spPr>
        <p:txBody>
          <a:bodyPr wrap="square" rtlCol="0">
            <a:spAutoFit/>
          </a:bodyPr>
          <a:lstStyle/>
          <a:p>
            <a:r>
              <a:rPr lang="en-IN" sz="1400" dirty="0" smtClean="0"/>
              <a:t>No</a:t>
            </a:r>
            <a:endParaRPr lang="en-IN" sz="1400" dirty="0"/>
          </a:p>
        </p:txBody>
      </p:sp>
    </p:spTree>
    <p:extLst>
      <p:ext uri="{BB962C8B-B14F-4D97-AF65-F5344CB8AC3E}">
        <p14:creationId xmlns:p14="http://schemas.microsoft.com/office/powerpoint/2010/main" val="420554519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19" name="Rectangle 18"/>
          <p:cNvSpPr/>
          <p:nvPr/>
        </p:nvSpPr>
        <p:spPr>
          <a:xfrm>
            <a:off x="457200" y="457200"/>
            <a:ext cx="8458200" cy="677108"/>
          </a:xfrm>
          <a:prstGeom prst="rect">
            <a:avLst/>
          </a:prstGeom>
        </p:spPr>
        <p:txBody>
          <a:bodyPr wrap="square">
            <a:spAutoFit/>
          </a:bodyPr>
          <a:lstStyle/>
          <a:p>
            <a:r>
              <a:rPr lang="en-US" b="1" dirty="0" smtClean="0"/>
              <a:t> </a:t>
            </a:r>
            <a:endParaRPr lang="en-US" sz="2000" dirty="0"/>
          </a:p>
          <a:p>
            <a:r>
              <a:rPr lang="en-US" sz="2000" dirty="0"/>
              <a:t> </a:t>
            </a:r>
          </a:p>
        </p:txBody>
      </p:sp>
      <p:sp>
        <p:nvSpPr>
          <p:cNvPr id="6" name="Rectangle 1"/>
          <p:cNvSpPr>
            <a:spLocks noChangeArrowheads="1"/>
          </p:cNvSpPr>
          <p:nvPr/>
        </p:nvSpPr>
        <p:spPr bwMode="auto">
          <a:xfrm>
            <a:off x="228600" y="152400"/>
            <a:ext cx="10287000"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114300" algn="l" defTabSz="914400" rtl="0" eaLnBrk="1" fontAlgn="base" latinLnBrk="0" hangingPunct="1">
              <a:lnSpc>
                <a:spcPct val="100000"/>
              </a:lnSpc>
              <a:spcBef>
                <a:spcPct val="0"/>
              </a:spcBef>
              <a:spcAft>
                <a:spcPct val="0"/>
              </a:spcAft>
              <a:buClrTx/>
              <a:buSzTx/>
              <a:buFontTx/>
              <a:buNone/>
              <a:tabLst/>
            </a:pPr>
            <a:r>
              <a:rPr kumimoji="0" lang="en-US" sz="20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Acceptance criteria for E/L study in different media </a:t>
            </a:r>
            <a:endParaRPr kumimoji="0" lang="en-US" sz="2000" b="0" i="0" u="sng" strike="noStrike" cap="none" normalizeH="0" baseline="0" dirty="0" smtClean="0">
              <a:ln>
                <a:noFill/>
              </a:ln>
              <a:solidFill>
                <a:schemeClr val="tx1"/>
              </a:solidFill>
              <a:effectLst/>
              <a:latin typeface="Arial" pitchFamily="34" charset="0"/>
              <a:cs typeface="Arial" pitchFamily="34" charset="0"/>
            </a:endParaRPr>
          </a:p>
          <a:p>
            <a:pPr marL="0" marR="0" lvl="0" indent="114300" algn="l" defTabSz="914400" rtl="0" eaLnBrk="0" fontAlgn="base" latinLnBrk="0" hangingPunct="0">
              <a:lnSpc>
                <a:spcPct val="100000"/>
              </a:lnSpc>
              <a:spcBef>
                <a:spcPct val="0"/>
              </a:spcBef>
              <a:spcAft>
                <a:spcPct val="0"/>
              </a:spcAft>
              <a:buClrTx/>
              <a:buSzTx/>
              <a:buFontTx/>
              <a:buNone/>
              <a:tabLst/>
            </a:pPr>
            <a:endParaRPr kumimoji="0" lang="en-US" sz="1800" b="0" i="0" u="sng"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3302520348"/>
              </p:ext>
            </p:extLst>
          </p:nvPr>
        </p:nvGraphicFramePr>
        <p:xfrm>
          <a:off x="304800" y="883920"/>
          <a:ext cx="8305800" cy="4953000"/>
        </p:xfrm>
        <a:graphic>
          <a:graphicData uri="http://schemas.openxmlformats.org/drawingml/2006/table">
            <a:tbl>
              <a:tblPr firstRow="1" bandRow="1">
                <a:tableStyleId>{5C22544A-7EE6-4342-B048-85BDC9FD1C3A}</a:tableStyleId>
              </a:tblPr>
              <a:tblGrid>
                <a:gridCol w="1143000"/>
                <a:gridCol w="3962400"/>
                <a:gridCol w="1828800"/>
                <a:gridCol w="1371600"/>
              </a:tblGrid>
              <a:tr h="370840">
                <a:tc>
                  <a:txBody>
                    <a:bodyPr/>
                    <a:lstStyle/>
                    <a:p>
                      <a:pPr marL="0" marR="0" algn="ctr">
                        <a:spcBef>
                          <a:spcPts val="0"/>
                        </a:spcBef>
                        <a:spcAft>
                          <a:spcPts val="0"/>
                        </a:spcAft>
                      </a:pPr>
                      <a:r>
                        <a:rPr lang="en-US" sz="1400" dirty="0" smtClean="0">
                          <a:solidFill>
                            <a:schemeClr val="tx1"/>
                          </a:solidFill>
                          <a:effectLst/>
                          <a:latin typeface="+mj-lt"/>
                          <a:ea typeface="Times New Roman"/>
                        </a:rPr>
                        <a:t>Polymer </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1400" dirty="0" smtClean="0">
                          <a:solidFill>
                            <a:schemeClr val="tx1"/>
                          </a:solidFill>
                          <a:effectLst/>
                          <a:latin typeface="+mj-lt"/>
                          <a:ea typeface="Times New Roman"/>
                        </a:rPr>
                        <a:t>Analytics/Extract </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1400" dirty="0" smtClean="0">
                          <a:solidFill>
                            <a:schemeClr val="tx1"/>
                          </a:solidFill>
                          <a:effectLst/>
                          <a:latin typeface="+mj-lt"/>
                          <a:ea typeface="+mn-ea"/>
                        </a:rPr>
                        <a:t>Component</a:t>
                      </a:r>
                      <a:r>
                        <a:rPr lang="en-US" sz="1400" baseline="0" dirty="0" smtClean="0">
                          <a:solidFill>
                            <a:schemeClr val="tx1"/>
                          </a:solidFill>
                          <a:effectLst/>
                          <a:latin typeface="+mj-lt"/>
                          <a:ea typeface="+mn-ea"/>
                        </a:rPr>
                        <a:t> </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1400" dirty="0">
                          <a:solidFill>
                            <a:schemeClr val="tx1"/>
                          </a:solidFill>
                          <a:effectLst/>
                          <a:latin typeface="+mj-lt"/>
                        </a:rPr>
                        <a:t>Quantification limit</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HDPE</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dirty="0" smtClean="0">
                          <a:solidFill>
                            <a:schemeClr val="tx1"/>
                          </a:solidFill>
                          <a:effectLst/>
                          <a:latin typeface="+mj-lt"/>
                          <a:ea typeface="Times New Roman"/>
                        </a:rPr>
                        <a:t>ICPMS, ICP-OES microwave digestion</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dirty="0">
                          <a:solidFill>
                            <a:schemeClr val="tx1"/>
                          </a:solidFill>
                          <a:effectLst/>
                          <a:latin typeface="+mj-lt"/>
                        </a:rPr>
                        <a:t>Mg  </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50.0ppb</a:t>
                      </a:r>
                      <a:endParaRPr lang="en-US" sz="1400" dirty="0">
                        <a:solidFill>
                          <a:schemeClr val="tx1"/>
                        </a:solidFill>
                        <a:effectLst/>
                        <a:latin typeface="+mj-lt"/>
                        <a:ea typeface="Times New Roman"/>
                      </a:endParaRPr>
                    </a:p>
                  </a:txBody>
                  <a:tcPr marL="47443" marR="4744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LDPE</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dirty="0" smtClean="0">
                          <a:solidFill>
                            <a:schemeClr val="tx1"/>
                          </a:solidFill>
                          <a:effectLst/>
                          <a:latin typeface="+mj-lt"/>
                          <a:ea typeface="Times New Roman"/>
                        </a:rPr>
                        <a:t>ICPMS microwave digestion </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a:solidFill>
                            <a:schemeClr val="tx1"/>
                          </a:solidFill>
                          <a:effectLst/>
                          <a:latin typeface="+mj-lt"/>
                        </a:rPr>
                        <a:t>Al </a:t>
                      </a:r>
                      <a:endParaRPr lang="en-US" sz="140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10.0ppb</a:t>
                      </a:r>
                      <a:endParaRPr lang="en-US" sz="1400" dirty="0">
                        <a:solidFill>
                          <a:schemeClr val="tx1"/>
                        </a:solidFill>
                        <a:effectLst/>
                        <a:latin typeface="+mj-lt"/>
                        <a:ea typeface="Times New Roman"/>
                      </a:endParaRPr>
                    </a:p>
                  </a:txBody>
                  <a:tcPr marL="47443" marR="4744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LDPE</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Times New Roman"/>
                          <a:cs typeface="+mn-cs"/>
                        </a:rPr>
                        <a:t>ICPMS microwave digestion </a:t>
                      </a:r>
                    </a:p>
                    <a:p>
                      <a:pPr marL="0" marR="0">
                        <a:spcBef>
                          <a:spcPts val="0"/>
                        </a:spcBef>
                        <a:spcAft>
                          <a:spcPts val="0"/>
                        </a:spcAft>
                      </a:pP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a:solidFill>
                            <a:schemeClr val="tx1"/>
                          </a:solidFill>
                          <a:effectLst/>
                          <a:latin typeface="+mj-lt"/>
                        </a:rPr>
                        <a:t>Cr</a:t>
                      </a:r>
                      <a:endParaRPr lang="en-US" sz="140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10.0ppb</a:t>
                      </a:r>
                      <a:endParaRPr lang="en-US" sz="1400" dirty="0">
                        <a:solidFill>
                          <a:schemeClr val="tx1"/>
                        </a:solidFill>
                        <a:effectLst/>
                        <a:latin typeface="+mj-lt"/>
                        <a:ea typeface="Times New Roman"/>
                      </a:endParaRPr>
                    </a:p>
                  </a:txBody>
                  <a:tcPr marL="47443" marR="474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LDPE</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Times New Roman"/>
                          <a:cs typeface="+mn-cs"/>
                        </a:rPr>
                        <a:t>ICPMS microwave digestion </a:t>
                      </a:r>
                    </a:p>
                    <a:p>
                      <a:pPr marL="0" marR="0">
                        <a:spcBef>
                          <a:spcPts val="0"/>
                        </a:spcBef>
                        <a:spcAft>
                          <a:spcPts val="0"/>
                        </a:spcAft>
                      </a:pP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a:solidFill>
                            <a:schemeClr val="tx1"/>
                          </a:solidFill>
                          <a:effectLst/>
                          <a:latin typeface="+mj-lt"/>
                        </a:rPr>
                        <a:t>Mn</a:t>
                      </a:r>
                      <a:endParaRPr lang="en-US" sz="140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10.0ppb</a:t>
                      </a:r>
                      <a:endParaRPr lang="en-US" sz="1400" dirty="0">
                        <a:solidFill>
                          <a:schemeClr val="tx1"/>
                        </a:solidFill>
                        <a:effectLst/>
                        <a:latin typeface="+mj-lt"/>
                        <a:ea typeface="Times New Roman"/>
                      </a:endParaRPr>
                    </a:p>
                  </a:txBody>
                  <a:tcPr marL="47443" marR="474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PVC</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dirty="0" smtClean="0">
                          <a:solidFill>
                            <a:schemeClr val="tx1"/>
                          </a:solidFill>
                          <a:effectLst/>
                          <a:latin typeface="+mj-lt"/>
                          <a:ea typeface="Times New Roman"/>
                        </a:rPr>
                        <a:t>ICP- MS,IC/water 4 wees 80 </a:t>
                      </a:r>
                      <a:r>
                        <a:rPr lang="en-US" sz="1400" dirty="0" err="1" smtClean="0">
                          <a:solidFill>
                            <a:schemeClr val="tx1"/>
                          </a:solidFill>
                          <a:effectLst/>
                          <a:latin typeface="+mj-lt"/>
                          <a:ea typeface="Times New Roman"/>
                        </a:rPr>
                        <a:t>deg.C</a:t>
                      </a:r>
                      <a:r>
                        <a:rPr lang="en-US" sz="1400" dirty="0" smtClean="0">
                          <a:solidFill>
                            <a:schemeClr val="tx1"/>
                          </a:solidFill>
                          <a:effectLst/>
                          <a:latin typeface="+mj-lt"/>
                          <a:ea typeface="Times New Roman"/>
                        </a:rPr>
                        <a:t> </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a:solidFill>
                            <a:schemeClr val="tx1"/>
                          </a:solidFill>
                          <a:effectLst/>
                          <a:latin typeface="+mj-lt"/>
                        </a:rPr>
                        <a:t>Fe</a:t>
                      </a:r>
                      <a:endParaRPr lang="en-US" sz="140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10.0ppb</a:t>
                      </a:r>
                      <a:endParaRPr lang="en-US" sz="1400" dirty="0">
                        <a:solidFill>
                          <a:schemeClr val="tx1"/>
                        </a:solidFill>
                        <a:effectLst/>
                        <a:latin typeface="+mj-lt"/>
                        <a:ea typeface="Times New Roman"/>
                      </a:endParaRPr>
                    </a:p>
                  </a:txBody>
                  <a:tcPr marL="47443" marR="474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PVC</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Times New Roman"/>
                          <a:cs typeface="+mn-cs"/>
                        </a:rPr>
                        <a:t>ICP- MS,IC/water 4 wees 80 </a:t>
                      </a:r>
                      <a:r>
                        <a:rPr lang="en-US" sz="1400" kern="1200" dirty="0" err="1" smtClean="0">
                          <a:solidFill>
                            <a:schemeClr val="tx1"/>
                          </a:solidFill>
                          <a:effectLst/>
                          <a:latin typeface="+mn-lt"/>
                          <a:ea typeface="Times New Roman"/>
                          <a:cs typeface="+mn-cs"/>
                        </a:rPr>
                        <a:t>deg.C</a:t>
                      </a:r>
                      <a:r>
                        <a:rPr lang="en-US" sz="1400" kern="1200" dirty="0" smtClean="0">
                          <a:solidFill>
                            <a:schemeClr val="tx1"/>
                          </a:solidFill>
                          <a:effectLst/>
                          <a:latin typeface="+mn-lt"/>
                          <a:ea typeface="Times New Roman"/>
                          <a:cs typeface="+mn-cs"/>
                        </a:rPr>
                        <a:t> </a:t>
                      </a:r>
                    </a:p>
                    <a:p>
                      <a:pPr marL="0" marR="0">
                        <a:spcBef>
                          <a:spcPts val="0"/>
                        </a:spcBef>
                        <a:spcAft>
                          <a:spcPts val="0"/>
                        </a:spcAft>
                      </a:pP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dirty="0">
                          <a:solidFill>
                            <a:schemeClr val="tx1"/>
                          </a:solidFill>
                          <a:effectLst/>
                          <a:latin typeface="+mj-lt"/>
                        </a:rPr>
                        <a:t>Ni</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10.0ppb</a:t>
                      </a:r>
                      <a:endParaRPr lang="en-US" sz="1400" dirty="0">
                        <a:solidFill>
                          <a:schemeClr val="tx1"/>
                        </a:solidFill>
                        <a:effectLst/>
                        <a:latin typeface="+mj-lt"/>
                        <a:ea typeface="Times New Roman"/>
                      </a:endParaRPr>
                    </a:p>
                  </a:txBody>
                  <a:tcPr marL="47443" marR="474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PVC</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Times New Roman"/>
                          <a:cs typeface="+mn-cs"/>
                        </a:rPr>
                        <a:t>ICP- MS,IC/water 4 wees 80 </a:t>
                      </a:r>
                      <a:r>
                        <a:rPr lang="en-US" sz="1400" kern="1200" dirty="0" err="1" smtClean="0">
                          <a:solidFill>
                            <a:schemeClr val="tx1"/>
                          </a:solidFill>
                          <a:effectLst/>
                          <a:latin typeface="+mn-lt"/>
                          <a:ea typeface="Times New Roman"/>
                          <a:cs typeface="+mn-cs"/>
                        </a:rPr>
                        <a:t>deg.C</a:t>
                      </a:r>
                      <a:r>
                        <a:rPr lang="en-US" sz="1400" kern="1200" dirty="0" smtClean="0">
                          <a:solidFill>
                            <a:schemeClr val="tx1"/>
                          </a:solidFill>
                          <a:effectLst/>
                          <a:latin typeface="+mn-lt"/>
                          <a:ea typeface="Times New Roman"/>
                          <a:cs typeface="+mn-cs"/>
                        </a:rPr>
                        <a:t> </a:t>
                      </a:r>
                    </a:p>
                    <a:p>
                      <a:pPr marL="0" marR="0">
                        <a:spcBef>
                          <a:spcPts val="0"/>
                        </a:spcBef>
                        <a:spcAft>
                          <a:spcPts val="0"/>
                        </a:spcAft>
                      </a:pP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a:solidFill>
                            <a:schemeClr val="tx1"/>
                          </a:solidFill>
                          <a:effectLst/>
                          <a:latin typeface="+mj-lt"/>
                        </a:rPr>
                        <a:t>Cu</a:t>
                      </a:r>
                      <a:endParaRPr lang="en-US" sz="140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10.0ppb</a:t>
                      </a:r>
                      <a:endParaRPr lang="en-US" sz="1400" dirty="0">
                        <a:solidFill>
                          <a:schemeClr val="tx1"/>
                        </a:solidFill>
                        <a:effectLst/>
                        <a:latin typeface="+mj-lt"/>
                        <a:ea typeface="Times New Roman"/>
                      </a:endParaRPr>
                    </a:p>
                  </a:txBody>
                  <a:tcPr marL="47443" marR="474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HDPE</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Times New Roman"/>
                          <a:cs typeface="+mn-cs"/>
                        </a:rPr>
                        <a:t>ICP- MS,IC/water 4 wees 80 </a:t>
                      </a:r>
                      <a:r>
                        <a:rPr lang="en-US" sz="1400" kern="1200" dirty="0" err="1" smtClean="0">
                          <a:solidFill>
                            <a:schemeClr val="tx1"/>
                          </a:solidFill>
                          <a:effectLst/>
                          <a:latin typeface="+mn-lt"/>
                          <a:ea typeface="Times New Roman"/>
                          <a:cs typeface="+mn-cs"/>
                        </a:rPr>
                        <a:t>deg.C</a:t>
                      </a:r>
                      <a:r>
                        <a:rPr lang="en-US" sz="1400" kern="1200" dirty="0" smtClean="0">
                          <a:solidFill>
                            <a:schemeClr val="tx1"/>
                          </a:solidFill>
                          <a:effectLst/>
                          <a:latin typeface="+mn-lt"/>
                          <a:ea typeface="Times New Roman"/>
                          <a:cs typeface="+mn-cs"/>
                        </a:rPr>
                        <a:t> </a:t>
                      </a:r>
                    </a:p>
                    <a:p>
                      <a:pPr marL="0" marR="0">
                        <a:spcBef>
                          <a:spcPts val="0"/>
                        </a:spcBef>
                        <a:spcAft>
                          <a:spcPts val="0"/>
                        </a:spcAft>
                      </a:pP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dirty="0">
                          <a:solidFill>
                            <a:schemeClr val="tx1"/>
                          </a:solidFill>
                          <a:effectLst/>
                          <a:latin typeface="+mj-lt"/>
                        </a:rPr>
                        <a:t>Zn</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50.0ppb</a:t>
                      </a:r>
                      <a:endParaRPr lang="en-US" sz="1400" dirty="0">
                        <a:solidFill>
                          <a:schemeClr val="tx1"/>
                        </a:solidFill>
                        <a:effectLst/>
                        <a:latin typeface="+mj-lt"/>
                        <a:ea typeface="Times New Roman"/>
                      </a:endParaRPr>
                    </a:p>
                  </a:txBody>
                  <a:tcPr marL="47443" marR="4744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HDPE</a:t>
                      </a:r>
                      <a:r>
                        <a:rPr lang="en-US" sz="1400" baseline="0" dirty="0" smtClean="0">
                          <a:solidFill>
                            <a:schemeClr val="tx1"/>
                          </a:solidFill>
                          <a:effectLst/>
                          <a:latin typeface="+mj-lt"/>
                          <a:ea typeface="Times New Roman"/>
                        </a:rPr>
                        <a:t> </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Times New Roman"/>
                          <a:cs typeface="+mn-cs"/>
                        </a:rPr>
                        <a:t>ICP- MS,IC/water 4 wees 80 </a:t>
                      </a:r>
                      <a:r>
                        <a:rPr lang="en-US" sz="1400" kern="1200" dirty="0" err="1" smtClean="0">
                          <a:solidFill>
                            <a:schemeClr val="tx1"/>
                          </a:solidFill>
                          <a:effectLst/>
                          <a:latin typeface="+mn-lt"/>
                          <a:ea typeface="Times New Roman"/>
                          <a:cs typeface="+mn-cs"/>
                        </a:rPr>
                        <a:t>deg.C</a:t>
                      </a:r>
                      <a:r>
                        <a:rPr lang="en-US" sz="1400" kern="1200" dirty="0" smtClean="0">
                          <a:solidFill>
                            <a:schemeClr val="tx1"/>
                          </a:solidFill>
                          <a:effectLst/>
                          <a:latin typeface="+mn-lt"/>
                          <a:ea typeface="Times New Roman"/>
                          <a:cs typeface="+mn-cs"/>
                        </a:rPr>
                        <a:t> </a:t>
                      </a:r>
                    </a:p>
                    <a:p>
                      <a:pPr marL="0" marR="0">
                        <a:spcBef>
                          <a:spcPts val="0"/>
                        </a:spcBef>
                        <a:spcAft>
                          <a:spcPts val="0"/>
                        </a:spcAft>
                      </a:pP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a:solidFill>
                            <a:schemeClr val="tx1"/>
                          </a:solidFill>
                          <a:effectLst/>
                          <a:latin typeface="+mj-lt"/>
                        </a:rPr>
                        <a:t>Cd</a:t>
                      </a:r>
                      <a:endParaRPr lang="en-US" sz="140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2.0ppb</a:t>
                      </a:r>
                      <a:endParaRPr lang="en-US" sz="1400" dirty="0">
                        <a:solidFill>
                          <a:schemeClr val="tx1"/>
                        </a:solidFill>
                        <a:effectLst/>
                        <a:latin typeface="+mj-lt"/>
                        <a:ea typeface="Times New Roman"/>
                      </a:endParaRPr>
                    </a:p>
                  </a:txBody>
                  <a:tcPr marL="47443" marR="4744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HDPE</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Times New Roman"/>
                          <a:cs typeface="+mn-cs"/>
                        </a:rPr>
                        <a:t>ICP- MS,IC/water 4 wees 80 </a:t>
                      </a:r>
                      <a:r>
                        <a:rPr lang="en-US" sz="1400" kern="1200" dirty="0" err="1" smtClean="0">
                          <a:solidFill>
                            <a:schemeClr val="tx1"/>
                          </a:solidFill>
                          <a:effectLst/>
                          <a:latin typeface="+mn-lt"/>
                          <a:ea typeface="Times New Roman"/>
                          <a:cs typeface="+mn-cs"/>
                        </a:rPr>
                        <a:t>deg.C</a:t>
                      </a:r>
                      <a:r>
                        <a:rPr lang="en-US" sz="1400" kern="1200" dirty="0" smtClean="0">
                          <a:solidFill>
                            <a:schemeClr val="tx1"/>
                          </a:solidFill>
                          <a:effectLst/>
                          <a:latin typeface="+mn-lt"/>
                          <a:ea typeface="Times New Roman"/>
                          <a:cs typeface="+mn-cs"/>
                        </a:rPr>
                        <a:t> </a:t>
                      </a:r>
                    </a:p>
                    <a:p>
                      <a:pPr marL="0" marR="0">
                        <a:spcBef>
                          <a:spcPts val="0"/>
                        </a:spcBef>
                        <a:spcAft>
                          <a:spcPts val="0"/>
                        </a:spcAft>
                      </a:pP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dirty="0" err="1">
                          <a:solidFill>
                            <a:schemeClr val="tx1"/>
                          </a:solidFill>
                          <a:effectLst/>
                          <a:latin typeface="+mj-lt"/>
                        </a:rPr>
                        <a:t>Sb</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2.0ppb</a:t>
                      </a:r>
                      <a:endParaRPr lang="en-US" sz="1400" dirty="0">
                        <a:solidFill>
                          <a:schemeClr val="tx1"/>
                        </a:solidFill>
                        <a:effectLst/>
                        <a:latin typeface="+mj-lt"/>
                        <a:ea typeface="Times New Roman"/>
                      </a:endParaRPr>
                    </a:p>
                  </a:txBody>
                  <a:tcPr marL="47443" marR="474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PP</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Times New Roman"/>
                          <a:cs typeface="+mn-cs"/>
                        </a:rPr>
                        <a:t>ICP- MS,IC/water 4 wees 80 </a:t>
                      </a:r>
                      <a:r>
                        <a:rPr lang="en-US" sz="1400" kern="1200" dirty="0" err="1" smtClean="0">
                          <a:solidFill>
                            <a:schemeClr val="tx1"/>
                          </a:solidFill>
                          <a:effectLst/>
                          <a:latin typeface="+mn-lt"/>
                          <a:ea typeface="Times New Roman"/>
                          <a:cs typeface="+mn-cs"/>
                        </a:rPr>
                        <a:t>deg.C</a:t>
                      </a:r>
                      <a:r>
                        <a:rPr lang="en-US" sz="1400" kern="1200" dirty="0" smtClean="0">
                          <a:solidFill>
                            <a:schemeClr val="tx1"/>
                          </a:solidFill>
                          <a:effectLst/>
                          <a:latin typeface="+mn-lt"/>
                          <a:ea typeface="Times New Roman"/>
                          <a:cs typeface="+mn-cs"/>
                        </a:rPr>
                        <a:t> </a:t>
                      </a:r>
                    </a:p>
                    <a:p>
                      <a:pPr marL="0" marR="0">
                        <a:spcBef>
                          <a:spcPts val="0"/>
                        </a:spcBef>
                        <a:spcAft>
                          <a:spcPts val="0"/>
                        </a:spcAft>
                      </a:pP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dirty="0" err="1" smtClean="0">
                          <a:solidFill>
                            <a:schemeClr val="tx1"/>
                          </a:solidFill>
                          <a:effectLst/>
                          <a:latin typeface="+mj-lt"/>
                          <a:ea typeface="Times New Roman"/>
                        </a:rPr>
                        <a:t>Pb</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smtClean="0">
                          <a:solidFill>
                            <a:schemeClr val="tx1"/>
                          </a:solidFill>
                          <a:effectLst/>
                          <a:latin typeface="+mj-lt"/>
                          <a:ea typeface="Times New Roman"/>
                        </a:rPr>
                        <a:t>2.0ppb</a:t>
                      </a:r>
                      <a:endParaRPr lang="en-US" sz="1400" dirty="0">
                        <a:solidFill>
                          <a:schemeClr val="tx1"/>
                        </a:solidFill>
                        <a:effectLst/>
                        <a:latin typeface="+mj-lt"/>
                        <a:ea typeface="Times New Roman"/>
                      </a:endParaRPr>
                    </a:p>
                  </a:txBody>
                  <a:tcPr marL="47443" marR="474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128471457"/>
      </p:ext>
    </p:extLst>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19" name="Rectangle 18"/>
          <p:cNvSpPr/>
          <p:nvPr/>
        </p:nvSpPr>
        <p:spPr>
          <a:xfrm>
            <a:off x="457200" y="457200"/>
            <a:ext cx="8458200" cy="677108"/>
          </a:xfrm>
          <a:prstGeom prst="rect">
            <a:avLst/>
          </a:prstGeom>
        </p:spPr>
        <p:txBody>
          <a:bodyPr wrap="square">
            <a:spAutoFit/>
          </a:bodyPr>
          <a:lstStyle/>
          <a:p>
            <a:r>
              <a:rPr lang="en-US" b="1" dirty="0" smtClean="0"/>
              <a:t> </a:t>
            </a:r>
            <a:endParaRPr lang="en-US" sz="2000" dirty="0"/>
          </a:p>
          <a:p>
            <a:r>
              <a:rPr lang="en-US" sz="2000" dirty="0"/>
              <a:t> </a:t>
            </a:r>
          </a:p>
        </p:txBody>
      </p:sp>
      <p:sp>
        <p:nvSpPr>
          <p:cNvPr id="6" name="Rectangle 1"/>
          <p:cNvSpPr>
            <a:spLocks noChangeArrowheads="1"/>
          </p:cNvSpPr>
          <p:nvPr/>
        </p:nvSpPr>
        <p:spPr bwMode="auto">
          <a:xfrm>
            <a:off x="228600" y="152400"/>
            <a:ext cx="10287000"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114300" algn="l" defTabSz="914400" rtl="0" eaLnBrk="1" fontAlgn="base" latinLnBrk="0" hangingPunct="1">
              <a:lnSpc>
                <a:spcPct val="100000"/>
              </a:lnSpc>
              <a:spcBef>
                <a:spcPct val="0"/>
              </a:spcBef>
              <a:spcAft>
                <a:spcPct val="0"/>
              </a:spcAft>
              <a:buClrTx/>
              <a:buSzTx/>
              <a:buFontTx/>
              <a:buNone/>
              <a:tabLst/>
            </a:pPr>
            <a:r>
              <a:rPr kumimoji="0" lang="en-US" sz="20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Acceptance criteria for E/L study in different media </a:t>
            </a:r>
            <a:endParaRPr kumimoji="0" lang="en-US" sz="2000" b="0" i="0" u="sng" strike="noStrike" cap="none" normalizeH="0" baseline="0" dirty="0" smtClean="0">
              <a:ln>
                <a:noFill/>
              </a:ln>
              <a:solidFill>
                <a:schemeClr val="tx1"/>
              </a:solidFill>
              <a:effectLst/>
              <a:latin typeface="Arial" pitchFamily="34" charset="0"/>
              <a:cs typeface="Arial" pitchFamily="34" charset="0"/>
            </a:endParaRPr>
          </a:p>
          <a:p>
            <a:pPr marL="0" marR="0" lvl="0" indent="114300" algn="l" defTabSz="914400" rtl="0" eaLnBrk="0" fontAlgn="base" latinLnBrk="0" hangingPunct="0">
              <a:lnSpc>
                <a:spcPct val="100000"/>
              </a:lnSpc>
              <a:spcBef>
                <a:spcPct val="0"/>
              </a:spcBef>
              <a:spcAft>
                <a:spcPct val="0"/>
              </a:spcAft>
              <a:buClrTx/>
              <a:buSzTx/>
              <a:buFontTx/>
              <a:buNone/>
              <a:tabLst/>
            </a:pPr>
            <a:endParaRPr kumimoji="0" lang="en-US" sz="1800" b="0" i="0" u="sng"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405214583"/>
              </p:ext>
            </p:extLst>
          </p:nvPr>
        </p:nvGraphicFramePr>
        <p:xfrm>
          <a:off x="304800" y="883920"/>
          <a:ext cx="8305800" cy="5540375"/>
        </p:xfrm>
        <a:graphic>
          <a:graphicData uri="http://schemas.openxmlformats.org/drawingml/2006/table">
            <a:tbl>
              <a:tblPr firstRow="1" bandRow="1">
                <a:tableStyleId>{5C22544A-7EE6-4342-B048-85BDC9FD1C3A}</a:tableStyleId>
              </a:tblPr>
              <a:tblGrid>
                <a:gridCol w="2768600"/>
                <a:gridCol w="3022600"/>
                <a:gridCol w="2514600"/>
              </a:tblGrid>
              <a:tr h="370840">
                <a:tc>
                  <a:txBody>
                    <a:bodyPr/>
                    <a:lstStyle/>
                    <a:p>
                      <a:pPr marL="0" marR="0" algn="ctr">
                        <a:spcBef>
                          <a:spcPts val="0"/>
                        </a:spcBef>
                        <a:spcAft>
                          <a:spcPts val="0"/>
                        </a:spcAft>
                      </a:pPr>
                      <a:r>
                        <a:rPr lang="en-US" sz="1800" dirty="0">
                          <a:solidFill>
                            <a:schemeClr val="tx1"/>
                          </a:solidFill>
                          <a:effectLst/>
                          <a:latin typeface="+mj-lt"/>
                        </a:rPr>
                        <a:t>Compounds</a:t>
                      </a:r>
                      <a:endParaRPr lang="en-US" sz="18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1800" dirty="0" err="1" smtClean="0">
                          <a:solidFill>
                            <a:schemeClr val="tx1"/>
                          </a:solidFill>
                          <a:effectLst/>
                          <a:latin typeface="+mj-lt"/>
                        </a:rPr>
                        <a:t>Analytes</a:t>
                      </a:r>
                      <a:endParaRPr lang="en-US" sz="18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1800" dirty="0">
                          <a:solidFill>
                            <a:schemeClr val="tx1"/>
                          </a:solidFill>
                          <a:effectLst/>
                          <a:latin typeface="+mj-lt"/>
                        </a:rPr>
                        <a:t>Quantification limit</a:t>
                      </a:r>
                      <a:endParaRPr lang="en-US" sz="18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370840">
                <a:tc rowSpan="7">
                  <a:txBody>
                    <a:bodyPr/>
                    <a:lstStyle/>
                    <a:p>
                      <a:pPr algn="ctr"/>
                      <a:endParaRPr lang="en-US" sz="1800" dirty="0" smtClean="0">
                        <a:solidFill>
                          <a:schemeClr val="tx1"/>
                        </a:solidFill>
                        <a:latin typeface="+mj-lt"/>
                      </a:endParaRPr>
                    </a:p>
                    <a:p>
                      <a:pPr algn="ctr"/>
                      <a:endParaRPr lang="en-US" sz="1800" dirty="0" smtClean="0">
                        <a:solidFill>
                          <a:schemeClr val="tx1"/>
                        </a:solidFill>
                        <a:latin typeface="+mj-lt"/>
                      </a:endParaRPr>
                    </a:p>
                    <a:p>
                      <a:pPr algn="ctr"/>
                      <a:endParaRPr lang="en-US" sz="1800" dirty="0" smtClean="0">
                        <a:solidFill>
                          <a:schemeClr val="tx1"/>
                        </a:solidFill>
                        <a:latin typeface="+mj-lt"/>
                      </a:endParaRPr>
                    </a:p>
                    <a:p>
                      <a:pPr algn="ctr"/>
                      <a:endParaRPr lang="en-US" sz="1800" dirty="0" smtClean="0">
                        <a:solidFill>
                          <a:schemeClr val="tx1"/>
                        </a:solidFill>
                        <a:latin typeface="+mj-lt"/>
                      </a:endParaRPr>
                    </a:p>
                    <a:p>
                      <a:pPr algn="ctr"/>
                      <a:endParaRPr lang="en-US" sz="1800" dirty="0" smtClean="0">
                        <a:solidFill>
                          <a:schemeClr val="tx1"/>
                        </a:solidFill>
                        <a:latin typeface="+mj-lt"/>
                      </a:endParaRPr>
                    </a:p>
                    <a:p>
                      <a:pPr algn="ctr"/>
                      <a:r>
                        <a:rPr lang="en-US" sz="1800" b="1" kern="1200" dirty="0" smtClean="0">
                          <a:solidFill>
                            <a:schemeClr val="dk1"/>
                          </a:solidFill>
                          <a:latin typeface="+mj-lt"/>
                          <a:ea typeface="+mn-ea"/>
                          <a:cs typeface="+mn-cs"/>
                        </a:rPr>
                        <a:t>Antioxidants and UV absorbers </a:t>
                      </a:r>
                      <a:endParaRPr lang="en-US" sz="1800" dirty="0">
                        <a:solidFill>
                          <a:schemeClr val="tx1"/>
                        </a:solidFill>
                        <a:latin typeface="+mj-lt"/>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2, 2-Methylene-bis (4-methyl-6-tert butyl-phenol).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10.0ppb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2, 2-Methylene-bis (4-ethyl-6-tert butyl-phenol).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10.0ppb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2, 6-di-tert-butyl-4-sec-butyl phenol.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latin typeface="+mj-lt"/>
                          <a:ea typeface="Calibri"/>
                          <a:cs typeface="Times New Roman"/>
                        </a:rPr>
                        <a:t>5.0ppm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dirty="0">
                          <a:latin typeface="+mj-lt"/>
                          <a:ea typeface="Calibri"/>
                          <a:cs typeface="Times New Roman"/>
                        </a:rPr>
                        <a:t>2, 6-di-tert-butyl-N, N-</a:t>
                      </a:r>
                      <a:r>
                        <a:rPr lang="en-US" sz="1800" dirty="0" err="1">
                          <a:latin typeface="+mj-lt"/>
                          <a:ea typeface="Calibri"/>
                          <a:cs typeface="Times New Roman"/>
                        </a:rPr>
                        <a:t>dimethylamino</a:t>
                      </a:r>
                      <a:r>
                        <a:rPr lang="en-US" sz="1800" dirty="0">
                          <a:latin typeface="+mj-lt"/>
                          <a:ea typeface="Calibri"/>
                          <a:cs typeface="Times New Roman"/>
                        </a:rPr>
                        <a:t>-p-cresol.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latin typeface="+mj-lt"/>
                          <a:ea typeface="Calibri"/>
                          <a:cs typeface="Times New Roman"/>
                        </a:rPr>
                        <a:t>10.0ppb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2, 4-dihydroxy benzophenone.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latin typeface="+mj-lt"/>
                          <a:ea typeface="Calibri"/>
                          <a:cs typeface="Times New Roman"/>
                        </a:rPr>
                        <a:t>5.0ppm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2-hydroxy-4-octyloxy benzophenone.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latin typeface="+mj-lt"/>
                          <a:ea typeface="Calibri"/>
                          <a:cs typeface="Times New Roman"/>
                        </a:rPr>
                        <a:t>5.0ppm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dirty="0">
                          <a:latin typeface="+mj-lt"/>
                          <a:ea typeface="Calibri"/>
                          <a:cs typeface="Times New Roman"/>
                        </a:rPr>
                        <a:t>2-hydroxy-4-methoxy </a:t>
                      </a:r>
                      <a:r>
                        <a:rPr lang="en-US" sz="1800" dirty="0" err="1">
                          <a:latin typeface="+mj-lt"/>
                          <a:ea typeface="Calibri"/>
                          <a:cs typeface="Times New Roman"/>
                        </a:rPr>
                        <a:t>benzophenone</a:t>
                      </a:r>
                      <a:r>
                        <a:rPr lang="en-US" sz="1800" dirty="0">
                          <a:latin typeface="+mj-lt"/>
                          <a:ea typeface="Calibri"/>
                          <a:cs typeface="Times New Roman"/>
                        </a:rPr>
                        <a:t>.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5.0ppm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rowSpan="2">
                  <a:txBody>
                    <a:bodyPr/>
                    <a:lstStyle/>
                    <a:p>
                      <a:pPr marL="0" marR="0" algn="ctr">
                        <a:lnSpc>
                          <a:spcPct val="115000"/>
                        </a:lnSpc>
                        <a:spcBef>
                          <a:spcPts val="0"/>
                        </a:spcBef>
                        <a:spcAft>
                          <a:spcPts val="1000"/>
                        </a:spcAft>
                      </a:pPr>
                      <a:r>
                        <a:rPr lang="en-US" sz="1800" b="1" dirty="0">
                          <a:latin typeface="+mj-lt"/>
                          <a:ea typeface="Calibri"/>
                          <a:cs typeface="Times New Roman"/>
                        </a:rPr>
                        <a:t>Ethylene oxide and Propylene oxide </a:t>
                      </a:r>
                      <a:r>
                        <a:rPr lang="en-US" sz="1800" b="1" dirty="0" smtClean="0">
                          <a:latin typeface="+mj-lt"/>
                          <a:ea typeface="Calibri"/>
                          <a:cs typeface="Times New Roman"/>
                        </a:rPr>
                        <a:t>(bottle sterilization)</a:t>
                      </a:r>
                      <a:endParaRPr lang="en-US" sz="1800" dirty="0">
                        <a:latin typeface="+mj-lt"/>
                        <a:ea typeface="Calibri"/>
                        <a:cs typeface="Times New Roman"/>
                      </a:endParaRP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latin typeface="+mj-lt"/>
                          <a:ea typeface="Calibri"/>
                          <a:cs typeface="Times New Roman"/>
                        </a:rPr>
                        <a:t>Ethylene oxide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latin typeface="+mj-lt"/>
                          <a:ea typeface="Calibri"/>
                          <a:cs typeface="Times New Roman"/>
                        </a:rPr>
                        <a:t>0.5 ppm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latin typeface="+mj-lt"/>
                          <a:ea typeface="Calibri"/>
                          <a:cs typeface="Times New Roman"/>
                        </a:rPr>
                        <a:t>Propylene oxide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0.5 </a:t>
                      </a:r>
                      <a:r>
                        <a:rPr lang="en-US" sz="1800" dirty="0" err="1">
                          <a:latin typeface="+mj-lt"/>
                          <a:ea typeface="Calibri"/>
                          <a:cs typeface="Times New Roman"/>
                        </a:rPr>
                        <a:t>ppm</a:t>
                      </a:r>
                      <a:r>
                        <a:rPr lang="en-US" sz="1800" dirty="0">
                          <a:latin typeface="+mj-lt"/>
                          <a:ea typeface="Calibri"/>
                          <a:cs typeface="Times New Roman"/>
                        </a:rPr>
                        <a:t>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128471457"/>
      </p:ext>
    </p:extLst>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19" name="Rectangle 18"/>
          <p:cNvSpPr/>
          <p:nvPr/>
        </p:nvSpPr>
        <p:spPr>
          <a:xfrm>
            <a:off x="457200" y="457200"/>
            <a:ext cx="8458200" cy="677108"/>
          </a:xfrm>
          <a:prstGeom prst="rect">
            <a:avLst/>
          </a:prstGeom>
        </p:spPr>
        <p:txBody>
          <a:bodyPr wrap="square">
            <a:spAutoFit/>
          </a:bodyPr>
          <a:lstStyle/>
          <a:p>
            <a:r>
              <a:rPr lang="en-US" b="1" dirty="0" smtClean="0"/>
              <a:t> </a:t>
            </a:r>
            <a:endParaRPr lang="en-US" sz="2000" dirty="0"/>
          </a:p>
          <a:p>
            <a:r>
              <a:rPr lang="en-US" sz="2000" dirty="0"/>
              <a:t> </a:t>
            </a:r>
          </a:p>
        </p:txBody>
      </p:sp>
      <p:sp>
        <p:nvSpPr>
          <p:cNvPr id="6" name="Rectangle 1"/>
          <p:cNvSpPr>
            <a:spLocks noChangeArrowheads="1"/>
          </p:cNvSpPr>
          <p:nvPr/>
        </p:nvSpPr>
        <p:spPr bwMode="auto">
          <a:xfrm>
            <a:off x="228600" y="152400"/>
            <a:ext cx="10287000"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114300" algn="l" defTabSz="914400" rtl="0" eaLnBrk="1" fontAlgn="base" latinLnBrk="0" hangingPunct="1">
              <a:lnSpc>
                <a:spcPct val="100000"/>
              </a:lnSpc>
              <a:spcBef>
                <a:spcPct val="0"/>
              </a:spcBef>
              <a:spcAft>
                <a:spcPct val="0"/>
              </a:spcAft>
              <a:buClrTx/>
              <a:buSzTx/>
              <a:buFontTx/>
              <a:buNone/>
              <a:tabLst/>
            </a:pPr>
            <a:r>
              <a:rPr kumimoji="0" lang="en-US" sz="20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Acceptance criteria for E/L study in different media </a:t>
            </a:r>
            <a:endParaRPr kumimoji="0" lang="en-US" sz="2000" b="0" i="0" u="sng" strike="noStrike" cap="none" normalizeH="0" baseline="0" dirty="0" smtClean="0">
              <a:ln>
                <a:noFill/>
              </a:ln>
              <a:solidFill>
                <a:schemeClr val="tx1"/>
              </a:solidFill>
              <a:effectLst/>
              <a:latin typeface="Arial" pitchFamily="34" charset="0"/>
              <a:cs typeface="Arial" pitchFamily="34" charset="0"/>
            </a:endParaRPr>
          </a:p>
          <a:p>
            <a:pPr marL="0" marR="0" lvl="0" indent="114300" algn="l" defTabSz="914400" rtl="0" eaLnBrk="0" fontAlgn="base" latinLnBrk="0" hangingPunct="0">
              <a:lnSpc>
                <a:spcPct val="100000"/>
              </a:lnSpc>
              <a:spcBef>
                <a:spcPct val="0"/>
              </a:spcBef>
              <a:spcAft>
                <a:spcPct val="0"/>
              </a:spcAft>
              <a:buClrTx/>
              <a:buSzTx/>
              <a:buFontTx/>
              <a:buNone/>
              <a:tabLst/>
            </a:pPr>
            <a:endParaRPr kumimoji="0" lang="en-US" sz="1800" b="0" i="0" u="sng"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9" name="Table 8"/>
          <p:cNvGraphicFramePr>
            <a:graphicFrameLocks noGrp="1"/>
          </p:cNvGraphicFramePr>
          <p:nvPr/>
        </p:nvGraphicFramePr>
        <p:xfrm>
          <a:off x="304800" y="883920"/>
          <a:ext cx="8305800" cy="3236341"/>
        </p:xfrm>
        <a:graphic>
          <a:graphicData uri="http://schemas.openxmlformats.org/drawingml/2006/table">
            <a:tbl>
              <a:tblPr firstRow="1" bandRow="1">
                <a:tableStyleId>{5C22544A-7EE6-4342-B048-85BDC9FD1C3A}</a:tableStyleId>
              </a:tblPr>
              <a:tblGrid>
                <a:gridCol w="2768600"/>
                <a:gridCol w="3022600"/>
                <a:gridCol w="2514600"/>
              </a:tblGrid>
              <a:tr h="370840">
                <a:tc>
                  <a:txBody>
                    <a:bodyPr/>
                    <a:lstStyle/>
                    <a:p>
                      <a:pPr marL="0" marR="0" algn="ctr">
                        <a:spcBef>
                          <a:spcPts val="0"/>
                        </a:spcBef>
                        <a:spcAft>
                          <a:spcPts val="0"/>
                        </a:spcAft>
                      </a:pPr>
                      <a:r>
                        <a:rPr lang="en-US" sz="1800" dirty="0">
                          <a:solidFill>
                            <a:schemeClr val="tx1"/>
                          </a:solidFill>
                          <a:effectLst/>
                          <a:latin typeface="+mj-lt"/>
                        </a:rPr>
                        <a:t>Compounds</a:t>
                      </a:r>
                      <a:endParaRPr lang="en-US" sz="18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1800" dirty="0" err="1">
                          <a:solidFill>
                            <a:schemeClr val="tx1"/>
                          </a:solidFill>
                          <a:effectLst/>
                          <a:latin typeface="+mj-lt"/>
                        </a:rPr>
                        <a:t>Analytes</a:t>
                      </a:r>
                      <a:endParaRPr lang="en-US" sz="18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1800" dirty="0">
                          <a:solidFill>
                            <a:schemeClr val="tx1"/>
                          </a:solidFill>
                          <a:effectLst/>
                          <a:latin typeface="+mj-lt"/>
                        </a:rPr>
                        <a:t>Quantification limit</a:t>
                      </a:r>
                      <a:endParaRPr lang="en-US" sz="18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370840">
                <a:tc rowSpan="7">
                  <a:txBody>
                    <a:bodyPr/>
                    <a:lstStyle/>
                    <a:p>
                      <a:pPr algn="ctr"/>
                      <a:endParaRPr lang="en-US" sz="1800" dirty="0" smtClean="0">
                        <a:solidFill>
                          <a:schemeClr val="tx1"/>
                        </a:solidFill>
                        <a:latin typeface="+mj-lt"/>
                      </a:endParaRPr>
                    </a:p>
                    <a:p>
                      <a:pPr algn="ctr"/>
                      <a:endParaRPr lang="en-US" sz="1800" dirty="0" smtClean="0">
                        <a:solidFill>
                          <a:schemeClr val="tx1"/>
                        </a:solidFill>
                        <a:latin typeface="+mj-lt"/>
                      </a:endParaRPr>
                    </a:p>
                    <a:p>
                      <a:pPr algn="ctr"/>
                      <a:endParaRPr lang="en-US" sz="1800" dirty="0" smtClean="0">
                        <a:solidFill>
                          <a:schemeClr val="tx1"/>
                        </a:solidFill>
                        <a:latin typeface="+mj-lt"/>
                      </a:endParaRPr>
                    </a:p>
                    <a:p>
                      <a:pPr algn="ctr"/>
                      <a:endParaRPr lang="en-US" sz="1800" dirty="0" smtClean="0">
                        <a:solidFill>
                          <a:schemeClr val="tx1"/>
                        </a:solidFill>
                        <a:latin typeface="+mj-lt"/>
                      </a:endParaRPr>
                    </a:p>
                    <a:p>
                      <a:pPr algn="ctr"/>
                      <a:endParaRPr lang="en-US" sz="1800" dirty="0" smtClean="0">
                        <a:solidFill>
                          <a:schemeClr val="tx1"/>
                        </a:solidFill>
                        <a:latin typeface="+mj-lt"/>
                      </a:endParaRPr>
                    </a:p>
                    <a:p>
                      <a:pPr algn="ctr"/>
                      <a:r>
                        <a:rPr lang="en-US" sz="1800" b="1" kern="1200" dirty="0" smtClean="0">
                          <a:solidFill>
                            <a:schemeClr val="dk1"/>
                          </a:solidFill>
                          <a:latin typeface="+mj-lt"/>
                          <a:ea typeface="+mn-ea"/>
                          <a:cs typeface="+mn-cs"/>
                        </a:rPr>
                        <a:t>Plasticizers </a:t>
                      </a:r>
                      <a:endParaRPr lang="en-US" sz="1800" dirty="0">
                        <a:solidFill>
                          <a:schemeClr val="tx1"/>
                        </a:solidFill>
                        <a:latin typeface="+mj-lt"/>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err="1">
                          <a:latin typeface="+mj-lt"/>
                          <a:ea typeface="Calibri"/>
                          <a:cs typeface="Times New Roman"/>
                        </a:rPr>
                        <a:t>Butylated</a:t>
                      </a:r>
                      <a:r>
                        <a:rPr lang="en-US" sz="1800" dirty="0">
                          <a:latin typeface="+mj-lt"/>
                          <a:ea typeface="Calibri"/>
                          <a:cs typeface="Times New Roman"/>
                        </a:rPr>
                        <a:t> </a:t>
                      </a:r>
                      <a:r>
                        <a:rPr lang="en-US" sz="1800" dirty="0" err="1">
                          <a:latin typeface="+mj-lt"/>
                          <a:ea typeface="Calibri"/>
                          <a:cs typeface="Times New Roman"/>
                        </a:rPr>
                        <a:t>hydroxy</a:t>
                      </a:r>
                      <a:r>
                        <a:rPr lang="en-US" sz="1800" dirty="0">
                          <a:latin typeface="+mj-lt"/>
                          <a:ea typeface="Calibri"/>
                          <a:cs typeface="Times New Roman"/>
                        </a:rPr>
                        <a:t> toluene.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0.2ppm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dirty="0">
                          <a:latin typeface="+mj-lt"/>
                          <a:ea typeface="Calibri"/>
                          <a:cs typeface="Times New Roman"/>
                        </a:rPr>
                        <a:t>2-Butanone Peroxide.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0.2ppm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Di Butyl Phthalate.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0.2ppm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4,4-Isoprpyledene di phenol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0.2ppm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Benzyl Butyl Phthalate.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0.2ppm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Di (Ethylene Glycol) Dibenzoate.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latin typeface="+mj-lt"/>
                          <a:ea typeface="Calibri"/>
                          <a:cs typeface="Times New Roman"/>
                        </a:rPr>
                        <a:t>0.2ppm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Bis(ethyl hexyl )phthalate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0.2ppm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128471457"/>
      </p:ext>
    </p:extLst>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19" name="Rectangle 18"/>
          <p:cNvSpPr/>
          <p:nvPr/>
        </p:nvSpPr>
        <p:spPr>
          <a:xfrm>
            <a:off x="228600" y="228601"/>
            <a:ext cx="8686800" cy="6555641"/>
          </a:xfrm>
          <a:prstGeom prst="rect">
            <a:avLst/>
          </a:prstGeom>
        </p:spPr>
        <p:txBody>
          <a:bodyPr wrap="square">
            <a:spAutoFit/>
          </a:bodyPr>
          <a:lstStyle/>
          <a:p>
            <a:r>
              <a:rPr lang="en-US" b="1" u="sng" dirty="0" smtClean="0"/>
              <a:t> </a:t>
            </a:r>
            <a:r>
              <a:rPr lang="en-US" sz="2000" b="1" u="sng" dirty="0">
                <a:latin typeface="Arial" pitchFamily="34" charset="0"/>
                <a:cs typeface="Arial" pitchFamily="34" charset="0"/>
              </a:rPr>
              <a:t>Safety </a:t>
            </a:r>
            <a:r>
              <a:rPr lang="en-US" sz="2000" b="1" u="sng" dirty="0" smtClean="0">
                <a:latin typeface="Arial" pitchFamily="34" charset="0"/>
                <a:cs typeface="Arial" pitchFamily="34" charset="0"/>
              </a:rPr>
              <a:t>Thresholds</a:t>
            </a:r>
          </a:p>
          <a:p>
            <a:r>
              <a:rPr lang="en-US" sz="2000" b="1" u="sng" dirty="0"/>
              <a:t>Toxicology and Risk Assessment </a:t>
            </a:r>
          </a:p>
          <a:p>
            <a:r>
              <a:rPr lang="en-US" sz="2000" dirty="0"/>
              <a:t>The </a:t>
            </a:r>
            <a:r>
              <a:rPr lang="en-US" sz="2000" dirty="0" smtClean="0"/>
              <a:t>PQRI(product Quality Research Institute)  </a:t>
            </a:r>
            <a:r>
              <a:rPr lang="en-US" sz="2000" dirty="0"/>
              <a:t>best practices have established some toxicological thresholds for </a:t>
            </a:r>
            <a:r>
              <a:rPr lang="en-US" sz="2000" dirty="0" err="1"/>
              <a:t>Extractables</a:t>
            </a:r>
            <a:r>
              <a:rPr lang="en-US" sz="2000" dirty="0"/>
              <a:t> and </a:t>
            </a:r>
            <a:r>
              <a:rPr lang="en-US" sz="2000" dirty="0" err="1"/>
              <a:t>Leachables</a:t>
            </a:r>
            <a:r>
              <a:rPr lang="en-US" sz="2000" dirty="0"/>
              <a:t> for “</a:t>
            </a:r>
            <a:r>
              <a:rPr lang="en-US" sz="2000" b="1" dirty="0"/>
              <a:t>Orally inhaled and Nasal drug products(OINDP) </a:t>
            </a:r>
          </a:p>
          <a:p>
            <a:pPr>
              <a:buFont typeface="Wingdings" pitchFamily="2" charset="2"/>
              <a:buChar char="q"/>
            </a:pPr>
            <a:r>
              <a:rPr lang="en-US" sz="2000" b="1" dirty="0" smtClean="0"/>
              <a:t> </a:t>
            </a:r>
            <a:r>
              <a:rPr lang="en-US" sz="2000" dirty="0"/>
              <a:t>The qualification Threshold(QT) is the level(5 </a:t>
            </a:r>
            <a:r>
              <a:rPr lang="en-US" sz="2000" dirty="0" err="1"/>
              <a:t>micg</a:t>
            </a:r>
            <a:r>
              <a:rPr lang="en-US" sz="2000" dirty="0"/>
              <a:t>/day) below which a given leachable is not considered for safety qualifications unless it presents a structure activity(SAR) concern.</a:t>
            </a:r>
            <a:endParaRPr lang="en-IN" sz="2000" dirty="0"/>
          </a:p>
          <a:p>
            <a:pPr>
              <a:buFont typeface="Wingdings" pitchFamily="2" charset="2"/>
              <a:buChar char="q"/>
            </a:pPr>
            <a:r>
              <a:rPr lang="en-IN" sz="2000" dirty="0"/>
              <a:t> </a:t>
            </a:r>
            <a:r>
              <a:rPr lang="en-US" sz="2000" dirty="0"/>
              <a:t>The safety concern Threshold(SCT)is the dose(0.15 </a:t>
            </a:r>
            <a:r>
              <a:rPr lang="en-US" sz="2000" dirty="0" err="1"/>
              <a:t>micg</a:t>
            </a:r>
            <a:r>
              <a:rPr lang="en-US" sz="2000" dirty="0"/>
              <a:t>/day) below which a leachable would present negligible concern for adverse carcinogenic and </a:t>
            </a:r>
            <a:r>
              <a:rPr lang="en-US" sz="2000" dirty="0" err="1"/>
              <a:t>noncarcinogenic</a:t>
            </a:r>
            <a:r>
              <a:rPr lang="en-US" sz="2000" dirty="0"/>
              <a:t> effects.</a:t>
            </a:r>
          </a:p>
          <a:p>
            <a:pPr>
              <a:buFont typeface="Wingdings" pitchFamily="2" charset="2"/>
              <a:buChar char="q"/>
            </a:pPr>
            <a:r>
              <a:rPr lang="en-US" sz="2000" dirty="0"/>
              <a:t> Known highly toxic substances such as PAHs, nitrosamines and 2-mercaptobenzothiazole) are considered to be “special case compounds” for “Orally Inhaled and Nasal Drug applications and should be considered on a case by case basis. </a:t>
            </a:r>
            <a:endParaRPr lang="en-IN" sz="2000" dirty="0"/>
          </a:p>
          <a:p>
            <a:pPr>
              <a:buFont typeface="Wingdings" pitchFamily="2" charset="2"/>
              <a:buChar char="q"/>
            </a:pPr>
            <a:r>
              <a:rPr lang="en-IN" sz="2000" dirty="0"/>
              <a:t> </a:t>
            </a:r>
            <a:r>
              <a:rPr lang="en-US" sz="2000" dirty="0" smtClean="0"/>
              <a:t>Analytical </a:t>
            </a:r>
            <a:r>
              <a:rPr lang="en-US" sz="2000" dirty="0"/>
              <a:t>Evaluation Threshold(AET) can be calculated. The AET is the level at or above which an OINDP pharmaceutical development team should identify and quantify a particular extractable and/or leachable and report it for potential toxicological assessment.</a:t>
            </a:r>
            <a:endParaRPr lang="en-IN" sz="2000" dirty="0"/>
          </a:p>
          <a:p>
            <a:endParaRPr lang="en-US" sz="2000" dirty="0"/>
          </a:p>
          <a:p>
            <a:r>
              <a:rPr lang="en-US" sz="2000" dirty="0"/>
              <a:t> </a:t>
            </a:r>
          </a:p>
        </p:txBody>
      </p:sp>
    </p:spTree>
    <p:extLst>
      <p:ext uri="{BB962C8B-B14F-4D97-AF65-F5344CB8AC3E}">
        <p14:creationId xmlns:p14="http://schemas.microsoft.com/office/powerpoint/2010/main" val="931314661"/>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15" name="Rectangle 14"/>
          <p:cNvSpPr/>
          <p:nvPr/>
        </p:nvSpPr>
        <p:spPr>
          <a:xfrm>
            <a:off x="609600" y="457200"/>
            <a:ext cx="7848600" cy="5940088"/>
          </a:xfrm>
          <a:prstGeom prst="rect">
            <a:avLst/>
          </a:prstGeom>
        </p:spPr>
        <p:txBody>
          <a:bodyPr wrap="square">
            <a:spAutoFit/>
          </a:bodyPr>
          <a:lstStyle/>
          <a:p>
            <a:r>
              <a:rPr lang="en-US" sz="2000" dirty="0"/>
              <a:t>For an </a:t>
            </a:r>
            <a:r>
              <a:rPr lang="en-US" sz="2000" dirty="0" err="1"/>
              <a:t>extractables</a:t>
            </a:r>
            <a:r>
              <a:rPr lang="en-US" sz="2000" dirty="0"/>
              <a:t> from a device component the AET (</a:t>
            </a:r>
            <a:r>
              <a:rPr lang="en-US" sz="2000" dirty="0" err="1"/>
              <a:t>μg</a:t>
            </a:r>
            <a:r>
              <a:rPr lang="en-US" sz="2000" dirty="0"/>
              <a:t>/g) can be determined using Equation 1</a:t>
            </a:r>
            <a:r>
              <a:rPr lang="en-US" sz="2000" dirty="0" smtClean="0"/>
              <a:t>:</a:t>
            </a:r>
          </a:p>
          <a:p>
            <a:endParaRPr lang="en-US" sz="2000" dirty="0"/>
          </a:p>
          <a:p>
            <a:r>
              <a:rPr lang="en-US" sz="2000" dirty="0"/>
              <a:t>Equation 1</a:t>
            </a:r>
          </a:p>
          <a:p>
            <a:r>
              <a:rPr lang="en-US" sz="2000" i="1" dirty="0"/>
              <a:t>AET = </a:t>
            </a:r>
            <a:r>
              <a:rPr lang="en-US" sz="2000" i="1" dirty="0" smtClean="0"/>
              <a:t>  </a:t>
            </a:r>
            <a:r>
              <a:rPr lang="en-US" sz="2000" i="1" u="sng" dirty="0" smtClean="0"/>
              <a:t>SCT </a:t>
            </a:r>
            <a:r>
              <a:rPr lang="en-US" sz="2000" i="1" u="sng" dirty="0"/>
              <a:t>.</a:t>
            </a:r>
            <a:r>
              <a:rPr lang="en-US" sz="2000" i="1" u="sng" dirty="0" err="1"/>
              <a:t>D</a:t>
            </a:r>
            <a:r>
              <a:rPr lang="en-US" sz="2000" i="1" u="sng" baseline="-25000" dirty="0" err="1"/>
              <a:t>t</a:t>
            </a:r>
            <a:r>
              <a:rPr lang="en-US" sz="2000" u="sng" dirty="0"/>
              <a:t> </a:t>
            </a:r>
            <a:endParaRPr lang="en-US" sz="2000" u="sng" dirty="0" smtClean="0"/>
          </a:p>
          <a:p>
            <a:r>
              <a:rPr lang="en-US" sz="2000" i="1" dirty="0" smtClean="0"/>
              <a:t>            </a:t>
            </a:r>
            <a:r>
              <a:rPr lang="en-US" sz="2000" i="1" dirty="0" err="1" smtClean="0"/>
              <a:t>D</a:t>
            </a:r>
            <a:r>
              <a:rPr lang="en-US" sz="2000" i="1" baseline="-25000" dirty="0" err="1" smtClean="0"/>
              <a:t>d</a:t>
            </a:r>
            <a:r>
              <a:rPr lang="en-US" sz="2000" i="1" dirty="0" smtClean="0"/>
              <a:t> </a:t>
            </a:r>
            <a:r>
              <a:rPr lang="en-US" sz="2000" i="1" dirty="0"/>
              <a:t>m</a:t>
            </a:r>
            <a:endParaRPr lang="en-US" sz="2000" dirty="0"/>
          </a:p>
          <a:p>
            <a:r>
              <a:rPr lang="en-US" sz="2000" i="1" dirty="0"/>
              <a:t> </a:t>
            </a:r>
            <a:r>
              <a:rPr lang="en-US" sz="2000" i="1" dirty="0" err="1" smtClean="0"/>
              <a:t>D</a:t>
            </a:r>
            <a:r>
              <a:rPr lang="en-US" sz="2000" i="1" baseline="-25000" dirty="0" err="1" smtClean="0"/>
              <a:t>d</a:t>
            </a:r>
            <a:r>
              <a:rPr lang="en-US" sz="2000" i="1" dirty="0" smtClean="0"/>
              <a:t> </a:t>
            </a:r>
            <a:r>
              <a:rPr lang="en-US" sz="2000" dirty="0"/>
              <a:t>- Doses per day</a:t>
            </a:r>
          </a:p>
          <a:p>
            <a:r>
              <a:rPr lang="en-US" sz="2000" i="1" dirty="0" err="1"/>
              <a:t>D</a:t>
            </a:r>
            <a:r>
              <a:rPr lang="en-US" sz="2000" i="1" baseline="-25000" dirty="0" err="1"/>
              <a:t>t</a:t>
            </a:r>
            <a:r>
              <a:rPr lang="en-US" sz="2000" i="1" dirty="0"/>
              <a:t> </a:t>
            </a:r>
            <a:r>
              <a:rPr lang="en-US" sz="2000" dirty="0"/>
              <a:t>- Total </a:t>
            </a:r>
            <a:r>
              <a:rPr lang="en-US" sz="2000" dirty="0" err="1"/>
              <a:t>Labelled</a:t>
            </a:r>
            <a:r>
              <a:rPr lang="en-US" sz="2000" dirty="0"/>
              <a:t> doses</a:t>
            </a:r>
          </a:p>
          <a:p>
            <a:r>
              <a:rPr lang="en-US" sz="2000" i="1" dirty="0"/>
              <a:t>m </a:t>
            </a:r>
            <a:r>
              <a:rPr lang="en-US" sz="2000" dirty="0"/>
              <a:t>- mass of component</a:t>
            </a:r>
          </a:p>
          <a:p>
            <a:r>
              <a:rPr lang="en-US" sz="2000" dirty="0"/>
              <a:t> </a:t>
            </a:r>
          </a:p>
          <a:p>
            <a:r>
              <a:rPr lang="en-US" sz="2000" dirty="0"/>
              <a:t>The AET (</a:t>
            </a:r>
            <a:r>
              <a:rPr lang="en-US" sz="2000" dirty="0" err="1"/>
              <a:t>μg</a:t>
            </a:r>
            <a:r>
              <a:rPr lang="en-US" sz="2000" dirty="0"/>
              <a:t>/device) for a drug delivery device (</a:t>
            </a:r>
            <a:r>
              <a:rPr lang="en-US" sz="2000" i="1" dirty="0"/>
              <a:t>e.g. </a:t>
            </a:r>
            <a:r>
              <a:rPr lang="en-US" sz="2000" dirty="0"/>
              <a:t>an MDI) can be determined from Equation 2:</a:t>
            </a:r>
          </a:p>
          <a:p>
            <a:r>
              <a:rPr lang="en-US" sz="2000" dirty="0"/>
              <a:t> </a:t>
            </a:r>
          </a:p>
          <a:p>
            <a:r>
              <a:rPr lang="en-US" sz="2000" dirty="0"/>
              <a:t>Equation 2</a:t>
            </a:r>
          </a:p>
          <a:p>
            <a:r>
              <a:rPr lang="en-US" sz="2000" i="1" dirty="0"/>
              <a:t>AET </a:t>
            </a:r>
            <a:r>
              <a:rPr lang="en-US" sz="2000" i="1" u="sng" dirty="0" smtClean="0"/>
              <a:t>=   </a:t>
            </a:r>
            <a:r>
              <a:rPr lang="en-US" sz="2000" i="1" u="sng" dirty="0"/>
              <a:t>SCT .</a:t>
            </a:r>
            <a:r>
              <a:rPr lang="en-US" sz="2000" i="1" u="sng" dirty="0" err="1"/>
              <a:t>D</a:t>
            </a:r>
            <a:r>
              <a:rPr lang="en-US" sz="2000" i="1" u="sng" baseline="-25000" dirty="0" err="1"/>
              <a:t>t</a:t>
            </a:r>
            <a:r>
              <a:rPr lang="en-US" sz="2000" u="sng" dirty="0"/>
              <a:t> </a:t>
            </a:r>
            <a:endParaRPr lang="en-US" sz="2000" u="sng" dirty="0" smtClean="0"/>
          </a:p>
          <a:p>
            <a:r>
              <a:rPr lang="en-US" sz="2000" i="1" dirty="0" smtClean="0"/>
              <a:t>             </a:t>
            </a:r>
            <a:r>
              <a:rPr lang="en-US" sz="2000" i="1" dirty="0" err="1"/>
              <a:t>D</a:t>
            </a:r>
            <a:r>
              <a:rPr lang="en-US" sz="2000" i="1" baseline="-25000" dirty="0" err="1"/>
              <a:t>d</a:t>
            </a:r>
            <a:endParaRPr lang="en-US" sz="2000" dirty="0"/>
          </a:p>
          <a:p>
            <a:r>
              <a:rPr lang="en-US" sz="2000" i="1" baseline="-25000" dirty="0"/>
              <a:t> </a:t>
            </a:r>
            <a:r>
              <a:rPr lang="en-US" sz="2000" i="1" dirty="0" err="1" smtClean="0"/>
              <a:t>D</a:t>
            </a:r>
            <a:r>
              <a:rPr lang="en-US" sz="2000" i="1" baseline="-25000" dirty="0" err="1" smtClean="0"/>
              <a:t>d</a:t>
            </a:r>
            <a:r>
              <a:rPr lang="en-US" sz="2000" i="1" dirty="0" smtClean="0"/>
              <a:t> </a:t>
            </a:r>
            <a:r>
              <a:rPr lang="en-US" sz="2000" dirty="0"/>
              <a:t>- Doses per day</a:t>
            </a:r>
          </a:p>
          <a:p>
            <a:r>
              <a:rPr lang="en-US" sz="2000" i="1" dirty="0" err="1"/>
              <a:t>D</a:t>
            </a:r>
            <a:r>
              <a:rPr lang="en-US" sz="2000" i="1" baseline="-25000" dirty="0" err="1"/>
              <a:t>t</a:t>
            </a:r>
            <a:r>
              <a:rPr lang="en-US" sz="2000" i="1" dirty="0"/>
              <a:t> </a:t>
            </a:r>
            <a:r>
              <a:rPr lang="en-US" sz="2000" dirty="0"/>
              <a:t>- Total </a:t>
            </a:r>
            <a:r>
              <a:rPr lang="en-US" sz="2000" dirty="0" err="1"/>
              <a:t>Labelled</a:t>
            </a:r>
            <a:r>
              <a:rPr lang="en-US" sz="2000" dirty="0"/>
              <a:t> doses</a:t>
            </a:r>
          </a:p>
          <a:p>
            <a:endParaRPr lang="en-US" sz="2000" dirty="0"/>
          </a:p>
        </p:txBody>
      </p:sp>
    </p:spTree>
    <p:extLst>
      <p:ext uri="{BB962C8B-B14F-4D97-AF65-F5344CB8AC3E}">
        <p14:creationId xmlns:p14="http://schemas.microsoft.com/office/powerpoint/2010/main" val="2350938107"/>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slide(fromBottom)">
                                      <p:cBhvr>
                                        <p:cTn id="7" dur="500"/>
                                        <p:tgtEl>
                                          <p:spTgt spid="15">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15">
                                            <p:txEl>
                                              <p:pRg st="2" end="2"/>
                                            </p:txEl>
                                          </p:spTgt>
                                        </p:tgtEl>
                                        <p:attrNameLst>
                                          <p:attrName>style.visibility</p:attrName>
                                        </p:attrNameLst>
                                      </p:cBhvr>
                                      <p:to>
                                        <p:strVal val="visible"/>
                                      </p:to>
                                    </p:set>
                                    <p:animEffect transition="in" filter="slide(fromBottom)">
                                      <p:cBhvr>
                                        <p:cTn id="10" dur="500"/>
                                        <p:tgtEl>
                                          <p:spTgt spid="15">
                                            <p:txEl>
                                              <p:pRg st="2" end="2"/>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15">
                                            <p:txEl>
                                              <p:pRg st="3" end="3"/>
                                            </p:txEl>
                                          </p:spTgt>
                                        </p:tgtEl>
                                        <p:attrNameLst>
                                          <p:attrName>style.visibility</p:attrName>
                                        </p:attrNameLst>
                                      </p:cBhvr>
                                      <p:to>
                                        <p:strVal val="visible"/>
                                      </p:to>
                                    </p:set>
                                    <p:animEffect transition="in" filter="slide(fromBottom)">
                                      <p:cBhvr>
                                        <p:cTn id="13" dur="500"/>
                                        <p:tgtEl>
                                          <p:spTgt spid="15">
                                            <p:txEl>
                                              <p:pRg st="3" end="3"/>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15">
                                            <p:txEl>
                                              <p:pRg st="4" end="4"/>
                                            </p:txEl>
                                          </p:spTgt>
                                        </p:tgtEl>
                                        <p:attrNameLst>
                                          <p:attrName>style.visibility</p:attrName>
                                        </p:attrNameLst>
                                      </p:cBhvr>
                                      <p:to>
                                        <p:strVal val="visible"/>
                                      </p:to>
                                    </p:set>
                                    <p:animEffect transition="in" filter="slide(fromBottom)">
                                      <p:cBhvr>
                                        <p:cTn id="16" dur="500"/>
                                        <p:tgtEl>
                                          <p:spTgt spid="15">
                                            <p:txEl>
                                              <p:pRg st="4" end="4"/>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15">
                                            <p:txEl>
                                              <p:pRg st="5" end="5"/>
                                            </p:txEl>
                                          </p:spTgt>
                                        </p:tgtEl>
                                        <p:attrNameLst>
                                          <p:attrName>style.visibility</p:attrName>
                                        </p:attrNameLst>
                                      </p:cBhvr>
                                      <p:to>
                                        <p:strVal val="visible"/>
                                      </p:to>
                                    </p:set>
                                    <p:animEffect transition="in" filter="slide(fromBottom)">
                                      <p:cBhvr>
                                        <p:cTn id="19" dur="500"/>
                                        <p:tgtEl>
                                          <p:spTgt spid="15">
                                            <p:txEl>
                                              <p:pRg st="5" end="5"/>
                                            </p:txEl>
                                          </p:spTgt>
                                        </p:tgtEl>
                                      </p:cBhvr>
                                    </p:animEffect>
                                  </p:childTnLst>
                                </p:cTn>
                              </p:par>
                              <p:par>
                                <p:cTn id="20" presetID="12" presetClass="entr" presetSubtype="4" fill="hold" nodeType="withEffect">
                                  <p:stCondLst>
                                    <p:cond delay="0"/>
                                  </p:stCondLst>
                                  <p:childTnLst>
                                    <p:set>
                                      <p:cBhvr>
                                        <p:cTn id="21" dur="1" fill="hold">
                                          <p:stCondLst>
                                            <p:cond delay="0"/>
                                          </p:stCondLst>
                                        </p:cTn>
                                        <p:tgtEl>
                                          <p:spTgt spid="15">
                                            <p:txEl>
                                              <p:pRg st="6" end="6"/>
                                            </p:txEl>
                                          </p:spTgt>
                                        </p:tgtEl>
                                        <p:attrNameLst>
                                          <p:attrName>style.visibility</p:attrName>
                                        </p:attrNameLst>
                                      </p:cBhvr>
                                      <p:to>
                                        <p:strVal val="visible"/>
                                      </p:to>
                                    </p:set>
                                    <p:animEffect transition="in" filter="slide(fromBottom)">
                                      <p:cBhvr>
                                        <p:cTn id="22" dur="500"/>
                                        <p:tgtEl>
                                          <p:spTgt spid="15">
                                            <p:txEl>
                                              <p:pRg st="6" end="6"/>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15">
                                            <p:txEl>
                                              <p:pRg st="7" end="7"/>
                                            </p:txEl>
                                          </p:spTgt>
                                        </p:tgtEl>
                                        <p:attrNameLst>
                                          <p:attrName>style.visibility</p:attrName>
                                        </p:attrNameLst>
                                      </p:cBhvr>
                                      <p:to>
                                        <p:strVal val="visible"/>
                                      </p:to>
                                    </p:set>
                                    <p:animEffect transition="in" filter="slide(fromBottom)">
                                      <p:cBhvr>
                                        <p:cTn id="25" dur="500"/>
                                        <p:tgtEl>
                                          <p:spTgt spid="15">
                                            <p:txEl>
                                              <p:pRg st="7" end="7"/>
                                            </p:txEl>
                                          </p:spTgt>
                                        </p:tgtEl>
                                      </p:cBhvr>
                                    </p:animEffect>
                                  </p:childTnLst>
                                </p:cTn>
                              </p:par>
                              <p:par>
                                <p:cTn id="26" presetID="12" presetClass="entr" presetSubtype="4" fill="hold" nodeType="withEffect">
                                  <p:stCondLst>
                                    <p:cond delay="0"/>
                                  </p:stCondLst>
                                  <p:childTnLst>
                                    <p:set>
                                      <p:cBhvr>
                                        <p:cTn id="27" dur="1" fill="hold">
                                          <p:stCondLst>
                                            <p:cond delay="0"/>
                                          </p:stCondLst>
                                        </p:cTn>
                                        <p:tgtEl>
                                          <p:spTgt spid="15">
                                            <p:txEl>
                                              <p:pRg st="8" end="8"/>
                                            </p:txEl>
                                          </p:spTgt>
                                        </p:tgtEl>
                                        <p:attrNameLst>
                                          <p:attrName>style.visibility</p:attrName>
                                        </p:attrNameLst>
                                      </p:cBhvr>
                                      <p:to>
                                        <p:strVal val="visible"/>
                                      </p:to>
                                    </p:set>
                                    <p:animEffect transition="in" filter="slide(fromBottom)">
                                      <p:cBhvr>
                                        <p:cTn id="28" dur="500"/>
                                        <p:tgtEl>
                                          <p:spTgt spid="15">
                                            <p:txEl>
                                              <p:pRg st="8" end="8"/>
                                            </p:txEl>
                                          </p:spTgt>
                                        </p:tgtEl>
                                      </p:cBhvr>
                                    </p:animEffect>
                                  </p:childTnLst>
                                </p:cTn>
                              </p:par>
                              <p:par>
                                <p:cTn id="29" presetID="12" presetClass="entr" presetSubtype="4" fill="hold" nodeType="withEffect">
                                  <p:stCondLst>
                                    <p:cond delay="0"/>
                                  </p:stCondLst>
                                  <p:childTnLst>
                                    <p:set>
                                      <p:cBhvr>
                                        <p:cTn id="30" dur="1" fill="hold">
                                          <p:stCondLst>
                                            <p:cond delay="0"/>
                                          </p:stCondLst>
                                        </p:cTn>
                                        <p:tgtEl>
                                          <p:spTgt spid="15">
                                            <p:txEl>
                                              <p:pRg st="9" end="9"/>
                                            </p:txEl>
                                          </p:spTgt>
                                        </p:tgtEl>
                                        <p:attrNameLst>
                                          <p:attrName>style.visibility</p:attrName>
                                        </p:attrNameLst>
                                      </p:cBhvr>
                                      <p:to>
                                        <p:strVal val="visible"/>
                                      </p:to>
                                    </p:set>
                                    <p:animEffect transition="in" filter="slide(fromBottom)">
                                      <p:cBhvr>
                                        <p:cTn id="31" dur="500"/>
                                        <p:tgtEl>
                                          <p:spTgt spid="15">
                                            <p:txEl>
                                              <p:pRg st="9" end="9"/>
                                            </p:txEl>
                                          </p:spTgt>
                                        </p:tgtEl>
                                      </p:cBhvr>
                                    </p:animEffect>
                                  </p:childTnLst>
                                </p:cTn>
                              </p:par>
                              <p:par>
                                <p:cTn id="32" presetID="12" presetClass="entr" presetSubtype="4" fill="hold" nodeType="withEffect">
                                  <p:stCondLst>
                                    <p:cond delay="0"/>
                                  </p:stCondLst>
                                  <p:childTnLst>
                                    <p:set>
                                      <p:cBhvr>
                                        <p:cTn id="33" dur="1" fill="hold">
                                          <p:stCondLst>
                                            <p:cond delay="0"/>
                                          </p:stCondLst>
                                        </p:cTn>
                                        <p:tgtEl>
                                          <p:spTgt spid="15">
                                            <p:txEl>
                                              <p:pRg st="10" end="10"/>
                                            </p:txEl>
                                          </p:spTgt>
                                        </p:tgtEl>
                                        <p:attrNameLst>
                                          <p:attrName>style.visibility</p:attrName>
                                        </p:attrNameLst>
                                      </p:cBhvr>
                                      <p:to>
                                        <p:strVal val="visible"/>
                                      </p:to>
                                    </p:set>
                                    <p:animEffect transition="in" filter="slide(fromBottom)">
                                      <p:cBhvr>
                                        <p:cTn id="34" dur="500"/>
                                        <p:tgtEl>
                                          <p:spTgt spid="15">
                                            <p:txEl>
                                              <p:pRg st="10" end="10"/>
                                            </p:txEl>
                                          </p:spTgt>
                                        </p:tgtEl>
                                      </p:cBhvr>
                                    </p:animEffect>
                                  </p:childTnLst>
                                </p:cTn>
                              </p:par>
                              <p:par>
                                <p:cTn id="35" presetID="12" presetClass="entr" presetSubtype="4" fill="hold" nodeType="withEffect">
                                  <p:stCondLst>
                                    <p:cond delay="0"/>
                                  </p:stCondLst>
                                  <p:childTnLst>
                                    <p:set>
                                      <p:cBhvr>
                                        <p:cTn id="36" dur="1" fill="hold">
                                          <p:stCondLst>
                                            <p:cond delay="0"/>
                                          </p:stCondLst>
                                        </p:cTn>
                                        <p:tgtEl>
                                          <p:spTgt spid="15">
                                            <p:txEl>
                                              <p:pRg st="11" end="11"/>
                                            </p:txEl>
                                          </p:spTgt>
                                        </p:tgtEl>
                                        <p:attrNameLst>
                                          <p:attrName>style.visibility</p:attrName>
                                        </p:attrNameLst>
                                      </p:cBhvr>
                                      <p:to>
                                        <p:strVal val="visible"/>
                                      </p:to>
                                    </p:set>
                                    <p:animEffect transition="in" filter="slide(fromBottom)">
                                      <p:cBhvr>
                                        <p:cTn id="37" dur="500"/>
                                        <p:tgtEl>
                                          <p:spTgt spid="15">
                                            <p:txEl>
                                              <p:pRg st="11" end="11"/>
                                            </p:txEl>
                                          </p:spTgt>
                                        </p:tgtEl>
                                      </p:cBhvr>
                                    </p:animEffect>
                                  </p:childTnLst>
                                </p:cTn>
                              </p:par>
                              <p:par>
                                <p:cTn id="38" presetID="12" presetClass="entr" presetSubtype="4" fill="hold" nodeType="withEffect">
                                  <p:stCondLst>
                                    <p:cond delay="0"/>
                                  </p:stCondLst>
                                  <p:childTnLst>
                                    <p:set>
                                      <p:cBhvr>
                                        <p:cTn id="39" dur="1" fill="hold">
                                          <p:stCondLst>
                                            <p:cond delay="0"/>
                                          </p:stCondLst>
                                        </p:cTn>
                                        <p:tgtEl>
                                          <p:spTgt spid="15">
                                            <p:txEl>
                                              <p:pRg st="12" end="12"/>
                                            </p:txEl>
                                          </p:spTgt>
                                        </p:tgtEl>
                                        <p:attrNameLst>
                                          <p:attrName>style.visibility</p:attrName>
                                        </p:attrNameLst>
                                      </p:cBhvr>
                                      <p:to>
                                        <p:strVal val="visible"/>
                                      </p:to>
                                    </p:set>
                                    <p:animEffect transition="in" filter="slide(fromBottom)">
                                      <p:cBhvr>
                                        <p:cTn id="40" dur="500"/>
                                        <p:tgtEl>
                                          <p:spTgt spid="15">
                                            <p:txEl>
                                              <p:pRg st="12" end="12"/>
                                            </p:txEl>
                                          </p:spTgt>
                                        </p:tgtEl>
                                      </p:cBhvr>
                                    </p:animEffect>
                                  </p:childTnLst>
                                </p:cTn>
                              </p:par>
                              <p:par>
                                <p:cTn id="41" presetID="12" presetClass="entr" presetSubtype="4" fill="hold" nodeType="withEffect">
                                  <p:stCondLst>
                                    <p:cond delay="0"/>
                                  </p:stCondLst>
                                  <p:childTnLst>
                                    <p:set>
                                      <p:cBhvr>
                                        <p:cTn id="42" dur="1" fill="hold">
                                          <p:stCondLst>
                                            <p:cond delay="0"/>
                                          </p:stCondLst>
                                        </p:cTn>
                                        <p:tgtEl>
                                          <p:spTgt spid="15">
                                            <p:txEl>
                                              <p:pRg st="13" end="13"/>
                                            </p:txEl>
                                          </p:spTgt>
                                        </p:tgtEl>
                                        <p:attrNameLst>
                                          <p:attrName>style.visibility</p:attrName>
                                        </p:attrNameLst>
                                      </p:cBhvr>
                                      <p:to>
                                        <p:strVal val="visible"/>
                                      </p:to>
                                    </p:set>
                                    <p:animEffect transition="in" filter="slide(fromBottom)">
                                      <p:cBhvr>
                                        <p:cTn id="43" dur="500"/>
                                        <p:tgtEl>
                                          <p:spTgt spid="15">
                                            <p:txEl>
                                              <p:pRg st="13" end="13"/>
                                            </p:txEl>
                                          </p:spTgt>
                                        </p:tgtEl>
                                      </p:cBhvr>
                                    </p:animEffect>
                                  </p:childTnLst>
                                </p:cTn>
                              </p:par>
                              <p:par>
                                <p:cTn id="44" presetID="12" presetClass="entr" presetSubtype="4" fill="hold" nodeType="withEffect">
                                  <p:stCondLst>
                                    <p:cond delay="0"/>
                                  </p:stCondLst>
                                  <p:childTnLst>
                                    <p:set>
                                      <p:cBhvr>
                                        <p:cTn id="45" dur="1" fill="hold">
                                          <p:stCondLst>
                                            <p:cond delay="0"/>
                                          </p:stCondLst>
                                        </p:cTn>
                                        <p:tgtEl>
                                          <p:spTgt spid="15">
                                            <p:txEl>
                                              <p:pRg st="14" end="14"/>
                                            </p:txEl>
                                          </p:spTgt>
                                        </p:tgtEl>
                                        <p:attrNameLst>
                                          <p:attrName>style.visibility</p:attrName>
                                        </p:attrNameLst>
                                      </p:cBhvr>
                                      <p:to>
                                        <p:strVal val="visible"/>
                                      </p:to>
                                    </p:set>
                                    <p:animEffect transition="in" filter="slide(fromBottom)">
                                      <p:cBhvr>
                                        <p:cTn id="46" dur="500"/>
                                        <p:tgtEl>
                                          <p:spTgt spid="15">
                                            <p:txEl>
                                              <p:pRg st="14" end="14"/>
                                            </p:txEl>
                                          </p:spTgt>
                                        </p:tgtEl>
                                      </p:cBhvr>
                                    </p:animEffect>
                                  </p:childTnLst>
                                </p:cTn>
                              </p:par>
                              <p:par>
                                <p:cTn id="47" presetID="12" presetClass="entr" presetSubtype="4" fill="hold" nodeType="withEffect">
                                  <p:stCondLst>
                                    <p:cond delay="0"/>
                                  </p:stCondLst>
                                  <p:childTnLst>
                                    <p:set>
                                      <p:cBhvr>
                                        <p:cTn id="48" dur="1" fill="hold">
                                          <p:stCondLst>
                                            <p:cond delay="0"/>
                                          </p:stCondLst>
                                        </p:cTn>
                                        <p:tgtEl>
                                          <p:spTgt spid="15">
                                            <p:txEl>
                                              <p:pRg st="15" end="15"/>
                                            </p:txEl>
                                          </p:spTgt>
                                        </p:tgtEl>
                                        <p:attrNameLst>
                                          <p:attrName>style.visibility</p:attrName>
                                        </p:attrNameLst>
                                      </p:cBhvr>
                                      <p:to>
                                        <p:strVal val="visible"/>
                                      </p:to>
                                    </p:set>
                                    <p:animEffect transition="in" filter="slide(fromBottom)">
                                      <p:cBhvr>
                                        <p:cTn id="49" dur="500"/>
                                        <p:tgtEl>
                                          <p:spTgt spid="15">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6" name="TextBox 5"/>
          <p:cNvSpPr txBox="1"/>
          <p:nvPr/>
        </p:nvSpPr>
        <p:spPr>
          <a:xfrm>
            <a:off x="152400" y="152400"/>
            <a:ext cx="8763000" cy="646331"/>
          </a:xfrm>
          <a:prstGeom prst="rect">
            <a:avLst/>
          </a:prstGeom>
          <a:noFill/>
        </p:spPr>
        <p:txBody>
          <a:bodyPr wrap="square" rtlCol="0">
            <a:spAutoFit/>
          </a:bodyPr>
          <a:lstStyle/>
          <a:p>
            <a:r>
              <a:rPr lang="en-IN" b="1" dirty="0" smtClean="0"/>
              <a:t>Decision flowchart for evaluating toxicity and risk evaluation (recommended or incorporation in CMC guidance for OINDP</a:t>
            </a:r>
            <a:endParaRPr lang="en-IN" b="1" dirty="0"/>
          </a:p>
        </p:txBody>
      </p:sp>
      <p:sp>
        <p:nvSpPr>
          <p:cNvPr id="9" name="TextBox 8"/>
          <p:cNvSpPr txBox="1"/>
          <p:nvPr/>
        </p:nvSpPr>
        <p:spPr>
          <a:xfrm>
            <a:off x="1828800" y="849868"/>
            <a:ext cx="5105400" cy="369332"/>
          </a:xfrm>
          <a:prstGeom prst="rect">
            <a:avLst/>
          </a:prstGeom>
          <a:noFill/>
          <a:ln>
            <a:solidFill>
              <a:srgbClr val="000000"/>
            </a:solidFill>
          </a:ln>
        </p:spPr>
        <p:txBody>
          <a:bodyPr wrap="square" rtlCol="0">
            <a:spAutoFit/>
          </a:bodyPr>
          <a:lstStyle/>
          <a:p>
            <a:r>
              <a:rPr lang="en-IN" dirty="0" smtClean="0"/>
              <a:t>Individual Leachable Above </a:t>
            </a:r>
            <a:r>
              <a:rPr lang="en-IN" dirty="0" err="1" smtClean="0"/>
              <a:t>Reporing</a:t>
            </a:r>
            <a:r>
              <a:rPr lang="en-IN" dirty="0" smtClean="0"/>
              <a:t> Threshold</a:t>
            </a:r>
            <a:endParaRPr lang="en-IN" dirty="0"/>
          </a:p>
        </p:txBody>
      </p:sp>
      <p:sp>
        <p:nvSpPr>
          <p:cNvPr id="12" name="TextBox 11"/>
          <p:cNvSpPr txBox="1"/>
          <p:nvPr/>
        </p:nvSpPr>
        <p:spPr>
          <a:xfrm>
            <a:off x="3124200" y="3987581"/>
            <a:ext cx="5486400" cy="369332"/>
          </a:xfrm>
          <a:prstGeom prst="rect">
            <a:avLst/>
          </a:prstGeom>
          <a:noFill/>
          <a:ln>
            <a:solidFill>
              <a:srgbClr val="000000"/>
            </a:solidFill>
          </a:ln>
        </p:spPr>
        <p:txBody>
          <a:bodyPr wrap="square" rtlCol="0">
            <a:spAutoFit/>
          </a:bodyPr>
          <a:lstStyle/>
          <a:p>
            <a:r>
              <a:rPr lang="en-IN" dirty="0" smtClean="0"/>
              <a:t>Collect Toxicological Data, SAR, Literature or In Vivo Data</a:t>
            </a:r>
            <a:endParaRPr lang="en-IN" dirty="0"/>
          </a:p>
        </p:txBody>
      </p:sp>
      <p:sp>
        <p:nvSpPr>
          <p:cNvPr id="13" name="TextBox 12"/>
          <p:cNvSpPr txBox="1"/>
          <p:nvPr/>
        </p:nvSpPr>
        <p:spPr>
          <a:xfrm>
            <a:off x="152400" y="2401669"/>
            <a:ext cx="1676400" cy="646331"/>
          </a:xfrm>
          <a:prstGeom prst="rect">
            <a:avLst/>
          </a:prstGeom>
          <a:noFill/>
          <a:ln>
            <a:solidFill>
              <a:srgbClr val="000000"/>
            </a:solidFill>
          </a:ln>
        </p:spPr>
        <p:txBody>
          <a:bodyPr wrap="square" rtlCol="0">
            <a:spAutoFit/>
          </a:bodyPr>
          <a:lstStyle/>
          <a:p>
            <a:r>
              <a:rPr lang="en-IN" dirty="0" smtClean="0"/>
              <a:t>No additional Evaluation</a:t>
            </a:r>
            <a:endParaRPr lang="en-IN" dirty="0"/>
          </a:p>
        </p:txBody>
      </p:sp>
      <p:sp>
        <p:nvSpPr>
          <p:cNvPr id="14" name="TextBox 13"/>
          <p:cNvSpPr txBox="1"/>
          <p:nvPr/>
        </p:nvSpPr>
        <p:spPr>
          <a:xfrm>
            <a:off x="4302232" y="4687669"/>
            <a:ext cx="3165368" cy="369332"/>
          </a:xfrm>
          <a:prstGeom prst="rect">
            <a:avLst/>
          </a:prstGeom>
          <a:noFill/>
          <a:ln>
            <a:solidFill>
              <a:srgbClr val="000000"/>
            </a:solidFill>
          </a:ln>
        </p:spPr>
        <p:txBody>
          <a:bodyPr wrap="square" rtlCol="0">
            <a:spAutoFit/>
          </a:bodyPr>
          <a:lstStyle/>
          <a:p>
            <a:r>
              <a:rPr lang="en-IN" dirty="0" smtClean="0"/>
              <a:t>Risk Assessment Acceptable? </a:t>
            </a:r>
            <a:endParaRPr lang="en-IN" dirty="0"/>
          </a:p>
        </p:txBody>
      </p:sp>
      <p:sp>
        <p:nvSpPr>
          <p:cNvPr id="17" name="TextBox 16"/>
          <p:cNvSpPr txBox="1"/>
          <p:nvPr/>
        </p:nvSpPr>
        <p:spPr>
          <a:xfrm>
            <a:off x="3124200" y="5894206"/>
            <a:ext cx="1189332" cy="369332"/>
          </a:xfrm>
          <a:prstGeom prst="rect">
            <a:avLst/>
          </a:prstGeom>
          <a:noFill/>
          <a:ln>
            <a:solidFill>
              <a:srgbClr val="000000"/>
            </a:solidFill>
          </a:ln>
        </p:spPr>
        <p:txBody>
          <a:bodyPr wrap="square" rtlCol="0">
            <a:spAutoFit/>
          </a:bodyPr>
          <a:lstStyle/>
          <a:p>
            <a:r>
              <a:rPr lang="en-IN" dirty="0" smtClean="0"/>
              <a:t>Qualified</a:t>
            </a:r>
            <a:endParaRPr lang="en-IN" dirty="0"/>
          </a:p>
        </p:txBody>
      </p:sp>
      <p:sp>
        <p:nvSpPr>
          <p:cNvPr id="18" name="TextBox 17"/>
          <p:cNvSpPr txBox="1"/>
          <p:nvPr/>
        </p:nvSpPr>
        <p:spPr>
          <a:xfrm>
            <a:off x="5540152" y="2404406"/>
            <a:ext cx="2743200" cy="646331"/>
          </a:xfrm>
          <a:prstGeom prst="rect">
            <a:avLst/>
          </a:prstGeom>
          <a:noFill/>
          <a:ln>
            <a:solidFill>
              <a:srgbClr val="000000"/>
            </a:solidFill>
          </a:ln>
        </p:spPr>
        <p:txBody>
          <a:bodyPr wrap="square" rtlCol="0">
            <a:spAutoFit/>
          </a:bodyPr>
          <a:lstStyle/>
          <a:p>
            <a:r>
              <a:rPr lang="en-IN" dirty="0" smtClean="0"/>
              <a:t>&gt; 5</a:t>
            </a:r>
            <a:r>
              <a:rPr lang="en-IN" dirty="0"/>
              <a:t> </a:t>
            </a:r>
            <a:r>
              <a:rPr lang="en-IN" dirty="0" smtClean="0"/>
              <a:t>µg (Structure Confirmed)</a:t>
            </a:r>
            <a:endParaRPr lang="en-IN" dirty="0"/>
          </a:p>
        </p:txBody>
      </p:sp>
      <p:sp>
        <p:nvSpPr>
          <p:cNvPr id="19" name="TextBox 18"/>
          <p:cNvSpPr txBox="1"/>
          <p:nvPr/>
        </p:nvSpPr>
        <p:spPr>
          <a:xfrm>
            <a:off x="2362498" y="2401668"/>
            <a:ext cx="2743200" cy="646331"/>
          </a:xfrm>
          <a:prstGeom prst="rect">
            <a:avLst/>
          </a:prstGeom>
          <a:noFill/>
          <a:ln>
            <a:solidFill>
              <a:srgbClr val="000000"/>
            </a:solidFill>
          </a:ln>
        </p:spPr>
        <p:txBody>
          <a:bodyPr wrap="square" rtlCol="0">
            <a:spAutoFit/>
          </a:bodyPr>
          <a:lstStyle/>
          <a:p>
            <a:r>
              <a:rPr lang="en-IN" dirty="0" smtClean="0"/>
              <a:t>≤ 5 µg TDI (some Structural Information) </a:t>
            </a:r>
            <a:endParaRPr lang="en-IN" dirty="0"/>
          </a:p>
        </p:txBody>
      </p:sp>
      <p:sp>
        <p:nvSpPr>
          <p:cNvPr id="21" name="TextBox 20"/>
          <p:cNvSpPr txBox="1"/>
          <p:nvPr/>
        </p:nvSpPr>
        <p:spPr>
          <a:xfrm>
            <a:off x="4874973" y="5867080"/>
            <a:ext cx="3505498" cy="646331"/>
          </a:xfrm>
          <a:prstGeom prst="rect">
            <a:avLst/>
          </a:prstGeom>
          <a:noFill/>
          <a:ln>
            <a:solidFill>
              <a:srgbClr val="000000"/>
            </a:solidFill>
          </a:ln>
        </p:spPr>
        <p:txBody>
          <a:bodyPr wrap="square" rtlCol="0">
            <a:spAutoFit/>
          </a:bodyPr>
          <a:lstStyle/>
          <a:p>
            <a:r>
              <a:rPr lang="en-IN" dirty="0" smtClean="0"/>
              <a:t>Reduce, Remove or collect more Data</a:t>
            </a:r>
            <a:endParaRPr lang="en-IN" dirty="0"/>
          </a:p>
        </p:txBody>
      </p:sp>
      <p:sp>
        <p:nvSpPr>
          <p:cNvPr id="22" name="TextBox 21"/>
          <p:cNvSpPr txBox="1"/>
          <p:nvPr/>
        </p:nvSpPr>
        <p:spPr>
          <a:xfrm>
            <a:off x="853417" y="4471240"/>
            <a:ext cx="1189332" cy="369332"/>
          </a:xfrm>
          <a:prstGeom prst="rect">
            <a:avLst/>
          </a:prstGeom>
          <a:noFill/>
          <a:ln>
            <a:solidFill>
              <a:srgbClr val="000000"/>
            </a:solidFill>
          </a:ln>
        </p:spPr>
        <p:txBody>
          <a:bodyPr wrap="square" rtlCol="0">
            <a:spAutoFit/>
          </a:bodyPr>
          <a:lstStyle/>
          <a:p>
            <a:r>
              <a:rPr lang="en-IN" dirty="0" smtClean="0"/>
              <a:t>Qualified</a:t>
            </a:r>
            <a:endParaRPr lang="en-IN" dirty="0"/>
          </a:p>
        </p:txBody>
      </p:sp>
      <p:cxnSp>
        <p:nvCxnSpPr>
          <p:cNvPr id="23" name="Straight Connector 22"/>
          <p:cNvCxnSpPr/>
          <p:nvPr/>
        </p:nvCxnSpPr>
        <p:spPr>
          <a:xfrm>
            <a:off x="5256122" y="1219200"/>
            <a:ext cx="0" cy="6096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endCxn id="13" idx="0"/>
          </p:cNvCxnSpPr>
          <p:nvPr/>
        </p:nvCxnSpPr>
        <p:spPr>
          <a:xfrm flipH="1">
            <a:off x="990600" y="1219200"/>
            <a:ext cx="1676400" cy="11824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4191000" y="1828800"/>
            <a:ext cx="1065122" cy="5728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256122" y="1828800"/>
            <a:ext cx="1068478" cy="5728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1828800" y="3050737"/>
            <a:ext cx="838201" cy="142050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681261" y="3047829"/>
            <a:ext cx="700239" cy="86573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5867399" y="4356913"/>
            <a:ext cx="1" cy="2989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116779" y="5057001"/>
            <a:ext cx="1750620" cy="80862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6400801" y="3050737"/>
            <a:ext cx="1" cy="969135"/>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endCxn id="21" idx="0"/>
          </p:cNvCxnSpPr>
          <p:nvPr/>
        </p:nvCxnSpPr>
        <p:spPr>
          <a:xfrm>
            <a:off x="5884917" y="5057001"/>
            <a:ext cx="742805" cy="81007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Elbow Connector 52"/>
          <p:cNvCxnSpPr>
            <a:endCxn id="14" idx="3"/>
          </p:cNvCxnSpPr>
          <p:nvPr/>
        </p:nvCxnSpPr>
        <p:spPr>
          <a:xfrm rot="16200000" flipV="1">
            <a:off x="7275756" y="5064179"/>
            <a:ext cx="993288" cy="609600"/>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990600" y="1477496"/>
            <a:ext cx="1173932" cy="307777"/>
          </a:xfrm>
          <a:prstGeom prst="rect">
            <a:avLst/>
          </a:prstGeom>
          <a:noFill/>
        </p:spPr>
        <p:txBody>
          <a:bodyPr wrap="square" rtlCol="0">
            <a:spAutoFit/>
          </a:bodyPr>
          <a:lstStyle/>
          <a:p>
            <a:r>
              <a:rPr lang="en-IN" sz="1400" dirty="0" smtClean="0"/>
              <a:t>≤ 0.2 µg TDI</a:t>
            </a:r>
            <a:endParaRPr lang="en-IN" sz="1400" dirty="0"/>
          </a:p>
        </p:txBody>
      </p:sp>
      <p:sp>
        <p:nvSpPr>
          <p:cNvPr id="56" name="TextBox 55"/>
          <p:cNvSpPr txBox="1"/>
          <p:nvPr/>
        </p:nvSpPr>
        <p:spPr>
          <a:xfrm>
            <a:off x="5256122" y="1477496"/>
            <a:ext cx="1068478" cy="307777"/>
          </a:xfrm>
          <a:prstGeom prst="rect">
            <a:avLst/>
          </a:prstGeom>
          <a:noFill/>
        </p:spPr>
        <p:txBody>
          <a:bodyPr wrap="square" rtlCol="0">
            <a:spAutoFit/>
          </a:bodyPr>
          <a:lstStyle/>
          <a:p>
            <a:r>
              <a:rPr lang="en-IN" sz="1400" dirty="0" smtClean="0"/>
              <a:t>&gt; 0.2 µg TDI</a:t>
            </a:r>
            <a:endParaRPr lang="en-IN" sz="1400" dirty="0"/>
          </a:p>
        </p:txBody>
      </p:sp>
      <p:sp>
        <p:nvSpPr>
          <p:cNvPr id="58" name="TextBox 57"/>
          <p:cNvSpPr txBox="1"/>
          <p:nvPr/>
        </p:nvSpPr>
        <p:spPr>
          <a:xfrm>
            <a:off x="1356964" y="3467568"/>
            <a:ext cx="1005534" cy="523220"/>
          </a:xfrm>
          <a:prstGeom prst="rect">
            <a:avLst/>
          </a:prstGeom>
          <a:noFill/>
        </p:spPr>
        <p:txBody>
          <a:bodyPr wrap="square" rtlCol="0">
            <a:spAutoFit/>
          </a:bodyPr>
          <a:lstStyle/>
          <a:p>
            <a:r>
              <a:rPr lang="en-IN" sz="1400" dirty="0" smtClean="0"/>
              <a:t>No SAR Concerns</a:t>
            </a:r>
            <a:endParaRPr lang="en-IN" sz="1400" dirty="0"/>
          </a:p>
        </p:txBody>
      </p:sp>
      <p:sp>
        <p:nvSpPr>
          <p:cNvPr id="59" name="TextBox 58"/>
          <p:cNvSpPr txBox="1"/>
          <p:nvPr/>
        </p:nvSpPr>
        <p:spPr>
          <a:xfrm>
            <a:off x="3999363" y="3326809"/>
            <a:ext cx="1182237" cy="307777"/>
          </a:xfrm>
          <a:prstGeom prst="rect">
            <a:avLst/>
          </a:prstGeom>
          <a:noFill/>
        </p:spPr>
        <p:txBody>
          <a:bodyPr wrap="square" rtlCol="0">
            <a:spAutoFit/>
          </a:bodyPr>
          <a:lstStyle/>
          <a:p>
            <a:r>
              <a:rPr lang="en-IN" sz="1400" dirty="0" smtClean="0"/>
              <a:t>SAR Concerns</a:t>
            </a:r>
            <a:endParaRPr lang="en-IN" sz="1400" dirty="0"/>
          </a:p>
        </p:txBody>
      </p:sp>
      <p:sp>
        <p:nvSpPr>
          <p:cNvPr id="60" name="TextBox 59"/>
          <p:cNvSpPr txBox="1"/>
          <p:nvPr/>
        </p:nvSpPr>
        <p:spPr>
          <a:xfrm>
            <a:off x="4561074" y="5308151"/>
            <a:ext cx="572637" cy="307777"/>
          </a:xfrm>
          <a:prstGeom prst="rect">
            <a:avLst/>
          </a:prstGeom>
          <a:noFill/>
        </p:spPr>
        <p:txBody>
          <a:bodyPr wrap="square" rtlCol="0">
            <a:spAutoFit/>
          </a:bodyPr>
          <a:lstStyle/>
          <a:p>
            <a:r>
              <a:rPr lang="en-IN" sz="1400" dirty="0"/>
              <a:t>Yes</a:t>
            </a:r>
          </a:p>
        </p:txBody>
      </p:sp>
      <p:sp>
        <p:nvSpPr>
          <p:cNvPr id="61" name="TextBox 60"/>
          <p:cNvSpPr txBox="1"/>
          <p:nvPr/>
        </p:nvSpPr>
        <p:spPr>
          <a:xfrm>
            <a:off x="6300730" y="5302021"/>
            <a:ext cx="572637" cy="307777"/>
          </a:xfrm>
          <a:prstGeom prst="rect">
            <a:avLst/>
          </a:prstGeom>
          <a:noFill/>
        </p:spPr>
        <p:txBody>
          <a:bodyPr wrap="square" rtlCol="0">
            <a:spAutoFit/>
          </a:bodyPr>
          <a:lstStyle/>
          <a:p>
            <a:r>
              <a:rPr lang="en-IN" sz="1400" dirty="0" smtClean="0"/>
              <a:t>No</a:t>
            </a:r>
            <a:endParaRPr lang="en-IN" sz="1400" dirty="0"/>
          </a:p>
        </p:txBody>
      </p:sp>
    </p:spTree>
    <p:extLst>
      <p:ext uri="{BB962C8B-B14F-4D97-AF65-F5344CB8AC3E}">
        <p14:creationId xmlns:p14="http://schemas.microsoft.com/office/powerpoint/2010/main" val="2996783432"/>
      </p:ext>
    </p:extLst>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5" name="Rectangle 4"/>
          <p:cNvSpPr/>
          <p:nvPr/>
        </p:nvSpPr>
        <p:spPr>
          <a:xfrm>
            <a:off x="228600" y="304800"/>
            <a:ext cx="8610600" cy="5724644"/>
          </a:xfrm>
          <a:prstGeom prst="rect">
            <a:avLst/>
          </a:prstGeom>
        </p:spPr>
        <p:txBody>
          <a:bodyPr wrap="square">
            <a:spAutoFit/>
          </a:bodyPr>
          <a:lstStyle/>
          <a:p>
            <a:r>
              <a:rPr lang="en-US" sz="2400" b="1" u="sng" dirty="0" smtClean="0">
                <a:latin typeface="Arial" pitchFamily="34" charset="0"/>
                <a:cs typeface="Arial" pitchFamily="34" charset="0"/>
              </a:rPr>
              <a:t>Controlled </a:t>
            </a:r>
            <a:r>
              <a:rPr lang="en-US" sz="2400" b="1" u="sng" dirty="0">
                <a:latin typeface="Arial" pitchFamily="34" charset="0"/>
                <a:cs typeface="Arial" pitchFamily="34" charset="0"/>
              </a:rPr>
              <a:t>Extraction Study (CES</a:t>
            </a:r>
            <a:r>
              <a:rPr lang="en-US" sz="2400" b="1" u="sng" dirty="0" smtClean="0">
                <a:latin typeface="Arial" pitchFamily="34" charset="0"/>
                <a:cs typeface="Arial" pitchFamily="34" charset="0"/>
              </a:rPr>
              <a:t>)</a:t>
            </a:r>
          </a:p>
          <a:p>
            <a:r>
              <a:rPr lang="en-US" sz="2000" dirty="0"/>
              <a:t>Controlled Extraction Studies should</a:t>
            </a:r>
            <a:r>
              <a:rPr lang="en-US" sz="2000" dirty="0" smtClean="0"/>
              <a:t>:</a:t>
            </a:r>
          </a:p>
          <a:p>
            <a:pPr marL="285750" indent="-285750">
              <a:buFont typeface="Arial" pitchFamily="34" charset="0"/>
              <a:buChar char="•"/>
            </a:pPr>
            <a:r>
              <a:rPr lang="en-US" sz="2000" dirty="0"/>
              <a:t> </a:t>
            </a:r>
            <a:r>
              <a:rPr lang="en-US" sz="2000" dirty="0" smtClean="0"/>
              <a:t>Employ </a:t>
            </a:r>
            <a:r>
              <a:rPr lang="en-US" sz="2000" dirty="0"/>
              <a:t>vigorous extraction with multiple solvents of varying </a:t>
            </a:r>
            <a:r>
              <a:rPr lang="en-US" sz="2000" dirty="0" smtClean="0"/>
              <a:t>polarity</a:t>
            </a:r>
          </a:p>
          <a:p>
            <a:pPr marL="285750" indent="-285750">
              <a:buFont typeface="Arial" pitchFamily="34" charset="0"/>
              <a:buChar char="•"/>
            </a:pPr>
            <a:r>
              <a:rPr lang="en-US" sz="2000" dirty="0"/>
              <a:t> </a:t>
            </a:r>
            <a:r>
              <a:rPr lang="en-US" sz="2000" dirty="0" smtClean="0"/>
              <a:t>Incorporate </a:t>
            </a:r>
            <a:r>
              <a:rPr lang="en-US" sz="2000" dirty="0"/>
              <a:t>multiple extraction </a:t>
            </a:r>
            <a:r>
              <a:rPr lang="en-US" sz="2000" dirty="0" smtClean="0"/>
              <a:t>techniques</a:t>
            </a:r>
          </a:p>
          <a:p>
            <a:pPr marL="285750" indent="-285750">
              <a:buFont typeface="Arial" pitchFamily="34" charset="0"/>
              <a:buChar char="•"/>
            </a:pPr>
            <a:r>
              <a:rPr lang="en-US" sz="2000" dirty="0"/>
              <a:t> </a:t>
            </a:r>
            <a:r>
              <a:rPr lang="en-US" sz="2000" dirty="0" smtClean="0"/>
              <a:t>Employ </a:t>
            </a:r>
            <a:r>
              <a:rPr lang="en-US" sz="2000" dirty="0"/>
              <a:t>multiple analytical </a:t>
            </a:r>
            <a:r>
              <a:rPr lang="en-US" sz="2000" dirty="0" smtClean="0"/>
              <a:t>techniques</a:t>
            </a:r>
          </a:p>
          <a:p>
            <a:pPr marL="285750" indent="-285750">
              <a:buFont typeface="Arial" pitchFamily="34" charset="0"/>
              <a:buChar char="•"/>
            </a:pPr>
            <a:r>
              <a:rPr lang="en-US" sz="2000" dirty="0"/>
              <a:t> </a:t>
            </a:r>
            <a:r>
              <a:rPr lang="en-US" sz="2000" dirty="0" smtClean="0"/>
              <a:t>Include </a:t>
            </a:r>
            <a:r>
              <a:rPr lang="en-US" sz="2000" dirty="0"/>
              <a:t>a defined and systematic process for identification of individual </a:t>
            </a:r>
            <a:r>
              <a:rPr lang="en-US" sz="2000" dirty="0" err="1"/>
              <a:t>extractables</a:t>
            </a:r>
            <a:r>
              <a:rPr lang="en-US" sz="2000" dirty="0" smtClean="0"/>
              <a:t>.</a:t>
            </a:r>
          </a:p>
          <a:p>
            <a:pPr marL="285750" indent="-285750">
              <a:buFont typeface="Arial" pitchFamily="34" charset="0"/>
              <a:buChar char="•"/>
            </a:pPr>
            <a:r>
              <a:rPr lang="en-US" sz="2000" dirty="0"/>
              <a:t> </a:t>
            </a:r>
            <a:r>
              <a:rPr lang="en-US" sz="2000" dirty="0" err="1" smtClean="0"/>
              <a:t>Optimise</a:t>
            </a:r>
            <a:r>
              <a:rPr lang="en-US" sz="2000" dirty="0" smtClean="0"/>
              <a:t> </a:t>
            </a:r>
            <a:r>
              <a:rPr lang="en-US" sz="2000" dirty="0"/>
              <a:t>extraction </a:t>
            </a:r>
            <a:r>
              <a:rPr lang="en-US" sz="2000" dirty="0" smtClean="0"/>
              <a:t>methods</a:t>
            </a:r>
          </a:p>
          <a:p>
            <a:pPr marL="285750" indent="-285750">
              <a:buFont typeface="Arial" pitchFamily="34" charset="0"/>
              <a:buChar char="•"/>
            </a:pPr>
            <a:r>
              <a:rPr lang="en-US" sz="2000" dirty="0"/>
              <a:t> </a:t>
            </a:r>
            <a:r>
              <a:rPr lang="en-US" sz="2000" dirty="0" smtClean="0"/>
              <a:t>Should </a:t>
            </a:r>
            <a:r>
              <a:rPr lang="en-US" sz="2000" dirty="0"/>
              <a:t>be guided by </a:t>
            </a:r>
            <a:r>
              <a:rPr lang="en-US" sz="2000" dirty="0" smtClean="0"/>
              <a:t>AET</a:t>
            </a:r>
          </a:p>
          <a:p>
            <a:pPr marL="285750" indent="-285750">
              <a:buFont typeface="Arial" pitchFamily="34" charset="0"/>
              <a:buChar char="•"/>
            </a:pPr>
            <a:r>
              <a:rPr lang="en-US" sz="2000" dirty="0"/>
              <a:t> </a:t>
            </a:r>
            <a:r>
              <a:rPr lang="en-US" sz="2000" dirty="0" smtClean="0"/>
              <a:t>Consider </a:t>
            </a:r>
            <a:r>
              <a:rPr lang="en-US" sz="2000" dirty="0"/>
              <a:t>the potential for the presence of polycyclic aromatic hydrocarbons, N-nitrosamines and 2-mercaptobenzothiozole (MBT). If their presence cannot be ruled out, these should be considered as “special case” compounds requiring specific analytical techniques and technology defined thresholds.</a:t>
            </a:r>
          </a:p>
          <a:p>
            <a:r>
              <a:rPr lang="en-US" sz="2000" dirty="0"/>
              <a:t> </a:t>
            </a:r>
            <a:endParaRPr lang="en-US" sz="2000" u="sng" dirty="0">
              <a:latin typeface="+mj-lt"/>
            </a:endParaRPr>
          </a:p>
          <a:p>
            <a:r>
              <a:rPr lang="en-US" sz="2400" b="1" u="sng" dirty="0">
                <a:latin typeface="+mj-lt"/>
                <a:cs typeface="Arial" pitchFamily="34" charset="0"/>
              </a:rPr>
              <a:t>The controlled extraction study has </a:t>
            </a:r>
            <a:r>
              <a:rPr lang="en-US" sz="2400" b="1" u="sng" dirty="0" smtClean="0">
                <a:latin typeface="+mj-lt"/>
                <a:cs typeface="Arial" pitchFamily="34" charset="0"/>
              </a:rPr>
              <a:t>two </a:t>
            </a:r>
            <a:r>
              <a:rPr lang="en-US" sz="2400" b="1" u="sng" dirty="0">
                <a:latin typeface="+mj-lt"/>
                <a:cs typeface="Arial" pitchFamily="34" charset="0"/>
              </a:rPr>
              <a:t>parts</a:t>
            </a:r>
            <a:r>
              <a:rPr lang="en-US" sz="2400" u="sng" dirty="0">
                <a:latin typeface="+mj-lt"/>
                <a:cs typeface="Arial" pitchFamily="34" charset="0"/>
              </a:rPr>
              <a:t>:</a:t>
            </a:r>
          </a:p>
          <a:p>
            <a:r>
              <a:rPr lang="en-US" dirty="0"/>
              <a:t>1. </a:t>
            </a:r>
            <a:r>
              <a:rPr lang="en-US" sz="2000" dirty="0"/>
              <a:t>Qualitative</a:t>
            </a:r>
          </a:p>
          <a:p>
            <a:r>
              <a:rPr lang="en-US" sz="2000" dirty="0"/>
              <a:t>2. Quantitative</a:t>
            </a:r>
          </a:p>
          <a:p>
            <a:endParaRPr lang="en-US" dirty="0"/>
          </a:p>
        </p:txBody>
      </p:sp>
    </p:spTree>
    <p:extLst>
      <p:ext uri="{BB962C8B-B14F-4D97-AF65-F5344CB8AC3E}">
        <p14:creationId xmlns:p14="http://schemas.microsoft.com/office/powerpoint/2010/main" val="3756001913"/>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slide(fromBottom)">
                                      <p:cBhvr>
                                        <p:cTn id="7" dur="500"/>
                                        <p:tgtEl>
                                          <p:spTgt spid="5">
                                            <p:txEl>
                                              <p:pRg st="1" end="1"/>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slide(fromBottom)">
                                      <p:cBhvr>
                                        <p:cTn id="10" dur="500"/>
                                        <p:tgtEl>
                                          <p:spTgt spid="5">
                                            <p:txEl>
                                              <p:pRg st="2" end="2"/>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slide(fromBottom)">
                                      <p:cBhvr>
                                        <p:cTn id="13" dur="500"/>
                                        <p:tgtEl>
                                          <p:spTgt spid="5">
                                            <p:txEl>
                                              <p:pRg st="3" end="3"/>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5">
                                            <p:txEl>
                                              <p:pRg st="4" end="4"/>
                                            </p:txEl>
                                          </p:spTgt>
                                        </p:tgtEl>
                                        <p:attrNameLst>
                                          <p:attrName>style.visibility</p:attrName>
                                        </p:attrNameLst>
                                      </p:cBhvr>
                                      <p:to>
                                        <p:strVal val="visible"/>
                                      </p:to>
                                    </p:set>
                                    <p:animEffect transition="in" filter="slide(fromBottom)">
                                      <p:cBhvr>
                                        <p:cTn id="16" dur="500"/>
                                        <p:tgtEl>
                                          <p:spTgt spid="5">
                                            <p:txEl>
                                              <p:pRg st="4" end="4"/>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Effect transition="in" filter="slide(fromBottom)">
                                      <p:cBhvr>
                                        <p:cTn id="19" dur="500"/>
                                        <p:tgtEl>
                                          <p:spTgt spid="5">
                                            <p:txEl>
                                              <p:pRg st="5" end="5"/>
                                            </p:txEl>
                                          </p:spTgt>
                                        </p:tgtEl>
                                      </p:cBhvr>
                                    </p:animEffect>
                                  </p:childTnLst>
                                </p:cTn>
                              </p:par>
                              <p:par>
                                <p:cTn id="20" presetID="12" presetClass="entr" presetSubtype="4" fill="hold" nodeType="with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slide(fromBottom)">
                                      <p:cBhvr>
                                        <p:cTn id="22" dur="500"/>
                                        <p:tgtEl>
                                          <p:spTgt spid="5">
                                            <p:txEl>
                                              <p:pRg st="6" end="6"/>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animEffect transition="in" filter="slide(fromBottom)">
                                      <p:cBhvr>
                                        <p:cTn id="25" dur="500"/>
                                        <p:tgtEl>
                                          <p:spTgt spid="5">
                                            <p:txEl>
                                              <p:pRg st="7" end="7"/>
                                            </p:txEl>
                                          </p:spTgt>
                                        </p:tgtEl>
                                      </p:cBhvr>
                                    </p:animEffect>
                                  </p:childTnLst>
                                </p:cTn>
                              </p:par>
                              <p:par>
                                <p:cTn id="26" presetID="12" presetClass="entr" presetSubtype="4" fill="hold" nodeType="withEffect">
                                  <p:stCondLst>
                                    <p:cond delay="0"/>
                                  </p:stCondLst>
                                  <p:childTnLst>
                                    <p:set>
                                      <p:cBhvr>
                                        <p:cTn id="27" dur="1" fill="hold">
                                          <p:stCondLst>
                                            <p:cond delay="0"/>
                                          </p:stCondLst>
                                        </p:cTn>
                                        <p:tgtEl>
                                          <p:spTgt spid="5">
                                            <p:txEl>
                                              <p:pRg st="8" end="8"/>
                                            </p:txEl>
                                          </p:spTgt>
                                        </p:tgtEl>
                                        <p:attrNameLst>
                                          <p:attrName>style.visibility</p:attrName>
                                        </p:attrNameLst>
                                      </p:cBhvr>
                                      <p:to>
                                        <p:strVal val="visible"/>
                                      </p:to>
                                    </p:set>
                                    <p:animEffect transition="in" filter="slide(fromBottom)">
                                      <p:cBhvr>
                                        <p:cTn id="28" dur="500"/>
                                        <p:tgtEl>
                                          <p:spTgt spid="5">
                                            <p:txEl>
                                              <p:pRg st="8" end="8"/>
                                            </p:txEl>
                                          </p:spTgt>
                                        </p:tgtEl>
                                      </p:cBhvr>
                                    </p:animEffect>
                                  </p:childTnLst>
                                </p:cTn>
                              </p:par>
                              <p:par>
                                <p:cTn id="29" presetID="12" presetClass="entr" presetSubtype="4" fill="hold" nodeType="with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animEffect transition="in" filter="slide(fromBottom)">
                                      <p:cBhvr>
                                        <p:cTn id="31" dur="500"/>
                                        <p:tgtEl>
                                          <p:spTgt spid="5">
                                            <p:txEl>
                                              <p:pRg st="9" end="9"/>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ntr" presetSubtype="16" fill="hold" nodeType="clickEffect">
                                  <p:stCondLst>
                                    <p:cond delay="0"/>
                                  </p:stCondLst>
                                  <p:childTnLst>
                                    <p:set>
                                      <p:cBhvr>
                                        <p:cTn id="35" dur="1" fill="hold">
                                          <p:stCondLst>
                                            <p:cond delay="0"/>
                                          </p:stCondLst>
                                        </p:cTn>
                                        <p:tgtEl>
                                          <p:spTgt spid="5">
                                            <p:txEl>
                                              <p:pRg st="9" end="9"/>
                                            </p:txEl>
                                          </p:spTgt>
                                        </p:tgtEl>
                                        <p:attrNameLst>
                                          <p:attrName>style.visibility</p:attrName>
                                        </p:attrNameLst>
                                      </p:cBhvr>
                                      <p:to>
                                        <p:strVal val="visible"/>
                                      </p:to>
                                    </p:set>
                                    <p:animEffect transition="in" filter="diamond(in)">
                                      <p:cBhvr>
                                        <p:cTn id="36" dur="2000"/>
                                        <p:tgtEl>
                                          <p:spTgt spid="5">
                                            <p:txEl>
                                              <p:pRg st="9" end="9"/>
                                            </p:txEl>
                                          </p:spTgt>
                                        </p:tgtEl>
                                      </p:cBhvr>
                                    </p:animEffect>
                                  </p:childTnLst>
                                </p:cTn>
                              </p:par>
                              <p:par>
                                <p:cTn id="37" presetID="8" presetClass="entr" presetSubtype="16" fill="hold" nodeType="with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animEffect transition="in" filter="diamond(in)">
                                      <p:cBhvr>
                                        <p:cTn id="39" dur="2000"/>
                                        <p:tgtEl>
                                          <p:spTgt spid="5">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nodeType="clickEffect">
                                  <p:stCondLst>
                                    <p:cond delay="0"/>
                                  </p:stCondLst>
                                  <p:childTnLst>
                                    <p:set>
                                      <p:cBhvr>
                                        <p:cTn id="43" dur="1" fill="hold">
                                          <p:stCondLst>
                                            <p:cond delay="0"/>
                                          </p:stCondLst>
                                        </p:cTn>
                                        <p:tgtEl>
                                          <p:spTgt spid="5">
                                            <p:txEl>
                                              <p:pRg st="11" end="11"/>
                                            </p:txEl>
                                          </p:spTgt>
                                        </p:tgtEl>
                                        <p:attrNameLst>
                                          <p:attrName>style.visibility</p:attrName>
                                        </p:attrNameLst>
                                      </p:cBhvr>
                                      <p:to>
                                        <p:strVal val="visible"/>
                                      </p:to>
                                    </p:set>
                                    <p:animEffect transition="in" filter="slide(fromBottom)">
                                      <p:cBhvr>
                                        <p:cTn id="44" dur="500"/>
                                        <p:tgtEl>
                                          <p:spTgt spid="5">
                                            <p:txEl>
                                              <p:pRg st="11" end="11"/>
                                            </p:txEl>
                                          </p:spTgt>
                                        </p:tgtEl>
                                      </p:cBhvr>
                                    </p:animEffect>
                                  </p:childTnLst>
                                </p:cTn>
                              </p:par>
                              <p:par>
                                <p:cTn id="45" presetID="12" presetClass="entr" presetSubtype="4" fill="hold" nodeType="withEffect">
                                  <p:stCondLst>
                                    <p:cond delay="0"/>
                                  </p:stCondLst>
                                  <p:childTnLst>
                                    <p:set>
                                      <p:cBhvr>
                                        <p:cTn id="46" dur="1" fill="hold">
                                          <p:stCondLst>
                                            <p:cond delay="0"/>
                                          </p:stCondLst>
                                        </p:cTn>
                                        <p:tgtEl>
                                          <p:spTgt spid="5">
                                            <p:txEl>
                                              <p:pRg st="12" end="12"/>
                                            </p:txEl>
                                          </p:spTgt>
                                        </p:tgtEl>
                                        <p:attrNameLst>
                                          <p:attrName>style.visibility</p:attrName>
                                        </p:attrNameLst>
                                      </p:cBhvr>
                                      <p:to>
                                        <p:strVal val="visible"/>
                                      </p:to>
                                    </p:set>
                                    <p:animEffect transition="in" filter="slide(fromBottom)">
                                      <p:cBhvr>
                                        <p:cTn id="47" dur="5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5" name="Rectangle 4"/>
          <p:cNvSpPr/>
          <p:nvPr/>
        </p:nvSpPr>
        <p:spPr>
          <a:xfrm>
            <a:off x="457200" y="457200"/>
            <a:ext cx="8305800" cy="4708981"/>
          </a:xfrm>
          <a:prstGeom prst="rect">
            <a:avLst/>
          </a:prstGeom>
        </p:spPr>
        <p:txBody>
          <a:bodyPr wrap="square">
            <a:spAutoFit/>
          </a:bodyPr>
          <a:lstStyle/>
          <a:p>
            <a:r>
              <a:rPr lang="en-US" sz="2400" b="1" u="sng" dirty="0">
                <a:latin typeface="Arial" pitchFamily="34" charset="0"/>
                <a:cs typeface="Arial" pitchFamily="34" charset="0"/>
              </a:rPr>
              <a:t>Extraction with Multiple Solvents and </a:t>
            </a:r>
            <a:r>
              <a:rPr lang="en-US" sz="2400" b="1" u="sng" dirty="0" smtClean="0">
                <a:latin typeface="Arial" pitchFamily="34" charset="0"/>
                <a:cs typeface="Arial" pitchFamily="34" charset="0"/>
              </a:rPr>
              <a:t>Techniques</a:t>
            </a:r>
          </a:p>
          <a:p>
            <a:endParaRPr lang="en-US" b="1" dirty="0"/>
          </a:p>
          <a:p>
            <a:endParaRPr lang="en-US" sz="2000" b="1" dirty="0"/>
          </a:p>
          <a:p>
            <a:endParaRPr lang="en-US" sz="2000" b="1" dirty="0" smtClean="0"/>
          </a:p>
          <a:p>
            <a:endParaRPr lang="en-US" sz="2000" dirty="0" smtClean="0"/>
          </a:p>
          <a:p>
            <a:r>
              <a:rPr lang="en-US" sz="2000" dirty="0"/>
              <a:t> </a:t>
            </a:r>
            <a:endParaRPr lang="en-US" sz="2000" dirty="0" smtClean="0"/>
          </a:p>
          <a:p>
            <a:endParaRPr lang="en-US" sz="2000" b="1" dirty="0" smtClean="0"/>
          </a:p>
          <a:p>
            <a:endParaRPr lang="en-US" sz="2000" b="1" dirty="0"/>
          </a:p>
          <a:p>
            <a:endParaRPr lang="en-US" sz="2000" b="1" dirty="0" smtClean="0"/>
          </a:p>
          <a:p>
            <a:r>
              <a:rPr lang="en-US" sz="2000" b="1" dirty="0" smtClean="0"/>
              <a:t>Typically </a:t>
            </a:r>
            <a:r>
              <a:rPr lang="en-US" sz="2000" b="1" dirty="0"/>
              <a:t>three extraction techniques :</a:t>
            </a:r>
            <a:endParaRPr lang="en-US" sz="2000" dirty="0"/>
          </a:p>
          <a:p>
            <a:r>
              <a:rPr lang="en-US" sz="2000" dirty="0"/>
              <a:t>1. Reflux extraction</a:t>
            </a:r>
          </a:p>
          <a:p>
            <a:r>
              <a:rPr lang="en-US" sz="2000" dirty="0"/>
              <a:t>2. </a:t>
            </a:r>
            <a:r>
              <a:rPr lang="en-US" sz="2000" dirty="0" err="1"/>
              <a:t>Soxhlet</a:t>
            </a:r>
            <a:r>
              <a:rPr lang="en-US" sz="2000" dirty="0"/>
              <a:t> extraction</a:t>
            </a:r>
          </a:p>
          <a:p>
            <a:r>
              <a:rPr lang="en-US" sz="2000" dirty="0"/>
              <a:t>3. Ambient Temperature with ultrasonic agitation</a:t>
            </a:r>
          </a:p>
          <a:p>
            <a:r>
              <a:rPr lang="en-US" sz="2000" dirty="0"/>
              <a:t>  </a:t>
            </a:r>
          </a:p>
          <a:p>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749505634"/>
              </p:ext>
            </p:extLst>
          </p:nvPr>
        </p:nvGraphicFramePr>
        <p:xfrm>
          <a:off x="685800" y="975360"/>
          <a:ext cx="7391400" cy="1920240"/>
        </p:xfrm>
        <a:graphic>
          <a:graphicData uri="http://schemas.openxmlformats.org/drawingml/2006/table">
            <a:tbl>
              <a:tblPr firstRow="1" bandRow="1">
                <a:tableStyleId>{5C22544A-7EE6-4342-B048-85BDC9FD1C3A}</a:tableStyleId>
              </a:tblPr>
              <a:tblGrid>
                <a:gridCol w="2545392"/>
                <a:gridCol w="4846008"/>
              </a:tblGrid>
              <a:tr h="169333">
                <a:tc>
                  <a:txBody>
                    <a:bodyPr/>
                    <a:lstStyle/>
                    <a:p>
                      <a:r>
                        <a:rPr lang="en-IN" dirty="0" smtClean="0"/>
                        <a:t>Type of product </a:t>
                      </a:r>
                      <a:endParaRPr lang="en-IN" dirty="0"/>
                    </a:p>
                  </a:txBody>
                  <a:tcPr/>
                </a:tc>
                <a:tc>
                  <a:txBody>
                    <a:bodyPr/>
                    <a:lstStyle/>
                    <a:p>
                      <a:r>
                        <a:rPr lang="en-IN" dirty="0" smtClean="0"/>
                        <a:t>Type</a:t>
                      </a:r>
                      <a:r>
                        <a:rPr lang="en-IN" baseline="0" dirty="0" smtClean="0"/>
                        <a:t> of solvents use for extraction </a:t>
                      </a:r>
                      <a:endParaRPr lang="en-IN" dirty="0"/>
                    </a:p>
                  </a:txBody>
                  <a:tcPr/>
                </a:tc>
              </a:tr>
              <a:tr h="296333">
                <a:tc>
                  <a:txBody>
                    <a:bodyPr/>
                    <a:lstStyle/>
                    <a:p>
                      <a:r>
                        <a:rPr lang="en-US" sz="1800" b="1" dirty="0" smtClean="0"/>
                        <a:t>MDI</a:t>
                      </a:r>
                      <a:r>
                        <a:rPr lang="en-US" sz="1800" dirty="0" smtClean="0"/>
                        <a:t>(</a:t>
                      </a:r>
                      <a:r>
                        <a:rPr lang="en-IN" sz="1800" b="1" dirty="0" smtClean="0"/>
                        <a:t>Metered-dose inhaler)</a:t>
                      </a:r>
                      <a:endParaRPr lang="en-IN" dirty="0"/>
                    </a:p>
                  </a:txBody>
                  <a:tcPr/>
                </a:tc>
                <a:tc>
                  <a:txBody>
                    <a:bodyPr/>
                    <a:lstStyle/>
                    <a:p>
                      <a:r>
                        <a:rPr lang="en-US" sz="1800" dirty="0" smtClean="0"/>
                        <a:t>Dichloromethane (to mimic propellants), propan-2-ol and </a:t>
                      </a:r>
                      <a:r>
                        <a:rPr lang="en-US" sz="1800" dirty="0" err="1" smtClean="0"/>
                        <a:t>nheptane</a:t>
                      </a:r>
                      <a:r>
                        <a:rPr lang="en-US" sz="1800" dirty="0" smtClean="0"/>
                        <a:t>.</a:t>
                      </a:r>
                      <a:endParaRPr lang="en-IN" dirty="0"/>
                    </a:p>
                  </a:txBody>
                  <a:tcPr/>
                </a:tc>
              </a:tr>
              <a:tr h="746760">
                <a:tc>
                  <a:txBody>
                    <a:bodyPr/>
                    <a:lstStyle/>
                    <a:p>
                      <a:r>
                        <a:rPr lang="en-US" sz="1800" b="1" dirty="0" smtClean="0"/>
                        <a:t>DPI</a:t>
                      </a:r>
                      <a:r>
                        <a:rPr lang="en-US" sz="1800" dirty="0" smtClean="0"/>
                        <a:t> (</a:t>
                      </a:r>
                      <a:r>
                        <a:rPr lang="en-IN" sz="1800" b="1" dirty="0" smtClean="0"/>
                        <a:t>dry-powder inhaler)</a:t>
                      </a:r>
                      <a:endParaRPr lang="en-IN" dirty="0"/>
                    </a:p>
                  </a:txBody>
                  <a:tcPr/>
                </a:tc>
                <a:tc>
                  <a:txBody>
                    <a:bodyPr/>
                    <a:lstStyle/>
                    <a:p>
                      <a:r>
                        <a:rPr lang="en-US" sz="1800" dirty="0" smtClean="0"/>
                        <a:t>water, propan-2-ol and n-heptane Spray Products and Nasal Sprays: water, propan-2-ol and n-heptane</a:t>
                      </a:r>
                      <a:endParaRPr lang="en-IN" dirty="0"/>
                    </a:p>
                  </a:txBody>
                  <a:tcPr/>
                </a:tc>
              </a:tr>
            </a:tbl>
          </a:graphicData>
        </a:graphic>
      </p:graphicFrame>
    </p:spTree>
    <p:extLst>
      <p:ext uri="{BB962C8B-B14F-4D97-AF65-F5344CB8AC3E}">
        <p14:creationId xmlns:p14="http://schemas.microsoft.com/office/powerpoint/2010/main" val="387778767"/>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ox(in)">
                                      <p:cBhvr>
                                        <p:cTn id="7" dur="500"/>
                                        <p:tgtEl>
                                          <p:spTgt spid="5">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5">
                                            <p:txEl>
                                              <p:pRg st="5" end="5"/>
                                            </p:txEl>
                                          </p:spTgt>
                                        </p:tgtEl>
                                        <p:attrNameLst>
                                          <p:attrName>style.visibility</p:attrName>
                                        </p:attrNameLst>
                                      </p:cBhvr>
                                      <p:to>
                                        <p:strVal val="visible"/>
                                      </p:to>
                                    </p:set>
                                    <p:animEffect transition="in" filter="slide(fromBottom)">
                                      <p:cBhvr>
                                        <p:cTn id="10" dur="500"/>
                                        <p:tgtEl>
                                          <p:spTgt spid="5">
                                            <p:txEl>
                                              <p:pRg st="5" end="5"/>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5">
                                            <p:txEl>
                                              <p:pRg st="9" end="9"/>
                                            </p:txEl>
                                          </p:spTgt>
                                        </p:tgtEl>
                                        <p:attrNameLst>
                                          <p:attrName>style.visibility</p:attrName>
                                        </p:attrNameLst>
                                      </p:cBhvr>
                                      <p:to>
                                        <p:strVal val="visible"/>
                                      </p:to>
                                    </p:set>
                                    <p:animEffect transition="in" filter="slide(fromBottom)">
                                      <p:cBhvr>
                                        <p:cTn id="13" dur="500"/>
                                        <p:tgtEl>
                                          <p:spTgt spid="5">
                                            <p:txEl>
                                              <p:pRg st="9" end="9"/>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5">
                                            <p:txEl>
                                              <p:pRg st="10" end="10"/>
                                            </p:txEl>
                                          </p:spTgt>
                                        </p:tgtEl>
                                        <p:attrNameLst>
                                          <p:attrName>style.visibility</p:attrName>
                                        </p:attrNameLst>
                                      </p:cBhvr>
                                      <p:to>
                                        <p:strVal val="visible"/>
                                      </p:to>
                                    </p:set>
                                    <p:animEffect transition="in" filter="slide(fromBottom)">
                                      <p:cBhvr>
                                        <p:cTn id="16" dur="500"/>
                                        <p:tgtEl>
                                          <p:spTgt spid="5">
                                            <p:txEl>
                                              <p:pRg st="10" end="10"/>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5">
                                            <p:txEl>
                                              <p:pRg st="11" end="11"/>
                                            </p:txEl>
                                          </p:spTgt>
                                        </p:tgtEl>
                                        <p:attrNameLst>
                                          <p:attrName>style.visibility</p:attrName>
                                        </p:attrNameLst>
                                      </p:cBhvr>
                                      <p:to>
                                        <p:strVal val="visible"/>
                                      </p:to>
                                    </p:set>
                                    <p:animEffect transition="in" filter="slide(fromBottom)">
                                      <p:cBhvr>
                                        <p:cTn id="19" dur="500"/>
                                        <p:tgtEl>
                                          <p:spTgt spid="5">
                                            <p:txEl>
                                              <p:pRg st="11" end="11"/>
                                            </p:txEl>
                                          </p:spTgt>
                                        </p:tgtEl>
                                      </p:cBhvr>
                                    </p:animEffect>
                                  </p:childTnLst>
                                </p:cTn>
                              </p:par>
                              <p:par>
                                <p:cTn id="20" presetID="12" presetClass="entr" presetSubtype="4" fill="hold" nodeType="withEffect">
                                  <p:stCondLst>
                                    <p:cond delay="0"/>
                                  </p:stCondLst>
                                  <p:childTnLst>
                                    <p:set>
                                      <p:cBhvr>
                                        <p:cTn id="21" dur="1" fill="hold">
                                          <p:stCondLst>
                                            <p:cond delay="0"/>
                                          </p:stCondLst>
                                        </p:cTn>
                                        <p:tgtEl>
                                          <p:spTgt spid="5">
                                            <p:txEl>
                                              <p:pRg st="12" end="12"/>
                                            </p:txEl>
                                          </p:spTgt>
                                        </p:tgtEl>
                                        <p:attrNameLst>
                                          <p:attrName>style.visibility</p:attrName>
                                        </p:attrNameLst>
                                      </p:cBhvr>
                                      <p:to>
                                        <p:strVal val="visible"/>
                                      </p:to>
                                    </p:set>
                                    <p:animEffect transition="in" filter="slide(fromBottom)">
                                      <p:cBhvr>
                                        <p:cTn id="22" dur="500"/>
                                        <p:tgtEl>
                                          <p:spTgt spid="5">
                                            <p:txEl>
                                              <p:pRg st="12" end="12"/>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5">
                                            <p:txEl>
                                              <p:pRg st="13" end="13"/>
                                            </p:txEl>
                                          </p:spTgt>
                                        </p:tgtEl>
                                        <p:attrNameLst>
                                          <p:attrName>style.visibility</p:attrName>
                                        </p:attrNameLst>
                                      </p:cBhvr>
                                      <p:to>
                                        <p:strVal val="visible"/>
                                      </p:to>
                                    </p:set>
                                    <p:animEffect transition="in" filter="slide(fromBottom)">
                                      <p:cBhvr>
                                        <p:cTn id="25"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5" name="Rectangle 4"/>
          <p:cNvSpPr/>
          <p:nvPr/>
        </p:nvSpPr>
        <p:spPr>
          <a:xfrm>
            <a:off x="0" y="152400"/>
            <a:ext cx="9144000" cy="2400657"/>
          </a:xfrm>
          <a:prstGeom prst="rect">
            <a:avLst/>
          </a:prstGeom>
        </p:spPr>
        <p:txBody>
          <a:bodyPr wrap="square">
            <a:spAutoFit/>
          </a:bodyPr>
          <a:lstStyle/>
          <a:p>
            <a:r>
              <a:rPr lang="en-US" sz="2000" b="1" u="sng" dirty="0">
                <a:latin typeface="+mj-lt"/>
                <a:cs typeface="Arial" pitchFamily="34" charset="0"/>
              </a:rPr>
              <a:t>Analysis of Extracts</a:t>
            </a:r>
            <a:endParaRPr lang="en-US" sz="2000" u="sng" dirty="0">
              <a:latin typeface="+mj-lt"/>
              <a:cs typeface="Arial" pitchFamily="34" charset="0"/>
            </a:endParaRPr>
          </a:p>
          <a:p>
            <a:pPr algn="just"/>
            <a:r>
              <a:rPr lang="en-US" b="1" dirty="0"/>
              <a:t>There is no single analytical technique that could cover the identification of all potential </a:t>
            </a:r>
            <a:r>
              <a:rPr lang="en-US" b="1" dirty="0" err="1"/>
              <a:t>extractables</a:t>
            </a:r>
            <a:r>
              <a:rPr lang="en-US" b="1" dirty="0"/>
              <a:t>.</a:t>
            </a:r>
          </a:p>
          <a:p>
            <a:pPr algn="just"/>
            <a:r>
              <a:rPr lang="en-US" dirty="0"/>
              <a:t>Although there are specific analytical methods for particular additives, incorporating all these methods into </a:t>
            </a:r>
            <a:r>
              <a:rPr lang="en-US" dirty="0" smtClean="0"/>
              <a:t>a study </a:t>
            </a:r>
            <a:r>
              <a:rPr lang="en-US" dirty="0"/>
              <a:t>such as this is neither practical nor necessary. Therefore, a number of generic methods are </a:t>
            </a:r>
            <a:r>
              <a:rPr lang="en-US" dirty="0" smtClean="0"/>
              <a:t>used, which </a:t>
            </a:r>
            <a:r>
              <a:rPr lang="en-US" dirty="0"/>
              <a:t>are able to detect and identify a very broad range of polymer additives. </a:t>
            </a:r>
            <a:endParaRPr lang="en-US" dirty="0" smtClean="0"/>
          </a:p>
          <a:p>
            <a:pPr algn="just"/>
            <a:r>
              <a:rPr lang="en-US" b="1" dirty="0" smtClean="0"/>
              <a:t>A </a:t>
            </a:r>
            <a:r>
              <a:rPr lang="en-US" b="1" dirty="0"/>
              <a:t>list of these techniques </a:t>
            </a:r>
            <a:r>
              <a:rPr lang="en-US" b="1" dirty="0" smtClean="0"/>
              <a:t>with target </a:t>
            </a:r>
            <a:r>
              <a:rPr lang="en-US" b="1" dirty="0"/>
              <a:t>species is included in </a:t>
            </a:r>
            <a:r>
              <a:rPr lang="en-US" b="1" dirty="0" smtClean="0"/>
              <a:t> below Table </a:t>
            </a:r>
            <a:r>
              <a:rPr lang="en-US" dirty="0" smtClean="0"/>
              <a:t>:</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732426600"/>
              </p:ext>
            </p:extLst>
          </p:nvPr>
        </p:nvGraphicFramePr>
        <p:xfrm>
          <a:off x="304800" y="2721864"/>
          <a:ext cx="8610600" cy="3831336"/>
        </p:xfrm>
        <a:graphic>
          <a:graphicData uri="http://schemas.openxmlformats.org/drawingml/2006/table">
            <a:tbl>
              <a:tblPr firstRow="1" bandRow="1">
                <a:tableStyleId>{5C22544A-7EE6-4342-B048-85BDC9FD1C3A}</a:tableStyleId>
              </a:tblPr>
              <a:tblGrid>
                <a:gridCol w="4305300"/>
                <a:gridCol w="4305300"/>
              </a:tblGrid>
              <a:tr h="370840">
                <a:tc>
                  <a:txBody>
                    <a:bodyPr/>
                    <a:lstStyle/>
                    <a:p>
                      <a:r>
                        <a:rPr lang="en-US" sz="2000" b="1" kern="1200" dirty="0" smtClean="0">
                          <a:solidFill>
                            <a:schemeClr val="tx1"/>
                          </a:solidFill>
                          <a:effectLst/>
                          <a:latin typeface="+mj-lt"/>
                          <a:ea typeface="+mn-ea"/>
                          <a:cs typeface="+mn-cs"/>
                        </a:rPr>
                        <a:t>Analytical Method </a:t>
                      </a:r>
                      <a:endParaRPr lang="en-US" sz="2000" dirty="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1" kern="1200" dirty="0" smtClean="0">
                          <a:solidFill>
                            <a:schemeClr val="tx1"/>
                          </a:solidFill>
                          <a:effectLst/>
                          <a:latin typeface="+mj-lt"/>
                          <a:ea typeface="+mn-ea"/>
                          <a:cs typeface="+mn-cs"/>
                        </a:rPr>
                        <a:t>Target Species </a:t>
                      </a:r>
                      <a:endParaRPr lang="en-US" sz="2000" dirty="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15000"/>
                        </a:lnSpc>
                        <a:spcBef>
                          <a:spcPts val="0"/>
                        </a:spcBef>
                        <a:spcAft>
                          <a:spcPts val="0"/>
                        </a:spcAft>
                      </a:pPr>
                      <a:r>
                        <a:rPr lang="en-US" sz="1400" dirty="0">
                          <a:solidFill>
                            <a:schemeClr val="tx1"/>
                          </a:solidFill>
                          <a:effectLst/>
                          <a:latin typeface="+mj-lt"/>
                          <a:ea typeface="Times New Roman"/>
                          <a:cs typeface="Times New Roman"/>
                        </a:rPr>
                        <a:t>Gas Chromatography -Mass Spectrometry (GC-MS)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400">
                          <a:solidFill>
                            <a:schemeClr val="tx1"/>
                          </a:solidFill>
                          <a:effectLst/>
                          <a:latin typeface="+mj-lt"/>
                          <a:ea typeface="Times New Roman"/>
                          <a:cs typeface="Times New Roman"/>
                        </a:rPr>
                        <a:t>Low molecular weight monomers, initiators, antioxidants, UV absorbers, lubricants, process aids, plasticisers, anti-static agents, modifiers and oligomers.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15000"/>
                        </a:lnSpc>
                        <a:spcBef>
                          <a:spcPts val="0"/>
                        </a:spcBef>
                        <a:spcAft>
                          <a:spcPts val="0"/>
                        </a:spcAft>
                      </a:pPr>
                      <a:r>
                        <a:rPr lang="en-US" sz="1400">
                          <a:solidFill>
                            <a:schemeClr val="tx1"/>
                          </a:solidFill>
                          <a:effectLst/>
                          <a:latin typeface="+mj-lt"/>
                          <a:ea typeface="Times New Roman"/>
                          <a:cs typeface="Times New Roman"/>
                        </a:rPr>
                        <a:t>Headspace Gas Chromatography Mass Spectrometry (GC-MS) (DPI components only)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400" dirty="0">
                          <a:solidFill>
                            <a:schemeClr val="tx1"/>
                          </a:solidFill>
                          <a:effectLst/>
                          <a:latin typeface="+mj-lt"/>
                          <a:ea typeface="Times New Roman"/>
                          <a:cs typeface="Times New Roman"/>
                        </a:rPr>
                        <a:t>Very volatile species including monomers, initiators, solvents and other low molecular weight species.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15000"/>
                        </a:lnSpc>
                        <a:spcBef>
                          <a:spcPts val="0"/>
                        </a:spcBef>
                        <a:spcAft>
                          <a:spcPts val="0"/>
                        </a:spcAft>
                      </a:pPr>
                      <a:r>
                        <a:rPr lang="en-US" sz="1400" dirty="0">
                          <a:solidFill>
                            <a:schemeClr val="tx1"/>
                          </a:solidFill>
                          <a:effectLst/>
                          <a:latin typeface="+mj-lt"/>
                          <a:ea typeface="Times New Roman"/>
                          <a:cs typeface="Times New Roman"/>
                        </a:rPr>
                        <a:t>Liquid Chromatography -Mass Spectrometry (LC-MS).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400">
                          <a:solidFill>
                            <a:schemeClr val="tx1"/>
                          </a:solidFill>
                          <a:effectLst/>
                          <a:latin typeface="+mj-lt"/>
                          <a:ea typeface="Times New Roman"/>
                          <a:cs typeface="Times New Roman"/>
                        </a:rPr>
                        <a:t>Medium to high molecular weight polar species including antioxidants, UV absorbers, plasticisers, lubricants process aids, heat stabilisers.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15000"/>
                        </a:lnSpc>
                        <a:spcBef>
                          <a:spcPts val="0"/>
                        </a:spcBef>
                        <a:spcAft>
                          <a:spcPts val="0"/>
                        </a:spcAft>
                      </a:pPr>
                      <a:r>
                        <a:rPr lang="en-US" sz="1400">
                          <a:solidFill>
                            <a:schemeClr val="tx1"/>
                          </a:solidFill>
                          <a:effectLst/>
                          <a:latin typeface="+mj-lt"/>
                          <a:ea typeface="Times New Roman"/>
                          <a:cs typeface="Times New Roman"/>
                        </a:rPr>
                        <a:t>Gravimetric and Fourier Transform Infrared Spectroscopy (FTIR)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400">
                          <a:solidFill>
                            <a:schemeClr val="tx1"/>
                          </a:solidFill>
                          <a:effectLst/>
                          <a:latin typeface="+mj-lt"/>
                          <a:ea typeface="Times New Roman"/>
                          <a:cs typeface="Times New Roman"/>
                        </a:rPr>
                        <a:t>High molecular weight species fillers mineral oil lubricants, plasticisers, silicone oil mould release agents and oligomeric material.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15000"/>
                        </a:lnSpc>
                        <a:spcBef>
                          <a:spcPts val="0"/>
                        </a:spcBef>
                        <a:spcAft>
                          <a:spcPts val="0"/>
                        </a:spcAft>
                      </a:pPr>
                      <a:r>
                        <a:rPr lang="en-US" sz="1400" dirty="0">
                          <a:solidFill>
                            <a:schemeClr val="tx1"/>
                          </a:solidFill>
                          <a:effectLst/>
                          <a:latin typeface="+mj-lt"/>
                          <a:ea typeface="Times New Roman"/>
                          <a:cs typeface="Times New Roman"/>
                        </a:rPr>
                        <a:t>Acid digestion Inductively Coupled Plasma Atomic Emission Spectroscopy (ICP-AES)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400" dirty="0">
                          <a:solidFill>
                            <a:schemeClr val="tx1"/>
                          </a:solidFill>
                          <a:effectLst/>
                          <a:latin typeface="+mj-lt"/>
                          <a:ea typeface="Times New Roman"/>
                          <a:cs typeface="Times New Roman"/>
                        </a:rPr>
                        <a:t>Metal compounds. Catalysts, </a:t>
                      </a:r>
                      <a:r>
                        <a:rPr lang="en-US" sz="1400" dirty="0" err="1">
                          <a:solidFill>
                            <a:schemeClr val="tx1"/>
                          </a:solidFill>
                          <a:effectLst/>
                          <a:latin typeface="+mj-lt"/>
                          <a:ea typeface="Times New Roman"/>
                          <a:cs typeface="Times New Roman"/>
                        </a:rPr>
                        <a:t>stabilisers</a:t>
                      </a:r>
                      <a:r>
                        <a:rPr lang="en-US" sz="1400" dirty="0">
                          <a:solidFill>
                            <a:schemeClr val="tx1"/>
                          </a:solidFill>
                          <a:effectLst/>
                          <a:latin typeface="+mj-lt"/>
                          <a:ea typeface="Times New Roman"/>
                          <a:cs typeface="Times New Roman"/>
                        </a:rPr>
                        <a:t> etc. (Screening analysis, of the component as received, for 36 elements, is carried out in the qualitative phase of the CES.)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673261107"/>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strips(downLeft)">
                                      <p:cBhvr>
                                        <p:cTn id="7" dur="500"/>
                                        <p:tgtEl>
                                          <p:spTgt spid="5">
                                            <p:txEl>
                                              <p:pRg st="1" end="1"/>
                                            </p:txEl>
                                          </p:spTgt>
                                        </p:tgtEl>
                                      </p:cBhvr>
                                    </p:animEffect>
                                  </p:childTnLst>
                                </p:cTn>
                              </p:par>
                              <p:par>
                                <p:cTn id="8" presetID="18" presetClass="entr" presetSubtype="12"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strips(downLeft)">
                                      <p:cBhvr>
                                        <p:cTn id="10" dur="500"/>
                                        <p:tgtEl>
                                          <p:spTgt spid="5">
                                            <p:txEl>
                                              <p:pRg st="2" end="2"/>
                                            </p:txEl>
                                          </p:spTgt>
                                        </p:tgtEl>
                                      </p:cBhvr>
                                    </p:animEffect>
                                  </p:childTnLst>
                                </p:cTn>
                              </p:par>
                              <p:par>
                                <p:cTn id="11" presetID="18" presetClass="entr" presetSubtype="12"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strips(downLeft)">
                                      <p:cBhvr>
                                        <p:cTn id="13" dur="500"/>
                                        <p:tgtEl>
                                          <p:spTgt spid="5">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5" name="Rectangle 4"/>
          <p:cNvSpPr/>
          <p:nvPr/>
        </p:nvSpPr>
        <p:spPr>
          <a:xfrm>
            <a:off x="685800" y="457200"/>
            <a:ext cx="6934200" cy="707886"/>
          </a:xfrm>
          <a:prstGeom prst="rect">
            <a:avLst/>
          </a:prstGeom>
        </p:spPr>
        <p:txBody>
          <a:bodyPr wrap="square">
            <a:spAutoFit/>
          </a:bodyPr>
          <a:lstStyle/>
          <a:p>
            <a:r>
              <a:rPr lang="en-US" sz="2000" b="1" u="sng" dirty="0" smtClean="0"/>
              <a:t>Infrared </a:t>
            </a:r>
            <a:r>
              <a:rPr lang="en-US" sz="2000" b="1" u="sng" dirty="0"/>
              <a:t>Spectrum of a Heptane Extract of a Polycarbonate Component</a:t>
            </a:r>
            <a:endParaRPr lang="en-US" sz="2000" u="sng" dirty="0"/>
          </a:p>
        </p:txBody>
      </p:sp>
      <p:pic>
        <p:nvPicPr>
          <p:cNvPr id="7" name="Picture 6"/>
          <p:cNvPicPr/>
          <p:nvPr/>
        </p:nvPicPr>
        <p:blipFill>
          <a:blip r:embed="rId3"/>
          <a:srcRect l="21633" r="-511" b="15916"/>
          <a:stretch>
            <a:fillRect/>
          </a:stretch>
        </p:blipFill>
        <p:spPr bwMode="auto">
          <a:xfrm>
            <a:off x="838200" y="1524000"/>
            <a:ext cx="7391400" cy="4724400"/>
          </a:xfrm>
          <a:prstGeom prst="rect">
            <a:avLst/>
          </a:prstGeom>
          <a:noFill/>
          <a:ln w="9525">
            <a:noFill/>
            <a:miter lim="800000"/>
            <a:headEnd/>
            <a:tailEnd/>
          </a:ln>
        </p:spPr>
      </p:pic>
    </p:spTree>
    <p:extLst>
      <p:ext uri="{BB962C8B-B14F-4D97-AF65-F5344CB8AC3E}">
        <p14:creationId xmlns:p14="http://schemas.microsoft.com/office/powerpoint/2010/main" val="3957723765"/>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8" name="Rectangle 7"/>
          <p:cNvSpPr/>
          <p:nvPr/>
        </p:nvSpPr>
        <p:spPr>
          <a:xfrm>
            <a:off x="685800" y="381000"/>
            <a:ext cx="4551695" cy="461665"/>
          </a:xfrm>
          <a:prstGeom prst="rect">
            <a:avLst/>
          </a:prstGeom>
        </p:spPr>
        <p:txBody>
          <a:bodyPr wrap="none">
            <a:spAutoFit/>
          </a:bodyPr>
          <a:lstStyle/>
          <a:p>
            <a:r>
              <a:rPr lang="en-US" sz="2400" u="sng" dirty="0" smtClean="0"/>
              <a:t>Case Study: UV curable printing ink</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927832"/>
            <a:ext cx="4343400" cy="4244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7723765"/>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0"/>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5" name="Rectangle 4"/>
          <p:cNvSpPr/>
          <p:nvPr/>
        </p:nvSpPr>
        <p:spPr>
          <a:xfrm>
            <a:off x="228600" y="152400"/>
            <a:ext cx="8839200" cy="1107996"/>
          </a:xfrm>
          <a:prstGeom prst="rect">
            <a:avLst/>
          </a:prstGeom>
        </p:spPr>
        <p:txBody>
          <a:bodyPr wrap="square">
            <a:spAutoFit/>
          </a:bodyPr>
          <a:lstStyle/>
          <a:p>
            <a:endParaRPr lang="en-US" sz="2200" b="1" u="sng" dirty="0"/>
          </a:p>
          <a:p>
            <a:r>
              <a:rPr lang="en-US" sz="2200" b="1" u="sng" dirty="0"/>
              <a:t>TDS-GC/MS of polymeric </a:t>
            </a:r>
            <a:r>
              <a:rPr lang="en-US" sz="2200" b="1" u="sng" dirty="0" smtClean="0"/>
              <a:t>material Photolysis </a:t>
            </a:r>
            <a:r>
              <a:rPr lang="en-US" sz="2200" b="1" u="sng" dirty="0"/>
              <a:t>of </a:t>
            </a:r>
            <a:r>
              <a:rPr lang="en-US" sz="2200" b="1" u="sng" dirty="0" err="1"/>
              <a:t>triaryl</a:t>
            </a:r>
            <a:r>
              <a:rPr lang="en-US" sz="2200" b="1" u="sng" dirty="0"/>
              <a:t> </a:t>
            </a:r>
            <a:r>
              <a:rPr lang="en-US" sz="2200" b="1" u="sng" dirty="0" err="1"/>
              <a:t>sulfonium</a:t>
            </a:r>
            <a:r>
              <a:rPr lang="en-US" sz="2200" b="1" u="sng" dirty="0"/>
              <a:t> salts</a:t>
            </a:r>
          </a:p>
          <a:p>
            <a:endParaRPr lang="en-US" sz="2200" b="1" u="sng"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371600"/>
            <a:ext cx="69342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2902215" y="6096000"/>
            <a:ext cx="2158476" cy="646331"/>
          </a:xfrm>
          <a:prstGeom prst="rect">
            <a:avLst/>
          </a:prstGeom>
        </p:spPr>
        <p:txBody>
          <a:bodyPr wrap="none">
            <a:spAutoFit/>
          </a:bodyPr>
          <a:lstStyle/>
          <a:p>
            <a:pPr marL="342900" indent="-342900">
              <a:buAutoNum type="arabicParenR"/>
            </a:pPr>
            <a:r>
              <a:rPr lang="en-US" dirty="0" smtClean="0"/>
              <a:t>Benzene</a:t>
            </a:r>
          </a:p>
          <a:p>
            <a:pPr marL="342900" indent="-342900">
              <a:buAutoNum type="arabicParenR"/>
            </a:pPr>
            <a:r>
              <a:rPr lang="en-US" dirty="0" err="1" smtClean="0"/>
              <a:t>Diphenylsulphide</a:t>
            </a:r>
            <a:endParaRPr lang="en-US" dirty="0"/>
          </a:p>
        </p:txBody>
      </p:sp>
    </p:spTree>
    <p:extLst>
      <p:ext uri="{BB962C8B-B14F-4D97-AF65-F5344CB8AC3E}">
        <p14:creationId xmlns:p14="http://schemas.microsoft.com/office/powerpoint/2010/main" val="4212529343"/>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 calcmode="lin" valueType="num">
                                      <p:cBhvr additive="base">
                                        <p:cTn id="12" dur="500" fill="hold"/>
                                        <p:tgtEl>
                                          <p:spTgt spid="4098"/>
                                        </p:tgtEl>
                                        <p:attrNameLst>
                                          <p:attrName>ppt_x</p:attrName>
                                        </p:attrNameLst>
                                      </p:cBhvr>
                                      <p:tavLst>
                                        <p:tav tm="0">
                                          <p:val>
                                            <p:strVal val="#ppt_x"/>
                                          </p:val>
                                        </p:tav>
                                        <p:tav tm="100000">
                                          <p:val>
                                            <p:strVal val="#ppt_x"/>
                                          </p:val>
                                        </p:tav>
                                      </p:tavLst>
                                    </p:anim>
                                    <p:anim calcmode="lin" valueType="num">
                                      <p:cBhvr additive="base">
                                        <p:cTn id="13"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5" name="Rectangle 4"/>
          <p:cNvSpPr/>
          <p:nvPr/>
        </p:nvSpPr>
        <p:spPr>
          <a:xfrm>
            <a:off x="457200" y="381000"/>
            <a:ext cx="8305800" cy="769441"/>
          </a:xfrm>
          <a:prstGeom prst="rect">
            <a:avLst/>
          </a:prstGeom>
        </p:spPr>
        <p:txBody>
          <a:bodyPr wrap="square">
            <a:spAutoFit/>
          </a:bodyPr>
          <a:lstStyle/>
          <a:p>
            <a:r>
              <a:rPr lang="en-US" sz="2200" b="1" u="sng" dirty="0" smtClean="0"/>
              <a:t> </a:t>
            </a:r>
            <a:r>
              <a:rPr lang="en-US" sz="2200" b="1" u="sng" dirty="0"/>
              <a:t>GC-MS Chromatogram of a Heptane Extract of a Polystyrene C</a:t>
            </a:r>
            <a:r>
              <a:rPr lang="en-US" sz="2200" b="1" u="sng" dirty="0" smtClean="0"/>
              <a:t>omponent</a:t>
            </a:r>
            <a:endParaRPr lang="en-US" sz="2200" u="sng" dirty="0"/>
          </a:p>
        </p:txBody>
      </p:sp>
      <p:pic>
        <p:nvPicPr>
          <p:cNvPr id="7" name="Picture 6"/>
          <p:cNvPicPr/>
          <p:nvPr/>
        </p:nvPicPr>
        <p:blipFill>
          <a:blip r:embed="rId3"/>
          <a:srcRect l="25107" t="30057" r="25000" b="16382"/>
          <a:stretch>
            <a:fillRect/>
          </a:stretch>
        </p:blipFill>
        <p:spPr bwMode="auto">
          <a:xfrm>
            <a:off x="762000" y="1255931"/>
            <a:ext cx="7924800" cy="5144869"/>
          </a:xfrm>
          <a:prstGeom prst="rect">
            <a:avLst/>
          </a:prstGeom>
          <a:noFill/>
          <a:ln w="9525">
            <a:noFill/>
            <a:miter lim="800000"/>
            <a:headEnd/>
            <a:tailEnd/>
          </a:ln>
        </p:spPr>
      </p:pic>
    </p:spTree>
    <p:extLst>
      <p:ext uri="{BB962C8B-B14F-4D97-AF65-F5344CB8AC3E}">
        <p14:creationId xmlns:p14="http://schemas.microsoft.com/office/powerpoint/2010/main" val="1895572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457200"/>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6" name="Rectangle 5"/>
          <p:cNvSpPr/>
          <p:nvPr/>
        </p:nvSpPr>
        <p:spPr>
          <a:xfrm>
            <a:off x="355242" y="457200"/>
            <a:ext cx="8788757" cy="4154984"/>
          </a:xfrm>
          <a:prstGeom prst="rect">
            <a:avLst/>
          </a:prstGeom>
        </p:spPr>
        <p:txBody>
          <a:bodyPr wrap="square">
            <a:spAutoFit/>
          </a:bodyPr>
          <a:lstStyle/>
          <a:p>
            <a:r>
              <a:rPr lang="en-US" sz="2400" b="1" u="sng" dirty="0" err="1" smtClean="0"/>
              <a:t>Leachables</a:t>
            </a:r>
            <a:endParaRPr lang="en-US" sz="2400" b="1" u="sng" dirty="0" smtClean="0"/>
          </a:p>
          <a:p>
            <a:pPr lvl="0"/>
            <a:r>
              <a:rPr lang="en-IN" sz="2000" dirty="0"/>
              <a:t>chemical compounds that migrate into </a:t>
            </a:r>
            <a:r>
              <a:rPr lang="en-IN" sz="2000" dirty="0" smtClean="0"/>
              <a:t>the drug </a:t>
            </a:r>
            <a:r>
              <a:rPr lang="en-IN" sz="2000" dirty="0"/>
              <a:t>product during normal storage </a:t>
            </a:r>
            <a:r>
              <a:rPr lang="en-IN" sz="2000" dirty="0" smtClean="0"/>
              <a:t>conditions.</a:t>
            </a:r>
            <a:r>
              <a:rPr lang="en-US" sz="2000" dirty="0">
                <a:solidFill>
                  <a:prstClr val="black"/>
                </a:solidFill>
              </a:rPr>
              <a:t> </a:t>
            </a:r>
            <a:r>
              <a:rPr lang="en-US" sz="2000" dirty="0" smtClean="0">
                <a:solidFill>
                  <a:prstClr val="black"/>
                </a:solidFill>
              </a:rPr>
              <a:t>These </a:t>
            </a:r>
            <a:r>
              <a:rPr lang="en-US" sz="2000" dirty="0">
                <a:solidFill>
                  <a:prstClr val="black"/>
                </a:solidFill>
              </a:rPr>
              <a:t>are usually present in drug product matrices as complex mixtures at trace levels relative to the API</a:t>
            </a:r>
            <a:r>
              <a:rPr lang="en-US" sz="2000" dirty="0" smtClean="0">
                <a:solidFill>
                  <a:prstClr val="black"/>
                </a:solidFill>
              </a:rPr>
              <a:t>.</a:t>
            </a:r>
          </a:p>
          <a:p>
            <a:pPr lvl="0"/>
            <a:r>
              <a:rPr lang="en-US" sz="2000" dirty="0" smtClean="0">
                <a:solidFill>
                  <a:prstClr val="black"/>
                </a:solidFill>
              </a:rPr>
              <a:t> </a:t>
            </a:r>
            <a:r>
              <a:rPr lang="en-US" sz="2000" b="1" dirty="0" smtClean="0">
                <a:solidFill>
                  <a:prstClr val="black"/>
                </a:solidFill>
              </a:rPr>
              <a:t>Source of </a:t>
            </a:r>
            <a:r>
              <a:rPr lang="en-US" sz="2000" b="1" dirty="0" err="1" smtClean="0">
                <a:solidFill>
                  <a:prstClr val="black"/>
                </a:solidFill>
              </a:rPr>
              <a:t>Leachables</a:t>
            </a:r>
            <a:r>
              <a:rPr lang="en-US" sz="2000" b="1" dirty="0" smtClean="0">
                <a:solidFill>
                  <a:prstClr val="black"/>
                </a:solidFill>
              </a:rPr>
              <a:t> :</a:t>
            </a:r>
          </a:p>
          <a:p>
            <a:pPr lvl="0"/>
            <a:r>
              <a:rPr lang="en-US" sz="2000" dirty="0" smtClean="0">
                <a:solidFill>
                  <a:prstClr val="black"/>
                </a:solidFill>
              </a:rPr>
              <a:t>Rubber stopper, Glass vial, Prefilled syringe, polymer, Disposable Bioreactors, Fillers</a:t>
            </a:r>
            <a:endParaRPr lang="en-US" sz="2000" dirty="0">
              <a:solidFill>
                <a:prstClr val="black"/>
              </a:solidFill>
            </a:endParaRPr>
          </a:p>
          <a:p>
            <a:pPr lvl="0"/>
            <a:r>
              <a:rPr lang="en-US" sz="2000" dirty="0" smtClean="0">
                <a:solidFill>
                  <a:prstClr val="black"/>
                </a:solidFill>
              </a:rPr>
              <a:t>Gaskets, Tanks, Tubing, Secondary Packing.</a:t>
            </a:r>
          </a:p>
          <a:p>
            <a:pPr lvl="0"/>
            <a:r>
              <a:rPr lang="en-US" sz="2000" b="1" u="sng" dirty="0" err="1" smtClean="0"/>
              <a:t>Leachables</a:t>
            </a:r>
            <a:r>
              <a:rPr lang="en-US" sz="2000" b="1" u="sng" dirty="0" smtClean="0"/>
              <a:t> </a:t>
            </a:r>
            <a:r>
              <a:rPr lang="en-US" sz="2000" b="1" u="sng" dirty="0"/>
              <a:t>Study</a:t>
            </a:r>
          </a:p>
          <a:p>
            <a:r>
              <a:rPr lang="en-US" sz="2000" dirty="0" smtClean="0"/>
              <a:t>Suitable </a:t>
            </a:r>
            <a:r>
              <a:rPr lang="en-US" sz="2000" dirty="0"/>
              <a:t>storage conditions for storage (ICH </a:t>
            </a:r>
            <a:r>
              <a:rPr lang="en-US" sz="2000" dirty="0" smtClean="0"/>
              <a:t>Q1A(R2) </a:t>
            </a:r>
            <a:r>
              <a:rPr lang="en-US" sz="2000" dirty="0"/>
              <a:t>and suggested time points for analysis are given </a:t>
            </a:r>
            <a:r>
              <a:rPr lang="en-US" sz="2000" dirty="0" smtClean="0"/>
              <a:t>in</a:t>
            </a:r>
          </a:p>
          <a:p>
            <a:endParaRPr lang="en-US" sz="2000" dirty="0"/>
          </a:p>
          <a:p>
            <a:endParaRPr lang="en-US" sz="2000" dirty="0"/>
          </a:p>
          <a:p>
            <a:endParaRPr lang="en-US" sz="2000" dirty="0"/>
          </a:p>
        </p:txBody>
      </p:sp>
      <p:graphicFrame>
        <p:nvGraphicFramePr>
          <p:cNvPr id="8" name="Table 7"/>
          <p:cNvGraphicFramePr>
            <a:graphicFrameLocks noGrp="1"/>
          </p:cNvGraphicFramePr>
          <p:nvPr>
            <p:extLst>
              <p:ext uri="{D42A27DB-BD31-4B8C-83A1-F6EECF244321}">
                <p14:modId xmlns:p14="http://schemas.microsoft.com/office/powerpoint/2010/main" val="19134248"/>
              </p:ext>
            </p:extLst>
          </p:nvPr>
        </p:nvGraphicFramePr>
        <p:xfrm>
          <a:off x="609599" y="3810000"/>
          <a:ext cx="7924800" cy="2184400"/>
        </p:xfrm>
        <a:graphic>
          <a:graphicData uri="http://schemas.openxmlformats.org/drawingml/2006/table">
            <a:tbl>
              <a:tblPr firstRow="1" bandRow="1">
                <a:tableStyleId>{5C22544A-7EE6-4342-B048-85BDC9FD1C3A}</a:tableStyleId>
              </a:tblPr>
              <a:tblGrid>
                <a:gridCol w="1981200"/>
                <a:gridCol w="1981200"/>
                <a:gridCol w="1981200"/>
                <a:gridCol w="1981200"/>
              </a:tblGrid>
              <a:tr h="370840">
                <a:tc>
                  <a:txBody>
                    <a:bodyPr/>
                    <a:lstStyle/>
                    <a:p>
                      <a:pPr marL="0" marR="0">
                        <a:lnSpc>
                          <a:spcPct val="115000"/>
                        </a:lnSpc>
                        <a:spcBef>
                          <a:spcPts val="0"/>
                        </a:spcBef>
                        <a:spcAft>
                          <a:spcPts val="0"/>
                        </a:spcAft>
                      </a:pPr>
                      <a:r>
                        <a:rPr lang="en-US" sz="2000" b="1" dirty="0">
                          <a:solidFill>
                            <a:srgbClr val="000000"/>
                          </a:solidFill>
                          <a:effectLst/>
                          <a:latin typeface="+mj-lt"/>
                          <a:ea typeface="Times New Roman"/>
                          <a:cs typeface="Avant Garde"/>
                        </a:rPr>
                        <a:t>Condition </a:t>
                      </a:r>
                      <a:endParaRPr lang="en-US" sz="2000" dirty="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b="1">
                          <a:solidFill>
                            <a:srgbClr val="000000"/>
                          </a:solidFill>
                          <a:effectLst/>
                          <a:latin typeface="+mj-lt"/>
                          <a:ea typeface="Times New Roman"/>
                          <a:cs typeface="Avant Garde"/>
                        </a:rPr>
                        <a:t>Temperature (°C) </a:t>
                      </a:r>
                      <a:endParaRPr lang="en-US" sz="2000">
                        <a:solidFill>
                          <a:srgbClr val="000000"/>
                        </a:solidFill>
                        <a:effectLst/>
                        <a:latin typeface="+mj-lt"/>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b="1" dirty="0">
                          <a:solidFill>
                            <a:srgbClr val="000000"/>
                          </a:solidFill>
                          <a:effectLst/>
                          <a:latin typeface="+mj-lt"/>
                          <a:ea typeface="Times New Roman"/>
                          <a:cs typeface="Avant Garde"/>
                        </a:rPr>
                        <a:t>Relative Humidity (%RH) </a:t>
                      </a:r>
                      <a:endParaRPr lang="en-US" sz="2000" dirty="0">
                        <a:solidFill>
                          <a:srgbClr val="000000"/>
                        </a:solidFill>
                        <a:effectLst/>
                        <a:latin typeface="+mj-lt"/>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b="1">
                          <a:solidFill>
                            <a:srgbClr val="000000"/>
                          </a:solidFill>
                          <a:effectLst/>
                          <a:latin typeface="+mj-lt"/>
                          <a:ea typeface="Times New Roman"/>
                          <a:cs typeface="Avant Garde"/>
                        </a:rPr>
                        <a:t>Time Points (months) </a:t>
                      </a:r>
                      <a:endParaRPr lang="en-US" sz="200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rowSpan="2">
                  <a:txBody>
                    <a:bodyPr/>
                    <a:lstStyle/>
                    <a:p>
                      <a:pPr marL="0" marR="0">
                        <a:lnSpc>
                          <a:spcPct val="115000"/>
                        </a:lnSpc>
                        <a:spcBef>
                          <a:spcPts val="0"/>
                        </a:spcBef>
                        <a:spcAft>
                          <a:spcPts val="0"/>
                        </a:spcAft>
                      </a:pPr>
                      <a:r>
                        <a:rPr lang="en-US" sz="2000" dirty="0">
                          <a:solidFill>
                            <a:srgbClr val="000000"/>
                          </a:solidFill>
                          <a:effectLst/>
                          <a:latin typeface="+mj-lt"/>
                          <a:ea typeface="Times New Roman"/>
                          <a:cs typeface="Avant Garde"/>
                        </a:rPr>
                        <a:t>Long </a:t>
                      </a:r>
                      <a:r>
                        <a:rPr lang="en-US" sz="2000" dirty="0" smtClean="0">
                          <a:solidFill>
                            <a:srgbClr val="000000"/>
                          </a:solidFill>
                          <a:effectLst/>
                          <a:latin typeface="+mj-lt"/>
                          <a:ea typeface="Times New Roman"/>
                          <a:cs typeface="Avant Garde"/>
                        </a:rPr>
                        <a:t>Term</a:t>
                      </a:r>
                      <a:endParaRPr lang="en-US" sz="2000" dirty="0">
                        <a:solidFill>
                          <a:srgbClr val="000000"/>
                        </a:solidFill>
                        <a:effectLst/>
                        <a:latin typeface="+mj-lt"/>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dirty="0">
                          <a:solidFill>
                            <a:srgbClr val="000000"/>
                          </a:solidFill>
                          <a:effectLst/>
                          <a:latin typeface="+mj-lt"/>
                          <a:ea typeface="Times New Roman"/>
                          <a:cs typeface="Avant Garde"/>
                        </a:rPr>
                        <a:t>25 ± 2 </a:t>
                      </a:r>
                      <a:endParaRPr lang="en-US" sz="2000" dirty="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a:solidFill>
                            <a:srgbClr val="000000"/>
                          </a:solidFill>
                          <a:effectLst/>
                          <a:latin typeface="+mj-lt"/>
                          <a:ea typeface="Times New Roman"/>
                          <a:cs typeface="Avant Garde"/>
                        </a:rPr>
                        <a:t>60 ± 5 </a:t>
                      </a:r>
                      <a:endParaRPr lang="en-US" sz="200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marL="0" marR="0" algn="ctr">
                        <a:lnSpc>
                          <a:spcPct val="115000"/>
                        </a:lnSpc>
                        <a:spcBef>
                          <a:spcPts val="0"/>
                        </a:spcBef>
                        <a:spcAft>
                          <a:spcPts val="0"/>
                        </a:spcAft>
                      </a:pPr>
                      <a:r>
                        <a:rPr lang="en-US" sz="2000">
                          <a:solidFill>
                            <a:srgbClr val="000000"/>
                          </a:solidFill>
                          <a:effectLst/>
                          <a:latin typeface="+mj-lt"/>
                          <a:ea typeface="Times New Roman"/>
                          <a:cs typeface="Avant Garde"/>
                        </a:rPr>
                        <a:t>0, 6, 12, 24, 36 </a:t>
                      </a:r>
                      <a:endParaRPr lang="en-US" sz="2000">
                        <a:solidFill>
                          <a:srgbClr val="000000"/>
                        </a:solidFill>
                        <a:effectLst/>
                        <a:latin typeface="+mj-lt"/>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gn="ctr">
                        <a:lnSpc>
                          <a:spcPct val="115000"/>
                        </a:lnSpc>
                        <a:spcBef>
                          <a:spcPts val="0"/>
                        </a:spcBef>
                        <a:spcAft>
                          <a:spcPts val="0"/>
                        </a:spcAft>
                      </a:pPr>
                      <a:r>
                        <a:rPr lang="en-US" sz="2000" dirty="0">
                          <a:solidFill>
                            <a:srgbClr val="000000"/>
                          </a:solidFill>
                          <a:effectLst/>
                          <a:latin typeface="+mj-lt"/>
                          <a:ea typeface="Times New Roman"/>
                          <a:cs typeface="Avant Garde"/>
                        </a:rPr>
                        <a:t>30 ± 2 </a:t>
                      </a:r>
                      <a:endParaRPr lang="en-US" sz="2000" dirty="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a:solidFill>
                            <a:srgbClr val="000000"/>
                          </a:solidFill>
                          <a:effectLst/>
                          <a:latin typeface="+mj-lt"/>
                          <a:ea typeface="Times New Roman"/>
                          <a:cs typeface="Avant Garde"/>
                        </a:rPr>
                        <a:t>65 ± 5 </a:t>
                      </a:r>
                      <a:endParaRPr lang="en-US" sz="200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tr>
              <a:tr h="370840">
                <a:tc>
                  <a:txBody>
                    <a:bodyPr/>
                    <a:lstStyle/>
                    <a:p>
                      <a:pPr marL="0" marR="0">
                        <a:lnSpc>
                          <a:spcPct val="115000"/>
                        </a:lnSpc>
                        <a:spcBef>
                          <a:spcPts val="0"/>
                        </a:spcBef>
                        <a:spcAft>
                          <a:spcPts val="0"/>
                        </a:spcAft>
                      </a:pPr>
                      <a:r>
                        <a:rPr lang="en-US" sz="2000">
                          <a:solidFill>
                            <a:srgbClr val="000000"/>
                          </a:solidFill>
                          <a:effectLst/>
                          <a:latin typeface="+mj-lt"/>
                          <a:ea typeface="Times New Roman"/>
                          <a:cs typeface="Avant Garde"/>
                        </a:rPr>
                        <a:t>Intermediate </a:t>
                      </a:r>
                      <a:endParaRPr lang="en-US" sz="200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dirty="0">
                          <a:solidFill>
                            <a:srgbClr val="000000"/>
                          </a:solidFill>
                          <a:effectLst/>
                          <a:latin typeface="+mj-lt"/>
                          <a:ea typeface="Times New Roman"/>
                          <a:cs typeface="Avant Garde"/>
                        </a:rPr>
                        <a:t>30 ± 2 </a:t>
                      </a:r>
                      <a:endParaRPr lang="en-US" sz="2000" dirty="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dirty="0">
                          <a:solidFill>
                            <a:srgbClr val="000000"/>
                          </a:solidFill>
                          <a:effectLst/>
                          <a:latin typeface="+mj-lt"/>
                          <a:ea typeface="Times New Roman"/>
                          <a:cs typeface="Avant Garde"/>
                        </a:rPr>
                        <a:t>65 ± 5 </a:t>
                      </a:r>
                      <a:endParaRPr lang="en-US" sz="2000" dirty="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a:solidFill>
                            <a:srgbClr val="000000"/>
                          </a:solidFill>
                          <a:effectLst/>
                          <a:latin typeface="+mj-lt"/>
                          <a:ea typeface="Times New Roman"/>
                          <a:cs typeface="Avant Garde"/>
                        </a:rPr>
                        <a:t>0, 6, 12, 24, 36 </a:t>
                      </a:r>
                      <a:endParaRPr lang="en-US" sz="200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15000"/>
                        </a:lnSpc>
                        <a:spcBef>
                          <a:spcPts val="0"/>
                        </a:spcBef>
                        <a:spcAft>
                          <a:spcPts val="0"/>
                        </a:spcAft>
                      </a:pPr>
                      <a:r>
                        <a:rPr lang="en-US" sz="2000">
                          <a:solidFill>
                            <a:srgbClr val="000000"/>
                          </a:solidFill>
                          <a:effectLst/>
                          <a:latin typeface="+mj-lt"/>
                          <a:ea typeface="Times New Roman"/>
                          <a:cs typeface="Avant Garde"/>
                        </a:rPr>
                        <a:t>Accelerated </a:t>
                      </a:r>
                      <a:endParaRPr lang="en-US" sz="200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dirty="0">
                          <a:solidFill>
                            <a:srgbClr val="000000"/>
                          </a:solidFill>
                          <a:effectLst/>
                          <a:latin typeface="+mj-lt"/>
                          <a:ea typeface="Times New Roman"/>
                          <a:cs typeface="Avant Garde"/>
                        </a:rPr>
                        <a:t>40 ± 2 </a:t>
                      </a:r>
                      <a:endParaRPr lang="en-US" sz="2000" dirty="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a:solidFill>
                            <a:srgbClr val="000000"/>
                          </a:solidFill>
                          <a:effectLst/>
                          <a:latin typeface="+mj-lt"/>
                          <a:ea typeface="Times New Roman"/>
                          <a:cs typeface="Avant Garde"/>
                        </a:rPr>
                        <a:t>75 ± 5 </a:t>
                      </a:r>
                      <a:endParaRPr lang="en-US" sz="200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dirty="0">
                          <a:solidFill>
                            <a:srgbClr val="000000"/>
                          </a:solidFill>
                          <a:effectLst/>
                          <a:latin typeface="+mj-lt"/>
                          <a:ea typeface="Times New Roman"/>
                          <a:cs typeface="Avant Garde"/>
                        </a:rPr>
                        <a:t>0, 3, 6, 9, 12 </a:t>
                      </a:r>
                      <a:endParaRPr lang="en-US" sz="2000" dirty="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320681885"/>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ox(in)">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ox(in)">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ox(in)">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ox(in)">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box(in)">
                                      <p:cBhvr>
                                        <p:cTn id="32" dur="500"/>
                                        <p:tgtEl>
                                          <p:spTgt spid="6">
                                            <p:txEl>
                                              <p:pRg st="5" end="5"/>
                                            </p:txEl>
                                          </p:spTgt>
                                        </p:tgtEl>
                                      </p:cBhvr>
                                    </p:animEffect>
                                  </p:childTnLst>
                                </p:cTn>
                              </p:par>
                              <p:par>
                                <p:cTn id="33" presetID="4" presetClass="entr" presetSubtype="16" fill="hold" nodeType="with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box(in)">
                                      <p:cBhvr>
                                        <p:cTn id="35" dur="500"/>
                                        <p:tgtEl>
                                          <p:spTgt spid="6">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5" name="Rectangle 4"/>
          <p:cNvSpPr/>
          <p:nvPr/>
        </p:nvSpPr>
        <p:spPr>
          <a:xfrm>
            <a:off x="304800" y="76200"/>
            <a:ext cx="8610600" cy="5539978"/>
          </a:xfrm>
          <a:prstGeom prst="rect">
            <a:avLst/>
          </a:prstGeom>
        </p:spPr>
        <p:txBody>
          <a:bodyPr wrap="square">
            <a:spAutoFit/>
          </a:bodyPr>
          <a:lstStyle/>
          <a:p>
            <a:r>
              <a:rPr lang="en-US" sz="2400" b="1" u="sng" dirty="0"/>
              <a:t>Analytical Methodology</a:t>
            </a:r>
            <a:endParaRPr lang="en-US" sz="2400" u="sng" dirty="0"/>
          </a:p>
          <a:p>
            <a:r>
              <a:rPr lang="en-US" b="1" dirty="0"/>
              <a:t> </a:t>
            </a:r>
            <a:endParaRPr lang="en-US" dirty="0"/>
          </a:p>
          <a:p>
            <a:r>
              <a:rPr lang="en-US" sz="2000" dirty="0"/>
              <a:t>The following analytical techniques can be applied to establishing the qualitative and </a:t>
            </a:r>
            <a:r>
              <a:rPr lang="en-US" sz="2000" dirty="0" smtClean="0"/>
              <a:t>quantitative composition </a:t>
            </a:r>
            <a:r>
              <a:rPr lang="en-US" sz="2000" dirty="0"/>
              <a:t>of materials used in medical devices, which can be used to establish equivalence </a:t>
            </a:r>
            <a:r>
              <a:rPr lang="en-US" sz="2000" dirty="0" smtClean="0"/>
              <a:t>between materials </a:t>
            </a:r>
            <a:r>
              <a:rPr lang="en-US" sz="2000" dirty="0"/>
              <a:t>or make toxicological risk assessments</a:t>
            </a:r>
            <a:r>
              <a:rPr lang="en-US" sz="2000" dirty="0" smtClean="0"/>
              <a:t>:</a:t>
            </a:r>
          </a:p>
          <a:p>
            <a:pPr marL="285750" indent="-285750">
              <a:buFont typeface="Wingdings" pitchFamily="2" charset="2"/>
              <a:buChar char="Ø"/>
            </a:pPr>
            <a:r>
              <a:rPr lang="en-US" sz="2000" dirty="0"/>
              <a:t> </a:t>
            </a:r>
            <a:r>
              <a:rPr lang="en-US" sz="2000" b="1" dirty="0" smtClean="0"/>
              <a:t>Physiochemical </a:t>
            </a:r>
            <a:r>
              <a:rPr lang="en-US" sz="2000" b="1" dirty="0"/>
              <a:t>tests (pH, turbidity, NVR, Heavy Metals </a:t>
            </a:r>
            <a:r>
              <a:rPr lang="en-US" sz="2000" b="1" dirty="0" err="1" smtClean="0"/>
              <a:t>etc</a:t>
            </a:r>
            <a:r>
              <a:rPr lang="en-US" sz="2000" b="1" dirty="0" smtClean="0"/>
              <a:t>)</a:t>
            </a:r>
          </a:p>
          <a:p>
            <a:pPr marL="285750" indent="-285750">
              <a:buFont typeface="Wingdings" pitchFamily="2" charset="2"/>
              <a:buChar char="Ø"/>
            </a:pPr>
            <a:r>
              <a:rPr lang="en-US" sz="2000" b="1" dirty="0"/>
              <a:t> </a:t>
            </a:r>
            <a:r>
              <a:rPr lang="en-US" sz="2000" b="1" dirty="0" smtClean="0"/>
              <a:t>Fourier </a:t>
            </a:r>
            <a:r>
              <a:rPr lang="en-US" sz="2000" b="1" dirty="0"/>
              <a:t>transform infrared spectroscopy (</a:t>
            </a:r>
            <a:r>
              <a:rPr lang="en-US" sz="2000" b="1" dirty="0" smtClean="0"/>
              <a:t>FTIR)</a:t>
            </a:r>
          </a:p>
          <a:p>
            <a:pPr marL="285750" indent="-285750">
              <a:buFont typeface="Wingdings" pitchFamily="2" charset="2"/>
              <a:buChar char="Ø"/>
            </a:pPr>
            <a:r>
              <a:rPr lang="en-US" sz="2000" b="1" dirty="0"/>
              <a:t> </a:t>
            </a:r>
            <a:r>
              <a:rPr lang="en-US" sz="2000" b="1" dirty="0" smtClean="0"/>
              <a:t>High </a:t>
            </a:r>
            <a:r>
              <a:rPr lang="en-US" sz="2000" b="1" dirty="0"/>
              <a:t>performance liquid chromatography (</a:t>
            </a:r>
            <a:r>
              <a:rPr lang="en-US" sz="2000" b="1" dirty="0" smtClean="0"/>
              <a:t>HPLC)</a:t>
            </a:r>
          </a:p>
          <a:p>
            <a:pPr marL="285750" indent="-285750">
              <a:buFont typeface="Wingdings" pitchFamily="2" charset="2"/>
              <a:buChar char="Ø"/>
            </a:pPr>
            <a:r>
              <a:rPr lang="en-US" sz="2000" b="1" dirty="0"/>
              <a:t> </a:t>
            </a:r>
            <a:r>
              <a:rPr lang="en-US" sz="2000" b="1" dirty="0" smtClean="0"/>
              <a:t>Gas </a:t>
            </a:r>
            <a:r>
              <a:rPr lang="en-US" sz="2000" b="1" dirty="0"/>
              <a:t>chromatography (</a:t>
            </a:r>
            <a:r>
              <a:rPr lang="en-US" sz="2000" b="1" dirty="0" smtClean="0"/>
              <a:t>GC) </a:t>
            </a:r>
          </a:p>
          <a:p>
            <a:pPr marL="285750" indent="-285750">
              <a:buFont typeface="Wingdings" pitchFamily="2" charset="2"/>
              <a:buChar char="Ø"/>
            </a:pPr>
            <a:r>
              <a:rPr lang="en-US" sz="2000" b="1" dirty="0"/>
              <a:t> </a:t>
            </a:r>
            <a:r>
              <a:rPr lang="en-US" sz="2000" b="1" dirty="0" smtClean="0"/>
              <a:t>Mass </a:t>
            </a:r>
            <a:r>
              <a:rPr lang="en-US" sz="2000" b="1" dirty="0"/>
              <a:t>spectrometry (</a:t>
            </a:r>
            <a:r>
              <a:rPr lang="en-US" sz="2000" b="1" dirty="0" smtClean="0"/>
              <a:t>MS)</a:t>
            </a:r>
          </a:p>
          <a:p>
            <a:pPr marL="285750" indent="-285750">
              <a:buFont typeface="Wingdings" pitchFamily="2" charset="2"/>
              <a:buChar char="Ø"/>
            </a:pPr>
            <a:r>
              <a:rPr lang="en-US" sz="2000" b="1" dirty="0"/>
              <a:t> </a:t>
            </a:r>
            <a:r>
              <a:rPr lang="en-US" sz="2000" b="1" dirty="0" smtClean="0"/>
              <a:t>Inductively </a:t>
            </a:r>
            <a:r>
              <a:rPr lang="en-US" sz="2000" b="1" dirty="0"/>
              <a:t>coupled plasma (</a:t>
            </a:r>
            <a:r>
              <a:rPr lang="en-US" sz="2000" b="1" dirty="0" smtClean="0"/>
              <a:t>ICP)</a:t>
            </a:r>
          </a:p>
          <a:p>
            <a:pPr marL="285750" indent="-285750">
              <a:buFont typeface="Wingdings" pitchFamily="2" charset="2"/>
              <a:buChar char="Ø"/>
            </a:pPr>
            <a:r>
              <a:rPr lang="en-US" sz="2000" b="1" dirty="0"/>
              <a:t> </a:t>
            </a:r>
            <a:r>
              <a:rPr lang="en-US" sz="2000" b="1" dirty="0" smtClean="0"/>
              <a:t>Gel </a:t>
            </a:r>
            <a:r>
              <a:rPr lang="en-US" sz="2000" b="1" dirty="0"/>
              <a:t>permeation chromatography (</a:t>
            </a:r>
            <a:r>
              <a:rPr lang="en-US" sz="2000" b="1" dirty="0" smtClean="0"/>
              <a:t>GPC)</a:t>
            </a:r>
          </a:p>
          <a:p>
            <a:pPr marL="285750" indent="-285750">
              <a:buFont typeface="Wingdings" pitchFamily="2" charset="2"/>
              <a:buChar char="Ø"/>
            </a:pPr>
            <a:r>
              <a:rPr lang="en-US" sz="2000" b="1" dirty="0"/>
              <a:t> </a:t>
            </a:r>
            <a:r>
              <a:rPr lang="en-US" sz="2000" b="1" dirty="0" smtClean="0"/>
              <a:t>Differential </a:t>
            </a:r>
            <a:r>
              <a:rPr lang="en-US" sz="2000" b="1" dirty="0"/>
              <a:t>scanning </a:t>
            </a:r>
            <a:r>
              <a:rPr lang="en-US" sz="2000" b="1" dirty="0" err="1"/>
              <a:t>Calorimetry</a:t>
            </a:r>
            <a:r>
              <a:rPr lang="en-US" sz="2000" b="1" dirty="0"/>
              <a:t> (DSC</a:t>
            </a:r>
            <a:r>
              <a:rPr lang="en-US" sz="2000" b="1" dirty="0" smtClean="0"/>
              <a:t>)</a:t>
            </a:r>
          </a:p>
          <a:p>
            <a:endParaRPr lang="en-US" sz="800" b="1" dirty="0"/>
          </a:p>
          <a:p>
            <a:r>
              <a:rPr lang="en-US" sz="2400" b="1" u="sng" dirty="0"/>
              <a:t>Infrared </a:t>
            </a:r>
            <a:r>
              <a:rPr lang="en-US" sz="2400" b="1" u="sng" dirty="0" smtClean="0"/>
              <a:t>Spectroscopy</a:t>
            </a:r>
            <a:r>
              <a:rPr lang="en-US" sz="2400" b="1" u="sng" dirty="0"/>
              <a:t> </a:t>
            </a:r>
            <a:endParaRPr lang="en-US" sz="2400" u="sng" dirty="0"/>
          </a:p>
          <a:p>
            <a:r>
              <a:rPr lang="en-US" sz="2000" dirty="0"/>
              <a:t>Infrared spectroscopy can be used to confirm the identity of polymers used in medical devices and can </a:t>
            </a:r>
            <a:r>
              <a:rPr lang="en-US" sz="2000" dirty="0" smtClean="0"/>
              <a:t>be useful </a:t>
            </a:r>
            <a:r>
              <a:rPr lang="en-US" sz="2000" dirty="0"/>
              <a:t>to confirm the identify of some additives. </a:t>
            </a:r>
            <a:endParaRPr lang="en-US" dirty="0"/>
          </a:p>
        </p:txBody>
      </p:sp>
    </p:spTree>
    <p:extLst>
      <p:ext uri="{BB962C8B-B14F-4D97-AF65-F5344CB8AC3E}">
        <p14:creationId xmlns:p14="http://schemas.microsoft.com/office/powerpoint/2010/main" val="3997498632"/>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ox(i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slide(fromBottom)">
                                      <p:cBhvr>
                                        <p:cTn id="12" dur="500"/>
                                        <p:tgtEl>
                                          <p:spTgt spid="5">
                                            <p:txEl>
                                              <p:pRg st="2" end="2"/>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slide(fromBottom)">
                                      <p:cBhvr>
                                        <p:cTn id="15" dur="500"/>
                                        <p:tgtEl>
                                          <p:spTgt spid="5">
                                            <p:txEl>
                                              <p:pRg st="3" end="3"/>
                                            </p:txEl>
                                          </p:spTgt>
                                        </p:tgtEl>
                                      </p:cBhvr>
                                    </p:animEffect>
                                  </p:childTnLst>
                                </p:cTn>
                              </p:par>
                              <p:par>
                                <p:cTn id="16" presetID="12" presetClass="entr" presetSubtype="4" fill="hold" nodeType="with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slide(fromBottom)">
                                      <p:cBhvr>
                                        <p:cTn id="18" dur="500"/>
                                        <p:tgtEl>
                                          <p:spTgt spid="5">
                                            <p:txEl>
                                              <p:pRg st="4" end="4"/>
                                            </p:txEl>
                                          </p:spTgt>
                                        </p:tgtEl>
                                      </p:cBhvr>
                                    </p:animEffect>
                                  </p:childTnLst>
                                </p:cTn>
                              </p:par>
                              <p:par>
                                <p:cTn id="19" presetID="12" presetClass="entr" presetSubtype="4"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slide(fromBottom)">
                                      <p:cBhvr>
                                        <p:cTn id="21" dur="500"/>
                                        <p:tgtEl>
                                          <p:spTgt spid="5">
                                            <p:txEl>
                                              <p:pRg st="5" end="5"/>
                                            </p:txEl>
                                          </p:spTgt>
                                        </p:tgtEl>
                                      </p:cBhvr>
                                    </p:animEffect>
                                  </p:childTnLst>
                                </p:cTn>
                              </p:par>
                              <p:par>
                                <p:cTn id="22" presetID="12" presetClass="entr" presetSubtype="4" fill="hold" nodeType="with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slide(fromBottom)">
                                      <p:cBhvr>
                                        <p:cTn id="24" dur="500"/>
                                        <p:tgtEl>
                                          <p:spTgt spid="5">
                                            <p:txEl>
                                              <p:pRg st="6" end="6"/>
                                            </p:txEl>
                                          </p:spTgt>
                                        </p:tgtEl>
                                      </p:cBhvr>
                                    </p:animEffect>
                                  </p:childTnLst>
                                </p:cTn>
                              </p:par>
                              <p:par>
                                <p:cTn id="25" presetID="12" presetClass="entr" presetSubtype="4" fill="hold"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slide(fromBottom)">
                                      <p:cBhvr>
                                        <p:cTn id="27" dur="500"/>
                                        <p:tgtEl>
                                          <p:spTgt spid="5">
                                            <p:txEl>
                                              <p:pRg st="7" end="7"/>
                                            </p:txEl>
                                          </p:spTgt>
                                        </p:tgtEl>
                                      </p:cBhvr>
                                    </p:animEffect>
                                  </p:childTnLst>
                                </p:cTn>
                              </p:par>
                              <p:par>
                                <p:cTn id="28" presetID="12" presetClass="entr" presetSubtype="4" fill="hold" nodeType="withEffect">
                                  <p:stCondLst>
                                    <p:cond delay="0"/>
                                  </p:stCondLst>
                                  <p:childTnLst>
                                    <p:set>
                                      <p:cBhvr>
                                        <p:cTn id="29" dur="1" fill="hold">
                                          <p:stCondLst>
                                            <p:cond delay="0"/>
                                          </p:stCondLst>
                                        </p:cTn>
                                        <p:tgtEl>
                                          <p:spTgt spid="5">
                                            <p:txEl>
                                              <p:pRg st="8" end="8"/>
                                            </p:txEl>
                                          </p:spTgt>
                                        </p:tgtEl>
                                        <p:attrNameLst>
                                          <p:attrName>style.visibility</p:attrName>
                                        </p:attrNameLst>
                                      </p:cBhvr>
                                      <p:to>
                                        <p:strVal val="visible"/>
                                      </p:to>
                                    </p:set>
                                    <p:animEffect transition="in" filter="slide(fromBottom)">
                                      <p:cBhvr>
                                        <p:cTn id="30" dur="500"/>
                                        <p:tgtEl>
                                          <p:spTgt spid="5">
                                            <p:txEl>
                                              <p:pRg st="8" end="8"/>
                                            </p:txEl>
                                          </p:spTgt>
                                        </p:tgtEl>
                                      </p:cBhvr>
                                    </p:animEffect>
                                  </p:childTnLst>
                                </p:cTn>
                              </p:par>
                              <p:par>
                                <p:cTn id="31" presetID="12" presetClass="entr" presetSubtype="4" fill="hold"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animEffect transition="in" filter="slide(fromBottom)">
                                      <p:cBhvr>
                                        <p:cTn id="33" dur="500"/>
                                        <p:tgtEl>
                                          <p:spTgt spid="5">
                                            <p:txEl>
                                              <p:pRg st="9" end="9"/>
                                            </p:txEl>
                                          </p:spTgt>
                                        </p:tgtEl>
                                      </p:cBhvr>
                                    </p:animEffect>
                                  </p:childTnLst>
                                </p:cTn>
                              </p:par>
                              <p:par>
                                <p:cTn id="34" presetID="12" presetClass="entr" presetSubtype="4" fill="hold" nodeType="withEffect">
                                  <p:stCondLst>
                                    <p:cond delay="0"/>
                                  </p:stCondLst>
                                  <p:childTnLst>
                                    <p:set>
                                      <p:cBhvr>
                                        <p:cTn id="35" dur="1" fill="hold">
                                          <p:stCondLst>
                                            <p:cond delay="0"/>
                                          </p:stCondLst>
                                        </p:cTn>
                                        <p:tgtEl>
                                          <p:spTgt spid="5">
                                            <p:txEl>
                                              <p:pRg st="10" end="10"/>
                                            </p:txEl>
                                          </p:spTgt>
                                        </p:tgtEl>
                                        <p:attrNameLst>
                                          <p:attrName>style.visibility</p:attrName>
                                        </p:attrNameLst>
                                      </p:cBhvr>
                                      <p:to>
                                        <p:strVal val="visible"/>
                                      </p:to>
                                    </p:set>
                                    <p:animEffect transition="in" filter="slide(fromBottom)">
                                      <p:cBhvr>
                                        <p:cTn id="36" dur="500"/>
                                        <p:tgtEl>
                                          <p:spTgt spid="5">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nodeType="clickEffect">
                                  <p:stCondLst>
                                    <p:cond delay="0"/>
                                  </p:stCondLst>
                                  <p:childTnLst>
                                    <p:set>
                                      <p:cBhvr>
                                        <p:cTn id="40" dur="1" fill="hold">
                                          <p:stCondLst>
                                            <p:cond delay="0"/>
                                          </p:stCondLst>
                                        </p:cTn>
                                        <p:tgtEl>
                                          <p:spTgt spid="5">
                                            <p:txEl>
                                              <p:pRg st="13" end="13"/>
                                            </p:txEl>
                                          </p:spTgt>
                                        </p:tgtEl>
                                        <p:attrNameLst>
                                          <p:attrName>style.visibility</p:attrName>
                                        </p:attrNameLst>
                                      </p:cBhvr>
                                      <p:to>
                                        <p:strVal val="visible"/>
                                      </p:to>
                                    </p:set>
                                    <p:animEffect transition="in" filter="slide(fromBottom)">
                                      <p:cBhvr>
                                        <p:cTn id="41"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5" name="Rectangle 4"/>
          <p:cNvSpPr/>
          <p:nvPr/>
        </p:nvSpPr>
        <p:spPr>
          <a:xfrm>
            <a:off x="533400" y="457200"/>
            <a:ext cx="4814331" cy="461665"/>
          </a:xfrm>
          <a:prstGeom prst="rect">
            <a:avLst/>
          </a:prstGeom>
        </p:spPr>
        <p:txBody>
          <a:bodyPr wrap="none">
            <a:spAutoFit/>
          </a:bodyPr>
          <a:lstStyle/>
          <a:p>
            <a:r>
              <a:rPr lang="en-US" sz="2400" b="1" u="sng" dirty="0" smtClean="0"/>
              <a:t> </a:t>
            </a:r>
            <a:r>
              <a:rPr lang="en-US" sz="2400" b="1" u="sng" dirty="0"/>
              <a:t>Infrared Spectrum of Polypropylene</a:t>
            </a:r>
            <a:endParaRPr lang="en-US" sz="2400" u="sng" dirty="0"/>
          </a:p>
        </p:txBody>
      </p:sp>
      <p:pic>
        <p:nvPicPr>
          <p:cNvPr id="7" name="Picture 6"/>
          <p:cNvPicPr/>
          <p:nvPr/>
        </p:nvPicPr>
        <p:blipFill>
          <a:blip r:embed="rId3"/>
          <a:srcRect l="11111" t="19516" r="19979" b="16097"/>
          <a:stretch>
            <a:fillRect/>
          </a:stretch>
        </p:blipFill>
        <p:spPr bwMode="auto">
          <a:xfrm>
            <a:off x="533400" y="990600"/>
            <a:ext cx="8077200" cy="4495800"/>
          </a:xfrm>
          <a:prstGeom prst="rect">
            <a:avLst/>
          </a:prstGeom>
          <a:noFill/>
          <a:ln w="9525">
            <a:noFill/>
            <a:miter lim="800000"/>
            <a:headEnd/>
            <a:tailEnd/>
          </a:ln>
        </p:spPr>
      </p:pic>
    </p:spTree>
    <p:extLst>
      <p:ext uri="{BB962C8B-B14F-4D97-AF65-F5344CB8AC3E}">
        <p14:creationId xmlns:p14="http://schemas.microsoft.com/office/powerpoint/2010/main" val="452462843"/>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5" name="Rectangle 4"/>
          <p:cNvSpPr/>
          <p:nvPr/>
        </p:nvSpPr>
        <p:spPr>
          <a:xfrm>
            <a:off x="838200" y="304800"/>
            <a:ext cx="3407664" cy="461665"/>
          </a:xfrm>
          <a:prstGeom prst="rect">
            <a:avLst/>
          </a:prstGeom>
        </p:spPr>
        <p:txBody>
          <a:bodyPr wrap="none">
            <a:spAutoFit/>
          </a:bodyPr>
          <a:lstStyle/>
          <a:p>
            <a:r>
              <a:rPr lang="en-US" sz="2400" b="1" u="sng" dirty="0" smtClean="0"/>
              <a:t>Infrared </a:t>
            </a:r>
            <a:r>
              <a:rPr lang="en-US" sz="2400" b="1" u="sng" dirty="0"/>
              <a:t>Spectrum of PVC</a:t>
            </a:r>
            <a:endParaRPr lang="en-US" sz="2400" u="sng" dirty="0"/>
          </a:p>
        </p:txBody>
      </p:sp>
      <p:pic>
        <p:nvPicPr>
          <p:cNvPr id="7" name="Picture 6"/>
          <p:cNvPicPr/>
          <p:nvPr/>
        </p:nvPicPr>
        <p:blipFill>
          <a:blip r:embed="rId3"/>
          <a:srcRect l="15812" t="34188" r="15385" b="12108"/>
          <a:stretch>
            <a:fillRect/>
          </a:stretch>
        </p:blipFill>
        <p:spPr bwMode="auto">
          <a:xfrm>
            <a:off x="838200" y="1219200"/>
            <a:ext cx="7696200" cy="4724400"/>
          </a:xfrm>
          <a:prstGeom prst="rect">
            <a:avLst/>
          </a:prstGeom>
          <a:noFill/>
          <a:ln w="9525">
            <a:noFill/>
            <a:miter lim="800000"/>
            <a:headEnd/>
            <a:tailEnd/>
          </a:ln>
        </p:spPr>
      </p:pic>
    </p:spTree>
    <p:extLst>
      <p:ext uri="{BB962C8B-B14F-4D97-AF65-F5344CB8AC3E}">
        <p14:creationId xmlns:p14="http://schemas.microsoft.com/office/powerpoint/2010/main" val="521988482"/>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5" name="Rectangle 4"/>
          <p:cNvSpPr/>
          <p:nvPr/>
        </p:nvSpPr>
        <p:spPr>
          <a:xfrm>
            <a:off x="381000" y="304800"/>
            <a:ext cx="8610600" cy="7171194"/>
          </a:xfrm>
          <a:prstGeom prst="rect">
            <a:avLst/>
          </a:prstGeom>
        </p:spPr>
        <p:txBody>
          <a:bodyPr wrap="square">
            <a:spAutoFit/>
          </a:bodyPr>
          <a:lstStyle/>
          <a:p>
            <a:r>
              <a:rPr lang="en-US" sz="2000" b="1" u="sng" dirty="0">
                <a:latin typeface="Arial" pitchFamily="34" charset="0"/>
                <a:cs typeface="Arial" pitchFamily="34" charset="0"/>
              </a:rPr>
              <a:t>Chromatography – Mass Spectroscopy</a:t>
            </a:r>
            <a:endParaRPr lang="en-US" sz="2000" u="sng" dirty="0">
              <a:latin typeface="Arial" pitchFamily="34" charset="0"/>
              <a:cs typeface="Arial" pitchFamily="34" charset="0"/>
            </a:endParaRPr>
          </a:p>
          <a:p>
            <a:r>
              <a:rPr lang="en-US" dirty="0"/>
              <a:t> </a:t>
            </a:r>
          </a:p>
          <a:p>
            <a:r>
              <a:rPr lang="en-US" sz="1900" dirty="0"/>
              <a:t>Extracts of polymer materials can be extracted under various conditions. Very vigorous conditions, </a:t>
            </a:r>
            <a:r>
              <a:rPr lang="en-US" sz="1900" dirty="0" smtClean="0"/>
              <a:t>even dissolution </a:t>
            </a:r>
            <a:r>
              <a:rPr lang="en-US" sz="1900" dirty="0"/>
              <a:t>followed by re-precipitation of the polymer, can be used when the composition, either qualitative or quantitative, of the material is required. Less vigorous conditions may be used when clinical exposure is being assessed by extraction in a suitable medium under appropriate conditions.</a:t>
            </a:r>
          </a:p>
          <a:p>
            <a:r>
              <a:rPr lang="en-US" sz="1900" dirty="0"/>
              <a:t> </a:t>
            </a:r>
          </a:p>
          <a:p>
            <a:r>
              <a:rPr lang="en-US" sz="1900" dirty="0"/>
              <a:t>The extract can then be </a:t>
            </a:r>
            <a:r>
              <a:rPr lang="en-US" sz="1900" dirty="0" err="1"/>
              <a:t>analysed</a:t>
            </a:r>
            <a:r>
              <a:rPr lang="en-US" sz="1900" dirty="0"/>
              <a:t> by either GC-MS (gas chromatography – mass spectroscopy) or </a:t>
            </a:r>
            <a:r>
              <a:rPr lang="en-US" sz="1900" dirty="0" smtClean="0"/>
              <a:t>LC-MS (liquid </a:t>
            </a:r>
            <a:r>
              <a:rPr lang="en-US" sz="1900" dirty="0"/>
              <a:t>chromatograph – MS) to identify and quantify the chemicals present in the extracts</a:t>
            </a:r>
            <a:r>
              <a:rPr lang="en-US" sz="1900" dirty="0" smtClean="0"/>
              <a:t>.</a:t>
            </a:r>
          </a:p>
          <a:p>
            <a:endParaRPr lang="en-US" sz="1900" dirty="0"/>
          </a:p>
          <a:p>
            <a:r>
              <a:rPr lang="en-US" sz="1900" b="1" u="sng" dirty="0" smtClean="0"/>
              <a:t>GC-MS</a:t>
            </a:r>
            <a:r>
              <a:rPr lang="en-US" sz="1900" b="1" u="sng" dirty="0"/>
              <a:t> </a:t>
            </a:r>
            <a:endParaRPr lang="en-US" sz="1900" u="sng" dirty="0"/>
          </a:p>
          <a:p>
            <a:r>
              <a:rPr lang="en-US" sz="1900" dirty="0"/>
              <a:t>Gas chromatography-mass spectrometry (GC-MS) is used to separate and identify complex </a:t>
            </a:r>
            <a:r>
              <a:rPr lang="en-US" sz="1900" dirty="0" smtClean="0"/>
              <a:t>organic mixtures</a:t>
            </a:r>
            <a:r>
              <a:rPr lang="en-US" sz="1900" dirty="0"/>
              <a:t>. It is applicable to volatile and semi-volatile organic compounds and is a highly sensitive detection technique providing a ‘fingerprint’ of the unknown </a:t>
            </a:r>
            <a:r>
              <a:rPr lang="en-US" sz="1900" dirty="0" err="1"/>
              <a:t>analytes</a:t>
            </a:r>
            <a:r>
              <a:rPr lang="en-US" sz="1900" dirty="0"/>
              <a:t>.</a:t>
            </a:r>
          </a:p>
          <a:p>
            <a:r>
              <a:rPr lang="en-US" sz="1900" dirty="0"/>
              <a:t> </a:t>
            </a:r>
          </a:p>
          <a:p>
            <a:r>
              <a:rPr lang="en-US" sz="1900" dirty="0" smtClean="0"/>
              <a:t>Below figure  </a:t>
            </a:r>
            <a:r>
              <a:rPr lang="en-US" sz="1900" dirty="0"/>
              <a:t>shows a typical chromatogram which may be generated during the GC-MS analysis of an extract. This shows chromatographic peaks for six separated major components of the extract. For each of these peaks a mass spectrum (see Figure 10 for an example) is available which can be used to identify the component</a:t>
            </a:r>
            <a:r>
              <a:rPr lang="en-US" sz="1900" dirty="0" smtClean="0"/>
              <a:t>.</a:t>
            </a:r>
            <a:endParaRPr lang="en-US" sz="1900" dirty="0"/>
          </a:p>
          <a:p>
            <a:endParaRPr lang="en-US" sz="1900" dirty="0"/>
          </a:p>
          <a:p>
            <a:r>
              <a:rPr lang="en-US" sz="1900" dirty="0"/>
              <a:t> </a:t>
            </a:r>
          </a:p>
        </p:txBody>
      </p:sp>
    </p:spTree>
    <p:extLst>
      <p:ext uri="{BB962C8B-B14F-4D97-AF65-F5344CB8AC3E}">
        <p14:creationId xmlns:p14="http://schemas.microsoft.com/office/powerpoint/2010/main" val="3141225904"/>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ox(i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circle(in)">
                                      <p:cBhvr>
                                        <p:cTn id="12" dur="2000"/>
                                        <p:tgtEl>
                                          <p:spTgt spid="5">
                                            <p:txEl>
                                              <p:pRg st="2" end="2"/>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circle(in)">
                                      <p:cBhvr>
                                        <p:cTn id="15" dur="2000"/>
                                        <p:tgtEl>
                                          <p:spTgt spid="5">
                                            <p:txEl>
                                              <p:pRg st="3" end="3"/>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circle(in)">
                                      <p:cBhvr>
                                        <p:cTn id="18" dur="2000"/>
                                        <p:tgtEl>
                                          <p:spTgt spid="5">
                                            <p:txEl>
                                              <p:pRg st="4" end="4"/>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circle(in)">
                                      <p:cBhvr>
                                        <p:cTn id="21" dur="2000"/>
                                        <p:tgtEl>
                                          <p:spTgt spid="5">
                                            <p:txEl>
                                              <p:pRg st="6" end="6"/>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5">
                                            <p:txEl>
                                              <p:pRg st="7" end="7"/>
                                            </p:txEl>
                                          </p:spTgt>
                                        </p:tgtEl>
                                        <p:attrNameLst>
                                          <p:attrName>style.visibility</p:attrName>
                                        </p:attrNameLst>
                                      </p:cBhvr>
                                      <p:to>
                                        <p:strVal val="visible"/>
                                      </p:to>
                                    </p:set>
                                    <p:animEffect transition="in" filter="circle(in)">
                                      <p:cBhvr>
                                        <p:cTn id="24" dur="2000"/>
                                        <p:tgtEl>
                                          <p:spTgt spid="5">
                                            <p:txEl>
                                              <p:pRg st="7" end="7"/>
                                            </p:txEl>
                                          </p:spTgt>
                                        </p:tgtEl>
                                      </p:cBhvr>
                                    </p:animEffect>
                                  </p:childTnLst>
                                </p:cTn>
                              </p:par>
                              <p:par>
                                <p:cTn id="25" presetID="6" presetClass="entr" presetSubtype="16" fill="hold"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animEffect transition="in" filter="circle(in)">
                                      <p:cBhvr>
                                        <p:cTn id="27" dur="2000"/>
                                        <p:tgtEl>
                                          <p:spTgt spid="5">
                                            <p:txEl>
                                              <p:pRg st="8" end="8"/>
                                            </p:txEl>
                                          </p:spTgt>
                                        </p:tgtEl>
                                      </p:cBhvr>
                                    </p:animEffect>
                                  </p:childTnLst>
                                </p:cTn>
                              </p:par>
                              <p:par>
                                <p:cTn id="28" presetID="6" presetClass="entr" presetSubtype="16" fill="hold" nodeType="withEffect">
                                  <p:stCondLst>
                                    <p:cond delay="0"/>
                                  </p:stCondLst>
                                  <p:childTnLst>
                                    <p:set>
                                      <p:cBhvr>
                                        <p:cTn id="29" dur="1" fill="hold">
                                          <p:stCondLst>
                                            <p:cond delay="0"/>
                                          </p:stCondLst>
                                        </p:cTn>
                                        <p:tgtEl>
                                          <p:spTgt spid="5">
                                            <p:txEl>
                                              <p:pRg st="9" end="9"/>
                                            </p:txEl>
                                          </p:spTgt>
                                        </p:tgtEl>
                                        <p:attrNameLst>
                                          <p:attrName>style.visibility</p:attrName>
                                        </p:attrNameLst>
                                      </p:cBhvr>
                                      <p:to>
                                        <p:strVal val="visible"/>
                                      </p:to>
                                    </p:set>
                                    <p:animEffect transition="in" filter="circle(in)">
                                      <p:cBhvr>
                                        <p:cTn id="30" dur="2000"/>
                                        <p:tgtEl>
                                          <p:spTgt spid="5">
                                            <p:txEl>
                                              <p:pRg st="9" end="9"/>
                                            </p:txEl>
                                          </p:spTgt>
                                        </p:tgtEl>
                                      </p:cBhvr>
                                    </p:animEffect>
                                  </p:childTnLst>
                                </p:cTn>
                              </p:par>
                              <p:par>
                                <p:cTn id="31" presetID="6" presetClass="entr" presetSubtype="16" fill="hold" nodeType="withEffect">
                                  <p:stCondLst>
                                    <p:cond delay="0"/>
                                  </p:stCondLst>
                                  <p:childTnLst>
                                    <p:set>
                                      <p:cBhvr>
                                        <p:cTn id="32" dur="1" fill="hold">
                                          <p:stCondLst>
                                            <p:cond delay="0"/>
                                          </p:stCondLst>
                                        </p:cTn>
                                        <p:tgtEl>
                                          <p:spTgt spid="5">
                                            <p:txEl>
                                              <p:pRg st="11" end="11"/>
                                            </p:txEl>
                                          </p:spTgt>
                                        </p:tgtEl>
                                        <p:attrNameLst>
                                          <p:attrName>style.visibility</p:attrName>
                                        </p:attrNameLst>
                                      </p:cBhvr>
                                      <p:to>
                                        <p:strVal val="visible"/>
                                      </p:to>
                                    </p:set>
                                    <p:animEffect transition="in" filter="circle(in)">
                                      <p:cBhvr>
                                        <p:cTn id="33" dur="20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pic>
        <p:nvPicPr>
          <p:cNvPr id="7" name="Picture 6" descr="Graphic1.jpg"/>
          <p:cNvPicPr/>
          <p:nvPr/>
        </p:nvPicPr>
        <p:blipFill>
          <a:blip r:embed="rId3"/>
          <a:stretch>
            <a:fillRect/>
          </a:stretch>
        </p:blipFill>
        <p:spPr>
          <a:xfrm>
            <a:off x="838200" y="990601"/>
            <a:ext cx="7696200" cy="4953000"/>
          </a:xfrm>
          <a:prstGeom prst="rect">
            <a:avLst/>
          </a:prstGeom>
        </p:spPr>
      </p:pic>
      <p:sp>
        <p:nvSpPr>
          <p:cNvPr id="44033" name="Rectangle 1"/>
          <p:cNvSpPr>
            <a:spLocks noChangeArrowheads="1"/>
          </p:cNvSpPr>
          <p:nvPr/>
        </p:nvSpPr>
        <p:spPr bwMode="auto">
          <a:xfrm>
            <a:off x="333177" y="224135"/>
            <a:ext cx="5579797"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606800" algn="l"/>
              </a:tabLst>
            </a:pPr>
            <a:r>
              <a:rPr kumimoji="0" lang="en-US" sz="2200" b="1"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LC-MS Chromatogram of Antioxidant  Solution</a:t>
            </a:r>
            <a:endParaRPr kumimoji="0" lang="en-US" sz="2200" b="0" i="0" u="sng"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616001492"/>
      </p:ext>
    </p:extLst>
  </p:cSld>
  <p:clrMapOvr>
    <a:masterClrMapping/>
  </p:clrMapOvr>
  <p:transition>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5" name="Rectangle 4"/>
          <p:cNvSpPr/>
          <p:nvPr/>
        </p:nvSpPr>
        <p:spPr>
          <a:xfrm>
            <a:off x="2483639" y="457200"/>
            <a:ext cx="3581750" cy="400110"/>
          </a:xfrm>
          <a:prstGeom prst="rect">
            <a:avLst/>
          </a:prstGeom>
        </p:spPr>
        <p:txBody>
          <a:bodyPr wrap="none">
            <a:spAutoFit/>
          </a:bodyPr>
          <a:lstStyle/>
          <a:p>
            <a:r>
              <a:rPr lang="en-US" sz="2000" b="1" u="sng" dirty="0" smtClean="0"/>
              <a:t> </a:t>
            </a:r>
            <a:r>
              <a:rPr lang="en-US" sz="2000" b="1" u="sng" dirty="0"/>
              <a:t>Mass Spectrum of </a:t>
            </a:r>
            <a:r>
              <a:rPr lang="en-US" sz="2000" b="1" u="sng" dirty="0" err="1"/>
              <a:t>Irganox</a:t>
            </a:r>
            <a:r>
              <a:rPr lang="en-US" sz="2000" b="1" u="sng" dirty="0"/>
              <a:t> 1010</a:t>
            </a:r>
            <a:endParaRPr lang="en-US" sz="2000" u="sng" dirty="0"/>
          </a:p>
        </p:txBody>
      </p:sp>
      <p:pic>
        <p:nvPicPr>
          <p:cNvPr id="7" name="Picture 6"/>
          <p:cNvPicPr/>
          <p:nvPr/>
        </p:nvPicPr>
        <p:blipFill>
          <a:blip r:embed="rId3"/>
          <a:srcRect l="15598" t="32621" r="19551" b="26923"/>
          <a:stretch>
            <a:fillRect/>
          </a:stretch>
        </p:blipFill>
        <p:spPr bwMode="auto">
          <a:xfrm>
            <a:off x="990600" y="1219200"/>
            <a:ext cx="7315200" cy="4495799"/>
          </a:xfrm>
          <a:prstGeom prst="rect">
            <a:avLst/>
          </a:prstGeom>
          <a:noFill/>
          <a:ln w="9525">
            <a:noFill/>
            <a:miter lim="800000"/>
            <a:headEnd/>
            <a:tailEnd/>
          </a:ln>
        </p:spPr>
      </p:pic>
    </p:spTree>
    <p:extLst>
      <p:ext uri="{BB962C8B-B14F-4D97-AF65-F5344CB8AC3E}">
        <p14:creationId xmlns:p14="http://schemas.microsoft.com/office/powerpoint/2010/main" val="2724123283"/>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pic>
        <p:nvPicPr>
          <p:cNvPr id="7" name="Picture 6" descr="Graphic2.jpg"/>
          <p:cNvPicPr/>
          <p:nvPr/>
        </p:nvPicPr>
        <p:blipFill>
          <a:blip r:embed="rId3"/>
          <a:stretch>
            <a:fillRect/>
          </a:stretch>
        </p:blipFill>
        <p:spPr>
          <a:xfrm>
            <a:off x="1295400" y="1143000"/>
            <a:ext cx="6781800" cy="4724401"/>
          </a:xfrm>
          <a:prstGeom prst="rect">
            <a:avLst/>
          </a:prstGeom>
        </p:spPr>
      </p:pic>
      <p:sp>
        <p:nvSpPr>
          <p:cNvPr id="41985" name="Rectangle 1"/>
          <p:cNvSpPr>
            <a:spLocks noChangeArrowheads="1"/>
          </p:cNvSpPr>
          <p:nvPr/>
        </p:nvSpPr>
        <p:spPr bwMode="auto">
          <a:xfrm>
            <a:off x="389907" y="224135"/>
            <a:ext cx="3713517"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1" i="0" u="sng" strike="noStrike" cap="none" normalizeH="0" baseline="0" dirty="0" smtClean="0">
                <a:ln>
                  <a:noFill/>
                </a:ln>
                <a:solidFill>
                  <a:schemeClr val="tx1"/>
                </a:solidFill>
                <a:effectLst/>
                <a:latin typeface="Calibri" pitchFamily="34" charset="0"/>
                <a:ea typeface="Calibri" pitchFamily="34" charset="0"/>
                <a:cs typeface="Helvetica-Bold"/>
              </a:rPr>
              <a:t>Mass Spectrum of </a:t>
            </a:r>
            <a:r>
              <a:rPr kumimoji="0" lang="en-US" sz="2200" b="1" i="0" u="sng" strike="noStrike" cap="none" normalizeH="0" baseline="0" dirty="0" err="1" smtClean="0">
                <a:ln>
                  <a:noFill/>
                </a:ln>
                <a:solidFill>
                  <a:schemeClr val="tx1"/>
                </a:solidFill>
                <a:effectLst/>
                <a:latin typeface="Calibri" pitchFamily="34" charset="0"/>
                <a:ea typeface="Calibri" pitchFamily="34" charset="0"/>
                <a:cs typeface="Helvetica-Bold"/>
              </a:rPr>
              <a:t>Irganox</a:t>
            </a:r>
            <a:r>
              <a:rPr kumimoji="0" lang="en-US" sz="2200" b="1" i="0" u="sng" strike="noStrike" cap="none" normalizeH="0" baseline="0" dirty="0" smtClean="0">
                <a:ln>
                  <a:noFill/>
                </a:ln>
                <a:solidFill>
                  <a:schemeClr val="tx1"/>
                </a:solidFill>
                <a:effectLst/>
                <a:latin typeface="Calibri" pitchFamily="34" charset="0"/>
                <a:ea typeface="Calibri" pitchFamily="34" charset="0"/>
                <a:cs typeface="Helvetica-Bold"/>
              </a:rPr>
              <a:t> 168</a:t>
            </a:r>
            <a:endParaRPr kumimoji="0" lang="en-US" sz="2200" b="0" i="0" u="sng"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240043743"/>
      </p:ext>
    </p:extLst>
  </p:cSld>
  <p:clrMapOvr>
    <a:masterClrMapping/>
  </p:clrMapOvr>
  <p:transition>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0"/>
            <a:ext cx="9143999" cy="6858000"/>
          </a:xfrm>
          <a:prstGeom prst="rect">
            <a:avLst/>
          </a:prstGeom>
        </p:spPr>
      </p:pic>
      <p:sp>
        <p:nvSpPr>
          <p:cNvPr id="5" name="Rectangle 4"/>
          <p:cNvSpPr/>
          <p:nvPr/>
        </p:nvSpPr>
        <p:spPr>
          <a:xfrm>
            <a:off x="395536" y="404664"/>
            <a:ext cx="184731" cy="392159"/>
          </a:xfrm>
          <a:prstGeom prst="rect">
            <a:avLst/>
          </a:prstGeom>
        </p:spPr>
        <p:txBody>
          <a:bodyPr wrap="none">
            <a:spAutoFit/>
          </a:bodyPr>
          <a:lstStyle/>
          <a:p>
            <a:pPr>
              <a:lnSpc>
                <a:spcPct val="115000"/>
              </a:lnSpc>
            </a:pPr>
            <a:endParaRPr lang="en-IN" b="1" dirty="0">
              <a:solidFill>
                <a:prstClr val="black"/>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2600495704"/>
              </p:ext>
            </p:extLst>
          </p:nvPr>
        </p:nvGraphicFramePr>
        <p:xfrm>
          <a:off x="179512" y="1196751"/>
          <a:ext cx="8784976" cy="4837176"/>
        </p:xfrm>
        <a:graphic>
          <a:graphicData uri="http://schemas.openxmlformats.org/drawingml/2006/table">
            <a:tbl>
              <a:tblPr firstRow="1" bandRow="1">
                <a:tableStyleId>{5C22544A-7EE6-4342-B048-85BDC9FD1C3A}</a:tableStyleId>
              </a:tblPr>
              <a:tblGrid>
                <a:gridCol w="1368152"/>
                <a:gridCol w="3240360"/>
                <a:gridCol w="2376264"/>
                <a:gridCol w="1800200"/>
              </a:tblGrid>
              <a:tr h="555797">
                <a:tc>
                  <a:txBody>
                    <a:bodyPr/>
                    <a:lstStyle/>
                    <a:p>
                      <a:pPr>
                        <a:lnSpc>
                          <a:spcPct val="115000"/>
                        </a:lnSpc>
                        <a:spcAft>
                          <a:spcPts val="0"/>
                        </a:spcAft>
                      </a:pPr>
                      <a:r>
                        <a:rPr lang="en-US" sz="1800" kern="1200" dirty="0" smtClean="0">
                          <a:solidFill>
                            <a:schemeClr val="dk1"/>
                          </a:solidFill>
                          <a:latin typeface="+mn-lt"/>
                          <a:ea typeface="+mn-ea"/>
                          <a:cs typeface="+mn-cs"/>
                        </a:rPr>
                        <a:t>Source of </a:t>
                      </a:r>
                      <a:r>
                        <a:rPr lang="en-US" sz="1800" kern="1200" dirty="0" err="1" smtClean="0">
                          <a:solidFill>
                            <a:schemeClr val="dk1"/>
                          </a:solidFill>
                          <a:latin typeface="+mn-lt"/>
                          <a:ea typeface="+mn-ea"/>
                          <a:cs typeface="+mn-cs"/>
                        </a:rPr>
                        <a:t>Leachables</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err="1" smtClean="0">
                          <a:solidFill>
                            <a:schemeClr val="dk1"/>
                          </a:solidFill>
                          <a:latin typeface="+mn-lt"/>
                          <a:ea typeface="+mn-ea"/>
                          <a:cs typeface="+mn-cs"/>
                        </a:rPr>
                        <a:t>Leachables</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Components of Leachable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Significance of leachable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3705316">
                <a:tc>
                  <a:txBody>
                    <a:bodyPr/>
                    <a:lstStyle/>
                    <a:p>
                      <a:pPr>
                        <a:lnSpc>
                          <a:spcPct val="115000"/>
                        </a:lnSpc>
                        <a:spcAft>
                          <a:spcPts val="0"/>
                        </a:spcAft>
                      </a:pPr>
                      <a:r>
                        <a:rPr lang="en-US" sz="1800" kern="1200" dirty="0" smtClean="0">
                          <a:solidFill>
                            <a:schemeClr val="dk1"/>
                          </a:solidFill>
                          <a:latin typeface="+mn-lt"/>
                          <a:ea typeface="+mn-ea"/>
                          <a:cs typeface="+mn-cs"/>
                        </a:rPr>
                        <a:t>Rubber Stopper</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kern="1200" dirty="0" err="1" smtClean="0">
                          <a:solidFill>
                            <a:schemeClr val="dk1"/>
                          </a:solidFill>
                          <a:latin typeface="+mn-lt"/>
                          <a:ea typeface="+mn-ea"/>
                          <a:cs typeface="+mn-cs"/>
                        </a:rPr>
                        <a:t>Thiurams</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dithiocarbamates</a:t>
                      </a:r>
                      <a:r>
                        <a:rPr lang="en-US" sz="1800" kern="1200" dirty="0" smtClean="0">
                          <a:solidFill>
                            <a:schemeClr val="dk1"/>
                          </a:solidFill>
                          <a:latin typeface="+mn-lt"/>
                          <a:ea typeface="+mn-ea"/>
                          <a:cs typeface="+mn-cs"/>
                        </a:rPr>
                        <a:t> and </a:t>
                      </a:r>
                      <a:r>
                        <a:rPr lang="en-US" sz="1800" kern="1200" dirty="0" err="1" smtClean="0">
                          <a:solidFill>
                            <a:schemeClr val="dk1"/>
                          </a:solidFill>
                          <a:latin typeface="+mn-lt"/>
                          <a:ea typeface="+mn-ea"/>
                          <a:cs typeface="+mn-cs"/>
                        </a:rPr>
                        <a:t>mercaptobenzothiazoles</a:t>
                      </a:r>
                      <a:r>
                        <a:rPr lang="en-US" sz="1800" kern="1200" dirty="0" smtClean="0">
                          <a:solidFill>
                            <a:schemeClr val="dk1"/>
                          </a:solidFill>
                          <a:latin typeface="+mn-lt"/>
                          <a:ea typeface="+mn-ea"/>
                          <a:cs typeface="+mn-cs"/>
                        </a:rPr>
                        <a:t> are commonly used sulfur-containing Curing agents in Rubber manufacturing, hence , they are Potential </a:t>
                      </a:r>
                      <a:r>
                        <a:rPr lang="en-US" sz="1800" kern="1200" dirty="0" err="1" smtClean="0">
                          <a:solidFill>
                            <a:schemeClr val="dk1"/>
                          </a:solidFill>
                          <a:latin typeface="+mn-lt"/>
                          <a:ea typeface="+mn-ea"/>
                          <a:cs typeface="+mn-cs"/>
                        </a:rPr>
                        <a:t>leachables</a:t>
                      </a:r>
                      <a:r>
                        <a:rPr lang="en-US" sz="1800" kern="1200" dirty="0" smtClean="0">
                          <a:solidFill>
                            <a:schemeClr val="dk1"/>
                          </a:solidFill>
                          <a:latin typeface="+mn-lt"/>
                          <a:ea typeface="+mn-ea"/>
                          <a:cs typeface="+mn-cs"/>
                        </a:rPr>
                        <a:t> in the drug product where Sulfur-cured rubber is used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r>
                        <a:rPr lang="en-US" sz="1800" kern="1200" dirty="0" smtClean="0">
                          <a:solidFill>
                            <a:schemeClr val="dk1"/>
                          </a:solidFill>
                          <a:latin typeface="+mn-lt"/>
                          <a:ea typeface="+mn-ea"/>
                          <a:cs typeface="+mn-cs"/>
                        </a:rPr>
                        <a:t>HPLC-MS/MS, HPLC Q-</a:t>
                      </a:r>
                      <a:r>
                        <a:rPr lang="en-US" sz="1800" kern="1200" dirty="0" err="1" smtClean="0">
                          <a:solidFill>
                            <a:schemeClr val="dk1"/>
                          </a:solidFill>
                          <a:latin typeface="+mn-lt"/>
                          <a:ea typeface="+mn-ea"/>
                          <a:cs typeface="+mn-cs"/>
                        </a:rPr>
                        <a:t>Tof</a:t>
                      </a:r>
                      <a:r>
                        <a:rPr lang="en-US" sz="1800" kern="1200" dirty="0" smtClean="0">
                          <a:solidFill>
                            <a:schemeClr val="dk1"/>
                          </a:solidFill>
                          <a:latin typeface="+mn-lt"/>
                          <a:ea typeface="+mn-ea"/>
                          <a:cs typeface="+mn-cs"/>
                        </a:rPr>
                        <a:t>, HPLC-UV, DAD</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HS-GC, HS-GC-MS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GC (FID, ECD, FID-NP), GC-MS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GC-TEA (nitrosamines)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ICP-OES, ICP-MS, AAS, IR</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FTIR</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TGA, DCS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X-ray fluorescence analysis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Accelerated Solvent Extraction (ASE)</a:t>
                      </a:r>
                      <a:endParaRPr lang="en-IN" sz="1800" kern="1200" dirty="0" smtClean="0">
                        <a:solidFill>
                          <a:schemeClr val="dk1"/>
                        </a:solidFill>
                        <a:latin typeface="+mn-lt"/>
                        <a:ea typeface="+mn-ea"/>
                        <a:cs typeface="+mn-cs"/>
                      </a:endParaRPr>
                    </a:p>
                    <a:p>
                      <a:r>
                        <a:rPr lang="en-US" sz="1800" kern="1200" dirty="0" err="1" smtClean="0">
                          <a:solidFill>
                            <a:schemeClr val="dk1"/>
                          </a:solidFill>
                          <a:latin typeface="+mn-lt"/>
                          <a:ea typeface="+mn-ea"/>
                          <a:cs typeface="+mn-cs"/>
                        </a:rPr>
                        <a:t>Soxhlet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kern="1200" dirty="0" smtClean="0">
                          <a:solidFill>
                            <a:schemeClr val="dk1"/>
                          </a:solidFill>
                          <a:latin typeface="+mn-lt"/>
                          <a:ea typeface="+mn-ea"/>
                          <a:cs typeface="+mn-cs"/>
                        </a:rPr>
                        <a:t>Is conducted in order to monitor any substances that leach out of a material into the final drug product in its commercial packaging (primary &amp; secondary) and are thus exposed to patients.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9" name="Rectangle 8"/>
          <p:cNvSpPr/>
          <p:nvPr/>
        </p:nvSpPr>
        <p:spPr>
          <a:xfrm>
            <a:off x="179512" y="332656"/>
            <a:ext cx="1619354" cy="461665"/>
          </a:xfrm>
          <a:prstGeom prst="rect">
            <a:avLst/>
          </a:prstGeom>
        </p:spPr>
        <p:txBody>
          <a:bodyPr wrap="none">
            <a:spAutoFit/>
          </a:bodyPr>
          <a:lstStyle/>
          <a:p>
            <a:r>
              <a:rPr lang="en-US" sz="2400" b="1" i="1" u="sng" dirty="0" err="1">
                <a:solidFill>
                  <a:prstClr val="black"/>
                </a:solidFill>
                <a:latin typeface="Times New Roman" pitchFamily="18" charset="0"/>
                <a:cs typeface="Times New Roman" pitchFamily="18" charset="0"/>
              </a:rPr>
              <a:t>Leachables</a:t>
            </a:r>
            <a:endParaRPr lang="en-IN"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edg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2" name="Rectangle 11"/>
          <p:cNvSpPr/>
          <p:nvPr/>
        </p:nvSpPr>
        <p:spPr>
          <a:xfrm>
            <a:off x="251520" y="188640"/>
            <a:ext cx="4572000" cy="461665"/>
          </a:xfrm>
          <a:prstGeom prst="rect">
            <a:avLst/>
          </a:prstGeom>
        </p:spPr>
        <p:txBody>
          <a:bodyPr>
            <a:spAutoFit/>
          </a:bodyPr>
          <a:lstStyle/>
          <a:p>
            <a:pPr lvl="0"/>
            <a:r>
              <a:rPr lang="en-US" sz="2400" b="1" i="1" u="sng" dirty="0" err="1">
                <a:solidFill>
                  <a:prstClr val="black"/>
                </a:solidFill>
                <a:latin typeface="Times New Roman" pitchFamily="18" charset="0"/>
                <a:cs typeface="Times New Roman" pitchFamily="18" charset="0"/>
              </a:rPr>
              <a:t>Leachables</a:t>
            </a:r>
            <a:endParaRPr lang="en-IN" sz="2400" dirty="0">
              <a:solidFill>
                <a:prstClr val="black"/>
              </a:solidFill>
            </a:endParaRPr>
          </a:p>
        </p:txBody>
      </p:sp>
      <p:graphicFrame>
        <p:nvGraphicFramePr>
          <p:cNvPr id="13" name="Table 12"/>
          <p:cNvGraphicFramePr>
            <a:graphicFrameLocks noGrp="1"/>
          </p:cNvGraphicFramePr>
          <p:nvPr>
            <p:extLst>
              <p:ext uri="{D42A27DB-BD31-4B8C-83A1-F6EECF244321}">
                <p14:modId xmlns:p14="http://schemas.microsoft.com/office/powerpoint/2010/main" val="162294687"/>
              </p:ext>
            </p:extLst>
          </p:nvPr>
        </p:nvGraphicFramePr>
        <p:xfrm>
          <a:off x="251520" y="956648"/>
          <a:ext cx="8640960" cy="5568696"/>
        </p:xfrm>
        <a:graphic>
          <a:graphicData uri="http://schemas.openxmlformats.org/drawingml/2006/table">
            <a:tbl>
              <a:tblPr firstRow="1" bandRow="1">
                <a:tableStyleId>{5C22544A-7EE6-4342-B048-85BDC9FD1C3A}</a:tableStyleId>
              </a:tblPr>
              <a:tblGrid>
                <a:gridCol w="1440160"/>
                <a:gridCol w="3528392"/>
                <a:gridCol w="1944216"/>
                <a:gridCol w="1728192"/>
              </a:tblGrid>
              <a:tr h="510912">
                <a:tc>
                  <a:txBody>
                    <a:bodyPr/>
                    <a:lstStyle/>
                    <a:p>
                      <a:pPr>
                        <a:lnSpc>
                          <a:spcPct val="115000"/>
                        </a:lnSpc>
                        <a:spcAft>
                          <a:spcPts val="0"/>
                        </a:spcAft>
                      </a:pPr>
                      <a:r>
                        <a:rPr lang="en-US" sz="1800" kern="1200" dirty="0" smtClean="0">
                          <a:solidFill>
                            <a:schemeClr val="dk1"/>
                          </a:solidFill>
                          <a:latin typeface="+mn-lt"/>
                          <a:ea typeface="+mn-ea"/>
                          <a:cs typeface="+mn-cs"/>
                        </a:rPr>
                        <a:t>Source of </a:t>
                      </a:r>
                      <a:r>
                        <a:rPr lang="en-US" sz="1800" kern="1200" dirty="0" err="1" smtClean="0">
                          <a:solidFill>
                            <a:schemeClr val="dk1"/>
                          </a:solidFill>
                          <a:latin typeface="+mn-lt"/>
                          <a:ea typeface="+mn-ea"/>
                          <a:cs typeface="+mn-cs"/>
                        </a:rPr>
                        <a:t>Leachables</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err="1" smtClean="0">
                          <a:solidFill>
                            <a:schemeClr val="dk1"/>
                          </a:solidFill>
                          <a:latin typeface="+mn-lt"/>
                          <a:ea typeface="+mn-ea"/>
                          <a:cs typeface="+mn-cs"/>
                        </a:rPr>
                        <a:t>Leachables</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Components of Leachable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Significance of Leachable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510912">
                <a:tc>
                  <a:txBody>
                    <a:bodyPr/>
                    <a:lstStyle/>
                    <a:p>
                      <a:pPr>
                        <a:lnSpc>
                          <a:spcPct val="115000"/>
                        </a:lnSpc>
                        <a:spcAft>
                          <a:spcPts val="0"/>
                        </a:spcAft>
                      </a:pPr>
                      <a:r>
                        <a:rPr lang="en-US" sz="1800" kern="1200" dirty="0" smtClean="0">
                          <a:solidFill>
                            <a:schemeClr val="dk1"/>
                          </a:solidFill>
                          <a:latin typeface="+mn-lt"/>
                          <a:ea typeface="+mn-ea"/>
                          <a:cs typeface="+mn-cs"/>
                        </a:rPr>
                        <a:t>Printed Label </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kern="1200" dirty="0" err="1" smtClean="0">
                          <a:solidFill>
                            <a:schemeClr val="dk1"/>
                          </a:solidFill>
                          <a:latin typeface="+mn-lt"/>
                          <a:ea typeface="+mn-ea"/>
                          <a:cs typeface="+mn-cs"/>
                        </a:rPr>
                        <a:t>Phtoinitiators</a:t>
                      </a:r>
                      <a:r>
                        <a:rPr lang="en-US" sz="1800" kern="1200" dirty="0" smtClean="0">
                          <a:solidFill>
                            <a:schemeClr val="dk1"/>
                          </a:solidFill>
                          <a:latin typeface="+mn-lt"/>
                          <a:ea typeface="+mn-ea"/>
                          <a:cs typeface="+mn-cs"/>
                        </a:rPr>
                        <a:t>  1-benzoylcyclohexanol and 2- hydroxyl-2-methylprophenone from ink used on labels of HDPE and glass bottles were found to migrate into a solid products.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0912">
                <a:tc>
                  <a:txBody>
                    <a:bodyPr/>
                    <a:lstStyle/>
                    <a:p>
                      <a:pPr marL="0" algn="l" defTabSz="914400" rtl="0" eaLnBrk="1" latinLnBrk="0" hangingPunct="1">
                        <a:lnSpc>
                          <a:spcPct val="115000"/>
                        </a:lnSpc>
                        <a:spcAft>
                          <a:spcPts val="0"/>
                        </a:spcAft>
                      </a:pPr>
                      <a:r>
                        <a:rPr lang="en-US" sz="1800" kern="1200" dirty="0" smtClean="0">
                          <a:solidFill>
                            <a:schemeClr val="dk1"/>
                          </a:solidFill>
                          <a:latin typeface="+mn-lt"/>
                          <a:ea typeface="+mn-ea"/>
                          <a:cs typeface="+mn-cs"/>
                        </a:rPr>
                        <a:t>Polymer</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800" kern="1200" dirty="0" err="1" smtClean="0">
                          <a:solidFill>
                            <a:schemeClr val="dk1"/>
                          </a:solidFill>
                          <a:latin typeface="+mn-lt"/>
                          <a:ea typeface="+mn-ea"/>
                          <a:cs typeface="+mn-cs"/>
                        </a:rPr>
                        <a:t>Polybutylene</a:t>
                      </a:r>
                      <a:r>
                        <a:rPr lang="en-US" sz="1800" kern="1200" dirty="0" smtClean="0">
                          <a:solidFill>
                            <a:schemeClr val="dk1"/>
                          </a:solidFill>
                          <a:latin typeface="+mn-lt"/>
                          <a:ea typeface="+mn-ea"/>
                          <a:cs typeface="+mn-cs"/>
                        </a:rPr>
                        <a:t> terephthalate(PBT) is a widely used polyester plastic in medical device and MDI valve components.</a:t>
                      </a:r>
                      <a:endParaRPr lang="en-IN" sz="1800" kern="1200" dirty="0" smtClean="0">
                        <a:solidFill>
                          <a:schemeClr val="dk1"/>
                        </a:solidFill>
                        <a:latin typeface="+mn-lt"/>
                        <a:ea typeface="+mn-ea"/>
                        <a:cs typeface="+mn-cs"/>
                      </a:endParaRPr>
                    </a:p>
                    <a:p>
                      <a:pPr marL="0" algn="l" defTabSz="914400" rtl="0" eaLnBrk="1" latinLnBrk="0" hangingPunct="1"/>
                      <a:r>
                        <a:rPr lang="en-US" sz="1800" kern="1200" dirty="0" smtClean="0">
                          <a:solidFill>
                            <a:schemeClr val="dk1"/>
                          </a:solidFill>
                          <a:latin typeface="+mn-lt"/>
                          <a:ea typeface="+mn-ea"/>
                          <a:cs typeface="+mn-cs"/>
                        </a:rPr>
                        <a:t>PBT </a:t>
                      </a:r>
                      <a:r>
                        <a:rPr lang="en-US" sz="1800" kern="1200" dirty="0" err="1" smtClean="0">
                          <a:solidFill>
                            <a:schemeClr val="dk1"/>
                          </a:solidFill>
                          <a:latin typeface="+mn-lt"/>
                          <a:ea typeface="+mn-ea"/>
                          <a:cs typeface="+mn-cs"/>
                        </a:rPr>
                        <a:t>oligomers</a:t>
                      </a:r>
                      <a:r>
                        <a:rPr lang="en-US" sz="1800" kern="1200" dirty="0" smtClean="0">
                          <a:solidFill>
                            <a:schemeClr val="dk1"/>
                          </a:solidFill>
                          <a:latin typeface="+mn-lt"/>
                          <a:ea typeface="+mn-ea"/>
                          <a:cs typeface="+mn-cs"/>
                        </a:rPr>
                        <a:t> and other residuals or </a:t>
                      </a:r>
                      <a:r>
                        <a:rPr lang="en-US" sz="1800" kern="1200" dirty="0" err="1" smtClean="0">
                          <a:solidFill>
                            <a:schemeClr val="dk1"/>
                          </a:solidFill>
                          <a:latin typeface="+mn-lt"/>
                          <a:ea typeface="+mn-ea"/>
                          <a:cs typeface="+mn-cs"/>
                        </a:rPr>
                        <a:t>degradants</a:t>
                      </a:r>
                      <a:r>
                        <a:rPr lang="en-US" sz="1800" kern="1200" dirty="0" smtClean="0">
                          <a:solidFill>
                            <a:schemeClr val="dk1"/>
                          </a:solidFill>
                          <a:latin typeface="+mn-lt"/>
                          <a:ea typeface="+mn-ea"/>
                          <a:cs typeface="+mn-cs"/>
                        </a:rPr>
                        <a:t> can be similarly leached from the valve components fabricated from this material.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0912">
                <a:tc>
                  <a:txBody>
                    <a:bodyPr/>
                    <a:lstStyle/>
                    <a:p>
                      <a:pPr>
                        <a:lnSpc>
                          <a:spcPct val="115000"/>
                        </a:lnSpc>
                        <a:spcAft>
                          <a:spcPts val="0"/>
                        </a:spcAft>
                      </a:pPr>
                      <a:r>
                        <a:rPr lang="en-US" sz="1800" b="0" kern="1200" dirty="0" smtClean="0">
                          <a:solidFill>
                            <a:schemeClr val="tx1"/>
                          </a:solidFill>
                          <a:latin typeface="+mn-lt"/>
                          <a:ea typeface="+mn-ea"/>
                          <a:cs typeface="+mn-cs"/>
                        </a:rPr>
                        <a:t>Disposable Bioreactors </a:t>
                      </a:r>
                      <a:endParaRPr lang="en-IN" sz="1800" b="0" kern="1200" dirty="0" smtClean="0">
                        <a:solidFill>
                          <a:schemeClr val="tx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kern="1200" dirty="0" smtClean="0">
                          <a:solidFill>
                            <a:schemeClr val="tx1"/>
                          </a:solidFill>
                          <a:latin typeface="+mn-lt"/>
                          <a:ea typeface="+mn-ea"/>
                          <a:cs typeface="+mn-cs"/>
                        </a:rPr>
                        <a:t>Disposable bioreactors for the production of Biologics the various plastics- bags, tubing, filters are sources of potential contamination.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amond(in)">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edge">
                                      <p:cBhvr>
                                        <p:cTn id="1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0"/>
            <a:ext cx="9143999" cy="6858000"/>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3322711594"/>
              </p:ext>
            </p:extLst>
          </p:nvPr>
        </p:nvGraphicFramePr>
        <p:xfrm>
          <a:off x="179512" y="826344"/>
          <a:ext cx="8784976" cy="5568696"/>
        </p:xfrm>
        <a:graphic>
          <a:graphicData uri="http://schemas.openxmlformats.org/drawingml/2006/table">
            <a:tbl>
              <a:tblPr firstRow="1" bandRow="1">
                <a:tableStyleId>{5C22544A-7EE6-4342-B048-85BDC9FD1C3A}</a:tableStyleId>
              </a:tblPr>
              <a:tblGrid>
                <a:gridCol w="1368152"/>
                <a:gridCol w="3240360"/>
                <a:gridCol w="2376264"/>
                <a:gridCol w="1800200"/>
              </a:tblGrid>
              <a:tr h="619895">
                <a:tc>
                  <a:txBody>
                    <a:bodyPr/>
                    <a:lstStyle/>
                    <a:p>
                      <a:pPr>
                        <a:lnSpc>
                          <a:spcPct val="115000"/>
                        </a:lnSpc>
                        <a:spcAft>
                          <a:spcPts val="0"/>
                        </a:spcAft>
                      </a:pPr>
                      <a:r>
                        <a:rPr lang="en-US" sz="1800" kern="1200" dirty="0" smtClean="0">
                          <a:solidFill>
                            <a:schemeClr val="dk1"/>
                          </a:solidFill>
                          <a:latin typeface="+mn-lt"/>
                          <a:ea typeface="+mn-ea"/>
                          <a:cs typeface="+mn-cs"/>
                        </a:rPr>
                        <a:t>Source of Leachable</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Leachable  </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Components of Leachable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Significance of Leachable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4132632">
                <a:tc>
                  <a:txBody>
                    <a:bodyPr/>
                    <a:lstStyle/>
                    <a:p>
                      <a:pPr>
                        <a:lnSpc>
                          <a:spcPct val="115000"/>
                        </a:lnSpc>
                        <a:spcAft>
                          <a:spcPts val="0"/>
                        </a:spcAft>
                      </a:pPr>
                      <a:r>
                        <a:rPr lang="en-US" sz="1800" kern="1200" dirty="0" smtClean="0">
                          <a:solidFill>
                            <a:schemeClr val="dk1"/>
                          </a:solidFill>
                          <a:latin typeface="+mn-lt"/>
                          <a:ea typeface="+mn-ea"/>
                          <a:cs typeface="+mn-cs"/>
                        </a:rPr>
                        <a:t>Prefilled Syringes/</a:t>
                      </a:r>
                      <a:r>
                        <a:rPr lang="en-US" sz="1800" kern="1200" baseline="0" dirty="0" smtClean="0">
                          <a:solidFill>
                            <a:schemeClr val="dk1"/>
                          </a:solidFill>
                          <a:latin typeface="+mn-lt"/>
                          <a:ea typeface="+mn-ea"/>
                          <a:cs typeface="+mn-cs"/>
                        </a:rPr>
                        <a:t>  </a:t>
                      </a:r>
                      <a:r>
                        <a:rPr lang="en-US" sz="1800" kern="1200" dirty="0" smtClean="0">
                          <a:solidFill>
                            <a:schemeClr val="dk1"/>
                          </a:solidFill>
                          <a:latin typeface="+mn-lt"/>
                          <a:ea typeface="+mn-ea"/>
                          <a:cs typeface="+mn-cs"/>
                        </a:rPr>
                        <a:t>Glass Vial </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kern="1200" dirty="0" smtClean="0">
                          <a:solidFill>
                            <a:schemeClr val="dk1"/>
                          </a:solidFill>
                          <a:latin typeface="+mn-lt"/>
                          <a:ea typeface="+mn-ea"/>
                          <a:cs typeface="+mn-cs"/>
                        </a:rPr>
                        <a:t>a) Potential contaminants are “inorganic oxides and ions from  “ </a:t>
                      </a:r>
                      <a:r>
                        <a:rPr lang="en-US" sz="1800" b="1" kern="1200" dirty="0" smtClean="0">
                          <a:solidFill>
                            <a:schemeClr val="dk1"/>
                          </a:solidFill>
                          <a:latin typeface="+mn-lt"/>
                          <a:ea typeface="+mn-ea"/>
                          <a:cs typeface="+mn-cs"/>
                        </a:rPr>
                        <a:t>Borosilicate Glass</a:t>
                      </a:r>
                      <a:r>
                        <a:rPr lang="en-US" sz="1800" kern="1200" dirty="0" smtClean="0">
                          <a:solidFill>
                            <a:schemeClr val="dk1"/>
                          </a:solidFill>
                          <a:latin typeface="+mn-lt"/>
                          <a:ea typeface="+mn-ea"/>
                          <a:cs typeface="+mn-cs"/>
                        </a:rPr>
                        <a:t>” </a:t>
                      </a:r>
                    </a:p>
                    <a:p>
                      <a:r>
                        <a:rPr lang="en-US" sz="1800" kern="1200" dirty="0" smtClean="0">
                          <a:solidFill>
                            <a:schemeClr val="dk1"/>
                          </a:solidFill>
                          <a:latin typeface="+mn-lt"/>
                          <a:ea typeface="+mn-ea"/>
                          <a:cs typeface="+mn-cs"/>
                        </a:rPr>
                        <a:t>b) organics from the “ </a:t>
                      </a:r>
                      <a:r>
                        <a:rPr lang="en-US" sz="1800" b="1" kern="1200" dirty="0" smtClean="0">
                          <a:solidFill>
                            <a:schemeClr val="dk1"/>
                          </a:solidFill>
                          <a:latin typeface="+mn-lt"/>
                          <a:ea typeface="+mn-ea"/>
                          <a:cs typeface="+mn-cs"/>
                        </a:rPr>
                        <a:t>Rubber plunger</a:t>
                      </a:r>
                      <a:r>
                        <a:rPr lang="en-US" sz="1800" kern="1200" dirty="0" smtClean="0">
                          <a:solidFill>
                            <a:schemeClr val="dk1"/>
                          </a:solidFill>
                          <a:latin typeface="+mn-lt"/>
                          <a:ea typeface="+mn-ea"/>
                          <a:cs typeface="+mn-cs"/>
                        </a:rPr>
                        <a:t>”.</a:t>
                      </a:r>
                    </a:p>
                    <a:p>
                      <a:r>
                        <a:rPr lang="en-US" sz="1800" kern="1200" dirty="0" smtClean="0">
                          <a:solidFill>
                            <a:schemeClr val="dk1"/>
                          </a:solidFill>
                          <a:latin typeface="+mn-lt"/>
                          <a:ea typeface="+mn-ea"/>
                          <a:cs typeface="+mn-cs"/>
                        </a:rPr>
                        <a:t>c)</a:t>
                      </a:r>
                      <a:r>
                        <a:rPr lang="en-US" sz="1800" kern="1200" baseline="0" dirty="0" smtClean="0">
                          <a:solidFill>
                            <a:schemeClr val="dk1"/>
                          </a:solidFill>
                          <a:latin typeface="+mn-lt"/>
                          <a:ea typeface="+mn-ea"/>
                          <a:cs typeface="+mn-cs"/>
                        </a:rPr>
                        <a:t> </a:t>
                      </a:r>
                      <a:r>
                        <a:rPr lang="en-US" sz="1800" kern="1200" dirty="0" smtClean="0">
                          <a:solidFill>
                            <a:schemeClr val="dk1"/>
                          </a:solidFill>
                          <a:latin typeface="+mn-lt"/>
                          <a:ea typeface="+mn-ea"/>
                          <a:cs typeface="+mn-cs"/>
                        </a:rPr>
                        <a:t>Fe, Cr, </a:t>
                      </a:r>
                      <a:r>
                        <a:rPr lang="en-US" sz="1800" kern="1200" dirty="0" err="1" smtClean="0">
                          <a:solidFill>
                            <a:schemeClr val="dk1"/>
                          </a:solidFill>
                          <a:latin typeface="+mn-lt"/>
                          <a:ea typeface="+mn-ea"/>
                          <a:cs typeface="+mn-cs"/>
                        </a:rPr>
                        <a:t>Mn</a:t>
                      </a:r>
                      <a:r>
                        <a:rPr lang="en-US" sz="1800" kern="1200" dirty="0" smtClean="0">
                          <a:solidFill>
                            <a:schemeClr val="dk1"/>
                          </a:solidFill>
                          <a:latin typeface="+mn-lt"/>
                          <a:ea typeface="+mn-ea"/>
                          <a:cs typeface="+mn-cs"/>
                        </a:rPr>
                        <a:t>, Ni and Mo from </a:t>
                      </a:r>
                      <a:r>
                        <a:rPr lang="en-US" sz="1800" b="1" kern="1200" dirty="0" smtClean="0">
                          <a:solidFill>
                            <a:schemeClr val="dk1"/>
                          </a:solidFill>
                          <a:latin typeface="+mn-lt"/>
                          <a:ea typeface="+mn-ea"/>
                          <a:cs typeface="+mn-cs"/>
                        </a:rPr>
                        <a:t>Stainless steel needle</a:t>
                      </a:r>
                      <a:r>
                        <a:rPr lang="en-US" sz="1800" kern="1200" dirty="0" smtClean="0">
                          <a:solidFill>
                            <a:schemeClr val="dk1"/>
                          </a:solidFill>
                          <a:latin typeface="+mn-lt"/>
                          <a:ea typeface="+mn-ea"/>
                          <a:cs typeface="+mn-cs"/>
                        </a:rPr>
                        <a:t>. d)</a:t>
                      </a:r>
                      <a:r>
                        <a:rPr lang="en-US" sz="1800" b="1" kern="1200" dirty="0" smtClean="0">
                          <a:solidFill>
                            <a:schemeClr val="dk1"/>
                          </a:solidFill>
                          <a:latin typeface="+mn-lt"/>
                          <a:ea typeface="+mn-ea"/>
                          <a:cs typeface="+mn-cs"/>
                        </a:rPr>
                        <a:t>Adhesives</a:t>
                      </a:r>
                      <a:r>
                        <a:rPr lang="en-US" sz="1800" kern="1200" dirty="0" smtClean="0">
                          <a:solidFill>
                            <a:schemeClr val="dk1"/>
                          </a:solidFill>
                          <a:latin typeface="+mn-lt"/>
                          <a:ea typeface="+mn-ea"/>
                          <a:cs typeface="+mn-cs"/>
                        </a:rPr>
                        <a:t>(organic oligomers and polymers such as acrylates that are proceed via curing process) </a:t>
                      </a:r>
                      <a:endParaRPr lang="en-IN" sz="1800" kern="1200" dirty="0" smtClean="0">
                        <a:solidFill>
                          <a:schemeClr val="dk1"/>
                        </a:solidFill>
                        <a:latin typeface="+mn-lt"/>
                        <a:ea typeface="+mn-ea"/>
                        <a:cs typeface="+mn-cs"/>
                      </a:endParaRPr>
                    </a:p>
                    <a:p>
                      <a:r>
                        <a:rPr lang="en-US" sz="1800" b="1" kern="1200" dirty="0" smtClean="0">
                          <a:solidFill>
                            <a:schemeClr val="dk1"/>
                          </a:solidFill>
                          <a:latin typeface="+mn-lt"/>
                          <a:ea typeface="+mn-ea"/>
                          <a:cs typeface="+mn-cs"/>
                        </a:rPr>
                        <a:t>e)Silicon oil</a:t>
                      </a:r>
                      <a:r>
                        <a:rPr lang="en-US" sz="1800" kern="1200" dirty="0" smtClean="0">
                          <a:solidFill>
                            <a:schemeClr val="dk1"/>
                          </a:solidFill>
                          <a:latin typeface="+mn-lt"/>
                          <a:ea typeface="+mn-ea"/>
                          <a:cs typeface="+mn-cs"/>
                        </a:rPr>
                        <a:t>(</a:t>
                      </a:r>
                      <a:r>
                        <a:rPr lang="en-US" sz="1800" kern="1200" dirty="0" err="1" smtClean="0">
                          <a:solidFill>
                            <a:schemeClr val="dk1"/>
                          </a:solidFill>
                          <a:latin typeface="+mn-lt"/>
                          <a:ea typeface="+mn-ea"/>
                          <a:cs typeface="+mn-cs"/>
                        </a:rPr>
                        <a:t>polydimethyl</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siloxance</a:t>
                      </a:r>
                      <a:r>
                        <a:rPr lang="en-US" sz="1800" kern="1200" dirty="0" smtClean="0">
                          <a:solidFill>
                            <a:schemeClr val="dk1"/>
                          </a:solidFill>
                          <a:latin typeface="+mn-lt"/>
                          <a:ea typeface="+mn-ea"/>
                          <a:cs typeface="+mn-cs"/>
                        </a:rPr>
                        <a:t> ) to lubricate the barrel, syringe tools including tungsten pin and nylon pins.       f) </a:t>
                      </a:r>
                      <a:r>
                        <a:rPr lang="en-US" sz="1800" b="1" kern="1200" dirty="0" smtClean="0">
                          <a:solidFill>
                            <a:schemeClr val="dk1"/>
                          </a:solidFill>
                          <a:latin typeface="+mn-lt"/>
                          <a:ea typeface="+mn-ea"/>
                          <a:cs typeface="+mn-cs"/>
                        </a:rPr>
                        <a:t>Metals and ions</a:t>
                      </a:r>
                      <a:r>
                        <a:rPr lang="en-US" sz="1800" kern="1200" dirty="0" smtClean="0">
                          <a:solidFill>
                            <a:schemeClr val="dk1"/>
                          </a:solidFill>
                          <a:latin typeface="+mn-lt"/>
                          <a:ea typeface="+mn-ea"/>
                          <a:cs typeface="+mn-cs"/>
                        </a:rPr>
                        <a:t> such as Fe and </a:t>
                      </a:r>
                      <a:r>
                        <a:rPr lang="en-US" sz="1800" kern="1200" dirty="0" err="1" smtClean="0">
                          <a:solidFill>
                            <a:schemeClr val="dk1"/>
                          </a:solidFill>
                          <a:latin typeface="+mn-lt"/>
                          <a:ea typeface="+mn-ea"/>
                          <a:cs typeface="+mn-cs"/>
                        </a:rPr>
                        <a:t>Mn</a:t>
                      </a:r>
                      <a:r>
                        <a:rPr lang="en-US" sz="1800" kern="1200" dirty="0" smtClean="0">
                          <a:solidFill>
                            <a:schemeClr val="dk1"/>
                          </a:solidFill>
                          <a:latin typeface="+mn-lt"/>
                          <a:ea typeface="+mn-ea"/>
                          <a:cs typeface="+mn-cs"/>
                        </a:rPr>
                        <a:t> may catalyze oxidation proteins.</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r>
                        <a:rPr lang="en-IN" dirty="0" smtClean="0"/>
                        <a: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smtClean="0"/>
                        <a: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7" name="Rectangle 6"/>
          <p:cNvSpPr/>
          <p:nvPr/>
        </p:nvSpPr>
        <p:spPr>
          <a:xfrm>
            <a:off x="179512" y="188640"/>
            <a:ext cx="1619354" cy="461665"/>
          </a:xfrm>
          <a:prstGeom prst="rect">
            <a:avLst/>
          </a:prstGeom>
        </p:spPr>
        <p:txBody>
          <a:bodyPr wrap="none">
            <a:spAutoFit/>
          </a:bodyPr>
          <a:lstStyle/>
          <a:p>
            <a:r>
              <a:rPr lang="en-US" sz="2400" b="1" i="1" u="sng" dirty="0" err="1">
                <a:solidFill>
                  <a:prstClr val="black"/>
                </a:solidFill>
                <a:latin typeface="Times New Roman" pitchFamily="18" charset="0"/>
                <a:cs typeface="Times New Roman" pitchFamily="18" charset="0"/>
              </a:rPr>
              <a:t>Leachables</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amond(in)">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edg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6" name="Rectangle 5"/>
          <p:cNvSpPr/>
          <p:nvPr/>
        </p:nvSpPr>
        <p:spPr>
          <a:xfrm>
            <a:off x="179512" y="188640"/>
            <a:ext cx="8712968" cy="1292662"/>
          </a:xfrm>
          <a:prstGeom prst="rect">
            <a:avLst/>
          </a:prstGeom>
        </p:spPr>
        <p:txBody>
          <a:bodyPr wrap="square">
            <a:spAutoFit/>
          </a:bodyPr>
          <a:lstStyle/>
          <a:p>
            <a:r>
              <a:rPr lang="en-US" sz="2400" b="1" u="sng" dirty="0" smtClean="0"/>
              <a:t>Difference  between  </a:t>
            </a:r>
            <a:r>
              <a:rPr lang="en-US" sz="2400" b="1" u="sng" dirty="0" err="1" smtClean="0"/>
              <a:t>Extractables</a:t>
            </a:r>
            <a:r>
              <a:rPr lang="en-US" sz="2400" b="1" u="sng" dirty="0" smtClean="0"/>
              <a:t> and </a:t>
            </a:r>
            <a:r>
              <a:rPr lang="en-US" sz="2400" b="1" u="sng" dirty="0" err="1" smtClean="0"/>
              <a:t>Leachables</a:t>
            </a:r>
            <a:r>
              <a:rPr lang="en-US" b="1" dirty="0" smtClean="0"/>
              <a:t> </a:t>
            </a:r>
            <a:endParaRPr lang="en-IN" dirty="0" smtClean="0"/>
          </a:p>
          <a:p>
            <a:endParaRPr lang="en-US" b="1" i="1" u="sng" dirty="0" smtClean="0">
              <a:solidFill>
                <a:schemeClr val="accent3">
                  <a:lumMod val="50000"/>
                </a:schemeClr>
              </a:solidFill>
              <a:latin typeface="Times New Roman" pitchFamily="18" charset="0"/>
              <a:cs typeface="Times New Roman" pitchFamily="18" charset="0"/>
            </a:endParaRPr>
          </a:p>
          <a:p>
            <a:endParaRPr lang="en-US" b="1" i="1" u="sng" dirty="0" smtClean="0">
              <a:solidFill>
                <a:schemeClr val="accent3">
                  <a:lumMod val="50000"/>
                </a:schemeClr>
              </a:solidFill>
              <a:latin typeface="Times New Roman" pitchFamily="18" charset="0"/>
              <a:cs typeface="Times New Roman" pitchFamily="18" charset="0"/>
            </a:endParaRPr>
          </a:p>
          <a:p>
            <a:pPr>
              <a:buFont typeface="Wingdings" pitchFamily="2" charset="2"/>
              <a:buChar char="v"/>
            </a:pPr>
            <a:endParaRPr lang="en-IN" dirty="0">
              <a:latin typeface="Times New Roman" pitchFamily="18" charset="0"/>
              <a:cs typeface="Times New Roman" pitchFamily="18" charset="0"/>
            </a:endParaRPr>
          </a:p>
        </p:txBody>
      </p:sp>
      <p:sp>
        <p:nvSpPr>
          <p:cNvPr id="9" name="Flowchart: Decision 8"/>
          <p:cNvSpPr/>
          <p:nvPr/>
        </p:nvSpPr>
        <p:spPr>
          <a:xfrm>
            <a:off x="683568" y="620688"/>
            <a:ext cx="3384376" cy="1296144"/>
          </a:xfrm>
          <a:prstGeom prst="flowChartDecisi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EXTRACTABLES</a:t>
            </a:r>
            <a:endParaRPr lang="en-IN" dirty="0"/>
          </a:p>
        </p:txBody>
      </p:sp>
      <p:sp>
        <p:nvSpPr>
          <p:cNvPr id="11" name="Flowchart: Decision 10"/>
          <p:cNvSpPr/>
          <p:nvPr/>
        </p:nvSpPr>
        <p:spPr>
          <a:xfrm>
            <a:off x="5148064" y="620688"/>
            <a:ext cx="3384376" cy="1296144"/>
          </a:xfrm>
          <a:prstGeom prst="flowChartDecisi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LEACHABLES</a:t>
            </a:r>
            <a:endParaRPr lang="en-IN" dirty="0"/>
          </a:p>
        </p:txBody>
      </p:sp>
      <p:graphicFrame>
        <p:nvGraphicFramePr>
          <p:cNvPr id="12" name="Table 11"/>
          <p:cNvGraphicFramePr>
            <a:graphicFrameLocks noGrp="1"/>
          </p:cNvGraphicFramePr>
          <p:nvPr/>
        </p:nvGraphicFramePr>
        <p:xfrm>
          <a:off x="152400" y="1988840"/>
          <a:ext cx="8740080" cy="4754880"/>
        </p:xfrm>
        <a:graphic>
          <a:graphicData uri="http://schemas.openxmlformats.org/drawingml/2006/table">
            <a:tbl>
              <a:tblPr firstRow="1" bandRow="1">
                <a:tableStyleId>{5C22544A-7EE6-4342-B048-85BDC9FD1C3A}</a:tableStyleId>
              </a:tblPr>
              <a:tblGrid>
                <a:gridCol w="4419600"/>
                <a:gridCol w="4320480"/>
              </a:tblGrid>
              <a:tr h="370840">
                <a:tc>
                  <a:txBody>
                    <a:bodyPr/>
                    <a:lstStyle/>
                    <a:p>
                      <a:r>
                        <a:rPr lang="en-US" sz="1800" b="1" kern="1200" dirty="0" smtClean="0">
                          <a:solidFill>
                            <a:srgbClr val="000000"/>
                          </a:solidFill>
                          <a:latin typeface="+mn-lt"/>
                          <a:ea typeface="+mn-ea"/>
                          <a:cs typeface="+mn-cs"/>
                        </a:rPr>
                        <a:t>Compounds released from a container/closure system into a extraction solution in “Forced extraction experiments “ </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rgbClr val="000000"/>
                          </a:solidFill>
                          <a:latin typeface="+mn-lt"/>
                          <a:ea typeface="+mn-ea"/>
                          <a:cs typeface="+mn-cs"/>
                        </a:rPr>
                        <a:t>Compounds that leach from a container/closure system into the “Drug formulation” under normal storage conditions(as part of the stability study)</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rgbClr val="000000"/>
                          </a:solidFill>
                          <a:latin typeface="+mn-lt"/>
                          <a:ea typeface="+mn-ea"/>
                          <a:cs typeface="+mn-cs"/>
                        </a:rPr>
                        <a:t>Studies are “ worst case “ investigations , are only partially compound –specific , the polymers chemists know- how and creativity in the lab work is  valuable, a high degree of experimental freedom exists.</a:t>
                      </a:r>
                      <a:endParaRPr lang="en-IN" sz="1800" b="1"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rgbClr val="000000"/>
                          </a:solidFill>
                          <a:latin typeface="+mn-lt"/>
                          <a:ea typeface="+mn-ea"/>
                          <a:cs typeface="+mn-cs"/>
                        </a:rPr>
                        <a:t>Studies simulate realistic storage conditions with the drug product(e.g. as part of the stability test protocol)</a:t>
                      </a:r>
                      <a:endParaRPr lang="en-IN" sz="1800" b="1" kern="1200" dirty="0" smtClean="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rgbClr val="000000"/>
                          </a:solidFill>
                          <a:latin typeface="+mn-lt"/>
                          <a:ea typeface="+mn-ea"/>
                          <a:cs typeface="+mn-cs"/>
                        </a:rPr>
                        <a:t>In studies experimental modifications &amp; repetitions are possible and the way to achieve an appropriate screening of extractable are variable.</a:t>
                      </a:r>
                      <a:endParaRPr lang="en-IN" sz="1800" b="1"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rgbClr val="000000"/>
                          </a:solidFill>
                          <a:latin typeface="+mn-lt"/>
                          <a:ea typeface="+mn-ea"/>
                          <a:cs typeface="+mn-cs"/>
                        </a:rPr>
                        <a:t>Studies are compound specific, the methods have to be optimized and validated. Compounds which are monitored as potential drug impurities.</a:t>
                      </a:r>
                      <a:endParaRPr lang="en-IN" sz="1800" b="1"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rgbClr val="000000"/>
                          </a:solidFill>
                          <a:latin typeface="+mn-lt"/>
                          <a:ea typeface="+mn-ea"/>
                          <a:cs typeface="+mn-cs"/>
                        </a:rPr>
                        <a:t>Studies should be adjusted to the drug formulation and the packaging system</a:t>
                      </a:r>
                      <a:endParaRPr lang="en-IN" sz="1800" b="1"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rgbClr val="000000"/>
                          </a:solidFill>
                          <a:latin typeface="+mn-lt"/>
                          <a:ea typeface="+mn-ea"/>
                          <a:cs typeface="+mn-cs"/>
                        </a:rPr>
                        <a:t>Studies are specific regarding the drug formulation and the packaging system and size</a:t>
                      </a:r>
                      <a:endParaRPr lang="en-IN" sz="1800" b="1"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1"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1"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lowchart1.jpg"/>
          <p:cNvPicPr>
            <a:picLocks noChangeAspect="1"/>
          </p:cNvPicPr>
          <p:nvPr/>
        </p:nvPicPr>
        <p:blipFill>
          <a:blip r:embed="rId2" cstate="print"/>
          <a:stretch>
            <a:fillRect/>
          </a:stretch>
        </p:blipFill>
        <p:spPr>
          <a:xfrm>
            <a:off x="457200" y="685800"/>
            <a:ext cx="8023654" cy="6017741"/>
          </a:xfrm>
          <a:prstGeom prst="rect">
            <a:avLst/>
          </a:prstGeom>
        </p:spPr>
      </p:pic>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SoniaC\Desktop\nw.jpg"/>
          <p:cNvPicPr>
            <a:picLocks noChangeAspect="1" noChangeArrowheads="1"/>
          </p:cNvPicPr>
          <p:nvPr/>
        </p:nvPicPr>
        <p:blipFill>
          <a:blip r:embed="rId2"/>
          <a:srcRect/>
          <a:stretch>
            <a:fillRect/>
          </a:stretch>
        </p:blipFill>
        <p:spPr bwMode="auto">
          <a:xfrm>
            <a:off x="0" y="10280"/>
            <a:ext cx="9144000" cy="6847720"/>
          </a:xfrm>
          <a:prstGeom prst="rect">
            <a:avLst/>
          </a:prstGeom>
          <a:noFill/>
        </p:spPr>
      </p:pic>
    </p:spTree>
  </p:cSld>
  <p:clrMapOvr>
    <a:masterClrMapping/>
  </p:clrMapOvr>
  <p:transition>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lowchart3.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14300" y="0"/>
            <a:ext cx="9143999" cy="6858000"/>
          </a:xfrm>
          <a:prstGeom prst="rect">
            <a:avLst/>
          </a:prstGeom>
        </p:spPr>
      </p:pic>
      <p:sp>
        <p:nvSpPr>
          <p:cNvPr id="1025" name="Rectangle 1"/>
          <p:cNvSpPr>
            <a:spLocks noChangeArrowheads="1"/>
          </p:cNvSpPr>
          <p:nvPr/>
        </p:nvSpPr>
        <p:spPr bwMode="auto">
          <a:xfrm>
            <a:off x="0" y="0"/>
            <a:ext cx="79248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b="1" dirty="0" smtClean="0">
                <a:latin typeface="Calibri" pitchFamily="34" charset="0"/>
                <a:cs typeface="Times New Roman" pitchFamily="18" charset="0"/>
              </a:rPr>
              <a:t>                                                Glass  Vial </a:t>
            </a:r>
            <a:endParaRPr kumimoji="0" lang="en-US" sz="2400" b="0" i="0"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0" y="952586"/>
            <a:ext cx="8534400" cy="52014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kumimoji="0" lang="en-U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T</a:t>
            </a:r>
            <a:r>
              <a:rPr lang="en-US" sz="2400" dirty="0" smtClean="0"/>
              <a:t>ype </a:t>
            </a:r>
            <a:r>
              <a:rPr lang="en-US" sz="2400" dirty="0"/>
              <a:t>I borosilicate glass is commonly used to make prefilled syringes and contains various inorganic oxides such as boron, silicon, calcium, sodium, potassium, iron, and aluminum .These inorganic oxides may not pose a direct toxicological risk but migration of glass components from ion-exchange, glass dissolution, pitting, stress, surface layer exfoliation, weathering, and/or erosion corrosion effects may lead to particle formation.</a:t>
            </a:r>
          </a:p>
          <a:p>
            <a:endParaRPr lang="en-IN" sz="2000" u="sng" dirty="0"/>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endParaRPr lang="en-US" dirty="0">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n-US" dirty="0">
              <a:latin typeface="Calibri" pitchFamily="34" charset="0"/>
              <a:ea typeface="Times New Roman" pitchFamily="18" charset="0"/>
              <a:cs typeface="Times New Roman" pitchFamily="18" charset="0"/>
            </a:endParaRPr>
          </a:p>
          <a:p>
            <a:pPr lvl="0" fontAlgn="base">
              <a:spcBef>
                <a:spcPct val="0"/>
              </a:spcBef>
              <a:spcAft>
                <a:spcPct val="0"/>
              </a:spcAft>
            </a:pPr>
            <a:endPar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683430260"/>
              </p:ext>
            </p:extLst>
          </p:nvPr>
        </p:nvGraphicFramePr>
        <p:xfrm>
          <a:off x="152400" y="3810000"/>
          <a:ext cx="8153400" cy="2133600"/>
        </p:xfrm>
        <a:graphic>
          <a:graphicData uri="http://schemas.openxmlformats.org/drawingml/2006/table">
            <a:tbl>
              <a:tblPr firstRow="1" bandRow="1">
                <a:tableStyleId>{5C22544A-7EE6-4342-B048-85BDC9FD1C3A}</a:tableStyleId>
              </a:tblPr>
              <a:tblGrid>
                <a:gridCol w="4076700"/>
                <a:gridCol w="4076700"/>
              </a:tblGrid>
              <a:tr h="533400">
                <a:tc>
                  <a:txBody>
                    <a:bodyPr/>
                    <a:lstStyle/>
                    <a:p>
                      <a:r>
                        <a:rPr lang="en-IN" dirty="0" smtClean="0"/>
                        <a:t>Extractables</a:t>
                      </a:r>
                      <a:endParaRPr lang="en-IN" dirty="0"/>
                    </a:p>
                  </a:txBody>
                  <a:tcPr/>
                </a:tc>
                <a:tc>
                  <a:txBody>
                    <a:bodyPr/>
                    <a:lstStyle/>
                    <a:p>
                      <a:r>
                        <a:rPr lang="en-IN" dirty="0" smtClean="0"/>
                        <a:t>Alkali oxides, Trace materials, Silicone</a:t>
                      </a:r>
                      <a:endParaRPr lang="en-IN" dirty="0"/>
                    </a:p>
                  </a:txBody>
                  <a:tcPr/>
                </a:tc>
              </a:tr>
              <a:tr h="937134">
                <a:tc>
                  <a:txBody>
                    <a:bodyPr/>
                    <a:lstStyle/>
                    <a:p>
                      <a:r>
                        <a:rPr lang="en-IN" dirty="0" smtClean="0"/>
                        <a:t>Interaction with drug Products- Biologics</a:t>
                      </a:r>
                      <a:endParaRPr lang="en-IN" dirty="0"/>
                    </a:p>
                  </a:txBody>
                  <a:tcPr/>
                </a:tc>
                <a:tc>
                  <a:txBody>
                    <a:bodyPr/>
                    <a:lstStyle/>
                    <a:p>
                      <a:pPr marL="285750" indent="-285750">
                        <a:buFont typeface="Wingdings" panose="05000000000000000000" pitchFamily="2" charset="2"/>
                        <a:buChar char="§"/>
                      </a:pPr>
                      <a:r>
                        <a:rPr lang="en-IN" dirty="0" smtClean="0"/>
                        <a:t>Particulate</a:t>
                      </a:r>
                    </a:p>
                    <a:p>
                      <a:pPr marL="285750" indent="-285750">
                        <a:buFont typeface="Wingdings" panose="05000000000000000000" pitchFamily="2" charset="2"/>
                        <a:buChar char="§"/>
                      </a:pPr>
                      <a:r>
                        <a:rPr lang="en-IN" dirty="0" err="1" smtClean="0"/>
                        <a:t>Ph</a:t>
                      </a:r>
                      <a:r>
                        <a:rPr lang="en-IN" dirty="0" smtClean="0"/>
                        <a:t> shifts</a:t>
                      </a:r>
                    </a:p>
                    <a:p>
                      <a:pPr marL="285750" indent="-285750">
                        <a:buFont typeface="Wingdings" panose="05000000000000000000" pitchFamily="2" charset="2"/>
                        <a:buChar char="§"/>
                      </a:pPr>
                      <a:r>
                        <a:rPr lang="en-IN" dirty="0" smtClean="0"/>
                        <a:t>Protein and Peptide</a:t>
                      </a:r>
                      <a:r>
                        <a:rPr lang="en-IN" baseline="0" dirty="0" smtClean="0"/>
                        <a:t> Aggregation</a:t>
                      </a:r>
                    </a:p>
                  </a:txBody>
                  <a:tcPr/>
                </a:tc>
              </a:tr>
              <a:tr h="663066">
                <a:tc>
                  <a:txBody>
                    <a:bodyPr/>
                    <a:lstStyle/>
                    <a:p>
                      <a:r>
                        <a:rPr lang="en-IN" dirty="0" err="1" smtClean="0"/>
                        <a:t>Eto</a:t>
                      </a:r>
                      <a:r>
                        <a:rPr lang="en-IN" dirty="0" smtClean="0"/>
                        <a:t> sterilization</a:t>
                      </a:r>
                      <a:endParaRPr lang="en-IN" dirty="0"/>
                    </a:p>
                  </a:txBody>
                  <a:tcPr/>
                </a:tc>
                <a:tc>
                  <a:txBody>
                    <a:bodyPr/>
                    <a:lstStyle/>
                    <a:p>
                      <a:pPr marL="285750" indent="-285750">
                        <a:buFont typeface="Wingdings" panose="05000000000000000000" pitchFamily="2" charset="2"/>
                        <a:buChar char="§"/>
                      </a:pPr>
                      <a:r>
                        <a:rPr lang="en-IN" baseline="0" dirty="0" smtClean="0"/>
                        <a:t>Ethylene oxide</a:t>
                      </a: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0" end="0"/>
                                            </p:txEl>
                                          </p:spTgt>
                                        </p:tgtEl>
                                        <p:attrNameLst>
                                          <p:attrName>style.visibility</p:attrName>
                                        </p:attrNameLst>
                                      </p:cBhvr>
                                      <p:to>
                                        <p:strVal val="visible"/>
                                      </p:to>
                                    </p:set>
                                    <p:animEffect transition="in" filter="randombar(horizontal)">
                                      <p:cBhvr>
                                        <p:cTn id="12" dur="500"/>
                                        <p:tgtEl>
                                          <p:spTgt spid="10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2" end="2"/>
                                            </p:txEl>
                                          </p:spTgt>
                                        </p:tgtEl>
                                        <p:attrNameLst>
                                          <p:attrName>style.visibility</p:attrName>
                                        </p:attrNameLst>
                                      </p:cBhvr>
                                      <p:to>
                                        <p:strVal val="visible"/>
                                      </p:to>
                                    </p:set>
                                    <p:animEffect transition="in" filter="randombar(horizontal)">
                                      <p:cBhvr>
                                        <p:cTn id="17" dur="500"/>
                                        <p:tgtEl>
                                          <p:spTgt spid="10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3" end="3"/>
                                            </p:txEl>
                                          </p:spTgt>
                                        </p:tgtEl>
                                        <p:attrNameLst>
                                          <p:attrName>style.visibility</p:attrName>
                                        </p:attrNameLst>
                                      </p:cBhvr>
                                      <p:to>
                                        <p:strVal val="visible"/>
                                      </p:to>
                                    </p:set>
                                    <p:animEffect transition="in" filter="randombar(horizontal)">
                                      <p:cBhvr>
                                        <p:cTn id="22" dur="500"/>
                                        <p:tgtEl>
                                          <p:spTgt spid="10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26">
                                            <p:txEl>
                                              <p:pRg st="4" end="4"/>
                                            </p:txEl>
                                          </p:spTgt>
                                        </p:tgtEl>
                                        <p:attrNameLst>
                                          <p:attrName>style.visibility</p:attrName>
                                        </p:attrNameLst>
                                      </p:cBhvr>
                                      <p:to>
                                        <p:strVal val="visible"/>
                                      </p:to>
                                    </p:set>
                                    <p:animEffect transition="in" filter="randombar(horizontal)">
                                      <p:cBhvr>
                                        <p:cTn id="27" dur="500"/>
                                        <p:tgtEl>
                                          <p:spTgt spid="102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52400" y="1151602"/>
            <a:ext cx="8000999" cy="5224208"/>
          </a:xfrm>
          <a:prstGeom prst="rect">
            <a:avLst/>
          </a:prstGeom>
        </p:spPr>
      </p:pic>
      <p:sp>
        <p:nvSpPr>
          <p:cNvPr id="1025" name="Rectangle 1"/>
          <p:cNvSpPr>
            <a:spLocks noChangeArrowheads="1"/>
          </p:cNvSpPr>
          <p:nvPr/>
        </p:nvSpPr>
        <p:spPr bwMode="auto">
          <a:xfrm>
            <a:off x="0" y="0"/>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b="1" dirty="0" smtClean="0">
                <a:latin typeface="Calibri" pitchFamily="34" charset="0"/>
                <a:cs typeface="Times New Roman" pitchFamily="18" charset="0"/>
              </a:rPr>
              <a:t>                            How to carryout Leachable studies </a:t>
            </a:r>
            <a:endParaRPr kumimoji="0" lang="en-US" sz="2400" b="0" i="0" u="sng" strike="noStrike" cap="none" normalizeH="0" baseline="0" dirty="0" smtClean="0">
              <a:ln>
                <a:noFill/>
              </a:ln>
              <a:solidFill>
                <a:schemeClr val="tx1"/>
              </a:solidFill>
              <a:effectLst/>
              <a:latin typeface="Arial" pitchFamily="34" charset="0"/>
              <a:cs typeface="Arial" pitchFamily="34" charset="0"/>
            </a:endParaRPr>
          </a:p>
        </p:txBody>
      </p:sp>
      <p:pic>
        <p:nvPicPr>
          <p:cNvPr id="6" name="Picture 5" descr="http://www.contractpharma.com/contents/displayimage/446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0932" y="1524000"/>
            <a:ext cx="2115065" cy="1828800"/>
          </a:xfrm>
          <a:prstGeom prst="rect">
            <a:avLst/>
          </a:prstGeom>
          <a:noFill/>
          <a:ln>
            <a:noFill/>
          </a:ln>
        </p:spPr>
      </p:pic>
      <p:sp>
        <p:nvSpPr>
          <p:cNvPr id="1026" name="Rectangle 2"/>
          <p:cNvSpPr>
            <a:spLocks noChangeArrowheads="1"/>
          </p:cNvSpPr>
          <p:nvPr/>
        </p:nvSpPr>
        <p:spPr bwMode="auto">
          <a:xfrm>
            <a:off x="0" y="3025042"/>
            <a:ext cx="83820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US" dirty="0">
              <a:latin typeface="Calibri" pitchFamily="34" charset="0"/>
              <a:ea typeface="Times New Roman" pitchFamily="18" charset="0"/>
              <a:cs typeface="Times New Roman" pitchFamily="18" charset="0"/>
            </a:endParaRPr>
          </a:p>
          <a:p>
            <a:pPr marL="285750" lvl="0" indent="-285750" fontAlgn="base">
              <a:spcBef>
                <a:spcPct val="0"/>
              </a:spcBef>
              <a:spcAft>
                <a:spcPct val="0"/>
              </a:spcAft>
              <a:buFont typeface="Arial" panose="020B0604020202020204" pitchFamily="34" charset="0"/>
              <a:buChar char="•"/>
            </a:pPr>
            <a:r>
              <a:rPr lang="en-US" dirty="0" smtClean="0">
                <a:latin typeface="Calibri" pitchFamily="34" charset="0"/>
                <a:ea typeface="Times New Roman" pitchFamily="18" charset="0"/>
                <a:cs typeface="Times New Roman" pitchFamily="18" charset="0"/>
              </a:rPr>
              <a:t>Fill the product , put the rubber stopper properly duly sealed with Flip-off cap</a:t>
            </a:r>
          </a:p>
          <a:p>
            <a:pPr marL="285750" lvl="0" indent="-285750" fontAlgn="base">
              <a:spcBef>
                <a:spcPct val="0"/>
              </a:spcBef>
              <a:spcAft>
                <a:spcPct val="0"/>
              </a:spcAft>
              <a:buFont typeface="Arial" panose="020B0604020202020204" pitchFamily="34" charset="0"/>
              <a:buChar char="•"/>
            </a:pPr>
            <a:r>
              <a:rPr lang="en-US" dirty="0" smtClean="0">
                <a:latin typeface="Calibri" pitchFamily="34" charset="0"/>
                <a:ea typeface="Times New Roman" pitchFamily="18" charset="0"/>
                <a:cs typeface="Times New Roman" pitchFamily="18" charset="0"/>
              </a:rPr>
              <a:t>Place vials in “inverted form” that product will get in touch with Rubber stopper. </a:t>
            </a:r>
            <a:endPar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p:txBody>
      </p:sp>
      <p:pic>
        <p:nvPicPr>
          <p:cNvPr id="5" name="Picture 2" descr="Image result for glass vial  inver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524000"/>
            <a:ext cx="2562225" cy="1790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890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4)">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0" end="0"/>
                                            </p:txEl>
                                          </p:spTgt>
                                        </p:tgtEl>
                                        <p:attrNameLst>
                                          <p:attrName>style.visibility</p:attrName>
                                        </p:attrNameLst>
                                      </p:cBhvr>
                                      <p:to>
                                        <p:strVal val="visible"/>
                                      </p:to>
                                    </p:set>
                                    <p:animEffect transition="in" filter="randombar(horizontal)">
                                      <p:cBhvr>
                                        <p:cTn id="17" dur="500"/>
                                        <p:tgtEl>
                                          <p:spTgt spid="102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1" end="1"/>
                                            </p:txEl>
                                          </p:spTgt>
                                        </p:tgtEl>
                                        <p:attrNameLst>
                                          <p:attrName>style.visibility</p:attrName>
                                        </p:attrNameLst>
                                      </p:cBhvr>
                                      <p:to>
                                        <p:strVal val="visible"/>
                                      </p:to>
                                    </p:set>
                                    <p:animEffect transition="in" filter="randombar(horizontal)">
                                      <p:cBhvr>
                                        <p:cTn id="22" dur="500"/>
                                        <p:tgtEl>
                                          <p:spTgt spid="102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26">
                                            <p:txEl>
                                              <p:pRg st="2" end="2"/>
                                            </p:txEl>
                                          </p:spTgt>
                                        </p:tgtEl>
                                        <p:attrNameLst>
                                          <p:attrName>style.visibility</p:attrName>
                                        </p:attrNameLst>
                                      </p:cBhvr>
                                      <p:to>
                                        <p:strVal val="visible"/>
                                      </p:to>
                                    </p:set>
                                    <p:animEffect transition="in" filter="randombar(horizontal)">
                                      <p:cBhvr>
                                        <p:cTn id="27" dur="500"/>
                                        <p:tgtEl>
                                          <p:spTgt spid="102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026">
                                            <p:txEl>
                                              <p:pRg st="3" end="3"/>
                                            </p:txEl>
                                          </p:spTgt>
                                        </p:tgtEl>
                                        <p:attrNameLst>
                                          <p:attrName>style.visibility</p:attrName>
                                        </p:attrNameLst>
                                      </p:cBhvr>
                                      <p:to>
                                        <p:strVal val="visible"/>
                                      </p:to>
                                    </p:set>
                                    <p:animEffect transition="in" filter="randombar(horizontal)">
                                      <p:cBhvr>
                                        <p:cTn id="32" dur="500"/>
                                        <p:tgtEl>
                                          <p:spTgt spid="102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026">
                                            <p:txEl>
                                              <p:pRg st="4" end="4"/>
                                            </p:txEl>
                                          </p:spTgt>
                                        </p:tgtEl>
                                        <p:attrNameLst>
                                          <p:attrName>style.visibility</p:attrName>
                                        </p:attrNameLst>
                                      </p:cBhvr>
                                      <p:to>
                                        <p:strVal val="visible"/>
                                      </p:to>
                                    </p:set>
                                    <p:animEffect transition="in" filter="randombar(horizontal)">
                                      <p:cBhvr>
                                        <p:cTn id="37" dur="500"/>
                                        <p:tgtEl>
                                          <p:spTgt spid="102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331574" y="838200"/>
            <a:ext cx="8000999" cy="5224208"/>
          </a:xfrm>
          <a:prstGeom prst="rect">
            <a:avLst/>
          </a:prstGeom>
        </p:spPr>
      </p:pic>
      <p:sp>
        <p:nvSpPr>
          <p:cNvPr id="1025" name="Rectangle 1"/>
          <p:cNvSpPr>
            <a:spLocks noChangeArrowheads="1"/>
          </p:cNvSpPr>
          <p:nvPr/>
        </p:nvSpPr>
        <p:spPr bwMode="auto">
          <a:xfrm>
            <a:off x="0" y="0"/>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b="1" dirty="0" smtClean="0">
                <a:latin typeface="Calibri" pitchFamily="34" charset="0"/>
                <a:cs typeface="Times New Roman" pitchFamily="18" charset="0"/>
              </a:rPr>
              <a:t>                                            Glass  syringe</a:t>
            </a:r>
            <a:endParaRPr kumimoji="0" lang="en-US" sz="2400" b="0" i="0" u="sng"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609600" y="1066923"/>
            <a:ext cx="7696200" cy="42780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IN" sz="2000" b="1" u="sng" dirty="0"/>
          </a:p>
          <a:p>
            <a:r>
              <a:rPr lang="en-US" dirty="0" smtClean="0"/>
              <a:t>Prefilled syringe is widely using for different types of drugs. Basically Type-I borosilicate glass is using for that purpose. </a:t>
            </a:r>
          </a:p>
          <a:p>
            <a:r>
              <a:rPr lang="en-US" sz="2000" b="1" u="sng" dirty="0" smtClean="0"/>
              <a:t>Silicone Oil( 0.6 – 1.0 mg/syringe)</a:t>
            </a:r>
            <a:endParaRPr lang="en-IN" sz="2000" b="1" u="sng" dirty="0"/>
          </a:p>
          <a:p>
            <a:r>
              <a:rPr lang="en-US" dirty="0"/>
              <a:t>Silicone oil is applied to coat the </a:t>
            </a:r>
            <a:r>
              <a:rPr lang="en-US" dirty="0" smtClean="0"/>
              <a:t>inner surface of the glass barrel</a:t>
            </a:r>
            <a:r>
              <a:rPr lang="en-US" dirty="0"/>
              <a:t>.</a:t>
            </a:r>
            <a:r>
              <a:rPr lang="en-US" dirty="0" smtClean="0"/>
              <a:t> </a:t>
            </a:r>
            <a:r>
              <a:rPr lang="en-US" dirty="0"/>
              <a:t>The most common form of silicone oil used in medical applications is polydimethylsiloxane and functions as a lubricant allowing the plunger to glide smoothly within the barrel to expel the drug. As the demand for prefilled syringe and automated injection devices increases, so does the importance of understanding silicone oil. </a:t>
            </a:r>
            <a:endParaRPr lang="en-IN" dirty="0"/>
          </a:p>
          <a:p>
            <a:pPr algn="just"/>
            <a:endParaRPr lang="en-US" dirty="0"/>
          </a:p>
          <a:p>
            <a:pPr algn="just"/>
            <a:endParaRPr lang="en-US" dirty="0" smtClean="0"/>
          </a:p>
          <a:p>
            <a:pPr algn="just"/>
            <a:endParaRPr lang="en-US" dirty="0" smtClean="0"/>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US" dirty="0">
              <a:latin typeface="Calibri" pitchFamily="34" charset="0"/>
              <a:ea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167536451"/>
              </p:ext>
            </p:extLst>
          </p:nvPr>
        </p:nvGraphicFramePr>
        <p:xfrm>
          <a:off x="762000" y="3631153"/>
          <a:ext cx="7239000" cy="1925320"/>
        </p:xfrm>
        <a:graphic>
          <a:graphicData uri="http://schemas.openxmlformats.org/drawingml/2006/table">
            <a:tbl>
              <a:tblPr firstRow="1" bandRow="1">
                <a:tableStyleId>{5C22544A-7EE6-4342-B048-85BDC9FD1C3A}</a:tableStyleId>
              </a:tblPr>
              <a:tblGrid>
                <a:gridCol w="3619500"/>
                <a:gridCol w="3619500"/>
              </a:tblGrid>
              <a:tr h="370840">
                <a:tc>
                  <a:txBody>
                    <a:bodyPr/>
                    <a:lstStyle/>
                    <a:p>
                      <a:r>
                        <a:rPr lang="en-IN" dirty="0" smtClean="0"/>
                        <a:t>Extractables</a:t>
                      </a:r>
                      <a:endParaRPr lang="en-IN" dirty="0"/>
                    </a:p>
                  </a:txBody>
                  <a:tcPr/>
                </a:tc>
                <a:tc>
                  <a:txBody>
                    <a:bodyPr/>
                    <a:lstStyle/>
                    <a:p>
                      <a:r>
                        <a:rPr lang="en-IN" dirty="0" smtClean="0"/>
                        <a:t>Alkali oxides, Trace Metals, silicon oil.</a:t>
                      </a:r>
                      <a:endParaRPr lang="en-IN" dirty="0"/>
                    </a:p>
                  </a:txBody>
                  <a:tcPr/>
                </a:tc>
              </a:tr>
              <a:tr h="370840">
                <a:tc>
                  <a:txBody>
                    <a:bodyPr/>
                    <a:lstStyle/>
                    <a:p>
                      <a:r>
                        <a:rPr lang="en-IN" dirty="0" smtClean="0"/>
                        <a:t>Interaction with drug products-Biologics</a:t>
                      </a:r>
                      <a:endParaRPr lang="en-IN" dirty="0"/>
                    </a:p>
                  </a:txBody>
                  <a:tcPr/>
                </a:tc>
                <a:tc>
                  <a:txBody>
                    <a:bodyPr/>
                    <a:lstStyle/>
                    <a:p>
                      <a:r>
                        <a:rPr lang="en-IN" dirty="0" smtClean="0"/>
                        <a:t>Particulates</a:t>
                      </a:r>
                    </a:p>
                    <a:p>
                      <a:r>
                        <a:rPr lang="en-IN" dirty="0" err="1" smtClean="0"/>
                        <a:t>Ph</a:t>
                      </a:r>
                      <a:r>
                        <a:rPr lang="en-IN" dirty="0" smtClean="0"/>
                        <a:t> shifts </a:t>
                      </a:r>
                    </a:p>
                    <a:p>
                      <a:r>
                        <a:rPr lang="en-IN" dirty="0" smtClean="0"/>
                        <a:t>Protein and Peptide Aggregation</a:t>
                      </a:r>
                      <a:endParaRPr lang="en-IN" dirty="0"/>
                    </a:p>
                  </a:txBody>
                  <a:tcPr/>
                </a:tc>
              </a:tr>
              <a:tr h="370840">
                <a:tc>
                  <a:txBody>
                    <a:bodyPr/>
                    <a:lstStyle/>
                    <a:p>
                      <a:r>
                        <a:rPr lang="en-IN" dirty="0" err="1" smtClean="0"/>
                        <a:t>Eto</a:t>
                      </a:r>
                      <a:r>
                        <a:rPr lang="en-IN" dirty="0" smtClean="0"/>
                        <a:t> sterilization</a:t>
                      </a:r>
                      <a:endParaRPr lang="en-IN" dirty="0"/>
                    </a:p>
                  </a:txBody>
                  <a:tcPr/>
                </a:tc>
                <a:tc>
                  <a:txBody>
                    <a:bodyPr/>
                    <a:lstStyle/>
                    <a:p>
                      <a:r>
                        <a:rPr lang="en-IN" dirty="0" smtClean="0"/>
                        <a:t>Ethylene</a:t>
                      </a:r>
                      <a:r>
                        <a:rPr lang="en-IN" baseline="0" dirty="0" smtClean="0"/>
                        <a:t> oxide </a:t>
                      </a:r>
                      <a:endParaRPr lang="en-IN" dirty="0"/>
                    </a:p>
                  </a:txBody>
                  <a:tcPr/>
                </a:tc>
              </a:tr>
            </a:tbl>
          </a:graphicData>
        </a:graphic>
      </p:graphicFrame>
    </p:spTree>
    <p:extLst>
      <p:ext uri="{BB962C8B-B14F-4D97-AF65-F5344CB8AC3E}">
        <p14:creationId xmlns:p14="http://schemas.microsoft.com/office/powerpoint/2010/main" val="319347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0" end="0"/>
                                            </p:txEl>
                                          </p:spTgt>
                                        </p:tgtEl>
                                        <p:attrNameLst>
                                          <p:attrName>style.visibility</p:attrName>
                                        </p:attrNameLst>
                                      </p:cBhvr>
                                      <p:to>
                                        <p:strVal val="visible"/>
                                      </p:to>
                                    </p:set>
                                    <p:animEffect transition="in" filter="randombar(horizontal)">
                                      <p:cBhvr>
                                        <p:cTn id="12" dur="500"/>
                                        <p:tgtEl>
                                          <p:spTgt spid="10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1" end="1"/>
                                            </p:txEl>
                                          </p:spTgt>
                                        </p:tgtEl>
                                        <p:attrNameLst>
                                          <p:attrName>style.visibility</p:attrName>
                                        </p:attrNameLst>
                                      </p:cBhvr>
                                      <p:to>
                                        <p:strVal val="visible"/>
                                      </p:to>
                                    </p:set>
                                    <p:animEffect transition="in" filter="randombar(horizontal)">
                                      <p:cBhvr>
                                        <p:cTn id="17" dur="500"/>
                                        <p:tgtEl>
                                          <p:spTgt spid="102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2" end="2"/>
                                            </p:txEl>
                                          </p:spTgt>
                                        </p:tgtEl>
                                        <p:attrNameLst>
                                          <p:attrName>style.visibility</p:attrName>
                                        </p:attrNameLst>
                                      </p:cBhvr>
                                      <p:to>
                                        <p:strVal val="visible"/>
                                      </p:to>
                                    </p:set>
                                    <p:animEffect transition="in" filter="randombar(horizontal)">
                                      <p:cBhvr>
                                        <p:cTn id="22" dur="500"/>
                                        <p:tgtEl>
                                          <p:spTgt spid="102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26">
                                            <p:txEl>
                                              <p:pRg st="3" end="3"/>
                                            </p:txEl>
                                          </p:spTgt>
                                        </p:tgtEl>
                                        <p:attrNameLst>
                                          <p:attrName>style.visibility</p:attrName>
                                        </p:attrNameLst>
                                      </p:cBhvr>
                                      <p:to>
                                        <p:strVal val="visible"/>
                                      </p:to>
                                    </p:set>
                                    <p:animEffect transition="in" filter="randombar(horizontal)">
                                      <p:cBhvr>
                                        <p:cTn id="27" dur="500"/>
                                        <p:tgtEl>
                                          <p:spTgt spid="102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026">
                                            <p:txEl>
                                              <p:pRg st="7" end="7"/>
                                            </p:txEl>
                                          </p:spTgt>
                                        </p:tgtEl>
                                        <p:attrNameLst>
                                          <p:attrName>style.visibility</p:attrName>
                                        </p:attrNameLst>
                                      </p:cBhvr>
                                      <p:to>
                                        <p:strVal val="visible"/>
                                      </p:to>
                                    </p:set>
                                    <p:animEffect transition="in" filter="randombar(horizontal)">
                                      <p:cBhvr>
                                        <p:cTn id="32" dur="500"/>
                                        <p:tgtEl>
                                          <p:spTgt spid="1026">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026">
                                            <p:txEl>
                                              <p:pRg st="8" end="8"/>
                                            </p:txEl>
                                          </p:spTgt>
                                        </p:tgtEl>
                                        <p:attrNameLst>
                                          <p:attrName>style.visibility</p:attrName>
                                        </p:attrNameLst>
                                      </p:cBhvr>
                                      <p:to>
                                        <p:strVal val="visible"/>
                                      </p:to>
                                    </p:set>
                                    <p:animEffect transition="in" filter="randombar(horizontal)">
                                      <p:cBhvr>
                                        <p:cTn id="37" dur="500"/>
                                        <p:tgtEl>
                                          <p:spTgt spid="1026">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026">
                                            <p:txEl>
                                              <p:pRg st="9" end="9"/>
                                            </p:txEl>
                                          </p:spTgt>
                                        </p:tgtEl>
                                        <p:attrNameLst>
                                          <p:attrName>style.visibility</p:attrName>
                                        </p:attrNameLst>
                                      </p:cBhvr>
                                      <p:to>
                                        <p:strVal val="visible"/>
                                      </p:to>
                                    </p:set>
                                    <p:animEffect transition="in" filter="randombar(horizontal)">
                                      <p:cBhvr>
                                        <p:cTn id="42" dur="500"/>
                                        <p:tgtEl>
                                          <p:spTgt spid="102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331574" y="838200"/>
            <a:ext cx="8000999" cy="5224208"/>
          </a:xfrm>
          <a:prstGeom prst="rect">
            <a:avLst/>
          </a:prstGeom>
        </p:spPr>
      </p:pic>
      <p:sp>
        <p:nvSpPr>
          <p:cNvPr id="1025" name="Rectangle 1"/>
          <p:cNvSpPr>
            <a:spLocks noChangeArrowheads="1"/>
          </p:cNvSpPr>
          <p:nvPr/>
        </p:nvSpPr>
        <p:spPr bwMode="auto">
          <a:xfrm>
            <a:off x="0" y="0"/>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b="1" dirty="0" smtClean="0">
                <a:latin typeface="Calibri" pitchFamily="34" charset="0"/>
                <a:cs typeface="Times New Roman" pitchFamily="18" charset="0"/>
              </a:rPr>
              <a:t>                        Black particles inside the glass  syringe</a:t>
            </a:r>
            <a:endParaRPr kumimoji="0" lang="en-US" sz="2400" b="0" i="0" u="sng"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809368" y="3886200"/>
            <a:ext cx="76962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IN" sz="2000" b="1" u="sng" dirty="0"/>
          </a:p>
        </p:txBody>
      </p:sp>
      <p:pic>
        <p:nvPicPr>
          <p:cNvPr id="8" name="Picture 7" descr="http://media.americanpharmaceuticalreview.com/m/28/Article/37011-fig4.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2216" y="875270"/>
            <a:ext cx="3657600" cy="2286000"/>
          </a:xfrm>
          <a:prstGeom prst="rect">
            <a:avLst/>
          </a:prstGeom>
          <a:noFill/>
          <a:ln>
            <a:solidFill>
              <a:schemeClr val="accent3">
                <a:lumMod val="50000"/>
              </a:schemeClr>
            </a:solidFill>
          </a:ln>
        </p:spPr>
      </p:pic>
      <p:sp>
        <p:nvSpPr>
          <p:cNvPr id="5" name="Rectangle 4"/>
          <p:cNvSpPr/>
          <p:nvPr/>
        </p:nvSpPr>
        <p:spPr>
          <a:xfrm>
            <a:off x="1143000" y="3793867"/>
            <a:ext cx="4572000" cy="923330"/>
          </a:xfrm>
          <a:prstGeom prst="rect">
            <a:avLst/>
          </a:prstGeom>
        </p:spPr>
        <p:txBody>
          <a:bodyPr>
            <a:spAutoFit/>
          </a:bodyPr>
          <a:lstStyle/>
          <a:p>
            <a:r>
              <a:rPr lang="en-US" dirty="0"/>
              <a:t>Two black particles observed inside a pre-filled syringe. Larger particle is approximately 300 microns </a:t>
            </a:r>
          </a:p>
        </p:txBody>
      </p:sp>
    </p:spTree>
    <p:extLst>
      <p:ext uri="{BB962C8B-B14F-4D97-AF65-F5344CB8AC3E}">
        <p14:creationId xmlns:p14="http://schemas.microsoft.com/office/powerpoint/2010/main" val="15604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0" end="0"/>
                                            </p:txEl>
                                          </p:spTgt>
                                        </p:tgtEl>
                                        <p:attrNameLst>
                                          <p:attrName>style.visibility</p:attrName>
                                        </p:attrNameLst>
                                      </p:cBhvr>
                                      <p:to>
                                        <p:strVal val="visible"/>
                                      </p:to>
                                    </p:set>
                                    <p:animEffect transition="in" filter="randombar(horizontal)">
                                      <p:cBhvr>
                                        <p:cTn id="12" dur="500"/>
                                        <p:tgtEl>
                                          <p:spTgt spid="10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4)">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331574" y="838200"/>
            <a:ext cx="8000999" cy="5224208"/>
          </a:xfrm>
          <a:prstGeom prst="rect">
            <a:avLst/>
          </a:prstGeom>
        </p:spPr>
      </p:pic>
      <p:sp>
        <p:nvSpPr>
          <p:cNvPr id="1025" name="Rectangle 1"/>
          <p:cNvSpPr>
            <a:spLocks noChangeArrowheads="1"/>
          </p:cNvSpPr>
          <p:nvPr/>
        </p:nvSpPr>
        <p:spPr bwMode="auto">
          <a:xfrm>
            <a:off x="0" y="0"/>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b="1" dirty="0" smtClean="0">
                <a:latin typeface="Calibri" pitchFamily="34" charset="0"/>
                <a:cs typeface="Times New Roman" pitchFamily="18" charset="0"/>
              </a:rPr>
              <a:t>                    Rubber stopper ,plunger  and needle shield</a:t>
            </a:r>
            <a:endParaRPr kumimoji="0" lang="en-US" sz="2400" b="0" i="0" u="sng"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331574" y="1494963"/>
            <a:ext cx="8000999"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dirty="0" smtClean="0"/>
              <a:t>The rubber stopper, plunger </a:t>
            </a:r>
            <a:r>
              <a:rPr lang="en-US" dirty="0"/>
              <a:t>and needle shield are composed of rubber related materials. The product contact surface of the plunger is laminated with a fluoropolymer type film and the needle shield is </a:t>
            </a:r>
            <a:r>
              <a:rPr lang="en-US" dirty="0" err="1"/>
              <a:t>unlaminated</a:t>
            </a:r>
            <a:r>
              <a:rPr lang="en-US" dirty="0"/>
              <a:t>. Contact between the formulated drug with the plunger and shield may result in leached rubber additives or bromine related compounds. Leached rubber agents have been proposed to cause adverse patient </a:t>
            </a:r>
            <a:r>
              <a:rPr lang="en-US" dirty="0" smtClean="0"/>
              <a:t>effects.</a:t>
            </a:r>
            <a:endParaRPr lang="en-US" dirty="0"/>
          </a:p>
          <a:p>
            <a:pPr algn="just"/>
            <a:endParaRPr lang="en-US" dirty="0" smtClean="0"/>
          </a:p>
          <a:p>
            <a:pPr algn="just"/>
            <a:endParaRPr lang="en-US" dirty="0" smtClean="0"/>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US" dirty="0">
              <a:latin typeface="Calibri" pitchFamily="34" charset="0"/>
              <a:ea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842733727"/>
              </p:ext>
            </p:extLst>
          </p:nvPr>
        </p:nvGraphicFramePr>
        <p:xfrm>
          <a:off x="762000" y="3631153"/>
          <a:ext cx="7239000" cy="2199640"/>
        </p:xfrm>
        <a:graphic>
          <a:graphicData uri="http://schemas.openxmlformats.org/drawingml/2006/table">
            <a:tbl>
              <a:tblPr firstRow="1" bandRow="1">
                <a:tableStyleId>{5C22544A-7EE6-4342-B048-85BDC9FD1C3A}</a:tableStyleId>
              </a:tblPr>
              <a:tblGrid>
                <a:gridCol w="3619500"/>
                <a:gridCol w="3619500"/>
              </a:tblGrid>
              <a:tr h="370840">
                <a:tc>
                  <a:txBody>
                    <a:bodyPr/>
                    <a:lstStyle/>
                    <a:p>
                      <a:r>
                        <a:rPr lang="en-IN" dirty="0" smtClean="0"/>
                        <a:t>Leachables</a:t>
                      </a:r>
                      <a:endParaRPr lang="en-IN" dirty="0"/>
                    </a:p>
                  </a:txBody>
                  <a:tcPr/>
                </a:tc>
                <a:tc>
                  <a:txBody>
                    <a:bodyPr/>
                    <a:lstStyle/>
                    <a:p>
                      <a:r>
                        <a:rPr lang="en-IN" dirty="0" err="1" smtClean="0"/>
                        <a:t>Thiurams</a:t>
                      </a:r>
                      <a:r>
                        <a:rPr lang="en-IN" dirty="0" smtClean="0"/>
                        <a:t>,</a:t>
                      </a:r>
                      <a:r>
                        <a:rPr lang="en-IN" baseline="0" dirty="0" smtClean="0"/>
                        <a:t> </a:t>
                      </a:r>
                      <a:r>
                        <a:rPr lang="en-IN" baseline="0" dirty="0" err="1" smtClean="0"/>
                        <a:t>dithiocar</a:t>
                      </a:r>
                      <a:r>
                        <a:rPr lang="en-IN" baseline="0" dirty="0" smtClean="0"/>
                        <a:t> –</a:t>
                      </a:r>
                      <a:r>
                        <a:rPr lang="en-IN" baseline="0" dirty="0" err="1" smtClean="0"/>
                        <a:t>bamates</a:t>
                      </a:r>
                      <a:r>
                        <a:rPr lang="en-IN" baseline="0" dirty="0" smtClean="0"/>
                        <a:t> and </a:t>
                      </a:r>
                      <a:r>
                        <a:rPr lang="en-IN" baseline="0" dirty="0" err="1" smtClean="0"/>
                        <a:t>mercapto-benzothiazoles</a:t>
                      </a:r>
                      <a:r>
                        <a:rPr lang="en-IN" baseline="0" dirty="0" smtClean="0"/>
                        <a:t> –curing agent.</a:t>
                      </a:r>
                      <a:endParaRPr lang="en-IN" dirty="0"/>
                    </a:p>
                  </a:txBody>
                  <a:tcPr/>
                </a:tc>
              </a:tr>
              <a:tr h="370840">
                <a:tc>
                  <a:txBody>
                    <a:bodyPr/>
                    <a:lstStyle/>
                    <a:p>
                      <a:r>
                        <a:rPr lang="en-IN" dirty="0" smtClean="0"/>
                        <a:t>Interaction with drug products-Biologics</a:t>
                      </a:r>
                      <a:endParaRPr lang="en-IN" dirty="0"/>
                    </a:p>
                  </a:txBody>
                  <a:tcPr/>
                </a:tc>
                <a:tc>
                  <a:txBody>
                    <a:bodyPr/>
                    <a:lstStyle/>
                    <a:p>
                      <a:r>
                        <a:rPr lang="en-IN" dirty="0" smtClean="0"/>
                        <a:t>Particulates</a:t>
                      </a:r>
                    </a:p>
                    <a:p>
                      <a:r>
                        <a:rPr lang="en-IN" dirty="0" err="1" smtClean="0"/>
                        <a:t>Ph</a:t>
                      </a:r>
                      <a:r>
                        <a:rPr lang="en-IN" dirty="0" smtClean="0"/>
                        <a:t> shifts </a:t>
                      </a:r>
                    </a:p>
                    <a:p>
                      <a:r>
                        <a:rPr lang="en-IN" dirty="0" smtClean="0"/>
                        <a:t>Protein and Peptide Aggregation</a:t>
                      </a:r>
                      <a:endParaRPr lang="en-IN" dirty="0"/>
                    </a:p>
                  </a:txBody>
                  <a:tcPr/>
                </a:tc>
              </a:tr>
              <a:tr h="370840">
                <a:tc>
                  <a:txBody>
                    <a:bodyPr/>
                    <a:lstStyle/>
                    <a:p>
                      <a:r>
                        <a:rPr lang="en-IN" dirty="0" err="1" smtClean="0"/>
                        <a:t>Eto</a:t>
                      </a:r>
                      <a:r>
                        <a:rPr lang="en-IN" dirty="0" smtClean="0"/>
                        <a:t> sterilization</a:t>
                      </a:r>
                      <a:endParaRPr lang="en-IN" dirty="0"/>
                    </a:p>
                  </a:txBody>
                  <a:tcPr/>
                </a:tc>
                <a:tc>
                  <a:txBody>
                    <a:bodyPr/>
                    <a:lstStyle/>
                    <a:p>
                      <a:r>
                        <a:rPr lang="en-IN" dirty="0" smtClean="0"/>
                        <a:t>Ethylene</a:t>
                      </a:r>
                      <a:r>
                        <a:rPr lang="en-IN" baseline="0" dirty="0" smtClean="0"/>
                        <a:t> oxide </a:t>
                      </a:r>
                      <a:endParaRPr lang="en-IN" dirty="0"/>
                    </a:p>
                  </a:txBody>
                  <a:tcPr/>
                </a:tc>
              </a:tr>
            </a:tbl>
          </a:graphicData>
        </a:graphic>
      </p:graphicFrame>
    </p:spTree>
    <p:extLst>
      <p:ext uri="{BB962C8B-B14F-4D97-AF65-F5344CB8AC3E}">
        <p14:creationId xmlns:p14="http://schemas.microsoft.com/office/powerpoint/2010/main" val="148955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0" end="0"/>
                                            </p:txEl>
                                          </p:spTgt>
                                        </p:tgtEl>
                                        <p:attrNameLst>
                                          <p:attrName>style.visibility</p:attrName>
                                        </p:attrNameLst>
                                      </p:cBhvr>
                                      <p:to>
                                        <p:strVal val="visible"/>
                                      </p:to>
                                    </p:set>
                                    <p:animEffect transition="in" filter="randombar(horizontal)">
                                      <p:cBhvr>
                                        <p:cTn id="12" dur="500"/>
                                        <p:tgtEl>
                                          <p:spTgt spid="10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3" end="3"/>
                                            </p:txEl>
                                          </p:spTgt>
                                        </p:tgtEl>
                                        <p:attrNameLst>
                                          <p:attrName>style.visibility</p:attrName>
                                        </p:attrNameLst>
                                      </p:cBhvr>
                                      <p:to>
                                        <p:strVal val="visible"/>
                                      </p:to>
                                    </p:set>
                                    <p:animEffect transition="in" filter="randombar(horizontal)">
                                      <p:cBhvr>
                                        <p:cTn id="17" dur="500"/>
                                        <p:tgtEl>
                                          <p:spTgt spid="102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4" end="4"/>
                                            </p:txEl>
                                          </p:spTgt>
                                        </p:tgtEl>
                                        <p:attrNameLst>
                                          <p:attrName>style.visibility</p:attrName>
                                        </p:attrNameLst>
                                      </p:cBhvr>
                                      <p:to>
                                        <p:strVal val="visible"/>
                                      </p:to>
                                    </p:set>
                                    <p:animEffect transition="in" filter="randombar(horizontal)">
                                      <p:cBhvr>
                                        <p:cTn id="22" dur="500"/>
                                        <p:tgtEl>
                                          <p:spTgt spid="102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26">
                                            <p:txEl>
                                              <p:pRg st="5" end="5"/>
                                            </p:txEl>
                                          </p:spTgt>
                                        </p:tgtEl>
                                        <p:attrNameLst>
                                          <p:attrName>style.visibility</p:attrName>
                                        </p:attrNameLst>
                                      </p:cBhvr>
                                      <p:to>
                                        <p:strVal val="visible"/>
                                      </p:to>
                                    </p:set>
                                    <p:animEffect transition="in" filter="randombar(horizontal)">
                                      <p:cBhvr>
                                        <p:cTn id="27" dur="500"/>
                                        <p:tgtEl>
                                          <p:spTgt spid="102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331574" y="838200"/>
            <a:ext cx="8000999" cy="5224208"/>
          </a:xfrm>
          <a:prstGeom prst="rect">
            <a:avLst/>
          </a:prstGeom>
        </p:spPr>
      </p:pic>
      <p:sp>
        <p:nvSpPr>
          <p:cNvPr id="1025" name="Rectangle 1"/>
          <p:cNvSpPr>
            <a:spLocks noChangeArrowheads="1"/>
          </p:cNvSpPr>
          <p:nvPr/>
        </p:nvSpPr>
        <p:spPr bwMode="auto">
          <a:xfrm>
            <a:off x="0" y="0"/>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b="1" dirty="0" smtClean="0">
                <a:latin typeface="Calibri" pitchFamily="34" charset="0"/>
                <a:cs typeface="Times New Roman" pitchFamily="18" charset="0"/>
              </a:rPr>
              <a:t>                    </a:t>
            </a:r>
            <a:r>
              <a:rPr lang="en-US" sz="2000" b="1" dirty="0" smtClean="0">
                <a:latin typeface="Calibri" pitchFamily="34" charset="0"/>
                <a:cs typeface="Times New Roman" pitchFamily="18" charset="0"/>
              </a:rPr>
              <a:t>Influence of Gamma irradiation on Chemical </a:t>
            </a:r>
            <a:r>
              <a:rPr lang="en-US" sz="2000" b="1" dirty="0" err="1">
                <a:latin typeface="Calibri" pitchFamily="34" charset="0"/>
                <a:cs typeface="Times New Roman" pitchFamily="18" charset="0"/>
              </a:rPr>
              <a:t>E</a:t>
            </a:r>
            <a:r>
              <a:rPr lang="en-US" sz="2000" b="1" dirty="0" err="1" smtClean="0">
                <a:latin typeface="Calibri" pitchFamily="34" charset="0"/>
                <a:cs typeface="Times New Roman" pitchFamily="18" charset="0"/>
              </a:rPr>
              <a:t>xtractables</a:t>
            </a:r>
            <a:endParaRPr kumimoji="0" lang="en-US" sz="2000" b="0" i="0" u="sng"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331574" y="2602957"/>
            <a:ext cx="8000999"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US" dirty="0">
              <a:latin typeface="Calibri" pitchFamily="34" charset="0"/>
              <a:ea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231767343"/>
              </p:ext>
            </p:extLst>
          </p:nvPr>
        </p:nvGraphicFramePr>
        <p:xfrm>
          <a:off x="636373" y="880222"/>
          <a:ext cx="7391399" cy="4749800"/>
        </p:xfrm>
        <a:graphic>
          <a:graphicData uri="http://schemas.openxmlformats.org/drawingml/2006/table">
            <a:tbl>
              <a:tblPr firstRow="1" bandRow="1">
                <a:tableStyleId>{5C22544A-7EE6-4342-B048-85BDC9FD1C3A}</a:tableStyleId>
              </a:tblPr>
              <a:tblGrid>
                <a:gridCol w="1676400"/>
                <a:gridCol w="762000"/>
                <a:gridCol w="762000"/>
                <a:gridCol w="762000"/>
                <a:gridCol w="762000"/>
                <a:gridCol w="762000"/>
                <a:gridCol w="762000"/>
                <a:gridCol w="1142999"/>
              </a:tblGrid>
              <a:tr h="594360">
                <a:tc rowSpan="2">
                  <a:txBody>
                    <a:bodyPr/>
                    <a:lstStyle/>
                    <a:p>
                      <a:r>
                        <a:rPr lang="en-IN" sz="1050" dirty="0" smtClean="0"/>
                        <a:t>Test parameter</a:t>
                      </a:r>
                      <a:endParaRPr lang="en-IN" sz="1050" dirty="0"/>
                    </a:p>
                  </a:txBody>
                  <a:tcPr/>
                </a:tc>
                <a:tc rowSpan="2">
                  <a:txBody>
                    <a:bodyPr/>
                    <a:lstStyle/>
                    <a:p>
                      <a:r>
                        <a:rPr lang="en-IN" sz="1050" dirty="0" smtClean="0"/>
                        <a:t>Amount tested</a:t>
                      </a:r>
                      <a:endParaRPr lang="en-IN" sz="1050" dirty="0"/>
                    </a:p>
                  </a:txBody>
                  <a:tcPr/>
                </a:tc>
                <a:tc rowSpan="2">
                  <a:txBody>
                    <a:bodyPr/>
                    <a:lstStyle/>
                    <a:p>
                      <a:r>
                        <a:rPr lang="en-IN" sz="1050" dirty="0" smtClean="0"/>
                        <a:t>units</a:t>
                      </a:r>
                      <a:endParaRPr lang="en-IN" sz="1050" dirty="0"/>
                    </a:p>
                  </a:txBody>
                  <a:tcPr/>
                </a:tc>
                <a:tc rowSpan="2">
                  <a:txBody>
                    <a:bodyPr/>
                    <a:lstStyle/>
                    <a:p>
                      <a:r>
                        <a:rPr lang="en-IN" sz="1050" dirty="0" smtClean="0"/>
                        <a:t>limit</a:t>
                      </a:r>
                      <a:endParaRPr lang="en-IN" sz="1050" dirty="0"/>
                    </a:p>
                  </a:txBody>
                  <a:tcPr/>
                </a:tc>
                <a:tc>
                  <a:txBody>
                    <a:bodyPr/>
                    <a:lstStyle/>
                    <a:p>
                      <a:r>
                        <a:rPr lang="en-IN" sz="1050" dirty="0" smtClean="0"/>
                        <a:t>Rubber  stopper</a:t>
                      </a:r>
                      <a:endParaRPr lang="en-IN" sz="1050" dirty="0"/>
                    </a:p>
                  </a:txBody>
                  <a:tcPr/>
                </a:tc>
                <a:tc>
                  <a:txBody>
                    <a:bodyPr/>
                    <a:lstStyle/>
                    <a:p>
                      <a:r>
                        <a:rPr lang="en-IN" sz="1050" dirty="0" smtClean="0"/>
                        <a:t>uncoated</a:t>
                      </a:r>
                      <a:endParaRPr lang="en-IN" sz="1050" dirty="0"/>
                    </a:p>
                  </a:txBody>
                  <a:tcPr/>
                </a:tc>
                <a:tc>
                  <a:txBody>
                    <a:bodyPr/>
                    <a:lstStyle/>
                    <a:p>
                      <a:r>
                        <a:rPr lang="en-IN" sz="1050" dirty="0" err="1" smtClean="0"/>
                        <a:t>Fluro</a:t>
                      </a:r>
                      <a:r>
                        <a:rPr lang="en-IN" sz="1050" baseline="0" dirty="0" smtClean="0"/>
                        <a:t> coated rubber </a:t>
                      </a:r>
                      <a:r>
                        <a:rPr lang="en-IN" sz="1050" baseline="0" dirty="0" err="1" smtClean="0"/>
                        <a:t>stoppr</a:t>
                      </a:r>
                      <a:endParaRPr lang="en-IN" sz="1050" dirty="0"/>
                    </a:p>
                  </a:txBody>
                  <a:tcPr/>
                </a:tc>
                <a:tc>
                  <a:txBody>
                    <a:bodyPr/>
                    <a:lstStyle/>
                    <a:p>
                      <a:endParaRPr lang="en-IN" sz="1050" dirty="0"/>
                    </a:p>
                  </a:txBody>
                  <a:tcPr/>
                </a:tc>
              </a:tr>
              <a:tr h="594360">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r>
                        <a:rPr lang="en-IN" sz="1100" dirty="0" smtClean="0"/>
                        <a:t>Before Gamma</a:t>
                      </a:r>
                      <a:endParaRPr lang="en-IN" sz="1100" dirty="0"/>
                    </a:p>
                  </a:txBody>
                  <a:tcPr/>
                </a:tc>
                <a:tc>
                  <a:txBody>
                    <a:bodyPr/>
                    <a:lstStyle/>
                    <a:p>
                      <a:r>
                        <a:rPr lang="en-IN" sz="1100" dirty="0" err="1" smtClean="0"/>
                        <a:t>Afrer</a:t>
                      </a:r>
                      <a:r>
                        <a:rPr lang="en-IN" sz="1100" dirty="0" smtClean="0"/>
                        <a:t> gamma</a:t>
                      </a:r>
                      <a:endParaRPr lang="en-IN" sz="1100" dirty="0"/>
                    </a:p>
                  </a:txBody>
                  <a:tcPr/>
                </a:tc>
                <a:tc>
                  <a:txBody>
                    <a:bodyPr/>
                    <a:lstStyle/>
                    <a:p>
                      <a:r>
                        <a:rPr lang="en-IN" sz="1050" dirty="0" smtClean="0"/>
                        <a:t>Before gamma</a:t>
                      </a:r>
                      <a:endParaRPr lang="en-IN" sz="1050" dirty="0"/>
                    </a:p>
                  </a:txBody>
                  <a:tcPr/>
                </a:tc>
                <a:tc>
                  <a:txBody>
                    <a:bodyPr/>
                    <a:lstStyle/>
                    <a:p>
                      <a:r>
                        <a:rPr lang="en-IN" sz="1050" dirty="0" smtClean="0"/>
                        <a:t>After gamma</a:t>
                      </a:r>
                      <a:endParaRPr lang="en-IN" sz="1050" dirty="0"/>
                    </a:p>
                  </a:txBody>
                  <a:tcPr/>
                </a:tc>
              </a:tr>
              <a:tr h="370840">
                <a:tc>
                  <a:txBody>
                    <a:bodyPr/>
                    <a:lstStyle/>
                    <a:p>
                      <a:r>
                        <a:rPr lang="en-IN" sz="1100" dirty="0" smtClean="0"/>
                        <a:t>Appearance</a:t>
                      </a:r>
                      <a:endParaRPr lang="en-IN" sz="1100" dirty="0"/>
                    </a:p>
                  </a:txBody>
                  <a:tcPr/>
                </a:tc>
                <a:tc>
                  <a:txBody>
                    <a:bodyPr/>
                    <a:lstStyle/>
                    <a:p>
                      <a:r>
                        <a:rPr lang="en-IN" sz="1100" dirty="0" smtClean="0"/>
                        <a:t>10 mm </a:t>
                      </a:r>
                      <a:r>
                        <a:rPr lang="en-IN" sz="1100" dirty="0" err="1" smtClean="0"/>
                        <a:t>cuvet</a:t>
                      </a:r>
                      <a:endParaRPr lang="en-IN" sz="1100" dirty="0"/>
                    </a:p>
                  </a:txBody>
                  <a:tcPr/>
                </a:tc>
                <a:tc>
                  <a:txBody>
                    <a:bodyPr/>
                    <a:lstStyle/>
                    <a:p>
                      <a:r>
                        <a:rPr lang="en-IN" sz="1100" dirty="0" smtClean="0"/>
                        <a:t>% T at 430</a:t>
                      </a:r>
                      <a:endParaRPr lang="en-IN" sz="1100" dirty="0"/>
                    </a:p>
                  </a:txBody>
                  <a:tcPr/>
                </a:tc>
                <a:tc>
                  <a:txBody>
                    <a:bodyPr/>
                    <a:lstStyle/>
                    <a:p>
                      <a:r>
                        <a:rPr lang="en-IN" sz="1100" dirty="0" smtClean="0"/>
                        <a:t>&gt;=99.0</a:t>
                      </a:r>
                      <a:endParaRPr lang="en-IN" sz="1100" dirty="0"/>
                    </a:p>
                  </a:txBody>
                  <a:tcPr/>
                </a:tc>
                <a:tc>
                  <a:txBody>
                    <a:bodyPr/>
                    <a:lstStyle/>
                    <a:p>
                      <a:r>
                        <a:rPr lang="en-IN" sz="1100" dirty="0" smtClean="0"/>
                        <a:t>100</a:t>
                      </a:r>
                      <a:endParaRPr lang="en-IN" sz="1100" dirty="0"/>
                    </a:p>
                  </a:txBody>
                  <a:tcPr/>
                </a:tc>
                <a:tc>
                  <a:txBody>
                    <a:bodyPr/>
                    <a:lstStyle/>
                    <a:p>
                      <a:r>
                        <a:rPr lang="en-IN" sz="1100" dirty="0" smtClean="0"/>
                        <a:t>99.8</a:t>
                      </a:r>
                      <a:endParaRPr lang="en-IN" sz="1100" dirty="0"/>
                    </a:p>
                  </a:txBody>
                  <a:tcPr/>
                </a:tc>
                <a:tc>
                  <a:txBody>
                    <a:bodyPr/>
                    <a:lstStyle/>
                    <a:p>
                      <a:r>
                        <a:rPr lang="en-IN" sz="1100" dirty="0" smtClean="0"/>
                        <a:t>99.7</a:t>
                      </a:r>
                      <a:endParaRPr lang="en-IN" sz="1100" dirty="0"/>
                    </a:p>
                  </a:txBody>
                  <a:tcPr/>
                </a:tc>
                <a:tc>
                  <a:txBody>
                    <a:bodyPr/>
                    <a:lstStyle/>
                    <a:p>
                      <a:r>
                        <a:rPr lang="en-IN" sz="1100" dirty="0" smtClean="0"/>
                        <a:t>100</a:t>
                      </a:r>
                      <a:endParaRPr lang="en-IN" sz="1100" dirty="0"/>
                    </a:p>
                  </a:txBody>
                  <a:tcPr/>
                </a:tc>
              </a:tr>
              <a:tr h="370840">
                <a:tc>
                  <a:txBody>
                    <a:bodyPr/>
                    <a:lstStyle/>
                    <a:p>
                      <a:r>
                        <a:rPr lang="en-IN" sz="1100" dirty="0" smtClean="0"/>
                        <a:t>Foam test</a:t>
                      </a:r>
                      <a:endParaRPr lang="en-IN" sz="1100" dirty="0"/>
                    </a:p>
                  </a:txBody>
                  <a:tcPr/>
                </a:tc>
                <a:tc>
                  <a:txBody>
                    <a:bodyPr/>
                    <a:lstStyle/>
                    <a:p>
                      <a:r>
                        <a:rPr lang="en-IN" sz="1100" dirty="0" smtClean="0"/>
                        <a:t>5ml</a:t>
                      </a:r>
                      <a:endParaRPr lang="en-IN" sz="1100" dirty="0"/>
                    </a:p>
                  </a:txBody>
                  <a:tcPr/>
                </a:tc>
                <a:tc>
                  <a:txBody>
                    <a:bodyPr/>
                    <a:lstStyle/>
                    <a:p>
                      <a:r>
                        <a:rPr lang="en-IN" sz="1100" dirty="0" smtClean="0"/>
                        <a:t>-</a:t>
                      </a:r>
                      <a:endParaRPr lang="en-IN" sz="1100" dirty="0"/>
                    </a:p>
                  </a:txBody>
                  <a:tcPr/>
                </a:tc>
                <a:tc>
                  <a:txBody>
                    <a:bodyPr/>
                    <a:lstStyle/>
                    <a:p>
                      <a:r>
                        <a:rPr lang="en-IN" sz="1100" dirty="0" smtClean="0"/>
                        <a:t>Foam disappears</a:t>
                      </a:r>
                      <a:r>
                        <a:rPr lang="en-IN" sz="1100" baseline="0" dirty="0" smtClean="0"/>
                        <a:t> within 3 min</a:t>
                      </a:r>
                      <a:endParaRPr lang="en-IN" sz="1100" dirty="0"/>
                    </a:p>
                  </a:txBody>
                  <a:tcPr/>
                </a:tc>
                <a:tc>
                  <a:txBody>
                    <a:bodyPr/>
                    <a:lstStyle/>
                    <a:p>
                      <a:r>
                        <a:rPr lang="en-IN" sz="1100" dirty="0" smtClean="0"/>
                        <a:t>pass</a:t>
                      </a:r>
                      <a:endParaRPr lang="en-IN" sz="1100" dirty="0"/>
                    </a:p>
                  </a:txBody>
                  <a:tcPr/>
                </a:tc>
                <a:tc>
                  <a:txBody>
                    <a:bodyPr/>
                    <a:lstStyle/>
                    <a:p>
                      <a:r>
                        <a:rPr lang="en-IN" sz="1100" dirty="0" smtClean="0"/>
                        <a:t>pass</a:t>
                      </a:r>
                      <a:endParaRPr lang="en-IN" sz="1100" dirty="0"/>
                    </a:p>
                  </a:txBody>
                  <a:tcPr/>
                </a:tc>
                <a:tc>
                  <a:txBody>
                    <a:bodyPr/>
                    <a:lstStyle/>
                    <a:p>
                      <a:r>
                        <a:rPr lang="en-IN" sz="1100" dirty="0" smtClean="0"/>
                        <a:t>pass</a:t>
                      </a:r>
                      <a:endParaRPr lang="en-IN" sz="1100" dirty="0"/>
                    </a:p>
                  </a:txBody>
                  <a:tcPr/>
                </a:tc>
                <a:tc>
                  <a:txBody>
                    <a:bodyPr/>
                    <a:lstStyle/>
                    <a:p>
                      <a:r>
                        <a:rPr lang="en-IN" sz="1100" dirty="0" smtClean="0"/>
                        <a:t>pass</a:t>
                      </a:r>
                      <a:endParaRPr lang="en-IN" sz="1100" dirty="0"/>
                    </a:p>
                  </a:txBody>
                  <a:tcPr/>
                </a:tc>
              </a:tr>
              <a:tr h="370840">
                <a:tc>
                  <a:txBody>
                    <a:bodyPr/>
                    <a:lstStyle/>
                    <a:p>
                      <a:r>
                        <a:rPr lang="en-IN" sz="1000" dirty="0" err="1" smtClean="0"/>
                        <a:t>Ph</a:t>
                      </a:r>
                      <a:endParaRPr lang="en-IN" sz="1000" dirty="0"/>
                    </a:p>
                  </a:txBody>
                  <a:tcPr/>
                </a:tc>
                <a:tc>
                  <a:txBody>
                    <a:bodyPr/>
                    <a:lstStyle/>
                    <a:p>
                      <a:r>
                        <a:rPr lang="en-IN" sz="1000" dirty="0" smtClean="0"/>
                        <a:t>20ml</a:t>
                      </a:r>
                      <a:endParaRPr lang="en-IN" sz="1000" dirty="0"/>
                    </a:p>
                  </a:txBody>
                  <a:tcPr/>
                </a:tc>
                <a:tc>
                  <a:txBody>
                    <a:bodyPr/>
                    <a:lstStyle/>
                    <a:p>
                      <a:r>
                        <a:rPr lang="en-IN" sz="1000" dirty="0" err="1" smtClean="0"/>
                        <a:t>Ph</a:t>
                      </a:r>
                      <a:r>
                        <a:rPr lang="en-IN" sz="1000" dirty="0" smtClean="0"/>
                        <a:t> unit</a:t>
                      </a:r>
                      <a:endParaRPr lang="en-IN" sz="1000" dirty="0"/>
                    </a:p>
                  </a:txBody>
                  <a:tcPr/>
                </a:tc>
                <a:tc>
                  <a:txBody>
                    <a:bodyPr/>
                    <a:lstStyle/>
                    <a:p>
                      <a:r>
                        <a:rPr lang="en-IN" sz="1000" dirty="0" smtClean="0"/>
                        <a:t>Difference with blank(*) max 1.0</a:t>
                      </a:r>
                      <a:endParaRPr lang="en-IN" sz="1000" dirty="0"/>
                    </a:p>
                  </a:txBody>
                  <a:tcPr/>
                </a:tc>
                <a:tc>
                  <a:txBody>
                    <a:bodyPr/>
                    <a:lstStyle/>
                    <a:p>
                      <a:r>
                        <a:rPr lang="en-IN" sz="1000" dirty="0" smtClean="0"/>
                        <a:t>-0.23</a:t>
                      </a:r>
                      <a:endParaRPr lang="en-IN" sz="1000" dirty="0"/>
                    </a:p>
                  </a:txBody>
                  <a:tcPr/>
                </a:tc>
                <a:tc>
                  <a:txBody>
                    <a:bodyPr/>
                    <a:lstStyle/>
                    <a:p>
                      <a:r>
                        <a:rPr lang="en-IN" sz="1000" dirty="0" smtClean="0"/>
                        <a:t>-0.01</a:t>
                      </a:r>
                      <a:endParaRPr lang="en-IN" sz="1000" dirty="0"/>
                    </a:p>
                  </a:txBody>
                  <a:tcPr/>
                </a:tc>
                <a:tc>
                  <a:txBody>
                    <a:bodyPr/>
                    <a:lstStyle/>
                    <a:p>
                      <a:r>
                        <a:rPr lang="en-IN" sz="1000" dirty="0" smtClean="0"/>
                        <a:t>-0.13</a:t>
                      </a:r>
                      <a:endParaRPr lang="en-IN" sz="1000" dirty="0"/>
                    </a:p>
                  </a:txBody>
                  <a:tcPr/>
                </a:tc>
                <a:tc>
                  <a:txBody>
                    <a:bodyPr/>
                    <a:lstStyle/>
                    <a:p>
                      <a:r>
                        <a:rPr lang="en-IN" sz="1000" dirty="0" smtClean="0"/>
                        <a:t>-1.58</a:t>
                      </a:r>
                      <a:endParaRPr lang="en-IN" sz="1000" dirty="0"/>
                    </a:p>
                  </a:txBody>
                  <a:tcPr/>
                </a:tc>
              </a:tr>
              <a:tr h="370840">
                <a:tc>
                  <a:txBody>
                    <a:bodyPr/>
                    <a:lstStyle/>
                    <a:p>
                      <a:r>
                        <a:rPr lang="en-IN" sz="1000" dirty="0" smtClean="0"/>
                        <a:t>Reducing substances</a:t>
                      </a:r>
                      <a:endParaRPr lang="en-IN" sz="1000" dirty="0"/>
                    </a:p>
                  </a:txBody>
                  <a:tcPr/>
                </a:tc>
                <a:tc>
                  <a:txBody>
                    <a:bodyPr/>
                    <a:lstStyle/>
                    <a:p>
                      <a:r>
                        <a:rPr lang="en-IN" sz="1000" dirty="0" smtClean="0"/>
                        <a:t>100ml</a:t>
                      </a:r>
                      <a:endParaRPr lang="en-IN" sz="1000" dirty="0"/>
                    </a:p>
                  </a:txBody>
                  <a:tcPr/>
                </a:tc>
                <a:tc>
                  <a:txBody>
                    <a:bodyPr/>
                    <a:lstStyle/>
                    <a:p>
                      <a:r>
                        <a:rPr lang="en-IN" sz="1000" dirty="0" smtClean="0"/>
                        <a:t>Ml 0.002M KMN04</a:t>
                      </a:r>
                      <a:endParaRPr lang="en-IN" sz="1000" dirty="0"/>
                    </a:p>
                  </a:txBody>
                  <a:tcPr/>
                </a:tc>
                <a:tc>
                  <a:txBody>
                    <a:bodyPr/>
                    <a:lstStyle/>
                    <a:p>
                      <a:r>
                        <a:rPr lang="en-IN" sz="1000" dirty="0" smtClean="0"/>
                        <a:t>2</a:t>
                      </a:r>
                      <a:endParaRPr lang="en-IN" sz="1000" dirty="0"/>
                    </a:p>
                  </a:txBody>
                  <a:tcPr/>
                </a:tc>
                <a:tc>
                  <a:txBody>
                    <a:bodyPr/>
                    <a:lstStyle/>
                    <a:p>
                      <a:r>
                        <a:rPr lang="en-IN" sz="1000" dirty="0" smtClean="0"/>
                        <a:t>0.39</a:t>
                      </a:r>
                      <a:endParaRPr lang="en-IN" sz="1000" dirty="0"/>
                    </a:p>
                  </a:txBody>
                  <a:tcPr/>
                </a:tc>
                <a:tc>
                  <a:txBody>
                    <a:bodyPr/>
                    <a:lstStyle/>
                    <a:p>
                      <a:r>
                        <a:rPr lang="en-IN" sz="1000" dirty="0" smtClean="0"/>
                        <a:t>0.51</a:t>
                      </a:r>
                      <a:endParaRPr lang="en-IN" sz="1000" dirty="0"/>
                    </a:p>
                  </a:txBody>
                  <a:tcPr/>
                </a:tc>
                <a:tc>
                  <a:txBody>
                    <a:bodyPr/>
                    <a:lstStyle/>
                    <a:p>
                      <a:r>
                        <a:rPr lang="en-IN" sz="1000" dirty="0" smtClean="0"/>
                        <a:t>1.1</a:t>
                      </a:r>
                      <a:endParaRPr lang="en-IN" sz="1000" dirty="0"/>
                    </a:p>
                  </a:txBody>
                  <a:tcPr/>
                </a:tc>
                <a:tc>
                  <a:txBody>
                    <a:bodyPr/>
                    <a:lstStyle/>
                    <a:p>
                      <a:r>
                        <a:rPr lang="en-IN" sz="1000" dirty="0" smtClean="0"/>
                        <a:t>1.39</a:t>
                      </a:r>
                      <a:endParaRPr lang="en-IN" sz="1000" dirty="0"/>
                    </a:p>
                  </a:txBody>
                  <a:tcPr/>
                </a:tc>
              </a:tr>
              <a:tr h="370840">
                <a:tc>
                  <a:txBody>
                    <a:bodyPr/>
                    <a:lstStyle/>
                    <a:p>
                      <a:r>
                        <a:rPr lang="en-IN" sz="1000" dirty="0" smtClean="0"/>
                        <a:t>Evaporation residue</a:t>
                      </a:r>
                      <a:endParaRPr lang="en-IN" sz="1000" dirty="0"/>
                    </a:p>
                  </a:txBody>
                  <a:tcPr/>
                </a:tc>
                <a:tc>
                  <a:txBody>
                    <a:bodyPr/>
                    <a:lstStyle/>
                    <a:p>
                      <a:r>
                        <a:rPr lang="en-IN" sz="1000" dirty="0" smtClean="0"/>
                        <a:t>100ml</a:t>
                      </a:r>
                      <a:endParaRPr lang="en-IN" sz="1000" dirty="0"/>
                    </a:p>
                  </a:txBody>
                  <a:tcPr/>
                </a:tc>
                <a:tc>
                  <a:txBody>
                    <a:bodyPr/>
                    <a:lstStyle/>
                    <a:p>
                      <a:r>
                        <a:rPr lang="en-IN" sz="1000" dirty="0" smtClean="0"/>
                        <a:t>mg</a:t>
                      </a:r>
                      <a:endParaRPr lang="en-IN" sz="1000" dirty="0"/>
                    </a:p>
                  </a:txBody>
                  <a:tcPr/>
                </a:tc>
                <a:tc>
                  <a:txBody>
                    <a:bodyPr/>
                    <a:lstStyle/>
                    <a:p>
                      <a:r>
                        <a:rPr lang="en-IN" sz="1000" dirty="0" smtClean="0"/>
                        <a:t>2</a:t>
                      </a:r>
                      <a:endParaRPr lang="en-IN" sz="1000" dirty="0"/>
                    </a:p>
                  </a:txBody>
                  <a:tcPr/>
                </a:tc>
                <a:tc>
                  <a:txBody>
                    <a:bodyPr/>
                    <a:lstStyle/>
                    <a:p>
                      <a:r>
                        <a:rPr lang="en-IN" sz="1000" dirty="0" smtClean="0"/>
                        <a:t>0.25</a:t>
                      </a:r>
                      <a:endParaRPr lang="en-IN" sz="1000" dirty="0"/>
                    </a:p>
                  </a:txBody>
                  <a:tcPr/>
                </a:tc>
                <a:tc>
                  <a:txBody>
                    <a:bodyPr/>
                    <a:lstStyle/>
                    <a:p>
                      <a:r>
                        <a:rPr lang="en-IN" sz="1000" dirty="0" smtClean="0"/>
                        <a:t>0.10</a:t>
                      </a:r>
                      <a:endParaRPr lang="en-IN" sz="1000" dirty="0"/>
                    </a:p>
                  </a:txBody>
                  <a:tcPr/>
                </a:tc>
                <a:tc>
                  <a:txBody>
                    <a:bodyPr/>
                    <a:lstStyle/>
                    <a:p>
                      <a:r>
                        <a:rPr lang="en-IN" sz="1000" dirty="0" smtClean="0"/>
                        <a:t>0.43</a:t>
                      </a:r>
                      <a:endParaRPr lang="en-IN" sz="1000" dirty="0"/>
                    </a:p>
                  </a:txBody>
                  <a:tcPr/>
                </a:tc>
                <a:tc>
                  <a:txBody>
                    <a:bodyPr/>
                    <a:lstStyle/>
                    <a:p>
                      <a:r>
                        <a:rPr lang="en-IN" sz="1000" dirty="0" smtClean="0"/>
                        <a:t>0.3</a:t>
                      </a:r>
                      <a:endParaRPr lang="en-IN" sz="1000" dirty="0"/>
                    </a:p>
                  </a:txBody>
                  <a:tcPr/>
                </a:tc>
              </a:tr>
              <a:tr h="370840">
                <a:tc>
                  <a:txBody>
                    <a:bodyPr/>
                    <a:lstStyle/>
                    <a:p>
                      <a:r>
                        <a:rPr lang="en-IN" sz="1000" dirty="0" smtClean="0"/>
                        <a:t>UV absorption(220-350nm)</a:t>
                      </a:r>
                      <a:endParaRPr lang="en-IN" sz="1000" dirty="0"/>
                    </a:p>
                  </a:txBody>
                  <a:tcPr/>
                </a:tc>
                <a:tc>
                  <a:txBody>
                    <a:bodyPr/>
                    <a:lstStyle/>
                    <a:p>
                      <a:r>
                        <a:rPr lang="en-IN" sz="1000" dirty="0" smtClean="0"/>
                        <a:t>10mm</a:t>
                      </a:r>
                      <a:r>
                        <a:rPr lang="en-IN" sz="1000" baseline="0" dirty="0" smtClean="0"/>
                        <a:t> </a:t>
                      </a:r>
                      <a:r>
                        <a:rPr lang="en-IN" sz="1000" baseline="0" dirty="0" err="1" smtClean="0"/>
                        <a:t>cuvet</a:t>
                      </a:r>
                      <a:endParaRPr lang="en-IN" sz="1000" dirty="0"/>
                    </a:p>
                  </a:txBody>
                  <a:tcPr/>
                </a:tc>
                <a:tc>
                  <a:txBody>
                    <a:bodyPr/>
                    <a:lstStyle/>
                    <a:p>
                      <a:r>
                        <a:rPr lang="en-IN" sz="1000" dirty="0" smtClean="0"/>
                        <a:t>absorbance</a:t>
                      </a:r>
                      <a:endParaRPr lang="en-IN" sz="1000" dirty="0"/>
                    </a:p>
                  </a:txBody>
                  <a:tcPr/>
                </a:tc>
                <a:tc>
                  <a:txBody>
                    <a:bodyPr/>
                    <a:lstStyle/>
                    <a:p>
                      <a:r>
                        <a:rPr lang="en-IN" sz="1000" dirty="0" smtClean="0"/>
                        <a:t>0.2</a:t>
                      </a:r>
                      <a:endParaRPr lang="en-IN" sz="1000" dirty="0"/>
                    </a:p>
                  </a:txBody>
                  <a:tcPr/>
                </a:tc>
                <a:tc>
                  <a:txBody>
                    <a:bodyPr/>
                    <a:lstStyle/>
                    <a:p>
                      <a:r>
                        <a:rPr lang="en-IN" sz="1000" dirty="0" smtClean="0"/>
                        <a:t>0.03</a:t>
                      </a:r>
                      <a:endParaRPr lang="en-IN" sz="1000" dirty="0"/>
                    </a:p>
                  </a:txBody>
                  <a:tcPr/>
                </a:tc>
                <a:tc>
                  <a:txBody>
                    <a:bodyPr/>
                    <a:lstStyle/>
                    <a:p>
                      <a:r>
                        <a:rPr lang="en-IN" sz="1000" dirty="0" smtClean="0"/>
                        <a:t>0.03</a:t>
                      </a:r>
                      <a:endParaRPr lang="en-IN" sz="1000" dirty="0"/>
                    </a:p>
                  </a:txBody>
                  <a:tcPr/>
                </a:tc>
                <a:tc>
                  <a:txBody>
                    <a:bodyPr/>
                    <a:lstStyle/>
                    <a:p>
                      <a:r>
                        <a:rPr lang="en-IN" sz="1000" dirty="0" smtClean="0"/>
                        <a:t>0.01</a:t>
                      </a:r>
                      <a:endParaRPr lang="en-IN" sz="1000" dirty="0"/>
                    </a:p>
                  </a:txBody>
                  <a:tcPr/>
                </a:tc>
                <a:tc>
                  <a:txBody>
                    <a:bodyPr/>
                    <a:lstStyle/>
                    <a:p>
                      <a:r>
                        <a:rPr lang="en-IN" sz="1000" dirty="0" smtClean="0"/>
                        <a:t>0.028</a:t>
                      </a:r>
                      <a:endParaRPr lang="en-IN" sz="1000" dirty="0"/>
                    </a:p>
                  </a:txBody>
                  <a:tcPr/>
                </a:tc>
              </a:tr>
              <a:tr h="370840">
                <a:tc>
                  <a:txBody>
                    <a:bodyPr/>
                    <a:lstStyle/>
                    <a:p>
                      <a:r>
                        <a:rPr lang="en-IN" sz="1000" dirty="0" smtClean="0"/>
                        <a:t>Zinc</a:t>
                      </a:r>
                      <a:endParaRPr lang="en-IN" sz="1000" dirty="0"/>
                    </a:p>
                  </a:txBody>
                  <a:tcPr/>
                </a:tc>
                <a:tc>
                  <a:txBody>
                    <a:bodyPr/>
                    <a:lstStyle/>
                    <a:p>
                      <a:r>
                        <a:rPr lang="en-IN" sz="1000" dirty="0" smtClean="0"/>
                        <a:t>10ml</a:t>
                      </a:r>
                      <a:endParaRPr lang="en-IN" sz="1000" dirty="0"/>
                    </a:p>
                  </a:txBody>
                  <a:tcPr/>
                </a:tc>
                <a:tc>
                  <a:txBody>
                    <a:bodyPr/>
                    <a:lstStyle/>
                    <a:p>
                      <a:r>
                        <a:rPr lang="en-IN" sz="1000" dirty="0" smtClean="0"/>
                        <a:t>Ppm Zn2</a:t>
                      </a:r>
                      <a:endParaRPr lang="en-IN" sz="1000" dirty="0"/>
                    </a:p>
                  </a:txBody>
                  <a:tcPr/>
                </a:tc>
                <a:tc>
                  <a:txBody>
                    <a:bodyPr/>
                    <a:lstStyle/>
                    <a:p>
                      <a:r>
                        <a:rPr lang="en-IN" sz="1000" dirty="0" smtClean="0"/>
                        <a:t>1</a:t>
                      </a:r>
                      <a:endParaRPr lang="en-IN" sz="1000" dirty="0"/>
                    </a:p>
                  </a:txBody>
                  <a:tcPr/>
                </a:tc>
                <a:tc>
                  <a:txBody>
                    <a:bodyPr/>
                    <a:lstStyle/>
                    <a:p>
                      <a:r>
                        <a:rPr lang="en-IN" sz="1000" dirty="0" smtClean="0"/>
                        <a:t>&lt;0.01</a:t>
                      </a:r>
                      <a:endParaRPr lang="en-IN" sz="1000" dirty="0"/>
                    </a:p>
                  </a:txBody>
                  <a:tcPr/>
                </a:tc>
                <a:tc>
                  <a:txBody>
                    <a:bodyPr/>
                    <a:lstStyle/>
                    <a:p>
                      <a:r>
                        <a:rPr lang="en-IN" sz="1000" dirty="0" smtClean="0"/>
                        <a:t>0.015</a:t>
                      </a:r>
                      <a:endParaRPr lang="en-IN" sz="1000" dirty="0"/>
                    </a:p>
                  </a:txBody>
                  <a:tcPr/>
                </a:tc>
                <a:tc>
                  <a:txBody>
                    <a:bodyPr/>
                    <a:lstStyle/>
                    <a:p>
                      <a:r>
                        <a:rPr lang="en-IN" sz="1000" dirty="0" smtClean="0"/>
                        <a:t>&lt;0.01</a:t>
                      </a:r>
                      <a:endParaRPr lang="en-IN" sz="1000" dirty="0"/>
                    </a:p>
                  </a:txBody>
                  <a:tcPr/>
                </a:tc>
                <a:tc>
                  <a:txBody>
                    <a:bodyPr/>
                    <a:lstStyle/>
                    <a:p>
                      <a:r>
                        <a:rPr lang="en-IN" sz="1000" dirty="0" smtClean="0"/>
                        <a:t>&lt;0.01</a:t>
                      </a:r>
                      <a:endParaRPr lang="en-IN" sz="1000" dirty="0"/>
                    </a:p>
                  </a:txBody>
                  <a:tcPr/>
                </a:tc>
              </a:tr>
            </a:tbl>
          </a:graphicData>
        </a:graphic>
      </p:graphicFrame>
    </p:spTree>
    <p:extLst>
      <p:ext uri="{BB962C8B-B14F-4D97-AF65-F5344CB8AC3E}">
        <p14:creationId xmlns:p14="http://schemas.microsoft.com/office/powerpoint/2010/main" val="313672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0" end="0"/>
                                            </p:txEl>
                                          </p:spTgt>
                                        </p:tgtEl>
                                        <p:attrNameLst>
                                          <p:attrName>style.visibility</p:attrName>
                                        </p:attrNameLst>
                                      </p:cBhvr>
                                      <p:to>
                                        <p:strVal val="visible"/>
                                      </p:to>
                                    </p:set>
                                    <p:animEffect transition="in" filter="randombar(horizontal)">
                                      <p:cBhvr>
                                        <p:cTn id="12" dur="500"/>
                                        <p:tgtEl>
                                          <p:spTgt spid="10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1" end="1"/>
                                            </p:txEl>
                                          </p:spTgt>
                                        </p:tgtEl>
                                        <p:attrNameLst>
                                          <p:attrName>style.visibility</p:attrName>
                                        </p:attrNameLst>
                                      </p:cBhvr>
                                      <p:to>
                                        <p:strVal val="visible"/>
                                      </p:to>
                                    </p:set>
                                    <p:animEffect transition="in" filter="randombar(horizontal)">
                                      <p:cBhvr>
                                        <p:cTn id="17" dur="500"/>
                                        <p:tgtEl>
                                          <p:spTgt spid="102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2" end="2"/>
                                            </p:txEl>
                                          </p:spTgt>
                                        </p:tgtEl>
                                        <p:attrNameLst>
                                          <p:attrName>style.visibility</p:attrName>
                                        </p:attrNameLst>
                                      </p:cBhvr>
                                      <p:to>
                                        <p:strVal val="visible"/>
                                      </p:to>
                                    </p:set>
                                    <p:animEffect transition="in" filter="randombar(horizontal)">
                                      <p:cBhvr>
                                        <p:cTn id="22" dur="500"/>
                                        <p:tgtEl>
                                          <p:spTgt spid="10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331574" y="838200"/>
            <a:ext cx="8000999" cy="5224208"/>
          </a:xfrm>
          <a:prstGeom prst="rect">
            <a:avLst/>
          </a:prstGeom>
        </p:spPr>
      </p:pic>
      <p:sp>
        <p:nvSpPr>
          <p:cNvPr id="1025" name="Rectangle 1"/>
          <p:cNvSpPr>
            <a:spLocks noChangeArrowheads="1"/>
          </p:cNvSpPr>
          <p:nvPr/>
        </p:nvSpPr>
        <p:spPr bwMode="auto">
          <a:xfrm>
            <a:off x="0" y="0"/>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b="1" dirty="0" smtClean="0">
                <a:latin typeface="Calibri" pitchFamily="34" charset="0"/>
                <a:cs typeface="Times New Roman" pitchFamily="18" charset="0"/>
              </a:rPr>
              <a:t>                                              Metal Needle </a:t>
            </a:r>
            <a:endParaRPr kumimoji="0" lang="en-US" sz="2400" b="0" i="0" u="sng"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331574" y="1633463"/>
            <a:ext cx="8000999"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dirty="0" smtClean="0"/>
              <a:t>The </a:t>
            </a:r>
            <a:r>
              <a:rPr lang="en-US" dirty="0"/>
              <a:t>attached hypodermic needle is made of stainless steel. Inorganic metals used in the stainless steel formulation such as Fe, Cr, </a:t>
            </a:r>
            <a:r>
              <a:rPr lang="en-US" dirty="0" err="1"/>
              <a:t>Mn</a:t>
            </a:r>
            <a:r>
              <a:rPr lang="en-US" dirty="0"/>
              <a:t>, Ni, and Mo may leach from the needle. Based on our experience, metals leach at low levels and are not a direct toxicological concern. However under specific conditions and concentrations, metals such as </a:t>
            </a:r>
            <a:r>
              <a:rPr lang="en-US" dirty="0" err="1"/>
              <a:t>Mn</a:t>
            </a:r>
            <a:r>
              <a:rPr lang="en-US" dirty="0"/>
              <a:t> may catalyze oxidization reactions on proteins .</a:t>
            </a:r>
            <a:endParaRPr lang="en-IN" dirty="0"/>
          </a:p>
          <a:p>
            <a:pPr algn="just"/>
            <a:endParaRPr lang="en-US" dirty="0" smtClean="0"/>
          </a:p>
          <a:p>
            <a:pPr algn="just"/>
            <a:endParaRPr lang="en-US" dirty="0" smtClean="0"/>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US" dirty="0">
              <a:latin typeface="Calibri" pitchFamily="34" charset="0"/>
              <a:ea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957977653"/>
              </p:ext>
            </p:extLst>
          </p:nvPr>
        </p:nvGraphicFramePr>
        <p:xfrm>
          <a:off x="762000" y="3631153"/>
          <a:ext cx="7239000" cy="1381760"/>
        </p:xfrm>
        <a:graphic>
          <a:graphicData uri="http://schemas.openxmlformats.org/drawingml/2006/table">
            <a:tbl>
              <a:tblPr firstRow="1" bandRow="1">
                <a:tableStyleId>{5C22544A-7EE6-4342-B048-85BDC9FD1C3A}</a:tableStyleId>
              </a:tblPr>
              <a:tblGrid>
                <a:gridCol w="3619500"/>
                <a:gridCol w="3619500"/>
              </a:tblGrid>
              <a:tr h="370840">
                <a:tc>
                  <a:txBody>
                    <a:bodyPr/>
                    <a:lstStyle/>
                    <a:p>
                      <a:r>
                        <a:rPr lang="en-IN" dirty="0" smtClean="0"/>
                        <a:t>Leachables</a:t>
                      </a:r>
                      <a:endParaRPr lang="en-IN" dirty="0"/>
                    </a:p>
                  </a:txBody>
                  <a:tcPr/>
                </a:tc>
                <a:tc>
                  <a:txBody>
                    <a:bodyPr/>
                    <a:lstStyle/>
                    <a:p>
                      <a:r>
                        <a:rPr lang="en-IN" dirty="0" smtClean="0"/>
                        <a:t>Fe, Cr, </a:t>
                      </a:r>
                      <a:r>
                        <a:rPr lang="en-IN" dirty="0" err="1" smtClean="0"/>
                        <a:t>Mn</a:t>
                      </a:r>
                      <a:r>
                        <a:rPr lang="en-IN" dirty="0" smtClean="0"/>
                        <a:t>, Ni and Mo.</a:t>
                      </a:r>
                      <a:endParaRPr lang="en-IN" dirty="0"/>
                    </a:p>
                  </a:txBody>
                  <a:tcPr/>
                </a:tc>
              </a:tr>
              <a:tr h="370840">
                <a:tc>
                  <a:txBody>
                    <a:bodyPr/>
                    <a:lstStyle/>
                    <a:p>
                      <a:r>
                        <a:rPr lang="en-IN" dirty="0" smtClean="0"/>
                        <a:t>Interaction with drug products-Biologics</a:t>
                      </a:r>
                      <a:endParaRPr lang="en-IN" dirty="0"/>
                    </a:p>
                  </a:txBody>
                  <a:tcPr/>
                </a:tc>
                <a:tc>
                  <a:txBody>
                    <a:bodyPr/>
                    <a:lstStyle/>
                    <a:p>
                      <a:r>
                        <a:rPr lang="en-IN" dirty="0" smtClean="0"/>
                        <a:t>Particulates</a:t>
                      </a:r>
                    </a:p>
                    <a:p>
                      <a:r>
                        <a:rPr lang="en-IN" dirty="0" smtClean="0"/>
                        <a:t>Protein and Peptide Aggregation</a:t>
                      </a:r>
                      <a:endParaRPr lang="en-IN" dirty="0"/>
                    </a:p>
                  </a:txBody>
                  <a:tcPr/>
                </a:tc>
              </a:tr>
              <a:tr h="370840">
                <a:tc>
                  <a:txBody>
                    <a:bodyPr/>
                    <a:lstStyle/>
                    <a:p>
                      <a:r>
                        <a:rPr lang="en-IN" dirty="0" err="1" smtClean="0"/>
                        <a:t>Eto</a:t>
                      </a:r>
                      <a:r>
                        <a:rPr lang="en-IN" dirty="0" smtClean="0"/>
                        <a:t> sterilization</a:t>
                      </a:r>
                      <a:endParaRPr lang="en-IN" dirty="0"/>
                    </a:p>
                  </a:txBody>
                  <a:tcPr/>
                </a:tc>
                <a:tc>
                  <a:txBody>
                    <a:bodyPr/>
                    <a:lstStyle/>
                    <a:p>
                      <a:r>
                        <a:rPr lang="en-IN" dirty="0" smtClean="0"/>
                        <a:t>Ethylene</a:t>
                      </a:r>
                      <a:r>
                        <a:rPr lang="en-IN" baseline="0" dirty="0" smtClean="0"/>
                        <a:t> oxide </a:t>
                      </a:r>
                      <a:endParaRPr lang="en-IN" dirty="0"/>
                    </a:p>
                  </a:txBody>
                  <a:tcPr/>
                </a:tc>
              </a:tr>
            </a:tbl>
          </a:graphicData>
        </a:graphic>
      </p:graphicFrame>
    </p:spTree>
    <p:extLst>
      <p:ext uri="{BB962C8B-B14F-4D97-AF65-F5344CB8AC3E}">
        <p14:creationId xmlns:p14="http://schemas.microsoft.com/office/powerpoint/2010/main" val="253695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3" end="3"/>
                                            </p:txEl>
                                          </p:spTgt>
                                        </p:tgtEl>
                                        <p:attrNameLst>
                                          <p:attrName>style.visibility</p:attrName>
                                        </p:attrNameLst>
                                      </p:cBhvr>
                                      <p:to>
                                        <p:strVal val="visible"/>
                                      </p:to>
                                    </p:set>
                                    <p:animEffect transition="in" filter="randombar(horizontal)">
                                      <p:cBhvr>
                                        <p:cTn id="12" dur="500"/>
                                        <p:tgtEl>
                                          <p:spTgt spid="102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0" end="0"/>
                                            </p:txEl>
                                          </p:spTgt>
                                        </p:tgtEl>
                                        <p:attrNameLst>
                                          <p:attrName>style.visibility</p:attrName>
                                        </p:attrNameLst>
                                      </p:cBhvr>
                                      <p:to>
                                        <p:strVal val="visible"/>
                                      </p:to>
                                    </p:set>
                                    <p:animEffect transition="in" filter="randombar(horizontal)">
                                      <p:cBhvr>
                                        <p:cTn id="17" dur="500"/>
                                        <p:tgtEl>
                                          <p:spTgt spid="102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4" end="4"/>
                                            </p:txEl>
                                          </p:spTgt>
                                        </p:tgtEl>
                                        <p:attrNameLst>
                                          <p:attrName>style.visibility</p:attrName>
                                        </p:attrNameLst>
                                      </p:cBhvr>
                                      <p:to>
                                        <p:strVal val="visible"/>
                                      </p:to>
                                    </p:set>
                                    <p:animEffect transition="in" filter="randombar(horizontal)">
                                      <p:cBhvr>
                                        <p:cTn id="22" dur="500"/>
                                        <p:tgtEl>
                                          <p:spTgt spid="102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26">
                                            <p:txEl>
                                              <p:pRg st="5" end="5"/>
                                            </p:txEl>
                                          </p:spTgt>
                                        </p:tgtEl>
                                        <p:attrNameLst>
                                          <p:attrName>style.visibility</p:attrName>
                                        </p:attrNameLst>
                                      </p:cBhvr>
                                      <p:to>
                                        <p:strVal val="visible"/>
                                      </p:to>
                                    </p:set>
                                    <p:animEffect transition="in" filter="randombar(horizontal)">
                                      <p:cBhvr>
                                        <p:cTn id="27" dur="500"/>
                                        <p:tgtEl>
                                          <p:spTgt spid="102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331573" y="838200"/>
            <a:ext cx="8000999" cy="5224208"/>
          </a:xfrm>
          <a:prstGeom prst="rect">
            <a:avLst/>
          </a:prstGeom>
        </p:spPr>
      </p:pic>
      <p:sp>
        <p:nvSpPr>
          <p:cNvPr id="1025" name="Rectangle 1"/>
          <p:cNvSpPr>
            <a:spLocks noChangeArrowheads="1"/>
          </p:cNvSpPr>
          <p:nvPr/>
        </p:nvSpPr>
        <p:spPr bwMode="auto">
          <a:xfrm>
            <a:off x="0" y="0"/>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2400" b="1" dirty="0" smtClean="0"/>
              <a:t>                                                    Adhesive</a:t>
            </a:r>
            <a:endParaRPr lang="en-IN" sz="2400" b="1" dirty="0"/>
          </a:p>
        </p:txBody>
      </p:sp>
      <p:sp>
        <p:nvSpPr>
          <p:cNvPr id="1026" name="Rectangle 2"/>
          <p:cNvSpPr>
            <a:spLocks noChangeArrowheads="1"/>
          </p:cNvSpPr>
          <p:nvPr/>
        </p:nvSpPr>
        <p:spPr bwMode="auto">
          <a:xfrm>
            <a:off x="457200" y="1173532"/>
            <a:ext cx="7875373"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n-US" dirty="0" smtClean="0"/>
              <a:t>UV </a:t>
            </a:r>
            <a:r>
              <a:rPr lang="en-US" dirty="0"/>
              <a:t>activated adhesives composed of organic and </a:t>
            </a:r>
            <a:r>
              <a:rPr lang="en-US" dirty="0" err="1"/>
              <a:t>oligmeric</a:t>
            </a:r>
            <a:r>
              <a:rPr lang="en-US" dirty="0"/>
              <a:t>/polymeric materials are commonly used to bind the stainless steel hypodermic needle to the glass barrel. </a:t>
            </a:r>
            <a:r>
              <a:rPr lang="en-US" dirty="0" smtClean="0"/>
              <a:t>The </a:t>
            </a:r>
            <a:r>
              <a:rPr lang="en-US" dirty="0"/>
              <a:t>impact on drug quality was a concern since acrylates are reactive toward protein under certain conditions. Evaluation of a formulated protein stored in syringes containing endogenous levels of adhesives at 37°C for 45 days led to adduct formation. Irreversible addition of acrylates with the formulated protein was observed at multiple lysine, histidine, and N-terminus sites with 0.02% of amino acid sites being modified</a:t>
            </a:r>
            <a:endParaRPr lang="en-US" dirty="0" smtClean="0"/>
          </a:p>
          <a:p>
            <a:pPr algn="just"/>
            <a:endParaRPr lang="en-US" dirty="0" smtClean="0"/>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US" dirty="0">
              <a:latin typeface="Calibri" pitchFamily="34" charset="0"/>
              <a:ea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673856975"/>
              </p:ext>
            </p:extLst>
          </p:nvPr>
        </p:nvGraphicFramePr>
        <p:xfrm>
          <a:off x="712573" y="4419600"/>
          <a:ext cx="7239000" cy="1381760"/>
        </p:xfrm>
        <a:graphic>
          <a:graphicData uri="http://schemas.openxmlformats.org/drawingml/2006/table">
            <a:tbl>
              <a:tblPr firstRow="1" bandRow="1">
                <a:tableStyleId>{5C22544A-7EE6-4342-B048-85BDC9FD1C3A}</a:tableStyleId>
              </a:tblPr>
              <a:tblGrid>
                <a:gridCol w="3619500"/>
                <a:gridCol w="3619500"/>
              </a:tblGrid>
              <a:tr h="370840">
                <a:tc>
                  <a:txBody>
                    <a:bodyPr/>
                    <a:lstStyle/>
                    <a:p>
                      <a:r>
                        <a:rPr lang="en-IN" dirty="0" smtClean="0"/>
                        <a:t>Leachables</a:t>
                      </a:r>
                      <a:endParaRPr lang="en-IN" dirty="0"/>
                    </a:p>
                  </a:txBody>
                  <a:tcPr/>
                </a:tc>
                <a:tc>
                  <a:txBody>
                    <a:bodyPr/>
                    <a:lstStyle/>
                    <a:p>
                      <a:r>
                        <a:rPr lang="en-IN" dirty="0" smtClean="0"/>
                        <a:t>Adhesive</a:t>
                      </a:r>
                      <a:endParaRPr lang="en-IN" dirty="0"/>
                    </a:p>
                  </a:txBody>
                  <a:tcPr/>
                </a:tc>
              </a:tr>
              <a:tr h="370840">
                <a:tc>
                  <a:txBody>
                    <a:bodyPr/>
                    <a:lstStyle/>
                    <a:p>
                      <a:r>
                        <a:rPr lang="en-IN" dirty="0" smtClean="0"/>
                        <a:t>Interaction with drug products-Biologics</a:t>
                      </a:r>
                      <a:endParaRPr lang="en-IN" dirty="0"/>
                    </a:p>
                  </a:txBody>
                  <a:tcPr/>
                </a:tc>
                <a:tc>
                  <a:txBody>
                    <a:bodyPr/>
                    <a:lstStyle/>
                    <a:p>
                      <a:r>
                        <a:rPr lang="en-IN" dirty="0" smtClean="0"/>
                        <a:t>Particulates</a:t>
                      </a:r>
                    </a:p>
                    <a:p>
                      <a:r>
                        <a:rPr lang="en-IN" dirty="0" smtClean="0"/>
                        <a:t>Protein and Peptide Aggregation</a:t>
                      </a:r>
                      <a:endParaRPr lang="en-IN" dirty="0"/>
                    </a:p>
                  </a:txBody>
                  <a:tcPr/>
                </a:tc>
              </a:tr>
              <a:tr h="370840">
                <a:tc>
                  <a:txBody>
                    <a:bodyPr/>
                    <a:lstStyle/>
                    <a:p>
                      <a:endParaRPr lang="en-IN" dirty="0"/>
                    </a:p>
                  </a:txBody>
                  <a:tcPr/>
                </a:tc>
                <a:tc>
                  <a:txBody>
                    <a:bodyPr/>
                    <a:lstStyle/>
                    <a:p>
                      <a:endParaRPr lang="en-IN" dirty="0"/>
                    </a:p>
                  </a:txBody>
                  <a:tcPr/>
                </a:tc>
              </a:tr>
            </a:tbl>
          </a:graphicData>
        </a:graphic>
      </p:graphicFrame>
    </p:spTree>
    <p:extLst>
      <p:ext uri="{BB962C8B-B14F-4D97-AF65-F5344CB8AC3E}">
        <p14:creationId xmlns:p14="http://schemas.microsoft.com/office/powerpoint/2010/main" val="4237986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2" end="2"/>
                                            </p:txEl>
                                          </p:spTgt>
                                        </p:tgtEl>
                                        <p:attrNameLst>
                                          <p:attrName>style.visibility</p:attrName>
                                        </p:attrNameLst>
                                      </p:cBhvr>
                                      <p:to>
                                        <p:strVal val="visible"/>
                                      </p:to>
                                    </p:set>
                                    <p:animEffect transition="in" filter="randombar(horizontal)">
                                      <p:cBhvr>
                                        <p:cTn id="12" dur="500"/>
                                        <p:tgtEl>
                                          <p:spTgt spid="102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0" end="0"/>
                                            </p:txEl>
                                          </p:spTgt>
                                        </p:tgtEl>
                                        <p:attrNameLst>
                                          <p:attrName>style.visibility</p:attrName>
                                        </p:attrNameLst>
                                      </p:cBhvr>
                                      <p:to>
                                        <p:strVal val="visible"/>
                                      </p:to>
                                    </p:set>
                                    <p:animEffect transition="in" filter="randombar(horizontal)">
                                      <p:cBhvr>
                                        <p:cTn id="17" dur="500"/>
                                        <p:tgtEl>
                                          <p:spTgt spid="102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3" end="3"/>
                                            </p:txEl>
                                          </p:spTgt>
                                        </p:tgtEl>
                                        <p:attrNameLst>
                                          <p:attrName>style.visibility</p:attrName>
                                        </p:attrNameLst>
                                      </p:cBhvr>
                                      <p:to>
                                        <p:strVal val="visible"/>
                                      </p:to>
                                    </p:set>
                                    <p:animEffect transition="in" filter="randombar(horizontal)">
                                      <p:cBhvr>
                                        <p:cTn id="22" dur="500"/>
                                        <p:tgtEl>
                                          <p:spTgt spid="10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26">
                                            <p:txEl>
                                              <p:pRg st="4" end="4"/>
                                            </p:txEl>
                                          </p:spTgt>
                                        </p:tgtEl>
                                        <p:attrNameLst>
                                          <p:attrName>style.visibility</p:attrName>
                                        </p:attrNameLst>
                                      </p:cBhvr>
                                      <p:to>
                                        <p:strVal val="visible"/>
                                      </p:to>
                                    </p:set>
                                    <p:animEffect transition="in" filter="randombar(horizontal)">
                                      <p:cBhvr>
                                        <p:cTn id="27" dur="500"/>
                                        <p:tgtEl>
                                          <p:spTgt spid="102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266700" y="990600"/>
            <a:ext cx="8000999" cy="5224208"/>
          </a:xfrm>
          <a:prstGeom prst="rect">
            <a:avLst/>
          </a:prstGeom>
        </p:spPr>
      </p:pic>
      <p:sp>
        <p:nvSpPr>
          <p:cNvPr id="1025" name="Rectangle 1"/>
          <p:cNvSpPr>
            <a:spLocks noChangeArrowheads="1"/>
          </p:cNvSpPr>
          <p:nvPr/>
        </p:nvSpPr>
        <p:spPr bwMode="auto">
          <a:xfrm>
            <a:off x="0" y="0"/>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2400" b="1" dirty="0" smtClean="0"/>
              <a:t>         </a:t>
            </a:r>
            <a:r>
              <a:rPr lang="en-US" sz="2000" b="1" dirty="0" smtClean="0"/>
              <a:t>Potential leachable from bottle, label and carton(ophthalmic ) </a:t>
            </a:r>
            <a:endParaRPr lang="en-IN" sz="2000" b="1" dirty="0"/>
          </a:p>
        </p:txBody>
      </p:sp>
      <p:sp>
        <p:nvSpPr>
          <p:cNvPr id="1026" name="Rectangle 2"/>
          <p:cNvSpPr>
            <a:spLocks noChangeArrowheads="1"/>
          </p:cNvSpPr>
          <p:nvPr/>
        </p:nvSpPr>
        <p:spPr bwMode="auto">
          <a:xfrm>
            <a:off x="457200" y="2281527"/>
            <a:ext cx="7875373"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endParaRPr lang="en-US" dirty="0" smtClean="0"/>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US" dirty="0">
              <a:latin typeface="Calibri" pitchFamily="34" charset="0"/>
              <a:ea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66055231"/>
              </p:ext>
            </p:extLst>
          </p:nvPr>
        </p:nvGraphicFramePr>
        <p:xfrm>
          <a:off x="307975" y="2881691"/>
          <a:ext cx="7643598" cy="2376109"/>
        </p:xfrm>
        <a:graphic>
          <a:graphicData uri="http://schemas.openxmlformats.org/drawingml/2006/table">
            <a:tbl>
              <a:tblPr firstRow="1" bandRow="1">
                <a:tableStyleId>{5C22544A-7EE6-4342-B048-85BDC9FD1C3A}</a:tableStyleId>
              </a:tblPr>
              <a:tblGrid>
                <a:gridCol w="3821799"/>
                <a:gridCol w="3821799"/>
              </a:tblGrid>
              <a:tr h="783588">
                <a:tc>
                  <a:txBody>
                    <a:bodyPr/>
                    <a:lstStyle/>
                    <a:p>
                      <a:r>
                        <a:rPr lang="en-IN" dirty="0" smtClean="0"/>
                        <a:t>Plastic</a:t>
                      </a:r>
                      <a:r>
                        <a:rPr lang="en-IN" baseline="0" dirty="0" smtClean="0"/>
                        <a:t> bottle</a:t>
                      </a:r>
                      <a:endParaRPr lang="en-IN" dirty="0"/>
                    </a:p>
                  </a:txBody>
                  <a:tcPr/>
                </a:tc>
                <a:tc>
                  <a:txBody>
                    <a:bodyPr/>
                    <a:lstStyle/>
                    <a:p>
                      <a:r>
                        <a:rPr lang="en-IN" dirty="0" err="1" smtClean="0"/>
                        <a:t>Plasticizer,lubricant,pigment,stabilizer,antioxidant,binding</a:t>
                      </a:r>
                      <a:r>
                        <a:rPr lang="en-IN" dirty="0" smtClean="0"/>
                        <a:t> </a:t>
                      </a:r>
                      <a:r>
                        <a:rPr lang="en-IN" dirty="0" err="1" smtClean="0"/>
                        <a:t>agent,sterilizing</a:t>
                      </a:r>
                      <a:r>
                        <a:rPr lang="en-IN" baseline="0" dirty="0" smtClean="0"/>
                        <a:t> agent.</a:t>
                      </a:r>
                      <a:endParaRPr lang="en-IN" dirty="0"/>
                    </a:p>
                  </a:txBody>
                  <a:tcPr/>
                </a:tc>
              </a:tr>
              <a:tr h="678121">
                <a:tc>
                  <a:txBody>
                    <a:bodyPr/>
                    <a:lstStyle/>
                    <a:p>
                      <a:r>
                        <a:rPr lang="en-IN" dirty="0" smtClean="0"/>
                        <a:t>Label</a:t>
                      </a:r>
                      <a:r>
                        <a:rPr lang="en-IN" baseline="0" dirty="0" smtClean="0"/>
                        <a:t> </a:t>
                      </a:r>
                      <a:endParaRPr lang="en-IN" dirty="0"/>
                    </a:p>
                  </a:txBody>
                  <a:tcPr/>
                </a:tc>
                <a:tc>
                  <a:txBody>
                    <a:bodyPr/>
                    <a:lstStyle/>
                    <a:p>
                      <a:r>
                        <a:rPr lang="en-IN" dirty="0" smtClean="0"/>
                        <a:t>Preservatives, sealant, </a:t>
                      </a:r>
                      <a:r>
                        <a:rPr lang="en-IN" dirty="0" err="1" smtClean="0"/>
                        <a:t>ink,coating</a:t>
                      </a:r>
                      <a:r>
                        <a:rPr lang="en-IN" dirty="0" smtClean="0"/>
                        <a:t>.</a:t>
                      </a:r>
                      <a:endParaRPr lang="en-IN" dirty="0"/>
                    </a:p>
                  </a:txBody>
                  <a:tcPr/>
                </a:tc>
              </a:tr>
              <a:tr h="783588">
                <a:tc>
                  <a:txBody>
                    <a:bodyPr/>
                    <a:lstStyle/>
                    <a:p>
                      <a:r>
                        <a:rPr lang="en-IN" dirty="0" smtClean="0"/>
                        <a:t>Mono</a:t>
                      </a:r>
                      <a:r>
                        <a:rPr lang="en-IN" baseline="0" dirty="0" smtClean="0"/>
                        <a:t> carton</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Preservatives, sealant, ink, coating.</a:t>
                      </a:r>
                    </a:p>
                    <a:p>
                      <a:endParaRPr lang="en-IN" dirty="0"/>
                    </a:p>
                  </a:txBody>
                  <a:tcPr/>
                </a:tc>
              </a:tr>
            </a:tbl>
          </a:graphicData>
        </a:graphic>
      </p:graphicFrame>
      <p:sp>
        <p:nvSpPr>
          <p:cNvPr id="5" name="AutoShape 4" descr="Image result for ophthalmic bottle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054" name="Picture 6" descr="Image result for ophthalmic bottle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842595"/>
            <a:ext cx="2010436" cy="1748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49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1" end="1"/>
                                            </p:txEl>
                                          </p:spTgt>
                                        </p:tgtEl>
                                        <p:attrNameLst>
                                          <p:attrName>style.visibility</p:attrName>
                                        </p:attrNameLst>
                                      </p:cBhvr>
                                      <p:to>
                                        <p:strVal val="visible"/>
                                      </p:to>
                                    </p:set>
                                    <p:animEffect transition="in" filter="randombar(horizontal)">
                                      <p:cBhvr>
                                        <p:cTn id="12" dur="500"/>
                                        <p:tgtEl>
                                          <p:spTgt spid="10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2" end="2"/>
                                            </p:txEl>
                                          </p:spTgt>
                                        </p:tgtEl>
                                        <p:attrNameLst>
                                          <p:attrName>style.visibility</p:attrName>
                                        </p:attrNameLst>
                                      </p:cBhvr>
                                      <p:to>
                                        <p:strVal val="visible"/>
                                      </p:to>
                                    </p:set>
                                    <p:animEffect transition="in" filter="randombar(horizontal)">
                                      <p:cBhvr>
                                        <p:cTn id="17" dur="500"/>
                                        <p:tgtEl>
                                          <p:spTgt spid="10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3" end="3"/>
                                            </p:txEl>
                                          </p:spTgt>
                                        </p:tgtEl>
                                        <p:attrNameLst>
                                          <p:attrName>style.visibility</p:attrName>
                                        </p:attrNameLst>
                                      </p:cBhvr>
                                      <p:to>
                                        <p:strVal val="visible"/>
                                      </p:to>
                                    </p:set>
                                    <p:animEffect transition="in" filter="randombar(horizontal)">
                                      <p:cBhvr>
                                        <p:cTn id="22" dur="500"/>
                                        <p:tgtEl>
                                          <p:spTgt spid="10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266700" y="990600"/>
            <a:ext cx="8000999" cy="5224208"/>
          </a:xfrm>
          <a:prstGeom prst="rect">
            <a:avLst/>
          </a:prstGeom>
        </p:spPr>
      </p:pic>
      <p:sp>
        <p:nvSpPr>
          <p:cNvPr id="1025" name="Rectangle 1"/>
          <p:cNvSpPr>
            <a:spLocks noChangeArrowheads="1"/>
          </p:cNvSpPr>
          <p:nvPr/>
        </p:nvSpPr>
        <p:spPr bwMode="auto">
          <a:xfrm>
            <a:off x="-28832" y="160338"/>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2400" b="1" dirty="0" smtClean="0"/>
              <a:t>                               </a:t>
            </a:r>
            <a:r>
              <a:rPr lang="en-US" sz="2000" b="1" dirty="0" smtClean="0"/>
              <a:t>MDI, DPI and Catheter   potential </a:t>
            </a:r>
            <a:r>
              <a:rPr lang="en-US" sz="2000" b="1" dirty="0" err="1" smtClean="0"/>
              <a:t>Leachables</a:t>
            </a:r>
            <a:r>
              <a:rPr lang="en-US" sz="2000" b="1" dirty="0" smtClean="0"/>
              <a:t>  </a:t>
            </a:r>
            <a:endParaRPr lang="en-IN" sz="2000" b="1" dirty="0"/>
          </a:p>
        </p:txBody>
      </p:sp>
      <p:sp>
        <p:nvSpPr>
          <p:cNvPr id="1026" name="Rectangle 2"/>
          <p:cNvSpPr>
            <a:spLocks noChangeArrowheads="1"/>
          </p:cNvSpPr>
          <p:nvPr/>
        </p:nvSpPr>
        <p:spPr bwMode="auto">
          <a:xfrm>
            <a:off x="457200" y="2281527"/>
            <a:ext cx="7875373"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endParaRPr lang="en-US" dirty="0" smtClean="0"/>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US" dirty="0">
              <a:latin typeface="Calibri" pitchFamily="34" charset="0"/>
              <a:ea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1595289995"/>
              </p:ext>
            </p:extLst>
          </p:nvPr>
        </p:nvGraphicFramePr>
        <p:xfrm>
          <a:off x="307975" y="2881691"/>
          <a:ext cx="7643598" cy="3161028"/>
        </p:xfrm>
        <a:graphic>
          <a:graphicData uri="http://schemas.openxmlformats.org/drawingml/2006/table">
            <a:tbl>
              <a:tblPr firstRow="1" bandRow="1">
                <a:tableStyleId>{5C22544A-7EE6-4342-B048-85BDC9FD1C3A}</a:tableStyleId>
              </a:tblPr>
              <a:tblGrid>
                <a:gridCol w="3821799"/>
                <a:gridCol w="3821799"/>
              </a:tblGrid>
              <a:tr h="783588">
                <a:tc>
                  <a:txBody>
                    <a:bodyPr/>
                    <a:lstStyle/>
                    <a:p>
                      <a:r>
                        <a:rPr lang="en-IN" dirty="0" err="1" smtClean="0"/>
                        <a:t>Aluminun</a:t>
                      </a:r>
                      <a:r>
                        <a:rPr lang="en-IN" baseline="0" dirty="0" smtClean="0"/>
                        <a:t> can </a:t>
                      </a:r>
                      <a:endParaRPr lang="en-IN" dirty="0"/>
                    </a:p>
                  </a:txBody>
                  <a:tcPr/>
                </a:tc>
                <a:tc>
                  <a:txBody>
                    <a:bodyPr/>
                    <a:lstStyle/>
                    <a:p>
                      <a:r>
                        <a:rPr lang="en-IN" dirty="0" err="1" smtClean="0"/>
                        <a:t>Aluminum</a:t>
                      </a:r>
                      <a:r>
                        <a:rPr lang="en-IN" dirty="0" smtClean="0"/>
                        <a:t> and inside coating material</a:t>
                      </a:r>
                      <a:endParaRPr lang="en-IN" dirty="0"/>
                    </a:p>
                  </a:txBody>
                  <a:tcPr/>
                </a:tc>
              </a:tr>
              <a:tr h="678121">
                <a:tc>
                  <a:txBody>
                    <a:bodyPr/>
                    <a:lstStyle/>
                    <a:p>
                      <a:r>
                        <a:rPr lang="en-IN" dirty="0" smtClean="0"/>
                        <a:t>Actuator</a:t>
                      </a:r>
                      <a:r>
                        <a:rPr lang="en-IN" baseline="0" dirty="0" smtClean="0"/>
                        <a:t>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err="1" smtClean="0"/>
                        <a:t>Plasticizer,lubricant,pigment,stabilizer,antioxidant,binding</a:t>
                      </a:r>
                      <a:r>
                        <a:rPr lang="en-IN" dirty="0" smtClean="0"/>
                        <a:t> </a:t>
                      </a:r>
                      <a:r>
                        <a:rPr lang="en-IN" dirty="0" err="1" smtClean="0"/>
                        <a:t>agent,sterilizing</a:t>
                      </a:r>
                      <a:r>
                        <a:rPr lang="en-IN" baseline="0" dirty="0" smtClean="0"/>
                        <a:t> agent.</a:t>
                      </a:r>
                      <a:endParaRPr lang="en-IN" dirty="0" smtClean="0"/>
                    </a:p>
                    <a:p>
                      <a:endParaRPr lang="en-IN" dirty="0"/>
                    </a:p>
                  </a:txBody>
                  <a:tcPr/>
                </a:tc>
              </a:tr>
              <a:tr h="783588">
                <a:tc>
                  <a:txBody>
                    <a:bodyPr/>
                    <a:lstStyle/>
                    <a:p>
                      <a:r>
                        <a:rPr lang="en-IN" dirty="0" smtClean="0"/>
                        <a:t>Dispensing</a:t>
                      </a:r>
                      <a:r>
                        <a:rPr lang="en-IN" baseline="0" dirty="0" smtClean="0"/>
                        <a:t> part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err="1" smtClean="0"/>
                        <a:t>Plasticizer,lubricant,pigment,stabilizer,antioxidant,binding</a:t>
                      </a:r>
                      <a:r>
                        <a:rPr lang="en-IN" dirty="0" smtClean="0"/>
                        <a:t> </a:t>
                      </a:r>
                      <a:r>
                        <a:rPr lang="en-IN" dirty="0" err="1" smtClean="0"/>
                        <a:t>agent,sterilizing</a:t>
                      </a:r>
                      <a:r>
                        <a:rPr lang="en-IN" baseline="0" dirty="0" smtClean="0"/>
                        <a:t> agent.</a:t>
                      </a:r>
                      <a:endParaRPr lang="en-IN" dirty="0" smtClean="0"/>
                    </a:p>
                    <a:p>
                      <a:endParaRPr lang="en-IN" dirty="0"/>
                    </a:p>
                  </a:txBody>
                  <a:tcPr/>
                </a:tc>
              </a:tr>
            </a:tbl>
          </a:graphicData>
        </a:graphic>
      </p:graphicFrame>
      <p:sp>
        <p:nvSpPr>
          <p:cNvPr id="5" name="AutoShape 4" descr="Image result for ophthalmic bottle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 name="Picture 9" descr="Inhale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1" y="990600"/>
            <a:ext cx="2209800" cy="1523999"/>
          </a:xfrm>
          <a:prstGeom prst="rect">
            <a:avLst/>
          </a:prstGeom>
          <a:noFill/>
          <a:ln>
            <a:solidFill>
              <a:srgbClr val="000000"/>
            </a:solidFill>
          </a:ln>
        </p:spPr>
      </p:pic>
      <p:pic>
        <p:nvPicPr>
          <p:cNvPr id="11" name="Picture 10" descr="IV tubi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0" y="990600"/>
            <a:ext cx="2286000" cy="1523999"/>
          </a:xfrm>
          <a:prstGeom prst="rect">
            <a:avLst/>
          </a:prstGeom>
          <a:noFill/>
          <a:ln>
            <a:solidFill>
              <a:srgbClr val="000000"/>
            </a:solidFill>
          </a:ln>
        </p:spPr>
      </p:pic>
    </p:spTree>
    <p:extLst>
      <p:ext uri="{BB962C8B-B14F-4D97-AF65-F5344CB8AC3E}">
        <p14:creationId xmlns:p14="http://schemas.microsoft.com/office/powerpoint/2010/main" val="109640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1" end="1"/>
                                            </p:txEl>
                                          </p:spTgt>
                                        </p:tgtEl>
                                        <p:attrNameLst>
                                          <p:attrName>style.visibility</p:attrName>
                                        </p:attrNameLst>
                                      </p:cBhvr>
                                      <p:to>
                                        <p:strVal val="visible"/>
                                      </p:to>
                                    </p:set>
                                    <p:animEffect transition="in" filter="randombar(horizontal)">
                                      <p:cBhvr>
                                        <p:cTn id="12" dur="500"/>
                                        <p:tgtEl>
                                          <p:spTgt spid="10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2" end="2"/>
                                            </p:txEl>
                                          </p:spTgt>
                                        </p:tgtEl>
                                        <p:attrNameLst>
                                          <p:attrName>style.visibility</p:attrName>
                                        </p:attrNameLst>
                                      </p:cBhvr>
                                      <p:to>
                                        <p:strVal val="visible"/>
                                      </p:to>
                                    </p:set>
                                    <p:animEffect transition="in" filter="randombar(horizontal)">
                                      <p:cBhvr>
                                        <p:cTn id="17" dur="500"/>
                                        <p:tgtEl>
                                          <p:spTgt spid="10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3" end="3"/>
                                            </p:txEl>
                                          </p:spTgt>
                                        </p:tgtEl>
                                        <p:attrNameLst>
                                          <p:attrName>style.visibility</p:attrName>
                                        </p:attrNameLst>
                                      </p:cBhvr>
                                      <p:to>
                                        <p:strVal val="visible"/>
                                      </p:to>
                                    </p:set>
                                    <p:animEffect transition="in" filter="randombar(horizontal)">
                                      <p:cBhvr>
                                        <p:cTn id="22" dur="500"/>
                                        <p:tgtEl>
                                          <p:spTgt spid="10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diamond(in)">
                                      <p:cBhvr>
                                        <p:cTn id="27" dur="20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diamond(in)">
                                      <p:cBhvr>
                                        <p:cTn id="3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dirty="0" smtClean="0"/>
              <a:t>Recommended Leachables and Extractables Testing</a:t>
            </a:r>
            <a:endParaRPr lang="en-IN"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42418462"/>
              </p:ext>
            </p:extLst>
          </p:nvPr>
        </p:nvGraphicFramePr>
        <p:xfrm>
          <a:off x="457200" y="1600200"/>
          <a:ext cx="8077200" cy="4143760"/>
        </p:xfrm>
        <a:graphic>
          <a:graphicData uri="http://schemas.openxmlformats.org/drawingml/2006/table">
            <a:tbl>
              <a:tblPr firstRow="1" bandRow="1">
                <a:tableStyleId>{5C22544A-7EE6-4342-B048-85BDC9FD1C3A}</a:tableStyleId>
              </a:tblPr>
              <a:tblGrid>
                <a:gridCol w="673100"/>
                <a:gridCol w="2019300"/>
                <a:gridCol w="1346200"/>
                <a:gridCol w="1346200"/>
                <a:gridCol w="1346200"/>
                <a:gridCol w="1346200"/>
              </a:tblGrid>
              <a:tr h="601384">
                <a:tc gridSpan="2">
                  <a:txBody>
                    <a:bodyPr/>
                    <a:lstStyle/>
                    <a:p>
                      <a:r>
                        <a:rPr lang="en-IN" sz="1400" dirty="0" smtClean="0"/>
                        <a:t>                            Product Type </a:t>
                      </a:r>
                      <a:endParaRPr lang="en-IN" sz="1400" dirty="0"/>
                    </a:p>
                  </a:txBody>
                  <a:tcPr/>
                </a:tc>
                <a:tc hMerge="1">
                  <a:txBody>
                    <a:bodyPr/>
                    <a:lstStyle/>
                    <a:p>
                      <a:endParaRPr lang="en-IN" sz="1100" dirty="0"/>
                    </a:p>
                  </a:txBody>
                  <a:tcPr/>
                </a:tc>
                <a:tc>
                  <a:txBody>
                    <a:bodyPr/>
                    <a:lstStyle/>
                    <a:p>
                      <a:r>
                        <a:rPr lang="en-IN" sz="1400" dirty="0" smtClean="0"/>
                        <a:t>Controlled extraction study</a:t>
                      </a:r>
                      <a:endParaRPr lang="en-IN" sz="1400" dirty="0"/>
                    </a:p>
                  </a:txBody>
                  <a:tcPr/>
                </a:tc>
                <a:tc>
                  <a:txBody>
                    <a:bodyPr/>
                    <a:lstStyle/>
                    <a:p>
                      <a:r>
                        <a:rPr lang="en-IN" sz="1400" dirty="0" smtClean="0"/>
                        <a:t>Leachables study</a:t>
                      </a:r>
                      <a:endParaRPr lang="en-IN" sz="1400" dirty="0"/>
                    </a:p>
                  </a:txBody>
                  <a:tcPr/>
                </a:tc>
                <a:tc>
                  <a:txBody>
                    <a:bodyPr/>
                    <a:lstStyle/>
                    <a:p>
                      <a:r>
                        <a:rPr lang="en-IN" sz="1400" dirty="0" smtClean="0"/>
                        <a:t>Routine Extractables testing </a:t>
                      </a:r>
                      <a:endParaRPr lang="en-IN" sz="1400" dirty="0"/>
                    </a:p>
                  </a:txBody>
                  <a:tcPr/>
                </a:tc>
                <a:tc>
                  <a:txBody>
                    <a:bodyPr/>
                    <a:lstStyle/>
                    <a:p>
                      <a:r>
                        <a:rPr lang="en-IN" sz="1400" dirty="0" smtClean="0"/>
                        <a:t>Routine Leachable testing </a:t>
                      </a:r>
                      <a:endParaRPr lang="en-IN" sz="1400" dirty="0"/>
                    </a:p>
                  </a:txBody>
                  <a:tcPr/>
                </a:tc>
              </a:tr>
              <a:tr h="1021080">
                <a:tc rowSpan="4">
                  <a:txBody>
                    <a:bodyPr/>
                    <a:lstStyle/>
                    <a:p>
                      <a:endParaRPr lang="en-IN" sz="1400" dirty="0" smtClean="0"/>
                    </a:p>
                    <a:p>
                      <a:endParaRPr lang="en-IN" sz="1400" dirty="0" smtClean="0"/>
                    </a:p>
                    <a:p>
                      <a:endParaRPr lang="en-IN" sz="1400" dirty="0" smtClean="0"/>
                    </a:p>
                    <a:p>
                      <a:r>
                        <a:rPr lang="en-IN" sz="1400" dirty="0" smtClean="0"/>
                        <a:t>MDI</a:t>
                      </a:r>
                      <a:endParaRPr lang="en-IN" sz="1400" dirty="0"/>
                    </a:p>
                  </a:txBody>
                  <a:tcPr/>
                </a:tc>
                <a:tc>
                  <a:txBody>
                    <a:bodyPr/>
                    <a:lstStyle/>
                    <a:p>
                      <a:r>
                        <a:rPr lang="en-IN" sz="1400" dirty="0" smtClean="0"/>
                        <a:t>Valve</a:t>
                      </a:r>
                      <a:r>
                        <a:rPr lang="en-IN" sz="1400" baseline="0" dirty="0" smtClean="0"/>
                        <a:t> components(polymeric –contact with product)</a:t>
                      </a:r>
                      <a:endParaRPr lang="en-IN" sz="1400" dirty="0"/>
                    </a:p>
                  </a:txBody>
                  <a:tcPr/>
                </a:tc>
                <a:tc>
                  <a:txBody>
                    <a:bodyPr/>
                    <a:lstStyle/>
                    <a:p>
                      <a:r>
                        <a:rPr lang="en-IN" sz="1400" dirty="0" smtClean="0"/>
                        <a:t>Yes</a:t>
                      </a:r>
                      <a:endParaRPr lang="en-IN" sz="1400" dirty="0"/>
                    </a:p>
                  </a:txBody>
                  <a:tcPr/>
                </a:tc>
                <a:tc>
                  <a:txBody>
                    <a:bodyPr/>
                    <a:lstStyle/>
                    <a:p>
                      <a:r>
                        <a:rPr lang="en-IN" sz="1400" dirty="0" smtClean="0"/>
                        <a:t>Not applicable</a:t>
                      </a:r>
                      <a:endParaRPr lang="en-IN" sz="1400" dirty="0"/>
                    </a:p>
                  </a:txBody>
                  <a:tcPr/>
                </a:tc>
                <a:tc>
                  <a:txBody>
                    <a:bodyPr/>
                    <a:lstStyle/>
                    <a:p>
                      <a:r>
                        <a:rPr lang="en-IN" sz="1400" dirty="0" smtClean="0"/>
                        <a:t>Yes</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975360">
                <a:tc vMerge="1">
                  <a:txBody>
                    <a:bodyPr/>
                    <a:lstStyle/>
                    <a:p>
                      <a:endParaRPr lang="en-IN" sz="1100" dirty="0"/>
                    </a:p>
                  </a:txBody>
                  <a:tcPr/>
                </a:tc>
                <a:tc>
                  <a:txBody>
                    <a:bodyPr/>
                    <a:lstStyle/>
                    <a:p>
                      <a:r>
                        <a:rPr lang="en-IN" sz="1400" dirty="0" smtClean="0"/>
                        <a:t>Mouthpiece(including spacer)</a:t>
                      </a:r>
                      <a:endParaRPr lang="en-IN" sz="1400" dirty="0"/>
                    </a:p>
                  </a:txBody>
                  <a:tcPr/>
                </a:tc>
                <a:tc>
                  <a:txBody>
                    <a:bodyPr/>
                    <a:lstStyle/>
                    <a:p>
                      <a:r>
                        <a:rPr lang="en-IN" sz="1400" dirty="0" smtClean="0"/>
                        <a:t>Yes</a:t>
                      </a:r>
                      <a:endParaRPr lang="en-IN" sz="1400" dirty="0"/>
                    </a:p>
                  </a:txBody>
                  <a:tcPr/>
                </a:tc>
                <a:tc>
                  <a:txBody>
                    <a:bodyPr/>
                    <a:lstStyle/>
                    <a:p>
                      <a:r>
                        <a:rPr lang="en-IN" sz="1400" dirty="0" smtClean="0"/>
                        <a:t>No(one time in-use study)</a:t>
                      </a:r>
                      <a:endParaRPr lang="en-IN" sz="1400" dirty="0"/>
                    </a:p>
                  </a:txBody>
                  <a:tcPr/>
                </a:tc>
                <a:tc>
                  <a:txBody>
                    <a:bodyPr/>
                    <a:lstStyle/>
                    <a:p>
                      <a:r>
                        <a:rPr lang="en-IN" sz="1400" dirty="0" smtClean="0"/>
                        <a:t>Yes</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777240">
                <a:tc vMerge="1">
                  <a:txBody>
                    <a:bodyPr/>
                    <a:lstStyle/>
                    <a:p>
                      <a:endParaRPr lang="en-IN" dirty="0"/>
                    </a:p>
                  </a:txBody>
                  <a:tcPr/>
                </a:tc>
                <a:tc>
                  <a:txBody>
                    <a:bodyPr/>
                    <a:lstStyle/>
                    <a:p>
                      <a:r>
                        <a:rPr lang="en-IN" sz="1400" dirty="0" smtClean="0"/>
                        <a:t>Canister</a:t>
                      </a:r>
                      <a:endParaRPr lang="en-IN" sz="1400" dirty="0"/>
                    </a:p>
                  </a:txBody>
                  <a:tcPr/>
                </a:tc>
                <a:tc>
                  <a:txBody>
                    <a:bodyPr/>
                    <a:lstStyle/>
                    <a:p>
                      <a:r>
                        <a:rPr lang="en-IN" sz="1400" dirty="0" smtClean="0"/>
                        <a:t>Yes(if coated)</a:t>
                      </a:r>
                      <a:endParaRPr lang="en-IN" sz="1400" dirty="0"/>
                    </a:p>
                  </a:txBody>
                  <a:tcPr/>
                </a:tc>
                <a:tc>
                  <a:txBody>
                    <a:bodyPr/>
                    <a:lstStyle/>
                    <a:p>
                      <a:r>
                        <a:rPr lang="en-IN" sz="1400" dirty="0" smtClean="0"/>
                        <a:t>Not applicable</a:t>
                      </a:r>
                      <a:endParaRPr lang="en-IN" sz="1400" dirty="0"/>
                    </a:p>
                  </a:txBody>
                  <a:tcPr/>
                </a:tc>
                <a:tc>
                  <a:txBody>
                    <a:bodyPr/>
                    <a:lstStyle/>
                    <a:p>
                      <a:r>
                        <a:rPr lang="en-IN" sz="1400" dirty="0" smtClean="0"/>
                        <a:t>Yes(if  coated)</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638560">
                <a:tc vMerge="1">
                  <a:txBody>
                    <a:bodyPr/>
                    <a:lstStyle/>
                    <a:p>
                      <a:endParaRPr lang="en-IN" dirty="0"/>
                    </a:p>
                  </a:txBody>
                  <a:tcPr/>
                </a:tc>
                <a:tc>
                  <a:txBody>
                    <a:bodyPr/>
                    <a:lstStyle/>
                    <a:p>
                      <a:r>
                        <a:rPr lang="en-IN" sz="1400" dirty="0" smtClean="0"/>
                        <a:t>Drug product </a:t>
                      </a:r>
                      <a:endParaRPr lang="en-IN" sz="1400" dirty="0"/>
                    </a:p>
                  </a:txBody>
                  <a:tcPr/>
                </a:tc>
                <a:tc>
                  <a:txBody>
                    <a:bodyPr/>
                    <a:lstStyle/>
                    <a:p>
                      <a:r>
                        <a:rPr lang="en-IN" sz="1400" dirty="0" smtClean="0"/>
                        <a:t>Not</a:t>
                      </a:r>
                      <a:r>
                        <a:rPr lang="en-IN" sz="1400" baseline="0" dirty="0" smtClean="0"/>
                        <a:t> applicable </a:t>
                      </a:r>
                      <a:endParaRPr lang="en-IN" sz="1400" dirty="0"/>
                    </a:p>
                  </a:txBody>
                  <a:tcPr/>
                </a:tc>
                <a:tc>
                  <a:txBody>
                    <a:bodyPr/>
                    <a:lstStyle/>
                    <a:p>
                      <a:r>
                        <a:rPr lang="en-IN" sz="1400" dirty="0" smtClean="0"/>
                        <a:t>yes</a:t>
                      </a:r>
                      <a:endParaRPr lang="en-IN" sz="1400" dirty="0"/>
                    </a:p>
                  </a:txBody>
                  <a:tcPr/>
                </a:tc>
                <a:tc>
                  <a:txBody>
                    <a:bodyPr/>
                    <a:lstStyle/>
                    <a:p>
                      <a:r>
                        <a:rPr lang="en-IN" sz="1400" dirty="0" smtClean="0"/>
                        <a:t>Not applicable</a:t>
                      </a:r>
                      <a:endParaRPr lang="en-IN" sz="1400" dirty="0"/>
                    </a:p>
                  </a:txBody>
                  <a:tcPr/>
                </a:tc>
                <a:tc>
                  <a:txBody>
                    <a:bodyPr/>
                    <a:lstStyle/>
                    <a:p>
                      <a:r>
                        <a:rPr lang="en-IN" sz="1400" dirty="0" smtClean="0"/>
                        <a:t>No</a:t>
                      </a:r>
                      <a:endParaRPr lang="en-IN" sz="1400" dirty="0"/>
                    </a:p>
                  </a:txBody>
                  <a:tcPr/>
                </a:tc>
              </a:tr>
            </a:tbl>
          </a:graphicData>
        </a:graphic>
      </p:graphicFrame>
    </p:spTree>
    <p:extLst>
      <p:ext uri="{BB962C8B-B14F-4D97-AF65-F5344CB8AC3E}">
        <p14:creationId xmlns:p14="http://schemas.microsoft.com/office/powerpoint/2010/main" val="21647773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dirty="0" smtClean="0"/>
              <a:t>Recommended Leachables and Extractables Testing</a:t>
            </a:r>
            <a:endParaRPr lang="en-IN"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5872512"/>
              </p:ext>
            </p:extLst>
          </p:nvPr>
        </p:nvGraphicFramePr>
        <p:xfrm>
          <a:off x="457200" y="1600200"/>
          <a:ext cx="8077200" cy="4143760"/>
        </p:xfrm>
        <a:graphic>
          <a:graphicData uri="http://schemas.openxmlformats.org/drawingml/2006/table">
            <a:tbl>
              <a:tblPr firstRow="1" bandRow="1">
                <a:tableStyleId>{5C22544A-7EE6-4342-B048-85BDC9FD1C3A}</a:tableStyleId>
              </a:tblPr>
              <a:tblGrid>
                <a:gridCol w="673100"/>
                <a:gridCol w="2019300"/>
                <a:gridCol w="1346200"/>
                <a:gridCol w="1346200"/>
                <a:gridCol w="1346200"/>
                <a:gridCol w="1346200"/>
              </a:tblGrid>
              <a:tr h="601384">
                <a:tc gridSpan="2">
                  <a:txBody>
                    <a:bodyPr/>
                    <a:lstStyle/>
                    <a:p>
                      <a:r>
                        <a:rPr lang="en-IN" sz="1400" dirty="0" smtClean="0"/>
                        <a:t>                            Product Type </a:t>
                      </a:r>
                      <a:endParaRPr lang="en-IN" sz="1400" dirty="0"/>
                    </a:p>
                  </a:txBody>
                  <a:tcPr/>
                </a:tc>
                <a:tc hMerge="1">
                  <a:txBody>
                    <a:bodyPr/>
                    <a:lstStyle/>
                    <a:p>
                      <a:endParaRPr lang="en-IN" sz="1100" dirty="0"/>
                    </a:p>
                  </a:txBody>
                  <a:tcPr/>
                </a:tc>
                <a:tc>
                  <a:txBody>
                    <a:bodyPr/>
                    <a:lstStyle/>
                    <a:p>
                      <a:r>
                        <a:rPr lang="en-IN" sz="1400" dirty="0" smtClean="0"/>
                        <a:t>Controlled extraction study</a:t>
                      </a:r>
                      <a:endParaRPr lang="en-IN" sz="1400" dirty="0"/>
                    </a:p>
                  </a:txBody>
                  <a:tcPr/>
                </a:tc>
                <a:tc>
                  <a:txBody>
                    <a:bodyPr/>
                    <a:lstStyle/>
                    <a:p>
                      <a:r>
                        <a:rPr lang="en-IN" sz="1400" dirty="0" smtClean="0"/>
                        <a:t>Leachables study</a:t>
                      </a:r>
                      <a:endParaRPr lang="en-IN" sz="1400" dirty="0"/>
                    </a:p>
                  </a:txBody>
                  <a:tcPr/>
                </a:tc>
                <a:tc>
                  <a:txBody>
                    <a:bodyPr/>
                    <a:lstStyle/>
                    <a:p>
                      <a:r>
                        <a:rPr lang="en-IN" sz="1400" dirty="0" smtClean="0"/>
                        <a:t>Routine Extractables testing </a:t>
                      </a:r>
                      <a:endParaRPr lang="en-IN" sz="1400" dirty="0"/>
                    </a:p>
                  </a:txBody>
                  <a:tcPr/>
                </a:tc>
                <a:tc>
                  <a:txBody>
                    <a:bodyPr/>
                    <a:lstStyle/>
                    <a:p>
                      <a:r>
                        <a:rPr lang="en-IN" sz="1400" dirty="0" smtClean="0"/>
                        <a:t>Routine Leachable testing </a:t>
                      </a:r>
                      <a:endParaRPr lang="en-IN" sz="1400" dirty="0"/>
                    </a:p>
                  </a:txBody>
                  <a:tcPr/>
                </a:tc>
              </a:tr>
              <a:tr h="1021080">
                <a:tc rowSpan="4">
                  <a:txBody>
                    <a:bodyPr/>
                    <a:lstStyle/>
                    <a:p>
                      <a:endParaRPr lang="en-IN" sz="1400" dirty="0" smtClean="0"/>
                    </a:p>
                    <a:p>
                      <a:endParaRPr lang="en-IN" sz="1400" dirty="0" smtClean="0"/>
                    </a:p>
                    <a:p>
                      <a:endParaRPr lang="en-IN" sz="1400" dirty="0" smtClean="0"/>
                    </a:p>
                    <a:p>
                      <a:r>
                        <a:rPr lang="en-IN" sz="1400" dirty="0" smtClean="0"/>
                        <a:t>DPI</a:t>
                      </a:r>
                      <a:endParaRPr lang="en-IN" sz="1400" dirty="0"/>
                    </a:p>
                  </a:txBody>
                  <a:tcPr/>
                </a:tc>
                <a:tc>
                  <a:txBody>
                    <a:bodyPr/>
                    <a:lstStyle/>
                    <a:p>
                      <a:r>
                        <a:rPr lang="en-IN" sz="1400" dirty="0" smtClean="0"/>
                        <a:t>Protective</a:t>
                      </a:r>
                      <a:r>
                        <a:rPr lang="en-IN" sz="1400" baseline="0" dirty="0" smtClean="0"/>
                        <a:t> secondary packaging(critical to the performance of the drug product)</a:t>
                      </a:r>
                      <a:endParaRPr lang="en-IN" sz="1400" dirty="0"/>
                    </a:p>
                  </a:txBody>
                  <a:tcPr/>
                </a:tc>
                <a:tc>
                  <a:txBody>
                    <a:bodyPr/>
                    <a:lstStyle/>
                    <a:p>
                      <a:r>
                        <a:rPr lang="en-IN" sz="1400" dirty="0" smtClean="0"/>
                        <a:t>Yes</a:t>
                      </a:r>
                      <a:endParaRPr lang="en-IN" sz="1400" dirty="0"/>
                    </a:p>
                  </a:txBody>
                  <a:tcPr/>
                </a:tc>
                <a:tc>
                  <a:txBody>
                    <a:bodyPr/>
                    <a:lstStyle/>
                    <a:p>
                      <a:r>
                        <a:rPr lang="en-IN" sz="1400" dirty="0" smtClean="0"/>
                        <a:t>Not applicable</a:t>
                      </a:r>
                      <a:endParaRPr lang="en-IN" sz="1400" dirty="0"/>
                    </a:p>
                  </a:txBody>
                  <a:tcPr/>
                </a:tc>
                <a:tc>
                  <a:txBody>
                    <a:bodyPr/>
                    <a:lstStyle/>
                    <a:p>
                      <a:r>
                        <a:rPr lang="en-IN" sz="1400" dirty="0" smtClean="0"/>
                        <a:t>Yes</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975360">
                <a:tc vMerge="1">
                  <a:txBody>
                    <a:bodyPr/>
                    <a:lstStyle/>
                    <a:p>
                      <a:endParaRPr lang="en-IN" sz="1100" dirty="0"/>
                    </a:p>
                  </a:txBody>
                  <a:tcPr/>
                </a:tc>
                <a:tc>
                  <a:txBody>
                    <a:bodyPr/>
                    <a:lstStyle/>
                    <a:p>
                      <a:r>
                        <a:rPr lang="en-IN" sz="1400" dirty="0" smtClean="0"/>
                        <a:t>Mouthpiece</a:t>
                      </a:r>
                      <a:endParaRPr lang="en-IN" sz="1400" dirty="0"/>
                    </a:p>
                  </a:txBody>
                  <a:tcPr/>
                </a:tc>
                <a:tc>
                  <a:txBody>
                    <a:bodyPr/>
                    <a:lstStyle/>
                    <a:p>
                      <a:r>
                        <a:rPr lang="en-IN" sz="1400" dirty="0" smtClean="0"/>
                        <a:t>Case</a:t>
                      </a:r>
                      <a:r>
                        <a:rPr lang="en-IN" sz="1400" baseline="0" dirty="0" smtClean="0"/>
                        <a:t> by case</a:t>
                      </a:r>
                      <a:endParaRPr lang="en-IN" sz="1400" dirty="0"/>
                    </a:p>
                  </a:txBody>
                  <a:tcPr/>
                </a:tc>
                <a:tc>
                  <a:txBody>
                    <a:bodyPr/>
                    <a:lstStyle/>
                    <a:p>
                      <a:r>
                        <a:rPr lang="en-IN" sz="1400" dirty="0" smtClean="0"/>
                        <a:t>No(one time in-use study)</a:t>
                      </a:r>
                      <a:endParaRPr lang="en-IN" sz="1400" dirty="0"/>
                    </a:p>
                  </a:txBody>
                  <a:tcPr/>
                </a:tc>
                <a:tc>
                  <a:txBody>
                    <a:bodyPr/>
                    <a:lstStyle/>
                    <a:p>
                      <a:r>
                        <a:rPr lang="en-IN" sz="1400" dirty="0" smtClean="0"/>
                        <a:t>Yes</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777240">
                <a:tc vMerge="1">
                  <a:txBody>
                    <a:bodyPr/>
                    <a:lstStyle/>
                    <a:p>
                      <a:endParaRPr lang="en-IN" dirty="0"/>
                    </a:p>
                  </a:txBody>
                  <a:tcPr/>
                </a:tc>
                <a:tc>
                  <a:txBody>
                    <a:bodyPr/>
                    <a:lstStyle/>
                    <a:p>
                      <a:r>
                        <a:rPr lang="en-IN" sz="1400" dirty="0" smtClean="0"/>
                        <a:t>Canister</a:t>
                      </a:r>
                      <a:endParaRPr lang="en-IN" sz="1400" dirty="0"/>
                    </a:p>
                  </a:txBody>
                  <a:tcPr/>
                </a:tc>
                <a:tc>
                  <a:txBody>
                    <a:bodyPr/>
                    <a:lstStyle/>
                    <a:p>
                      <a:r>
                        <a:rPr lang="en-IN" sz="1400" dirty="0" smtClean="0"/>
                        <a:t>Yes(if coated)</a:t>
                      </a:r>
                      <a:endParaRPr lang="en-IN" sz="1400" dirty="0"/>
                    </a:p>
                  </a:txBody>
                  <a:tcPr/>
                </a:tc>
                <a:tc>
                  <a:txBody>
                    <a:bodyPr/>
                    <a:lstStyle/>
                    <a:p>
                      <a:r>
                        <a:rPr lang="en-IN" sz="1400" dirty="0" smtClean="0"/>
                        <a:t>Not applicable</a:t>
                      </a:r>
                      <a:endParaRPr lang="en-IN" sz="1400" dirty="0"/>
                    </a:p>
                  </a:txBody>
                  <a:tcPr/>
                </a:tc>
                <a:tc>
                  <a:txBody>
                    <a:bodyPr/>
                    <a:lstStyle/>
                    <a:p>
                      <a:r>
                        <a:rPr lang="en-IN" sz="1400" dirty="0" smtClean="0"/>
                        <a:t>Yes(if  coated)</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638560">
                <a:tc vMerge="1">
                  <a:txBody>
                    <a:bodyPr/>
                    <a:lstStyle/>
                    <a:p>
                      <a:endParaRPr lang="en-IN" dirty="0"/>
                    </a:p>
                  </a:txBody>
                  <a:tcPr/>
                </a:tc>
                <a:tc>
                  <a:txBody>
                    <a:bodyPr/>
                    <a:lstStyle/>
                    <a:p>
                      <a:r>
                        <a:rPr lang="en-IN" sz="1400" dirty="0" smtClean="0"/>
                        <a:t>Drug product </a:t>
                      </a:r>
                      <a:endParaRPr lang="en-IN" sz="1400" dirty="0"/>
                    </a:p>
                  </a:txBody>
                  <a:tcPr/>
                </a:tc>
                <a:tc>
                  <a:txBody>
                    <a:bodyPr/>
                    <a:lstStyle/>
                    <a:p>
                      <a:r>
                        <a:rPr lang="en-IN" sz="1400" dirty="0" smtClean="0"/>
                        <a:t>Not</a:t>
                      </a:r>
                      <a:r>
                        <a:rPr lang="en-IN" sz="1400" baseline="0" dirty="0" smtClean="0"/>
                        <a:t> applicable </a:t>
                      </a:r>
                      <a:endParaRPr lang="en-IN" sz="1400" dirty="0"/>
                    </a:p>
                  </a:txBody>
                  <a:tcPr/>
                </a:tc>
                <a:tc>
                  <a:txBody>
                    <a:bodyPr/>
                    <a:lstStyle/>
                    <a:p>
                      <a:r>
                        <a:rPr lang="en-IN" sz="1400" dirty="0" smtClean="0"/>
                        <a:t>yes</a:t>
                      </a:r>
                      <a:endParaRPr lang="en-IN" sz="1400" dirty="0"/>
                    </a:p>
                  </a:txBody>
                  <a:tcPr/>
                </a:tc>
                <a:tc>
                  <a:txBody>
                    <a:bodyPr/>
                    <a:lstStyle/>
                    <a:p>
                      <a:r>
                        <a:rPr lang="en-IN" sz="1400" dirty="0" smtClean="0"/>
                        <a:t>Not applicable</a:t>
                      </a:r>
                      <a:endParaRPr lang="en-IN" sz="1400" dirty="0"/>
                    </a:p>
                  </a:txBody>
                  <a:tcPr/>
                </a:tc>
                <a:tc>
                  <a:txBody>
                    <a:bodyPr/>
                    <a:lstStyle/>
                    <a:p>
                      <a:r>
                        <a:rPr lang="en-IN" sz="1400" dirty="0" smtClean="0"/>
                        <a:t>No</a:t>
                      </a:r>
                      <a:endParaRPr lang="en-IN" sz="1400" dirty="0"/>
                    </a:p>
                  </a:txBody>
                  <a:tcPr/>
                </a:tc>
              </a:tr>
            </a:tbl>
          </a:graphicData>
        </a:graphic>
      </p:graphicFrame>
    </p:spTree>
    <p:extLst>
      <p:ext uri="{BB962C8B-B14F-4D97-AF65-F5344CB8AC3E}">
        <p14:creationId xmlns:p14="http://schemas.microsoft.com/office/powerpoint/2010/main" val="2313969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dirty="0" smtClean="0"/>
              <a:t>Recommended Leachables and Extractables Testing</a:t>
            </a:r>
            <a:endParaRPr lang="en-IN"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73056048"/>
              </p:ext>
            </p:extLst>
          </p:nvPr>
        </p:nvGraphicFramePr>
        <p:xfrm>
          <a:off x="457200" y="1600200"/>
          <a:ext cx="8077200" cy="4143760"/>
        </p:xfrm>
        <a:graphic>
          <a:graphicData uri="http://schemas.openxmlformats.org/drawingml/2006/table">
            <a:tbl>
              <a:tblPr firstRow="1" bandRow="1">
                <a:tableStyleId>{5C22544A-7EE6-4342-B048-85BDC9FD1C3A}</a:tableStyleId>
              </a:tblPr>
              <a:tblGrid>
                <a:gridCol w="673100"/>
                <a:gridCol w="2019300"/>
                <a:gridCol w="1346200"/>
                <a:gridCol w="1346200"/>
                <a:gridCol w="1346200"/>
                <a:gridCol w="1346200"/>
              </a:tblGrid>
              <a:tr h="601384">
                <a:tc gridSpan="2">
                  <a:txBody>
                    <a:bodyPr/>
                    <a:lstStyle/>
                    <a:p>
                      <a:r>
                        <a:rPr lang="en-IN" sz="1400" dirty="0" smtClean="0"/>
                        <a:t>                            Product Type </a:t>
                      </a:r>
                      <a:endParaRPr lang="en-IN" sz="1400" dirty="0"/>
                    </a:p>
                  </a:txBody>
                  <a:tcPr/>
                </a:tc>
                <a:tc hMerge="1">
                  <a:txBody>
                    <a:bodyPr/>
                    <a:lstStyle/>
                    <a:p>
                      <a:endParaRPr lang="en-IN" sz="1100" dirty="0"/>
                    </a:p>
                  </a:txBody>
                  <a:tcPr/>
                </a:tc>
                <a:tc>
                  <a:txBody>
                    <a:bodyPr/>
                    <a:lstStyle/>
                    <a:p>
                      <a:r>
                        <a:rPr lang="en-IN" sz="1400" dirty="0" smtClean="0"/>
                        <a:t>Controlled extraction study</a:t>
                      </a:r>
                      <a:endParaRPr lang="en-IN" sz="1400" dirty="0"/>
                    </a:p>
                  </a:txBody>
                  <a:tcPr/>
                </a:tc>
                <a:tc>
                  <a:txBody>
                    <a:bodyPr/>
                    <a:lstStyle/>
                    <a:p>
                      <a:r>
                        <a:rPr lang="en-IN" sz="1400" dirty="0" smtClean="0"/>
                        <a:t>Leachables study</a:t>
                      </a:r>
                      <a:endParaRPr lang="en-IN" sz="1400" dirty="0"/>
                    </a:p>
                  </a:txBody>
                  <a:tcPr/>
                </a:tc>
                <a:tc>
                  <a:txBody>
                    <a:bodyPr/>
                    <a:lstStyle/>
                    <a:p>
                      <a:r>
                        <a:rPr lang="en-IN" sz="1400" dirty="0" smtClean="0"/>
                        <a:t>Routine Extractables testing </a:t>
                      </a:r>
                      <a:endParaRPr lang="en-IN" sz="1400" dirty="0"/>
                    </a:p>
                  </a:txBody>
                  <a:tcPr/>
                </a:tc>
                <a:tc>
                  <a:txBody>
                    <a:bodyPr/>
                    <a:lstStyle/>
                    <a:p>
                      <a:r>
                        <a:rPr lang="en-IN" sz="1400" dirty="0" smtClean="0"/>
                        <a:t>Routine Leachable testing </a:t>
                      </a:r>
                      <a:endParaRPr lang="en-IN" sz="1400" dirty="0"/>
                    </a:p>
                  </a:txBody>
                  <a:tcPr/>
                </a:tc>
              </a:tr>
              <a:tr h="1021080">
                <a:tc rowSpan="4">
                  <a:txBody>
                    <a:bodyPr/>
                    <a:lstStyle/>
                    <a:p>
                      <a:endParaRPr lang="en-IN" sz="1400" dirty="0" smtClean="0"/>
                    </a:p>
                    <a:p>
                      <a:endParaRPr lang="en-IN" sz="1400" dirty="0" smtClean="0"/>
                    </a:p>
                    <a:p>
                      <a:endParaRPr lang="en-IN" sz="1400" dirty="0" smtClean="0"/>
                    </a:p>
                    <a:p>
                      <a:r>
                        <a:rPr lang="en-IN" sz="1400" dirty="0" smtClean="0"/>
                        <a:t>Nasal</a:t>
                      </a:r>
                      <a:r>
                        <a:rPr lang="en-IN" sz="1400" baseline="0" dirty="0" smtClean="0"/>
                        <a:t> spray</a:t>
                      </a:r>
                      <a:endParaRPr lang="en-IN" sz="1400" dirty="0"/>
                    </a:p>
                  </a:txBody>
                  <a:tcPr/>
                </a:tc>
                <a:tc>
                  <a:txBody>
                    <a:bodyPr/>
                    <a:lstStyle/>
                    <a:p>
                      <a:r>
                        <a:rPr lang="en-IN" sz="1400" dirty="0" smtClean="0"/>
                        <a:t>Pump components(polymeric contact</a:t>
                      </a:r>
                      <a:r>
                        <a:rPr lang="en-IN" sz="1400" baseline="0" dirty="0" smtClean="0"/>
                        <a:t> with product)</a:t>
                      </a:r>
                      <a:endParaRPr lang="en-IN" sz="1400" dirty="0"/>
                    </a:p>
                  </a:txBody>
                  <a:tcPr/>
                </a:tc>
                <a:tc>
                  <a:txBody>
                    <a:bodyPr/>
                    <a:lstStyle/>
                    <a:p>
                      <a:r>
                        <a:rPr lang="en-IN" sz="1400" dirty="0" smtClean="0"/>
                        <a:t>Yes</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No(one time in-use study)</a:t>
                      </a:r>
                    </a:p>
                    <a:p>
                      <a:endParaRPr lang="en-IN" sz="1400" dirty="0"/>
                    </a:p>
                  </a:txBody>
                  <a:tcPr/>
                </a:tc>
                <a:tc>
                  <a:txBody>
                    <a:bodyPr/>
                    <a:lstStyle/>
                    <a:p>
                      <a:r>
                        <a:rPr lang="en-IN" sz="1400" dirty="0" smtClean="0"/>
                        <a:t>Yes</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975360">
                <a:tc vMerge="1">
                  <a:txBody>
                    <a:bodyPr/>
                    <a:lstStyle/>
                    <a:p>
                      <a:endParaRPr lang="en-IN" sz="1100" dirty="0"/>
                    </a:p>
                  </a:txBody>
                  <a:tcPr/>
                </a:tc>
                <a:tc>
                  <a:txBody>
                    <a:bodyPr/>
                    <a:lstStyle/>
                    <a:p>
                      <a:r>
                        <a:rPr lang="en-IN" sz="1400" dirty="0" smtClean="0"/>
                        <a:t>container</a:t>
                      </a:r>
                      <a:endParaRPr lang="en-IN" sz="1400" dirty="0"/>
                    </a:p>
                  </a:txBody>
                  <a:tcPr/>
                </a:tc>
                <a:tc>
                  <a:txBody>
                    <a:bodyPr/>
                    <a:lstStyle/>
                    <a:p>
                      <a:r>
                        <a:rPr lang="en-IN" sz="1400" dirty="0" smtClean="0"/>
                        <a:t>yes</a:t>
                      </a:r>
                      <a:endParaRPr lang="en-IN" sz="1400" dirty="0"/>
                    </a:p>
                  </a:txBody>
                  <a:tcPr/>
                </a:tc>
                <a:tc>
                  <a:txBody>
                    <a:bodyPr/>
                    <a:lstStyle/>
                    <a:p>
                      <a:r>
                        <a:rPr lang="en-IN" sz="1400" dirty="0" smtClean="0"/>
                        <a:t>Not applicable </a:t>
                      </a:r>
                      <a:endParaRPr lang="en-IN" sz="1400" dirty="0"/>
                    </a:p>
                  </a:txBody>
                  <a:tcPr/>
                </a:tc>
                <a:tc>
                  <a:txBody>
                    <a:bodyPr/>
                    <a:lstStyle/>
                    <a:p>
                      <a:r>
                        <a:rPr lang="en-IN" sz="1400" dirty="0" smtClean="0"/>
                        <a:t>Yes</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777240">
                <a:tc vMerge="1">
                  <a:txBody>
                    <a:bodyPr/>
                    <a:lstStyle/>
                    <a:p>
                      <a:endParaRPr lang="en-IN" dirty="0"/>
                    </a:p>
                  </a:txBody>
                  <a:tcPr/>
                </a:tc>
                <a:tc>
                  <a:txBody>
                    <a:bodyPr/>
                    <a:lstStyle/>
                    <a:p>
                      <a:r>
                        <a:rPr lang="en-IN" sz="1400" dirty="0" smtClean="0"/>
                        <a:t>Actuator</a:t>
                      </a:r>
                      <a:endParaRPr lang="en-IN" sz="1400" dirty="0"/>
                    </a:p>
                  </a:txBody>
                  <a:tcPr/>
                </a:tc>
                <a:tc>
                  <a:txBody>
                    <a:bodyPr/>
                    <a:lstStyle/>
                    <a:p>
                      <a:r>
                        <a:rPr lang="en-IN" sz="1400" dirty="0" smtClean="0"/>
                        <a:t>Yes</a:t>
                      </a:r>
                      <a:endParaRPr lang="en-IN" sz="1400" dirty="0"/>
                    </a:p>
                  </a:txBody>
                  <a:tcPr/>
                </a:tc>
                <a:tc>
                  <a:txBody>
                    <a:bodyPr/>
                    <a:lstStyle/>
                    <a:p>
                      <a:r>
                        <a:rPr lang="en-IN" sz="1400" dirty="0" smtClean="0"/>
                        <a:t>No(one</a:t>
                      </a:r>
                      <a:r>
                        <a:rPr lang="en-IN" sz="1400" baseline="0" dirty="0" smtClean="0"/>
                        <a:t> time in use study)</a:t>
                      </a:r>
                      <a:endParaRPr lang="en-IN" sz="1400" dirty="0"/>
                    </a:p>
                  </a:txBody>
                  <a:tcPr/>
                </a:tc>
                <a:tc>
                  <a:txBody>
                    <a:bodyPr/>
                    <a:lstStyle/>
                    <a:p>
                      <a:r>
                        <a:rPr lang="en-IN" sz="1400" dirty="0" smtClean="0"/>
                        <a:t>Yes</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638560">
                <a:tc vMerge="1">
                  <a:txBody>
                    <a:bodyPr/>
                    <a:lstStyle/>
                    <a:p>
                      <a:endParaRPr lang="en-IN" dirty="0"/>
                    </a:p>
                  </a:txBody>
                  <a:tcPr/>
                </a:tc>
                <a:tc>
                  <a:txBody>
                    <a:bodyPr/>
                    <a:lstStyle/>
                    <a:p>
                      <a:r>
                        <a:rPr lang="en-IN" sz="1400" dirty="0" smtClean="0"/>
                        <a:t>Drug product </a:t>
                      </a:r>
                      <a:endParaRPr lang="en-IN" sz="1400" dirty="0"/>
                    </a:p>
                  </a:txBody>
                  <a:tcPr/>
                </a:tc>
                <a:tc>
                  <a:txBody>
                    <a:bodyPr/>
                    <a:lstStyle/>
                    <a:p>
                      <a:r>
                        <a:rPr lang="en-IN" sz="1400" dirty="0" smtClean="0"/>
                        <a:t>Not</a:t>
                      </a:r>
                      <a:r>
                        <a:rPr lang="en-IN" sz="1400" baseline="0" dirty="0" smtClean="0"/>
                        <a:t> applicable </a:t>
                      </a:r>
                      <a:endParaRPr lang="en-IN" sz="1400" dirty="0"/>
                    </a:p>
                  </a:txBody>
                  <a:tcPr/>
                </a:tc>
                <a:tc>
                  <a:txBody>
                    <a:bodyPr/>
                    <a:lstStyle/>
                    <a:p>
                      <a:r>
                        <a:rPr lang="en-IN" sz="1400" dirty="0" smtClean="0"/>
                        <a:t>yes</a:t>
                      </a:r>
                      <a:endParaRPr lang="en-IN" sz="1400" dirty="0"/>
                    </a:p>
                  </a:txBody>
                  <a:tcPr/>
                </a:tc>
                <a:tc>
                  <a:txBody>
                    <a:bodyPr/>
                    <a:lstStyle/>
                    <a:p>
                      <a:r>
                        <a:rPr lang="en-IN" sz="1400" dirty="0" smtClean="0"/>
                        <a:t>Not applicable</a:t>
                      </a:r>
                      <a:endParaRPr lang="en-IN" sz="1400" dirty="0"/>
                    </a:p>
                  </a:txBody>
                  <a:tcPr/>
                </a:tc>
                <a:tc>
                  <a:txBody>
                    <a:bodyPr/>
                    <a:lstStyle/>
                    <a:p>
                      <a:r>
                        <a:rPr lang="en-IN" sz="1400" dirty="0" smtClean="0"/>
                        <a:t>No</a:t>
                      </a:r>
                      <a:endParaRPr lang="en-IN" sz="1400" dirty="0"/>
                    </a:p>
                  </a:txBody>
                  <a:tcPr/>
                </a:tc>
              </a:tr>
            </a:tbl>
          </a:graphicData>
        </a:graphic>
      </p:graphicFrame>
    </p:spTree>
    <p:extLst>
      <p:ext uri="{BB962C8B-B14F-4D97-AF65-F5344CB8AC3E}">
        <p14:creationId xmlns:p14="http://schemas.microsoft.com/office/powerpoint/2010/main" val="31120599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dirty="0" smtClean="0"/>
              <a:t>Recommended Leachables and Extractables Testing</a:t>
            </a:r>
            <a:endParaRPr lang="en-IN"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39422590"/>
              </p:ext>
            </p:extLst>
          </p:nvPr>
        </p:nvGraphicFramePr>
        <p:xfrm>
          <a:off x="457200" y="1600200"/>
          <a:ext cx="8077200" cy="3945640"/>
        </p:xfrm>
        <a:graphic>
          <a:graphicData uri="http://schemas.openxmlformats.org/drawingml/2006/table">
            <a:tbl>
              <a:tblPr firstRow="1" bandRow="1">
                <a:tableStyleId>{5C22544A-7EE6-4342-B048-85BDC9FD1C3A}</a:tableStyleId>
              </a:tblPr>
              <a:tblGrid>
                <a:gridCol w="914400"/>
                <a:gridCol w="1778000"/>
                <a:gridCol w="1346200"/>
                <a:gridCol w="1346200"/>
                <a:gridCol w="1346200"/>
                <a:gridCol w="1346200"/>
              </a:tblGrid>
              <a:tr h="601384">
                <a:tc gridSpan="2">
                  <a:txBody>
                    <a:bodyPr/>
                    <a:lstStyle/>
                    <a:p>
                      <a:r>
                        <a:rPr lang="en-IN" sz="1400" dirty="0" smtClean="0"/>
                        <a:t>                            Product Type </a:t>
                      </a:r>
                      <a:endParaRPr lang="en-IN" sz="1400" dirty="0"/>
                    </a:p>
                  </a:txBody>
                  <a:tcPr/>
                </a:tc>
                <a:tc hMerge="1">
                  <a:txBody>
                    <a:bodyPr/>
                    <a:lstStyle/>
                    <a:p>
                      <a:endParaRPr lang="en-IN" sz="1100" dirty="0"/>
                    </a:p>
                  </a:txBody>
                  <a:tcPr/>
                </a:tc>
                <a:tc>
                  <a:txBody>
                    <a:bodyPr/>
                    <a:lstStyle/>
                    <a:p>
                      <a:r>
                        <a:rPr lang="en-IN" sz="1400" dirty="0" smtClean="0"/>
                        <a:t>Controlled extraction study</a:t>
                      </a:r>
                      <a:endParaRPr lang="en-IN" sz="1400" dirty="0"/>
                    </a:p>
                  </a:txBody>
                  <a:tcPr/>
                </a:tc>
                <a:tc>
                  <a:txBody>
                    <a:bodyPr/>
                    <a:lstStyle/>
                    <a:p>
                      <a:r>
                        <a:rPr lang="en-IN" sz="1400" dirty="0" smtClean="0"/>
                        <a:t>Leachables study</a:t>
                      </a:r>
                      <a:endParaRPr lang="en-IN" sz="1400" dirty="0"/>
                    </a:p>
                  </a:txBody>
                  <a:tcPr/>
                </a:tc>
                <a:tc>
                  <a:txBody>
                    <a:bodyPr/>
                    <a:lstStyle/>
                    <a:p>
                      <a:r>
                        <a:rPr lang="en-IN" sz="1400" dirty="0" smtClean="0"/>
                        <a:t>Routine Extractables testing </a:t>
                      </a:r>
                      <a:endParaRPr lang="en-IN" sz="1400" dirty="0"/>
                    </a:p>
                  </a:txBody>
                  <a:tcPr/>
                </a:tc>
                <a:tc>
                  <a:txBody>
                    <a:bodyPr/>
                    <a:lstStyle/>
                    <a:p>
                      <a:r>
                        <a:rPr lang="en-IN" sz="1400" dirty="0" smtClean="0"/>
                        <a:t>Routine Leachable testing </a:t>
                      </a:r>
                      <a:endParaRPr lang="en-IN" sz="1400" dirty="0"/>
                    </a:p>
                  </a:txBody>
                  <a:tcPr/>
                </a:tc>
              </a:tr>
              <a:tr h="1021080">
                <a:tc rowSpan="3">
                  <a:txBody>
                    <a:bodyPr/>
                    <a:lstStyle/>
                    <a:p>
                      <a:endParaRPr lang="en-IN" sz="1600" dirty="0" smtClean="0"/>
                    </a:p>
                    <a:p>
                      <a:endParaRPr lang="en-IN" sz="1600" dirty="0" smtClean="0"/>
                    </a:p>
                    <a:p>
                      <a:endParaRPr lang="en-IN" sz="1600" dirty="0" smtClean="0"/>
                    </a:p>
                    <a:p>
                      <a:r>
                        <a:rPr lang="en-IN" sz="1600" dirty="0" smtClean="0"/>
                        <a:t>Inhalation solution/suspension</a:t>
                      </a:r>
                      <a:endParaRPr lang="en-IN" sz="1600" dirty="0"/>
                    </a:p>
                  </a:txBody>
                  <a:tcPr/>
                </a:tc>
                <a:tc>
                  <a:txBody>
                    <a:bodyPr/>
                    <a:lstStyle/>
                    <a:p>
                      <a:r>
                        <a:rPr lang="en-IN" sz="1600" dirty="0" smtClean="0"/>
                        <a:t>Primary packaging material(polymeric)</a:t>
                      </a:r>
                      <a:endParaRPr lang="en-IN" sz="1600" dirty="0"/>
                    </a:p>
                  </a:txBody>
                  <a:tcPr/>
                </a:tc>
                <a:tc>
                  <a:txBody>
                    <a:bodyPr/>
                    <a:lstStyle/>
                    <a:p>
                      <a:r>
                        <a:rPr lang="en-IN" sz="1600" dirty="0" smtClean="0"/>
                        <a:t>Yes</a:t>
                      </a:r>
                      <a:endParaRPr lang="en-IN" sz="1600" dirty="0"/>
                    </a:p>
                  </a:txBody>
                  <a:tcPr/>
                </a:tc>
                <a:tc>
                  <a:txBody>
                    <a:bodyPr/>
                    <a:lstStyle/>
                    <a:p>
                      <a:r>
                        <a:rPr lang="en-IN" sz="1600" dirty="0" smtClean="0"/>
                        <a:t>Not applicable</a:t>
                      </a:r>
                      <a:endParaRPr lang="en-IN" sz="1600" dirty="0"/>
                    </a:p>
                  </a:txBody>
                  <a:tcPr/>
                </a:tc>
                <a:tc>
                  <a:txBody>
                    <a:bodyPr/>
                    <a:lstStyle/>
                    <a:p>
                      <a:r>
                        <a:rPr lang="en-IN" sz="1600" dirty="0" smtClean="0"/>
                        <a:t>Yes</a:t>
                      </a:r>
                      <a:endParaRPr lang="en-IN"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dirty="0" smtClean="0"/>
                        <a:t>Not applicable</a:t>
                      </a:r>
                    </a:p>
                    <a:p>
                      <a:endParaRPr lang="en-IN" sz="1600" dirty="0"/>
                    </a:p>
                  </a:txBody>
                  <a:tcPr/>
                </a:tc>
              </a:tr>
              <a:tr h="975360">
                <a:tc vMerge="1">
                  <a:txBody>
                    <a:bodyPr/>
                    <a:lstStyle/>
                    <a:p>
                      <a:endParaRPr lang="en-IN" sz="1100" dirty="0"/>
                    </a:p>
                  </a:txBody>
                  <a:tcPr/>
                </a:tc>
                <a:tc>
                  <a:txBody>
                    <a:bodyPr/>
                    <a:lstStyle/>
                    <a:p>
                      <a:r>
                        <a:rPr lang="en-IN" sz="1600" dirty="0" smtClean="0"/>
                        <a:t>Protective</a:t>
                      </a:r>
                      <a:r>
                        <a:rPr lang="en-IN" sz="1600" baseline="0" dirty="0" smtClean="0"/>
                        <a:t> secondary packaging(critical to the performance of the drug product)</a:t>
                      </a:r>
                      <a:endParaRPr lang="en-IN" sz="1600" dirty="0"/>
                    </a:p>
                  </a:txBody>
                  <a:tcPr/>
                </a:tc>
                <a:tc>
                  <a:txBody>
                    <a:bodyPr/>
                    <a:lstStyle/>
                    <a:p>
                      <a:r>
                        <a:rPr lang="en-IN" sz="1600" dirty="0" smtClean="0"/>
                        <a:t>yes</a:t>
                      </a:r>
                      <a:endParaRPr lang="en-IN" sz="1600" dirty="0"/>
                    </a:p>
                  </a:txBody>
                  <a:tcPr/>
                </a:tc>
                <a:tc>
                  <a:txBody>
                    <a:bodyPr/>
                    <a:lstStyle/>
                    <a:p>
                      <a:r>
                        <a:rPr lang="en-IN" sz="1600" dirty="0" smtClean="0"/>
                        <a:t>Not applicable </a:t>
                      </a:r>
                      <a:endParaRPr lang="en-IN" sz="1600" dirty="0"/>
                    </a:p>
                  </a:txBody>
                  <a:tcPr/>
                </a:tc>
                <a:tc>
                  <a:txBody>
                    <a:bodyPr/>
                    <a:lstStyle/>
                    <a:p>
                      <a:r>
                        <a:rPr lang="en-IN" sz="1600" dirty="0" smtClean="0"/>
                        <a:t>Yes</a:t>
                      </a:r>
                      <a:endParaRPr lang="en-IN"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dirty="0" smtClean="0"/>
                        <a:t>Not applicable</a:t>
                      </a:r>
                    </a:p>
                    <a:p>
                      <a:endParaRPr lang="en-IN" sz="1600" dirty="0"/>
                    </a:p>
                  </a:txBody>
                  <a:tcPr/>
                </a:tc>
              </a:tr>
              <a:tr h="638560">
                <a:tc vMerge="1">
                  <a:txBody>
                    <a:bodyPr/>
                    <a:lstStyle/>
                    <a:p>
                      <a:endParaRPr lang="en-IN" dirty="0"/>
                    </a:p>
                  </a:txBody>
                  <a:tcPr/>
                </a:tc>
                <a:tc>
                  <a:txBody>
                    <a:bodyPr/>
                    <a:lstStyle/>
                    <a:p>
                      <a:r>
                        <a:rPr lang="en-IN" sz="1600" dirty="0" smtClean="0"/>
                        <a:t>Drug product </a:t>
                      </a:r>
                      <a:endParaRPr lang="en-IN" sz="1600" dirty="0"/>
                    </a:p>
                  </a:txBody>
                  <a:tcPr/>
                </a:tc>
                <a:tc>
                  <a:txBody>
                    <a:bodyPr/>
                    <a:lstStyle/>
                    <a:p>
                      <a:r>
                        <a:rPr lang="en-IN" sz="1600" dirty="0" smtClean="0"/>
                        <a:t>Not</a:t>
                      </a:r>
                      <a:r>
                        <a:rPr lang="en-IN" sz="1600" baseline="0" dirty="0" smtClean="0"/>
                        <a:t> applicable </a:t>
                      </a:r>
                      <a:endParaRPr lang="en-IN" sz="1600" dirty="0"/>
                    </a:p>
                  </a:txBody>
                  <a:tcPr/>
                </a:tc>
                <a:tc>
                  <a:txBody>
                    <a:bodyPr/>
                    <a:lstStyle/>
                    <a:p>
                      <a:r>
                        <a:rPr lang="en-IN" sz="1600" dirty="0" smtClean="0"/>
                        <a:t>yes</a:t>
                      </a:r>
                      <a:endParaRPr lang="en-IN" sz="1600" dirty="0"/>
                    </a:p>
                  </a:txBody>
                  <a:tcPr/>
                </a:tc>
                <a:tc>
                  <a:txBody>
                    <a:bodyPr/>
                    <a:lstStyle/>
                    <a:p>
                      <a:r>
                        <a:rPr lang="en-IN" sz="1600" dirty="0" smtClean="0"/>
                        <a:t>Not applicable</a:t>
                      </a:r>
                      <a:endParaRPr lang="en-IN" sz="1600" dirty="0"/>
                    </a:p>
                  </a:txBody>
                  <a:tcPr/>
                </a:tc>
                <a:tc>
                  <a:txBody>
                    <a:bodyPr/>
                    <a:lstStyle/>
                    <a:p>
                      <a:r>
                        <a:rPr lang="en-IN" sz="1600" dirty="0" smtClean="0"/>
                        <a:t>No</a:t>
                      </a:r>
                      <a:endParaRPr lang="en-IN" sz="1600" dirty="0"/>
                    </a:p>
                  </a:txBody>
                  <a:tcPr/>
                </a:tc>
              </a:tr>
            </a:tbl>
          </a:graphicData>
        </a:graphic>
      </p:graphicFrame>
    </p:spTree>
    <p:extLst>
      <p:ext uri="{BB962C8B-B14F-4D97-AF65-F5344CB8AC3E}">
        <p14:creationId xmlns:p14="http://schemas.microsoft.com/office/powerpoint/2010/main" val="11240336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52400"/>
            <a:ext cx="9143999" cy="6858000"/>
          </a:xfrm>
          <a:prstGeom prst="rect">
            <a:avLst/>
          </a:prstGeom>
        </p:spPr>
      </p:pic>
      <p:sp>
        <p:nvSpPr>
          <p:cNvPr id="3073" name="Rectangle 1"/>
          <p:cNvSpPr>
            <a:spLocks noChangeArrowheads="1"/>
          </p:cNvSpPr>
          <p:nvPr/>
        </p:nvSpPr>
        <p:spPr bwMode="auto">
          <a:xfrm>
            <a:off x="170641" y="224135"/>
            <a:ext cx="7406066"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latin typeface="+mj-lt"/>
                <a:ea typeface="Calibri" pitchFamily="34" charset="0"/>
                <a:cs typeface="Arial" pitchFamily="34" charset="0"/>
              </a:rPr>
              <a:t>Packaging Materials Associated with </a:t>
            </a:r>
            <a:r>
              <a:rPr kumimoji="0" lang="en-US" sz="2400" b="1" i="0" u="sng" strike="noStrike" cap="none" normalizeH="0" baseline="0" dirty="0" err="1" smtClean="0">
                <a:ln>
                  <a:noFill/>
                </a:ln>
                <a:solidFill>
                  <a:schemeClr val="tx1"/>
                </a:solidFill>
                <a:effectLst/>
                <a:latin typeface="+mj-lt"/>
                <a:ea typeface="Calibri" pitchFamily="34" charset="0"/>
                <a:cs typeface="Arial" pitchFamily="34" charset="0"/>
              </a:rPr>
              <a:t>Parenteral</a:t>
            </a:r>
            <a:r>
              <a:rPr kumimoji="0" lang="en-US" sz="2400" b="1" i="0" u="sng" strike="noStrike" cap="none" normalizeH="0" baseline="0" dirty="0" smtClean="0">
                <a:ln>
                  <a:noFill/>
                </a:ln>
                <a:solidFill>
                  <a:schemeClr val="tx1"/>
                </a:solidFill>
                <a:effectLst/>
                <a:latin typeface="+mj-lt"/>
                <a:ea typeface="Calibri" pitchFamily="34" charset="0"/>
                <a:cs typeface="Arial" pitchFamily="34" charset="0"/>
              </a:rPr>
              <a:t> Products</a:t>
            </a:r>
            <a:endParaRPr kumimoji="0" lang="en-US" sz="2400" b="1" i="0" u="sng" strike="noStrike" cap="none" normalizeH="0" baseline="0" dirty="0" smtClean="0">
              <a:ln>
                <a:noFill/>
              </a:ln>
              <a:solidFill>
                <a:schemeClr val="tx1"/>
              </a:solidFill>
              <a:effectLst/>
              <a:latin typeface="+mj-lt"/>
              <a:cs typeface="Arial" pitchFamily="34" charset="0"/>
            </a:endParaRPr>
          </a:p>
        </p:txBody>
      </p:sp>
      <p:graphicFrame>
        <p:nvGraphicFramePr>
          <p:cNvPr id="6" name="Table 5"/>
          <p:cNvGraphicFramePr>
            <a:graphicFrameLocks noGrp="1"/>
          </p:cNvGraphicFramePr>
          <p:nvPr/>
        </p:nvGraphicFramePr>
        <p:xfrm>
          <a:off x="228600" y="937783"/>
          <a:ext cx="8591871" cy="5310617"/>
        </p:xfrm>
        <a:graphic>
          <a:graphicData uri="http://schemas.openxmlformats.org/drawingml/2006/table">
            <a:tbl>
              <a:tblPr/>
              <a:tblGrid>
                <a:gridCol w="1459022"/>
                <a:gridCol w="3243403"/>
                <a:gridCol w="3889446"/>
              </a:tblGrid>
              <a:tr h="670521">
                <a:tc>
                  <a:txBody>
                    <a:bodyPr/>
                    <a:lstStyle/>
                    <a:p>
                      <a:pPr algn="l">
                        <a:lnSpc>
                          <a:spcPct val="115000"/>
                        </a:lnSpc>
                        <a:spcAft>
                          <a:spcPts val="1000"/>
                        </a:spcAft>
                      </a:pPr>
                      <a:r>
                        <a:rPr lang="en-US" sz="1800" b="1" dirty="0">
                          <a:latin typeface="Calibri"/>
                          <a:ea typeface="Calibri"/>
                          <a:cs typeface="Times New Roman"/>
                        </a:rPr>
                        <a:t>Dosage Form</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1800" b="1" dirty="0">
                          <a:latin typeface="Calibri"/>
                          <a:ea typeface="Calibri"/>
                          <a:cs typeface="Times New Roman"/>
                        </a:rPr>
                        <a:t>Components</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pPr>
                      <a:r>
                        <a:rPr lang="en-US" sz="1800" b="1" dirty="0">
                          <a:latin typeface="Calibri"/>
                          <a:ea typeface="Times New Roman"/>
                          <a:cs typeface="Times New Roman"/>
                        </a:rPr>
                        <a:t>Example Material</a:t>
                      </a:r>
                      <a:endParaRPr lang="en-IN" sz="1800" dirty="0">
                        <a:latin typeface="Calibri"/>
                        <a:ea typeface="Times New Roman"/>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89539">
                <a:tc>
                  <a:txBody>
                    <a:bodyPr/>
                    <a:lstStyle/>
                    <a:p>
                      <a:pPr algn="l">
                        <a:lnSpc>
                          <a:spcPct val="115000"/>
                        </a:lnSpc>
                        <a:spcAft>
                          <a:spcPts val="1000"/>
                        </a:spcAft>
                      </a:pPr>
                      <a:r>
                        <a:rPr lang="en-US" sz="1800" dirty="0">
                          <a:latin typeface="Calibri"/>
                          <a:ea typeface="Calibri"/>
                          <a:cs typeface="Times New Roman"/>
                        </a:rPr>
                        <a:t>Inhalation</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1800" dirty="0">
                          <a:latin typeface="Calibri"/>
                          <a:ea typeface="Calibri"/>
                          <a:cs typeface="Times New Roman"/>
                        </a:rPr>
                        <a:t>MDI/DPI components, canisters, valves, gaskets, blister packs, bottles, actuators, mouthpiece, pumps, closures, liners, label/inks</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1800" dirty="0" err="1">
                          <a:latin typeface="Calibri"/>
                          <a:ea typeface="Calibri"/>
                          <a:cs typeface="Times New Roman"/>
                        </a:rPr>
                        <a:t>polyolefins</a:t>
                      </a:r>
                      <a:r>
                        <a:rPr lang="en-US" sz="1800" dirty="0">
                          <a:latin typeface="Calibri"/>
                          <a:ea typeface="Calibri"/>
                          <a:cs typeface="Times New Roman"/>
                        </a:rPr>
                        <a:t>, styrene butadiene rubber, ethylene propylene </a:t>
                      </a:r>
                      <a:r>
                        <a:rPr lang="en-US" sz="1800" dirty="0" err="1">
                          <a:latin typeface="Calibri"/>
                          <a:ea typeface="Calibri"/>
                          <a:cs typeface="Times New Roman"/>
                        </a:rPr>
                        <a:t>diene</a:t>
                      </a:r>
                      <a:r>
                        <a:rPr lang="en-US" sz="1800" dirty="0">
                          <a:latin typeface="Calibri"/>
                          <a:ea typeface="Calibri"/>
                          <a:cs typeface="Times New Roman"/>
                        </a:rPr>
                        <a:t> monomer, rubber, thermoplastic </a:t>
                      </a:r>
                      <a:r>
                        <a:rPr lang="en-US" sz="1800" dirty="0" err="1">
                          <a:latin typeface="Calibri"/>
                          <a:ea typeface="Calibri"/>
                          <a:cs typeface="Times New Roman"/>
                        </a:rPr>
                        <a:t>elastomers</a:t>
                      </a:r>
                      <a:r>
                        <a:rPr lang="en-US" sz="1800" dirty="0">
                          <a:latin typeface="Calibri"/>
                          <a:ea typeface="Calibri"/>
                          <a:cs typeface="Times New Roman"/>
                        </a:rPr>
                        <a:t>, </a:t>
                      </a:r>
                      <a:r>
                        <a:rPr lang="en-US" sz="1800" dirty="0" err="1">
                          <a:latin typeface="Calibri"/>
                          <a:ea typeface="Calibri"/>
                          <a:cs typeface="Times New Roman"/>
                        </a:rPr>
                        <a:t>polyacetal</a:t>
                      </a:r>
                      <a:r>
                        <a:rPr lang="en-US" sz="1800" dirty="0">
                          <a:latin typeface="Calibri"/>
                          <a:ea typeface="Calibri"/>
                          <a:cs typeface="Times New Roman"/>
                        </a:rPr>
                        <a:t>, polyesters, polyamides, acrylics, epoxies, paper / paperboard, metals, glass</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00395">
                <a:tc>
                  <a:txBody>
                    <a:bodyPr/>
                    <a:lstStyle/>
                    <a:p>
                      <a:pPr algn="l">
                        <a:lnSpc>
                          <a:spcPct val="115000"/>
                        </a:lnSpc>
                        <a:spcAft>
                          <a:spcPts val="1000"/>
                        </a:spcAft>
                      </a:pPr>
                      <a:r>
                        <a:rPr lang="en-US" sz="1800" dirty="0" err="1">
                          <a:latin typeface="Calibri"/>
                          <a:ea typeface="Calibri"/>
                          <a:cs typeface="Times New Roman"/>
                        </a:rPr>
                        <a:t>Injectable</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1800" dirty="0">
                          <a:latin typeface="Calibri"/>
                          <a:ea typeface="Calibri"/>
                          <a:cs typeface="Times New Roman"/>
                        </a:rPr>
                        <a:t>SVP &lt;100 ml/LVP &gt;100ml cartridge, syringe, vial, amp-</a:t>
                      </a:r>
                      <a:r>
                        <a:rPr lang="en-US" sz="1800" dirty="0" err="1">
                          <a:latin typeface="Calibri"/>
                          <a:ea typeface="Calibri"/>
                          <a:cs typeface="Times New Roman"/>
                        </a:rPr>
                        <a:t>oules</a:t>
                      </a:r>
                      <a:r>
                        <a:rPr lang="en-US" sz="1800" dirty="0">
                          <a:latin typeface="Calibri"/>
                          <a:ea typeface="Calibri"/>
                          <a:cs typeface="Times New Roman"/>
                        </a:rPr>
                        <a:t>, flexible bag, closures / plungers, injection ports, needles, adhesives, inks, overwraps</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1800" dirty="0" err="1">
                          <a:latin typeface="Calibri"/>
                          <a:ea typeface="Calibri"/>
                          <a:cs typeface="Times New Roman"/>
                        </a:rPr>
                        <a:t>polyolefins</a:t>
                      </a:r>
                      <a:r>
                        <a:rPr lang="en-US" sz="1800" dirty="0">
                          <a:latin typeface="Calibri"/>
                          <a:ea typeface="Calibri"/>
                          <a:cs typeface="Times New Roman"/>
                        </a:rPr>
                        <a:t>, butyl rubber, ethylene propylene </a:t>
                      </a:r>
                      <a:r>
                        <a:rPr lang="en-US" sz="1800" dirty="0" err="1">
                          <a:latin typeface="Calibri"/>
                          <a:ea typeface="Calibri"/>
                          <a:cs typeface="Times New Roman"/>
                        </a:rPr>
                        <a:t>diene</a:t>
                      </a:r>
                      <a:r>
                        <a:rPr lang="en-US" sz="1800" dirty="0">
                          <a:latin typeface="Calibri"/>
                          <a:ea typeface="Calibri"/>
                          <a:cs typeface="Times New Roman"/>
                        </a:rPr>
                        <a:t> monomer rubber, polyvinyl chloride, polyurethanes, polycarbonate, acrylics, poly-amides, polystyrene, thermoplastic </a:t>
                      </a:r>
                      <a:r>
                        <a:rPr lang="en-US" sz="1800" dirty="0" err="1">
                          <a:latin typeface="Calibri"/>
                          <a:ea typeface="Calibri"/>
                          <a:cs typeface="Times New Roman"/>
                        </a:rPr>
                        <a:t>elastomers</a:t>
                      </a:r>
                      <a:r>
                        <a:rPr lang="en-US" sz="1800" dirty="0">
                          <a:latin typeface="Calibri"/>
                          <a:ea typeface="Calibri"/>
                          <a:cs typeface="Times New Roman"/>
                        </a:rPr>
                        <a:t>, silicones, polyesters, </a:t>
                      </a:r>
                      <a:r>
                        <a:rPr lang="en-US" sz="1800" dirty="0" err="1">
                          <a:latin typeface="Calibri"/>
                          <a:ea typeface="Calibri"/>
                          <a:cs typeface="Times New Roman"/>
                        </a:rPr>
                        <a:t>epoxides</a:t>
                      </a:r>
                      <a:r>
                        <a:rPr lang="en-US" sz="1800" dirty="0">
                          <a:latin typeface="Calibri"/>
                          <a:ea typeface="Calibri"/>
                          <a:cs typeface="Times New Roman"/>
                        </a:rPr>
                        <a:t>, cellophane, </a:t>
                      </a:r>
                      <a:r>
                        <a:rPr lang="en-US" sz="1800" dirty="0" err="1">
                          <a:latin typeface="Calibri"/>
                          <a:ea typeface="Calibri"/>
                          <a:cs typeface="Times New Roman"/>
                        </a:rPr>
                        <a:t>fluoropolymers</a:t>
                      </a:r>
                      <a:r>
                        <a:rPr lang="en-US" sz="1800" dirty="0">
                          <a:latin typeface="Calibri"/>
                          <a:ea typeface="Calibri"/>
                          <a:cs typeface="Times New Roman"/>
                        </a:rPr>
                        <a:t>, </a:t>
                      </a:r>
                      <a:r>
                        <a:rPr lang="en-US" sz="1800" dirty="0" err="1">
                          <a:latin typeface="Calibri"/>
                          <a:ea typeface="Calibri"/>
                          <a:cs typeface="Times New Roman"/>
                        </a:rPr>
                        <a:t>styrenics</a:t>
                      </a:r>
                      <a:r>
                        <a:rPr lang="en-US" sz="1800" dirty="0">
                          <a:latin typeface="Calibri"/>
                          <a:ea typeface="Calibri"/>
                          <a:cs typeface="Times New Roman"/>
                        </a:rPr>
                        <a:t>, paper / paperboard, metals, glass</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073"/>
                                        </p:tgtEl>
                                        <p:attrNameLst>
                                          <p:attrName>style.visibility</p:attrName>
                                        </p:attrNameLst>
                                      </p:cBhvr>
                                      <p:to>
                                        <p:strVal val="visible"/>
                                      </p:to>
                                    </p:set>
                                    <p:animEffect transition="in" filter="diamond(in)">
                                      <p:cBhvr>
                                        <p:cTn id="7" dur="2000"/>
                                        <p:tgtEl>
                                          <p:spTgt spid="307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0"/>
            <a:ext cx="9143999" cy="6858000"/>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1691838216"/>
              </p:ext>
            </p:extLst>
          </p:nvPr>
        </p:nvGraphicFramePr>
        <p:xfrm>
          <a:off x="152400" y="548679"/>
          <a:ext cx="8668071" cy="5212077"/>
        </p:xfrm>
        <a:graphic>
          <a:graphicData uri="http://schemas.openxmlformats.org/drawingml/2006/table">
            <a:tbl>
              <a:tblPr/>
              <a:tblGrid>
                <a:gridCol w="1535222"/>
                <a:gridCol w="3243403"/>
                <a:gridCol w="3889446"/>
              </a:tblGrid>
              <a:tr h="670521">
                <a:tc>
                  <a:txBody>
                    <a:bodyPr/>
                    <a:lstStyle/>
                    <a:p>
                      <a:pPr algn="l">
                        <a:lnSpc>
                          <a:spcPct val="115000"/>
                        </a:lnSpc>
                        <a:spcAft>
                          <a:spcPts val="1000"/>
                        </a:spcAft>
                      </a:pPr>
                      <a:r>
                        <a:rPr lang="en-US" sz="1800" b="1" dirty="0">
                          <a:latin typeface="Calibri"/>
                          <a:ea typeface="Calibri"/>
                          <a:cs typeface="Times New Roman"/>
                        </a:rPr>
                        <a:t>Dosage Form</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1800" b="1" dirty="0">
                          <a:latin typeface="Calibri"/>
                          <a:ea typeface="Calibri"/>
                          <a:cs typeface="Times New Roman"/>
                        </a:rPr>
                        <a:t>Components</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pPr>
                      <a:r>
                        <a:rPr lang="en-US" sz="1800" b="1" dirty="0">
                          <a:latin typeface="Calibri"/>
                          <a:ea typeface="Times New Roman"/>
                          <a:cs typeface="Times New Roman"/>
                        </a:rPr>
                        <a:t>Example Material</a:t>
                      </a:r>
                      <a:endParaRPr lang="en-IN" sz="1800" dirty="0">
                        <a:latin typeface="Calibri"/>
                        <a:ea typeface="Times New Roman"/>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84109">
                <a:tc>
                  <a:txBody>
                    <a:bodyPr/>
                    <a:lstStyle/>
                    <a:p>
                      <a:pPr algn="l">
                        <a:lnSpc>
                          <a:spcPct val="115000"/>
                        </a:lnSpc>
                        <a:spcAft>
                          <a:spcPts val="1000"/>
                        </a:spcAft>
                      </a:pPr>
                      <a:r>
                        <a:rPr lang="en-US" sz="2000" dirty="0" smtClean="0">
                          <a:latin typeface="Calibri"/>
                          <a:ea typeface="Calibri"/>
                          <a:cs typeface="Times New Roman"/>
                        </a:rPr>
                        <a:t>Infusion</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2000" dirty="0">
                          <a:latin typeface="Calibri"/>
                          <a:ea typeface="Calibri"/>
                          <a:cs typeface="Times New Roman"/>
                        </a:rPr>
                        <a:t>bottles, droppers, screw caps, liners, tips, tubes/liners, labels/ink</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2000" dirty="0" err="1">
                          <a:latin typeface="Calibri"/>
                          <a:ea typeface="Calibri"/>
                          <a:cs typeface="Times New Roman"/>
                        </a:rPr>
                        <a:t>polyolefins</a:t>
                      </a:r>
                      <a:r>
                        <a:rPr lang="en-US" sz="2000" dirty="0">
                          <a:latin typeface="Calibri"/>
                          <a:ea typeface="Calibri"/>
                          <a:cs typeface="Times New Roman"/>
                        </a:rPr>
                        <a:t>, acrylics, </a:t>
                      </a:r>
                      <a:r>
                        <a:rPr lang="en-US" sz="2000" dirty="0" err="1">
                          <a:latin typeface="Calibri"/>
                          <a:ea typeface="Calibri"/>
                          <a:cs typeface="Times New Roman"/>
                        </a:rPr>
                        <a:t>vinyls</a:t>
                      </a:r>
                      <a:r>
                        <a:rPr lang="en-US" sz="2000" dirty="0">
                          <a:latin typeface="Calibri"/>
                          <a:ea typeface="Calibri"/>
                          <a:cs typeface="Times New Roman"/>
                        </a:rPr>
                        <a:t>, epoxies, polyamides, thermoplastic </a:t>
                      </a:r>
                      <a:r>
                        <a:rPr lang="en-US" sz="2000" dirty="0" err="1">
                          <a:latin typeface="Calibri"/>
                          <a:ea typeface="Calibri"/>
                          <a:cs typeface="Times New Roman"/>
                        </a:rPr>
                        <a:t>elastomers</a:t>
                      </a:r>
                      <a:r>
                        <a:rPr lang="en-US" sz="2000" dirty="0">
                          <a:latin typeface="Calibri"/>
                          <a:ea typeface="Calibri"/>
                          <a:cs typeface="Times New Roman"/>
                        </a:rPr>
                        <a:t>, polyesters, cellophane, glass, paper / paperboard, metals</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89539">
                <a:tc>
                  <a:txBody>
                    <a:bodyPr/>
                    <a:lstStyle/>
                    <a:p>
                      <a:pPr algn="l">
                        <a:lnSpc>
                          <a:spcPct val="115000"/>
                        </a:lnSpc>
                        <a:spcAft>
                          <a:spcPts val="1000"/>
                        </a:spcAft>
                      </a:pPr>
                      <a:r>
                        <a:rPr lang="en-US" sz="2000" dirty="0" err="1">
                          <a:latin typeface="Calibri"/>
                          <a:ea typeface="Calibri"/>
                          <a:cs typeface="Times New Roman"/>
                        </a:rPr>
                        <a:t>Transdermal</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2000" dirty="0">
                          <a:latin typeface="Calibri"/>
                          <a:ea typeface="Calibri"/>
                          <a:cs typeface="Times New Roman"/>
                        </a:rPr>
                        <a:t>adhesives, membranes, barrier films, reservoir, coatings, blister packs, preformed trays, overwraps, substrates, topical aerosol components</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2000" dirty="0" err="1">
                          <a:latin typeface="Calibri"/>
                          <a:ea typeface="Calibri"/>
                          <a:cs typeface="Times New Roman"/>
                        </a:rPr>
                        <a:t>polyolefins</a:t>
                      </a:r>
                      <a:r>
                        <a:rPr lang="en-US" sz="2000" dirty="0">
                          <a:latin typeface="Calibri"/>
                          <a:ea typeface="Calibri"/>
                          <a:cs typeface="Times New Roman"/>
                        </a:rPr>
                        <a:t>, acrylics, </a:t>
                      </a:r>
                      <a:r>
                        <a:rPr lang="en-US" sz="2000" dirty="0" err="1">
                          <a:latin typeface="Calibri"/>
                          <a:ea typeface="Calibri"/>
                          <a:cs typeface="Times New Roman"/>
                        </a:rPr>
                        <a:t>vinyls</a:t>
                      </a:r>
                      <a:r>
                        <a:rPr lang="en-US" sz="2000" dirty="0">
                          <a:latin typeface="Calibri"/>
                          <a:ea typeface="Calibri"/>
                          <a:cs typeface="Times New Roman"/>
                        </a:rPr>
                        <a:t>, polyamides, polyesters, </a:t>
                      </a:r>
                      <a:r>
                        <a:rPr lang="en-US" sz="2000" dirty="0" err="1">
                          <a:latin typeface="Calibri"/>
                          <a:ea typeface="Calibri"/>
                          <a:cs typeface="Times New Roman"/>
                        </a:rPr>
                        <a:t>styrenics</a:t>
                      </a:r>
                      <a:r>
                        <a:rPr lang="en-US" sz="2000" dirty="0">
                          <a:latin typeface="Calibri"/>
                          <a:ea typeface="Calibri"/>
                          <a:cs typeface="Times New Roman"/>
                        </a:rPr>
                        <a:t>, rubber material thermoplastics, metal</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3252">
                <a:tc>
                  <a:txBody>
                    <a:bodyPr/>
                    <a:lstStyle/>
                    <a:p>
                      <a:pPr algn="l">
                        <a:lnSpc>
                          <a:spcPct val="115000"/>
                        </a:lnSpc>
                        <a:spcAft>
                          <a:spcPts val="1000"/>
                        </a:spcAft>
                      </a:pPr>
                      <a:r>
                        <a:rPr lang="en-US" sz="2000" dirty="0">
                          <a:latin typeface="Calibri"/>
                          <a:ea typeface="Calibri"/>
                          <a:cs typeface="Times New Roman"/>
                        </a:rPr>
                        <a:t>Associated Components</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2000" dirty="0">
                          <a:latin typeface="Calibri"/>
                          <a:ea typeface="Calibri"/>
                          <a:cs typeface="Times New Roman"/>
                        </a:rPr>
                        <a:t>nebulizers, dosing spoons, dropper, dosing cups</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2000" dirty="0" err="1">
                          <a:latin typeface="Calibri"/>
                          <a:ea typeface="Calibri"/>
                          <a:cs typeface="Times New Roman"/>
                        </a:rPr>
                        <a:t>polyolefins</a:t>
                      </a:r>
                      <a:r>
                        <a:rPr lang="en-US" sz="2000" dirty="0">
                          <a:latin typeface="Calibri"/>
                          <a:ea typeface="Calibri"/>
                          <a:cs typeface="Times New Roman"/>
                        </a:rPr>
                        <a:t>, glass, rubber, thermoplastics, polyesters</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pic>
        <p:nvPicPr>
          <p:cNvPr id="9" name="Picture 8" descr="http://www.contractpharma.com/contents/displayimage/446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657600" cy="2743200"/>
          </a:xfrm>
          <a:prstGeom prst="rect">
            <a:avLst/>
          </a:prstGeom>
          <a:noFill/>
          <a:ln>
            <a:solidFill>
              <a:schemeClr val="accent3">
                <a:lumMod val="50000"/>
              </a:schemeClr>
            </a:solidFill>
          </a:ln>
        </p:spPr>
      </p:pic>
      <p:pic>
        <p:nvPicPr>
          <p:cNvPr id="10" name="Picture 9" descr="http://www.pmpnews.com/sites/default/files/archive_images/pmpn0704p42a.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62200" y="2112034"/>
            <a:ext cx="3733800" cy="2536166"/>
          </a:xfrm>
          <a:prstGeom prst="rect">
            <a:avLst/>
          </a:prstGeom>
          <a:noFill/>
          <a:ln>
            <a:solidFill>
              <a:schemeClr val="accent3">
                <a:lumMod val="50000"/>
              </a:schemeClr>
            </a:solidFill>
          </a:ln>
        </p:spPr>
      </p:pic>
      <p:pic>
        <p:nvPicPr>
          <p:cNvPr id="11" name="Picture 10" descr="http://www.pmpnews.com/sites/default/files/archive_images/pmpn0704p46a.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10200" y="3740989"/>
            <a:ext cx="3733800" cy="2583611"/>
          </a:xfrm>
          <a:prstGeom prst="rect">
            <a:avLst/>
          </a:prstGeom>
          <a:noFill/>
          <a:ln>
            <a:solidFill>
              <a:schemeClr val="accent3">
                <a:lumMod val="50000"/>
              </a:schemeClr>
            </a:solidFill>
          </a:ln>
        </p:spPr>
      </p:pic>
      <p:sp>
        <p:nvSpPr>
          <p:cNvPr id="12" name="Flowchart: Punched Tape 11"/>
          <p:cNvSpPr/>
          <p:nvPr/>
        </p:nvSpPr>
        <p:spPr>
          <a:xfrm>
            <a:off x="3733800" y="152400"/>
            <a:ext cx="4648200" cy="1905000"/>
          </a:xfrm>
          <a:prstGeom prst="flowChartPunchedTap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p:cNvSpPr/>
          <p:nvPr/>
        </p:nvSpPr>
        <p:spPr>
          <a:xfrm>
            <a:off x="3810000" y="531674"/>
            <a:ext cx="4572000" cy="1754326"/>
          </a:xfrm>
          <a:prstGeom prst="rect">
            <a:avLst/>
          </a:prstGeom>
        </p:spPr>
        <p:txBody>
          <a:bodyPr>
            <a:spAutoFit/>
          </a:bodyPr>
          <a:lstStyle/>
          <a:p>
            <a:r>
              <a:rPr lang="en-US" b="1" dirty="0" smtClean="0"/>
              <a:t>The selection and control of container closure systems are important parameters in pharmaceutical development and throughout the drug product life cycle.</a:t>
            </a:r>
            <a:br>
              <a:rPr lang="en-US" b="1" dirty="0" smtClean="0"/>
            </a:br>
            <a:r>
              <a:rPr lang="en-US" b="1" dirty="0" smtClean="0"/>
              <a:t/>
            </a:r>
            <a:br>
              <a:rPr lang="en-US" b="1" dirty="0" smtClean="0"/>
            </a:br>
            <a:endParaRPr lang="en-IN" dirty="0"/>
          </a:p>
        </p:txBody>
      </p:sp>
      <p:sp>
        <p:nvSpPr>
          <p:cNvPr id="14" name="Rectangle 13"/>
          <p:cNvSpPr/>
          <p:nvPr/>
        </p:nvSpPr>
        <p:spPr>
          <a:xfrm>
            <a:off x="2819400" y="4888468"/>
            <a:ext cx="2321213" cy="461665"/>
          </a:xfrm>
          <a:prstGeom prst="rect">
            <a:avLst/>
          </a:prstGeom>
        </p:spPr>
        <p:txBody>
          <a:bodyPr wrap="none">
            <a:spAutoFit/>
          </a:bodyPr>
          <a:lstStyle/>
          <a:p>
            <a:r>
              <a:rPr lang="en-IN" sz="2400" u="sng" dirty="0" smtClean="0"/>
              <a:t>Prefilled Syringes</a:t>
            </a:r>
            <a:endParaRPr lang="en-IN" sz="2400" u="sng" dirty="0"/>
          </a:p>
        </p:txBody>
      </p:sp>
      <p:sp>
        <p:nvSpPr>
          <p:cNvPr id="15" name="Rectangle 14"/>
          <p:cNvSpPr/>
          <p:nvPr/>
        </p:nvSpPr>
        <p:spPr>
          <a:xfrm>
            <a:off x="6561375" y="6412468"/>
            <a:ext cx="1853200" cy="461665"/>
          </a:xfrm>
          <a:prstGeom prst="rect">
            <a:avLst/>
          </a:prstGeom>
        </p:spPr>
        <p:txBody>
          <a:bodyPr wrap="none">
            <a:spAutoFit/>
          </a:bodyPr>
          <a:lstStyle/>
          <a:p>
            <a:r>
              <a:rPr lang="en-IN" sz="2400" u="sng" dirty="0" smtClean="0"/>
              <a:t>Cyclic olefins </a:t>
            </a:r>
            <a:endParaRPr lang="en-IN" sz="2400" u="sng" dirty="0"/>
          </a:p>
        </p:txBody>
      </p:sp>
      <p:sp>
        <p:nvSpPr>
          <p:cNvPr id="20" name="Rectangle 19"/>
          <p:cNvSpPr/>
          <p:nvPr/>
        </p:nvSpPr>
        <p:spPr>
          <a:xfrm>
            <a:off x="679641" y="2971800"/>
            <a:ext cx="768159" cy="461665"/>
          </a:xfrm>
          <a:prstGeom prst="rect">
            <a:avLst/>
          </a:prstGeom>
        </p:spPr>
        <p:txBody>
          <a:bodyPr wrap="none">
            <a:spAutoFit/>
          </a:bodyPr>
          <a:lstStyle/>
          <a:p>
            <a:r>
              <a:rPr lang="en-IN" sz="2400" u="sng" dirty="0" smtClean="0"/>
              <a:t>Vials</a:t>
            </a:r>
            <a:endParaRPr lang="en-IN" sz="2400" u="sng" dirty="0"/>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animEffect transition="in" filter="slide(fromBottom)">
                                      <p:cBhvr>
                                        <p:cTn id="13" dur="500"/>
                                        <p:tgtEl>
                                          <p:spTgt spid="1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edge">
                                      <p:cBhvr>
                                        <p:cTn id="18" dur="2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diamond(in)">
                                      <p:cBhvr>
                                        <p:cTn id="23" dur="20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8" presetClass="entr" presetSubtype="16"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diamond(in)">
                                      <p:cBhvr>
                                        <p:cTn id="34" dur="20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7" presetClass="entr" presetSubtype="4"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2000" fill="hold"/>
                                        <p:tgtEl>
                                          <p:spTgt spid="11"/>
                                        </p:tgtEl>
                                        <p:attrNameLst>
                                          <p:attrName>ppt_x</p:attrName>
                                        </p:attrNameLst>
                                      </p:cBhvr>
                                      <p:tavLst>
                                        <p:tav tm="0">
                                          <p:val>
                                            <p:strVal val="#ppt_x"/>
                                          </p:val>
                                        </p:tav>
                                        <p:tav tm="100000">
                                          <p:val>
                                            <p:strVal val="#ppt_x"/>
                                          </p:val>
                                        </p:tav>
                                      </p:tavLst>
                                    </p:anim>
                                    <p:anim calcmode="lin" valueType="num">
                                      <p:cBhvr additive="base">
                                        <p:cTn id="40" dur="2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8" presetClass="entr" presetSubtype="16"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diamond(in)">
                                      <p:cBhvr>
                                        <p:cTn id="45"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p:bldP spid="15" grpId="0"/>
      <p:bldP spid="2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37071" y="-152400"/>
            <a:ext cx="9143999" cy="6858000"/>
          </a:xfrm>
          <a:prstGeom prst="rect">
            <a:avLst/>
          </a:prstGeom>
        </p:spPr>
      </p:pic>
      <p:sp>
        <p:nvSpPr>
          <p:cNvPr id="16" name="Rectangle 15"/>
          <p:cNvSpPr/>
          <p:nvPr/>
        </p:nvSpPr>
        <p:spPr>
          <a:xfrm>
            <a:off x="304800" y="457200"/>
            <a:ext cx="8458200" cy="400110"/>
          </a:xfrm>
          <a:prstGeom prst="rect">
            <a:avLst/>
          </a:prstGeom>
        </p:spPr>
        <p:txBody>
          <a:bodyPr wrap="square">
            <a:spAutoFit/>
          </a:bodyPr>
          <a:lstStyle/>
          <a:p>
            <a:pPr lvl="0" fontAlgn="base">
              <a:spcBef>
                <a:spcPct val="0"/>
              </a:spcBef>
              <a:spcAft>
                <a:spcPct val="0"/>
              </a:spcAft>
            </a:pPr>
            <a:r>
              <a:rPr lang="en-US" sz="2000" dirty="0" smtClean="0">
                <a:solidFill>
                  <a:prstClr val="black"/>
                </a:solidFill>
                <a:ea typeface="Times New Roman" pitchFamily="18" charset="0"/>
                <a:cs typeface="Arial" pitchFamily="34" charset="0"/>
              </a:rPr>
              <a:t>.</a:t>
            </a:r>
            <a:endParaRPr lang="en-US" sz="2000" dirty="0" smtClean="0">
              <a:solidFill>
                <a:prstClr val="black"/>
              </a:solidFill>
              <a:cs typeface="Arial" pitchFamily="34" charset="0"/>
            </a:endParaRPr>
          </a:p>
        </p:txBody>
      </p:sp>
      <p:sp>
        <p:nvSpPr>
          <p:cNvPr id="17" name="Rectangle 1"/>
          <p:cNvSpPr>
            <a:spLocks noChangeArrowheads="1"/>
          </p:cNvSpPr>
          <p:nvPr/>
        </p:nvSpPr>
        <p:spPr bwMode="auto">
          <a:xfrm>
            <a:off x="329560" y="0"/>
            <a:ext cx="3480440"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Container Closure System</a:t>
            </a:r>
            <a:endParaRPr kumimoji="0" lang="en-US" sz="1800" b="0" i="0" u="sng" strike="noStrike" cap="none" normalizeH="0" baseline="0" dirty="0" smtClean="0">
              <a:ln>
                <a:noFill/>
              </a:ln>
              <a:solidFill>
                <a:schemeClr val="tx1"/>
              </a:solidFill>
              <a:effectLst/>
              <a:latin typeface="Arial" pitchFamily="34" charset="0"/>
              <a:cs typeface="Arial" pitchFamily="34" charset="0"/>
            </a:endParaRPr>
          </a:p>
        </p:txBody>
      </p:sp>
      <p:sp>
        <p:nvSpPr>
          <p:cNvPr id="40" name="Flowchart: Terminator 39"/>
          <p:cNvSpPr/>
          <p:nvPr/>
        </p:nvSpPr>
        <p:spPr>
          <a:xfrm>
            <a:off x="0" y="2971800"/>
            <a:ext cx="1447800" cy="1981200"/>
          </a:xfrm>
          <a:prstGeom prst="flowChartTermina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27" name="Rectangle 3"/>
          <p:cNvSpPr>
            <a:spLocks noChangeArrowheads="1"/>
          </p:cNvSpPr>
          <p:nvPr/>
        </p:nvSpPr>
        <p:spPr bwMode="auto">
          <a:xfrm>
            <a:off x="0"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2" name="Rectangle 41"/>
          <p:cNvSpPr/>
          <p:nvPr/>
        </p:nvSpPr>
        <p:spPr>
          <a:xfrm>
            <a:off x="0" y="3170872"/>
            <a:ext cx="1371600" cy="1477328"/>
          </a:xfrm>
          <a:prstGeom prst="rect">
            <a:avLst/>
          </a:prstGeom>
        </p:spPr>
        <p:txBody>
          <a:bodyPr wrap="square">
            <a:spAutoFit/>
          </a:bodyPr>
          <a:lstStyle/>
          <a:p>
            <a:pPr lvl="0" algn="ctr" fontAlgn="base">
              <a:spcBef>
                <a:spcPct val="0"/>
              </a:spcBef>
              <a:spcAft>
                <a:spcPct val="0"/>
              </a:spcAft>
            </a:pPr>
            <a:r>
              <a:rPr lang="en-US" b="1" dirty="0" smtClean="0">
                <a:solidFill>
                  <a:schemeClr val="bg1"/>
                </a:solidFill>
                <a:latin typeface="Arial" pitchFamily="34" charset="0"/>
                <a:ea typeface="Times New Roman" pitchFamily="18" charset="0"/>
                <a:cs typeface="Arial" pitchFamily="34" charset="0"/>
              </a:rPr>
              <a:t>What </a:t>
            </a:r>
          </a:p>
          <a:p>
            <a:pPr lvl="0" algn="ctr" fontAlgn="base">
              <a:spcBef>
                <a:spcPct val="0"/>
              </a:spcBef>
              <a:spcAft>
                <a:spcPct val="0"/>
              </a:spcAft>
            </a:pPr>
            <a:r>
              <a:rPr lang="en-US" b="1" dirty="0" smtClean="0">
                <a:solidFill>
                  <a:schemeClr val="bg1"/>
                </a:solidFill>
                <a:latin typeface="Arial" pitchFamily="34" charset="0"/>
                <a:ea typeface="Times New Roman" pitchFamily="18" charset="0"/>
                <a:cs typeface="Arial" pitchFamily="34" charset="0"/>
              </a:rPr>
              <a:t>Drug </a:t>
            </a:r>
          </a:p>
          <a:p>
            <a:pPr lvl="0" algn="ctr" fontAlgn="base">
              <a:spcBef>
                <a:spcPct val="0"/>
              </a:spcBef>
              <a:spcAft>
                <a:spcPct val="0"/>
              </a:spcAft>
            </a:pPr>
            <a:r>
              <a:rPr lang="en-US" b="1" dirty="0" smtClean="0">
                <a:solidFill>
                  <a:schemeClr val="bg1"/>
                </a:solidFill>
                <a:latin typeface="Arial" pitchFamily="34" charset="0"/>
                <a:ea typeface="Times New Roman" pitchFamily="18" charset="0"/>
                <a:cs typeface="Arial" pitchFamily="34" charset="0"/>
              </a:rPr>
              <a:t>Packaging</a:t>
            </a:r>
          </a:p>
          <a:p>
            <a:pPr lvl="0" algn="ctr" fontAlgn="base">
              <a:spcBef>
                <a:spcPct val="0"/>
              </a:spcBef>
              <a:spcAft>
                <a:spcPct val="0"/>
              </a:spcAft>
            </a:pPr>
            <a:r>
              <a:rPr lang="en-US" b="1" dirty="0" smtClean="0">
                <a:solidFill>
                  <a:schemeClr val="bg1"/>
                </a:solidFill>
                <a:latin typeface="Arial" pitchFamily="34" charset="0"/>
                <a:ea typeface="Times New Roman" pitchFamily="18" charset="0"/>
                <a:cs typeface="Arial" pitchFamily="34" charset="0"/>
              </a:rPr>
              <a:t> Should</a:t>
            </a:r>
          </a:p>
          <a:p>
            <a:pPr lvl="0" algn="ctr" fontAlgn="base">
              <a:spcBef>
                <a:spcPct val="0"/>
              </a:spcBef>
              <a:spcAft>
                <a:spcPct val="0"/>
              </a:spcAft>
            </a:pPr>
            <a:r>
              <a:rPr lang="en-US" b="1" dirty="0" smtClean="0">
                <a:solidFill>
                  <a:schemeClr val="bg1"/>
                </a:solidFill>
                <a:latin typeface="Arial" pitchFamily="34" charset="0"/>
                <a:ea typeface="Times New Roman" pitchFamily="18" charset="0"/>
                <a:cs typeface="Arial" pitchFamily="34" charset="0"/>
              </a:rPr>
              <a:t> Do </a:t>
            </a:r>
            <a:endParaRPr lang="en-US" sz="2000" dirty="0" smtClean="0">
              <a:solidFill>
                <a:schemeClr val="bg1"/>
              </a:solidFill>
              <a:latin typeface="Arial" pitchFamily="34" charset="0"/>
              <a:cs typeface="Arial" pitchFamily="34" charset="0"/>
            </a:endParaRPr>
          </a:p>
        </p:txBody>
      </p:sp>
      <p:sp>
        <p:nvSpPr>
          <p:cNvPr id="43" name="Flowchart: Terminator 42"/>
          <p:cNvSpPr/>
          <p:nvPr/>
        </p:nvSpPr>
        <p:spPr>
          <a:xfrm>
            <a:off x="7696200" y="2971800"/>
            <a:ext cx="1447800" cy="1981200"/>
          </a:xfrm>
          <a:prstGeom prst="flowChartTermina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bg1"/>
              </a:solidFill>
            </a:endParaRPr>
          </a:p>
        </p:txBody>
      </p:sp>
      <p:sp>
        <p:nvSpPr>
          <p:cNvPr id="44" name="Rectangle 43"/>
          <p:cNvSpPr/>
          <p:nvPr/>
        </p:nvSpPr>
        <p:spPr>
          <a:xfrm>
            <a:off x="7809792" y="3124200"/>
            <a:ext cx="1181808" cy="1477328"/>
          </a:xfrm>
          <a:prstGeom prst="rect">
            <a:avLst/>
          </a:prstGeom>
        </p:spPr>
        <p:txBody>
          <a:bodyPr wrap="square">
            <a:spAutoFit/>
          </a:bodyPr>
          <a:lstStyle/>
          <a:p>
            <a:pPr algn="ctr"/>
            <a:r>
              <a:rPr lang="en-US" b="1" dirty="0" smtClean="0">
                <a:solidFill>
                  <a:schemeClr val="bg1"/>
                </a:solidFill>
              </a:rPr>
              <a:t>What Drug Packaging Should  Never  Do </a:t>
            </a:r>
            <a:endParaRPr lang="en-IN" dirty="0">
              <a:solidFill>
                <a:schemeClr val="bg1"/>
              </a:solidFill>
            </a:endParaRPr>
          </a:p>
        </p:txBody>
      </p:sp>
      <p:sp>
        <p:nvSpPr>
          <p:cNvPr id="45" name="Rectangle 44"/>
          <p:cNvSpPr/>
          <p:nvPr/>
        </p:nvSpPr>
        <p:spPr>
          <a:xfrm>
            <a:off x="2514600" y="1143000"/>
            <a:ext cx="4343400" cy="5334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Adequately preserve the integrity of the product(storage)</a:t>
            </a:r>
            <a:endParaRPr lang="en-IN" dirty="0"/>
          </a:p>
        </p:txBody>
      </p:sp>
      <p:sp>
        <p:nvSpPr>
          <p:cNvPr id="46" name="Rectangle 45"/>
          <p:cNvSpPr/>
          <p:nvPr/>
        </p:nvSpPr>
        <p:spPr>
          <a:xfrm>
            <a:off x="2514600" y="1905000"/>
            <a:ext cx="4343400" cy="381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Contribute harmful components to the drug</a:t>
            </a:r>
            <a:endParaRPr lang="en-IN" dirty="0"/>
          </a:p>
        </p:txBody>
      </p:sp>
      <p:sp>
        <p:nvSpPr>
          <p:cNvPr id="47" name="Rectangle 46"/>
          <p:cNvSpPr/>
          <p:nvPr/>
        </p:nvSpPr>
        <p:spPr>
          <a:xfrm>
            <a:off x="2514600" y="2514600"/>
            <a:ext cx="4343400" cy="5334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Deliver the drug </a:t>
            </a:r>
            <a:r>
              <a:rPr lang="en-US" dirty="0" err="1" smtClean="0"/>
              <a:t>e.g</a:t>
            </a:r>
            <a:r>
              <a:rPr lang="en-US" dirty="0" smtClean="0"/>
              <a:t> .prefilled syringes, Inhalers, ophthalmic</a:t>
            </a:r>
            <a:endParaRPr lang="en-IN" dirty="0"/>
          </a:p>
        </p:txBody>
      </p:sp>
      <p:sp>
        <p:nvSpPr>
          <p:cNvPr id="48" name="Rectangle 47"/>
          <p:cNvSpPr/>
          <p:nvPr/>
        </p:nvSpPr>
        <p:spPr>
          <a:xfrm>
            <a:off x="2514600" y="3276600"/>
            <a:ext cx="4343400" cy="4572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Increase Toxicity of the product</a:t>
            </a:r>
            <a:endParaRPr lang="en-IN" dirty="0"/>
          </a:p>
        </p:txBody>
      </p:sp>
      <p:sp>
        <p:nvSpPr>
          <p:cNvPr id="49" name="Rectangle 48"/>
          <p:cNvSpPr/>
          <p:nvPr/>
        </p:nvSpPr>
        <p:spPr>
          <a:xfrm>
            <a:off x="2514600" y="3962400"/>
            <a:ext cx="4343400" cy="4572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Protect the Drug product during shelf life</a:t>
            </a:r>
            <a:endParaRPr lang="en-IN" dirty="0"/>
          </a:p>
        </p:txBody>
      </p:sp>
      <p:sp>
        <p:nvSpPr>
          <p:cNvPr id="50" name="Rectangle 49"/>
          <p:cNvSpPr/>
          <p:nvPr/>
        </p:nvSpPr>
        <p:spPr>
          <a:xfrm>
            <a:off x="2514600" y="4648200"/>
            <a:ext cx="4343400" cy="381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Carciogenic</a:t>
            </a:r>
            <a:r>
              <a:rPr lang="en-US" dirty="0" smtClean="0"/>
              <a:t>/</a:t>
            </a:r>
            <a:r>
              <a:rPr lang="en-US" dirty="0" err="1" smtClean="0"/>
              <a:t>Genotoxic</a:t>
            </a:r>
            <a:endParaRPr lang="en-IN" dirty="0"/>
          </a:p>
        </p:txBody>
      </p:sp>
      <p:sp>
        <p:nvSpPr>
          <p:cNvPr id="51" name="Rectangle 50"/>
          <p:cNvSpPr/>
          <p:nvPr/>
        </p:nvSpPr>
        <p:spPr>
          <a:xfrm>
            <a:off x="2514600" y="5181600"/>
            <a:ext cx="4343400" cy="9144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Packaging materials have been in the focus of such investigations for long time as the contact time between drug product and packaging material is rather long.</a:t>
            </a:r>
            <a:endParaRPr lang="en-IN" sz="1600" dirty="0"/>
          </a:p>
        </p:txBody>
      </p:sp>
      <p:sp>
        <p:nvSpPr>
          <p:cNvPr id="52" name="Rectangle 51"/>
          <p:cNvSpPr/>
          <p:nvPr/>
        </p:nvSpPr>
        <p:spPr>
          <a:xfrm>
            <a:off x="2514600" y="6248400"/>
            <a:ext cx="4343400" cy="4572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Impact Drug efficiency/Stability(e.g. cause precipitation or Ph change</a:t>
            </a:r>
            <a:endParaRPr lang="en-IN" dirty="0"/>
          </a:p>
        </p:txBody>
      </p:sp>
      <p:cxnSp>
        <p:nvCxnSpPr>
          <p:cNvPr id="54" name="Straight Arrow Connector 53"/>
          <p:cNvCxnSpPr/>
          <p:nvPr/>
        </p:nvCxnSpPr>
        <p:spPr>
          <a:xfrm flipV="1">
            <a:off x="1447800" y="1295400"/>
            <a:ext cx="990600" cy="2209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endCxn id="47" idx="1"/>
          </p:cNvCxnSpPr>
          <p:nvPr/>
        </p:nvCxnSpPr>
        <p:spPr>
          <a:xfrm flipV="1">
            <a:off x="1447800" y="2781300"/>
            <a:ext cx="1066800" cy="1028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endCxn id="49" idx="1"/>
          </p:cNvCxnSpPr>
          <p:nvPr/>
        </p:nvCxnSpPr>
        <p:spPr>
          <a:xfrm>
            <a:off x="1447800" y="4191000"/>
            <a:ext cx="1066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1447800" y="4648200"/>
            <a:ext cx="10668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endCxn id="46" idx="3"/>
          </p:cNvCxnSpPr>
          <p:nvPr/>
        </p:nvCxnSpPr>
        <p:spPr>
          <a:xfrm flipH="1" flipV="1">
            <a:off x="6858000" y="2095500"/>
            <a:ext cx="914400" cy="10287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endCxn id="48" idx="3"/>
          </p:cNvCxnSpPr>
          <p:nvPr/>
        </p:nvCxnSpPr>
        <p:spPr>
          <a:xfrm flipH="1" flipV="1">
            <a:off x="6858000" y="3505200"/>
            <a:ext cx="762000" cy="762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endCxn id="50" idx="3"/>
          </p:cNvCxnSpPr>
          <p:nvPr/>
        </p:nvCxnSpPr>
        <p:spPr>
          <a:xfrm flipH="1">
            <a:off x="6858000" y="4419600"/>
            <a:ext cx="838200" cy="4191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endCxn id="52" idx="3"/>
          </p:cNvCxnSpPr>
          <p:nvPr/>
        </p:nvCxnSpPr>
        <p:spPr>
          <a:xfrm flipH="1">
            <a:off x="6858000" y="4724400"/>
            <a:ext cx="914400" cy="17526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heckerboard(across)">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 calcmode="lin" valueType="num">
                                      <p:cBhvr>
                                        <p:cTn id="12" dur="1000" fill="hold"/>
                                        <p:tgtEl>
                                          <p:spTgt spid="16">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6">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ppt_x"/>
                                          </p:val>
                                        </p:tav>
                                        <p:tav tm="100000">
                                          <p:val>
                                            <p:strVal val="#ppt_x"/>
                                          </p:val>
                                        </p:tav>
                                      </p:tavLst>
                                    </p:anim>
                                    <p:anim calcmode="lin" valueType="num">
                                      <p:cBhvr additive="base">
                                        <p:cTn id="2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slide(fromBottom)">
                                      <p:cBhvr>
                                        <p:cTn id="25" dur="500"/>
                                        <p:tgtEl>
                                          <p:spTgt spid="42"/>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blinds(horizontal)">
                                      <p:cBhvr>
                                        <p:cTn id="30" dur="500"/>
                                        <p:tgtEl>
                                          <p:spTgt spid="54"/>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blinds(horizontal)">
                                      <p:cBhvr>
                                        <p:cTn id="41" dur="500"/>
                                        <p:tgtEl>
                                          <p:spTgt spid="56"/>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500" fill="hold"/>
                                        <p:tgtEl>
                                          <p:spTgt spid="47"/>
                                        </p:tgtEl>
                                        <p:attrNameLst>
                                          <p:attrName>ppt_x</p:attrName>
                                        </p:attrNameLst>
                                      </p:cBhvr>
                                      <p:tavLst>
                                        <p:tav tm="0">
                                          <p:val>
                                            <p:strVal val="#ppt_x"/>
                                          </p:val>
                                        </p:tav>
                                        <p:tav tm="100000">
                                          <p:val>
                                            <p:strVal val="#ppt_x"/>
                                          </p:val>
                                        </p:tav>
                                      </p:tavLst>
                                    </p:anim>
                                    <p:anim calcmode="lin" valueType="num">
                                      <p:cBhvr additive="base">
                                        <p:cTn id="47"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blinds(horizontal)">
                                      <p:cBhvr>
                                        <p:cTn id="52" dur="500"/>
                                        <p:tgtEl>
                                          <p:spTgt spid="58"/>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49"/>
                                        </p:tgtEl>
                                        <p:attrNameLst>
                                          <p:attrName>style.visibility</p:attrName>
                                        </p:attrNameLst>
                                      </p:cBhvr>
                                      <p:to>
                                        <p:strVal val="visible"/>
                                      </p:to>
                                    </p:set>
                                    <p:anim calcmode="lin" valueType="num">
                                      <p:cBhvr additive="base">
                                        <p:cTn id="57" dur="500" fill="hold"/>
                                        <p:tgtEl>
                                          <p:spTgt spid="49"/>
                                        </p:tgtEl>
                                        <p:attrNameLst>
                                          <p:attrName>ppt_x</p:attrName>
                                        </p:attrNameLst>
                                      </p:cBhvr>
                                      <p:tavLst>
                                        <p:tav tm="0">
                                          <p:val>
                                            <p:strVal val="#ppt_x"/>
                                          </p:val>
                                        </p:tav>
                                        <p:tav tm="100000">
                                          <p:val>
                                            <p:strVal val="#ppt_x"/>
                                          </p:val>
                                        </p:tav>
                                      </p:tavLst>
                                    </p:anim>
                                    <p:anim calcmode="lin" valueType="num">
                                      <p:cBhvr additive="base">
                                        <p:cTn id="58"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nodeType="click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blinds(horizontal)">
                                      <p:cBhvr>
                                        <p:cTn id="63" dur="500"/>
                                        <p:tgtEl>
                                          <p:spTgt spid="60"/>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51"/>
                                        </p:tgtEl>
                                        <p:attrNameLst>
                                          <p:attrName>style.visibility</p:attrName>
                                        </p:attrNameLst>
                                      </p:cBhvr>
                                      <p:to>
                                        <p:strVal val="visible"/>
                                      </p:to>
                                    </p:set>
                                    <p:anim calcmode="lin" valueType="num">
                                      <p:cBhvr additive="base">
                                        <p:cTn id="68" dur="500" fill="hold"/>
                                        <p:tgtEl>
                                          <p:spTgt spid="51"/>
                                        </p:tgtEl>
                                        <p:attrNameLst>
                                          <p:attrName>ppt_x</p:attrName>
                                        </p:attrNameLst>
                                      </p:cBhvr>
                                      <p:tavLst>
                                        <p:tav tm="0">
                                          <p:val>
                                            <p:strVal val="#ppt_x"/>
                                          </p:val>
                                        </p:tav>
                                        <p:tav tm="100000">
                                          <p:val>
                                            <p:strVal val="#ppt_x"/>
                                          </p:val>
                                        </p:tav>
                                      </p:tavLst>
                                    </p:anim>
                                    <p:anim calcmode="lin" valueType="num">
                                      <p:cBhvr additive="base">
                                        <p:cTn id="69"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43"/>
                                        </p:tgtEl>
                                        <p:attrNameLst>
                                          <p:attrName>style.visibility</p:attrName>
                                        </p:attrNameLst>
                                      </p:cBhvr>
                                      <p:to>
                                        <p:strVal val="visible"/>
                                      </p:to>
                                    </p:set>
                                    <p:anim calcmode="lin" valueType="num">
                                      <p:cBhvr additive="base">
                                        <p:cTn id="74" dur="500" fill="hold"/>
                                        <p:tgtEl>
                                          <p:spTgt spid="43"/>
                                        </p:tgtEl>
                                        <p:attrNameLst>
                                          <p:attrName>ppt_x</p:attrName>
                                        </p:attrNameLst>
                                      </p:cBhvr>
                                      <p:tavLst>
                                        <p:tav tm="0">
                                          <p:val>
                                            <p:strVal val="#ppt_x"/>
                                          </p:val>
                                        </p:tav>
                                        <p:tav tm="100000">
                                          <p:val>
                                            <p:strVal val="#ppt_x"/>
                                          </p:val>
                                        </p:tav>
                                      </p:tavLst>
                                    </p:anim>
                                    <p:anim calcmode="lin" valueType="num">
                                      <p:cBhvr additive="base">
                                        <p:cTn id="75"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2" presetClass="entr" presetSubtype="4" fill="hold" grpId="0" nodeType="click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slide(fromBottom)">
                                      <p:cBhvr>
                                        <p:cTn id="80" dur="500"/>
                                        <p:tgtEl>
                                          <p:spTgt spid="44"/>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nodeType="clickEffect">
                                  <p:stCondLst>
                                    <p:cond delay="0"/>
                                  </p:stCondLst>
                                  <p:childTnLst>
                                    <p:set>
                                      <p:cBhvr>
                                        <p:cTn id="84" dur="1" fill="hold">
                                          <p:stCondLst>
                                            <p:cond delay="0"/>
                                          </p:stCondLst>
                                        </p:cTn>
                                        <p:tgtEl>
                                          <p:spTgt spid="62"/>
                                        </p:tgtEl>
                                        <p:attrNameLst>
                                          <p:attrName>style.visibility</p:attrName>
                                        </p:attrNameLst>
                                      </p:cBhvr>
                                      <p:to>
                                        <p:strVal val="visible"/>
                                      </p:to>
                                    </p:set>
                                    <p:animEffect transition="in" filter="blinds(horizontal)">
                                      <p:cBhvr>
                                        <p:cTn id="85" dur="500"/>
                                        <p:tgtEl>
                                          <p:spTgt spid="62"/>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46"/>
                                        </p:tgtEl>
                                        <p:attrNameLst>
                                          <p:attrName>style.visibility</p:attrName>
                                        </p:attrNameLst>
                                      </p:cBhvr>
                                      <p:to>
                                        <p:strVal val="visible"/>
                                      </p:to>
                                    </p:set>
                                    <p:anim calcmode="lin" valueType="num">
                                      <p:cBhvr additive="base">
                                        <p:cTn id="90" dur="500" fill="hold"/>
                                        <p:tgtEl>
                                          <p:spTgt spid="46"/>
                                        </p:tgtEl>
                                        <p:attrNameLst>
                                          <p:attrName>ppt_x</p:attrName>
                                        </p:attrNameLst>
                                      </p:cBhvr>
                                      <p:tavLst>
                                        <p:tav tm="0">
                                          <p:val>
                                            <p:strVal val="#ppt_x"/>
                                          </p:val>
                                        </p:tav>
                                        <p:tav tm="100000">
                                          <p:val>
                                            <p:strVal val="#ppt_x"/>
                                          </p:val>
                                        </p:tav>
                                      </p:tavLst>
                                    </p:anim>
                                    <p:anim calcmode="lin" valueType="num">
                                      <p:cBhvr additive="base">
                                        <p:cTn id="91"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nodeType="clickEffect">
                                  <p:stCondLst>
                                    <p:cond delay="0"/>
                                  </p:stCondLst>
                                  <p:childTnLst>
                                    <p:set>
                                      <p:cBhvr>
                                        <p:cTn id="95" dur="1" fill="hold">
                                          <p:stCondLst>
                                            <p:cond delay="0"/>
                                          </p:stCondLst>
                                        </p:cTn>
                                        <p:tgtEl>
                                          <p:spTgt spid="64"/>
                                        </p:tgtEl>
                                        <p:attrNameLst>
                                          <p:attrName>style.visibility</p:attrName>
                                        </p:attrNameLst>
                                      </p:cBhvr>
                                      <p:to>
                                        <p:strVal val="visible"/>
                                      </p:to>
                                    </p:set>
                                    <p:animEffect transition="in" filter="blinds(horizontal)">
                                      <p:cBhvr>
                                        <p:cTn id="96" dur="500"/>
                                        <p:tgtEl>
                                          <p:spTgt spid="64"/>
                                        </p:tgtEl>
                                      </p:cBhvr>
                                    </p:animEffect>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48"/>
                                        </p:tgtEl>
                                        <p:attrNameLst>
                                          <p:attrName>style.visibility</p:attrName>
                                        </p:attrNameLst>
                                      </p:cBhvr>
                                      <p:to>
                                        <p:strVal val="visible"/>
                                      </p:to>
                                    </p:set>
                                    <p:anim calcmode="lin" valueType="num">
                                      <p:cBhvr additive="base">
                                        <p:cTn id="101" dur="500" fill="hold"/>
                                        <p:tgtEl>
                                          <p:spTgt spid="48"/>
                                        </p:tgtEl>
                                        <p:attrNameLst>
                                          <p:attrName>ppt_x</p:attrName>
                                        </p:attrNameLst>
                                      </p:cBhvr>
                                      <p:tavLst>
                                        <p:tav tm="0">
                                          <p:val>
                                            <p:strVal val="#ppt_x"/>
                                          </p:val>
                                        </p:tav>
                                        <p:tav tm="100000">
                                          <p:val>
                                            <p:strVal val="#ppt_x"/>
                                          </p:val>
                                        </p:tav>
                                      </p:tavLst>
                                    </p:anim>
                                    <p:anim calcmode="lin" valueType="num">
                                      <p:cBhvr additive="base">
                                        <p:cTn id="102"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nodeType="clickEffect">
                                  <p:stCondLst>
                                    <p:cond delay="0"/>
                                  </p:stCondLst>
                                  <p:childTnLst>
                                    <p:set>
                                      <p:cBhvr>
                                        <p:cTn id="106" dur="1" fill="hold">
                                          <p:stCondLst>
                                            <p:cond delay="0"/>
                                          </p:stCondLst>
                                        </p:cTn>
                                        <p:tgtEl>
                                          <p:spTgt spid="67"/>
                                        </p:tgtEl>
                                        <p:attrNameLst>
                                          <p:attrName>style.visibility</p:attrName>
                                        </p:attrNameLst>
                                      </p:cBhvr>
                                      <p:to>
                                        <p:strVal val="visible"/>
                                      </p:to>
                                    </p:set>
                                    <p:animEffect transition="in" filter="blinds(horizontal)">
                                      <p:cBhvr>
                                        <p:cTn id="107" dur="500"/>
                                        <p:tgtEl>
                                          <p:spTgt spid="67"/>
                                        </p:tgtEl>
                                      </p:cBhvr>
                                    </p:animEffect>
                                  </p:childTnLst>
                                </p:cTn>
                              </p:par>
                            </p:childTnLst>
                          </p:cTn>
                        </p:par>
                      </p:childTnLst>
                    </p:cTn>
                  </p:par>
                  <p:par>
                    <p:cTn id="108" fill="hold">
                      <p:stCondLst>
                        <p:cond delay="indefinite"/>
                      </p:stCondLst>
                      <p:childTnLst>
                        <p:par>
                          <p:cTn id="109" fill="hold">
                            <p:stCondLst>
                              <p:cond delay="0"/>
                            </p:stCondLst>
                            <p:childTnLst>
                              <p:par>
                                <p:cTn id="110" presetID="2" presetClass="entr" presetSubtype="4" fill="hold" grpId="0" nodeType="clickEffect">
                                  <p:stCondLst>
                                    <p:cond delay="0"/>
                                  </p:stCondLst>
                                  <p:childTnLst>
                                    <p:set>
                                      <p:cBhvr>
                                        <p:cTn id="111" dur="1" fill="hold">
                                          <p:stCondLst>
                                            <p:cond delay="0"/>
                                          </p:stCondLst>
                                        </p:cTn>
                                        <p:tgtEl>
                                          <p:spTgt spid="50"/>
                                        </p:tgtEl>
                                        <p:attrNameLst>
                                          <p:attrName>style.visibility</p:attrName>
                                        </p:attrNameLst>
                                      </p:cBhvr>
                                      <p:to>
                                        <p:strVal val="visible"/>
                                      </p:to>
                                    </p:set>
                                    <p:anim calcmode="lin" valueType="num">
                                      <p:cBhvr additive="base">
                                        <p:cTn id="112" dur="500" fill="hold"/>
                                        <p:tgtEl>
                                          <p:spTgt spid="50"/>
                                        </p:tgtEl>
                                        <p:attrNameLst>
                                          <p:attrName>ppt_x</p:attrName>
                                        </p:attrNameLst>
                                      </p:cBhvr>
                                      <p:tavLst>
                                        <p:tav tm="0">
                                          <p:val>
                                            <p:strVal val="#ppt_x"/>
                                          </p:val>
                                        </p:tav>
                                        <p:tav tm="100000">
                                          <p:val>
                                            <p:strVal val="#ppt_x"/>
                                          </p:val>
                                        </p:tav>
                                      </p:tavLst>
                                    </p:anim>
                                    <p:anim calcmode="lin" valueType="num">
                                      <p:cBhvr additive="base">
                                        <p:cTn id="113"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nodeType="clickEffect">
                                  <p:stCondLst>
                                    <p:cond delay="0"/>
                                  </p:stCondLst>
                                  <p:childTnLst>
                                    <p:set>
                                      <p:cBhvr>
                                        <p:cTn id="117" dur="1" fill="hold">
                                          <p:stCondLst>
                                            <p:cond delay="0"/>
                                          </p:stCondLst>
                                        </p:cTn>
                                        <p:tgtEl>
                                          <p:spTgt spid="69"/>
                                        </p:tgtEl>
                                        <p:attrNameLst>
                                          <p:attrName>style.visibility</p:attrName>
                                        </p:attrNameLst>
                                      </p:cBhvr>
                                      <p:to>
                                        <p:strVal val="visible"/>
                                      </p:to>
                                    </p:set>
                                    <p:animEffect transition="in" filter="blinds(horizontal)">
                                      <p:cBhvr>
                                        <p:cTn id="118" dur="500"/>
                                        <p:tgtEl>
                                          <p:spTgt spid="69"/>
                                        </p:tgtEl>
                                      </p:cBhvr>
                                    </p:animEffect>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grpId="0" nodeType="clickEffect">
                                  <p:stCondLst>
                                    <p:cond delay="0"/>
                                  </p:stCondLst>
                                  <p:childTnLst>
                                    <p:set>
                                      <p:cBhvr>
                                        <p:cTn id="122" dur="1" fill="hold">
                                          <p:stCondLst>
                                            <p:cond delay="0"/>
                                          </p:stCondLst>
                                        </p:cTn>
                                        <p:tgtEl>
                                          <p:spTgt spid="52"/>
                                        </p:tgtEl>
                                        <p:attrNameLst>
                                          <p:attrName>style.visibility</p:attrName>
                                        </p:attrNameLst>
                                      </p:cBhvr>
                                      <p:to>
                                        <p:strVal val="visible"/>
                                      </p:to>
                                    </p:set>
                                    <p:anim calcmode="lin" valueType="num">
                                      <p:cBhvr additive="base">
                                        <p:cTn id="123" dur="500" fill="hold"/>
                                        <p:tgtEl>
                                          <p:spTgt spid="52"/>
                                        </p:tgtEl>
                                        <p:attrNameLst>
                                          <p:attrName>ppt_x</p:attrName>
                                        </p:attrNameLst>
                                      </p:cBhvr>
                                      <p:tavLst>
                                        <p:tav tm="0">
                                          <p:val>
                                            <p:strVal val="#ppt_x"/>
                                          </p:val>
                                        </p:tav>
                                        <p:tav tm="100000">
                                          <p:val>
                                            <p:strVal val="#ppt_x"/>
                                          </p:val>
                                        </p:tav>
                                      </p:tavLst>
                                    </p:anim>
                                    <p:anim calcmode="lin" valueType="num">
                                      <p:cBhvr additive="base">
                                        <p:cTn id="124"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0" grpId="0" animBg="1"/>
      <p:bldP spid="42" grpId="0"/>
      <p:bldP spid="43" grpId="0" animBg="1"/>
      <p:bldP spid="44" grpId="0"/>
      <p:bldP spid="45" grpId="0" animBg="1"/>
      <p:bldP spid="46" grpId="0" animBg="1"/>
      <p:bldP spid="47" grpId="0" animBg="1"/>
      <p:bldP spid="48" grpId="0" animBg="1"/>
      <p:bldP spid="49" grpId="0" animBg="1"/>
      <p:bldP spid="50" grpId="0" animBg="1"/>
      <p:bldP spid="51" grpId="0" animBg="1"/>
      <p:bldP spid="5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152400"/>
            <a:ext cx="9143999" cy="6858000"/>
          </a:xfrm>
          <a:prstGeom prst="rect">
            <a:avLst/>
          </a:prstGeom>
        </p:spPr>
      </p:pic>
      <p:sp>
        <p:nvSpPr>
          <p:cNvPr id="7" name="Rectangle 6"/>
          <p:cNvSpPr/>
          <p:nvPr/>
        </p:nvSpPr>
        <p:spPr>
          <a:xfrm>
            <a:off x="457200" y="474345"/>
            <a:ext cx="7924800" cy="5078313"/>
          </a:xfrm>
          <a:prstGeom prst="rect">
            <a:avLst/>
          </a:prstGeom>
        </p:spPr>
        <p:txBody>
          <a:bodyPr wrap="square">
            <a:spAutoFit/>
          </a:bodyPr>
          <a:lstStyle/>
          <a:p>
            <a:r>
              <a:rPr lang="en-US" sz="2200" b="1" u="sng" dirty="0" smtClean="0"/>
              <a:t>Determination of </a:t>
            </a:r>
            <a:r>
              <a:rPr lang="en-US" sz="2200" b="1" u="sng" dirty="0" err="1" smtClean="0"/>
              <a:t>Extractables</a:t>
            </a:r>
            <a:r>
              <a:rPr lang="en-US" sz="2200" b="1" u="sng" dirty="0" smtClean="0"/>
              <a:t> and </a:t>
            </a:r>
            <a:r>
              <a:rPr lang="en-US" sz="2200" b="1" u="sng" dirty="0" err="1" smtClean="0"/>
              <a:t>Leachables</a:t>
            </a:r>
            <a:r>
              <a:rPr lang="en-US" sz="2200" b="1" u="sng" dirty="0" smtClean="0"/>
              <a:t> from Container Closure Systems </a:t>
            </a:r>
            <a:r>
              <a:rPr lang="en-US" sz="2000" b="1" dirty="0" smtClean="0"/>
              <a:t/>
            </a:r>
            <a:br>
              <a:rPr lang="en-US" sz="2000" b="1" dirty="0" smtClean="0"/>
            </a:br>
            <a:r>
              <a:rPr lang="en-US" sz="2000" b="1" dirty="0" smtClean="0"/>
              <a:t/>
            </a:r>
            <a:br>
              <a:rPr lang="en-US" sz="2000" b="1" dirty="0" smtClean="0"/>
            </a:br>
            <a:r>
              <a:rPr lang="en-US" sz="2000" b="1" dirty="0" smtClean="0"/>
              <a:t>1)</a:t>
            </a:r>
            <a:r>
              <a:rPr lang="en-US" sz="2000" dirty="0" smtClean="0"/>
              <a:t>Review composition of primary packaging components with vendors and obtain certificates of </a:t>
            </a:r>
            <a:r>
              <a:rPr lang="en-US" sz="2000" dirty="0" err="1" smtClean="0"/>
              <a:t>compendial</a:t>
            </a:r>
            <a:r>
              <a:rPr lang="en-US" sz="2000" dirty="0" smtClean="0"/>
              <a:t> compliance.</a:t>
            </a:r>
            <a:br>
              <a:rPr lang="en-US" sz="2000" dirty="0" smtClean="0"/>
            </a:br>
            <a:r>
              <a:rPr lang="en-US" sz="2000" dirty="0" smtClean="0"/>
              <a:t>2) Identify potential </a:t>
            </a:r>
            <a:r>
              <a:rPr lang="en-US" sz="2000" dirty="0" err="1" smtClean="0"/>
              <a:t>Extractables</a:t>
            </a:r>
            <a:r>
              <a:rPr lang="en-US" sz="2000" dirty="0" smtClean="0"/>
              <a:t> and </a:t>
            </a:r>
            <a:r>
              <a:rPr lang="en-US" sz="2000" dirty="0" err="1" smtClean="0"/>
              <a:t>Leachables</a:t>
            </a:r>
            <a:r>
              <a:rPr lang="en-US" sz="2000" dirty="0" smtClean="0"/>
              <a:t> with assistance from vendors, literature search , primary screening etc.</a:t>
            </a:r>
            <a:br>
              <a:rPr lang="en-US" sz="2000" dirty="0" smtClean="0"/>
            </a:br>
            <a:r>
              <a:rPr lang="en-US" sz="2000" dirty="0" smtClean="0"/>
              <a:t>3) Perform Extractable studies with solvents representative of the drug product.</a:t>
            </a:r>
            <a:br>
              <a:rPr lang="en-US" sz="2000" dirty="0" smtClean="0"/>
            </a:br>
            <a:r>
              <a:rPr lang="en-US" sz="2000" dirty="0" smtClean="0"/>
              <a:t>4) Identify and quantify </a:t>
            </a:r>
            <a:r>
              <a:rPr lang="en-US" sz="2000" dirty="0" err="1" smtClean="0"/>
              <a:t>Extractables</a:t>
            </a:r>
            <a:r>
              <a:rPr lang="en-US" sz="2000" dirty="0" smtClean="0"/>
              <a:t> compare </a:t>
            </a:r>
            <a:r>
              <a:rPr lang="en-US" sz="2000" dirty="0" err="1" smtClean="0"/>
              <a:t>Extractables</a:t>
            </a:r>
            <a:r>
              <a:rPr lang="en-US" sz="2000" dirty="0" smtClean="0"/>
              <a:t> with list obtained from vendors.</a:t>
            </a:r>
            <a:br>
              <a:rPr lang="en-US" sz="2000" dirty="0" smtClean="0"/>
            </a:br>
            <a:r>
              <a:rPr lang="en-US" sz="2000" dirty="0" smtClean="0"/>
              <a:t>5) Assess safety(concentration, rout of administration, dose regimen etc)</a:t>
            </a:r>
            <a:br>
              <a:rPr lang="en-US" sz="2000" dirty="0" smtClean="0"/>
            </a:br>
            <a:r>
              <a:rPr lang="en-US" sz="2000" dirty="0" smtClean="0"/>
              <a:t>6) Develop test methods for selected potential </a:t>
            </a:r>
            <a:r>
              <a:rPr lang="en-US" sz="2000" dirty="0" err="1" smtClean="0"/>
              <a:t>Leachables</a:t>
            </a:r>
            <a:r>
              <a:rPr lang="en-US" sz="2000" dirty="0" smtClean="0"/>
              <a:t> for stability studies.</a:t>
            </a:r>
            <a:br>
              <a:rPr lang="en-US" sz="2000" dirty="0" smtClean="0"/>
            </a:br>
            <a:r>
              <a:rPr lang="en-US" sz="2000" dirty="0" smtClean="0"/>
              <a:t>7) Identify ,quantify and assess safety of </a:t>
            </a:r>
            <a:r>
              <a:rPr lang="en-US" sz="2000" dirty="0" err="1" smtClean="0"/>
              <a:t>leachables</a:t>
            </a:r>
            <a:r>
              <a:rPr lang="en-US" sz="2000" dirty="0" smtClean="0"/>
              <a:t> ,develop limits for </a:t>
            </a:r>
            <a:r>
              <a:rPr lang="en-US" sz="2000" dirty="0" err="1" smtClean="0"/>
              <a:t>Leachables</a:t>
            </a:r>
            <a:r>
              <a:rPr lang="en-US" sz="2000" dirty="0"/>
              <a:t>.</a:t>
            </a:r>
          </a:p>
        </p:txBody>
      </p:sp>
    </p:spTree>
    <p:extLst>
      <p:ext uri="{BB962C8B-B14F-4D97-AF65-F5344CB8AC3E}">
        <p14:creationId xmlns:p14="http://schemas.microsoft.com/office/powerpoint/2010/main" val="1163116078"/>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ox(in)">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8" name="Rectangle 1"/>
          <p:cNvSpPr>
            <a:spLocks noChangeArrowheads="1"/>
          </p:cNvSpPr>
          <p:nvPr/>
        </p:nvSpPr>
        <p:spPr bwMode="auto">
          <a:xfrm>
            <a:off x="278893" y="224135"/>
            <a:ext cx="3302507"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Regulatory Guidelines </a:t>
            </a:r>
            <a:endParaRPr kumimoji="0" lang="en-US" sz="1800" b="0" i="0" u="sng"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9"/>
          <p:cNvSpPr/>
          <p:nvPr/>
        </p:nvSpPr>
        <p:spPr>
          <a:xfrm>
            <a:off x="304800" y="990600"/>
            <a:ext cx="6553200" cy="3416320"/>
          </a:xfrm>
          <a:prstGeom prst="rect">
            <a:avLst/>
          </a:prstGeom>
        </p:spPr>
        <p:txBody>
          <a:bodyPr wrap="square">
            <a:spAutoFit/>
          </a:bodyPr>
          <a:lstStyle/>
          <a:p>
            <a:pPr lvl="0" fontAlgn="base">
              <a:spcBef>
                <a:spcPct val="0"/>
              </a:spcBef>
              <a:spcAft>
                <a:spcPct val="0"/>
              </a:spcAft>
              <a:buFontTx/>
              <a:buChar char="•"/>
            </a:pPr>
            <a:r>
              <a:rPr lang="en-US" dirty="0" smtClean="0">
                <a:latin typeface="Arial" pitchFamily="34" charset="0"/>
                <a:ea typeface="Times New Roman" pitchFamily="18" charset="0"/>
                <a:cs typeface="Arial" pitchFamily="34" charset="0"/>
              </a:rPr>
              <a:t>Federal Food Drug and Cosmetics Act</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Good Manufacturing Practices – 21 CFR </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CFR 211.94- Drug </a:t>
            </a:r>
            <a:r>
              <a:rPr lang="en-US" sz="2000" dirty="0" smtClean="0">
                <a:latin typeface="+mj-lt"/>
                <a:ea typeface="Times New Roman" pitchFamily="18" charset="0"/>
                <a:cs typeface="Arial" pitchFamily="34" charset="0"/>
              </a:rPr>
              <a:t>Product</a:t>
            </a:r>
            <a:r>
              <a:rPr lang="en-US" dirty="0" smtClean="0">
                <a:latin typeface="Arial" pitchFamily="34" charset="0"/>
                <a:ea typeface="Times New Roman" pitchFamily="18" charset="0"/>
                <a:cs typeface="Arial" pitchFamily="34" charset="0"/>
              </a:rPr>
              <a:t> Containers and Closures </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CFR 211.160- General Requirements</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D&amp;C Act/ Rules :Schedule M </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EU Directives</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CDER Guidance Documents for Industry</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International Guidelines</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EMEA</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Health Canada</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Standard Compendia</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USP/EP/IP/ICH Q4(</a:t>
            </a:r>
            <a:r>
              <a:rPr lang="en-US" dirty="0" err="1" smtClean="0">
                <a:latin typeface="Arial" pitchFamily="34" charset="0"/>
                <a:ea typeface="Times New Roman" pitchFamily="18" charset="0"/>
                <a:cs typeface="Arial" pitchFamily="34" charset="0"/>
              </a:rPr>
              <a:t>Annexures</a:t>
            </a:r>
            <a:r>
              <a:rPr lang="en-US" dirty="0" smtClean="0">
                <a:latin typeface="Arial" pitchFamily="34" charset="0"/>
                <a:ea typeface="Times New Roman" pitchFamily="18" charset="0"/>
                <a:cs typeface="Arial" pitchFamily="34" charset="0"/>
              </a:rPr>
              <a:t>), Q6 A, Q8</a:t>
            </a:r>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1163116078"/>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0"/>
            <a:ext cx="9143999" cy="6858000"/>
          </a:xfrm>
          <a:prstGeom prst="rect">
            <a:avLst/>
          </a:prstGeom>
        </p:spPr>
      </p:pic>
      <p:sp>
        <p:nvSpPr>
          <p:cNvPr id="7" name="Rectangle 6"/>
          <p:cNvSpPr/>
          <p:nvPr/>
        </p:nvSpPr>
        <p:spPr>
          <a:xfrm>
            <a:off x="381000" y="76200"/>
            <a:ext cx="4572000" cy="461665"/>
          </a:xfrm>
          <a:prstGeom prst="rect">
            <a:avLst/>
          </a:prstGeom>
        </p:spPr>
        <p:txBody>
          <a:bodyPr>
            <a:spAutoFit/>
          </a:bodyPr>
          <a:lstStyle/>
          <a:p>
            <a:pPr lvl="0" eaLnBrk="0" fontAlgn="base" hangingPunct="0">
              <a:spcBef>
                <a:spcPct val="0"/>
              </a:spcBef>
              <a:spcAft>
                <a:spcPct val="0"/>
              </a:spcAft>
            </a:pPr>
            <a:r>
              <a:rPr lang="en-US" sz="2400" u="sng" dirty="0" smtClean="0">
                <a:latin typeface="+mj-lt"/>
                <a:ea typeface="Times New Roman" pitchFamily="18" charset="0"/>
                <a:cs typeface="Arial" pitchFamily="34" charset="0"/>
              </a:rPr>
              <a:t>DRUG REGULATORY GUIDELINES</a:t>
            </a:r>
          </a:p>
        </p:txBody>
      </p:sp>
      <p:sp>
        <p:nvSpPr>
          <p:cNvPr id="8" name="Rounded Rectangle 7"/>
          <p:cNvSpPr/>
          <p:nvPr/>
        </p:nvSpPr>
        <p:spPr>
          <a:xfrm>
            <a:off x="381000" y="533400"/>
            <a:ext cx="8458200" cy="1447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An area of increasing concern and scrutiny for US FDA’s Centre for Drug Evaluation and Research(CDER) is the potential adulteration of drug products by extractable and leachable compounds that enter a drug from a container closure system, disposable or device</a:t>
            </a:r>
            <a:endParaRPr lang="en-IN" dirty="0">
              <a:solidFill>
                <a:srgbClr val="000000"/>
              </a:solidFill>
            </a:endParaRPr>
          </a:p>
        </p:txBody>
      </p:sp>
      <p:sp>
        <p:nvSpPr>
          <p:cNvPr id="10" name="Rounded Rectangle 9"/>
          <p:cNvSpPr/>
          <p:nvPr/>
        </p:nvSpPr>
        <p:spPr>
          <a:xfrm>
            <a:off x="381000" y="2133600"/>
            <a:ext cx="8458200" cy="1447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000000"/>
                </a:solidFill>
              </a:rPr>
              <a:t>Addressing this concern, 21 CFR 21.1.94 a  states that: </a:t>
            </a:r>
            <a:endParaRPr lang="en-IN" dirty="0" smtClean="0">
              <a:solidFill>
                <a:srgbClr val="000000"/>
              </a:solidFill>
            </a:endParaRPr>
          </a:p>
          <a:p>
            <a:r>
              <a:rPr lang="en-US" dirty="0" smtClean="0">
                <a:solidFill>
                  <a:srgbClr val="000000"/>
                </a:solidFill>
              </a:rPr>
              <a:t>Drug product containers and closures shall not be reactive ,additive, or absorptive so as to alter the safety, identity, strength, quality or purity of the drug beyond the official or established requirements.</a:t>
            </a:r>
            <a:endParaRPr lang="en-IN" dirty="0">
              <a:solidFill>
                <a:srgbClr val="000000"/>
              </a:solidFill>
            </a:endParaRP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heckerboard(across)">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304800" y="809624"/>
            <a:ext cx="8534399" cy="5600701"/>
          </a:xfrm>
          <a:prstGeom prst="rect">
            <a:avLst/>
          </a:prstGeom>
        </p:spPr>
      </p:pic>
      <p:sp>
        <p:nvSpPr>
          <p:cNvPr id="7" name="Rectangle 6"/>
          <p:cNvSpPr/>
          <p:nvPr/>
        </p:nvSpPr>
        <p:spPr>
          <a:xfrm>
            <a:off x="381000" y="76200"/>
            <a:ext cx="4572000" cy="461665"/>
          </a:xfrm>
          <a:prstGeom prst="rect">
            <a:avLst/>
          </a:prstGeom>
        </p:spPr>
        <p:txBody>
          <a:bodyPr>
            <a:spAutoFit/>
          </a:bodyPr>
          <a:lstStyle/>
          <a:p>
            <a:pPr eaLnBrk="0" fontAlgn="base" hangingPunct="0">
              <a:spcBef>
                <a:spcPct val="0"/>
              </a:spcBef>
              <a:spcAft>
                <a:spcPct val="0"/>
              </a:spcAft>
            </a:pPr>
            <a:r>
              <a:rPr lang="en-US" sz="2400" b="1" u="sng" dirty="0"/>
              <a:t>Impact of </a:t>
            </a:r>
            <a:r>
              <a:rPr lang="en-US" sz="2400" b="1" u="sng" dirty="0" err="1"/>
              <a:t>Leachables</a:t>
            </a:r>
            <a:r>
              <a:rPr lang="en-US" sz="2400" b="1" u="sng" dirty="0"/>
              <a:t> in </a:t>
            </a:r>
            <a:r>
              <a:rPr lang="en-US" sz="2400" b="1" u="sng" dirty="0" smtClean="0"/>
              <a:t>Drug</a:t>
            </a:r>
            <a:endParaRPr lang="en-US" sz="2400" u="sng" dirty="0" smtClean="0">
              <a:latin typeface="+mj-lt"/>
              <a:ea typeface="Times New Roman" pitchFamily="18" charset="0"/>
              <a:cs typeface="Arial" pitchFamily="34" charset="0"/>
            </a:endParaRPr>
          </a:p>
        </p:txBody>
      </p:sp>
      <p:sp>
        <p:nvSpPr>
          <p:cNvPr id="8" name="Rounded Rectangle 7"/>
          <p:cNvSpPr/>
          <p:nvPr/>
        </p:nvSpPr>
        <p:spPr>
          <a:xfrm>
            <a:off x="381000" y="990600"/>
            <a:ext cx="8458200" cy="5181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u="sng" dirty="0">
              <a:solidFill>
                <a:schemeClr val="tx1"/>
              </a:solidFill>
            </a:endParaRPr>
          </a:p>
          <a:p>
            <a:pPr marL="342900" indent="-342900">
              <a:buFont typeface="Wingdings" pitchFamily="2" charset="2"/>
              <a:buChar char="Ø"/>
            </a:pPr>
            <a:r>
              <a:rPr lang="en-US" sz="3600" dirty="0">
                <a:solidFill>
                  <a:schemeClr val="tx1"/>
                </a:solidFill>
              </a:rPr>
              <a:t>May increase Toxicity </a:t>
            </a:r>
          </a:p>
          <a:p>
            <a:pPr marL="342900" indent="-342900">
              <a:buFont typeface="Wingdings" pitchFamily="2" charset="2"/>
              <a:buChar char="Ø"/>
            </a:pPr>
            <a:r>
              <a:rPr lang="en-US" sz="3600" dirty="0">
                <a:solidFill>
                  <a:schemeClr val="tx1"/>
                </a:solidFill>
              </a:rPr>
              <a:t>May interfere Assay</a:t>
            </a:r>
          </a:p>
          <a:p>
            <a:pPr marL="342900" indent="-342900">
              <a:buFont typeface="Wingdings" pitchFamily="2" charset="2"/>
              <a:buChar char="Ø"/>
            </a:pPr>
            <a:r>
              <a:rPr lang="en-US" sz="3600" dirty="0">
                <a:solidFill>
                  <a:schemeClr val="tx1"/>
                </a:solidFill>
              </a:rPr>
              <a:t>May react with one or more of the drug product components (</a:t>
            </a:r>
            <a:r>
              <a:rPr lang="en-US" sz="3600" dirty="0" err="1">
                <a:solidFill>
                  <a:schemeClr val="tx1"/>
                </a:solidFill>
              </a:rPr>
              <a:t>e.g</a:t>
            </a:r>
            <a:r>
              <a:rPr lang="en-US" sz="3600" dirty="0">
                <a:solidFill>
                  <a:schemeClr val="tx1"/>
                </a:solidFill>
              </a:rPr>
              <a:t> may cause precipitation or “</a:t>
            </a:r>
            <a:r>
              <a:rPr lang="en-US" sz="3600" dirty="0" err="1">
                <a:solidFill>
                  <a:schemeClr val="tx1"/>
                </a:solidFill>
              </a:rPr>
              <a:t>Ph</a:t>
            </a:r>
            <a:r>
              <a:rPr lang="en-US" sz="3600" dirty="0">
                <a:solidFill>
                  <a:schemeClr val="tx1"/>
                </a:solidFill>
              </a:rPr>
              <a:t> ‘ change.</a:t>
            </a:r>
          </a:p>
          <a:p>
            <a:pPr algn="ctr"/>
            <a:endParaRPr lang="en-IN" sz="3600" dirty="0">
              <a:solidFill>
                <a:srgbClr val="000000"/>
              </a:solidFill>
            </a:endParaRPr>
          </a:p>
        </p:txBody>
      </p:sp>
    </p:spTree>
    <p:extLst>
      <p:ext uri="{BB962C8B-B14F-4D97-AF65-F5344CB8AC3E}">
        <p14:creationId xmlns:p14="http://schemas.microsoft.com/office/powerpoint/2010/main" val="212318496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5" name="Rounded Rectangle 4"/>
          <p:cNvSpPr/>
          <p:nvPr/>
        </p:nvSpPr>
        <p:spPr>
          <a:xfrm>
            <a:off x="381000" y="2438400"/>
            <a:ext cx="8458200" cy="3276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000000"/>
                </a:solidFill>
              </a:rPr>
              <a:t>European Agency for the Evaluation of Medical Products(EMEA) issued (May 2005) the Guideline on Plastic Immediate Packaging materials , which indicates that</a:t>
            </a:r>
            <a:endParaRPr lang="en-IN" dirty="0" smtClean="0">
              <a:solidFill>
                <a:srgbClr val="000000"/>
              </a:solidFill>
            </a:endParaRPr>
          </a:p>
          <a:p>
            <a:r>
              <a:rPr lang="en-US" dirty="0" smtClean="0">
                <a:solidFill>
                  <a:srgbClr val="000000"/>
                </a:solidFill>
              </a:rPr>
              <a:t>The aim of extraction studies is to determine those additives such as antioxidants, plasticizers, catalysts, initiators, etc)that might be extracted by the substance in contact with the plastic material. Extraction studies are considered necessary for plastic materials used container systems of nonsolid active substances and nonsolid dosage forms.</a:t>
            </a:r>
            <a:endParaRPr lang="en-IN" dirty="0" smtClean="0">
              <a:solidFill>
                <a:srgbClr val="000000"/>
              </a:solidFill>
            </a:endParaRPr>
          </a:p>
          <a:p>
            <a:r>
              <a:rPr lang="en-US" dirty="0" smtClean="0">
                <a:solidFill>
                  <a:srgbClr val="000000"/>
                </a:solidFill>
              </a:rPr>
              <a:t>Interaction studies between plastic material and the active substance should be evaluated. </a:t>
            </a:r>
            <a:endParaRPr lang="en-IN" dirty="0" smtClean="0">
              <a:solidFill>
                <a:srgbClr val="000000"/>
              </a:solidFill>
            </a:endParaRPr>
          </a:p>
        </p:txBody>
      </p:sp>
      <p:sp>
        <p:nvSpPr>
          <p:cNvPr id="6" name="Rounded Rectangle 5"/>
          <p:cNvSpPr/>
          <p:nvPr/>
        </p:nvSpPr>
        <p:spPr>
          <a:xfrm>
            <a:off x="381000" y="304800"/>
            <a:ext cx="8458200" cy="1752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000000"/>
                </a:solidFill>
              </a:rPr>
              <a:t>Biologics  21cfr600,11(h)</a:t>
            </a:r>
            <a:endParaRPr lang="en-IN" dirty="0" smtClean="0">
              <a:solidFill>
                <a:srgbClr val="000000"/>
              </a:solidFill>
            </a:endParaRPr>
          </a:p>
          <a:p>
            <a:r>
              <a:rPr lang="en-US" dirty="0" smtClean="0">
                <a:solidFill>
                  <a:srgbClr val="000000"/>
                </a:solidFill>
              </a:rPr>
              <a:t>All final containers and closures shall be clean and free of surface solids, leachable contaminants and other materials that will hasten the deterioration of the product or otherwise render it less suitable for the intended use.</a:t>
            </a:r>
            <a:endParaRPr lang="en-IN" dirty="0">
              <a:solidFill>
                <a:srgbClr val="000000"/>
              </a:solidFill>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768687639"/>
              </p:ext>
            </p:extLst>
          </p:nvPr>
        </p:nvGraphicFramePr>
        <p:xfrm>
          <a:off x="381000" y="685800"/>
          <a:ext cx="8458200" cy="4709160"/>
        </p:xfrm>
        <a:graphic>
          <a:graphicData uri="http://schemas.openxmlformats.org/drawingml/2006/table">
            <a:tbl>
              <a:tblPr firstRow="1" bandRow="1">
                <a:tableStyleId>{5C22544A-7EE6-4342-B048-85BDC9FD1C3A}</a:tableStyleId>
              </a:tblPr>
              <a:tblGrid>
                <a:gridCol w="8458200"/>
              </a:tblGrid>
              <a:tr h="472440">
                <a:tc>
                  <a:txBody>
                    <a:bodyPr/>
                    <a:lstStyle/>
                    <a:p>
                      <a:r>
                        <a:rPr lang="en-US" sz="1800" b="1" kern="1200" dirty="0" smtClean="0">
                          <a:solidFill>
                            <a:srgbClr val="000000"/>
                          </a:solidFill>
                          <a:latin typeface="+mn-lt"/>
                          <a:ea typeface="+mn-ea"/>
                          <a:cs typeface="+mn-cs"/>
                        </a:rPr>
                        <a:t>FDA Guidance for Industry –CCS for Packaging  Human Drugs and Biologics (1999)</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65760">
                <a:tc>
                  <a:txBody>
                    <a:bodyPr/>
                    <a:lstStyle/>
                    <a:p>
                      <a:r>
                        <a:rPr lang="en-US" sz="1600" kern="1200" dirty="0" smtClean="0">
                          <a:solidFill>
                            <a:schemeClr val="dk1"/>
                          </a:solidFill>
                          <a:latin typeface="+mn-lt"/>
                          <a:ea typeface="+mn-ea"/>
                          <a:cs typeface="+mn-cs"/>
                        </a:rPr>
                        <a:t>Address the review and evaluation of packaging requirements </a:t>
                      </a:r>
                      <a:endParaRPr lang="en-IN" sz="16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2440">
                <a:tc>
                  <a:txBody>
                    <a:bodyPr/>
                    <a:lstStyle/>
                    <a:p>
                      <a:r>
                        <a:rPr lang="en-US" sz="1600" kern="1200" dirty="0" smtClean="0">
                          <a:solidFill>
                            <a:schemeClr val="dk1"/>
                          </a:solidFill>
                          <a:latin typeface="+mn-lt"/>
                          <a:ea typeface="+mn-ea"/>
                          <a:cs typeface="+mn-cs"/>
                        </a:rPr>
                        <a:t>According to this document each NDA or ANDA should contain enough information to demonstrate that a proposed container closure system and its components are suitable for its intended use.</a:t>
                      </a:r>
                      <a:endParaRPr lang="en-IN" sz="16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2440">
                <a:tc>
                  <a:txBody>
                    <a:bodyPr/>
                    <a:lstStyle/>
                    <a:p>
                      <a:r>
                        <a:rPr lang="en-US" sz="1600" kern="1200" dirty="0" smtClean="0">
                          <a:solidFill>
                            <a:schemeClr val="dk1"/>
                          </a:solidFill>
                          <a:latin typeface="+mn-lt"/>
                          <a:ea typeface="+mn-ea"/>
                          <a:cs typeface="+mn-cs"/>
                        </a:rPr>
                        <a:t>The type and extent of information required will depend on the dosage form and route of administration.</a:t>
                      </a:r>
                      <a:endParaRPr lang="en-IN" sz="16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6240">
                <a:tc>
                  <a:txBody>
                    <a:bodyPr/>
                    <a:lstStyle/>
                    <a:p>
                      <a:r>
                        <a:rPr lang="en-US" sz="1600" kern="1200" dirty="0" smtClean="0">
                          <a:solidFill>
                            <a:schemeClr val="dk1"/>
                          </a:solidFill>
                          <a:latin typeface="+mn-lt"/>
                          <a:ea typeface="+mn-ea"/>
                          <a:cs typeface="+mn-cs"/>
                        </a:rPr>
                        <a:t>CDER and CBER guidance documents details QC expected of a container closure system to be used in the packaging of drugs and biologics –understanding the level of </a:t>
                      </a:r>
                      <a:r>
                        <a:rPr lang="en-US" sz="1600" kern="1200" dirty="0" err="1" smtClean="0">
                          <a:solidFill>
                            <a:schemeClr val="dk1"/>
                          </a:solidFill>
                          <a:latin typeface="+mn-lt"/>
                          <a:ea typeface="+mn-ea"/>
                          <a:cs typeface="+mn-cs"/>
                        </a:rPr>
                        <a:t>extractables</a:t>
                      </a:r>
                      <a:r>
                        <a:rPr lang="en-US" sz="1600" kern="1200" dirty="0" smtClean="0">
                          <a:solidFill>
                            <a:schemeClr val="dk1"/>
                          </a:solidFill>
                          <a:latin typeface="+mn-lt"/>
                          <a:ea typeface="+mn-ea"/>
                          <a:cs typeface="+mn-cs"/>
                        </a:rPr>
                        <a:t> and </a:t>
                      </a:r>
                      <a:r>
                        <a:rPr lang="en-US" sz="1600" kern="1200" dirty="0" err="1" smtClean="0">
                          <a:solidFill>
                            <a:schemeClr val="dk1"/>
                          </a:solidFill>
                          <a:latin typeface="+mn-lt"/>
                          <a:ea typeface="+mn-ea"/>
                          <a:cs typeface="+mn-cs"/>
                        </a:rPr>
                        <a:t>leachables</a:t>
                      </a:r>
                      <a:r>
                        <a:rPr lang="en-US" sz="1600" kern="1200" dirty="0" smtClean="0">
                          <a:solidFill>
                            <a:schemeClr val="dk1"/>
                          </a:solidFill>
                          <a:latin typeface="+mn-lt"/>
                          <a:ea typeface="+mn-ea"/>
                          <a:cs typeface="+mn-cs"/>
                        </a:rPr>
                        <a:t>, the test methods related to these contaminants and other consideration relating to packaging components- outlines a risk based approach.</a:t>
                      </a:r>
                      <a:endParaRPr lang="en-IN" sz="16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2440">
                <a:tc>
                  <a:txBody>
                    <a:bodyPr/>
                    <a:lstStyle/>
                    <a:p>
                      <a:r>
                        <a:rPr lang="en-US" sz="1600" kern="1200" dirty="0" smtClean="0">
                          <a:solidFill>
                            <a:schemeClr val="dk1"/>
                          </a:solidFill>
                          <a:latin typeface="+mn-lt"/>
                          <a:ea typeface="+mn-ea"/>
                          <a:cs typeface="+mn-cs"/>
                        </a:rPr>
                        <a:t>For </a:t>
                      </a:r>
                      <a:r>
                        <a:rPr lang="en-US" sz="1600" kern="1200" dirty="0" err="1" smtClean="0">
                          <a:solidFill>
                            <a:schemeClr val="dk1"/>
                          </a:solidFill>
                          <a:latin typeface="+mn-lt"/>
                          <a:ea typeface="+mn-ea"/>
                          <a:cs typeface="+mn-cs"/>
                        </a:rPr>
                        <a:t>injectable</a:t>
                      </a:r>
                      <a:r>
                        <a:rPr lang="en-US" sz="1600" kern="1200" dirty="0" smtClean="0">
                          <a:solidFill>
                            <a:schemeClr val="dk1"/>
                          </a:solidFill>
                          <a:latin typeface="+mn-lt"/>
                          <a:ea typeface="+mn-ea"/>
                          <a:cs typeface="+mn-cs"/>
                        </a:rPr>
                        <a:t> dosage forms, outlines the test required to show that interaction is not a problem. Associated components such as those used only at the time a dose is administrated ,self-adhesive labels and secondary packaging materials are also included in the review process.</a:t>
                      </a:r>
                      <a:endParaRPr lang="en-IN" sz="16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2440">
                <a:tc>
                  <a:txBody>
                    <a:bodyPr/>
                    <a:lstStyle/>
                    <a:p>
                      <a:r>
                        <a:rPr lang="en-US" sz="1600" kern="1200" dirty="0" smtClean="0">
                          <a:solidFill>
                            <a:schemeClr val="dk1"/>
                          </a:solidFill>
                          <a:latin typeface="+mn-lt"/>
                          <a:ea typeface="+mn-ea"/>
                          <a:cs typeface="+mn-cs"/>
                        </a:rPr>
                        <a:t>Guidelines of Industry Nasal Spray and inhalation Solution ,suspension and spray Drug Products –Chemistry, Manufacturing and controls Documentation(2002) –details Toxicological evaluation of </a:t>
                      </a:r>
                      <a:r>
                        <a:rPr lang="en-US" sz="1600" kern="1200" dirty="0" err="1" smtClean="0">
                          <a:solidFill>
                            <a:schemeClr val="dk1"/>
                          </a:solidFill>
                          <a:latin typeface="+mn-lt"/>
                          <a:ea typeface="+mn-ea"/>
                          <a:cs typeface="+mn-cs"/>
                        </a:rPr>
                        <a:t>extractables</a:t>
                      </a:r>
                      <a:r>
                        <a:rPr lang="en-US" sz="1600" kern="1200" dirty="0" smtClean="0">
                          <a:solidFill>
                            <a:schemeClr val="dk1"/>
                          </a:solidFill>
                          <a:latin typeface="+mn-lt"/>
                          <a:ea typeface="+mn-ea"/>
                          <a:cs typeface="+mn-cs"/>
                        </a:rPr>
                        <a:t> from each of the components&amp; appropriate in vivo/in vitro rests to be submitted.</a:t>
                      </a:r>
                      <a:endParaRPr lang="en-IN" sz="16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Rectangle 1"/>
          <p:cNvSpPr>
            <a:spLocks noChangeArrowheads="1"/>
          </p:cNvSpPr>
          <p:nvPr/>
        </p:nvSpPr>
        <p:spPr bwMode="auto">
          <a:xfrm>
            <a:off x="381000" y="73968"/>
            <a:ext cx="7010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sng" strike="noStrike" cap="none" normalizeH="0" baseline="0" dirty="0" smtClean="0">
                <a:ln>
                  <a:noFill/>
                </a:ln>
                <a:solidFill>
                  <a:schemeClr val="tx1"/>
                </a:solidFill>
                <a:effectLst/>
                <a:latin typeface="+mj-lt"/>
                <a:ea typeface="Times New Roman" pitchFamily="18" charset="0"/>
                <a:cs typeface="Arial" pitchFamily="34" charset="0"/>
              </a:rPr>
              <a:t>FDA  Industry Guidelines </a:t>
            </a:r>
            <a:endParaRPr kumimoji="0" lang="en-US" sz="2400" b="0" i="0" u="sng"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pic>
        <p:nvPicPr>
          <p:cNvPr id="6" name="Picture 5" descr="http://media.americanpharmaceuticalreview.com/m/28/Article/37011-fig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5" y="76200"/>
            <a:ext cx="3584575" cy="1752600"/>
          </a:xfrm>
          <a:prstGeom prst="rect">
            <a:avLst/>
          </a:prstGeom>
          <a:noFill/>
          <a:ln>
            <a:solidFill>
              <a:schemeClr val="accent3">
                <a:lumMod val="50000"/>
              </a:schemeClr>
            </a:solidFill>
          </a:ln>
        </p:spPr>
      </p:pic>
      <p:pic>
        <p:nvPicPr>
          <p:cNvPr id="7" name="Picture 6" descr="http://media.americanpharmaceuticalreview.com/m/28/Article/37011-fig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0" y="1752600"/>
            <a:ext cx="3962400" cy="1638935"/>
          </a:xfrm>
          <a:prstGeom prst="rect">
            <a:avLst/>
          </a:prstGeom>
          <a:noFill/>
          <a:ln>
            <a:solidFill>
              <a:schemeClr val="accent3">
                <a:lumMod val="50000"/>
              </a:schemeClr>
            </a:solidFill>
          </a:ln>
        </p:spPr>
      </p:pic>
      <p:pic>
        <p:nvPicPr>
          <p:cNvPr id="8" name="Picture 7" descr="http://media.americanpharmaceuticalreview.com/m/28/Article/37011-fig3.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5000" y="3218764"/>
            <a:ext cx="3432175" cy="2233345"/>
          </a:xfrm>
          <a:prstGeom prst="rect">
            <a:avLst/>
          </a:prstGeom>
          <a:noFill/>
          <a:ln>
            <a:solidFill>
              <a:schemeClr val="accent3">
                <a:lumMod val="50000"/>
              </a:schemeClr>
            </a:solidFill>
          </a:ln>
        </p:spPr>
      </p:pic>
      <p:sp>
        <p:nvSpPr>
          <p:cNvPr id="9" name="Rectangle 8"/>
          <p:cNvSpPr/>
          <p:nvPr/>
        </p:nvSpPr>
        <p:spPr>
          <a:xfrm>
            <a:off x="213766" y="2895600"/>
            <a:ext cx="2072234" cy="646331"/>
          </a:xfrm>
          <a:prstGeom prst="rect">
            <a:avLst/>
          </a:prstGeom>
        </p:spPr>
        <p:txBody>
          <a:bodyPr wrap="none">
            <a:spAutoFit/>
          </a:bodyPr>
          <a:lstStyle/>
          <a:p>
            <a:r>
              <a:rPr lang="en-US" u="sng" dirty="0" smtClean="0"/>
              <a:t>Silicone oil gradient </a:t>
            </a:r>
          </a:p>
          <a:p>
            <a:r>
              <a:rPr lang="en-US" u="sng" dirty="0" smtClean="0"/>
              <a:t>in an empty PFS </a:t>
            </a:r>
            <a:endParaRPr lang="en-IN" u="sng" dirty="0"/>
          </a:p>
        </p:txBody>
      </p:sp>
      <p:sp>
        <p:nvSpPr>
          <p:cNvPr id="10" name="Rectangle 9"/>
          <p:cNvSpPr/>
          <p:nvPr/>
        </p:nvSpPr>
        <p:spPr>
          <a:xfrm>
            <a:off x="2743200" y="3581400"/>
            <a:ext cx="2286000" cy="1200329"/>
          </a:xfrm>
          <a:prstGeom prst="rect">
            <a:avLst/>
          </a:prstGeom>
        </p:spPr>
        <p:txBody>
          <a:bodyPr wrap="square">
            <a:spAutoFit/>
          </a:bodyPr>
          <a:lstStyle/>
          <a:p>
            <a:r>
              <a:rPr lang="en-US" u="sng" dirty="0" smtClean="0"/>
              <a:t>Tungsten oxides inside the syringe near the hypodermic needle-barrel zone </a:t>
            </a:r>
            <a:endParaRPr lang="en-IN" u="sng" dirty="0"/>
          </a:p>
        </p:txBody>
      </p:sp>
      <p:sp>
        <p:nvSpPr>
          <p:cNvPr id="11" name="Rectangle 10"/>
          <p:cNvSpPr/>
          <p:nvPr/>
        </p:nvSpPr>
        <p:spPr>
          <a:xfrm>
            <a:off x="6019800" y="5486400"/>
            <a:ext cx="2667000" cy="923330"/>
          </a:xfrm>
          <a:prstGeom prst="rect">
            <a:avLst/>
          </a:prstGeom>
        </p:spPr>
        <p:txBody>
          <a:bodyPr wrap="square">
            <a:spAutoFit/>
          </a:bodyPr>
          <a:lstStyle/>
          <a:p>
            <a:r>
              <a:rPr lang="en-US" u="sng" dirty="0" smtClean="0"/>
              <a:t>Polymeric pin and a polymeric pin inserted into a syringe.</a:t>
            </a:r>
            <a:endParaRPr lang="en-IN" u="sng" dirty="0"/>
          </a:p>
        </p:txBody>
      </p:sp>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 calcmode="lin" valueType="num">
                                      <p:cBhvr additive="base">
                                        <p:cTn id="12"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 calcmode="lin" valueType="num">
                                      <p:cBhvr additive="base">
                                        <p:cTn id="16"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3" presetClass="entr" presetSubtype="16"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plus(in)">
                                      <p:cBhvr>
                                        <p:cTn id="33" dur="2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9" name="Rectangle 8"/>
          <p:cNvSpPr/>
          <p:nvPr/>
        </p:nvSpPr>
        <p:spPr>
          <a:xfrm>
            <a:off x="355242" y="2667000"/>
            <a:ext cx="8636358" cy="923330"/>
          </a:xfrm>
          <a:prstGeom prst="rect">
            <a:avLst/>
          </a:prstGeom>
        </p:spPr>
        <p:txBody>
          <a:bodyPr wrap="square">
            <a:spAutoFit/>
          </a:bodyPr>
          <a:lstStyle/>
          <a:p>
            <a:endParaRPr lang="en-US" dirty="0" smtClean="0"/>
          </a:p>
          <a:p>
            <a:endParaRPr lang="en-US" dirty="0" smtClean="0"/>
          </a:p>
          <a:p>
            <a:endParaRPr lang="en-IN" dirty="0"/>
          </a:p>
        </p:txBody>
      </p:sp>
      <p:sp>
        <p:nvSpPr>
          <p:cNvPr id="8" name="Rectangle 1"/>
          <p:cNvSpPr>
            <a:spLocks noChangeArrowheads="1"/>
          </p:cNvSpPr>
          <p:nvPr/>
        </p:nvSpPr>
        <p:spPr bwMode="auto">
          <a:xfrm>
            <a:off x="316572" y="381000"/>
            <a:ext cx="8510856"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1143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Analytical techniques for different groups of leachable/extractable impurities</a:t>
            </a:r>
            <a:endParaRPr kumimoji="0" lang="en-US" sz="2000" b="0" i="0" u="none" strike="noStrike" cap="none" normalizeH="0" baseline="0" dirty="0" smtClean="0">
              <a:ln>
                <a:noFill/>
              </a:ln>
              <a:solidFill>
                <a:schemeClr val="tx1"/>
              </a:solidFill>
              <a:effectLst/>
              <a:latin typeface="+mj-lt"/>
              <a:cs typeface="Arial" pitchFamily="34" charset="0"/>
            </a:endParaRPr>
          </a:p>
          <a:p>
            <a:pPr marL="0" marR="0" lvl="0" indent="1143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Quantification limit for E/L study in inorganic compounds </a:t>
            </a:r>
            <a:endParaRPr kumimoji="0" lang="en-US" sz="2000" b="0" i="0" u="none" strike="noStrike" cap="none" normalizeH="0" baseline="0" dirty="0" smtClean="0">
              <a:ln>
                <a:noFill/>
              </a:ln>
              <a:solidFill>
                <a:schemeClr val="tx1"/>
              </a:solidFill>
              <a:effectLst/>
              <a:latin typeface="+mj-lt"/>
              <a:cs typeface="Arial" pitchFamily="34" charset="0"/>
            </a:endParaRPr>
          </a:p>
          <a:p>
            <a:pPr marL="0" marR="0" lvl="0" indent="11430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mj-lt"/>
              <a:cs typeface="Arial"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1314139110"/>
              </p:ext>
            </p:extLst>
          </p:nvPr>
        </p:nvGraphicFramePr>
        <p:xfrm>
          <a:off x="457200" y="1396663"/>
          <a:ext cx="8229600" cy="3327737"/>
        </p:xfrm>
        <a:graphic>
          <a:graphicData uri="http://schemas.openxmlformats.org/drawingml/2006/table">
            <a:tbl>
              <a:tblPr firstRow="1" bandRow="1">
                <a:tableStyleId>{5C22544A-7EE6-4342-B048-85BDC9FD1C3A}</a:tableStyleId>
              </a:tblPr>
              <a:tblGrid>
                <a:gridCol w="2743200"/>
                <a:gridCol w="2743200"/>
                <a:gridCol w="2743200"/>
              </a:tblGrid>
              <a:tr h="831934">
                <a:tc>
                  <a:txBody>
                    <a:bodyPr/>
                    <a:lstStyle/>
                    <a:p>
                      <a:pPr marL="0" marR="0">
                        <a:spcBef>
                          <a:spcPts val="0"/>
                        </a:spcBef>
                        <a:spcAft>
                          <a:spcPts val="0"/>
                        </a:spcAft>
                      </a:pPr>
                      <a:r>
                        <a:rPr lang="en-US" sz="2000" b="0" dirty="0">
                          <a:solidFill>
                            <a:sysClr val="windowText" lastClr="000000"/>
                          </a:solidFill>
                          <a:effectLst/>
                        </a:rPr>
                        <a:t>Analytical Method</a:t>
                      </a:r>
                      <a:endParaRPr lang="en-US" sz="2000" b="0" dirty="0">
                        <a:solidFill>
                          <a:sysClr val="windowText" lastClr="000000"/>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2000" b="0" dirty="0">
                          <a:solidFill>
                            <a:sysClr val="windowText" lastClr="000000"/>
                          </a:solidFill>
                          <a:effectLst/>
                        </a:rPr>
                        <a:t>Target Species      </a:t>
                      </a:r>
                      <a:r>
                        <a:rPr lang="en-US" sz="2000" b="0" dirty="0" smtClean="0">
                          <a:solidFill>
                            <a:sysClr val="windowText" lastClr="000000"/>
                          </a:solidFill>
                          <a:effectLst/>
                        </a:rPr>
                        <a:t>                                                                                                                                                                                                                                                                                                                                                                                                                                                                                                                                    </a:t>
                      </a:r>
                      <a:endParaRPr lang="en-US" sz="2000" b="0" dirty="0">
                        <a:solidFill>
                          <a:sysClr val="windowText" lastClr="000000"/>
                        </a:solidFill>
                        <a:effectLst/>
                      </a:endParaRPr>
                    </a:p>
                    <a:p>
                      <a:pPr marL="0" marR="0">
                        <a:spcBef>
                          <a:spcPts val="0"/>
                        </a:spcBef>
                        <a:spcAft>
                          <a:spcPts val="0"/>
                        </a:spcAft>
                      </a:pPr>
                      <a:r>
                        <a:rPr lang="en-US" sz="2000" b="0" dirty="0">
                          <a:solidFill>
                            <a:sysClr val="windowText" lastClr="000000"/>
                          </a:solidFill>
                          <a:effectLst/>
                        </a:rPr>
                        <a:t> </a:t>
                      </a:r>
                      <a:endParaRPr lang="en-US" sz="2000" b="0" dirty="0">
                        <a:solidFill>
                          <a:sysClr val="windowText" lastClr="000000"/>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2000" b="0" dirty="0">
                          <a:solidFill>
                            <a:sysClr val="windowText" lastClr="000000"/>
                          </a:solidFill>
                          <a:effectLst/>
                        </a:rPr>
                        <a:t>Examples</a:t>
                      </a:r>
                      <a:endParaRPr lang="en-US" sz="2000" b="0" dirty="0">
                        <a:solidFill>
                          <a:sysClr val="windowText" lastClr="000000"/>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495803">
                <a:tc>
                  <a:txBody>
                    <a:bodyPr/>
                    <a:lstStyle/>
                    <a:p>
                      <a:pPr marL="0" marR="0">
                        <a:spcBef>
                          <a:spcPts val="0"/>
                        </a:spcBef>
                        <a:spcAft>
                          <a:spcPts val="0"/>
                        </a:spcAft>
                      </a:pPr>
                      <a:r>
                        <a:rPr lang="en-US" sz="2000" b="0" dirty="0">
                          <a:solidFill>
                            <a:sysClr val="windowText" lastClr="000000"/>
                          </a:solidFill>
                          <a:effectLst/>
                        </a:rPr>
                        <a:t>Inductively Coupled Plasma Mass</a:t>
                      </a:r>
                    </a:p>
                    <a:p>
                      <a:pPr marL="0" marR="0">
                        <a:spcBef>
                          <a:spcPts val="0"/>
                        </a:spcBef>
                        <a:spcAft>
                          <a:spcPts val="0"/>
                        </a:spcAft>
                      </a:pPr>
                      <a:r>
                        <a:rPr lang="en-US" sz="2000" b="0" dirty="0">
                          <a:solidFill>
                            <a:sysClr val="windowText" lastClr="000000"/>
                          </a:solidFill>
                          <a:effectLst/>
                        </a:rPr>
                        <a:t>Spectroscopy (ICP-MS)</a:t>
                      </a:r>
                    </a:p>
                    <a:p>
                      <a:pPr marL="0" marR="0">
                        <a:spcBef>
                          <a:spcPts val="0"/>
                        </a:spcBef>
                        <a:spcAft>
                          <a:spcPts val="0"/>
                        </a:spcAft>
                      </a:pPr>
                      <a:r>
                        <a:rPr lang="en-US" sz="2000" b="0" dirty="0">
                          <a:solidFill>
                            <a:sysClr val="windowText" lastClr="000000"/>
                          </a:solidFill>
                          <a:effectLst/>
                        </a:rPr>
                        <a:t> </a:t>
                      </a:r>
                      <a:endParaRPr lang="en-US" sz="2000" b="0" dirty="0">
                        <a:solidFill>
                          <a:sysClr val="windowText" lastClr="000000"/>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2000" b="0" dirty="0">
                          <a:solidFill>
                            <a:sysClr val="windowText" lastClr="000000"/>
                          </a:solidFill>
                          <a:effectLst/>
                        </a:rPr>
                        <a:t>Inorganic compounds. </a:t>
                      </a:r>
                    </a:p>
                    <a:p>
                      <a:pPr marL="0" marR="0">
                        <a:spcBef>
                          <a:spcPts val="0"/>
                        </a:spcBef>
                        <a:spcAft>
                          <a:spcPts val="0"/>
                        </a:spcAft>
                      </a:pPr>
                      <a:r>
                        <a:rPr lang="en-US" sz="2000" b="0" dirty="0">
                          <a:solidFill>
                            <a:sysClr val="windowText" lastClr="000000"/>
                          </a:solidFill>
                          <a:effectLst/>
                        </a:rPr>
                        <a:t> </a:t>
                      </a:r>
                      <a:endParaRPr lang="en-US" sz="2000" b="0" dirty="0">
                        <a:solidFill>
                          <a:sysClr val="windowText" lastClr="000000"/>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2000" b="0" dirty="0">
                          <a:solidFill>
                            <a:sysClr val="windowText" lastClr="000000"/>
                          </a:solidFill>
                          <a:effectLst/>
                        </a:rPr>
                        <a:t>Aluminum, Antimony, Cadmium, Chromium, Copper, Iron, Lead, Magnesium, Manganese, </a:t>
                      </a:r>
                    </a:p>
                    <a:p>
                      <a:pPr marL="0" marR="0">
                        <a:spcBef>
                          <a:spcPts val="0"/>
                        </a:spcBef>
                        <a:spcAft>
                          <a:spcPts val="0"/>
                        </a:spcAft>
                      </a:pPr>
                      <a:r>
                        <a:rPr lang="en-US" sz="2000" b="0" dirty="0">
                          <a:solidFill>
                            <a:sysClr val="windowText" lastClr="000000"/>
                          </a:solidFill>
                          <a:effectLst/>
                        </a:rPr>
                        <a:t>Nickel, </a:t>
                      </a:r>
                      <a:r>
                        <a:rPr lang="en-US" sz="2000" b="0" dirty="0" err="1">
                          <a:solidFill>
                            <a:sysClr val="windowText" lastClr="000000"/>
                          </a:solidFill>
                          <a:effectLst/>
                        </a:rPr>
                        <a:t>Zinc,,Silica</a:t>
                      </a:r>
                      <a:r>
                        <a:rPr lang="en-US" sz="2000" b="0" dirty="0">
                          <a:solidFill>
                            <a:sysClr val="windowText" lastClr="000000"/>
                          </a:solidFill>
                          <a:effectLst/>
                        </a:rPr>
                        <a:t> and Arsenic</a:t>
                      </a:r>
                      <a:endParaRPr lang="en-US" sz="2000" b="0" dirty="0">
                        <a:solidFill>
                          <a:sysClr val="windowText" lastClr="000000"/>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ransition>
    <p:zoom/>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graphicFrame>
        <p:nvGraphicFramePr>
          <p:cNvPr id="11" name="Table 10"/>
          <p:cNvGraphicFramePr>
            <a:graphicFrameLocks noGrp="1"/>
          </p:cNvGraphicFramePr>
          <p:nvPr/>
        </p:nvGraphicFramePr>
        <p:xfrm>
          <a:off x="762000" y="609600"/>
          <a:ext cx="8001000" cy="5191760"/>
        </p:xfrm>
        <a:graphic>
          <a:graphicData uri="http://schemas.openxmlformats.org/drawingml/2006/table">
            <a:tbl>
              <a:tblPr firstRow="1" bandRow="1">
                <a:tableStyleId>{5C22544A-7EE6-4342-B048-85BDC9FD1C3A}</a:tableStyleId>
              </a:tblPr>
              <a:tblGrid>
                <a:gridCol w="2667000"/>
                <a:gridCol w="2667000"/>
                <a:gridCol w="2667000"/>
              </a:tblGrid>
              <a:tr h="370840">
                <a:tc>
                  <a:txBody>
                    <a:bodyPr/>
                    <a:lstStyle/>
                    <a:p>
                      <a:pPr marL="0" marR="0">
                        <a:lnSpc>
                          <a:spcPct val="115000"/>
                        </a:lnSpc>
                        <a:spcBef>
                          <a:spcPts val="0"/>
                        </a:spcBef>
                        <a:spcAft>
                          <a:spcPts val="1000"/>
                        </a:spcAft>
                      </a:pPr>
                      <a:r>
                        <a:rPr lang="en-US" sz="1800" b="1" dirty="0">
                          <a:solidFill>
                            <a:schemeClr val="tx1"/>
                          </a:solidFill>
                          <a:latin typeface="Calibri"/>
                          <a:ea typeface="Calibri"/>
                          <a:cs typeface="Times New Roman"/>
                        </a:rPr>
                        <a:t>Compounds </a:t>
                      </a:r>
                      <a:endParaRPr lang="en-US" sz="1800" dirty="0">
                        <a:solidFill>
                          <a:schemeClr val="tx1"/>
                        </a:solidFill>
                        <a:latin typeface="Calibri"/>
                        <a:ea typeface="Calibri"/>
                        <a:cs typeface="Times New Roman"/>
                      </a:endParaRP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b="1" dirty="0" err="1">
                          <a:solidFill>
                            <a:schemeClr val="tx1"/>
                          </a:solidFill>
                          <a:latin typeface="Calibri"/>
                          <a:ea typeface="Calibri"/>
                          <a:cs typeface="Times New Roman"/>
                        </a:rPr>
                        <a:t>Analytes</a:t>
                      </a:r>
                      <a:r>
                        <a:rPr lang="en-US" sz="1800" b="1" dirty="0">
                          <a:solidFill>
                            <a:schemeClr val="tx1"/>
                          </a:solidFill>
                          <a:latin typeface="Calibri"/>
                          <a:ea typeface="Calibri"/>
                          <a:cs typeface="Times New Roman"/>
                        </a:rPr>
                        <a:t> </a:t>
                      </a:r>
                      <a:endParaRPr lang="en-US" sz="1800" dirty="0">
                        <a:solidFill>
                          <a:schemeClr val="tx1"/>
                        </a:solidFill>
                        <a:latin typeface="Calibri"/>
                        <a:ea typeface="Calibri"/>
                        <a:cs typeface="Times New Roman"/>
                      </a:endParaRP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b="1">
                          <a:solidFill>
                            <a:schemeClr val="tx1"/>
                          </a:solidFill>
                          <a:latin typeface="Calibri"/>
                          <a:ea typeface="Calibri"/>
                          <a:cs typeface="Times New Roman"/>
                        </a:rPr>
                        <a:t>Acceptance criteria </a:t>
                      </a:r>
                      <a:endParaRPr lang="en-US" sz="1800">
                        <a:solidFill>
                          <a:schemeClr val="tx1"/>
                        </a:solidFill>
                        <a:latin typeface="Calibri"/>
                        <a:ea typeface="Calibri"/>
                        <a:cs typeface="Times New Roman"/>
                      </a:endParaRP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rowSpan="13">
                  <a:txBody>
                    <a:bodyPr/>
                    <a:lstStyle/>
                    <a:p>
                      <a:pPr marL="0" marR="0">
                        <a:lnSpc>
                          <a:spcPct val="115000"/>
                        </a:lnSpc>
                        <a:spcBef>
                          <a:spcPts val="0"/>
                        </a:spcBef>
                        <a:spcAft>
                          <a:spcPts val="1000"/>
                        </a:spcAft>
                      </a:pPr>
                      <a:r>
                        <a:rPr lang="en-US" sz="1800" b="1" dirty="0">
                          <a:solidFill>
                            <a:schemeClr val="tx1"/>
                          </a:solidFill>
                          <a:latin typeface="Calibri"/>
                          <a:ea typeface="Calibri"/>
                          <a:cs typeface="Times New Roman"/>
                        </a:rPr>
                        <a:t>Elements </a:t>
                      </a:r>
                      <a:endParaRPr lang="en-US" sz="1800" dirty="0">
                        <a:solidFill>
                          <a:schemeClr val="tx1"/>
                        </a:solidFill>
                        <a:latin typeface="Calibri"/>
                        <a:ea typeface="Calibri"/>
                        <a:cs typeface="Times New Roman"/>
                      </a:endParaRP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solidFill>
                            <a:schemeClr val="tx1"/>
                          </a:solidFill>
                          <a:latin typeface="Calibri"/>
                          <a:ea typeface="Calibri"/>
                          <a:cs typeface="Times New Roman"/>
                        </a:rPr>
                        <a:t>Mg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50.0ppb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Al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10.0ppb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Cr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10.0ppb </a:t>
                      </a:r>
                    </a:p>
                  </a:txBody>
                  <a:tcPr marL="68580" marR="68580" marT="196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Mn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10.0ppb </a:t>
                      </a:r>
                    </a:p>
                  </a:txBody>
                  <a:tcPr marL="68580" marR="68580" marT="196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Fe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10.0ppb </a:t>
                      </a:r>
                    </a:p>
                  </a:txBody>
                  <a:tcPr marL="68580" marR="68580" marT="196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Ni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10.0ppb </a:t>
                      </a:r>
                    </a:p>
                  </a:txBody>
                  <a:tcPr marL="68580" marR="68580" marT="196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Cu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10.0ppb </a:t>
                      </a:r>
                    </a:p>
                  </a:txBody>
                  <a:tcPr marL="68580" marR="68580" marT="196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Zn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50.0ppb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Cd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2.0ppb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Sb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2.0ppb </a:t>
                      </a:r>
                    </a:p>
                  </a:txBody>
                  <a:tcPr marL="68580" marR="68580" marT="196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Pb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2.0ppb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As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10.0ppb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Si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solidFill>
                            <a:schemeClr val="tx1"/>
                          </a:solidFill>
                          <a:latin typeface="Calibri"/>
                          <a:ea typeface="Calibri"/>
                          <a:cs typeface="Times New Roman"/>
                        </a:rPr>
                        <a:t>10.0ppb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ransition>
    <p:zoom/>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10" name="Rectangle 9"/>
          <p:cNvSpPr/>
          <p:nvPr/>
        </p:nvSpPr>
        <p:spPr>
          <a:xfrm>
            <a:off x="228600" y="152400"/>
            <a:ext cx="1790875" cy="769441"/>
          </a:xfrm>
          <a:prstGeom prst="rect">
            <a:avLst/>
          </a:prstGeom>
        </p:spPr>
        <p:txBody>
          <a:bodyPr wrap="none">
            <a:spAutoFit/>
          </a:bodyPr>
          <a:lstStyle/>
          <a:p>
            <a:r>
              <a:rPr lang="en-US" sz="2200" b="1" u="sng" dirty="0" smtClean="0"/>
              <a:t>Case  Studies:</a:t>
            </a:r>
            <a:endParaRPr lang="en-US" sz="2200" u="sng" dirty="0" smtClean="0"/>
          </a:p>
          <a:p>
            <a:r>
              <a:rPr lang="en-US" sz="2200" u="sng" dirty="0" smtClean="0"/>
              <a:t> </a:t>
            </a:r>
            <a:endParaRPr lang="en-US" sz="2200" u="sng" dirty="0"/>
          </a:p>
        </p:txBody>
      </p:sp>
      <p:graphicFrame>
        <p:nvGraphicFramePr>
          <p:cNvPr id="11" name="Table 10"/>
          <p:cNvGraphicFramePr>
            <a:graphicFrameLocks noGrp="1"/>
          </p:cNvGraphicFramePr>
          <p:nvPr>
            <p:extLst>
              <p:ext uri="{D42A27DB-BD31-4B8C-83A1-F6EECF244321}">
                <p14:modId xmlns:p14="http://schemas.microsoft.com/office/powerpoint/2010/main" val="4242312640"/>
              </p:ext>
            </p:extLst>
          </p:nvPr>
        </p:nvGraphicFramePr>
        <p:xfrm>
          <a:off x="304800" y="609600"/>
          <a:ext cx="8534400" cy="2885708"/>
        </p:xfrm>
        <a:graphic>
          <a:graphicData uri="http://schemas.openxmlformats.org/drawingml/2006/table">
            <a:tbl>
              <a:tblPr firstRow="1" bandRow="1">
                <a:tableStyleId>{5C22544A-7EE6-4342-B048-85BDC9FD1C3A}</a:tableStyleId>
              </a:tblPr>
              <a:tblGrid>
                <a:gridCol w="2971800"/>
                <a:gridCol w="3048000"/>
                <a:gridCol w="2514600"/>
              </a:tblGrid>
              <a:tr h="452254">
                <a:tc gridSpan="3">
                  <a:txBody>
                    <a:bodyPr/>
                    <a:lstStyle/>
                    <a:p>
                      <a:r>
                        <a:rPr lang="en-US" sz="2000" b="1" kern="1200" dirty="0" smtClean="0">
                          <a:solidFill>
                            <a:srgbClr val="000000"/>
                          </a:solidFill>
                          <a:latin typeface="+mj-lt"/>
                          <a:ea typeface="+mn-ea"/>
                          <a:cs typeface="+mn-cs"/>
                        </a:rPr>
                        <a:t>Non container  </a:t>
                      </a:r>
                      <a:endParaRPr lang="en-US" sz="2000" dirty="0">
                        <a:solidFill>
                          <a:srgbClr val="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tc>
                <a:tc hMerge="1">
                  <a:txBody>
                    <a:bodyPr/>
                    <a:lstStyle/>
                    <a:p>
                      <a:endParaRPr lang="en-US" dirty="0"/>
                    </a:p>
                  </a:txBody>
                  <a:tcPr/>
                </a:tc>
              </a:tr>
              <a:tr h="452254">
                <a:tc>
                  <a:txBody>
                    <a:bodyPr/>
                    <a:lstStyle/>
                    <a:p>
                      <a:pPr marL="0" marR="0">
                        <a:lnSpc>
                          <a:spcPct val="130000"/>
                        </a:lnSpc>
                      </a:pPr>
                      <a:r>
                        <a:rPr lang="en-US" sz="2000" b="1" dirty="0">
                          <a:solidFill>
                            <a:srgbClr val="000000"/>
                          </a:solidFill>
                          <a:latin typeface="+mj-lt"/>
                          <a:ea typeface="Times New Roman"/>
                        </a:rPr>
                        <a:t>Problem</a:t>
                      </a:r>
                      <a:endParaRPr lang="en-US" sz="20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b="1" dirty="0">
                          <a:solidFill>
                            <a:srgbClr val="000000"/>
                          </a:solidFill>
                          <a:latin typeface="+mj-lt"/>
                          <a:ea typeface="Times New Roman"/>
                        </a:rPr>
                        <a:t>Source </a:t>
                      </a:r>
                      <a:endParaRPr lang="en-US" sz="20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b="1">
                          <a:solidFill>
                            <a:srgbClr val="000000"/>
                          </a:solidFill>
                          <a:latin typeface="+mj-lt"/>
                          <a:ea typeface="Times New Roman"/>
                        </a:rPr>
                        <a:t>Resolution</a:t>
                      </a:r>
                      <a:endParaRPr lang="en-US" sz="200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53044">
                <a:tc>
                  <a:txBody>
                    <a:bodyPr/>
                    <a:lstStyle/>
                    <a:p>
                      <a:pPr marL="0" marR="0">
                        <a:lnSpc>
                          <a:spcPct val="130000"/>
                        </a:lnSpc>
                      </a:pPr>
                      <a:r>
                        <a:rPr lang="en-US" sz="2000" dirty="0" err="1">
                          <a:solidFill>
                            <a:srgbClr val="000000"/>
                          </a:solidFill>
                          <a:latin typeface="+mj-lt"/>
                          <a:ea typeface="Times New Roman"/>
                        </a:rPr>
                        <a:t>Phenolic</a:t>
                      </a:r>
                      <a:r>
                        <a:rPr lang="en-US" sz="2000" dirty="0">
                          <a:solidFill>
                            <a:srgbClr val="000000"/>
                          </a:solidFill>
                          <a:latin typeface="+mj-lt"/>
                          <a:ea typeface="Times New Roman"/>
                        </a:rPr>
                        <a:t> compounds found in a peptide product during release testing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dirty="0" err="1">
                          <a:solidFill>
                            <a:srgbClr val="000000"/>
                          </a:solidFill>
                          <a:latin typeface="+mj-lt"/>
                          <a:ea typeface="Times New Roman"/>
                        </a:rPr>
                        <a:t>Phenolic</a:t>
                      </a:r>
                      <a:r>
                        <a:rPr lang="en-US" sz="2000" dirty="0">
                          <a:solidFill>
                            <a:srgbClr val="000000"/>
                          </a:solidFill>
                          <a:latin typeface="+mj-lt"/>
                          <a:ea typeface="Times New Roman"/>
                        </a:rPr>
                        <a:t> compounds were absorbed from a cleaning agent for rubber gaskets used in the filling lines.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dirty="0">
                          <a:solidFill>
                            <a:srgbClr val="000000"/>
                          </a:solidFill>
                          <a:latin typeface="+mj-lt"/>
                          <a:ea typeface="Times New Roman"/>
                        </a:rPr>
                        <a:t>Rubber gaskets were replaced by “Teflon rubber gasket” that did not absorb </a:t>
                      </a:r>
                      <a:r>
                        <a:rPr lang="en-US" sz="2000" dirty="0" smtClean="0">
                          <a:solidFill>
                            <a:srgbClr val="000000"/>
                          </a:solidFill>
                          <a:latin typeface="+mj-lt"/>
                          <a:ea typeface="Times New Roman"/>
                        </a:rPr>
                        <a:t>phenolic compounds.</a:t>
                      </a:r>
                      <a:endParaRPr lang="en-US" sz="20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12" name="Table 11"/>
          <p:cNvGraphicFramePr>
            <a:graphicFrameLocks noGrp="1"/>
          </p:cNvGraphicFramePr>
          <p:nvPr/>
        </p:nvGraphicFramePr>
        <p:xfrm>
          <a:off x="304800" y="3657600"/>
          <a:ext cx="8534400" cy="3169920"/>
        </p:xfrm>
        <a:graphic>
          <a:graphicData uri="http://schemas.openxmlformats.org/drawingml/2006/table">
            <a:tbl>
              <a:tblPr firstRow="1" bandRow="1">
                <a:tableStyleId>{5C22544A-7EE6-4342-B048-85BDC9FD1C3A}</a:tableStyleId>
              </a:tblPr>
              <a:tblGrid>
                <a:gridCol w="2971800"/>
                <a:gridCol w="3048000"/>
                <a:gridCol w="2514600"/>
              </a:tblGrid>
              <a:tr h="370840">
                <a:tc gridSpan="3">
                  <a:txBody>
                    <a:bodyPr/>
                    <a:lstStyle/>
                    <a:p>
                      <a:r>
                        <a:rPr lang="en-US" sz="2000" b="1" kern="1200" dirty="0" smtClean="0">
                          <a:solidFill>
                            <a:srgbClr val="000000"/>
                          </a:solidFill>
                          <a:latin typeface="+mj-lt"/>
                          <a:ea typeface="+mn-ea"/>
                          <a:cs typeface="+mn-cs"/>
                        </a:rPr>
                        <a:t>Glass Vial </a:t>
                      </a:r>
                      <a:endParaRPr lang="en-US" sz="2000" dirty="0">
                        <a:solidFill>
                          <a:srgbClr val="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tc>
                <a:tc hMerge="1">
                  <a:txBody>
                    <a:bodyPr/>
                    <a:lstStyle/>
                    <a:p>
                      <a:endParaRPr lang="en-US" dirty="0"/>
                    </a:p>
                  </a:txBody>
                  <a:tcPr/>
                </a:tc>
              </a:tr>
              <a:tr h="370840">
                <a:tc>
                  <a:txBody>
                    <a:bodyPr/>
                    <a:lstStyle/>
                    <a:p>
                      <a:pPr marL="0" marR="0">
                        <a:lnSpc>
                          <a:spcPct val="130000"/>
                        </a:lnSpc>
                      </a:pPr>
                      <a:r>
                        <a:rPr lang="en-US" sz="2000" b="1" dirty="0">
                          <a:solidFill>
                            <a:srgbClr val="000000"/>
                          </a:solidFill>
                          <a:latin typeface="+mj-lt"/>
                          <a:ea typeface="Times New Roman"/>
                        </a:rPr>
                        <a:t>Problem</a:t>
                      </a:r>
                      <a:endParaRPr lang="en-US" sz="20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b="1" dirty="0">
                          <a:solidFill>
                            <a:srgbClr val="000000"/>
                          </a:solidFill>
                          <a:latin typeface="+mj-lt"/>
                          <a:ea typeface="Times New Roman"/>
                        </a:rPr>
                        <a:t>Source </a:t>
                      </a:r>
                      <a:endParaRPr lang="en-US" sz="20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b="1">
                          <a:solidFill>
                            <a:srgbClr val="000000"/>
                          </a:solidFill>
                          <a:latin typeface="+mj-lt"/>
                          <a:ea typeface="Times New Roman"/>
                        </a:rPr>
                        <a:t>Resolution</a:t>
                      </a:r>
                      <a:endParaRPr lang="en-US" sz="200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2000" dirty="0">
                          <a:solidFill>
                            <a:srgbClr val="000000"/>
                          </a:solidFill>
                          <a:latin typeface="+mj-lt"/>
                          <a:ea typeface="Times New Roman"/>
                        </a:rPr>
                        <a:t>Particulates(</a:t>
                      </a:r>
                      <a:r>
                        <a:rPr lang="en-US" sz="2000" dirty="0" err="1">
                          <a:solidFill>
                            <a:srgbClr val="000000"/>
                          </a:solidFill>
                          <a:latin typeface="+mj-lt"/>
                          <a:ea typeface="Times New Roman"/>
                        </a:rPr>
                        <a:t>upto</a:t>
                      </a:r>
                      <a:r>
                        <a:rPr lang="en-US" sz="2000" dirty="0">
                          <a:solidFill>
                            <a:srgbClr val="000000"/>
                          </a:solidFill>
                          <a:latin typeface="+mj-lt"/>
                          <a:ea typeface="Times New Roman"/>
                        </a:rPr>
                        <a:t> 150 </a:t>
                      </a:r>
                      <a:r>
                        <a:rPr lang="en-US" sz="2000" dirty="0" err="1">
                          <a:solidFill>
                            <a:srgbClr val="000000"/>
                          </a:solidFill>
                          <a:latin typeface="+mj-lt"/>
                          <a:ea typeface="Times New Roman"/>
                        </a:rPr>
                        <a:t>mic</a:t>
                      </a:r>
                      <a:r>
                        <a:rPr lang="en-US" sz="2000" dirty="0">
                          <a:solidFill>
                            <a:srgbClr val="000000"/>
                          </a:solidFill>
                          <a:latin typeface="+mj-lt"/>
                          <a:ea typeface="Times New Roman"/>
                        </a:rPr>
                        <a:t> m) were observed in product containing a phosphate buffer after switching from a molded glass to a tubular glass vial.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dirty="0">
                          <a:solidFill>
                            <a:srgbClr val="000000"/>
                          </a:solidFill>
                          <a:latin typeface="+mj-lt"/>
                          <a:ea typeface="Times New Roman"/>
                        </a:rPr>
                        <a:t>Particles identified as aluminum phosphate from aluminum in the glass tubing vial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dirty="0">
                          <a:solidFill>
                            <a:srgbClr val="000000"/>
                          </a:solidFill>
                          <a:latin typeface="+mj-lt"/>
                          <a:ea typeface="Times New Roman"/>
                        </a:rPr>
                        <a:t>Inside of vials coated with baked-on-silicon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graphicFrame>
        <p:nvGraphicFramePr>
          <p:cNvPr id="7" name="Table 6"/>
          <p:cNvGraphicFramePr>
            <a:graphicFrameLocks noGrp="1"/>
          </p:cNvGraphicFramePr>
          <p:nvPr>
            <p:extLst>
              <p:ext uri="{D42A27DB-BD31-4B8C-83A1-F6EECF244321}">
                <p14:modId xmlns:p14="http://schemas.microsoft.com/office/powerpoint/2010/main" val="2284818939"/>
              </p:ext>
            </p:extLst>
          </p:nvPr>
        </p:nvGraphicFramePr>
        <p:xfrm>
          <a:off x="304800" y="228600"/>
          <a:ext cx="8610600" cy="2881376"/>
        </p:xfrm>
        <a:graphic>
          <a:graphicData uri="http://schemas.openxmlformats.org/drawingml/2006/table">
            <a:tbl>
              <a:tblPr firstRow="1" bandRow="1">
                <a:tableStyleId>{5C22544A-7EE6-4342-B048-85BDC9FD1C3A}</a:tableStyleId>
              </a:tblPr>
              <a:tblGrid>
                <a:gridCol w="2895600"/>
                <a:gridCol w="2971800"/>
                <a:gridCol w="2743200"/>
              </a:tblGrid>
              <a:tr h="370840">
                <a:tc gridSpan="3">
                  <a:txBody>
                    <a:bodyPr/>
                    <a:lstStyle/>
                    <a:p>
                      <a:r>
                        <a:rPr lang="en-US" sz="1800" b="1" kern="1200" dirty="0" smtClean="0">
                          <a:solidFill>
                            <a:sysClr val="windowText" lastClr="000000"/>
                          </a:solidFill>
                          <a:latin typeface="+mj-lt"/>
                          <a:ea typeface="+mn-ea"/>
                          <a:cs typeface="+mn-cs"/>
                        </a:rPr>
                        <a:t>Tungsten Case Study </a:t>
                      </a:r>
                      <a:endParaRPr lang="en-US" sz="1800" b="1" dirty="0">
                        <a:solidFill>
                          <a:sysClr val="windowText" lastClr="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tc>
                <a:tc hMerge="1">
                  <a:txBody>
                    <a:bodyPr/>
                    <a:lstStyle/>
                    <a:p>
                      <a:endParaRPr lang="en-US" dirty="0"/>
                    </a:p>
                  </a:txBody>
                  <a:tcPr/>
                </a:tc>
              </a:tr>
              <a:tr h="370840">
                <a:tc>
                  <a:txBody>
                    <a:bodyPr/>
                    <a:lstStyle/>
                    <a:p>
                      <a:pPr marL="0" marR="0">
                        <a:lnSpc>
                          <a:spcPct val="130000"/>
                        </a:lnSpc>
                      </a:pPr>
                      <a:r>
                        <a:rPr lang="en-US" sz="1800" b="1" dirty="0">
                          <a:solidFill>
                            <a:sysClr val="windowText" lastClr="000000"/>
                          </a:solidFill>
                          <a:latin typeface="+mj-lt"/>
                          <a:ea typeface="Times New Roman"/>
                        </a:rPr>
                        <a:t>Problem</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1" dirty="0">
                          <a:solidFill>
                            <a:sysClr val="windowText" lastClr="000000"/>
                          </a:solidFill>
                          <a:latin typeface="+mj-lt"/>
                          <a:ea typeface="Times New Roman"/>
                        </a:rPr>
                        <a:t>Source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1" dirty="0">
                          <a:solidFill>
                            <a:sysClr val="windowText" lastClr="000000"/>
                          </a:solidFill>
                          <a:latin typeface="+mj-lt"/>
                          <a:ea typeface="Times New Roman"/>
                        </a:rPr>
                        <a:t>Resolution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1800" b="0" dirty="0">
                          <a:solidFill>
                            <a:sysClr val="windowText" lastClr="000000"/>
                          </a:solidFill>
                          <a:latin typeface="+mj-lt"/>
                          <a:ea typeface="Times New Roman"/>
                        </a:rPr>
                        <a:t>Visible protein particles(10 to 100 </a:t>
                      </a:r>
                      <a:r>
                        <a:rPr lang="en-US" sz="1800" b="0" dirty="0" err="1">
                          <a:solidFill>
                            <a:sysClr val="windowText" lastClr="000000"/>
                          </a:solidFill>
                          <a:latin typeface="+mj-lt"/>
                          <a:ea typeface="Times New Roman"/>
                        </a:rPr>
                        <a:t>mic</a:t>
                      </a:r>
                      <a:r>
                        <a:rPr lang="en-US" sz="1800" b="0" dirty="0">
                          <a:solidFill>
                            <a:sysClr val="windowText" lastClr="000000"/>
                          </a:solidFill>
                          <a:latin typeface="+mj-lt"/>
                          <a:ea typeface="Times New Roman"/>
                        </a:rPr>
                        <a:t> m) were observed in new lots of pre-filled glass syringes with a staked needle filled with an alpha helical protein at Ph 4.0 at Amgen.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ysClr val="windowText" lastClr="000000"/>
                          </a:solidFill>
                          <a:latin typeface="+mj-lt"/>
                          <a:ea typeface="Times New Roman"/>
                        </a:rPr>
                        <a:t>Contaminated  tungsten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ysClr val="windowText" lastClr="000000"/>
                          </a:solidFill>
                          <a:latin typeface="+mj-lt"/>
                          <a:ea typeface="Times New Roman"/>
                        </a:rPr>
                        <a:t>Tungsten pins used to maintain the fluid channel during forming of the syringe cone at &gt; 1,000 deg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525223780"/>
              </p:ext>
            </p:extLst>
          </p:nvPr>
        </p:nvGraphicFramePr>
        <p:xfrm>
          <a:off x="304800" y="3200400"/>
          <a:ext cx="8610600" cy="3594608"/>
        </p:xfrm>
        <a:graphic>
          <a:graphicData uri="http://schemas.openxmlformats.org/drawingml/2006/table">
            <a:tbl>
              <a:tblPr firstRow="1" bandRow="1">
                <a:tableStyleId>{5C22544A-7EE6-4342-B048-85BDC9FD1C3A}</a:tableStyleId>
              </a:tblPr>
              <a:tblGrid>
                <a:gridCol w="2743200"/>
                <a:gridCol w="3099707"/>
                <a:gridCol w="2767693"/>
              </a:tblGrid>
              <a:tr h="370840">
                <a:tc gridSpan="3">
                  <a:txBody>
                    <a:bodyPr/>
                    <a:lstStyle/>
                    <a:p>
                      <a:r>
                        <a:rPr lang="en-US" sz="1800" b="1" kern="1200" dirty="0" smtClean="0">
                          <a:solidFill>
                            <a:srgbClr val="000000"/>
                          </a:solidFill>
                          <a:latin typeface="+mj-lt"/>
                          <a:ea typeface="+mn-ea"/>
                          <a:cs typeface="+mn-cs"/>
                        </a:rPr>
                        <a:t>Pre-filled Syringes case Study </a:t>
                      </a:r>
                      <a:endParaRPr lang="en-US" sz="1800" dirty="0">
                        <a:solidFill>
                          <a:srgbClr val="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tc>
                <a:tc hMerge="1">
                  <a:txBody>
                    <a:bodyPr/>
                    <a:lstStyle/>
                    <a:p>
                      <a:endParaRPr lang="en-US" dirty="0"/>
                    </a:p>
                  </a:txBody>
                  <a:tcPr/>
                </a:tc>
              </a:tr>
              <a:tr h="370840">
                <a:tc>
                  <a:txBody>
                    <a:bodyPr/>
                    <a:lstStyle/>
                    <a:p>
                      <a:pPr marL="0" marR="0">
                        <a:lnSpc>
                          <a:spcPct val="130000"/>
                        </a:lnSpc>
                      </a:pPr>
                      <a:r>
                        <a:rPr lang="en-US" sz="1800" b="1" dirty="0">
                          <a:solidFill>
                            <a:srgbClr val="000000"/>
                          </a:solidFill>
                          <a:latin typeface="+mj-lt"/>
                          <a:ea typeface="Times New Roman"/>
                        </a:rPr>
                        <a:t>Problem</a:t>
                      </a:r>
                      <a:endParaRPr lang="en-US" sz="18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1">
                          <a:solidFill>
                            <a:srgbClr val="000000"/>
                          </a:solidFill>
                          <a:latin typeface="+mj-lt"/>
                          <a:ea typeface="Times New Roman"/>
                        </a:rPr>
                        <a:t>Source </a:t>
                      </a:r>
                      <a:endParaRPr lang="en-US" sz="180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1" dirty="0">
                          <a:solidFill>
                            <a:srgbClr val="000000"/>
                          </a:solidFill>
                          <a:latin typeface="+mj-lt"/>
                          <a:ea typeface="Times New Roman"/>
                        </a:rPr>
                        <a:t>Resolution</a:t>
                      </a:r>
                      <a:endParaRPr lang="en-US" sz="18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1800" b="0" dirty="0">
                          <a:solidFill>
                            <a:srgbClr val="000000"/>
                          </a:solidFill>
                          <a:latin typeface="+mj-lt"/>
                          <a:ea typeface="Times New Roman"/>
                        </a:rPr>
                        <a:t>Increased incidence of antibody mediated Pure Cell </a:t>
                      </a:r>
                      <a:r>
                        <a:rPr lang="en-US" sz="1800" b="0" dirty="0" err="1">
                          <a:solidFill>
                            <a:srgbClr val="000000"/>
                          </a:solidFill>
                          <a:latin typeface="+mj-lt"/>
                          <a:ea typeface="Times New Roman"/>
                        </a:rPr>
                        <a:t>Aplasia</a:t>
                      </a:r>
                      <a:r>
                        <a:rPr lang="en-US" sz="1800" b="0" dirty="0">
                          <a:solidFill>
                            <a:srgbClr val="000000"/>
                          </a:solidFill>
                          <a:latin typeface="+mj-lt"/>
                          <a:ea typeface="Times New Roman"/>
                        </a:rPr>
                        <a:t>(PRCA) severe and rare form of Anemia following introduction of reformulation in pre- filled syringes.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err="1">
                          <a:solidFill>
                            <a:srgbClr val="000000"/>
                          </a:solidFill>
                          <a:latin typeface="+mj-lt"/>
                          <a:ea typeface="Times New Roman"/>
                        </a:rPr>
                        <a:t>Polysorbate</a:t>
                      </a:r>
                      <a:r>
                        <a:rPr lang="en-US" sz="1800" b="0" dirty="0">
                          <a:solidFill>
                            <a:srgbClr val="000000"/>
                          </a:solidFill>
                          <a:latin typeface="+mj-lt"/>
                          <a:ea typeface="Times New Roman"/>
                        </a:rPr>
                        <a:t> 80 caused the presence of a number </a:t>
                      </a:r>
                      <a:r>
                        <a:rPr lang="en-US" sz="1800" b="0" dirty="0" err="1">
                          <a:solidFill>
                            <a:srgbClr val="000000"/>
                          </a:solidFill>
                          <a:latin typeface="+mj-lt"/>
                          <a:ea typeface="Times New Roman"/>
                        </a:rPr>
                        <a:t>leachables</a:t>
                      </a:r>
                      <a:r>
                        <a:rPr lang="en-US" sz="1800" b="0" dirty="0">
                          <a:solidFill>
                            <a:srgbClr val="000000"/>
                          </a:solidFill>
                          <a:latin typeface="+mj-lt"/>
                          <a:ea typeface="Times New Roman"/>
                        </a:rPr>
                        <a:t> in formulation </a:t>
                      </a:r>
                      <a:r>
                        <a:rPr lang="en-US" sz="1800" b="0" dirty="0" smtClean="0">
                          <a:solidFill>
                            <a:srgbClr val="000000"/>
                          </a:solidFill>
                          <a:latin typeface="+mj-lt"/>
                          <a:ea typeface="Times New Roman"/>
                        </a:rPr>
                        <a:t>from </a:t>
                      </a:r>
                      <a:r>
                        <a:rPr lang="en-US" sz="1800" b="0" dirty="0">
                          <a:solidFill>
                            <a:srgbClr val="000000"/>
                          </a:solidFill>
                          <a:latin typeface="+mj-lt"/>
                          <a:ea typeface="Times New Roman"/>
                        </a:rPr>
                        <a:t>the rubber plunger. </a:t>
                      </a:r>
                      <a:r>
                        <a:rPr lang="en-US" sz="1800" b="0" dirty="0" err="1">
                          <a:solidFill>
                            <a:srgbClr val="000000"/>
                          </a:solidFill>
                          <a:latin typeface="+mj-lt"/>
                          <a:ea typeface="Times New Roman"/>
                        </a:rPr>
                        <a:t>Compunds</a:t>
                      </a:r>
                      <a:r>
                        <a:rPr lang="en-US" sz="1800" b="0" dirty="0">
                          <a:solidFill>
                            <a:srgbClr val="000000"/>
                          </a:solidFill>
                          <a:latin typeface="+mj-lt"/>
                          <a:ea typeface="Times New Roman"/>
                        </a:rPr>
                        <a:t> were aromatic phenols and </a:t>
                      </a:r>
                      <a:r>
                        <a:rPr lang="en-US" sz="1800" b="0" dirty="0" err="1">
                          <a:solidFill>
                            <a:srgbClr val="000000"/>
                          </a:solidFill>
                          <a:latin typeface="+mj-lt"/>
                          <a:ea typeface="Times New Roman"/>
                        </a:rPr>
                        <a:t>mercaptophenols</a:t>
                      </a:r>
                      <a:r>
                        <a:rPr lang="en-US" sz="1800" b="0" dirty="0">
                          <a:solidFill>
                            <a:srgbClr val="000000"/>
                          </a:solidFill>
                          <a:latin typeface="+mj-lt"/>
                          <a:ea typeface="Times New Roman"/>
                        </a:rPr>
                        <a:t> related to vulcanizing agent for Butyl rubber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rgbClr val="000000"/>
                          </a:solidFill>
                          <a:latin typeface="+mj-lt"/>
                          <a:ea typeface="Times New Roman"/>
                        </a:rPr>
                        <a:t>Uncoated plunger replaced by a coated plunger-adverse events return to pre-</a:t>
                      </a:r>
                      <a:r>
                        <a:rPr lang="en-US" sz="1800" b="0" dirty="0" err="1">
                          <a:solidFill>
                            <a:srgbClr val="000000"/>
                          </a:solidFill>
                          <a:latin typeface="+mj-lt"/>
                          <a:ea typeface="Times New Roman"/>
                        </a:rPr>
                        <a:t>polysorbate</a:t>
                      </a:r>
                      <a:r>
                        <a:rPr lang="en-US" sz="1800" b="0" dirty="0">
                          <a:solidFill>
                            <a:srgbClr val="000000"/>
                          </a:solidFill>
                          <a:latin typeface="+mj-lt"/>
                          <a:ea typeface="Times New Roman"/>
                        </a:rPr>
                        <a:t> 80 levels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graphicFrame>
        <p:nvGraphicFramePr>
          <p:cNvPr id="6" name="Table 5"/>
          <p:cNvGraphicFramePr>
            <a:graphicFrameLocks noGrp="1"/>
          </p:cNvGraphicFramePr>
          <p:nvPr>
            <p:extLst>
              <p:ext uri="{D42A27DB-BD31-4B8C-83A1-F6EECF244321}">
                <p14:modId xmlns:p14="http://schemas.microsoft.com/office/powerpoint/2010/main" val="2216811932"/>
              </p:ext>
            </p:extLst>
          </p:nvPr>
        </p:nvGraphicFramePr>
        <p:xfrm>
          <a:off x="304800" y="228600"/>
          <a:ext cx="8534400" cy="4934966"/>
        </p:xfrm>
        <a:graphic>
          <a:graphicData uri="http://schemas.openxmlformats.org/drawingml/2006/table">
            <a:tbl>
              <a:tblPr firstRow="1" bandRow="1">
                <a:tableStyleId>{5C22544A-7EE6-4342-B048-85BDC9FD1C3A}</a:tableStyleId>
              </a:tblPr>
              <a:tblGrid>
                <a:gridCol w="2895600"/>
                <a:gridCol w="2819400"/>
                <a:gridCol w="2819400"/>
              </a:tblGrid>
              <a:tr h="1047194">
                <a:tc>
                  <a:txBody>
                    <a:bodyPr/>
                    <a:lstStyle/>
                    <a:p>
                      <a:pPr marL="0" marR="0">
                        <a:lnSpc>
                          <a:spcPct val="130000"/>
                        </a:lnSpc>
                      </a:pPr>
                      <a:r>
                        <a:rPr lang="en-US" sz="1800" b="1" dirty="0">
                          <a:solidFill>
                            <a:srgbClr val="000000"/>
                          </a:solidFill>
                          <a:latin typeface="+mj-lt"/>
                          <a:ea typeface="Times New Roman"/>
                        </a:rPr>
                        <a:t>Potential issues(Regulations)</a:t>
                      </a:r>
                      <a:endParaRPr lang="en-US" sz="18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1">
                          <a:solidFill>
                            <a:srgbClr val="000000"/>
                          </a:solidFill>
                          <a:latin typeface="+mj-lt"/>
                          <a:ea typeface="Times New Roman"/>
                        </a:rPr>
                        <a:t>Current Drug laws, Regulations , Guidances: How to address identified key Areas</a:t>
                      </a:r>
                      <a:endParaRPr lang="en-US" sz="180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1" dirty="0">
                          <a:solidFill>
                            <a:srgbClr val="000000"/>
                          </a:solidFill>
                          <a:latin typeface="+mj-lt"/>
                          <a:ea typeface="Times New Roman"/>
                        </a:rPr>
                        <a:t>FDA’S  Quality control Approach </a:t>
                      </a:r>
                      <a:endParaRPr lang="en-US" sz="18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41583">
                <a:tc>
                  <a:txBody>
                    <a:bodyPr/>
                    <a:lstStyle/>
                    <a:p>
                      <a:pPr marL="0" marR="0">
                        <a:lnSpc>
                          <a:spcPct val="130000"/>
                        </a:lnSpc>
                      </a:pPr>
                      <a:r>
                        <a:rPr lang="en-US" sz="1800">
                          <a:solidFill>
                            <a:srgbClr val="000000"/>
                          </a:solidFill>
                          <a:latin typeface="+mj-lt"/>
                          <a:ea typeface="Times New Roman"/>
                        </a:rPr>
                        <a:t>FDA provides guidance for protection against extractables and leachables in various documents. So the qualification and quality control of all components coming into contact with the drug formulation is an integral part of any FDA application process.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dirty="0">
                          <a:solidFill>
                            <a:srgbClr val="000000"/>
                          </a:solidFill>
                          <a:latin typeface="+mj-lt"/>
                          <a:ea typeface="Times New Roman"/>
                        </a:rPr>
                        <a:t>Analytical Characterization of </a:t>
                      </a:r>
                      <a:r>
                        <a:rPr lang="en-US" sz="1800" dirty="0" err="1">
                          <a:solidFill>
                            <a:srgbClr val="000000"/>
                          </a:solidFill>
                          <a:latin typeface="+mj-lt"/>
                          <a:ea typeface="Times New Roman"/>
                        </a:rPr>
                        <a:t>Extractables</a:t>
                      </a:r>
                      <a:r>
                        <a:rPr lang="en-US" sz="1800" dirty="0">
                          <a:solidFill>
                            <a:srgbClr val="000000"/>
                          </a:solidFill>
                          <a:latin typeface="+mj-lt"/>
                          <a:ea typeface="Times New Roman"/>
                        </a:rPr>
                        <a:t>(control Extraction studies) –the specific requirements for control extraction studies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dirty="0">
                          <a:solidFill>
                            <a:srgbClr val="000000"/>
                          </a:solidFill>
                          <a:latin typeface="+mj-lt"/>
                          <a:ea typeface="Times New Roman"/>
                        </a:rPr>
                        <a:t>Characterize/identify all possible </a:t>
                      </a:r>
                      <a:r>
                        <a:rPr lang="en-US" sz="1800" dirty="0" err="1">
                          <a:solidFill>
                            <a:srgbClr val="000000"/>
                          </a:solidFill>
                          <a:latin typeface="+mj-lt"/>
                          <a:ea typeface="Times New Roman"/>
                        </a:rPr>
                        <a:t>extractables</a:t>
                      </a:r>
                      <a:r>
                        <a:rPr lang="en-US" sz="1800" dirty="0">
                          <a:solidFill>
                            <a:srgbClr val="000000"/>
                          </a:solidFill>
                          <a:latin typeface="+mj-lt"/>
                          <a:ea typeface="Times New Roman"/>
                        </a:rPr>
                        <a:t> and establish a profile for each packaging components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graphicFrame>
        <p:nvGraphicFramePr>
          <p:cNvPr id="7" name="Table 6"/>
          <p:cNvGraphicFramePr>
            <a:graphicFrameLocks noGrp="1"/>
          </p:cNvGraphicFramePr>
          <p:nvPr>
            <p:extLst>
              <p:ext uri="{D42A27DB-BD31-4B8C-83A1-F6EECF244321}">
                <p14:modId xmlns:p14="http://schemas.microsoft.com/office/powerpoint/2010/main" val="3436601483"/>
              </p:ext>
            </p:extLst>
          </p:nvPr>
        </p:nvGraphicFramePr>
        <p:xfrm>
          <a:off x="304800" y="457200"/>
          <a:ext cx="8534400" cy="4578350"/>
        </p:xfrm>
        <a:graphic>
          <a:graphicData uri="http://schemas.openxmlformats.org/drawingml/2006/table">
            <a:tbl>
              <a:tblPr firstRow="1" bandRow="1">
                <a:tableStyleId>{5C22544A-7EE6-4342-B048-85BDC9FD1C3A}</a:tableStyleId>
              </a:tblPr>
              <a:tblGrid>
                <a:gridCol w="2743200"/>
                <a:gridCol w="2946400"/>
                <a:gridCol w="2844800"/>
              </a:tblGrid>
              <a:tr h="370840">
                <a:tc>
                  <a:txBody>
                    <a:bodyPr/>
                    <a:lstStyle/>
                    <a:p>
                      <a:pPr marL="0" marR="0">
                        <a:lnSpc>
                          <a:spcPct val="130000"/>
                        </a:lnSpc>
                      </a:pPr>
                      <a:r>
                        <a:rPr lang="en-US" sz="1800" b="0" kern="1200" dirty="0" err="1" smtClean="0">
                          <a:solidFill>
                            <a:srgbClr val="000000"/>
                          </a:solidFill>
                          <a:latin typeface="+mj-lt"/>
                          <a:ea typeface="Times New Roman"/>
                          <a:cs typeface="+mn-cs"/>
                        </a:rPr>
                        <a:t>Extractables</a:t>
                      </a:r>
                      <a:r>
                        <a:rPr lang="en-US" sz="1800" b="0" kern="1200" dirty="0" smtClean="0">
                          <a:solidFill>
                            <a:srgbClr val="000000"/>
                          </a:solidFill>
                          <a:latin typeface="+mj-lt"/>
                          <a:ea typeface="Times New Roman"/>
                          <a:cs typeface="+mn-cs"/>
                        </a:rPr>
                        <a:t> and </a:t>
                      </a:r>
                      <a:r>
                        <a:rPr lang="en-US" sz="1800" b="0" kern="1200" dirty="0" err="1" smtClean="0">
                          <a:solidFill>
                            <a:srgbClr val="000000"/>
                          </a:solidFill>
                          <a:latin typeface="+mj-lt"/>
                          <a:ea typeface="Times New Roman"/>
                          <a:cs typeface="+mn-cs"/>
                        </a:rPr>
                        <a:t>leachables</a:t>
                      </a:r>
                      <a:r>
                        <a:rPr lang="en-US" sz="1800" b="0" kern="1200" dirty="0" smtClean="0">
                          <a:solidFill>
                            <a:srgbClr val="000000"/>
                          </a:solidFill>
                          <a:latin typeface="+mj-lt"/>
                          <a:ea typeface="Times New Roman"/>
                          <a:cs typeface="+mn-cs"/>
                        </a:rPr>
                        <a:t> issues often are not addressed up front and ultimately can cause regulatory delay for the drug manufacturer.</a:t>
                      </a:r>
                      <a:endParaRPr lang="en-US" sz="1800" b="0" kern="1200" dirty="0">
                        <a:solidFill>
                          <a:srgbClr val="000000"/>
                        </a:solidFill>
                        <a:latin typeface="+mj-lt"/>
                        <a:ea typeface="Times New Roman"/>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rgbClr val="000000"/>
                          </a:solidFill>
                          <a:latin typeface="+mj-lt"/>
                          <a:ea typeface="Times New Roman"/>
                        </a:rPr>
                        <a:t>Analytical characterization of </a:t>
                      </a:r>
                      <a:r>
                        <a:rPr lang="en-US" sz="1800" b="0" dirty="0" err="1">
                          <a:solidFill>
                            <a:srgbClr val="000000"/>
                          </a:solidFill>
                          <a:latin typeface="+mj-lt"/>
                          <a:ea typeface="Times New Roman"/>
                        </a:rPr>
                        <a:t>leachables</a:t>
                      </a:r>
                      <a:r>
                        <a:rPr lang="en-US" sz="1800" b="0" dirty="0">
                          <a:solidFill>
                            <a:srgbClr val="000000"/>
                          </a:solidFill>
                          <a:latin typeface="+mj-lt"/>
                          <a:ea typeface="Times New Roman"/>
                        </a:rPr>
                        <a:t> –How is a correlation with </a:t>
                      </a:r>
                      <a:r>
                        <a:rPr lang="en-US" sz="1800" b="0" dirty="0" err="1">
                          <a:solidFill>
                            <a:srgbClr val="000000"/>
                          </a:solidFill>
                          <a:latin typeface="+mj-lt"/>
                          <a:ea typeface="Times New Roman"/>
                        </a:rPr>
                        <a:t>extractables</a:t>
                      </a:r>
                      <a:r>
                        <a:rPr lang="en-US" sz="1800" b="0" dirty="0">
                          <a:solidFill>
                            <a:srgbClr val="000000"/>
                          </a:solidFill>
                          <a:latin typeface="+mj-lt"/>
                          <a:ea typeface="Times New Roman"/>
                        </a:rPr>
                        <a:t> established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rgbClr val="000000"/>
                          </a:solidFill>
                          <a:latin typeface="+mj-lt"/>
                          <a:ea typeface="Times New Roman"/>
                        </a:rPr>
                        <a:t>Establish a correlation between extractable and its </a:t>
                      </a:r>
                      <a:r>
                        <a:rPr lang="en-US" sz="1800" b="0" dirty="0" err="1">
                          <a:solidFill>
                            <a:srgbClr val="000000"/>
                          </a:solidFill>
                          <a:latin typeface="+mj-lt"/>
                          <a:ea typeface="Times New Roman"/>
                        </a:rPr>
                        <a:t>leachables</a:t>
                      </a:r>
                      <a:r>
                        <a:rPr lang="en-US" sz="1800" b="0" dirty="0">
                          <a:solidFill>
                            <a:srgbClr val="000000"/>
                          </a:solidFill>
                          <a:latin typeface="+mj-lt"/>
                          <a:ea typeface="Times New Roman"/>
                        </a:rPr>
                        <a:t> potential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indent="0" algn="l" defTabSz="914400" rtl="0" eaLnBrk="1" fontAlgn="auto" latinLnBrk="0" hangingPunct="1">
                        <a:lnSpc>
                          <a:spcPct val="130000"/>
                        </a:lnSpc>
                        <a:spcBef>
                          <a:spcPts val="0"/>
                        </a:spcBef>
                        <a:spcAft>
                          <a:spcPts val="0"/>
                        </a:spcAft>
                        <a:buClrTx/>
                        <a:buSzTx/>
                        <a:buFontTx/>
                        <a:buNone/>
                        <a:tabLst/>
                        <a:defRPr/>
                      </a:pPr>
                      <a:r>
                        <a:rPr lang="en-US" sz="1800" b="0" kern="1200" dirty="0" smtClean="0">
                          <a:solidFill>
                            <a:srgbClr val="000000"/>
                          </a:solidFill>
                          <a:latin typeface="+mj-lt"/>
                          <a:ea typeface="Times New Roman"/>
                          <a:cs typeface="+mn-cs"/>
                        </a:rPr>
                        <a:t>The development, validation and testing of these components must be carried out under ICH and USP guidelines in a –CGMP compliant laboratory.</a:t>
                      </a:r>
                    </a:p>
                    <a:p>
                      <a:pPr marL="0" marR="0">
                        <a:lnSpc>
                          <a:spcPct val="130000"/>
                        </a:lnSpc>
                      </a:pPr>
                      <a:endParaRPr lang="en-US" sz="1800" b="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rgbClr val="000000"/>
                          </a:solidFill>
                          <a:latin typeface="+mj-lt"/>
                          <a:ea typeface="Times New Roman"/>
                        </a:rPr>
                        <a:t>Safety Qualification of </a:t>
                      </a:r>
                      <a:r>
                        <a:rPr lang="en-US" sz="1800" b="0" dirty="0" err="1">
                          <a:solidFill>
                            <a:srgbClr val="000000"/>
                          </a:solidFill>
                          <a:latin typeface="+mj-lt"/>
                          <a:ea typeface="Times New Roman"/>
                        </a:rPr>
                        <a:t>Leachables</a:t>
                      </a:r>
                      <a:r>
                        <a:rPr lang="en-US" sz="1800" b="0" dirty="0">
                          <a:solidFill>
                            <a:srgbClr val="000000"/>
                          </a:solidFill>
                          <a:latin typeface="+mj-lt"/>
                          <a:ea typeface="Times New Roman"/>
                        </a:rPr>
                        <a:t> –what are current industry practices for establishing safety of </a:t>
                      </a:r>
                      <a:r>
                        <a:rPr lang="en-US" sz="1800" b="0" dirty="0" err="1">
                          <a:solidFill>
                            <a:srgbClr val="000000"/>
                          </a:solidFill>
                          <a:latin typeface="+mj-lt"/>
                          <a:ea typeface="Times New Roman"/>
                        </a:rPr>
                        <a:t>leachables</a:t>
                      </a:r>
                      <a:r>
                        <a:rPr lang="en-US" sz="1800" b="0" dirty="0">
                          <a:solidFill>
                            <a:srgbClr val="000000"/>
                          </a:solidFill>
                          <a:latin typeface="+mj-lt"/>
                          <a:ea typeface="Times New Roman"/>
                        </a:rPr>
                        <a:t> (</a:t>
                      </a:r>
                      <a:r>
                        <a:rPr lang="en-US" sz="1800" b="0" dirty="0" err="1">
                          <a:solidFill>
                            <a:srgbClr val="000000"/>
                          </a:solidFill>
                          <a:latin typeface="+mj-lt"/>
                          <a:ea typeface="Times New Roman"/>
                        </a:rPr>
                        <a:t>e.g</a:t>
                      </a:r>
                      <a:r>
                        <a:rPr lang="en-US" sz="1800" b="0" dirty="0">
                          <a:solidFill>
                            <a:srgbClr val="000000"/>
                          </a:solidFill>
                          <a:latin typeface="+mj-lt"/>
                          <a:ea typeface="Times New Roman"/>
                        </a:rPr>
                        <a:t>, what are the qualification criteria ?)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rgbClr val="000000"/>
                          </a:solidFill>
                          <a:latin typeface="+mj-lt"/>
                          <a:ea typeface="Times New Roman"/>
                        </a:rPr>
                        <a:t>Set meaningful acceptance criteria for a given extractable in corresponding incoming packaging components, based on its qualification level actual observed data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graphicFrame>
        <p:nvGraphicFramePr>
          <p:cNvPr id="7" name="Table 6"/>
          <p:cNvGraphicFramePr>
            <a:graphicFrameLocks noGrp="1"/>
          </p:cNvGraphicFramePr>
          <p:nvPr>
            <p:extLst>
              <p:ext uri="{D42A27DB-BD31-4B8C-83A1-F6EECF244321}">
                <p14:modId xmlns:p14="http://schemas.microsoft.com/office/powerpoint/2010/main" val="841487249"/>
              </p:ext>
            </p:extLst>
          </p:nvPr>
        </p:nvGraphicFramePr>
        <p:xfrm>
          <a:off x="304800" y="457200"/>
          <a:ext cx="8534400" cy="6022848"/>
        </p:xfrm>
        <a:graphic>
          <a:graphicData uri="http://schemas.openxmlformats.org/drawingml/2006/table">
            <a:tbl>
              <a:tblPr firstRow="1" bandRow="1">
                <a:tableStyleId>{5C22544A-7EE6-4342-B048-85BDC9FD1C3A}</a:tableStyleId>
              </a:tblPr>
              <a:tblGrid>
                <a:gridCol w="2668386"/>
                <a:gridCol w="2866043"/>
                <a:gridCol w="2999971"/>
              </a:tblGrid>
              <a:tr h="3513221">
                <a:tc>
                  <a:txBody>
                    <a:bodyPr/>
                    <a:lstStyle/>
                    <a:p>
                      <a:pPr marL="0" marR="0">
                        <a:lnSpc>
                          <a:spcPct val="130000"/>
                        </a:lnSpc>
                      </a:pPr>
                      <a:r>
                        <a:rPr lang="en-US" sz="1600" b="0" dirty="0">
                          <a:solidFill>
                            <a:srgbClr val="000000"/>
                          </a:solidFill>
                          <a:latin typeface="+mj-lt"/>
                          <a:ea typeface="Times New Roman"/>
                        </a:rPr>
                        <a:t>This activities are time consuming, require expertise and a wide </a:t>
                      </a:r>
                      <a:r>
                        <a:rPr lang="en-US" sz="1600" b="0" dirty="0" err="1">
                          <a:solidFill>
                            <a:srgbClr val="000000"/>
                          </a:solidFill>
                          <a:latin typeface="+mj-lt"/>
                          <a:ea typeface="Times New Roman"/>
                        </a:rPr>
                        <a:t>arry</a:t>
                      </a:r>
                      <a:r>
                        <a:rPr lang="en-US" sz="1600" b="0" dirty="0">
                          <a:solidFill>
                            <a:srgbClr val="000000"/>
                          </a:solidFill>
                          <a:latin typeface="+mj-lt"/>
                          <a:ea typeface="Times New Roman"/>
                        </a:rPr>
                        <a:t> of analytical techniques. Drug manufacturers may not have the resources available &amp; outsource these activities to contact laboratories.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600" b="0" dirty="0">
                          <a:solidFill>
                            <a:srgbClr val="000000"/>
                          </a:solidFill>
                          <a:latin typeface="+mj-lt"/>
                          <a:ea typeface="Times New Roman"/>
                        </a:rPr>
                        <a:t>Routine Extractable Testing- is </a:t>
                      </a:r>
                      <a:r>
                        <a:rPr lang="en-US" sz="1600" b="0" dirty="0" err="1">
                          <a:solidFill>
                            <a:srgbClr val="000000"/>
                          </a:solidFill>
                          <a:latin typeface="+mj-lt"/>
                          <a:ea typeface="Times New Roman"/>
                        </a:rPr>
                        <a:t>quantative</a:t>
                      </a:r>
                      <a:r>
                        <a:rPr lang="en-US" sz="1600" b="0" dirty="0">
                          <a:solidFill>
                            <a:srgbClr val="000000"/>
                          </a:solidFill>
                          <a:latin typeface="+mj-lt"/>
                          <a:ea typeface="Times New Roman"/>
                        </a:rPr>
                        <a:t> testing of </a:t>
                      </a:r>
                      <a:r>
                        <a:rPr lang="en-US" sz="1600" b="0" dirty="0" err="1">
                          <a:solidFill>
                            <a:srgbClr val="000000"/>
                          </a:solidFill>
                          <a:latin typeface="+mj-lt"/>
                          <a:ea typeface="Times New Roman"/>
                        </a:rPr>
                        <a:t>extractables</a:t>
                      </a:r>
                      <a:r>
                        <a:rPr lang="en-US" sz="1600" b="0" dirty="0">
                          <a:solidFill>
                            <a:srgbClr val="000000"/>
                          </a:solidFill>
                          <a:latin typeface="+mj-lt"/>
                          <a:ea typeface="Times New Roman"/>
                        </a:rPr>
                        <a:t> appropriate for control of composition of all components ?(a control strategy combining appropriate scientific practices, CGMP controls and supplier qualification systems for ensuring the relevant performance and safety characteristics of critical components)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600" b="0" dirty="0">
                          <a:solidFill>
                            <a:srgbClr val="000000"/>
                          </a:solidFill>
                          <a:latin typeface="+mj-lt"/>
                          <a:ea typeface="Times New Roman"/>
                        </a:rPr>
                        <a:t>Set meaningful acceptance criterion for a given leachable based on actual observed data in the drug product.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049379">
                <a:tc>
                  <a:txBody>
                    <a:bodyPr/>
                    <a:lstStyle/>
                    <a:p>
                      <a:pPr marL="0" marR="0" indent="0" algn="l" defTabSz="914400" rtl="0" eaLnBrk="1" fontAlgn="auto" latinLnBrk="0" hangingPunct="1">
                        <a:lnSpc>
                          <a:spcPct val="130000"/>
                        </a:lnSpc>
                        <a:spcBef>
                          <a:spcPts val="0"/>
                        </a:spcBef>
                        <a:spcAft>
                          <a:spcPts val="0"/>
                        </a:spcAft>
                        <a:buClrTx/>
                        <a:buSzTx/>
                        <a:buFontTx/>
                        <a:buNone/>
                        <a:tabLst/>
                        <a:defRPr/>
                      </a:pPr>
                      <a:r>
                        <a:rPr lang="en-US" sz="1600" dirty="0" smtClean="0">
                          <a:latin typeface="+mj-lt"/>
                          <a:ea typeface="Calibri"/>
                        </a:rPr>
                        <a:t>It is also imperative that the component vendors, laboratories, toxicologists and the regulatory agency have open, effective and timely communication –work </a:t>
                      </a:r>
                      <a:r>
                        <a:rPr lang="en-US" sz="1600" dirty="0" err="1" smtClean="0">
                          <a:latin typeface="+mj-lt"/>
                          <a:ea typeface="Calibri"/>
                        </a:rPr>
                        <a:t>collaborately</a:t>
                      </a:r>
                      <a:r>
                        <a:rPr lang="en-US" sz="1600" dirty="0" smtClean="0">
                          <a:latin typeface="+mj-lt"/>
                          <a:ea typeface="Calibri"/>
                        </a:rPr>
                        <a:t>.</a:t>
                      </a:r>
                      <a:endParaRPr lang="en-US" sz="16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endParaRPr lang="en-US" sz="16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endParaRPr lang="en-US" sz="16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graphicFrame>
        <p:nvGraphicFramePr>
          <p:cNvPr id="8" name="Table 7"/>
          <p:cNvGraphicFramePr>
            <a:graphicFrameLocks noGrp="1"/>
          </p:cNvGraphicFramePr>
          <p:nvPr>
            <p:extLst>
              <p:ext uri="{D42A27DB-BD31-4B8C-83A1-F6EECF244321}">
                <p14:modId xmlns:p14="http://schemas.microsoft.com/office/powerpoint/2010/main" val="905550070"/>
              </p:ext>
            </p:extLst>
          </p:nvPr>
        </p:nvGraphicFramePr>
        <p:xfrm>
          <a:off x="304800" y="1397000"/>
          <a:ext cx="8382000" cy="3962400"/>
        </p:xfrm>
        <a:graphic>
          <a:graphicData uri="http://schemas.openxmlformats.org/drawingml/2006/table">
            <a:tbl>
              <a:tblPr firstRow="1" bandRow="1">
                <a:tableStyleId>{5C22544A-7EE6-4342-B048-85BDC9FD1C3A}</a:tableStyleId>
              </a:tblPr>
              <a:tblGrid>
                <a:gridCol w="838200"/>
                <a:gridCol w="7543800"/>
              </a:tblGrid>
              <a:tr h="370840">
                <a:tc>
                  <a:txBody>
                    <a:bodyPr/>
                    <a:lstStyle/>
                    <a:p>
                      <a:pPr marL="0" marR="0">
                        <a:lnSpc>
                          <a:spcPct val="130000"/>
                        </a:lnSpc>
                      </a:pPr>
                      <a:r>
                        <a:rPr lang="en-US" sz="2000" b="1" dirty="0" err="1">
                          <a:solidFill>
                            <a:srgbClr val="000000"/>
                          </a:solidFill>
                          <a:latin typeface="+mj-lt"/>
                          <a:ea typeface="Times New Roman"/>
                        </a:rPr>
                        <a:t>Sr</a:t>
                      </a:r>
                      <a:r>
                        <a:rPr lang="en-US" sz="2000" b="1" dirty="0">
                          <a:solidFill>
                            <a:srgbClr val="000000"/>
                          </a:solidFill>
                          <a:latin typeface="+mj-lt"/>
                          <a:ea typeface="Times New Roman"/>
                        </a:rPr>
                        <a:t> </a:t>
                      </a:r>
                      <a:r>
                        <a:rPr lang="en-US" sz="2000" b="1" baseline="0" dirty="0" smtClean="0">
                          <a:solidFill>
                            <a:srgbClr val="000000"/>
                          </a:solidFill>
                          <a:latin typeface="+mj-lt"/>
                          <a:ea typeface="Times New Roman"/>
                        </a:rPr>
                        <a:t> No.</a:t>
                      </a:r>
                      <a:endParaRPr lang="en-US" sz="20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b="1">
                          <a:solidFill>
                            <a:srgbClr val="000000"/>
                          </a:solidFill>
                          <a:latin typeface="+mj-lt"/>
                          <a:ea typeface="Times New Roman"/>
                        </a:rPr>
                        <a:t>Factors to be considered </a:t>
                      </a:r>
                      <a:endParaRPr lang="en-US" sz="200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2000">
                          <a:solidFill>
                            <a:srgbClr val="000000"/>
                          </a:solidFill>
                          <a:latin typeface="+mj-lt"/>
                          <a:ea typeface="Times New Roman"/>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dirty="0">
                          <a:solidFill>
                            <a:srgbClr val="000000"/>
                          </a:solidFill>
                          <a:latin typeface="+mj-lt"/>
                          <a:ea typeface="Times New Roman"/>
                        </a:rPr>
                        <a:t>Material of </a:t>
                      </a:r>
                      <a:r>
                        <a:rPr lang="en-US" sz="2000" dirty="0" smtClean="0">
                          <a:solidFill>
                            <a:srgbClr val="000000"/>
                          </a:solidFill>
                          <a:latin typeface="+mj-lt"/>
                          <a:ea typeface="Times New Roman"/>
                        </a:rPr>
                        <a:t>construction of </a:t>
                      </a:r>
                      <a:r>
                        <a:rPr lang="en-US" sz="2000" dirty="0">
                          <a:solidFill>
                            <a:srgbClr val="000000"/>
                          </a:solidFill>
                          <a:latin typeface="+mj-lt"/>
                          <a:ea typeface="Times New Roman"/>
                        </a:rPr>
                        <a:t>the system, surface treatments and /or processing aids, dosage form active ingredients and excipients, sterilization and/or other related processing and storage conditions.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2000">
                          <a:solidFill>
                            <a:srgbClr val="000000"/>
                          </a:solidFill>
                          <a:latin typeface="+mj-lt"/>
                          <a:ea typeface="Times New Roman"/>
                        </a:rPr>
                        <a:t>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dirty="0">
                          <a:solidFill>
                            <a:srgbClr val="000000"/>
                          </a:solidFill>
                          <a:latin typeface="+mj-lt"/>
                          <a:ea typeface="Times New Roman"/>
                        </a:rPr>
                        <a:t>Review composition of primary packaging components with vendors, obtain certificates of </a:t>
                      </a:r>
                      <a:r>
                        <a:rPr lang="en-US" sz="2000" dirty="0" err="1">
                          <a:solidFill>
                            <a:srgbClr val="000000"/>
                          </a:solidFill>
                          <a:latin typeface="+mj-lt"/>
                          <a:ea typeface="Times New Roman"/>
                        </a:rPr>
                        <a:t>compendial</a:t>
                      </a:r>
                      <a:r>
                        <a:rPr lang="en-US" sz="2000" dirty="0">
                          <a:solidFill>
                            <a:srgbClr val="000000"/>
                          </a:solidFill>
                          <a:latin typeface="+mj-lt"/>
                          <a:ea typeface="Times New Roman"/>
                        </a:rPr>
                        <a:t> compliance.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2000">
                          <a:solidFill>
                            <a:srgbClr val="000000"/>
                          </a:solidFill>
                          <a:latin typeface="+mj-lt"/>
                          <a:ea typeface="Times New Roman"/>
                        </a:rPr>
                        <a:t>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dirty="0">
                          <a:solidFill>
                            <a:srgbClr val="000000"/>
                          </a:solidFill>
                          <a:latin typeface="+mj-lt"/>
                          <a:ea typeface="Times New Roman"/>
                        </a:rPr>
                        <a:t>Identify potential </a:t>
                      </a:r>
                      <a:r>
                        <a:rPr lang="en-US" sz="2000" dirty="0" err="1">
                          <a:solidFill>
                            <a:srgbClr val="000000"/>
                          </a:solidFill>
                          <a:latin typeface="+mj-lt"/>
                          <a:ea typeface="Times New Roman"/>
                        </a:rPr>
                        <a:t>Extractables</a:t>
                      </a:r>
                      <a:r>
                        <a:rPr lang="en-US" sz="2000" dirty="0">
                          <a:solidFill>
                            <a:srgbClr val="000000"/>
                          </a:solidFill>
                          <a:latin typeface="+mj-lt"/>
                          <a:ea typeface="Times New Roman"/>
                        </a:rPr>
                        <a:t> and </a:t>
                      </a:r>
                      <a:r>
                        <a:rPr lang="en-US" sz="2000" dirty="0" err="1">
                          <a:solidFill>
                            <a:srgbClr val="000000"/>
                          </a:solidFill>
                          <a:latin typeface="+mj-lt"/>
                          <a:ea typeface="Times New Roman"/>
                        </a:rPr>
                        <a:t>Leachables</a:t>
                      </a:r>
                      <a:r>
                        <a:rPr lang="en-US" sz="2000" dirty="0">
                          <a:solidFill>
                            <a:srgbClr val="000000"/>
                          </a:solidFill>
                          <a:latin typeface="+mj-lt"/>
                          <a:ea typeface="Times New Roman"/>
                        </a:rPr>
                        <a:t> with assistance from vendors, literature search- MSDS, Technical data Sheets.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2000">
                          <a:solidFill>
                            <a:srgbClr val="000000"/>
                          </a:solidFill>
                          <a:latin typeface="+mj-lt"/>
                          <a:ea typeface="Times New Roman"/>
                        </a:rPr>
                        <a:t>4</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dirty="0">
                          <a:solidFill>
                            <a:srgbClr val="000000"/>
                          </a:solidFill>
                          <a:latin typeface="+mj-lt"/>
                          <a:ea typeface="Times New Roman"/>
                        </a:rPr>
                        <a:t>Use of clean raw materials with minimal processing additives, </a:t>
                      </a:r>
                      <a:r>
                        <a:rPr lang="en-US" sz="2000" dirty="0" err="1">
                          <a:solidFill>
                            <a:srgbClr val="000000"/>
                          </a:solidFill>
                          <a:latin typeface="+mj-lt"/>
                          <a:ea typeface="Times New Roman"/>
                        </a:rPr>
                        <a:t>extractables</a:t>
                      </a:r>
                      <a:r>
                        <a:rPr lang="en-US" sz="2000" dirty="0">
                          <a:solidFill>
                            <a:srgbClr val="000000"/>
                          </a:solidFill>
                          <a:latin typeface="+mj-lt"/>
                          <a:ea typeface="Times New Roman"/>
                        </a:rPr>
                        <a:t> and </a:t>
                      </a:r>
                      <a:r>
                        <a:rPr lang="en-US" sz="2000" dirty="0" err="1">
                          <a:solidFill>
                            <a:srgbClr val="000000"/>
                          </a:solidFill>
                          <a:latin typeface="+mj-lt"/>
                          <a:ea typeface="Times New Roman"/>
                        </a:rPr>
                        <a:t>leachables</a:t>
                      </a:r>
                      <a:r>
                        <a:rPr lang="en-US" sz="2000" dirty="0">
                          <a:solidFill>
                            <a:srgbClr val="000000"/>
                          </a:solidFill>
                          <a:latin typeface="+mj-lt"/>
                          <a:ea typeface="Times New Roman"/>
                        </a:rPr>
                        <a:t> are minimized.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10" name="Rectangle 9"/>
          <p:cNvSpPr/>
          <p:nvPr/>
        </p:nvSpPr>
        <p:spPr>
          <a:xfrm>
            <a:off x="304800" y="533400"/>
            <a:ext cx="8382000" cy="461665"/>
          </a:xfrm>
          <a:prstGeom prst="rect">
            <a:avLst/>
          </a:prstGeom>
        </p:spPr>
        <p:txBody>
          <a:bodyPr wrap="square">
            <a:spAutoFit/>
          </a:bodyPr>
          <a:lstStyle/>
          <a:p>
            <a:r>
              <a:rPr lang="en-US" sz="2400" b="1" u="sng" dirty="0" smtClean="0"/>
              <a:t>Evaluation of Extractable and </a:t>
            </a:r>
            <a:r>
              <a:rPr lang="en-US" sz="2400" b="1" u="sng" dirty="0" err="1" smtClean="0"/>
              <a:t>Leachables</a:t>
            </a:r>
            <a:r>
              <a:rPr lang="en-US" sz="2400" b="1" u="sng" dirty="0" smtClean="0"/>
              <a:t>; Guidelines </a:t>
            </a:r>
            <a:endParaRPr lang="en-US" sz="2400" u="sng" dirty="0"/>
          </a:p>
        </p:txBody>
      </p:sp>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graphicFrame>
        <p:nvGraphicFramePr>
          <p:cNvPr id="6" name="Table 5"/>
          <p:cNvGraphicFramePr>
            <a:graphicFrameLocks noGrp="1"/>
          </p:cNvGraphicFramePr>
          <p:nvPr>
            <p:extLst>
              <p:ext uri="{D42A27DB-BD31-4B8C-83A1-F6EECF244321}">
                <p14:modId xmlns:p14="http://schemas.microsoft.com/office/powerpoint/2010/main" val="931003082"/>
              </p:ext>
            </p:extLst>
          </p:nvPr>
        </p:nvGraphicFramePr>
        <p:xfrm>
          <a:off x="228600" y="1037336"/>
          <a:ext cx="8686800" cy="3937000"/>
        </p:xfrm>
        <a:graphic>
          <a:graphicData uri="http://schemas.openxmlformats.org/drawingml/2006/table">
            <a:tbl>
              <a:tblPr firstRow="1" bandRow="1">
                <a:tableStyleId>{5C22544A-7EE6-4342-B048-85BDC9FD1C3A}</a:tableStyleId>
              </a:tblPr>
              <a:tblGrid>
                <a:gridCol w="2895600"/>
                <a:gridCol w="1981200"/>
                <a:gridCol w="3810000"/>
              </a:tblGrid>
              <a:tr h="370840">
                <a:tc>
                  <a:txBody>
                    <a:bodyPr/>
                    <a:lstStyle/>
                    <a:p>
                      <a:pPr marL="0" marR="0">
                        <a:lnSpc>
                          <a:spcPct val="130000"/>
                        </a:lnSpc>
                      </a:pPr>
                      <a:r>
                        <a:rPr lang="en-US" sz="1800" b="1" dirty="0">
                          <a:solidFill>
                            <a:sysClr val="windowText" lastClr="000000"/>
                          </a:solidFill>
                          <a:latin typeface="+mn-lt"/>
                          <a:ea typeface="Times New Roman"/>
                        </a:rPr>
                        <a:t>Organization </a:t>
                      </a:r>
                      <a:endParaRPr lang="en-US" sz="1800" dirty="0">
                        <a:solidFill>
                          <a:sysClr val="windowText" lastClr="000000"/>
                        </a:solidFill>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1">
                          <a:solidFill>
                            <a:sysClr val="windowText" lastClr="000000"/>
                          </a:solidFill>
                          <a:latin typeface="+mn-lt"/>
                          <a:ea typeface="Times New Roman"/>
                        </a:rPr>
                        <a:t>Abbreviation</a:t>
                      </a:r>
                      <a:endParaRPr lang="en-US" sz="1800">
                        <a:solidFill>
                          <a:sysClr val="windowText" lastClr="000000"/>
                        </a:solidFill>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1" dirty="0">
                          <a:solidFill>
                            <a:sysClr val="windowText" lastClr="000000"/>
                          </a:solidFill>
                          <a:latin typeface="+mn-lt"/>
                          <a:ea typeface="Times New Roman"/>
                        </a:rPr>
                        <a:t>Notes</a:t>
                      </a:r>
                      <a:endParaRPr lang="en-US" sz="1800" dirty="0">
                        <a:solidFill>
                          <a:sysClr val="windowText" lastClr="000000"/>
                        </a:solidFill>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1800" dirty="0">
                          <a:solidFill>
                            <a:sysClr val="windowText" lastClr="000000"/>
                          </a:solidFill>
                          <a:latin typeface="+mn-lt"/>
                          <a:ea typeface="Times New Roman"/>
                        </a:rPr>
                        <a:t>American Association for Pharmaceutical Science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dirty="0">
                          <a:solidFill>
                            <a:sysClr val="windowText" lastClr="000000"/>
                          </a:solidFill>
                          <a:latin typeface="+mn-lt"/>
                          <a:ea typeface="Times New Roman"/>
                        </a:rPr>
                        <a:t>AAPS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a:solidFill>
                            <a:sysClr val="windowText" lastClr="000000"/>
                          </a:solidFill>
                          <a:latin typeface="+mn-lt"/>
                          <a:ea typeface="Times New Roman"/>
                        </a:rPr>
                        <a:t>International forum- exchange of knowledge among scientists –discovery, development and manufacture of pharmaceutical products. www.aaps.org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1800" dirty="0">
                          <a:solidFill>
                            <a:sysClr val="windowText" lastClr="000000"/>
                          </a:solidFill>
                          <a:latin typeface="+mn-lt"/>
                          <a:ea typeface="Times New Roman"/>
                        </a:rPr>
                        <a:t>Bio-process systems </a:t>
                      </a:r>
                      <a:r>
                        <a:rPr lang="en-US" sz="1800" dirty="0" err="1" smtClean="0">
                          <a:solidFill>
                            <a:sysClr val="windowText" lastClr="000000"/>
                          </a:solidFill>
                          <a:latin typeface="+mn-lt"/>
                          <a:ea typeface="Times New Roman"/>
                        </a:rPr>
                        <a:t>Alliance,USA</a:t>
                      </a:r>
                      <a:endParaRPr lang="en-US" sz="1800" dirty="0">
                        <a:solidFill>
                          <a:sysClr val="windowText" lastClr="000000"/>
                        </a:solidFill>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dirty="0">
                          <a:solidFill>
                            <a:sysClr val="windowText" lastClr="000000"/>
                          </a:solidFill>
                          <a:latin typeface="+mn-lt"/>
                          <a:ea typeface="Times New Roman"/>
                        </a:rPr>
                        <a:t>BPSA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a:solidFill>
                            <a:sysClr val="windowText" lastClr="000000"/>
                          </a:solidFill>
                          <a:latin typeface="+mn-lt"/>
                          <a:ea typeface="Times New Roman"/>
                        </a:rPr>
                        <a:t>Inter-company group supporting the use of disposable reactor technology,  www.bpsalliance.org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1800" dirty="0">
                          <a:solidFill>
                            <a:sysClr val="windowText" lastClr="000000"/>
                          </a:solidFill>
                          <a:latin typeface="+mn-lt"/>
                          <a:ea typeface="Times New Roman"/>
                        </a:rPr>
                        <a:t>European Food safety Authority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a:solidFill>
                            <a:sysClr val="windowText" lastClr="000000"/>
                          </a:solidFill>
                          <a:latin typeface="+mn-lt"/>
                          <a:ea typeface="Times New Roman"/>
                        </a:rPr>
                        <a:t>EFSA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dirty="0">
                          <a:solidFill>
                            <a:sysClr val="windowText" lastClr="000000"/>
                          </a:solidFill>
                          <a:latin typeface="+mn-lt"/>
                          <a:ea typeface="Times New Roman"/>
                        </a:rPr>
                        <a:t>An EU official body,  www.efsa.europa.eu</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8" name="Rectangle 7"/>
          <p:cNvSpPr/>
          <p:nvPr/>
        </p:nvSpPr>
        <p:spPr>
          <a:xfrm>
            <a:off x="228600" y="381000"/>
            <a:ext cx="7772400" cy="461665"/>
          </a:xfrm>
          <a:prstGeom prst="rect">
            <a:avLst/>
          </a:prstGeom>
        </p:spPr>
        <p:txBody>
          <a:bodyPr wrap="square">
            <a:spAutoFit/>
          </a:bodyPr>
          <a:lstStyle/>
          <a:p>
            <a:r>
              <a:rPr lang="en-US" sz="2400" b="1" u="sng" dirty="0" smtClean="0"/>
              <a:t>Organizations involved with </a:t>
            </a:r>
            <a:r>
              <a:rPr lang="en-US" sz="2400" b="1" u="sng" dirty="0" err="1" smtClean="0"/>
              <a:t>extractables</a:t>
            </a:r>
            <a:r>
              <a:rPr lang="en-US" sz="2400" b="1" u="sng" dirty="0" smtClean="0"/>
              <a:t> and </a:t>
            </a:r>
            <a:r>
              <a:rPr lang="en-US" sz="2400" b="1" u="sng" dirty="0" err="1" smtClean="0"/>
              <a:t>Leachables</a:t>
            </a:r>
            <a:r>
              <a:rPr lang="en-US" sz="2400" b="1" u="sng" dirty="0" smtClean="0"/>
              <a:t> </a:t>
            </a:r>
            <a:endParaRPr lang="en-US" sz="2400" dirty="0"/>
          </a:p>
        </p:txBody>
      </p:sp>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graphicFrame>
        <p:nvGraphicFramePr>
          <p:cNvPr id="6" name="Table 5"/>
          <p:cNvGraphicFramePr>
            <a:graphicFrameLocks noGrp="1"/>
          </p:cNvGraphicFramePr>
          <p:nvPr>
            <p:extLst>
              <p:ext uri="{D42A27DB-BD31-4B8C-83A1-F6EECF244321}">
                <p14:modId xmlns:p14="http://schemas.microsoft.com/office/powerpoint/2010/main" val="823933033"/>
              </p:ext>
            </p:extLst>
          </p:nvPr>
        </p:nvGraphicFramePr>
        <p:xfrm>
          <a:off x="304800" y="427863"/>
          <a:ext cx="8610600" cy="3566160"/>
        </p:xfrm>
        <a:graphic>
          <a:graphicData uri="http://schemas.openxmlformats.org/drawingml/2006/table">
            <a:tbl>
              <a:tblPr firstRow="1" bandRow="1">
                <a:tableStyleId>{5C22544A-7EE6-4342-B048-85BDC9FD1C3A}</a:tableStyleId>
              </a:tblPr>
              <a:tblGrid>
                <a:gridCol w="2870200"/>
                <a:gridCol w="1625600"/>
                <a:gridCol w="4114800"/>
              </a:tblGrid>
              <a:tr h="370840">
                <a:tc>
                  <a:txBody>
                    <a:bodyPr/>
                    <a:lstStyle/>
                    <a:p>
                      <a:pPr marL="0" marR="0">
                        <a:lnSpc>
                          <a:spcPct val="130000"/>
                        </a:lnSpc>
                      </a:pPr>
                      <a:r>
                        <a:rPr lang="en-US" sz="1800" b="0" dirty="0">
                          <a:solidFill>
                            <a:sysClr val="windowText" lastClr="000000"/>
                          </a:solidFill>
                          <a:latin typeface="+mn-lt"/>
                          <a:ea typeface="Times New Roman"/>
                        </a:rPr>
                        <a:t>Extractable and </a:t>
                      </a:r>
                      <a:r>
                        <a:rPr lang="en-US" sz="1800" b="0" dirty="0" err="1">
                          <a:solidFill>
                            <a:sysClr val="windowText" lastClr="000000"/>
                          </a:solidFill>
                          <a:latin typeface="+mn-lt"/>
                          <a:ea typeface="Times New Roman"/>
                        </a:rPr>
                        <a:t>Leachables</a:t>
                      </a:r>
                      <a:r>
                        <a:rPr lang="en-US" sz="1800" b="0" dirty="0">
                          <a:solidFill>
                            <a:sysClr val="windowText" lastClr="000000"/>
                          </a:solidFill>
                          <a:latin typeface="+mn-lt"/>
                          <a:ea typeface="Times New Roman"/>
                        </a:rPr>
                        <a:t> safety information Exchange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ysClr val="windowText" lastClr="000000"/>
                          </a:solidFill>
                          <a:latin typeface="+mn-lt"/>
                          <a:ea typeface="Times New Roman"/>
                        </a:rPr>
                        <a:t>ELSIE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a:solidFill>
                            <a:sysClr val="windowText" lastClr="000000"/>
                          </a:solidFill>
                          <a:latin typeface="+mn-lt"/>
                          <a:ea typeface="Times New Roman"/>
                        </a:rPr>
                        <a:t>Inter-company group producing databases of </a:t>
                      </a:r>
                    </a:p>
                    <a:p>
                      <a:pPr marL="742950" marR="0" lvl="1" indent="-285750">
                        <a:lnSpc>
                          <a:spcPct val="130000"/>
                        </a:lnSpc>
                        <a:buFont typeface="+mj-lt"/>
                        <a:buAutoNum type="arabicParenR"/>
                      </a:pPr>
                      <a:r>
                        <a:rPr lang="en-US" sz="1800" b="0">
                          <a:solidFill>
                            <a:sysClr val="windowText" lastClr="000000"/>
                          </a:solidFill>
                          <a:latin typeface="+mn-lt"/>
                          <a:ea typeface="Times New Roman"/>
                        </a:rPr>
                        <a:t>Extractables from selected plastics </a:t>
                      </a:r>
                    </a:p>
                    <a:p>
                      <a:pPr marL="742950" marR="0" lvl="1" indent="-285750">
                        <a:lnSpc>
                          <a:spcPct val="130000"/>
                        </a:lnSpc>
                        <a:buFont typeface="+mj-lt"/>
                        <a:buAutoNum type="arabicParenR"/>
                      </a:pPr>
                      <a:r>
                        <a:rPr lang="en-US" sz="1800" b="0">
                          <a:solidFill>
                            <a:sysClr val="windowText" lastClr="000000"/>
                          </a:solidFill>
                          <a:latin typeface="+mn-lt"/>
                          <a:ea typeface="Times New Roman"/>
                        </a:rPr>
                        <a:t>Toxicology for selected substances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1800" b="0" dirty="0">
                          <a:solidFill>
                            <a:sysClr val="windowText" lastClr="000000"/>
                          </a:solidFill>
                          <a:latin typeface="+mn-lt"/>
                          <a:ea typeface="Times New Roman"/>
                        </a:rPr>
                        <a:t>International pharmaceutical Aerosol consortium on Regulation and science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a:solidFill>
                            <a:sysClr val="windowText" lastClr="000000"/>
                          </a:solidFill>
                          <a:latin typeface="+mn-lt"/>
                          <a:ea typeface="Times New Roman"/>
                        </a:rPr>
                        <a:t>IPAC-RS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ysClr val="windowText" lastClr="000000"/>
                          </a:solidFill>
                          <a:latin typeface="+mn-lt"/>
                          <a:ea typeface="Times New Roman"/>
                        </a:rPr>
                        <a:t>International </a:t>
                      </a:r>
                      <a:r>
                        <a:rPr lang="en-US" sz="1800" b="0" dirty="0" smtClean="0">
                          <a:solidFill>
                            <a:sysClr val="windowText" lastClr="000000"/>
                          </a:solidFill>
                          <a:latin typeface="+mn-lt"/>
                          <a:ea typeface="Times New Roman"/>
                        </a:rPr>
                        <a:t>association of </a:t>
                      </a:r>
                      <a:r>
                        <a:rPr lang="en-US" sz="1800" b="0" dirty="0">
                          <a:solidFill>
                            <a:sysClr val="windowText" lastClr="000000"/>
                          </a:solidFill>
                          <a:latin typeface="+mn-lt"/>
                          <a:ea typeface="Times New Roman"/>
                        </a:rPr>
                        <a:t>innovator and genetic companies that develop, manufacturer or market orally inhaled and nasal drug products </a:t>
                      </a:r>
                      <a:r>
                        <a:rPr lang="en-US" sz="1800" b="0" dirty="0" smtClean="0">
                          <a:solidFill>
                            <a:sysClr val="windowText" lastClr="000000"/>
                          </a:solidFill>
                          <a:latin typeface="+mn-lt"/>
                          <a:ea typeface="Times New Roman"/>
                        </a:rPr>
                        <a:t>, </a:t>
                      </a:r>
                      <a:r>
                        <a:rPr lang="en-US" sz="1800" b="0" u="none" strike="noStrike" dirty="0" smtClean="0">
                          <a:solidFill>
                            <a:sysClr val="windowText" lastClr="000000"/>
                          </a:solidFill>
                          <a:latin typeface="+mn-lt"/>
                          <a:ea typeface="Times New Roman"/>
                          <a:hlinkClick r:id="rId3"/>
                        </a:rPr>
                        <a:t>www.ipacrs.co</a:t>
                      </a:r>
                      <a:endParaRPr lang="en-US" sz="1800" b="0" dirty="0">
                        <a:solidFill>
                          <a:sysClr val="windowText" lastClr="000000"/>
                        </a:solidFill>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1800" b="0" dirty="0">
                          <a:solidFill>
                            <a:sysClr val="windowText" lastClr="000000"/>
                          </a:solidFill>
                          <a:latin typeface="+mn-lt"/>
                          <a:ea typeface="Times New Roman"/>
                        </a:rPr>
                        <a:t>AAPS inhalation Technology Focus Group</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a:solidFill>
                            <a:sysClr val="windowText" lastClr="000000"/>
                          </a:solidFill>
                          <a:latin typeface="+mn-lt"/>
                          <a:ea typeface="Times New Roman"/>
                        </a:rPr>
                        <a:t>ITFG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ysClr val="windowText" lastClr="000000"/>
                          </a:solidFill>
                          <a:latin typeface="+mn-lt"/>
                          <a:ea typeface="Times New Roman"/>
                        </a:rPr>
                        <a:t>www.aaps/inside/focus_group/it/index.asp</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graphicFrame>
        <p:nvGraphicFramePr>
          <p:cNvPr id="6" name="Table 5"/>
          <p:cNvGraphicFramePr>
            <a:graphicFrameLocks noGrp="1"/>
          </p:cNvGraphicFramePr>
          <p:nvPr/>
        </p:nvGraphicFramePr>
        <p:xfrm>
          <a:off x="304800" y="481330"/>
          <a:ext cx="8610600" cy="2852928"/>
        </p:xfrm>
        <a:graphic>
          <a:graphicData uri="http://schemas.openxmlformats.org/drawingml/2006/table">
            <a:tbl>
              <a:tblPr firstRow="1" bandRow="1">
                <a:tableStyleId>{5C22544A-7EE6-4342-B048-85BDC9FD1C3A}</a:tableStyleId>
              </a:tblPr>
              <a:tblGrid>
                <a:gridCol w="2870200"/>
                <a:gridCol w="2870200"/>
                <a:gridCol w="2870200"/>
              </a:tblGrid>
              <a:tr h="370840">
                <a:tc>
                  <a:txBody>
                    <a:bodyPr/>
                    <a:lstStyle/>
                    <a:p>
                      <a:pPr marL="0" marR="0">
                        <a:lnSpc>
                          <a:spcPct val="130000"/>
                        </a:lnSpc>
                      </a:pPr>
                      <a:r>
                        <a:rPr lang="en-US" sz="1800" b="0" dirty="0">
                          <a:solidFill>
                            <a:srgbClr val="000000"/>
                          </a:solidFill>
                          <a:latin typeface="+mn-lt"/>
                          <a:ea typeface="Times New Roman"/>
                        </a:rPr>
                        <a:t>National institute of standard and Technology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rgbClr val="000000"/>
                          </a:solidFill>
                          <a:latin typeface="+mn-lt"/>
                          <a:ea typeface="Times New Roman"/>
                        </a:rPr>
                        <a:t>NIST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a:solidFill>
                            <a:srgbClr val="000000"/>
                          </a:solidFill>
                          <a:latin typeface="+mn-lt"/>
                          <a:ea typeface="Times New Roman"/>
                        </a:rPr>
                        <a:t>US agency responsible for advancing measurement science ,standards and technology. www.nist.gov</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1800" b="0">
                          <a:solidFill>
                            <a:srgbClr val="000000"/>
                          </a:solidFill>
                          <a:latin typeface="+mn-lt"/>
                          <a:ea typeface="Times New Roman"/>
                        </a:rPr>
                        <a:t>Product Quality Institute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a:solidFill>
                            <a:srgbClr val="000000"/>
                          </a:solidFill>
                          <a:latin typeface="+mn-lt"/>
                          <a:ea typeface="Times New Roman"/>
                        </a:rPr>
                        <a:t>PQRI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rgbClr val="000000"/>
                          </a:solidFill>
                          <a:latin typeface="+mn-lt"/>
                          <a:ea typeface="Times New Roman"/>
                        </a:rPr>
                        <a:t>Collaboration between FDA’s centre for drug evaluation and research , industry and Academia. www.pqri.org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7" name="Rectangle 6"/>
          <p:cNvSpPr/>
          <p:nvPr/>
        </p:nvSpPr>
        <p:spPr>
          <a:xfrm>
            <a:off x="304800" y="457200"/>
            <a:ext cx="8534400" cy="5539978"/>
          </a:xfrm>
          <a:prstGeom prst="rect">
            <a:avLst/>
          </a:prstGeom>
        </p:spPr>
        <p:txBody>
          <a:bodyPr wrap="square">
            <a:spAutoFit/>
          </a:bodyPr>
          <a:lstStyle/>
          <a:p>
            <a:r>
              <a:rPr lang="en-IN" sz="2400" b="1" u="sng" dirty="0" smtClean="0"/>
              <a:t>SUMMARY OF RECOMMENDATIONS –</a:t>
            </a:r>
          </a:p>
          <a:p>
            <a:endParaRPr lang="en-IN" b="1" u="sng" dirty="0" smtClean="0"/>
          </a:p>
          <a:p>
            <a:pPr lvl="0">
              <a:buFont typeface="Arial" pitchFamily="34" charset="0"/>
              <a:buChar char="•"/>
            </a:pPr>
            <a:r>
              <a:rPr lang="en-IN" dirty="0" smtClean="0"/>
              <a:t> </a:t>
            </a:r>
            <a:r>
              <a:rPr lang="en-IN" sz="2400" dirty="0" smtClean="0"/>
              <a:t>Leachable/L evaluations should be based on methods/techniques used in controlled extraction studies.</a:t>
            </a:r>
          </a:p>
          <a:p>
            <a:pPr lvl="0">
              <a:buFont typeface="Arial" pitchFamily="34" charset="0"/>
              <a:buChar char="•"/>
            </a:pPr>
            <a:r>
              <a:rPr lang="en-IN" sz="2400" dirty="0" smtClean="0"/>
              <a:t> Analytical method should be guided by the AET.</a:t>
            </a:r>
          </a:p>
          <a:p>
            <a:pPr lvl="0">
              <a:buFont typeface="Arial" pitchFamily="34" charset="0"/>
              <a:buChar char="•"/>
            </a:pPr>
            <a:r>
              <a:rPr lang="en-IN" sz="2400" dirty="0" smtClean="0"/>
              <a:t> Comprehensive correlation should may obviate the need for routine implementation of  drug product leachable specification and acceptance criteria.</a:t>
            </a:r>
          </a:p>
          <a:p>
            <a:pPr lvl="0">
              <a:buFont typeface="Arial" pitchFamily="34" charset="0"/>
              <a:buChar char="•"/>
            </a:pPr>
            <a:r>
              <a:rPr lang="en-IN" sz="2400" dirty="0" smtClean="0"/>
              <a:t> Acceptance criteria for Leachables should apply over the proposed shelf life and include quantitative limits for known and unspecified leachables.</a:t>
            </a:r>
          </a:p>
          <a:p>
            <a:pPr lvl="0">
              <a:buFont typeface="Arial" pitchFamily="34" charset="0"/>
              <a:buChar char="•"/>
            </a:pPr>
            <a:r>
              <a:rPr lang="en-IN" sz="2400" dirty="0" smtClean="0"/>
              <a:t> L/E methods should be validated according to ICH validation characteristics.</a:t>
            </a:r>
          </a:p>
          <a:p>
            <a:pPr lvl="0">
              <a:buFont typeface="Arial" pitchFamily="34" charset="0"/>
              <a:buChar char="•"/>
            </a:pPr>
            <a:r>
              <a:rPr lang="en-IN" sz="2400" dirty="0" smtClean="0"/>
              <a:t> </a:t>
            </a:r>
            <a:r>
              <a:rPr lang="en-IN" sz="2400" dirty="0" smtClean="0">
                <a:solidFill>
                  <a:srgbClr val="FF0000"/>
                </a:solidFill>
              </a:rPr>
              <a:t>Safety consultation should be incorporated in the early stages of leachable studies.</a:t>
            </a:r>
            <a:endParaRPr lang="en-US" sz="2400" dirty="0">
              <a:solidFill>
                <a:srgbClr val="FF0000"/>
              </a:solidFill>
            </a:endParaRPr>
          </a:p>
        </p:txBody>
      </p:sp>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ox(i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 calcmode="lin" valueType="num">
                                      <p:cBhvr additive="base">
                                        <p:cTn id="12"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 calcmode="lin" valueType="num">
                                      <p:cBhvr additive="base">
                                        <p:cTn id="16"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7">
                                            <p:txEl>
                                              <p:pRg st="3" end="3"/>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7">
                                            <p:txEl>
                                              <p:pRg st="4" end="4"/>
                                            </p:txEl>
                                          </p:spTgt>
                                        </p:tgtEl>
                                        <p:attrNameLst>
                                          <p:attrName>style.visibility</p:attrName>
                                        </p:attrNameLst>
                                      </p:cBhvr>
                                      <p:to>
                                        <p:strVal val="visible"/>
                                      </p:to>
                                    </p:set>
                                    <p:anim calcmode="lin" valueType="num">
                                      <p:cBhvr additive="base">
                                        <p:cTn id="20"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7">
                                            <p:txEl>
                                              <p:pRg st="5" end="5"/>
                                            </p:txEl>
                                          </p:spTgt>
                                        </p:tgtEl>
                                        <p:attrNameLst>
                                          <p:attrName>style.visibility</p:attrName>
                                        </p:attrNameLst>
                                      </p:cBhvr>
                                      <p:to>
                                        <p:strVal val="visible"/>
                                      </p:to>
                                    </p:set>
                                    <p:anim calcmode="lin" valueType="num">
                                      <p:cBhvr additive="base">
                                        <p:cTn id="24"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7">
                                            <p:txEl>
                                              <p:pRg st="5" end="5"/>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 calcmode="lin" valueType="num">
                                      <p:cBhvr additive="base">
                                        <p:cTn id="28"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7">
                                            <p:txEl>
                                              <p:pRg st="6" end="6"/>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7">
                                            <p:txEl>
                                              <p:pRg st="7" end="7"/>
                                            </p:txEl>
                                          </p:spTgt>
                                        </p:tgtEl>
                                        <p:attrNameLst>
                                          <p:attrName>style.visibility</p:attrName>
                                        </p:attrNameLst>
                                      </p:cBhvr>
                                      <p:to>
                                        <p:strVal val="visible"/>
                                      </p:to>
                                    </p:set>
                                    <p:anim calcmode="lin" valueType="num">
                                      <p:cBhvr additive="base">
                                        <p:cTn id="32"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7" name="Rectangle 6"/>
          <p:cNvSpPr/>
          <p:nvPr/>
        </p:nvSpPr>
        <p:spPr>
          <a:xfrm>
            <a:off x="304800" y="457200"/>
            <a:ext cx="8534400" cy="4124206"/>
          </a:xfrm>
          <a:prstGeom prst="rect">
            <a:avLst/>
          </a:prstGeom>
        </p:spPr>
        <p:txBody>
          <a:bodyPr wrap="square">
            <a:spAutoFit/>
          </a:bodyPr>
          <a:lstStyle/>
          <a:p>
            <a:endParaRPr lang="en-IN" sz="4400" dirty="0" smtClean="0">
              <a:latin typeface="Apple Chancery" panose="03020702040506060504" pitchFamily="66" charset="0"/>
            </a:endParaRPr>
          </a:p>
          <a:p>
            <a:endParaRPr lang="en-IN" sz="4400" dirty="0">
              <a:latin typeface="Apple Chancery" panose="03020702040506060504" pitchFamily="66" charset="0"/>
            </a:endParaRPr>
          </a:p>
          <a:p>
            <a:r>
              <a:rPr lang="en-IN" sz="4400" dirty="0" smtClean="0">
                <a:latin typeface="Apple Chancery" panose="03020702040506060504" pitchFamily="66" charset="0"/>
              </a:rPr>
              <a:t>                Any Questions ?</a:t>
            </a:r>
          </a:p>
          <a:p>
            <a:r>
              <a:rPr lang="en-IN" sz="4400" dirty="0" smtClean="0">
                <a:latin typeface="Apple Chancery" panose="03020702040506060504" pitchFamily="66" charset="0"/>
              </a:rPr>
              <a:t>                        </a:t>
            </a:r>
          </a:p>
          <a:p>
            <a:r>
              <a:rPr lang="en-IN" sz="4400">
                <a:latin typeface="Apple Chancery" panose="03020702040506060504" pitchFamily="66" charset="0"/>
              </a:rPr>
              <a:t> </a:t>
            </a:r>
            <a:r>
              <a:rPr lang="en-IN" sz="4400" smtClean="0">
                <a:latin typeface="Apple Chancery" panose="03020702040506060504" pitchFamily="66" charset="0"/>
              </a:rPr>
              <a:t>                   </a:t>
            </a:r>
            <a:r>
              <a:rPr lang="en-IN" sz="4400" dirty="0" smtClean="0">
                <a:latin typeface="Apple Chancery" panose="03020702040506060504" pitchFamily="66" charset="0"/>
              </a:rPr>
              <a:t>Thanks</a:t>
            </a:r>
          </a:p>
          <a:p>
            <a:endParaRPr lang="en-IN" b="1" u="sng" dirty="0" smtClean="0"/>
          </a:p>
          <a:p>
            <a:pPr lvl="0"/>
            <a:r>
              <a:rPr lang="en-IN" sz="2400" dirty="0" smtClean="0">
                <a:solidFill>
                  <a:srgbClr val="FF0000"/>
                </a:solidFill>
              </a:rPr>
              <a:t>.</a:t>
            </a:r>
            <a:endParaRPr lang="en-US" sz="2400" dirty="0">
              <a:solidFill>
                <a:srgbClr val="FF0000"/>
              </a:solidFill>
            </a:endParaRPr>
          </a:p>
        </p:txBody>
      </p:sp>
    </p:spTree>
    <p:extLst>
      <p:ext uri="{BB962C8B-B14F-4D97-AF65-F5344CB8AC3E}">
        <p14:creationId xmlns:p14="http://schemas.microsoft.com/office/powerpoint/2010/main" val="2689446947"/>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anim calcmode="lin" valueType="num">
                                      <p:cBhvr additive="base">
                                        <p:cTn id="13"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 calcmode="lin" valueType="num">
                                      <p:cBhvr additive="base">
                                        <p:cTn id="1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anim calcmode="lin" valueType="num">
                                      <p:cBhvr additive="base">
                                        <p:cTn id="2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3595</TotalTime>
  <Words>5144</Words>
  <Application>Microsoft Office PowerPoint</Application>
  <PresentationFormat>On-screen Show (4:3)</PresentationFormat>
  <Paragraphs>973</Paragraphs>
  <Slides>72</Slides>
  <Notes>0</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Recommended Leachables and Extractables Testing</vt:lpstr>
      <vt:lpstr>Recommended Leachables and Extractables Testing</vt:lpstr>
      <vt:lpstr>Recommended Leachables and Extractables Testing</vt:lpstr>
      <vt:lpstr>Recommended Leachables and Extractables Testing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sonia chadha</dc:creator>
  <cp:lastModifiedBy>anupam chanda</cp:lastModifiedBy>
  <cp:revision>370</cp:revision>
  <dcterms:created xsi:type="dcterms:W3CDTF">2012-08-27T14:12:11Z</dcterms:created>
  <dcterms:modified xsi:type="dcterms:W3CDTF">2017-11-18T11:07:52Z</dcterms:modified>
</cp:coreProperties>
</file>