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78" r:id="rId2"/>
    <p:sldMasterId id="2147484062" r:id="rId3"/>
  </p:sldMasterIdLst>
  <p:notesMasterIdLst>
    <p:notesMasterId r:id="rId26"/>
  </p:notesMasterIdLst>
  <p:sldIdLst>
    <p:sldId id="256" r:id="rId4"/>
    <p:sldId id="258" r:id="rId5"/>
    <p:sldId id="259" r:id="rId6"/>
    <p:sldId id="276" r:id="rId7"/>
    <p:sldId id="257" r:id="rId8"/>
    <p:sldId id="260" r:id="rId9"/>
    <p:sldId id="277" r:id="rId10"/>
    <p:sldId id="278" r:id="rId11"/>
    <p:sldId id="261" r:id="rId12"/>
    <p:sldId id="262" r:id="rId13"/>
    <p:sldId id="263" r:id="rId14"/>
    <p:sldId id="272" r:id="rId15"/>
    <p:sldId id="264" r:id="rId16"/>
    <p:sldId id="265" r:id="rId17"/>
    <p:sldId id="266" r:id="rId18"/>
    <p:sldId id="268" r:id="rId19"/>
    <p:sldId id="275" r:id="rId20"/>
    <p:sldId id="269" r:id="rId21"/>
    <p:sldId id="273" r:id="rId22"/>
    <p:sldId id="274" r:id="rId23"/>
    <p:sldId id="271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075" autoAdjust="0"/>
  </p:normalViewPr>
  <p:slideViewPr>
    <p:cSldViewPr snapToGrid="0">
      <p:cViewPr varScale="1">
        <p:scale>
          <a:sx n="70" d="100"/>
          <a:sy n="70" d="100"/>
        </p:scale>
        <p:origin x="738" y="-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PREVALENCE OF OCULAR MANIFESTATIONS</c:v>
                </c:pt>
              </c:strCache>
            </c:strRef>
          </c:tx>
          <c:dPt>
            <c:idx val="0"/>
            <c:bubble3D val="0"/>
            <c:explosion val="12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aseline="0" dirty="0" smtClean="0"/>
                      <a:t> </a:t>
                    </a:r>
                    <a:r>
                      <a:rPr lang="en-US" sz="1600" baseline="0" dirty="0" smtClean="0">
                        <a:solidFill>
                          <a:schemeClr val="bg1"/>
                        </a:solidFill>
                      </a:rPr>
                      <a:t>28.5%</a:t>
                    </a:r>
                    <a:endParaRPr lang="en-US" sz="1600" dirty="0">
                      <a:solidFill>
                        <a:schemeClr val="bg1"/>
                      </a:solidFill>
                    </a:endParaRP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800" baseline="0" dirty="0" smtClean="0">
                        <a:solidFill>
                          <a:schemeClr val="bg1"/>
                        </a:solidFill>
                      </a:rPr>
                      <a:t> 71.5%</a:t>
                    </a:r>
                    <a:endParaRPr lang="en-US" sz="1800" dirty="0">
                      <a:solidFill>
                        <a:schemeClr val="bg1"/>
                      </a:solidFill>
                    </a:endParaRP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PRESENT</c:v>
                </c:pt>
                <c:pt idx="1">
                  <c:v>ABSENT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114</c:v>
                </c:pt>
                <c:pt idx="1">
                  <c:v>286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BDB79-C9DD-4EE6-8AE2-9B91369F3156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C29A4-F312-4499-8B01-3923E1A74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28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C29A4-F312-4499-8B01-3923E1A7462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47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7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6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3" y="2733709"/>
            <a:ext cx="8092357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41"/>
            <a:ext cx="8144135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74207" y="5936189"/>
            <a:ext cx="2743200" cy="365125"/>
          </a:xfrm>
        </p:spPr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1202" y="5936190"/>
            <a:ext cx="536222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2750337"/>
            <a:ext cx="1827057" cy="1356442"/>
          </a:xfrm>
        </p:spPr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326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995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3"/>
            <a:ext cx="1221595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2" y="2869895"/>
            <a:ext cx="9185533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852" y="4232173"/>
            <a:ext cx="9185533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54413" y="5936189"/>
            <a:ext cx="2743200" cy="365125"/>
          </a:xfrm>
        </p:spPr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1201" y="5936190"/>
            <a:ext cx="644623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75251" y="2869897"/>
            <a:ext cx="1533115" cy="1090789"/>
          </a:xfrm>
        </p:spPr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874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753228"/>
            <a:ext cx="9183187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1201" y="2336873"/>
            <a:ext cx="4477199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4838" y="2336873"/>
            <a:ext cx="447954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271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2" y="753231"/>
            <a:ext cx="9195379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4651" y="2336875"/>
            <a:ext cx="419344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852" y="3030010"/>
            <a:ext cx="4489393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0195" y="2336873"/>
            <a:ext cx="4194036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4839" y="3030010"/>
            <a:ext cx="4489392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448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198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10289623" y="1973262"/>
            <a:ext cx="1926336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281026" y="609600"/>
            <a:ext cx="1910975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369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2" y="753227"/>
            <a:ext cx="919537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7" y="2336875"/>
            <a:ext cx="5218384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201" y="2336874"/>
            <a:ext cx="372832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012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2" y="753228"/>
            <a:ext cx="9195379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81275" y="2336874"/>
            <a:ext cx="5222956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851" y="2336875"/>
            <a:ext cx="373131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3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1"/>
            <a:ext cx="1221595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4" y="4711617"/>
            <a:ext cx="9193027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08852" y="609599"/>
            <a:ext cx="919537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202" y="5256099"/>
            <a:ext cx="9193029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75251" y="4711311"/>
            <a:ext cx="1533115" cy="1090789"/>
          </a:xfrm>
        </p:spPr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543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1"/>
            <a:ext cx="1221595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007" y="609597"/>
            <a:ext cx="9195379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851" y="4710340"/>
            <a:ext cx="9185535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75251" y="4711617"/>
            <a:ext cx="1533115" cy="1090789"/>
          </a:xfrm>
        </p:spPr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097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1"/>
            <a:ext cx="1221595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895" y="616984"/>
            <a:ext cx="8566863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19252" y="3660763"/>
            <a:ext cx="798364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852" y="4710340"/>
            <a:ext cx="9205225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75251" y="4709927"/>
            <a:ext cx="1533115" cy="1090789"/>
          </a:xfrm>
        </p:spPr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61243" y="748116"/>
            <a:ext cx="711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89588" y="2998574"/>
            <a:ext cx="6096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09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1"/>
            <a:ext cx="1221595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1" y="4710340"/>
            <a:ext cx="9195379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852" y="5300150"/>
            <a:ext cx="9195379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75251" y="4709927"/>
            <a:ext cx="1533115" cy="1090789"/>
          </a:xfrm>
        </p:spPr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602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08852" y="753228"/>
            <a:ext cx="9195379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10172" y="2329489"/>
            <a:ext cx="2926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719703" y="3015291"/>
            <a:ext cx="292608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37884" y="2336873"/>
            <a:ext cx="2926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39613" y="3007907"/>
            <a:ext cx="292608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968181" y="2336873"/>
            <a:ext cx="2926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978027" y="3007906"/>
            <a:ext cx="292608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137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708852" y="753228"/>
            <a:ext cx="9195379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709856" y="4297503"/>
            <a:ext cx="2923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09856" y="2336873"/>
            <a:ext cx="2923009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709856" y="4873765"/>
            <a:ext cx="292300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329" y="4297503"/>
            <a:ext cx="295342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27329" y="2336873"/>
            <a:ext cx="295342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25977" y="4873764"/>
            <a:ext cx="29573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974705" y="4297503"/>
            <a:ext cx="29257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974704" y="2336873"/>
            <a:ext cx="292577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974579" y="4873762"/>
            <a:ext cx="2929652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040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1"/>
            <a:ext cx="1221595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2" y="753228"/>
            <a:ext cx="9195379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318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7244167" y="2519146"/>
            <a:ext cx="6862555" cy="1824265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53064" y="609597"/>
            <a:ext cx="1426136" cy="44619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9"/>
            <a:ext cx="8768479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05525" y="5936189"/>
            <a:ext cx="2743200" cy="365125"/>
          </a:xfrm>
        </p:spPr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2" y="5936190"/>
            <a:ext cx="6025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8203" y="5432500"/>
            <a:ext cx="1532848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092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8A3A-DF4C-456F-B515-8B2E7456DB1A}" type="datetimeFigureOut">
              <a:rPr lang="en-IN" smtClean="0"/>
              <a:t>30-10-2016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55FD1-BE7D-47E5-B117-A93386FB3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65929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8A3A-DF4C-456F-B515-8B2E7456DB1A}" type="datetimeFigureOut">
              <a:rPr lang="en-IN" smtClean="0"/>
              <a:t>30-10-2016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55FD1-BE7D-47E5-B117-A93386FB3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8282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12423"/>
            <a:ext cx="105156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52635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8A3A-DF4C-456F-B515-8B2E7456DB1A}" type="datetimeFigureOut">
              <a:rPr lang="en-IN" smtClean="0"/>
              <a:t>30-10-2016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55FD1-BE7D-47E5-B117-A93386FB3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31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2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2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8A3A-DF4C-456F-B515-8B2E7456DB1A}" type="datetimeFigureOut">
              <a:rPr lang="en-IN" smtClean="0"/>
              <a:t>30-10-2016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55FD1-BE7D-47E5-B117-A93386FB3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53825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2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2"/>
            <a:ext cx="5156200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7552"/>
            <a:ext cx="5181601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8A3A-DF4C-456F-B515-8B2E7456DB1A}" type="datetimeFigureOut">
              <a:rPr lang="en-IN" smtClean="0"/>
              <a:t>30-10-2016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55FD1-BE7D-47E5-B117-A93386FB3EAA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8997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8A3A-DF4C-456F-B515-8B2E7456DB1A}" type="datetimeFigureOut">
              <a:rPr lang="en-IN" smtClean="0"/>
              <a:t>30-10-2016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55FD1-BE7D-47E5-B117-A93386FB3EAA}" type="slidenum">
              <a:rPr lang="en-IN" smtClean="0"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5144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8A3A-DF4C-456F-B515-8B2E7456DB1A}" type="datetimeFigureOut">
              <a:rPr lang="en-IN" smtClean="0"/>
              <a:t>30-10-2016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55FD1-BE7D-47E5-B117-A93386FB3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61762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2"/>
            <a:ext cx="393192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8A3A-DF4C-456F-B515-8B2E7456DB1A}" type="datetimeFigureOut">
              <a:rPr lang="en-IN" smtClean="0"/>
              <a:t>30-10-2016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55FD1-BE7D-47E5-B117-A93386FB3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25820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8A3A-DF4C-456F-B515-8B2E7456DB1A}" type="datetimeFigureOut">
              <a:rPr lang="en-IN" smtClean="0"/>
              <a:t>30-10-2016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55FD1-BE7D-47E5-B117-A93386FB3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64919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8A3A-DF4C-456F-B515-8B2E7456DB1A}" type="datetimeFigureOut">
              <a:rPr lang="en-IN" smtClean="0"/>
              <a:t>30-10-2016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55FD1-BE7D-47E5-B117-A93386FB3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14831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0362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0364"/>
            <a:ext cx="7734300" cy="58118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8A3A-DF4C-456F-B515-8B2E7456DB1A}" type="datetimeFigureOut">
              <a:rPr lang="en-IN" smtClean="0"/>
              <a:t>30-10-2016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55FD1-BE7D-47E5-B117-A93386FB3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91982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0010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1754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6924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7285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908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398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706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769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498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297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965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87775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1709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190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516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669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885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8852" y="753228"/>
            <a:ext cx="9195379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1" y="2336873"/>
            <a:ext cx="9183185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57175" y="593618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1" y="5936190"/>
            <a:ext cx="64462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4800" y="753229"/>
            <a:ext cx="1543565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8160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5" r:id="rId15"/>
    <p:sldLayoutId id="2147483976" r:id="rId16"/>
    <p:sldLayoutId id="21474839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2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7128A3A-DF4C-456F-B515-8B2E7456DB1A}" type="datetimeFigureOut">
              <a:rPr lang="en-IN" smtClean="0"/>
              <a:t>30-10-2016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55FD1-BE7D-47E5-B117-A93386FB3E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2087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F6487-5769-48CD-B135-AE142C66423C}" type="datetimeFigureOut">
              <a:rPr lang="en-US" smtClean="0"/>
              <a:t>10/30/2016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6D807-77E7-41F1-A462-9A0A57E2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3100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  <p:sldLayoutId id="2147484074" r:id="rId12"/>
    <p:sldLayoutId id="2147484075" r:id="rId13"/>
    <p:sldLayoutId id="2147484076" r:id="rId14"/>
    <p:sldLayoutId id="2147484077" r:id="rId15"/>
    <p:sldLayoutId id="2147484078" r:id="rId16"/>
    <p:sldLayoutId id="214748407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1534" y="180305"/>
            <a:ext cx="8092357" cy="2329494"/>
          </a:xfrm>
        </p:spPr>
        <p:txBody>
          <a:bodyPr>
            <a:norm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OF OCULAR MANIFESTATIONS IN HIV POSITIVE PATIENTS </a:t>
            </a:r>
            <a:r>
              <a:rPr lang="en-US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A </a:t>
            </a:r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TERTIARY CARE CENTER IN KUMAON REGION, UTTARAKHAND, INDIA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4813479"/>
            <a:ext cx="8676222" cy="1905000"/>
          </a:xfrm>
        </p:spPr>
        <p:txBody>
          <a:bodyPr>
            <a:noAutofit/>
          </a:bodyPr>
          <a:lstStyle/>
          <a:p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KALPANA KUMARI</a:t>
            </a:r>
          </a:p>
          <a:p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 GRADUATE STUDENT</a:t>
            </a:r>
          </a:p>
          <a:p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MEDICAL COLLEGE</a:t>
            </a:r>
          </a:p>
          <a:p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HALDWANI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83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34" y="2006221"/>
            <a:ext cx="11955439" cy="475518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Immunodeficiency Virus (HIV) currently infects 35.3 million people across the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world. Overwhelming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 of the Indian population makes it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country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largest number of people living with HIV /AIDS (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PLWHA).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Ophthalmic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manifestations of HIV infection are diverse. Both anterior and posterior segments of the eye can be involved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 may range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26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Blepharitis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severe blinding conditions like </a:t>
            </a:r>
            <a:r>
              <a:rPr lang="en-US" sz="26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CMV </a:t>
            </a:r>
            <a:r>
              <a:rPr lang="en-US" sz="26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retinitis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HIV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affect the eye primarily or more often secondarily due to various opportunistic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HAART can develop severe inflammatory reaction due to immune recovery phenomenon which can cause severe ocular morbidity. </a:t>
            </a: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79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Ocular lesions seen in AIDS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376" y="2336873"/>
            <a:ext cx="5418161" cy="3819228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297959"/>
              </p:ext>
            </p:extLst>
          </p:nvPr>
        </p:nvGraphicFramePr>
        <p:xfrm>
          <a:off x="204718" y="2118508"/>
          <a:ext cx="11878100" cy="4521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9525"/>
                <a:gridCol w="8908575"/>
              </a:tblGrid>
              <a:tr h="538405">
                <a:tc gridSpan="2"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OCULAR LESIONS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AIDS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2930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ADNEXAL LESIONS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HZO, Kaposi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sarcoma of eyelid &amp; </a:t>
                      </a:r>
                      <a:r>
                        <a:rPr lang="en-US" sz="2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conjuctiva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Molluscum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contagiosum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2930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 SEGMENT 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Dry eye, Conjunctival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microvasculopathy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&amp; Infectious keratitis &amp; anterior uveitis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12411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POSTERIOR SEGMENT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 retinopathy, CMV retinitis,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Toxoplasmic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retinochoroiditis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Pneumocystis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carinii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choroidopathy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Acute retinal necrosis, Herpes zoster retinopathy,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Progressive outer retinal necrosis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638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general, CD4 T-lymphocytes count has been used to predict the onset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certain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ocular infections in patients who are HIV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positive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22373"/>
              </p:ext>
            </p:extLst>
          </p:nvPr>
        </p:nvGraphicFramePr>
        <p:xfrm>
          <a:off x="545909" y="3640027"/>
          <a:ext cx="10836324" cy="2809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0998"/>
                <a:gridCol w="7465326"/>
              </a:tblGrid>
              <a:tr h="45203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CD4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COUNT RANGE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OCULAR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LESIONS SEEN IN THE AIDS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8021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&lt;500/cu mm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Kaposi sarcoma, Lymphoma &amp; Tuberculosis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203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&lt;250/cu mm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Pneumocytosis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&amp;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Tuberculosis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1459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&lt;100/cu mm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Retinal &amp; conjunctival </a:t>
                      </a:r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microvasculopathy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VZV retinitis, HIV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retinopathy &amp; CMV </a:t>
                      </a:r>
                      <a:r>
                        <a:rPr lang="en-US" sz="2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retinits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8686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AIMS &amp; OBJECTIVES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137" y="2395471"/>
            <a:ext cx="10665274" cy="393709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determine the prevalence of ocular conditions in HIV/AIDS patients presenting to a tertiary care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Kumaon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region.</a:t>
            </a:r>
          </a:p>
          <a:p>
            <a:pPr marL="0" indent="0"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study the relationship between ocular findings and CD4 count in HIV/AIDS patients</a:t>
            </a:r>
            <a:r>
              <a:rPr lang="en-US" sz="2800" dirty="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97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490" y="2006221"/>
            <a:ext cx="11441437" cy="4677914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Hospital based cross-sectional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 conducted in </a:t>
            </a:r>
            <a:r>
              <a:rPr lang="en-US" sz="28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ophthalmology, Government medical college, </a:t>
            </a:r>
            <a:r>
              <a:rPr lang="en-US" sz="28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Haldwani</a:t>
            </a:r>
            <a:r>
              <a:rPr lang="en-US" sz="28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Tertiary care </a:t>
            </a:r>
            <a:r>
              <a:rPr lang="en-US" sz="28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centre</a:t>
            </a:r>
            <a:r>
              <a:rPr lang="en-US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Uttarakhand</a:t>
            </a:r>
            <a:r>
              <a:rPr lang="en-US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Sushila</a:t>
            </a:r>
            <a:r>
              <a:rPr lang="en-US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Tiwari Memorial Hospital)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400 HIV positive patients were examined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terms of clinical examinations, relevant investigations, and treatment and documented.</a:t>
            </a:r>
          </a:p>
        </p:txBody>
      </p:sp>
    </p:spTree>
    <p:extLst>
      <p:ext uri="{BB962C8B-B14F-4D97-AF65-F5344CB8AC3E}">
        <p14:creationId xmlns:p14="http://schemas.microsoft.com/office/powerpoint/2010/main" val="174484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66923" y="541935"/>
            <a:ext cx="10974867" cy="1080938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OCULAR LESIONS SEEN IN AIDS PATIENTS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2498" y="1834167"/>
            <a:ext cx="4339501" cy="38712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566" y="1834166"/>
            <a:ext cx="4102933" cy="38565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78139"/>
            <a:ext cx="3807672" cy="37125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62790" y="5834692"/>
            <a:ext cx="3076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 CHORIORETINITIS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68051" y="5855586"/>
            <a:ext cx="4123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TOXOPLASMA RETINOCHOROIDITIS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337" y="5834692"/>
            <a:ext cx="2770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 CMV RETINITIS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053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10770151" cy="1080938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OCULAR LESIONS SEEN IN AIDS PATIENTS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773" y="2000445"/>
            <a:ext cx="4083902" cy="39090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000446"/>
            <a:ext cx="4735772" cy="39090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1909" y="2000444"/>
            <a:ext cx="3590091" cy="39090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09934" y="6075761"/>
            <a:ext cx="2400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HIV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RETINOPATHY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41242" y="6075761"/>
            <a:ext cx="713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HZO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19675" y="6075758"/>
            <a:ext cx="3372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CMV WITH MACULAR AREA INVOLVEMENT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565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19" y="1951630"/>
            <a:ext cx="5303712" cy="49063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330" y="2301555"/>
            <a:ext cx="6288742" cy="367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68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04743"/>
            <a:ext cx="10212433" cy="1080938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istory of exposure &amp; HAART status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706" y="2053277"/>
            <a:ext cx="5499069" cy="41543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543" y="2053278"/>
            <a:ext cx="5499069" cy="415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42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184" y="753228"/>
            <a:ext cx="9711048" cy="1080938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CD4 count in Patients at the time of initial presentation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184" y="2678767"/>
            <a:ext cx="5898090" cy="3446001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587078"/>
              </p:ext>
            </p:extLst>
          </p:nvPr>
        </p:nvGraphicFramePr>
        <p:xfrm>
          <a:off x="6434225" y="2678766"/>
          <a:ext cx="5896039" cy="3446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0673"/>
                <a:gridCol w="3325366"/>
              </a:tblGrid>
              <a:tr h="704771"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CD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  <a:effectLst/>
                        </a:rPr>
                        <a:t>4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COUNT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NO. OF PATIENTS (%)</a:t>
                      </a:r>
                      <a:endParaRPr lang="en-US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</a:tr>
              <a:tr h="704771"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1-100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25 (6.3)</a:t>
                      </a:r>
                      <a:endParaRPr lang="en-US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</a:tr>
              <a:tr h="665844"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101-200</a:t>
                      </a:r>
                      <a:endParaRPr lang="en-US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81 (20.3)</a:t>
                      </a:r>
                      <a:endParaRPr lang="en-US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</a:tr>
              <a:tr h="704771"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&gt;200</a:t>
                      </a:r>
                      <a:endParaRPr lang="en-US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294 (73.5)</a:t>
                      </a:r>
                      <a:endParaRPr lang="en-US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</a:tr>
              <a:tr h="665844"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Total </a:t>
                      </a:r>
                      <a:endParaRPr lang="en-US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400 (100)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499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PREVALENCE OF OCULAR MANIFESTATIONS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0167886"/>
              </p:ext>
            </p:extLst>
          </p:nvPr>
        </p:nvGraphicFramePr>
        <p:xfrm>
          <a:off x="395785" y="2336800"/>
          <a:ext cx="6156702" cy="4296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34"/>
                <a:gridCol w="2052234"/>
                <a:gridCol w="2052234"/>
              </a:tblGrid>
              <a:tr h="113499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OCULAR MANIFESTATIONS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NO. OF PATIENTS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PERCENTAGE(%)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053672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PRESENT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114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28.5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053672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ABSENT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286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71.5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053672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TOTAL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400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100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602860242"/>
              </p:ext>
            </p:extLst>
          </p:nvPr>
        </p:nvGraphicFramePr>
        <p:xfrm>
          <a:off x="6436575" y="2336800"/>
          <a:ext cx="5978659" cy="4785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2414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426" y="753228"/>
            <a:ext cx="9736806" cy="1080938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Ocular manifestations in HIV patients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426" y="1992573"/>
            <a:ext cx="11719774" cy="485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39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46" y="753228"/>
            <a:ext cx="9749685" cy="1080938"/>
          </a:xfrm>
        </p:spPr>
        <p:txBody>
          <a:bodyPr>
            <a:no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lassification of the patients based on the ocular manifestations in different segments of the eye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6890149"/>
              </p:ext>
            </p:extLst>
          </p:nvPr>
        </p:nvGraphicFramePr>
        <p:xfrm>
          <a:off x="51515" y="2318197"/>
          <a:ext cx="5048518" cy="3432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3176"/>
                <a:gridCol w="1683176"/>
                <a:gridCol w="1682166"/>
              </a:tblGrid>
              <a:tr h="86377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OCULAR MANIFESTATIONS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837" marR="6283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/>
                          </a:solidFill>
                          <a:effectLst/>
                        </a:rPr>
                        <a:t>NO OF PATIENTS AFFECTED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837" marR="6283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/>
                          </a:solidFill>
                          <a:effectLst/>
                        </a:rPr>
                        <a:t>% (PERCENTAGE)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837" marR="62837" marT="0" marB="0"/>
                </a:tc>
              </a:tr>
              <a:tr h="5759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ANTERIOR SEGMENT 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837" marR="6283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46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837" marR="6283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/>
                          </a:solidFill>
                          <a:effectLst/>
                        </a:rPr>
                        <a:t>11.5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837" marR="62837" marT="0" marB="0"/>
                </a:tc>
              </a:tr>
              <a:tr h="57585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POSTERIOR SEGMENT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837" marR="6283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837" marR="6283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/>
                          </a:solidFill>
                          <a:effectLst/>
                        </a:rPr>
                        <a:t>6.3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837" marR="62837" marT="0" marB="0"/>
                </a:tc>
              </a:tr>
              <a:tr h="86377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BOTH (ANTERIOR + POSTERIOR)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837" marR="6283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43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837" marR="6283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</a:rPr>
                        <a:t>10.7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837" marR="62837" marT="0" marB="0"/>
                </a:tc>
              </a:tr>
              <a:tr h="5535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837" marR="6283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114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837" marR="6283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</a:rPr>
                        <a:t>28.5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2837" marR="62837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187" y="1983348"/>
            <a:ext cx="7001814" cy="487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97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Correlation of ocular manifestations according to CD4 counts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841" y="2077492"/>
            <a:ext cx="11245755" cy="452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48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709825"/>
              </p:ext>
            </p:extLst>
          </p:nvPr>
        </p:nvGraphicFramePr>
        <p:xfrm>
          <a:off x="-2" y="10"/>
          <a:ext cx="12192002" cy="6857992"/>
        </p:xfrm>
        <a:graphic>
          <a:graphicData uri="http://schemas.openxmlformats.org/drawingml/2006/table">
            <a:tbl>
              <a:tblPr firstRow="1" firstCol="1" lastCol="1" bandRow="1">
                <a:tableStyleId>{5C22544A-7EE6-4342-B048-85BDC9FD1C3A}</a:tableStyleId>
              </a:tblPr>
              <a:tblGrid>
                <a:gridCol w="4566403"/>
                <a:gridCol w="1450658"/>
                <a:gridCol w="1453143"/>
                <a:gridCol w="1175034"/>
                <a:gridCol w="1770992"/>
                <a:gridCol w="1775772"/>
              </a:tblGrid>
              <a:tr h="653143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OCULAR MANIFESTATIONS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             </a:t>
                      </a: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           CD4 COUNT 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</a:rPr>
                        <a:t>TOTAL NO.</a:t>
                      </a: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  <a:effectLst/>
                        </a:rPr>
                        <a:t> OF MANIFESTATIONS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</a:rPr>
                        <a:t>(%)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P-VALUE 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1-100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101-200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&gt;200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BLEPHRITIS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23 (5.8)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0.647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MOLLUSCUM CONTAGIOSUM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12 (3)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0.511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HZO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5 (1.3)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0.467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CORNEAL OPACITY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5 (1.3)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0.401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CONJUCTIVITIS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17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22 (5.5)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0.898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DRY EYE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14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27 (6.8)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EXTERNAL HORDEOLUM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2 (0.5)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0.872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BELL’S PALSY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3 (0.8)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0.395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HIV MICROANGIOPATHY</a:t>
                      </a:r>
                      <a:endParaRPr lang="en-US" sz="1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5</a:t>
                      </a:r>
                      <a:endParaRPr lang="en-US" sz="1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7</a:t>
                      </a:r>
                      <a:endParaRPr lang="en-US" sz="1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13</a:t>
                      </a:r>
                      <a:endParaRPr lang="en-US" sz="1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25 (6.3)</a:t>
                      </a:r>
                      <a:endParaRPr lang="en-US" sz="1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0.020</a:t>
                      </a:r>
                      <a:endParaRPr lang="en-US" sz="1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KERATITIS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9 (2.3)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0.555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ANTERIOR UVEITIS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6 (1.5)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0.667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COMPLICATED CATARACT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6 (1.5)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0.59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CMV RETINITIS</a:t>
                      </a:r>
                      <a:endParaRPr lang="en-US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3</a:t>
                      </a:r>
                      <a:endParaRPr lang="en-US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en-US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en-US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6 (1.5)</a:t>
                      </a:r>
                      <a:endParaRPr lang="en-US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0.01</a:t>
                      </a:r>
                      <a:endParaRPr lang="en-US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TOXOPLASMA RETINOCHOROIDITIS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7 (1.7)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0.8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TUBERCULAR CHOROIDITIS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10 (2.5)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0.195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NON-SPECIFIC CHOROIDITIS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24 (6)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0.375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HIV RETINOPATHY</a:t>
                      </a:r>
                      <a:endParaRPr lang="en-US" sz="1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9</a:t>
                      </a:r>
                      <a:endParaRPr lang="en-US" sz="1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7</a:t>
                      </a:r>
                      <a:endParaRPr lang="en-US" sz="1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21</a:t>
                      </a:r>
                      <a:endParaRPr lang="en-US" sz="1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37 (8.2)</a:t>
                      </a:r>
                      <a:endParaRPr lang="en-US" sz="1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0.001</a:t>
                      </a:r>
                      <a:endParaRPr lang="en-US" sz="14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  <a:tr h="3265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38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49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142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229(57.3)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   -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42252" marR="4225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814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05139" y="3018756"/>
            <a:ext cx="9195379" cy="1080938"/>
          </a:xfrm>
        </p:spPr>
        <p:txBody>
          <a:bodyPr>
            <a:normAutofit/>
          </a:bodyPr>
          <a:lstStyle/>
          <a:p>
            <a:r>
              <a:rPr lang="en-US" sz="4800" b="1" i="1" dirty="0">
                <a:solidFill>
                  <a:schemeClr val="bg1"/>
                </a:solidFill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3440855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443" y="-14585"/>
            <a:ext cx="9195379" cy="764275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3443" y="1314600"/>
            <a:ext cx="7547212" cy="704940"/>
          </a:xfrm>
        </p:spPr>
        <p:txBody>
          <a:bodyPr>
            <a:normAutofit/>
          </a:bodyPr>
          <a:lstStyle/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omparison of Age  &amp; Sex distribution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414440"/>
              </p:ext>
            </p:extLst>
          </p:nvPr>
        </p:nvGraphicFramePr>
        <p:xfrm>
          <a:off x="6428095" y="2347414"/>
          <a:ext cx="5594710" cy="4297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7355"/>
                <a:gridCol w="2797355"/>
              </a:tblGrid>
              <a:tr h="66156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STUDY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AGE(21-50)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years in %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61566">
                <a:tc>
                  <a:txBody>
                    <a:bodyPr/>
                    <a:lstStyle/>
                    <a:p>
                      <a:r>
                        <a:rPr lang="en-US" dirty="0" smtClean="0"/>
                        <a:t>Present</a:t>
                      </a:r>
                      <a:r>
                        <a:rPr lang="en-US" baseline="0" dirty="0" smtClean="0"/>
                        <a:t> study(2016)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91%</a:t>
                      </a:r>
                      <a:endParaRPr lang="en-US" dirty="0"/>
                    </a:p>
                  </a:txBody>
                  <a:tcPr/>
                </a:tc>
              </a:tr>
              <a:tr h="723454">
                <a:tc>
                  <a:txBody>
                    <a:bodyPr/>
                    <a:lstStyle/>
                    <a:p>
                      <a:r>
                        <a:rPr lang="en-US" baseline="0" dirty="0" err="1" smtClean="0"/>
                        <a:t>Nateshan</a:t>
                      </a:r>
                      <a:r>
                        <a:rPr lang="en-US" baseline="0" dirty="0" smtClean="0"/>
                        <a:t> CR et al(2010)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80.6%</a:t>
                      </a:r>
                      <a:endParaRPr lang="en-US" dirty="0"/>
                    </a:p>
                  </a:txBody>
                  <a:tcPr/>
                </a:tc>
              </a:tr>
              <a:tr h="72345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Lamichhanne</a:t>
                      </a:r>
                      <a:r>
                        <a:rPr lang="en-US" dirty="0" smtClean="0"/>
                        <a:t> et al (2009)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78.6%</a:t>
                      </a:r>
                      <a:endParaRPr lang="en-US" dirty="0"/>
                    </a:p>
                  </a:txBody>
                  <a:tcPr/>
                </a:tc>
              </a:tr>
              <a:tr h="763787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Jyothirmay</a:t>
                      </a:r>
                      <a:r>
                        <a:rPr lang="en-US" dirty="0" smtClean="0"/>
                        <a:t> Biswas et al (2000)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76</a:t>
                      </a:r>
                      <a:endParaRPr lang="en-US" dirty="0"/>
                    </a:p>
                  </a:txBody>
                  <a:tcPr/>
                </a:tc>
              </a:tr>
              <a:tr h="763787">
                <a:tc>
                  <a:txBody>
                    <a:bodyPr/>
                    <a:lstStyle/>
                    <a:p>
                      <a:r>
                        <a:rPr lang="da-DK" dirty="0" smtClean="0"/>
                        <a:t>Aratee Palsule et al (2007)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58.2%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720299"/>
              </p:ext>
            </p:extLst>
          </p:nvPr>
        </p:nvGraphicFramePr>
        <p:xfrm>
          <a:off x="245659" y="2347414"/>
          <a:ext cx="5934756" cy="4297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7378"/>
                <a:gridCol w="2967378"/>
              </a:tblGrid>
              <a:tr h="4333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STUDY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MALE:FEMALE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RATIO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33300">
                <a:tc>
                  <a:txBody>
                    <a:bodyPr/>
                    <a:lstStyle/>
                    <a:p>
                      <a:r>
                        <a:rPr lang="en-US" dirty="0" smtClean="0"/>
                        <a:t>Present study(2016)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1.5:1</a:t>
                      </a:r>
                      <a:endParaRPr lang="en-US" dirty="0"/>
                    </a:p>
                  </a:txBody>
                  <a:tcPr/>
                </a:tc>
              </a:tr>
              <a:tr h="749429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Jyothirmay</a:t>
                      </a:r>
                      <a:r>
                        <a:rPr lang="en-US" dirty="0" smtClean="0"/>
                        <a:t> Biswas et al(2000)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3.34:1</a:t>
                      </a:r>
                      <a:endParaRPr lang="en-US" dirty="0"/>
                    </a:p>
                  </a:txBody>
                  <a:tcPr/>
                </a:tc>
              </a:tr>
              <a:tr h="43330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Gharai</a:t>
                      </a:r>
                      <a:r>
                        <a:rPr lang="fr-FR" dirty="0" smtClean="0"/>
                        <a:t> S et al (2008)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2.9:1</a:t>
                      </a:r>
                      <a:endParaRPr lang="en-US" dirty="0"/>
                    </a:p>
                  </a:txBody>
                  <a:tcPr/>
                </a:tc>
              </a:tr>
              <a:tr h="749429">
                <a:tc>
                  <a:txBody>
                    <a:bodyPr/>
                    <a:lstStyle/>
                    <a:p>
                      <a:r>
                        <a:rPr lang="en-US" dirty="0" smtClean="0"/>
                        <a:t>Juliet </a:t>
                      </a:r>
                      <a:r>
                        <a:rPr lang="en-US" dirty="0" err="1" smtClean="0"/>
                        <a:t>Otiti-Singeri</a:t>
                      </a:r>
                      <a:r>
                        <a:rPr lang="en-US" dirty="0" smtClean="0"/>
                        <a:t> et al (2010)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1.4:1</a:t>
                      </a:r>
                      <a:endParaRPr lang="en-US" dirty="0"/>
                    </a:p>
                  </a:txBody>
                  <a:tcPr/>
                </a:tc>
              </a:tr>
              <a:tr h="749429">
                <a:tc>
                  <a:txBody>
                    <a:bodyPr/>
                    <a:lstStyle/>
                    <a:p>
                      <a:r>
                        <a:rPr lang="da-DK" dirty="0" smtClean="0"/>
                        <a:t>Yared Aseefa et al (2004)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1.23:1</a:t>
                      </a:r>
                      <a:endParaRPr lang="en-US" dirty="0"/>
                    </a:p>
                  </a:txBody>
                  <a:tcPr/>
                </a:tc>
              </a:tr>
              <a:tr h="749429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Lamichanne</a:t>
                      </a:r>
                      <a:r>
                        <a:rPr lang="en-US" dirty="0" smtClean="0"/>
                        <a:t> et al (2009)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1.85:1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842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705" y="568602"/>
            <a:ext cx="9195379" cy="108093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Prevalence of ocular manifestations in HIV in various studies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6374118"/>
              </p:ext>
            </p:extLst>
          </p:nvPr>
        </p:nvGraphicFramePr>
        <p:xfrm>
          <a:off x="450376" y="2018785"/>
          <a:ext cx="11300346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0173"/>
                <a:gridCol w="5650173"/>
              </a:tblGrid>
              <a:tr h="27420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STUDY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PREVALENCE(%)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274205">
                <a:tc>
                  <a:txBody>
                    <a:bodyPr/>
                    <a:lstStyle/>
                    <a:p>
                      <a:r>
                        <a:rPr lang="en-US" dirty="0" smtClean="0"/>
                        <a:t>PRESENT STUDY (2016)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28.5%</a:t>
                      </a:r>
                      <a:endParaRPr lang="en-US" dirty="0"/>
                    </a:p>
                  </a:txBody>
                  <a:tcPr/>
                </a:tc>
              </a:tr>
              <a:tr h="27420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Nateshan</a:t>
                      </a:r>
                      <a:r>
                        <a:rPr lang="en-US" baseline="0" dirty="0" smtClean="0"/>
                        <a:t> CR et al (2011)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31.5%</a:t>
                      </a:r>
                      <a:endParaRPr lang="en-US" dirty="0"/>
                    </a:p>
                  </a:txBody>
                  <a:tcPr/>
                </a:tc>
              </a:tr>
              <a:tr h="27420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Azonobi</a:t>
                      </a:r>
                      <a:r>
                        <a:rPr lang="en-US" dirty="0" smtClean="0"/>
                        <a:t> Richard </a:t>
                      </a:r>
                      <a:r>
                        <a:rPr lang="en-US" dirty="0" err="1" smtClean="0"/>
                        <a:t>Ifeanyi</a:t>
                      </a:r>
                      <a:r>
                        <a:rPr lang="en-US" dirty="0" smtClean="0"/>
                        <a:t> (2013)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14.0%</a:t>
                      </a:r>
                      <a:endParaRPr lang="en-US" dirty="0"/>
                    </a:p>
                  </a:txBody>
                  <a:tcPr/>
                </a:tc>
              </a:tr>
              <a:tr h="274205">
                <a:tc>
                  <a:txBody>
                    <a:bodyPr/>
                    <a:lstStyle/>
                    <a:p>
                      <a:r>
                        <a:rPr lang="en-US" dirty="0" smtClean="0"/>
                        <a:t>Sophia </a:t>
                      </a:r>
                      <a:r>
                        <a:rPr lang="en-US" dirty="0" err="1" smtClean="0"/>
                        <a:t>pathai</a:t>
                      </a:r>
                      <a:r>
                        <a:rPr lang="en-US" dirty="0" smtClean="0"/>
                        <a:t> et al (2009)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17.5%</a:t>
                      </a:r>
                      <a:endParaRPr lang="en-US" dirty="0"/>
                    </a:p>
                  </a:txBody>
                  <a:tcPr/>
                </a:tc>
              </a:tr>
              <a:tr h="27420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Ganekal</a:t>
                      </a:r>
                      <a:r>
                        <a:rPr lang="en-US" dirty="0" smtClean="0"/>
                        <a:t> S et</a:t>
                      </a:r>
                      <a:r>
                        <a:rPr lang="en-US" baseline="0" dirty="0" smtClean="0"/>
                        <a:t> al (2012)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46%</a:t>
                      </a:r>
                      <a:endParaRPr lang="en-US" dirty="0"/>
                    </a:p>
                  </a:txBody>
                  <a:tcPr/>
                </a:tc>
              </a:tr>
              <a:tr h="274205">
                <a:tc>
                  <a:txBody>
                    <a:bodyPr/>
                    <a:lstStyle/>
                    <a:p>
                      <a:r>
                        <a:rPr lang="en-US" dirty="0" smtClean="0"/>
                        <a:t>Shah et al (2009)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8%</a:t>
                      </a:r>
                      <a:endParaRPr lang="en-US" dirty="0"/>
                    </a:p>
                  </a:txBody>
                  <a:tcPr/>
                </a:tc>
              </a:tr>
              <a:tr h="27420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Astha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singh</a:t>
                      </a:r>
                      <a:r>
                        <a:rPr lang="en-US" dirty="0" smtClean="0"/>
                        <a:t> et al (2012)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21.5%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24691" y="4944865"/>
            <a:ext cx="119426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our present study HIV retinopathy being the most commonest ocular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involvement (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8.2%) followed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Dry eye disorders (6.8%) &amp; HIV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micro-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angiopathy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(6.3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%)which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also found to be the most commonest involvement in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studies conducted by the others .Our study shows a similar incidence of HIV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retinopathy as of BISWAS J et al.</a:t>
            </a:r>
          </a:p>
        </p:txBody>
      </p:sp>
    </p:spTree>
    <p:extLst>
      <p:ext uri="{BB962C8B-B14F-4D97-AF65-F5344CB8AC3E}">
        <p14:creationId xmlns:p14="http://schemas.microsoft.com/office/powerpoint/2010/main" val="2960723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studied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terms of CD4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7877008"/>
              </p:ext>
            </p:extLst>
          </p:nvPr>
        </p:nvGraphicFramePr>
        <p:xfrm>
          <a:off x="122832" y="2320118"/>
          <a:ext cx="11873550" cy="4312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4710"/>
                <a:gridCol w="2374710"/>
                <a:gridCol w="2374710"/>
                <a:gridCol w="2374710"/>
                <a:gridCol w="2374710"/>
              </a:tblGrid>
              <a:tr h="1696085"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CD4 COUNT RANGE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164839" marR="164839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PRESENT  STUDY</a:t>
                      </a:r>
                    </a:p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(N=400)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164839" marR="164839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Douglas A</a:t>
                      </a:r>
                    </a:p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Jabs et al</a:t>
                      </a:r>
                    </a:p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(2007)</a:t>
                      </a:r>
                    </a:p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N=389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164839" marR="164839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Sophia </a:t>
                      </a:r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pathai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et al (2009)</a:t>
                      </a:r>
                    </a:p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N=26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164839" marR="164839"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Udaya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kumar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et al(2010)</a:t>
                      </a:r>
                    </a:p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N=100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164839" marR="164839"/>
                </a:tc>
              </a:tr>
              <a:tr h="872203">
                <a:tc>
                  <a:txBody>
                    <a:bodyPr/>
                    <a:lstStyle/>
                    <a:p>
                      <a:r>
                        <a:rPr lang="en-US" dirty="0" smtClean="0"/>
                        <a:t>1-100</a:t>
                      </a:r>
                      <a:endParaRPr lang="en-US" dirty="0"/>
                    </a:p>
                  </a:txBody>
                  <a:tcPr marL="164839" marR="164839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25(6.3%)</a:t>
                      </a:r>
                      <a:endParaRPr lang="en-US" dirty="0"/>
                    </a:p>
                  </a:txBody>
                  <a:tcPr marL="164839" marR="164839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198(51%)</a:t>
                      </a:r>
                      <a:endParaRPr lang="en-US" dirty="0"/>
                    </a:p>
                  </a:txBody>
                  <a:tcPr marL="164839" marR="164839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13(50%)</a:t>
                      </a:r>
                      <a:endParaRPr lang="en-US" dirty="0"/>
                    </a:p>
                  </a:txBody>
                  <a:tcPr marL="164839" marR="164839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45(45%)</a:t>
                      </a:r>
                      <a:endParaRPr lang="en-US" dirty="0"/>
                    </a:p>
                  </a:txBody>
                  <a:tcPr marL="164839" marR="164839"/>
                </a:tc>
              </a:tr>
              <a:tr h="872203">
                <a:tc>
                  <a:txBody>
                    <a:bodyPr/>
                    <a:lstStyle/>
                    <a:p>
                      <a:r>
                        <a:rPr lang="en-US" dirty="0" smtClean="0"/>
                        <a:t>101-200</a:t>
                      </a:r>
                      <a:endParaRPr lang="en-US" dirty="0"/>
                    </a:p>
                  </a:txBody>
                  <a:tcPr marL="164839" marR="164839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81(20.3%)</a:t>
                      </a:r>
                      <a:endParaRPr lang="en-US" dirty="0"/>
                    </a:p>
                  </a:txBody>
                  <a:tcPr marL="164839" marR="164839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86(22%)</a:t>
                      </a:r>
                      <a:endParaRPr lang="en-US" dirty="0"/>
                    </a:p>
                  </a:txBody>
                  <a:tcPr marL="164839" marR="164839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 (26.9%)</a:t>
                      </a:r>
                      <a:endParaRPr lang="en-US" dirty="0"/>
                    </a:p>
                  </a:txBody>
                  <a:tcPr marL="164839" marR="164839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 (28%)</a:t>
                      </a:r>
                      <a:endParaRPr lang="en-US" dirty="0"/>
                    </a:p>
                  </a:txBody>
                  <a:tcPr marL="164839" marR="164839"/>
                </a:tc>
              </a:tr>
              <a:tr h="872203">
                <a:tc>
                  <a:txBody>
                    <a:bodyPr/>
                    <a:lstStyle/>
                    <a:p>
                      <a:r>
                        <a:rPr lang="en-US" dirty="0" smtClean="0"/>
                        <a:t>&gt;200</a:t>
                      </a:r>
                      <a:endParaRPr lang="en-US" dirty="0"/>
                    </a:p>
                  </a:txBody>
                  <a:tcPr marL="164839" marR="164839"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294 (73.5%)</a:t>
                      </a:r>
                      <a:endParaRPr lang="en-US" dirty="0"/>
                    </a:p>
                  </a:txBody>
                  <a:tcPr marL="164839" marR="164839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101(26%)</a:t>
                      </a:r>
                      <a:endParaRPr lang="en-US" dirty="0"/>
                    </a:p>
                  </a:txBody>
                  <a:tcPr marL="164839" marR="164839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 (23.1%)</a:t>
                      </a:r>
                      <a:endParaRPr lang="en-US" dirty="0"/>
                    </a:p>
                  </a:txBody>
                  <a:tcPr marL="164839" marR="164839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 (27%)</a:t>
                      </a:r>
                      <a:endParaRPr lang="en-US" dirty="0"/>
                    </a:p>
                  </a:txBody>
                  <a:tcPr marL="164839" marR="16483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1973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364" y="2101755"/>
            <a:ext cx="11565805" cy="4517986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HIV/AIDS infection has become a common disease in our population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affects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mainly the reproductive age group with </a:t>
            </a:r>
            <a:r>
              <a:rPr lang="en-US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males being more commonly affected.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commonest route of transmission being the </a:t>
            </a:r>
            <a:r>
              <a:rPr lang="en-US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sexual route. </a:t>
            </a:r>
            <a:endParaRPr lang="en-US" sz="2800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potentially devastating and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rapid course of retinal opportunistic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infections, all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HIV infected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 who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experiences ocular symptoms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 prompt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competent ophthalmic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 as delay in therapy can lead 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irreversible visual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41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6188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ppt/theme/theme2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Berli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kalpanas DR</Template>
  <TotalTime>1970</TotalTime>
  <Words>1074</Words>
  <Application>Microsoft Office PowerPoint</Application>
  <PresentationFormat>Widescreen</PresentationFormat>
  <Paragraphs>289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Arial</vt:lpstr>
      <vt:lpstr>Calibri</vt:lpstr>
      <vt:lpstr>Calibri Light</vt:lpstr>
      <vt:lpstr>Mangal</vt:lpstr>
      <vt:lpstr>Times New Roman</vt:lpstr>
      <vt:lpstr>Trebuchet MS</vt:lpstr>
      <vt:lpstr>Wingdings</vt:lpstr>
      <vt:lpstr>Wingdings 2</vt:lpstr>
      <vt:lpstr>Berlin</vt:lpstr>
      <vt:lpstr>HDOfficeLightV0</vt:lpstr>
      <vt:lpstr>1_Berlin</vt:lpstr>
      <vt:lpstr>STUDY OF OCULAR MANIFESTATIONS IN HIV POSITIVE PATIENTS AT A TERTIARY CARE CENTER IN KUMAON REGION, UTTARAKHAND, INDIA</vt:lpstr>
      <vt:lpstr>INTRODUCTION</vt:lpstr>
      <vt:lpstr>Ocular lesions seen in AIDS</vt:lpstr>
      <vt:lpstr>PowerPoint Presentation</vt:lpstr>
      <vt:lpstr>AIMS &amp; OBJECTIVES</vt:lpstr>
      <vt:lpstr>METHODOLOGY</vt:lpstr>
      <vt:lpstr>OCULAR LESIONS SEEN IN AIDS PATIENTS</vt:lpstr>
      <vt:lpstr>OCULAR LESIONS SEEN IN AIDS PATIENTS</vt:lpstr>
      <vt:lpstr>RESULTS</vt:lpstr>
      <vt:lpstr>History of exposure &amp; HAART status</vt:lpstr>
      <vt:lpstr>CD4 count in Patients at the time of initial presentation</vt:lpstr>
      <vt:lpstr>PREVALENCE OF OCULAR MANIFESTATIONS</vt:lpstr>
      <vt:lpstr>Classification of Ocular manifestations in HIV patients</vt:lpstr>
      <vt:lpstr>Classification of the patients based on the ocular manifestations in different segments of the eye</vt:lpstr>
      <vt:lpstr>Correlation of ocular manifestations according to CD4 counts</vt:lpstr>
      <vt:lpstr>PowerPoint Presentation</vt:lpstr>
      <vt:lpstr>DISCUSSION</vt:lpstr>
      <vt:lpstr>DISCUSSION</vt:lpstr>
      <vt:lpstr>Prevalence of ocular manifestations in HIV in various studies</vt:lpstr>
      <vt:lpstr>Patients studied in terms of CD4 count</vt:lpstr>
      <vt:lpstr>CONCLUSION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OF OCULAR MANIFESTATIONS IN HIV POSITIVE PATIENTS AT TERTIARY CARE CENTER IN KUMAON REGION, UTTARAKHAND, INDIA</dc:title>
  <dc:creator>Microsoft</dc:creator>
  <cp:lastModifiedBy>Microsoft</cp:lastModifiedBy>
  <cp:revision>89</cp:revision>
  <dcterms:created xsi:type="dcterms:W3CDTF">2016-10-11T13:45:05Z</dcterms:created>
  <dcterms:modified xsi:type="dcterms:W3CDTF">2016-10-30T08:58:27Z</dcterms:modified>
</cp:coreProperties>
</file>