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75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2" r:id="rId13"/>
    <p:sldId id="270" r:id="rId14"/>
    <p:sldId id="271" r:id="rId15"/>
    <p:sldId id="269" r:id="rId16"/>
    <p:sldId id="268" r:id="rId17"/>
    <p:sldId id="267" r:id="rId18"/>
    <p:sldId id="276" r:id="rId19"/>
    <p:sldId id="277" r:id="rId20"/>
    <p:sldId id="278" r:id="rId21"/>
    <p:sldId id="265" r:id="rId22"/>
    <p:sldId id="279" r:id="rId23"/>
    <p:sldId id="266" r:id="rId24"/>
    <p:sldId id="280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A43B-04A2-4C46-AC75-467089D6BD50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9724-6171-4426-AC29-ADE16267B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752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A43B-04A2-4C46-AC75-467089D6BD50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9724-6171-4426-AC29-ADE16267B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47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A43B-04A2-4C46-AC75-467089D6BD50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9724-6171-4426-AC29-ADE16267B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601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A43B-04A2-4C46-AC75-467089D6BD50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9724-6171-4426-AC29-ADE16267B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6680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A43B-04A2-4C46-AC75-467089D6BD50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9724-6171-4426-AC29-ADE16267B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567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A43B-04A2-4C46-AC75-467089D6BD50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9724-6171-4426-AC29-ADE16267B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273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A43B-04A2-4C46-AC75-467089D6BD50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9724-6171-4426-AC29-ADE16267B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115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A43B-04A2-4C46-AC75-467089D6BD50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9724-6171-4426-AC29-ADE16267B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17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A43B-04A2-4C46-AC75-467089D6BD50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9724-6171-4426-AC29-ADE16267B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7926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A43B-04A2-4C46-AC75-467089D6BD50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9724-6171-4426-AC29-ADE16267B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9774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1A43B-04A2-4C46-AC75-467089D6BD50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D49724-6171-4426-AC29-ADE16267B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754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71A43B-04A2-4C46-AC75-467089D6BD50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49724-6171-4426-AC29-ADE16267BB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240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7772400" cy="12954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sz="4900" dirty="0" smtClean="0">
                <a:solidFill>
                  <a:srgbClr val="0070C0"/>
                </a:solidFill>
              </a:rPr>
              <a:t>PEDIATRIC NUTRITION </a:t>
            </a:r>
            <a:br>
              <a:rPr lang="en-GB" sz="4900" dirty="0" smtClean="0">
                <a:solidFill>
                  <a:srgbClr val="0070C0"/>
                </a:solidFill>
              </a:rPr>
            </a:br>
            <a:endParaRPr lang="en-GB" sz="4900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371600"/>
            <a:ext cx="8839200" cy="5257800"/>
          </a:xfrm>
        </p:spPr>
        <p:txBody>
          <a:bodyPr/>
          <a:lstStyle/>
          <a:p>
            <a:r>
              <a:rPr lang="en-GB" sz="3600" dirty="0" smtClean="0"/>
              <a:t>BY</a:t>
            </a:r>
          </a:p>
          <a:p>
            <a:r>
              <a:rPr lang="en-GB" sz="3600" dirty="0" smtClean="0"/>
              <a:t>DR.ESSEL </a:t>
            </a:r>
            <a:r>
              <a:rPr lang="en-GB" sz="3600" dirty="0" smtClean="0"/>
              <a:t>MENSAH</a:t>
            </a:r>
            <a:r>
              <a:rPr lang="en-GB" dirty="0" smtClean="0"/>
              <a:t> </a:t>
            </a:r>
            <a:r>
              <a:rPr lang="en-GB" dirty="0" smtClean="0"/>
              <a:t>RICHARD</a:t>
            </a:r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1" y="2667000"/>
            <a:ext cx="7095810" cy="4035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316" y="240424"/>
            <a:ext cx="2357408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794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/>
          <a:lstStyle/>
          <a:p>
            <a:r>
              <a:rPr lang="en-GB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OBJECTIVES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4" y="1371600"/>
            <a:ext cx="9138745" cy="5334000"/>
          </a:xfrm>
        </p:spPr>
        <p:txBody>
          <a:bodyPr>
            <a:normAutofit fontScale="3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en-US" sz="7600" dirty="0" smtClean="0">
                <a:latin typeface="Arial Black" panose="020B0A04020102020204" pitchFamily="34" charset="0"/>
              </a:rPr>
              <a:t>To recognize the changing nutritional needs of developing children, from infancy to adolescence.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sz="7600" dirty="0" smtClean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7600" dirty="0" smtClean="0">
                <a:latin typeface="Arial Black" panose="020B0A04020102020204" pitchFamily="34" charset="0"/>
              </a:rPr>
              <a:t>To understand the need for nutrition for pediatrics.</a:t>
            </a:r>
          </a:p>
          <a:p>
            <a:pPr marL="0" indent="0">
              <a:buNone/>
            </a:pPr>
            <a:endParaRPr lang="en-US" altLang="en-US" sz="7600" dirty="0" smtClean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7600" dirty="0" smtClean="0">
                <a:latin typeface="Arial Black" panose="020B0A04020102020204" pitchFamily="34" charset="0"/>
              </a:rPr>
              <a:t>Relate nutrition to growth and development in infants, children and adolescents.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sz="7600" dirty="0" smtClean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7600" dirty="0" smtClean="0">
                <a:latin typeface="Arial Black" panose="020B0A04020102020204" pitchFamily="34" charset="0"/>
              </a:rPr>
              <a:t>Appreciate the essence of breastfeeding.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sz="7600" dirty="0" smtClean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7600" dirty="0" smtClean="0">
                <a:latin typeface="Arial Black" panose="020B0A04020102020204" pitchFamily="34" charset="0"/>
              </a:rPr>
              <a:t>Understand nutritional guidelines for infants, children and adolescents.</a:t>
            </a:r>
            <a:r>
              <a:rPr lang="en-US" altLang="en-US" sz="5100" dirty="0" smtClean="0">
                <a:latin typeface="Arial Black" panose="020B0A04020102020204" pitchFamily="34" charset="0"/>
              </a:rPr>
              <a:t> </a:t>
            </a:r>
          </a:p>
          <a:p>
            <a:pPr marL="0" indent="0">
              <a:buNone/>
            </a:pPr>
            <a:endParaRPr lang="en-US" altLang="en-US" sz="24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kumimoji="0" lang="en-US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disease, and osteoporosis.</a:t>
            </a:r>
          </a:p>
          <a:p>
            <a:pPr marL="0" lvl="0" indent="0" eaLnBrk="0" fontAlgn="base" hangingPunct="0">
              <a:spcBef>
                <a:spcPct val="45000"/>
              </a:spcBef>
              <a:spcAft>
                <a:spcPct val="0"/>
              </a:spcAft>
              <a:buClr>
                <a:srgbClr val="FFFF00"/>
              </a:buClr>
              <a:buNone/>
            </a:pPr>
            <a:endParaRPr kumimoji="0" lang="en-US" alt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604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r>
              <a:rPr lang="en-GB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INTRODUCTION 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715000"/>
          </a:xfrm>
        </p:spPr>
        <p:txBody>
          <a:bodyPr>
            <a:normAutofit/>
          </a:bodyPr>
          <a:lstStyle/>
          <a:p>
            <a:r>
              <a:rPr lang="en-US" sz="3500" dirty="0" smtClean="0">
                <a:latin typeface="Arial Black" panose="020B0A04020102020204" pitchFamily="34" charset="0"/>
              </a:rPr>
              <a:t>When choosing a colour for the child: IT’S ALWAYS A BLUE FOR BOYS &amp; PINK FOR GIRLS</a:t>
            </a:r>
          </a:p>
          <a:p>
            <a:r>
              <a:rPr lang="en-US" sz="3500" dirty="0" smtClean="0">
                <a:latin typeface="Arial Black" panose="020B0A04020102020204" pitchFamily="34" charset="0"/>
              </a:rPr>
              <a:t>But when it comes to Nutrition for a Child, these differences fade away.</a:t>
            </a:r>
          </a:p>
          <a:p>
            <a:r>
              <a:rPr lang="en-US" sz="3500" dirty="0" smtClean="0">
                <a:latin typeface="Arial Black" panose="020B0A04020102020204" pitchFamily="34" charset="0"/>
              </a:rPr>
              <a:t>Right nutrition in early days of life is very important.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953000"/>
            <a:ext cx="2278063" cy="227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192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41438"/>
          </a:xfrm>
        </p:spPr>
        <p:txBody>
          <a:bodyPr/>
          <a:lstStyle/>
          <a:p>
            <a:r>
              <a:rPr lang="en-GB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INTRODUCTION…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8991600" cy="4830763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Arial Black" panose="020B0A04020102020204" pitchFamily="34" charset="0"/>
              </a:rPr>
              <a:t>Adequate Nutrition is essential for lifelong health and well being.</a:t>
            </a:r>
          </a:p>
          <a:p>
            <a:r>
              <a:rPr lang="en-US" sz="3600" b="0" i="0" u="none" strike="noStrike" baseline="0" dirty="0" smtClean="0">
                <a:latin typeface="Arial Black" panose="020B0A04020102020204" pitchFamily="34" charset="0"/>
              </a:rPr>
              <a:t>Thus it is necessary to identify and</a:t>
            </a:r>
            <a:r>
              <a:rPr lang="en-US" sz="3600" b="0" i="0" u="none" strike="noStrike" dirty="0" smtClean="0">
                <a:latin typeface="Arial Black" panose="020B0A04020102020204" pitchFamily="34" charset="0"/>
              </a:rPr>
              <a:t> </a:t>
            </a:r>
            <a:r>
              <a:rPr lang="en-US" sz="3600" b="0" i="0" u="none" strike="noStrike" baseline="0" dirty="0" smtClean="0">
                <a:latin typeface="Arial Black" panose="020B0A04020102020204" pitchFamily="34" charset="0"/>
              </a:rPr>
              <a:t>correct any nutritional problems to avoid it to</a:t>
            </a:r>
            <a:r>
              <a:rPr lang="en-US" sz="3600" b="0" i="0" u="none" strike="noStrike" dirty="0" smtClean="0">
                <a:latin typeface="Arial Black" panose="020B0A04020102020204" pitchFamily="34" charset="0"/>
              </a:rPr>
              <a:t> </a:t>
            </a:r>
            <a:r>
              <a:rPr lang="en-US" sz="3600" b="0" i="0" u="none" strike="noStrike" baseline="0" dirty="0" smtClean="0">
                <a:latin typeface="Arial Black" panose="020B0A04020102020204" pitchFamily="34" charset="0"/>
              </a:rPr>
              <a:t>carry in next year of life.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191000"/>
            <a:ext cx="2873374" cy="1910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0587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WHY IS NUTRITION IMPORTANT? 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90" y="1828800"/>
            <a:ext cx="7693819" cy="3810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6453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15400" cy="1143000"/>
          </a:xfrm>
        </p:spPr>
        <p:txBody>
          <a:bodyPr>
            <a:noAutofit/>
          </a:bodyPr>
          <a:lstStyle/>
          <a:p>
            <a:r>
              <a:rPr lang="en-GB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Nutrition is important for …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76800"/>
          </a:xfrm>
        </p:spPr>
        <p:txBody>
          <a:bodyPr/>
          <a:lstStyle/>
          <a:p>
            <a:r>
              <a:rPr lang="en-US" sz="3600" dirty="0" smtClean="0">
                <a:latin typeface="Arial Black" panose="020B0A04020102020204" pitchFamily="34" charset="0"/>
              </a:rPr>
              <a:t>Providing energy for our daily activities </a:t>
            </a:r>
          </a:p>
          <a:p>
            <a:r>
              <a:rPr lang="en-US" sz="3600" dirty="0" smtClean="0">
                <a:latin typeface="Arial Black" panose="020B0A04020102020204" pitchFamily="34" charset="0"/>
              </a:rPr>
              <a:t>Maintaining body functions</a:t>
            </a:r>
          </a:p>
          <a:p>
            <a:r>
              <a:rPr lang="en-US" sz="3600" dirty="0">
                <a:latin typeface="Arial Black" panose="020B0A04020102020204" pitchFamily="34" charset="0"/>
              </a:rPr>
              <a:t>G</a:t>
            </a:r>
            <a:r>
              <a:rPr lang="en-US" sz="3600" dirty="0" smtClean="0">
                <a:latin typeface="Arial Black" panose="020B0A04020102020204" pitchFamily="34" charset="0"/>
              </a:rPr>
              <a:t>rowth and development</a:t>
            </a:r>
          </a:p>
          <a:p>
            <a:r>
              <a:rPr lang="en-US" sz="3600" dirty="0" smtClean="0">
                <a:latin typeface="Arial Black" panose="020B0A04020102020204" pitchFamily="34" charset="0"/>
              </a:rPr>
              <a:t>Therapeutic benefits</a:t>
            </a:r>
          </a:p>
          <a:p>
            <a:pPr marL="977900" indent="0">
              <a:buFont typeface="Wingdings" panose="05000000000000000000" pitchFamily="2" charset="2"/>
              <a:buChar char="ü"/>
            </a:pPr>
            <a:r>
              <a:rPr lang="en-US" sz="3600" dirty="0" smtClean="0">
                <a:latin typeface="Arial Black" panose="020B0A04020102020204" pitchFamily="34" charset="0"/>
              </a:rPr>
              <a:t>  Healing</a:t>
            </a:r>
          </a:p>
          <a:p>
            <a:pPr marL="1482725" indent="-457200">
              <a:buFont typeface="Wingdings" panose="05000000000000000000" pitchFamily="2" charset="2"/>
              <a:buChar char="ü"/>
            </a:pPr>
            <a:r>
              <a:rPr lang="en-US" sz="3600" dirty="0" smtClean="0">
                <a:latin typeface="Arial Black" panose="020B0A04020102020204" pitchFamily="34" charset="0"/>
              </a:rPr>
              <a:t>Prevention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881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1143000"/>
          </a:xfrm>
        </p:spPr>
        <p:txBody>
          <a:bodyPr>
            <a:noAutofit/>
          </a:bodyPr>
          <a:lstStyle/>
          <a:p>
            <a:r>
              <a:rPr lang="en-US" altLang="en-US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Growth in Infants and Children 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>
                <a:latin typeface="Arial Black" panose="020B0A04020102020204" pitchFamily="34" charset="0"/>
              </a:rPr>
              <a:t>Growth refers to an increase in physical size of the whole body or any of its parts. </a:t>
            </a:r>
          </a:p>
          <a:p>
            <a:endParaRPr lang="en-US" sz="3600" dirty="0" smtClean="0">
              <a:latin typeface="Arial Black" panose="020B0A04020102020204" pitchFamily="34" charset="0"/>
            </a:endParaRPr>
          </a:p>
          <a:p>
            <a:r>
              <a:rPr lang="en-US" sz="3600" dirty="0" smtClean="0">
                <a:latin typeface="Arial Black" panose="020B0A04020102020204" pitchFamily="34" charset="0"/>
              </a:rPr>
              <a:t>It is simply a quantitative change in the child’s body.  </a:t>
            </a:r>
          </a:p>
          <a:p>
            <a:pPr marL="0" indent="0">
              <a:buNone/>
            </a:pPr>
            <a:endParaRPr lang="en-US" sz="3600" dirty="0" smtClean="0">
              <a:latin typeface="Arial Black" panose="020B0A04020102020204" pitchFamily="34" charset="0"/>
            </a:endParaRPr>
          </a:p>
          <a:p>
            <a:r>
              <a:rPr lang="en-US" sz="3600" dirty="0" smtClean="0">
                <a:latin typeface="Arial Black" panose="020B0A04020102020204" pitchFamily="34" charset="0"/>
              </a:rPr>
              <a:t>It can be measured in Kg, pounds, </a:t>
            </a:r>
            <a:r>
              <a:rPr lang="en-US" sz="3600" dirty="0" err="1" smtClean="0">
                <a:latin typeface="Arial Black" panose="020B0A04020102020204" pitchFamily="34" charset="0"/>
              </a:rPr>
              <a:t>etc</a:t>
            </a:r>
            <a:endParaRPr lang="en-US" sz="3600" dirty="0" smtClean="0">
              <a:latin typeface="Arial Black" panose="020B0A040201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048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Child Growth (Image: WHO)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71" y="1616611"/>
            <a:ext cx="8151058" cy="4493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181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Development in Infants and Children 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87680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Development refers to a progressive increase in skill and capacity of function. </a:t>
            </a:r>
          </a:p>
          <a:p>
            <a:r>
              <a:rPr lang="en-US" dirty="0" smtClean="0">
                <a:latin typeface="Arial Black" panose="020B0A04020102020204" pitchFamily="34" charset="0"/>
              </a:rPr>
              <a:t>It is a qualitative change in the child’s functioning.</a:t>
            </a:r>
          </a:p>
          <a:p>
            <a:r>
              <a:rPr lang="en-US" dirty="0" smtClean="0">
                <a:latin typeface="Arial Black" panose="020B0A04020102020204" pitchFamily="34" charset="0"/>
              </a:rPr>
              <a:t>It can be measured through observation. </a:t>
            </a:r>
            <a:endParaRPr lang="en-GB" dirty="0" smtClean="0"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en-GB" dirty="0" smtClean="0">
                <a:latin typeface="Arial Black" panose="020B0A04020102020204" pitchFamily="34" charset="0"/>
              </a:rPr>
              <a:t>NB:  Growth and Development are greatly influenced by nutrition 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318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Feeding the </a:t>
            </a:r>
            <a:r>
              <a:rPr lang="en-GB" dirty="0" err="1" smtClean="0">
                <a:solidFill>
                  <a:srgbClr val="0070C0"/>
                </a:solidFill>
                <a:latin typeface="Arial Black" panose="020B0A04020102020204" pitchFamily="34" charset="0"/>
              </a:rPr>
              <a:t>Newborn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953000"/>
          </a:xfrm>
        </p:spPr>
        <p:txBody>
          <a:bodyPr/>
          <a:lstStyle/>
          <a:p>
            <a:r>
              <a:rPr lang="en-US" altLang="en-US" sz="3600" dirty="0" smtClean="0">
                <a:latin typeface="Arial Black" panose="020B0A04020102020204" pitchFamily="34" charset="0"/>
              </a:rPr>
              <a:t>What are the options?</a:t>
            </a:r>
          </a:p>
          <a:p>
            <a:pPr lvl="1"/>
            <a:r>
              <a:rPr lang="en-US" altLang="en-US" sz="3600" dirty="0" smtClean="0">
                <a:latin typeface="Arial Black" panose="020B0A04020102020204" pitchFamily="34" charset="0"/>
              </a:rPr>
              <a:t>Breast feeding</a:t>
            </a:r>
          </a:p>
          <a:p>
            <a:pPr lvl="2"/>
            <a:r>
              <a:rPr lang="en-US" altLang="en-US" sz="3600" dirty="0" smtClean="0">
                <a:latin typeface="Arial Black" panose="020B0A04020102020204" pitchFamily="34" charset="0"/>
              </a:rPr>
              <a:t>Ghana Health Service (GHS) recommends exclusive breast feeding for 6 months.</a:t>
            </a:r>
          </a:p>
          <a:p>
            <a:pPr lvl="1"/>
            <a:r>
              <a:rPr lang="en-US" altLang="en-US" sz="3600" dirty="0" smtClean="0">
                <a:latin typeface="Arial Black" panose="020B0A04020102020204" pitchFamily="34" charset="0"/>
              </a:rPr>
              <a:t> Formula feeding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8990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Advantages of breastfeeding to the child</a:t>
            </a:r>
            <a:endParaRPr lang="en-GB" sz="40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3042168" cy="4462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063" y="1752600"/>
            <a:ext cx="2301875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5207" y="2057400"/>
            <a:ext cx="3352800" cy="432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9600" y="4876800"/>
            <a:ext cx="619442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6233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97429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Psychological benefits of breastfeeding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8392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686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Breast Feeding Advantages to Mothers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876800"/>
          </a:xfrm>
        </p:spPr>
        <p:txBody>
          <a:bodyPr>
            <a:normAutofit fontScale="92500"/>
          </a:bodyPr>
          <a:lstStyle/>
          <a:p>
            <a:r>
              <a:rPr lang="en-US" sz="3600" dirty="0" smtClean="0">
                <a:latin typeface="Arial Black" panose="020B0A04020102020204" pitchFamily="34" charset="0"/>
              </a:rPr>
              <a:t>May delay return of ovulation.</a:t>
            </a:r>
          </a:p>
          <a:p>
            <a:pPr marL="0" indent="0">
              <a:buNone/>
            </a:pPr>
            <a:endParaRPr lang="en-US" sz="3600" dirty="0" smtClean="0">
              <a:latin typeface="Arial Black" panose="020B0A04020102020204" pitchFamily="34" charset="0"/>
            </a:endParaRPr>
          </a:p>
          <a:p>
            <a:r>
              <a:rPr lang="en-US" sz="3600" dirty="0" smtClean="0">
                <a:latin typeface="Arial Black" panose="020B0A04020102020204" pitchFamily="34" charset="0"/>
              </a:rPr>
              <a:t>Loss of pregnancy-associated adipose tissue and weight gain.</a:t>
            </a:r>
          </a:p>
          <a:p>
            <a:pPr marL="0" indent="0">
              <a:buNone/>
            </a:pPr>
            <a:endParaRPr lang="en-US" sz="3600" dirty="0" smtClean="0">
              <a:latin typeface="Arial Black" panose="020B0A04020102020204" pitchFamily="34" charset="0"/>
            </a:endParaRPr>
          </a:p>
          <a:p>
            <a:r>
              <a:rPr lang="en-US" sz="3600" dirty="0" smtClean="0">
                <a:latin typeface="Arial Black" panose="020B0A04020102020204" pitchFamily="34" charset="0"/>
              </a:rPr>
              <a:t>Suppresses post-partum bleeding.</a:t>
            </a:r>
          </a:p>
          <a:p>
            <a:pPr marL="0" indent="0">
              <a:buNone/>
            </a:pPr>
            <a:endParaRPr lang="en-US" sz="3600" dirty="0" smtClean="0">
              <a:latin typeface="Arial Black" panose="020B0A04020102020204" pitchFamily="34" charset="0"/>
            </a:endParaRPr>
          </a:p>
          <a:p>
            <a:r>
              <a:rPr lang="en-US" sz="3600" dirty="0" smtClean="0">
                <a:latin typeface="Arial Black" panose="020B0A04020102020204" pitchFamily="34" charset="0"/>
              </a:rPr>
              <a:t>Decreased breast cancer rate.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6560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Autofit/>
          </a:bodyPr>
          <a:lstStyle/>
          <a:p>
            <a:r>
              <a:rPr lang="en-GB" sz="400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Disadvantages of artificial feeding</a:t>
            </a:r>
            <a:endParaRPr lang="en-GB" sz="40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686800" cy="5410200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>
                <a:latin typeface="Arial Black" panose="020B0A04020102020204" pitchFamily="34" charset="0"/>
              </a:rPr>
              <a:t>Interferes with bonding</a:t>
            </a:r>
          </a:p>
          <a:p>
            <a:r>
              <a:rPr lang="en-GB" dirty="0" smtClean="0">
                <a:latin typeface="Arial Black" panose="020B0A04020102020204" pitchFamily="34" charset="0"/>
              </a:rPr>
              <a:t>More diarrhoea and persistent diarrhoea</a:t>
            </a:r>
          </a:p>
          <a:p>
            <a:r>
              <a:rPr lang="en-GB" dirty="0" smtClean="0">
                <a:latin typeface="Arial Black" panose="020B0A04020102020204" pitchFamily="34" charset="0"/>
              </a:rPr>
              <a:t>More frequent respiratory infections</a:t>
            </a:r>
          </a:p>
          <a:p>
            <a:r>
              <a:rPr lang="en-GB" dirty="0" smtClean="0">
                <a:latin typeface="Arial Black" panose="020B0A04020102020204" pitchFamily="34" charset="0"/>
              </a:rPr>
              <a:t>Malnutrition; Vitamin A deficiency</a:t>
            </a:r>
          </a:p>
          <a:p>
            <a:r>
              <a:rPr lang="en-GB" dirty="0" smtClean="0">
                <a:latin typeface="Arial Black" panose="020B0A04020102020204" pitchFamily="34" charset="0"/>
              </a:rPr>
              <a:t>More allergy and milk intolerance</a:t>
            </a:r>
          </a:p>
          <a:p>
            <a:r>
              <a:rPr lang="en-GB" dirty="0" smtClean="0">
                <a:latin typeface="Arial Black" panose="020B0A04020102020204" pitchFamily="34" charset="0"/>
              </a:rPr>
              <a:t>Increased risk of some chronic diseases</a:t>
            </a:r>
          </a:p>
          <a:p>
            <a:r>
              <a:rPr lang="en-GB" dirty="0" smtClean="0">
                <a:latin typeface="Arial Black" panose="020B0A04020102020204" pitchFamily="34" charset="0"/>
              </a:rPr>
              <a:t>Obesity</a:t>
            </a:r>
          </a:p>
          <a:p>
            <a:r>
              <a:rPr lang="en-GB" dirty="0" smtClean="0">
                <a:latin typeface="Arial Black" panose="020B0A04020102020204" pitchFamily="34" charset="0"/>
              </a:rPr>
              <a:t>Lower scores on intelligence tests</a:t>
            </a:r>
          </a:p>
          <a:p>
            <a:r>
              <a:rPr lang="en-GB" dirty="0" smtClean="0">
                <a:latin typeface="Arial Black" panose="020B0A04020102020204" pitchFamily="34" charset="0"/>
              </a:rPr>
              <a:t>Mother may become pregnant sooner</a:t>
            </a:r>
          </a:p>
          <a:p>
            <a:r>
              <a:rPr lang="en-GB" dirty="0" smtClean="0">
                <a:latin typeface="Arial Black" panose="020B0A04020102020204" pitchFamily="34" charset="0"/>
              </a:rPr>
              <a:t>Increased risk of anaemia, ovarian cancer, and breast cancer in mother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82292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Infant Formula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876800"/>
          </a:xfrm>
        </p:spPr>
        <p:txBody>
          <a:bodyPr>
            <a:normAutofit/>
          </a:bodyPr>
          <a:lstStyle/>
          <a:p>
            <a:r>
              <a:rPr lang="en-US" altLang="en-US" sz="3600" dirty="0" smtClean="0">
                <a:latin typeface="Arial Black" panose="020B0A04020102020204" pitchFamily="34" charset="0"/>
              </a:rPr>
              <a:t>3 Forms:</a:t>
            </a:r>
          </a:p>
          <a:p>
            <a:pPr lvl="1"/>
            <a:r>
              <a:rPr lang="en-US" altLang="en-US" sz="3600" dirty="0" smtClean="0">
                <a:latin typeface="Arial Black" panose="020B0A04020102020204" pitchFamily="34" charset="0"/>
              </a:rPr>
              <a:t>Ready to feed - most expensive, does not require water.</a:t>
            </a:r>
          </a:p>
          <a:p>
            <a:pPr lvl="1"/>
            <a:r>
              <a:rPr lang="en-US" altLang="en-US" sz="3600" dirty="0" smtClean="0">
                <a:latin typeface="Arial Black" panose="020B0A04020102020204" pitchFamily="34" charset="0"/>
              </a:rPr>
              <a:t>Concentrate - requires mixing with water in equal parts.</a:t>
            </a:r>
          </a:p>
          <a:p>
            <a:pPr lvl="1"/>
            <a:r>
              <a:rPr lang="en-US" altLang="en-US" sz="3600" dirty="0" smtClean="0">
                <a:latin typeface="Arial Black" panose="020B0A04020102020204" pitchFamily="34" charset="0"/>
              </a:rPr>
              <a:t>Powder - requires mixing with water.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3885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067800" cy="12192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Composition of Standard Infant Formula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154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Caloric density:  standard formulas contain  20 calories/</a:t>
            </a:r>
            <a:r>
              <a:rPr lang="en-US" dirty="0" err="1" smtClean="0">
                <a:latin typeface="Arial Black" panose="020B0A04020102020204" pitchFamily="34" charset="0"/>
              </a:rPr>
              <a:t>oz</a:t>
            </a:r>
            <a:r>
              <a:rPr lang="en-US" dirty="0" smtClean="0">
                <a:latin typeface="Arial Black" panose="020B0A04020102020204" pitchFamily="34" charset="0"/>
              </a:rPr>
              <a:t> (0.67 calories/cc).</a:t>
            </a:r>
          </a:p>
          <a:p>
            <a:r>
              <a:rPr lang="en-US" dirty="0" smtClean="0">
                <a:latin typeface="Arial Black" panose="020B0A04020102020204" pitchFamily="34" charset="0"/>
              </a:rPr>
              <a:t>Protein content: ratio of whey to casein varies-most are 60:40 similar to human milk.</a:t>
            </a:r>
          </a:p>
          <a:p>
            <a:r>
              <a:rPr lang="en-US" dirty="0" smtClean="0">
                <a:latin typeface="Arial Black" panose="020B0A04020102020204" pitchFamily="34" charset="0"/>
              </a:rPr>
              <a:t>Fat: most provide ~50% of calories from fat from saturated and polyunsaturated fatty acids.</a:t>
            </a:r>
          </a:p>
          <a:p>
            <a:r>
              <a:rPr lang="en-US" dirty="0" smtClean="0">
                <a:latin typeface="Arial Black" panose="020B0A04020102020204" pitchFamily="34" charset="0"/>
              </a:rPr>
              <a:t>Carbohydrate:  lactose, beneficial effect on mineral absorption (Ca, Zn, Mg), and on colonic flora.</a:t>
            </a:r>
          </a:p>
          <a:p>
            <a:r>
              <a:rPr lang="en-US" dirty="0" smtClean="0">
                <a:latin typeface="Arial Black" panose="020B0A04020102020204" pitchFamily="34" charset="0"/>
              </a:rPr>
              <a:t>Micronutrients:  Higher vitamin and mineral content than human milk to cover 97% of the population.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0693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Special Formulas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5105400"/>
          </a:xfrm>
        </p:spPr>
        <p:txBody>
          <a:bodyPr>
            <a:normAutofit fontScale="92500" lnSpcReduction="20000"/>
          </a:bodyPr>
          <a:lstStyle/>
          <a:p>
            <a:r>
              <a:rPr lang="en-GB" sz="3300" dirty="0" smtClean="0">
                <a:latin typeface="Arial Black" panose="020B0A04020102020204" pitchFamily="34" charset="0"/>
              </a:rPr>
              <a:t>Soy: used for vegetarians, lactase deficiency, </a:t>
            </a:r>
            <a:r>
              <a:rPr lang="en-GB" sz="3300" dirty="0" err="1" smtClean="0">
                <a:latin typeface="Arial Black" panose="020B0A04020102020204" pitchFamily="34" charset="0"/>
              </a:rPr>
              <a:t>galactosemia</a:t>
            </a:r>
            <a:r>
              <a:rPr lang="en-GB" sz="3300" dirty="0" smtClean="0">
                <a:latin typeface="Arial Black" panose="020B0A04020102020204" pitchFamily="34" charset="0"/>
              </a:rPr>
              <a:t>. </a:t>
            </a:r>
          </a:p>
          <a:p>
            <a:r>
              <a:rPr lang="en-GB" sz="3300" dirty="0" smtClean="0">
                <a:latin typeface="Arial Black" panose="020B0A04020102020204" pitchFamily="34" charset="0"/>
              </a:rPr>
              <a:t>Lactose free: cow’s milk-based formula.</a:t>
            </a:r>
          </a:p>
          <a:p>
            <a:r>
              <a:rPr lang="en-GB" sz="3300" dirty="0" smtClean="0">
                <a:latin typeface="Arial Black" panose="020B0A04020102020204" pitchFamily="34" charset="0"/>
              </a:rPr>
              <a:t>Protein hydrolysate: infants who can not digest or are allergic to intact protein. </a:t>
            </a:r>
          </a:p>
          <a:p>
            <a:r>
              <a:rPr lang="en-GB" sz="3300" dirty="0" smtClean="0">
                <a:latin typeface="Arial Black" panose="020B0A04020102020204" pitchFamily="34" charset="0"/>
              </a:rPr>
              <a:t>Free amino acids.</a:t>
            </a:r>
          </a:p>
          <a:p>
            <a:r>
              <a:rPr lang="en-GB" sz="3300" dirty="0" smtClean="0">
                <a:latin typeface="Arial Black" panose="020B0A04020102020204" pitchFamily="34" charset="0"/>
              </a:rPr>
              <a:t>Pre-term infant: unique for premise, predominant whey protein, cow’s milk based, higher protein and calcium, </a:t>
            </a:r>
          </a:p>
          <a:p>
            <a:r>
              <a:rPr lang="en-GB" sz="3300" dirty="0" smtClean="0">
                <a:latin typeface="Arial Black" panose="020B0A04020102020204" pitchFamily="34" charset="0"/>
              </a:rPr>
              <a:t>Pre-term follow up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8507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QUESTIONS 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90" y="2133270"/>
            <a:ext cx="7693819" cy="3810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0305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676400"/>
          </a:xfrm>
        </p:spPr>
        <p:txBody>
          <a:bodyPr>
            <a:normAutofit fontScale="90000"/>
          </a:bodyPr>
          <a:lstStyle/>
          <a:p>
            <a:r>
              <a:rPr lang="en-GB" b="1" i="0" u="none" strike="noStrike" baseline="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Nutritional Guidelines for Infants, Toddlers and </a:t>
            </a:r>
            <a:r>
              <a:rPr lang="en-GB" b="1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P</a:t>
            </a:r>
            <a:r>
              <a:rPr lang="en-GB" b="1" i="0" u="none" strike="noStrike" baseline="0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re-schoolers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981200"/>
            <a:ext cx="8991600" cy="4648200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Infants should be exclusively breast fed for the first six months (wherever possible).</a:t>
            </a:r>
          </a:p>
          <a:p>
            <a:r>
              <a:rPr lang="en-US" dirty="0" smtClean="0">
                <a:latin typeface="Arial Black" panose="020B0A04020102020204" pitchFamily="34" charset="0"/>
              </a:rPr>
              <a:t>Also provides right amount of other nutrients which are easily digestible.</a:t>
            </a:r>
          </a:p>
          <a:p>
            <a:r>
              <a:rPr lang="en-US" dirty="0" smtClean="0">
                <a:latin typeface="Arial Black" panose="020B0A04020102020204" pitchFamily="34" charset="0"/>
              </a:rPr>
              <a:t>Solid food (Commentary foods ) has to be gradually introduced after 6 months along with breast feeding.</a:t>
            </a:r>
          </a:p>
          <a:p>
            <a:r>
              <a:rPr lang="en-US" dirty="0" smtClean="0">
                <a:latin typeface="Arial Black" panose="020B0A04020102020204" pitchFamily="34" charset="0"/>
              </a:rPr>
              <a:t>Never overfeed or force the child to eat.</a:t>
            </a:r>
          </a:p>
          <a:p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9047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Nutritional Guidelines for Infants, Toddlers and Pre-schoolers …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514600"/>
            <a:ext cx="8915400" cy="411480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>
                <a:latin typeface="Arial Black" panose="020B0A04020102020204" pitchFamily="34" charset="0"/>
              </a:rPr>
              <a:t>Provide adequate green leafy vegetable, other</a:t>
            </a:r>
          </a:p>
          <a:p>
            <a:r>
              <a:rPr lang="en-GB" dirty="0" smtClean="0">
                <a:latin typeface="Arial Black" panose="020B0A04020102020204" pitchFamily="34" charset="0"/>
              </a:rPr>
              <a:t>vegetables and fruits for goods sources of vitamins, minerals (specially Iron) and fibre.</a:t>
            </a:r>
          </a:p>
          <a:p>
            <a:r>
              <a:rPr lang="en-GB" dirty="0" smtClean="0">
                <a:latin typeface="Arial Black" panose="020B0A04020102020204" pitchFamily="34" charset="0"/>
              </a:rPr>
              <a:t>Provide enough dairy sources for calcium intake.</a:t>
            </a:r>
          </a:p>
          <a:p>
            <a:r>
              <a:rPr lang="en-GB" dirty="0" smtClean="0">
                <a:latin typeface="Arial Black" panose="020B0A04020102020204" pitchFamily="34" charset="0"/>
              </a:rPr>
              <a:t>Provide food in a colourful and appealing way.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31393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86000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Nutritional Guidelines for </a:t>
            </a:r>
            <a:r>
              <a:rPr lang="en-US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School going children (6-12 years) 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09800"/>
            <a:ext cx="8839200" cy="44196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anose="020B0A04020102020204" pitchFamily="34" charset="0"/>
              </a:rPr>
              <a:t>Provide variety in meals. Avoid monotony.</a:t>
            </a:r>
          </a:p>
          <a:p>
            <a:r>
              <a:rPr lang="en-US" sz="2800" dirty="0" smtClean="0">
                <a:latin typeface="Arial Black" panose="020B0A04020102020204" pitchFamily="34" charset="0"/>
              </a:rPr>
              <a:t>Encourage healthier options for snacks rather than fried and unhealthy snacks like crisps, fries etc.</a:t>
            </a:r>
          </a:p>
          <a:p>
            <a:r>
              <a:rPr lang="en-US" sz="2800" dirty="0" smtClean="0">
                <a:latin typeface="Arial Black" panose="020B0A04020102020204" pitchFamily="34" charset="0"/>
              </a:rPr>
              <a:t>School meals and packed lunches are very important part of daily nutritional intake.</a:t>
            </a:r>
          </a:p>
          <a:p>
            <a:r>
              <a:rPr lang="en-US" sz="2800" dirty="0" smtClean="0">
                <a:latin typeface="Arial Black" panose="020B0A04020102020204" pitchFamily="34" charset="0"/>
              </a:rPr>
              <a:t>Balance food with physical activity.</a:t>
            </a:r>
          </a:p>
          <a:p>
            <a:r>
              <a:rPr lang="en-US" sz="2800" dirty="0">
                <a:latin typeface="Arial Black" panose="020B0A04020102020204" pitchFamily="34" charset="0"/>
              </a:rPr>
              <a:t>S</a:t>
            </a:r>
            <a:r>
              <a:rPr lang="en-US" sz="2800" dirty="0" smtClean="0">
                <a:latin typeface="Arial Black" panose="020B0A04020102020204" pitchFamily="34" charset="0"/>
              </a:rPr>
              <a:t>et good examples for healthy eating habit.</a:t>
            </a:r>
          </a:p>
        </p:txBody>
      </p:sp>
    </p:spTree>
    <p:extLst>
      <p:ext uri="{BB962C8B-B14F-4D97-AF65-F5344CB8AC3E}">
        <p14:creationId xmlns:p14="http://schemas.microsoft.com/office/powerpoint/2010/main" val="4228426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Nutritional Guidelines for School going children (6-12 years ) …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76200" y="1828800"/>
            <a:ext cx="8991600" cy="4800600"/>
          </a:xfrm>
        </p:spPr>
        <p:txBody>
          <a:bodyPr/>
          <a:lstStyle/>
          <a:p>
            <a:r>
              <a:rPr lang="en-US" dirty="0" smtClean="0">
                <a:latin typeface="Arial Black" panose="020B0A04020102020204" pitchFamily="34" charset="0"/>
              </a:rPr>
              <a:t>Provide plenty of grains, fruits and vegetable, low fat dairy products.</a:t>
            </a:r>
          </a:p>
          <a:p>
            <a:r>
              <a:rPr lang="en-US" dirty="0" smtClean="0">
                <a:latin typeface="Arial Black" panose="020B0A04020102020204" pitchFamily="34" charset="0"/>
              </a:rPr>
              <a:t>Moderate sugars and salt.</a:t>
            </a:r>
          </a:p>
          <a:p>
            <a:r>
              <a:rPr lang="en-US" dirty="0" smtClean="0">
                <a:latin typeface="Arial Black" panose="020B0A04020102020204" pitchFamily="34" charset="0"/>
              </a:rPr>
              <a:t>Involve the child in making food choices.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097" y="4201084"/>
            <a:ext cx="3657600" cy="2656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950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N</a:t>
            </a:r>
            <a:r>
              <a:rPr lang="en-US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utritional </a:t>
            </a:r>
            <a:r>
              <a:rPr lang="en-US" dirty="0">
                <a:solidFill>
                  <a:srgbClr val="0070C0"/>
                </a:solidFill>
                <a:latin typeface="Arial Black" panose="020B0A04020102020204" pitchFamily="34" charset="0"/>
              </a:rPr>
              <a:t>G</a:t>
            </a:r>
            <a:r>
              <a:rPr lang="en-US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uidelines for Adolescents (12 to 18 years)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953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 Black" panose="020B0A04020102020204" pitchFamily="34" charset="0"/>
              </a:rPr>
              <a:t>Choose diet low in salt, sugar, fat (saturated fats).</a:t>
            </a:r>
          </a:p>
          <a:p>
            <a:r>
              <a:rPr lang="en-US" dirty="0" smtClean="0">
                <a:latin typeface="Arial Black" panose="020B0A04020102020204" pitchFamily="34" charset="0"/>
              </a:rPr>
              <a:t>Choosing the diet with plenty of grains, vegetables, pulses, dairy products.</a:t>
            </a:r>
          </a:p>
          <a:p>
            <a:r>
              <a:rPr lang="en-US" dirty="0" smtClean="0">
                <a:latin typeface="Arial Black" panose="020B0A04020102020204" pitchFamily="34" charset="0"/>
              </a:rPr>
              <a:t>Consume balanced and small frequent meals with lot of variety in them.</a:t>
            </a:r>
          </a:p>
          <a:p>
            <a:r>
              <a:rPr lang="en-US" dirty="0" smtClean="0">
                <a:latin typeface="Arial Black" panose="020B0A04020102020204" pitchFamily="34" charset="0"/>
              </a:rPr>
              <a:t>Involve the adolescent in making good choices as well as preparations of healthy food.</a:t>
            </a:r>
          </a:p>
          <a:p>
            <a:r>
              <a:rPr lang="en-US" b="0" i="0" u="none" strike="noStrike" baseline="0" dirty="0" smtClean="0">
                <a:latin typeface="Arial Black" panose="020B0A04020102020204" pitchFamily="34" charset="0"/>
              </a:rPr>
              <a:t>Drink less of sugar-sweetened beverages (e.g., soft</a:t>
            </a:r>
            <a:r>
              <a:rPr lang="en-US" b="0" i="0" u="none" strike="noStrike" dirty="0" smtClean="0">
                <a:latin typeface="Arial Black" panose="020B0A04020102020204" pitchFamily="34" charset="0"/>
              </a:rPr>
              <a:t> </a:t>
            </a:r>
            <a:r>
              <a:rPr lang="en-GB" b="0" i="0" u="none" strike="noStrike" baseline="0" dirty="0" smtClean="0">
                <a:latin typeface="Arial Black" panose="020B0A04020102020204" pitchFamily="34" charset="0"/>
              </a:rPr>
              <a:t>drinks, sport drinks, fruit drinks, etc.)</a:t>
            </a:r>
            <a:endParaRPr lang="en-US" dirty="0" smtClean="0">
              <a:latin typeface="Arial Black" panose="020B0A040201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875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QUESTIONS </a:t>
            </a:r>
            <a:endParaRPr lang="en-GB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090" y="1958016"/>
            <a:ext cx="7693819" cy="3810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494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BIOGRAPHY</a:t>
            </a:r>
            <a:br>
              <a:rPr lang="en-GB" dirty="0" smtClean="0"/>
            </a:br>
            <a:r>
              <a:rPr lang="en-GB" dirty="0" smtClean="0"/>
              <a:t>I am 33years of age, a Ghanaian born citizen, married, father of three lovely children and a graduate from the University of Ghana Medical School in </a:t>
            </a:r>
            <a:r>
              <a:rPr lang="en-GB" dirty="0" err="1" smtClean="0"/>
              <a:t>Legon</a:t>
            </a:r>
            <a:r>
              <a:rPr lang="en-GB" dirty="0" smtClean="0"/>
              <a:t>, Ghana with MB ChB. I am a Junior Health Paediatric Doctor with the </a:t>
            </a:r>
            <a:r>
              <a:rPr lang="en-GB" dirty="0" err="1" smtClean="0"/>
              <a:t>Komfo</a:t>
            </a:r>
            <a:r>
              <a:rPr lang="en-GB" dirty="0" smtClean="0"/>
              <a:t> </a:t>
            </a:r>
            <a:r>
              <a:rPr lang="en-GB" dirty="0" err="1" smtClean="0"/>
              <a:t>Anokye</a:t>
            </a:r>
            <a:r>
              <a:rPr lang="en-GB" dirty="0" smtClean="0"/>
              <a:t> Teaching Hospital under the Ghana Health Service.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472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876</Words>
  <Application>Microsoft Office PowerPoint</Application>
  <PresentationFormat>On-screen Show (4:3)</PresentationFormat>
  <Paragraphs>116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Arial Black</vt:lpstr>
      <vt:lpstr>Calibri</vt:lpstr>
      <vt:lpstr>Helvetica</vt:lpstr>
      <vt:lpstr>Wingdings</vt:lpstr>
      <vt:lpstr>Office Theme</vt:lpstr>
      <vt:lpstr> PEDIATRIC NUTRITION  </vt:lpstr>
      <vt:lpstr>OBJECTIVES</vt:lpstr>
      <vt:lpstr>INTRODUCTION </vt:lpstr>
      <vt:lpstr>INTRODUCTION…</vt:lpstr>
      <vt:lpstr>WHY IS NUTRITION IMPORTANT? </vt:lpstr>
      <vt:lpstr>Nutrition is important for …</vt:lpstr>
      <vt:lpstr>Growth in Infants and Children </vt:lpstr>
      <vt:lpstr>Child Growth (Image: WHO)</vt:lpstr>
      <vt:lpstr>Development in Infants and Children </vt:lpstr>
      <vt:lpstr>Feeding the Newborn</vt:lpstr>
      <vt:lpstr>Advantages of breastfeeding to the child</vt:lpstr>
      <vt:lpstr>Psychological benefits of breastfeeding</vt:lpstr>
      <vt:lpstr>Breast Feeding Advantages to Mothers</vt:lpstr>
      <vt:lpstr>Disadvantages of artificial feeding</vt:lpstr>
      <vt:lpstr>Infant Formula</vt:lpstr>
      <vt:lpstr>Composition of Standard Infant Formula</vt:lpstr>
      <vt:lpstr>Special Formulas</vt:lpstr>
      <vt:lpstr>QUESTIONS </vt:lpstr>
      <vt:lpstr>Nutritional Guidelines for Infants, Toddlers and Pre-schoolers</vt:lpstr>
      <vt:lpstr>Nutritional Guidelines for Infants, Toddlers and Pre-schoolers …</vt:lpstr>
      <vt:lpstr>Nutritional Guidelines for School going children (6-12 years) </vt:lpstr>
      <vt:lpstr>Nutritional Guidelines for School going children (6-12 years ) …</vt:lpstr>
      <vt:lpstr>Nutritional Guidelines for Adolescents (12 to 18 years)</vt:lpstr>
      <vt:lpstr>QUESTIONS </vt:lpstr>
      <vt:lpstr>BIOGRAPHY I am 33years of age, a Ghanaian born citizen, married, father of three lovely children and a graduate from the University of Ghana Medical School in Legon, Ghana with MB ChB. I am a Junior Health Paediatric Doctor with the Komfo Anokye Teaching Hospital under the Ghana Health Service. 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PEDIATRIC NUTRITION</dc:title>
  <dc:creator>AAB</dc:creator>
  <cp:lastModifiedBy>USER</cp:lastModifiedBy>
  <cp:revision>43</cp:revision>
  <dcterms:created xsi:type="dcterms:W3CDTF">2018-07-30T03:46:12Z</dcterms:created>
  <dcterms:modified xsi:type="dcterms:W3CDTF">2018-08-06T12:29:19Z</dcterms:modified>
</cp:coreProperties>
</file>