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5" r:id="rId6"/>
    <p:sldId id="263" r:id="rId7"/>
    <p:sldId id="264" r:id="rId8"/>
    <p:sldId id="266" r:id="rId9"/>
    <p:sldId id="267" r:id="rId10"/>
    <p:sldId id="260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20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5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9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5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6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9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7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67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59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4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6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6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133F9-AC24-9E46-B7CC-E7574A4BE450}" type="datetimeFigureOut">
              <a:rPr lang="en-US" smtClean="0"/>
              <a:t>26/09/16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5B3C6-17D7-8B4E-A2E8-A01D56BE8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54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6111"/>
            <a:ext cx="7772400" cy="4562689"/>
          </a:xfrm>
        </p:spPr>
        <p:txBody>
          <a:bodyPr>
            <a:normAutofit/>
          </a:bodyPr>
          <a:lstStyle/>
          <a:p>
            <a:r>
              <a:rPr lang="en-IN" b="1" dirty="0"/>
              <a:t>SURGICAL SAFETY PRACTICES IN PEDIATRIC SURGERY OPERATING ROOM IN A TERTIARY CARE HOSPITAL: </a:t>
            </a:r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ROLE </a:t>
            </a:r>
            <a:r>
              <a:rPr lang="en-IN" b="1" dirty="0"/>
              <a:t>OF THE SCRUB NURSE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51218"/>
            <a:ext cx="6400800" cy="48758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985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/>
          </a:p>
          <a:p>
            <a:r>
              <a:rPr lang="en-IN" dirty="0" smtClean="0"/>
              <a:t>Protocols for surgical safety defined in 1970</a:t>
            </a:r>
          </a:p>
          <a:p>
            <a:r>
              <a:rPr lang="en-IN" dirty="0" smtClean="0"/>
              <a:t>WHO Surgical safety checklist(SSC) implemented in 2009</a:t>
            </a:r>
          </a:p>
          <a:p>
            <a:r>
              <a:rPr lang="en-IN" dirty="0" smtClean="0"/>
              <a:t>Outcomes </a:t>
            </a:r>
            <a:r>
              <a:rPr lang="en-IN" dirty="0"/>
              <a:t>of surgical safety practices at Pediatric Surgery Operating Room(OR)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45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Retrospective study</a:t>
            </a:r>
          </a:p>
          <a:p>
            <a:r>
              <a:rPr lang="en-IN" dirty="0" smtClean="0"/>
              <a:t>OR </a:t>
            </a:r>
            <a:r>
              <a:rPr lang="en-IN" dirty="0"/>
              <a:t>records from 01 Jan 2005 to 31 Dec 2014(10 years</a:t>
            </a:r>
            <a:r>
              <a:rPr lang="en-IN" dirty="0" smtClean="0"/>
              <a:t>)</a:t>
            </a:r>
          </a:p>
          <a:p>
            <a:r>
              <a:rPr lang="en-IN" dirty="0" smtClean="0"/>
              <a:t>Review of standard </a:t>
            </a:r>
            <a:r>
              <a:rPr lang="en-IN" dirty="0"/>
              <a:t>operating procedures(</a:t>
            </a:r>
            <a:r>
              <a:rPr lang="en-IN" dirty="0" smtClean="0"/>
              <a:t>SOP</a:t>
            </a:r>
            <a:r>
              <a:rPr lang="en-IN" dirty="0"/>
              <a:t>) </a:t>
            </a:r>
            <a:r>
              <a:rPr lang="en-IN" dirty="0" smtClean="0"/>
              <a:t>of 1970 in conjunction with existing surgical </a:t>
            </a:r>
            <a:r>
              <a:rPr lang="en-IN" dirty="0"/>
              <a:t>safety techniques </a:t>
            </a:r>
            <a:endParaRPr lang="en-IN" dirty="0" smtClean="0"/>
          </a:p>
          <a:p>
            <a:r>
              <a:rPr lang="en-IN" dirty="0" smtClean="0"/>
              <a:t>Adverse incidents looked for:</a:t>
            </a:r>
          </a:p>
          <a:p>
            <a:pPr lvl="1"/>
            <a:r>
              <a:rPr lang="en-IN" dirty="0" smtClean="0"/>
              <a:t>Wrong patient identification</a:t>
            </a:r>
          </a:p>
          <a:p>
            <a:pPr lvl="1"/>
            <a:r>
              <a:rPr lang="en-IN" dirty="0" smtClean="0"/>
              <a:t>Wrong site </a:t>
            </a:r>
            <a:r>
              <a:rPr lang="en-IN" dirty="0"/>
              <a:t>and side of </a:t>
            </a:r>
            <a:r>
              <a:rPr lang="en-IN" dirty="0" smtClean="0"/>
              <a:t>surgery</a:t>
            </a:r>
          </a:p>
          <a:p>
            <a:pPr lvl="1"/>
            <a:r>
              <a:rPr lang="en-IN" dirty="0"/>
              <a:t>T</a:t>
            </a:r>
            <a:r>
              <a:rPr lang="en-IN" dirty="0" smtClean="0"/>
              <a:t>ransfusion mismatch</a:t>
            </a:r>
          </a:p>
          <a:p>
            <a:pPr lvl="1"/>
            <a:r>
              <a:rPr lang="en-IN" dirty="0"/>
              <a:t>S</a:t>
            </a:r>
            <a:r>
              <a:rPr lang="en-IN" dirty="0" smtClean="0"/>
              <a:t>ponge </a:t>
            </a:r>
            <a:r>
              <a:rPr lang="en-IN" dirty="0"/>
              <a:t>and needle </a:t>
            </a:r>
            <a:r>
              <a:rPr lang="en-IN" dirty="0" smtClean="0"/>
              <a:t>counts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76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Patient identity and site/side of surgery:</a:t>
            </a:r>
          </a:p>
          <a:p>
            <a:pPr lvl="1"/>
            <a:r>
              <a:rPr lang="en-US" dirty="0" smtClean="0"/>
              <a:t>Pre op in the ward</a:t>
            </a:r>
          </a:p>
          <a:p>
            <a:pPr lvl="2"/>
            <a:r>
              <a:rPr lang="en-US" dirty="0" smtClean="0"/>
              <a:t>Senior Resident’s written pre op instructions</a:t>
            </a:r>
          </a:p>
          <a:p>
            <a:pPr lvl="2"/>
            <a:r>
              <a:rPr lang="en-US" dirty="0" smtClean="0"/>
              <a:t>Nurse in ward follows instructions</a:t>
            </a:r>
          </a:p>
          <a:p>
            <a:pPr lvl="2"/>
            <a:r>
              <a:rPr lang="en-US" dirty="0" smtClean="0"/>
              <a:t>Consent signed by parent, nurse and senior resident</a:t>
            </a:r>
          </a:p>
          <a:p>
            <a:pPr lvl="2"/>
            <a:r>
              <a:rPr lang="en-US" dirty="0" smtClean="0"/>
              <a:t>Label for every patient tagged to wrist</a:t>
            </a:r>
            <a:endParaRPr lang="en-US" dirty="0" smtClean="0"/>
          </a:p>
          <a:p>
            <a:pPr lvl="1"/>
            <a:r>
              <a:rPr lang="en-US" dirty="0" smtClean="0"/>
              <a:t>Before entering OR</a:t>
            </a:r>
          </a:p>
          <a:p>
            <a:pPr lvl="2"/>
            <a:r>
              <a:rPr lang="en-US" dirty="0" smtClean="0"/>
              <a:t>Senior resident Anesthesia and </a:t>
            </a:r>
            <a:r>
              <a:rPr lang="en-US" dirty="0" err="1" smtClean="0"/>
              <a:t>Ped</a:t>
            </a:r>
            <a:r>
              <a:rPr lang="en-US" dirty="0" smtClean="0"/>
              <a:t> Surgery check</a:t>
            </a:r>
          </a:p>
          <a:p>
            <a:pPr lvl="1"/>
            <a:r>
              <a:rPr lang="en-US" dirty="0" smtClean="0"/>
              <a:t>In the OR</a:t>
            </a:r>
          </a:p>
          <a:p>
            <a:pPr lvl="2"/>
            <a:r>
              <a:rPr lang="en-US" dirty="0" smtClean="0"/>
              <a:t>Nurse checks consent and identity</a:t>
            </a:r>
            <a:endParaRPr lang="en-US" dirty="0" smtClean="0"/>
          </a:p>
          <a:p>
            <a:pPr lvl="1"/>
            <a:r>
              <a:rPr lang="en-US" dirty="0" smtClean="0"/>
              <a:t>Subsequently SSC guidelines are implemented</a:t>
            </a:r>
          </a:p>
        </p:txBody>
      </p:sp>
    </p:spTree>
    <p:extLst>
      <p:ext uri="{BB962C8B-B14F-4D97-AF65-F5344CB8AC3E}">
        <p14:creationId xmlns:p14="http://schemas.microsoft.com/office/powerpoint/2010/main" val="1299101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the study period:</a:t>
            </a:r>
          </a:p>
          <a:p>
            <a:endParaRPr lang="en-US" dirty="0"/>
          </a:p>
          <a:p>
            <a:r>
              <a:rPr lang="en-US" dirty="0" smtClean="0"/>
              <a:t>No instances of wrong patient identification, wrong site or side of surgery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62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Blood and blood products:</a:t>
            </a:r>
          </a:p>
          <a:p>
            <a:pPr lvl="1"/>
            <a:r>
              <a:rPr lang="en-US" dirty="0" smtClean="0"/>
              <a:t>Sample sent one day before to the blood bank</a:t>
            </a:r>
          </a:p>
          <a:p>
            <a:pPr lvl="2"/>
            <a:r>
              <a:rPr lang="en-US" dirty="0" smtClean="0"/>
              <a:t>Signature on vial and on the demand form matched by blood bank, despite the bar code scan</a:t>
            </a:r>
          </a:p>
          <a:p>
            <a:pPr lvl="1"/>
            <a:r>
              <a:rPr lang="en-US" dirty="0" smtClean="0"/>
              <a:t>If required in OR, signed demand sent</a:t>
            </a:r>
          </a:p>
          <a:p>
            <a:pPr lvl="1"/>
            <a:r>
              <a:rPr lang="en-US" dirty="0" smtClean="0"/>
              <a:t>Blood product checked by Anesthesiologist before transfusion</a:t>
            </a:r>
          </a:p>
          <a:p>
            <a:pPr lvl="1"/>
            <a:r>
              <a:rPr lang="en-US" dirty="0" smtClean="0"/>
              <a:t>In emergency OR, blood sample drawn, signed and sent to blood bank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03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Sponge and needle counts:</a:t>
            </a:r>
          </a:p>
          <a:p>
            <a:pPr lvl="1"/>
            <a:r>
              <a:rPr lang="en-US" dirty="0" smtClean="0"/>
              <a:t>Before starting surgery</a:t>
            </a:r>
          </a:p>
          <a:p>
            <a:pPr lvl="1"/>
            <a:r>
              <a:rPr lang="en-US" dirty="0" err="1" smtClean="0"/>
              <a:t>Sponges,gauze</a:t>
            </a:r>
            <a:endParaRPr lang="en-US" dirty="0" smtClean="0"/>
          </a:p>
          <a:p>
            <a:pPr lvl="2"/>
            <a:r>
              <a:rPr lang="en-US" dirty="0" smtClean="0"/>
              <a:t>Counts on the instrument trolley by two nurses</a:t>
            </a:r>
          </a:p>
          <a:p>
            <a:pPr lvl="2"/>
            <a:r>
              <a:rPr lang="en-US" dirty="0" smtClean="0"/>
              <a:t>Mentioned on the chart</a:t>
            </a:r>
          </a:p>
          <a:p>
            <a:pPr lvl="2"/>
            <a:r>
              <a:rPr lang="en-US" dirty="0" smtClean="0"/>
              <a:t>Radio opaque marker on all</a:t>
            </a:r>
          </a:p>
          <a:p>
            <a:pPr lvl="2"/>
            <a:r>
              <a:rPr lang="en-US" dirty="0" smtClean="0"/>
              <a:t>Final counts done by 2 people other than the scrub nurse</a:t>
            </a:r>
          </a:p>
          <a:p>
            <a:pPr lvl="2"/>
            <a:r>
              <a:rPr lang="en-US" dirty="0" smtClean="0"/>
              <a:t>Surgical wound not closed till counts confirmed</a:t>
            </a:r>
          </a:p>
          <a:p>
            <a:pPr lvl="1"/>
            <a:r>
              <a:rPr lang="en-US" dirty="0" smtClean="0"/>
              <a:t>Needles</a:t>
            </a:r>
          </a:p>
          <a:p>
            <a:pPr lvl="2"/>
            <a:r>
              <a:rPr lang="en-US" dirty="0" smtClean="0"/>
              <a:t>Record of every suture being opened by the floor nurse</a:t>
            </a:r>
          </a:p>
          <a:p>
            <a:pPr lvl="2"/>
            <a:r>
              <a:rPr lang="en-US" dirty="0" smtClean="0"/>
              <a:t>Foils kept till final counts by the scrub nurse</a:t>
            </a:r>
          </a:p>
          <a:p>
            <a:pPr lvl="2"/>
            <a:r>
              <a:rPr lang="en-US" dirty="0" smtClean="0"/>
              <a:t>All needles counted and confirmed to nurse in charge of the OR before closure</a:t>
            </a:r>
          </a:p>
        </p:txBody>
      </p:sp>
    </p:spTree>
    <p:extLst>
      <p:ext uri="{BB962C8B-B14F-4D97-AF65-F5344CB8AC3E}">
        <p14:creationId xmlns:p14="http://schemas.microsoft.com/office/powerpoint/2010/main" val="1633539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the study period</a:t>
            </a:r>
          </a:p>
          <a:p>
            <a:endParaRPr lang="en-US" dirty="0"/>
          </a:p>
          <a:p>
            <a:pPr lvl="1"/>
            <a:r>
              <a:rPr lang="en-IN" dirty="0" smtClean="0"/>
              <a:t>Gauze counting mismatch before wound closure occurred 36 times, which was always retrieved on searching, though this had delayed wound closure by 2-56 minutes. </a:t>
            </a:r>
          </a:p>
          <a:p>
            <a:pPr lvl="1"/>
            <a:r>
              <a:rPr lang="en-IN" dirty="0" smtClean="0"/>
              <a:t>Accidental breakage of needles occurred 9 times, located  by visual inspection 6 times and located with ‘C’ arm guidance before retrieval on 3 instances.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27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1594"/>
            <a:ext cx="8229600" cy="7585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289754"/>
              </p:ext>
            </p:extLst>
          </p:nvPr>
        </p:nvGraphicFramePr>
        <p:xfrm>
          <a:off x="457200" y="2913380"/>
          <a:ext cx="82296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Adverse 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Action taken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Wrong patient identity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Wrong site/side</a:t>
                      </a:r>
                      <a:r>
                        <a:rPr lang="en-US" baseline="0" dirty="0" smtClean="0"/>
                        <a:t> of 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Sponge count mismatch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Searching again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Needle breakage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Located</a:t>
                      </a:r>
                      <a:r>
                        <a:rPr lang="en-US" baseline="0" dirty="0" smtClean="0"/>
                        <a:t> visually 06 times</a:t>
                      </a:r>
                    </a:p>
                    <a:p>
                      <a:r>
                        <a:rPr lang="en-US" baseline="0" dirty="0" smtClean="0"/>
                        <a:t>C arm guidance 03 times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2381556"/>
            <a:ext cx="6331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/>
              <a:t>21073 surgeries (18642 routine, 2431 emergency</a:t>
            </a:r>
            <a:endParaRPr lang="en-IN" sz="2400" dirty="0" smtClean="0"/>
          </a:p>
        </p:txBody>
      </p:sp>
    </p:spTree>
    <p:extLst>
      <p:ext uri="{BB962C8B-B14F-4D97-AF65-F5344CB8AC3E}">
        <p14:creationId xmlns:p14="http://schemas.microsoft.com/office/powerpoint/2010/main" val="1528221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What’s unique?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. </a:t>
            </a: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882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 smtClean="0"/>
              <a:t>Surgical safety protocols begin from the time patient is admitted in the ward</a:t>
            </a:r>
          </a:p>
          <a:p>
            <a:r>
              <a:rPr lang="en-IN" dirty="0"/>
              <a:t>I</a:t>
            </a:r>
            <a:r>
              <a:rPr lang="en-IN" dirty="0" smtClean="0"/>
              <a:t>nvolving manual checks at multiple levels  minimalises human error and ensures patient safety in the OR</a:t>
            </a:r>
          </a:p>
          <a:p>
            <a:r>
              <a:rPr lang="en-IN" dirty="0" smtClean="0"/>
              <a:t>This is in addition to the WHO surgical safety checklist. </a:t>
            </a:r>
          </a:p>
          <a:p>
            <a:r>
              <a:rPr lang="en-IN" dirty="0" smtClean="0"/>
              <a:t>Retaining the original protocols helped to avoid any mishap even if there was non familiarity with the Surgical safety Checklist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50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Thank you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857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498</Words>
  <Application>Microsoft Macintosh PowerPoint</Application>
  <PresentationFormat>On-screen Show (4:3)</PresentationFormat>
  <Paragraphs>80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SURGICAL SAFETY PRACTICES IN PEDIATRIC SURGERY OPERATING ROOM IN A TERTIARY CARE HOSPITAL:  ROLE OF THE SCRUB NURSE </vt:lpstr>
      <vt:lpstr>Aim</vt:lpstr>
      <vt:lpstr>Methods</vt:lpstr>
      <vt:lpstr>Result</vt:lpstr>
      <vt:lpstr>Result</vt:lpstr>
      <vt:lpstr>Result</vt:lpstr>
      <vt:lpstr>Result</vt:lpstr>
      <vt:lpstr>Result</vt:lpstr>
      <vt:lpstr>Result </vt:lpstr>
      <vt:lpstr>What’s unique? </vt:lpstr>
      <vt:lpstr>Conclusions </vt:lpstr>
      <vt:lpstr>Thank you</vt:lpstr>
    </vt:vector>
  </TitlesOfParts>
  <Company>Indian Army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SURGICAL SAFETY PRACTICES IN PEDIATRIC SURGERY OPERATING ROOM IN A TERTIARY CARE HOSPITAL:  ROLE OF THE SCRUB NURSE </dc:title>
  <dc:creator>Ravi Patcharu</dc:creator>
  <cp:lastModifiedBy>Ravi Patcharu</cp:lastModifiedBy>
  <cp:revision>6</cp:revision>
  <dcterms:created xsi:type="dcterms:W3CDTF">2016-09-26T05:32:56Z</dcterms:created>
  <dcterms:modified xsi:type="dcterms:W3CDTF">2016-09-26T07:59:17Z</dcterms:modified>
</cp:coreProperties>
</file>