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7"/>
  </p:notesMasterIdLst>
  <p:sldIdLst>
    <p:sldId id="256" r:id="rId2"/>
    <p:sldId id="257" r:id="rId3"/>
    <p:sldId id="258" r:id="rId4"/>
    <p:sldId id="259" r:id="rId5"/>
    <p:sldId id="288" r:id="rId6"/>
    <p:sldId id="297" r:id="rId7"/>
    <p:sldId id="260" r:id="rId8"/>
    <p:sldId id="261" r:id="rId9"/>
    <p:sldId id="262" r:id="rId10"/>
    <p:sldId id="263" r:id="rId11"/>
    <p:sldId id="289" r:id="rId12"/>
    <p:sldId id="290" r:id="rId13"/>
    <p:sldId id="264" r:id="rId14"/>
    <p:sldId id="265" r:id="rId15"/>
    <p:sldId id="268" r:id="rId16"/>
    <p:sldId id="269" r:id="rId17"/>
    <p:sldId id="270" r:id="rId18"/>
    <p:sldId id="272" r:id="rId19"/>
    <p:sldId id="271" r:id="rId20"/>
    <p:sldId id="275" r:id="rId21"/>
    <p:sldId id="267" r:id="rId22"/>
    <p:sldId id="273" r:id="rId23"/>
    <p:sldId id="274" r:id="rId24"/>
    <p:sldId id="276" r:id="rId25"/>
    <p:sldId id="279" r:id="rId26"/>
    <p:sldId id="278" r:id="rId27"/>
    <p:sldId id="277" r:id="rId28"/>
    <p:sldId id="280" r:id="rId29"/>
    <p:sldId id="281" r:id="rId30"/>
    <p:sldId id="282" r:id="rId31"/>
    <p:sldId id="298" r:id="rId32"/>
    <p:sldId id="283" r:id="rId33"/>
    <p:sldId id="284" r:id="rId34"/>
    <p:sldId id="285" r:id="rId35"/>
    <p:sldId id="291" r:id="rId36"/>
    <p:sldId id="292" r:id="rId37"/>
    <p:sldId id="293" r:id="rId38"/>
    <p:sldId id="294" r:id="rId39"/>
    <p:sldId id="295" r:id="rId40"/>
    <p:sldId id="296" r:id="rId41"/>
    <p:sldId id="299" r:id="rId42"/>
    <p:sldId id="300" r:id="rId43"/>
    <p:sldId id="301" r:id="rId44"/>
    <p:sldId id="286" r:id="rId45"/>
    <p:sldId id="287"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8" autoAdjust="0"/>
    <p:restoredTop sz="94136" autoAdjust="0"/>
  </p:normalViewPr>
  <p:slideViewPr>
    <p:cSldViewPr>
      <p:cViewPr>
        <p:scale>
          <a:sx n="76" d="100"/>
          <a:sy n="76" d="100"/>
        </p:scale>
        <p:origin x="-1206" y="180"/>
      </p:cViewPr>
      <p:guideLst>
        <p:guide orient="horz" pos="2160"/>
        <p:guide pos="2880"/>
      </p:guideLst>
    </p:cSldViewPr>
  </p:slideViewPr>
  <p:outlineViewPr>
    <p:cViewPr>
      <p:scale>
        <a:sx n="33" d="100"/>
        <a:sy n="33" d="100"/>
      </p:scale>
      <p:origin x="0" y="-24998"/>
    </p:cViewPr>
  </p:outlineViewPr>
  <p:notesTextViewPr>
    <p:cViewPr>
      <p:scale>
        <a:sx n="1" d="1"/>
        <a:sy n="1" d="1"/>
      </p:scale>
      <p:origin x="0" y="0"/>
    </p:cViewPr>
  </p:notesTextViewPr>
  <p:sorterViewPr>
    <p:cViewPr>
      <p:scale>
        <a:sx n="100" d="100"/>
        <a:sy n="100" d="100"/>
      </p:scale>
      <p:origin x="0" y="-1093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F34E3D-D631-4622-88FC-C5FED33F860D}" type="doc">
      <dgm:prSet loTypeId="urn:microsoft.com/office/officeart/2005/8/layout/pyramid4" loCatId="pyramid" qsTypeId="urn:microsoft.com/office/officeart/2005/8/quickstyle/3d4" qsCatId="3D" csTypeId="urn:microsoft.com/office/officeart/2005/8/colors/accent1_2" csCatId="accent1" phldr="1"/>
      <dgm:spPr/>
      <dgm:t>
        <a:bodyPr/>
        <a:lstStyle/>
        <a:p>
          <a:endParaRPr lang="en-US"/>
        </a:p>
      </dgm:t>
    </dgm:pt>
    <dgm:pt modelId="{A3082799-22D0-485C-B8F5-C79A3C090B0F}">
      <dgm:prSet phldrT="[Text]" custT="1"/>
      <dgm:spPr>
        <a:solidFill>
          <a:srgbClr val="FFC000"/>
        </a:solidFill>
      </dgm:spPr>
      <dgm:t>
        <a:bodyPr/>
        <a:lstStyle/>
        <a:p>
          <a:r>
            <a:rPr lang="en-US" sz="3200" b="1" cap="none" spc="0" dirty="0" smtClean="0">
              <a:ln w="0"/>
              <a:solidFill>
                <a:schemeClr val="tx1"/>
              </a:solidFill>
              <a:effectLst>
                <a:outerShdw blurRad="38100" dist="19050" dir="2700000" algn="tl" rotWithShape="0">
                  <a:schemeClr val="dk1">
                    <a:alpha val="40000"/>
                  </a:schemeClr>
                </a:outerShdw>
              </a:effectLst>
            </a:rPr>
            <a:t>FAT</a:t>
          </a:r>
          <a:endParaRPr lang="en-US" sz="3200" b="1" dirty="0"/>
        </a:p>
      </dgm:t>
    </dgm:pt>
    <dgm:pt modelId="{147C7D42-F2AA-4F5A-AA1B-E7B54C2B421B}" type="parTrans" cxnId="{25057759-F17D-41A8-A415-DBDCBD4DAD9D}">
      <dgm:prSet/>
      <dgm:spPr/>
      <dgm:t>
        <a:bodyPr/>
        <a:lstStyle/>
        <a:p>
          <a:endParaRPr lang="en-US"/>
        </a:p>
      </dgm:t>
    </dgm:pt>
    <dgm:pt modelId="{328A2ECC-F326-4F40-8ADE-EA78FD35FD2B}" type="sibTrans" cxnId="{25057759-F17D-41A8-A415-DBDCBD4DAD9D}">
      <dgm:prSet/>
      <dgm:spPr/>
      <dgm:t>
        <a:bodyPr/>
        <a:lstStyle/>
        <a:p>
          <a:endParaRPr lang="en-US"/>
        </a:p>
      </dgm:t>
    </dgm:pt>
    <dgm:pt modelId="{2329DC1C-4694-406C-9B4B-80B63CF859CD}">
      <dgm:prSet phldrT="[Text]" custT="1"/>
      <dgm:spPr>
        <a:solidFill>
          <a:srgbClr val="92D050"/>
        </a:solidFill>
      </dgm:spPr>
      <dgm:t>
        <a:bodyPr/>
        <a:lstStyle/>
        <a:p>
          <a:r>
            <a:rPr lang="en-US" sz="1800" b="1" cap="none" spc="0" dirty="0" smtClean="0">
              <a:ln w="0"/>
              <a:solidFill>
                <a:schemeClr val="tx1"/>
              </a:solidFill>
              <a:effectLst>
                <a:outerShdw blurRad="38100" dist="19050" dir="2700000" algn="tl" rotWithShape="0">
                  <a:schemeClr val="dk1">
                    <a:alpha val="40000"/>
                  </a:schemeClr>
                </a:outerShdw>
              </a:effectLst>
            </a:rPr>
            <a:t>PROTEIN</a:t>
          </a:r>
          <a:endParaRPr lang="en-US" sz="1800" b="1" dirty="0"/>
        </a:p>
      </dgm:t>
    </dgm:pt>
    <dgm:pt modelId="{A0184D31-D3F2-464C-A90B-7032F406B568}" type="parTrans" cxnId="{77D63BE8-F5F2-4F0B-8BBE-FE81D282B500}">
      <dgm:prSet/>
      <dgm:spPr/>
      <dgm:t>
        <a:bodyPr/>
        <a:lstStyle/>
        <a:p>
          <a:endParaRPr lang="en-US"/>
        </a:p>
      </dgm:t>
    </dgm:pt>
    <dgm:pt modelId="{66E49B95-F8F7-4F38-A587-05FE3F89DF9B}" type="sibTrans" cxnId="{77D63BE8-F5F2-4F0B-8BBE-FE81D282B500}">
      <dgm:prSet/>
      <dgm:spPr/>
      <dgm:t>
        <a:bodyPr/>
        <a:lstStyle/>
        <a:p>
          <a:endParaRPr lang="en-US"/>
        </a:p>
      </dgm:t>
    </dgm:pt>
    <dgm:pt modelId="{3A8D1A45-98BD-471C-B8CD-5CFAE8C3158D}">
      <dgm:prSet phldrT="[Text]" custT="1"/>
      <dgm:spPr/>
      <dgm:t>
        <a:bodyPr/>
        <a:lstStyle/>
        <a:p>
          <a:r>
            <a:rPr lang="en-US" sz="18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Nutrient </a:t>
          </a:r>
          <a:r>
            <a:rPr lang="en-US" sz="14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categories</a:t>
          </a:r>
          <a:endParaRPr lang="en-US" sz="1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dgm:t>
    </dgm:pt>
    <dgm:pt modelId="{3A4690AB-101D-4921-9670-B67E9EBE8DF8}" type="parTrans" cxnId="{43C2691D-AA69-4594-9DFB-0FBEED8A5455}">
      <dgm:prSet/>
      <dgm:spPr/>
      <dgm:t>
        <a:bodyPr/>
        <a:lstStyle/>
        <a:p>
          <a:endParaRPr lang="en-US"/>
        </a:p>
      </dgm:t>
    </dgm:pt>
    <dgm:pt modelId="{FF9EF209-731F-4F1B-86F0-CD53FA084B25}" type="sibTrans" cxnId="{43C2691D-AA69-4594-9DFB-0FBEED8A5455}">
      <dgm:prSet/>
      <dgm:spPr/>
      <dgm:t>
        <a:bodyPr/>
        <a:lstStyle/>
        <a:p>
          <a:endParaRPr lang="en-US"/>
        </a:p>
      </dgm:t>
    </dgm:pt>
    <dgm:pt modelId="{FD6AA152-0C66-4FAD-A851-7C64AFD5B601}">
      <dgm:prSet phldrT="[Text]" custT="1"/>
      <dgm:spPr>
        <a:solidFill>
          <a:schemeClr val="accent2">
            <a:lumMod val="60000"/>
            <a:lumOff val="40000"/>
          </a:schemeClr>
        </a:solidFill>
      </dgm:spPr>
      <dgm:t>
        <a:bodyPr/>
        <a:lstStyle/>
        <a:p>
          <a:r>
            <a:rPr lang="en-US" sz="2400" b="1" cap="none" spc="0" dirty="0" smtClean="0">
              <a:ln w="0"/>
              <a:solidFill>
                <a:schemeClr val="tx1"/>
              </a:solidFill>
              <a:effectLst>
                <a:outerShdw blurRad="38100" dist="19050" dir="2700000" algn="tl" rotWithShape="0">
                  <a:schemeClr val="dk1">
                    <a:alpha val="40000"/>
                  </a:schemeClr>
                </a:outerShdw>
              </a:effectLst>
            </a:rPr>
            <a:t>CARB</a:t>
          </a:r>
          <a:endParaRPr lang="en-US" sz="2400" b="1" dirty="0"/>
        </a:p>
      </dgm:t>
    </dgm:pt>
    <dgm:pt modelId="{840818A0-2E7E-49D6-9797-673FCFD3A5C3}" type="parTrans" cxnId="{CC878742-B35A-4077-A8AD-AF9CDFC5FD14}">
      <dgm:prSet/>
      <dgm:spPr/>
      <dgm:t>
        <a:bodyPr/>
        <a:lstStyle/>
        <a:p>
          <a:endParaRPr lang="en-US"/>
        </a:p>
      </dgm:t>
    </dgm:pt>
    <dgm:pt modelId="{67092FFE-5A76-4DA6-A159-A67CD3E12720}" type="sibTrans" cxnId="{CC878742-B35A-4077-A8AD-AF9CDFC5FD14}">
      <dgm:prSet/>
      <dgm:spPr/>
      <dgm:t>
        <a:bodyPr/>
        <a:lstStyle/>
        <a:p>
          <a:endParaRPr lang="en-US"/>
        </a:p>
      </dgm:t>
    </dgm:pt>
    <dgm:pt modelId="{C2087C2A-FBE3-4D13-B137-1130844747A1}" type="pres">
      <dgm:prSet presAssocID="{4FF34E3D-D631-4622-88FC-C5FED33F860D}" presName="compositeShape" presStyleCnt="0">
        <dgm:presLayoutVars>
          <dgm:chMax val="9"/>
          <dgm:dir/>
          <dgm:resizeHandles val="exact"/>
        </dgm:presLayoutVars>
      </dgm:prSet>
      <dgm:spPr/>
      <dgm:t>
        <a:bodyPr/>
        <a:lstStyle/>
        <a:p>
          <a:endParaRPr lang="en-US"/>
        </a:p>
      </dgm:t>
    </dgm:pt>
    <dgm:pt modelId="{FF95601B-E352-4029-B3D7-6548A1080725}" type="pres">
      <dgm:prSet presAssocID="{4FF34E3D-D631-4622-88FC-C5FED33F860D}" presName="triangle1" presStyleLbl="node1" presStyleIdx="0" presStyleCnt="4">
        <dgm:presLayoutVars>
          <dgm:bulletEnabled val="1"/>
        </dgm:presLayoutVars>
      </dgm:prSet>
      <dgm:spPr/>
      <dgm:t>
        <a:bodyPr/>
        <a:lstStyle/>
        <a:p>
          <a:endParaRPr lang="en-US"/>
        </a:p>
      </dgm:t>
    </dgm:pt>
    <dgm:pt modelId="{9B41268F-B0C2-4165-80A5-2C28EC6D56E0}" type="pres">
      <dgm:prSet presAssocID="{4FF34E3D-D631-4622-88FC-C5FED33F860D}" presName="triangle2" presStyleLbl="node1" presStyleIdx="1" presStyleCnt="4" custLinFactNeighborX="-710" custLinFactNeighborY="-2432">
        <dgm:presLayoutVars>
          <dgm:bulletEnabled val="1"/>
        </dgm:presLayoutVars>
      </dgm:prSet>
      <dgm:spPr/>
      <dgm:t>
        <a:bodyPr/>
        <a:lstStyle/>
        <a:p>
          <a:endParaRPr lang="en-US"/>
        </a:p>
      </dgm:t>
    </dgm:pt>
    <dgm:pt modelId="{5F1035B8-6AAF-4CFE-9305-BCCB8C9F1349}" type="pres">
      <dgm:prSet presAssocID="{4FF34E3D-D631-4622-88FC-C5FED33F860D}" presName="triangle3" presStyleLbl="node1" presStyleIdx="2" presStyleCnt="4">
        <dgm:presLayoutVars>
          <dgm:bulletEnabled val="1"/>
        </dgm:presLayoutVars>
      </dgm:prSet>
      <dgm:spPr/>
      <dgm:t>
        <a:bodyPr/>
        <a:lstStyle/>
        <a:p>
          <a:endParaRPr lang="en-US"/>
        </a:p>
      </dgm:t>
    </dgm:pt>
    <dgm:pt modelId="{AA3026BA-E619-4D8B-8EC2-33A18950C45B}" type="pres">
      <dgm:prSet presAssocID="{4FF34E3D-D631-4622-88FC-C5FED33F860D}" presName="triangle4" presStyleLbl="node1" presStyleIdx="3" presStyleCnt="4">
        <dgm:presLayoutVars>
          <dgm:bulletEnabled val="1"/>
        </dgm:presLayoutVars>
      </dgm:prSet>
      <dgm:spPr/>
      <dgm:t>
        <a:bodyPr/>
        <a:lstStyle/>
        <a:p>
          <a:endParaRPr lang="en-US"/>
        </a:p>
      </dgm:t>
    </dgm:pt>
  </dgm:ptLst>
  <dgm:cxnLst>
    <dgm:cxn modelId="{CC878742-B35A-4077-A8AD-AF9CDFC5FD14}" srcId="{4FF34E3D-D631-4622-88FC-C5FED33F860D}" destId="{FD6AA152-0C66-4FAD-A851-7C64AFD5B601}" srcOrd="3" destOrd="0" parTransId="{840818A0-2E7E-49D6-9797-673FCFD3A5C3}" sibTransId="{67092FFE-5A76-4DA6-A159-A67CD3E12720}"/>
    <dgm:cxn modelId="{32B06AEC-CFE9-47FB-89D2-D003C543EB4E}" type="presOf" srcId="{2329DC1C-4694-406C-9B4B-80B63CF859CD}" destId="{9B41268F-B0C2-4165-80A5-2C28EC6D56E0}" srcOrd="0" destOrd="0" presId="urn:microsoft.com/office/officeart/2005/8/layout/pyramid4"/>
    <dgm:cxn modelId="{B7E0906C-E13C-426D-9540-CFBE4DD92546}" type="presOf" srcId="{3A8D1A45-98BD-471C-B8CD-5CFAE8C3158D}" destId="{5F1035B8-6AAF-4CFE-9305-BCCB8C9F1349}" srcOrd="0" destOrd="0" presId="urn:microsoft.com/office/officeart/2005/8/layout/pyramid4"/>
    <dgm:cxn modelId="{43C2691D-AA69-4594-9DFB-0FBEED8A5455}" srcId="{4FF34E3D-D631-4622-88FC-C5FED33F860D}" destId="{3A8D1A45-98BD-471C-B8CD-5CFAE8C3158D}" srcOrd="2" destOrd="0" parTransId="{3A4690AB-101D-4921-9670-B67E9EBE8DF8}" sibTransId="{FF9EF209-731F-4F1B-86F0-CD53FA084B25}"/>
    <dgm:cxn modelId="{77D63BE8-F5F2-4F0B-8BBE-FE81D282B500}" srcId="{4FF34E3D-D631-4622-88FC-C5FED33F860D}" destId="{2329DC1C-4694-406C-9B4B-80B63CF859CD}" srcOrd="1" destOrd="0" parTransId="{A0184D31-D3F2-464C-A90B-7032F406B568}" sibTransId="{66E49B95-F8F7-4F38-A587-05FE3F89DF9B}"/>
    <dgm:cxn modelId="{25057759-F17D-41A8-A415-DBDCBD4DAD9D}" srcId="{4FF34E3D-D631-4622-88FC-C5FED33F860D}" destId="{A3082799-22D0-485C-B8F5-C79A3C090B0F}" srcOrd="0" destOrd="0" parTransId="{147C7D42-F2AA-4F5A-AA1B-E7B54C2B421B}" sibTransId="{328A2ECC-F326-4F40-8ADE-EA78FD35FD2B}"/>
    <dgm:cxn modelId="{526C6609-483A-4ECA-A0EE-3356241EB1E0}" type="presOf" srcId="{4FF34E3D-D631-4622-88FC-C5FED33F860D}" destId="{C2087C2A-FBE3-4D13-B137-1130844747A1}" srcOrd="0" destOrd="0" presId="urn:microsoft.com/office/officeart/2005/8/layout/pyramid4"/>
    <dgm:cxn modelId="{F2BA98E0-63D9-4B39-AA84-91622FA6196C}" type="presOf" srcId="{FD6AA152-0C66-4FAD-A851-7C64AFD5B601}" destId="{AA3026BA-E619-4D8B-8EC2-33A18950C45B}" srcOrd="0" destOrd="0" presId="urn:microsoft.com/office/officeart/2005/8/layout/pyramid4"/>
    <dgm:cxn modelId="{769F9C07-23C4-43CE-92CB-BCCB3DBB9384}" type="presOf" srcId="{A3082799-22D0-485C-B8F5-C79A3C090B0F}" destId="{FF95601B-E352-4029-B3D7-6548A1080725}" srcOrd="0" destOrd="0" presId="urn:microsoft.com/office/officeart/2005/8/layout/pyramid4"/>
    <dgm:cxn modelId="{D1785FEB-36B5-4371-8F63-C6BF0A2CD587}" type="presParOf" srcId="{C2087C2A-FBE3-4D13-B137-1130844747A1}" destId="{FF95601B-E352-4029-B3D7-6548A1080725}" srcOrd="0" destOrd="0" presId="urn:microsoft.com/office/officeart/2005/8/layout/pyramid4"/>
    <dgm:cxn modelId="{155396C5-5BF6-471F-B89F-121B73645CCA}" type="presParOf" srcId="{C2087C2A-FBE3-4D13-B137-1130844747A1}" destId="{9B41268F-B0C2-4165-80A5-2C28EC6D56E0}" srcOrd="1" destOrd="0" presId="urn:microsoft.com/office/officeart/2005/8/layout/pyramid4"/>
    <dgm:cxn modelId="{F17A5E8C-77E6-4E21-8020-4D83FE35856B}" type="presParOf" srcId="{C2087C2A-FBE3-4D13-B137-1130844747A1}" destId="{5F1035B8-6AAF-4CFE-9305-BCCB8C9F1349}" srcOrd="2" destOrd="0" presId="urn:microsoft.com/office/officeart/2005/8/layout/pyramid4"/>
    <dgm:cxn modelId="{66B971C9-64B0-41DF-BC62-2F7E3598CCEC}" type="presParOf" srcId="{C2087C2A-FBE3-4D13-B137-1130844747A1}" destId="{AA3026BA-E619-4D8B-8EC2-33A18950C45B}" srcOrd="3" destOrd="0" presId="urn:microsoft.com/office/officeart/2005/8/layout/pyramid4"/>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95601B-E352-4029-B3D7-6548A1080725}">
      <dsp:nvSpPr>
        <dsp:cNvPr id="0" name=""/>
        <dsp:cNvSpPr/>
      </dsp:nvSpPr>
      <dsp:spPr>
        <a:xfrm>
          <a:off x="2971800" y="0"/>
          <a:ext cx="2362199" cy="2362199"/>
        </a:xfrm>
        <a:prstGeom prst="triangle">
          <a:avLst/>
        </a:prstGeom>
        <a:solidFill>
          <a:srgbClr val="FFC00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sz="3200" b="1" kern="1200" cap="none" spc="0" dirty="0" smtClean="0">
              <a:ln w="0"/>
              <a:solidFill>
                <a:schemeClr val="tx1"/>
              </a:solidFill>
              <a:effectLst>
                <a:outerShdw blurRad="38100" dist="19050" dir="2700000" algn="tl" rotWithShape="0">
                  <a:schemeClr val="dk1">
                    <a:alpha val="40000"/>
                  </a:schemeClr>
                </a:outerShdw>
              </a:effectLst>
            </a:rPr>
            <a:t>FAT</a:t>
          </a:r>
          <a:endParaRPr lang="en-US" sz="3200" b="1" kern="1200" dirty="0"/>
        </a:p>
      </dsp:txBody>
      <dsp:txXfrm>
        <a:off x="3562350" y="1181100"/>
        <a:ext cx="1181099" cy="1181099"/>
      </dsp:txXfrm>
    </dsp:sp>
    <dsp:sp modelId="{9B41268F-B0C2-4165-80A5-2C28EC6D56E0}">
      <dsp:nvSpPr>
        <dsp:cNvPr id="0" name=""/>
        <dsp:cNvSpPr/>
      </dsp:nvSpPr>
      <dsp:spPr>
        <a:xfrm>
          <a:off x="1773928" y="2304751"/>
          <a:ext cx="2362199" cy="2362199"/>
        </a:xfrm>
        <a:prstGeom prst="triangle">
          <a:avLst/>
        </a:prstGeom>
        <a:solidFill>
          <a:srgbClr val="92D05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cap="none" spc="0" dirty="0" smtClean="0">
              <a:ln w="0"/>
              <a:solidFill>
                <a:schemeClr val="tx1"/>
              </a:solidFill>
              <a:effectLst>
                <a:outerShdw blurRad="38100" dist="19050" dir="2700000" algn="tl" rotWithShape="0">
                  <a:schemeClr val="dk1">
                    <a:alpha val="40000"/>
                  </a:schemeClr>
                </a:outerShdw>
              </a:effectLst>
            </a:rPr>
            <a:t>PROTEIN</a:t>
          </a:r>
          <a:endParaRPr lang="en-US" sz="1800" b="1" kern="1200" dirty="0"/>
        </a:p>
      </dsp:txBody>
      <dsp:txXfrm>
        <a:off x="2364478" y="3485851"/>
        <a:ext cx="1181099" cy="1181099"/>
      </dsp:txXfrm>
    </dsp:sp>
    <dsp:sp modelId="{5F1035B8-6AAF-4CFE-9305-BCCB8C9F1349}">
      <dsp:nvSpPr>
        <dsp:cNvPr id="0" name=""/>
        <dsp:cNvSpPr/>
      </dsp:nvSpPr>
      <dsp:spPr>
        <a:xfrm rot="10800000">
          <a:off x="2971800" y="2362199"/>
          <a:ext cx="2362199" cy="2362199"/>
        </a:xfrm>
        <a:prstGeom prst="triangle">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b="1" kern="1200"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Nutrient </a:t>
          </a:r>
          <a:r>
            <a:rPr lang="en-US" sz="1400" b="1" kern="1200"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categories</a:t>
          </a:r>
          <a:endParaRPr lang="en-US" sz="1400" b="1" kern="1200"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dsp:txBody>
      <dsp:txXfrm rot="10800000">
        <a:off x="3562350" y="2362199"/>
        <a:ext cx="1181099" cy="1181099"/>
      </dsp:txXfrm>
    </dsp:sp>
    <dsp:sp modelId="{AA3026BA-E619-4D8B-8EC2-33A18950C45B}">
      <dsp:nvSpPr>
        <dsp:cNvPr id="0" name=""/>
        <dsp:cNvSpPr/>
      </dsp:nvSpPr>
      <dsp:spPr>
        <a:xfrm>
          <a:off x="4152900" y="2362199"/>
          <a:ext cx="2362199" cy="2362199"/>
        </a:xfrm>
        <a:prstGeom prst="triangle">
          <a:avLst/>
        </a:prstGeom>
        <a:solidFill>
          <a:schemeClr val="accent2">
            <a:lumMod val="60000"/>
            <a:lumOff val="40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cap="none" spc="0" dirty="0" smtClean="0">
              <a:ln w="0"/>
              <a:solidFill>
                <a:schemeClr val="tx1"/>
              </a:solidFill>
              <a:effectLst>
                <a:outerShdw blurRad="38100" dist="19050" dir="2700000" algn="tl" rotWithShape="0">
                  <a:schemeClr val="dk1">
                    <a:alpha val="40000"/>
                  </a:schemeClr>
                </a:outerShdw>
              </a:effectLst>
            </a:rPr>
            <a:t>CARB</a:t>
          </a:r>
          <a:endParaRPr lang="en-US" sz="2400" b="1" kern="1200" dirty="0"/>
        </a:p>
      </dsp:txBody>
      <dsp:txXfrm>
        <a:off x="4743450" y="3543299"/>
        <a:ext cx="1181099" cy="1181099"/>
      </dsp:txXfrm>
    </dsp:sp>
  </dsp:spTree>
</dsp:drawing>
</file>

<file path=ppt/diagrams/layout1.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E3973C-01CA-493F-A7F6-76A442EC364E}" type="datetimeFigureOut">
              <a:rPr lang="en-US" smtClean="0"/>
              <a:t>3/24/2021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ABBE019-20DC-451F-BD66-8C307C497C23}" type="slidenum">
              <a:rPr lang="en-US" smtClean="0"/>
              <a:t>‹#›</a:t>
            </a:fld>
            <a:endParaRPr lang="en-US" dirty="0"/>
          </a:p>
        </p:txBody>
      </p:sp>
    </p:spTree>
    <p:extLst>
      <p:ext uri="{BB962C8B-B14F-4D97-AF65-F5344CB8AC3E}">
        <p14:creationId xmlns:p14="http://schemas.microsoft.com/office/powerpoint/2010/main" val="2648806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BBE019-20DC-451F-BD66-8C307C497C23}" type="slidenum">
              <a:rPr lang="en-US" smtClean="0"/>
              <a:t>4</a:t>
            </a:fld>
            <a:endParaRPr lang="en-US"/>
          </a:p>
        </p:txBody>
      </p:sp>
    </p:spTree>
    <p:extLst>
      <p:ext uri="{BB962C8B-B14F-4D97-AF65-F5344CB8AC3E}">
        <p14:creationId xmlns:p14="http://schemas.microsoft.com/office/powerpoint/2010/main" val="7806463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If protein serving is larger than the palm of the hand and wider than the deck of cards, it should </a:t>
            </a:r>
            <a:r>
              <a:rPr lang="en-US" dirty="0" err="1" smtClean="0"/>
              <a:t>consedares</a:t>
            </a:r>
            <a:r>
              <a:rPr lang="en-US" dirty="0" smtClean="0"/>
              <a:t> effect on the body sugar.</a:t>
            </a:r>
          </a:p>
          <a:p>
            <a:endParaRPr lang="en-US" dirty="0"/>
          </a:p>
        </p:txBody>
      </p:sp>
      <p:sp>
        <p:nvSpPr>
          <p:cNvPr id="4" name="Slide Number Placeholder 3"/>
          <p:cNvSpPr>
            <a:spLocks noGrp="1"/>
          </p:cNvSpPr>
          <p:nvPr>
            <p:ph type="sldNum" sz="quarter" idx="10"/>
          </p:nvPr>
        </p:nvSpPr>
        <p:spPr/>
        <p:txBody>
          <a:bodyPr/>
          <a:lstStyle/>
          <a:p>
            <a:fld id="{6ABBE019-20DC-451F-BD66-8C307C497C23}" type="slidenum">
              <a:rPr lang="en-US" smtClean="0"/>
              <a:t>6</a:t>
            </a:fld>
            <a:endParaRPr lang="en-US"/>
          </a:p>
        </p:txBody>
      </p:sp>
    </p:spTree>
    <p:extLst>
      <p:ext uri="{BB962C8B-B14F-4D97-AF65-F5344CB8AC3E}">
        <p14:creationId xmlns:p14="http://schemas.microsoft.com/office/powerpoint/2010/main" val="28476229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Are great</a:t>
            </a:r>
            <a:r>
              <a:rPr lang="en-US" baseline="0" dirty="0" smtClean="0"/>
              <a:t> tools for carbs gram counting.</a:t>
            </a:r>
            <a:endParaRPr lang="en-US" dirty="0"/>
          </a:p>
        </p:txBody>
      </p:sp>
      <p:sp>
        <p:nvSpPr>
          <p:cNvPr id="4" name="Slide Number Placeholder 3"/>
          <p:cNvSpPr>
            <a:spLocks noGrp="1"/>
          </p:cNvSpPr>
          <p:nvPr>
            <p:ph type="sldNum" sz="quarter" idx="10"/>
          </p:nvPr>
        </p:nvSpPr>
        <p:spPr/>
        <p:txBody>
          <a:bodyPr/>
          <a:lstStyle/>
          <a:p>
            <a:fld id="{6ABBE019-20DC-451F-BD66-8C307C497C23}" type="slidenum">
              <a:rPr lang="en-US" smtClean="0"/>
              <a:t>12</a:t>
            </a:fld>
            <a:endParaRPr lang="en-US"/>
          </a:p>
        </p:txBody>
      </p:sp>
    </p:spTree>
    <p:extLst>
      <p:ext uri="{BB962C8B-B14F-4D97-AF65-F5344CB8AC3E}">
        <p14:creationId xmlns:p14="http://schemas.microsoft.com/office/powerpoint/2010/main" val="3955404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BBE019-20DC-451F-BD66-8C307C497C23}" type="slidenum">
              <a:rPr lang="en-US" smtClean="0"/>
              <a:t>20</a:t>
            </a:fld>
            <a:endParaRPr lang="en-US"/>
          </a:p>
        </p:txBody>
      </p:sp>
    </p:spTree>
    <p:extLst>
      <p:ext uri="{BB962C8B-B14F-4D97-AF65-F5344CB8AC3E}">
        <p14:creationId xmlns:p14="http://schemas.microsoft.com/office/powerpoint/2010/main" val="9765906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BBE019-20DC-451F-BD66-8C307C497C23}" type="slidenum">
              <a:rPr lang="en-US" smtClean="0"/>
              <a:t>27</a:t>
            </a:fld>
            <a:endParaRPr lang="en-US"/>
          </a:p>
        </p:txBody>
      </p:sp>
    </p:spTree>
    <p:extLst>
      <p:ext uri="{BB962C8B-B14F-4D97-AF65-F5344CB8AC3E}">
        <p14:creationId xmlns:p14="http://schemas.microsoft.com/office/powerpoint/2010/main" val="16247677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1 litter of a</a:t>
            </a:r>
            <a:r>
              <a:rPr lang="en-US" baseline="0" dirty="0" smtClean="0"/>
              <a:t>lcohol ( 110 g )</a:t>
            </a:r>
            <a:endParaRPr lang="en-US" dirty="0"/>
          </a:p>
        </p:txBody>
      </p:sp>
      <p:sp>
        <p:nvSpPr>
          <p:cNvPr id="4" name="Slide Number Placeholder 3"/>
          <p:cNvSpPr>
            <a:spLocks noGrp="1"/>
          </p:cNvSpPr>
          <p:nvPr>
            <p:ph type="sldNum" sz="quarter" idx="10"/>
          </p:nvPr>
        </p:nvSpPr>
        <p:spPr/>
        <p:txBody>
          <a:bodyPr/>
          <a:lstStyle/>
          <a:p>
            <a:fld id="{6ABBE019-20DC-451F-BD66-8C307C497C23}" type="slidenum">
              <a:rPr lang="en-US" smtClean="0"/>
              <a:t>42</a:t>
            </a:fld>
            <a:endParaRPr lang="en-US" dirty="0"/>
          </a:p>
        </p:txBody>
      </p:sp>
    </p:spTree>
    <p:extLst>
      <p:ext uri="{BB962C8B-B14F-4D97-AF65-F5344CB8AC3E}">
        <p14:creationId xmlns:p14="http://schemas.microsoft.com/office/powerpoint/2010/main" val="7454644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BCF9BD17-D240-4EAC-95A4-9BB80D486145}" type="datetimeFigureOut">
              <a:rPr lang="en-US" smtClean="0"/>
              <a:t>3/24/2021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A282DCBA-87A6-4881-9494-025239817BD5}" type="slidenum">
              <a:rPr lang="en-US" smtClean="0"/>
              <a:t>‹#›</a:t>
            </a:fld>
            <a:endParaRPr lang="en-US" dirty="0"/>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CF9BD17-D240-4EAC-95A4-9BB80D486145}" type="datetimeFigureOut">
              <a:rPr lang="en-US" smtClean="0"/>
              <a:t>3/24/2021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82DCBA-87A6-4881-9494-025239817BD5}" type="slidenum">
              <a:rPr lang="en-US" smtClean="0"/>
              <a:t>‹#›</a:t>
            </a:fld>
            <a:endParaRPr lang="en-US" dirty="0"/>
          </a:p>
        </p:txBody>
      </p:sp>
    </p:spTree>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BCF9BD17-D240-4EAC-95A4-9BB80D486145}" type="datetimeFigureOut">
              <a:rPr lang="en-US" smtClean="0"/>
              <a:t>3/24/2021</a:t>
            </a:fld>
            <a:endParaRPr lang="en-US" dirty="0"/>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82DCBA-87A6-4881-9494-025239817BD5}" type="slidenum">
              <a:rPr lang="en-US" smtClean="0"/>
              <a:t>‹#›</a:t>
            </a:fld>
            <a:endParaRPr lang="en-US" dirty="0"/>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CF9BD17-D240-4EAC-95A4-9BB80D486145}" type="datetimeFigureOut">
              <a:rPr lang="en-US" smtClean="0"/>
              <a:t>3/24/2021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282DCBA-87A6-4881-9494-025239817BD5}" type="slidenum">
              <a:rPr lang="en-US" smtClean="0"/>
              <a:t>‹#›</a:t>
            </a:fld>
            <a:endParaRPr lang="en-US" dirty="0"/>
          </a:p>
        </p:txBody>
      </p:sp>
    </p:spTree>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CF9BD17-D240-4EAC-95A4-9BB80D486145}" type="datetimeFigureOut">
              <a:rPr lang="en-US" smtClean="0"/>
              <a:t>3/24/2021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82DCBA-87A6-4881-9494-025239817BD5}" type="slidenum">
              <a:rPr lang="en-US" smtClean="0"/>
              <a:t>‹#›</a:t>
            </a:fld>
            <a:endParaRPr lang="en-US" dirty="0"/>
          </a:p>
        </p:txBody>
      </p:sp>
    </p:spTree>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CF9BD17-D240-4EAC-95A4-9BB80D486145}" type="datetimeFigureOut">
              <a:rPr lang="en-US" smtClean="0"/>
              <a:t>3/24/2021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282DCBA-87A6-4881-9494-025239817BD5}" type="slidenum">
              <a:rPr lang="en-US" smtClean="0"/>
              <a:t>‹#›</a:t>
            </a:fld>
            <a:endParaRPr lang="en-US" dirty="0"/>
          </a:p>
        </p:txBody>
      </p:sp>
    </p:spTree>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Date Placeholder 1"/>
          <p:cNvSpPr>
            <a:spLocks noGrp="1"/>
          </p:cNvSpPr>
          <p:nvPr>
            <p:ph type="dt" sz="half" idx="10"/>
          </p:nvPr>
        </p:nvSpPr>
        <p:spPr/>
        <p:txBody>
          <a:bodyPr/>
          <a:lstStyle/>
          <a:p>
            <a:fld id="{BCF9BD17-D240-4EAC-95A4-9BB80D486145}" type="datetimeFigureOut">
              <a:rPr lang="en-US" smtClean="0"/>
              <a:t>3/24/2021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282DCBA-87A6-4881-9494-025239817BD5}" type="slidenum">
              <a:rPr lang="en-US" smtClean="0"/>
              <a:t>‹#›</a:t>
            </a:fld>
            <a:endParaRPr lang="en-US" dirty="0"/>
          </a:p>
        </p:txBody>
      </p:sp>
    </p:spTree>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CF9BD17-D240-4EAC-95A4-9BB80D486145}" type="datetimeFigureOut">
              <a:rPr lang="en-US" smtClean="0"/>
              <a:t>3/24/2021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282DCBA-87A6-4881-9494-025239817BD5}" type="slidenum">
              <a:rPr lang="en-US" smtClean="0"/>
              <a:t>‹#›</a:t>
            </a:fld>
            <a:endParaRPr lang="en-US" dirty="0"/>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5" name="Date Placeholder 4"/>
          <p:cNvSpPr>
            <a:spLocks noGrp="1"/>
          </p:cNvSpPr>
          <p:nvPr>
            <p:ph type="dt" sz="half" idx="10"/>
          </p:nvPr>
        </p:nvSpPr>
        <p:spPr/>
        <p:txBody>
          <a:bodyPr/>
          <a:lstStyle/>
          <a:p>
            <a:fld id="{BCF9BD17-D240-4EAC-95A4-9BB80D486145}" type="datetimeFigureOut">
              <a:rPr lang="en-US" smtClean="0"/>
              <a:t>3/24/2021</a:t>
            </a:fld>
            <a:endParaRPr lang="en-US" dirty="0"/>
          </a:p>
        </p:txBody>
      </p:sp>
      <p:sp>
        <p:nvSpPr>
          <p:cNvPr id="7" name="Slide Number Placeholder 6"/>
          <p:cNvSpPr>
            <a:spLocks noGrp="1"/>
          </p:cNvSpPr>
          <p:nvPr>
            <p:ph type="sldNum" sz="quarter" idx="12"/>
          </p:nvPr>
        </p:nvSpPr>
        <p:spPr/>
        <p:txBody>
          <a:bodyPr/>
          <a:lstStyle/>
          <a:p>
            <a:fld id="{A282DCBA-87A6-4881-9494-025239817BD5}" type="slidenum">
              <a:rPr lang="en-US" smtClean="0"/>
              <a:t>‹#›</a:t>
            </a:fld>
            <a:endParaRPr lang="en-US" dirty="0"/>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ooter Placeholder 5"/>
          <p:cNvSpPr>
            <a:spLocks noGrp="1"/>
          </p:cNvSpPr>
          <p:nvPr>
            <p:ph type="ftr" sz="quarter" idx="11"/>
          </p:nvPr>
        </p:nvSpPr>
        <p:spPr/>
        <p:txBody>
          <a:bodyPr/>
          <a:lstStyle/>
          <a:p>
            <a:endParaRPr lang="en-US" dirty="0"/>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CF9BD17-D240-4EAC-95A4-9BB80D486145}" type="datetimeFigureOut">
              <a:rPr lang="en-US" smtClean="0"/>
              <a:t>3/24/2021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82DCBA-87A6-4881-9494-025239817BD5}" type="slidenum">
              <a:rPr lang="en-US" smtClean="0"/>
              <a:t>‹#›</a:t>
            </a:fld>
            <a:endParaRPr lang="en-US" dirty="0"/>
          </a:p>
        </p:txBody>
      </p:sp>
    </p:spTree>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CF9BD17-D240-4EAC-95A4-9BB80D486145}" type="datetimeFigureOut">
              <a:rPr lang="en-US" smtClean="0"/>
              <a:t>3/24/2021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82DCBA-87A6-4881-9494-025239817BD5}" type="slidenum">
              <a:rPr lang="en-US" smtClean="0"/>
              <a:t>‹#›</a:t>
            </a:fld>
            <a:endParaRPr lang="en-US" dirty="0"/>
          </a:p>
        </p:txBody>
      </p:sp>
    </p:spTree>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BCF9BD17-D240-4EAC-95A4-9BB80D486145}" type="datetimeFigureOut">
              <a:rPr lang="en-US" smtClean="0"/>
              <a:t>3/24/2021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A282DCBA-87A6-4881-9494-025239817BD5}" type="slidenum">
              <a:rPr lang="en-US" smtClean="0"/>
              <a:t>‹#›</a:t>
            </a:fld>
            <a:endParaRPr lang="en-US" dirty="0"/>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push dir="u"/>
  </p:transition>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hyperlink" Target="http://www.google.com.sa/url?sa=i&amp;rct=j&amp;q=&amp;esrc=s&amp;source=images&amp;cd=&amp;cad=rja&amp;uact=8&amp;ved=0CAcQjRw&amp;url=http://www.jomalina.com/safar-specialty-animal-fat-replacer.php&amp;ei=7MtqVfHfIOHT7QaGmIOQCA&amp;psig=AFQjCNGq-_BkBG4ZFakDlN89VFiqluu5EA&amp;ust=1433148776670133" TargetMode="Externa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40225" y="4572000"/>
            <a:ext cx="6553200" cy="685800"/>
          </a:xfrm>
        </p:spPr>
        <p:txBody>
          <a:bodyPr>
            <a:normAutofit fontScale="70000" lnSpcReduction="20000"/>
          </a:bodyPr>
          <a:lstStyle/>
          <a:p>
            <a:r>
              <a:rPr lang="en-US" dirty="0" smtClean="0"/>
              <a:t>Prepared </a:t>
            </a:r>
            <a:r>
              <a:rPr lang="en-US" dirty="0" err="1" smtClean="0"/>
              <a:t>by:dietitian</a:t>
            </a:r>
            <a:r>
              <a:rPr lang="en-US" dirty="0" smtClean="0"/>
              <a:t>: </a:t>
            </a:r>
            <a:r>
              <a:rPr lang="en-US" dirty="0" err="1" smtClean="0"/>
              <a:t>Kawther</a:t>
            </a:r>
            <a:r>
              <a:rPr lang="en-US" dirty="0" smtClean="0"/>
              <a:t> </a:t>
            </a:r>
            <a:r>
              <a:rPr lang="en-US" dirty="0" err="1" smtClean="0"/>
              <a:t>Bageas</a:t>
            </a:r>
            <a:endParaRPr lang="en-US" dirty="0" smtClean="0"/>
          </a:p>
          <a:p>
            <a:endParaRPr lang="en-US" dirty="0" smtClean="0"/>
          </a:p>
          <a:p>
            <a:r>
              <a:rPr lang="en-US" dirty="0" smtClean="0"/>
              <a:t>Master degree in clinical nutrition &amp; health </a:t>
            </a:r>
            <a:endParaRPr lang="en-US" dirty="0"/>
          </a:p>
        </p:txBody>
      </p:sp>
      <p:sp>
        <p:nvSpPr>
          <p:cNvPr id="2" name="Title 1"/>
          <p:cNvSpPr>
            <a:spLocks noGrp="1"/>
          </p:cNvSpPr>
          <p:nvPr>
            <p:ph type="ctrTitle"/>
          </p:nvPr>
        </p:nvSpPr>
        <p:spPr>
          <a:xfrm>
            <a:off x="533400" y="3200400"/>
            <a:ext cx="6760025" cy="1219201"/>
          </a:xfrm>
        </p:spPr>
        <p:txBody>
          <a:bodyPr/>
          <a:lstStyle/>
          <a:p>
            <a:r>
              <a:rPr lang="en-US" dirty="0" smtClean="0">
                <a:solidFill>
                  <a:schemeClr val="bg2">
                    <a:lumMod val="50000"/>
                  </a:schemeClr>
                </a:solidFill>
              </a:rPr>
              <a:t> </a:t>
            </a:r>
            <a:br>
              <a:rPr lang="en-US" dirty="0" smtClean="0">
                <a:solidFill>
                  <a:schemeClr val="bg2">
                    <a:lumMod val="50000"/>
                  </a:schemeClr>
                </a:solidFill>
              </a:rPr>
            </a:br>
            <a:r>
              <a:rPr lang="en-US" dirty="0"/>
              <a:t/>
            </a:r>
            <a:br>
              <a:rPr lang="en-US" dirty="0"/>
            </a:br>
            <a:r>
              <a:rPr lang="en-US" sz="3200" dirty="0" smtClean="0"/>
              <a:t>Carbohydrate Counting in diabetic  patient  </a:t>
            </a:r>
            <a:endParaRPr lang="en-US" sz="3200" dirty="0"/>
          </a:p>
        </p:txBody>
      </p:sp>
    </p:spTree>
    <p:extLst>
      <p:ext uri="{BB962C8B-B14F-4D97-AF65-F5344CB8AC3E}">
        <p14:creationId xmlns:p14="http://schemas.microsoft.com/office/powerpoint/2010/main" val="696711350"/>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a:t>
            </a:r>
            <a:endParaRPr lang="en-US" dirty="0"/>
          </a:p>
        </p:txBody>
      </p:sp>
      <p:sp>
        <p:nvSpPr>
          <p:cNvPr id="3" name="Content Placeholder 2"/>
          <p:cNvSpPr>
            <a:spLocks noGrp="1"/>
          </p:cNvSpPr>
          <p:nvPr>
            <p:ph idx="1"/>
          </p:nvPr>
        </p:nvSpPr>
        <p:spPr>
          <a:xfrm>
            <a:off x="381000" y="1828800"/>
            <a:ext cx="8229600" cy="4191000"/>
          </a:xfrm>
        </p:spPr>
        <p:txBody>
          <a:bodyPr>
            <a:normAutofit/>
          </a:bodyPr>
          <a:lstStyle/>
          <a:p>
            <a:pPr algn="ctr">
              <a:lnSpc>
                <a:spcPct val="150000"/>
              </a:lnSpc>
            </a:pPr>
            <a:r>
              <a:rPr lang="en-US" altLang="en-US" sz="3200" dirty="0">
                <a:solidFill>
                  <a:srgbClr val="660066"/>
                </a:solidFill>
                <a:cs typeface="Tahoma" pitchFamily="34" charset="0"/>
              </a:rPr>
              <a:t>It is a meal planning approach used with patients who have diabetes that focuses on carbohydrate as the primary nutrient affecting postprandial glycemic response. </a:t>
            </a:r>
          </a:p>
          <a:p>
            <a:pPr marL="114300" indent="0" algn="ctr">
              <a:buNone/>
            </a:pPr>
            <a:endParaRPr lang="en-US" dirty="0"/>
          </a:p>
        </p:txBody>
      </p:sp>
    </p:spTree>
    <p:extLst>
      <p:ext uri="{BB962C8B-B14F-4D97-AF65-F5344CB8AC3E}">
        <p14:creationId xmlns:p14="http://schemas.microsoft.com/office/powerpoint/2010/main" val="133818154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u="sng" dirty="0" smtClean="0">
                <a:effectLst>
                  <a:outerShdw blurRad="38100" dist="38100" dir="2700000" algn="tl">
                    <a:srgbClr val="000000">
                      <a:alpha val="43137"/>
                    </a:srgbClr>
                  </a:outerShdw>
                </a:effectLst>
              </a:rPr>
              <a:t>By CHO COUNTING:</a:t>
            </a:r>
            <a:endParaRPr lang="en-US" b="1"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228600" y="1752600"/>
            <a:ext cx="8610600" cy="4373563"/>
          </a:xfrm>
        </p:spPr>
        <p:txBody>
          <a:bodyPr/>
          <a:lstStyle/>
          <a:p>
            <a:pPr>
              <a:lnSpc>
                <a:spcPct val="150000"/>
              </a:lnSpc>
            </a:pPr>
            <a:r>
              <a:rPr lang="en-US" dirty="0" smtClean="0">
                <a:solidFill>
                  <a:srgbClr val="7030A0"/>
                </a:solidFill>
              </a:rPr>
              <a:t>The pt. will be able to better manage the glucose level.</a:t>
            </a:r>
          </a:p>
          <a:p>
            <a:pPr>
              <a:lnSpc>
                <a:spcPct val="150000"/>
              </a:lnSpc>
            </a:pPr>
            <a:r>
              <a:rPr lang="en-US" dirty="0" smtClean="0">
                <a:solidFill>
                  <a:srgbClr val="7030A0"/>
                </a:solidFill>
              </a:rPr>
              <a:t>Will be estimate how much insulin will be needed.</a:t>
            </a:r>
          </a:p>
          <a:p>
            <a:pPr>
              <a:lnSpc>
                <a:spcPct val="150000"/>
              </a:lnSpc>
            </a:pPr>
            <a:r>
              <a:rPr lang="en-US" dirty="0" smtClean="0">
                <a:solidFill>
                  <a:srgbClr val="7030A0"/>
                </a:solidFill>
              </a:rPr>
              <a:t>It will help keep the blood levels of glucose within the target range.</a:t>
            </a:r>
          </a:p>
          <a:p>
            <a:pPr>
              <a:lnSpc>
                <a:spcPct val="150000"/>
              </a:lnSpc>
            </a:pPr>
            <a:r>
              <a:rPr lang="en-US" dirty="0" smtClean="0">
                <a:solidFill>
                  <a:srgbClr val="7030A0"/>
                </a:solidFill>
              </a:rPr>
              <a:t>Can be used by patients with type 1, type 2, and GDM.</a:t>
            </a:r>
            <a:endParaRPr lang="en-US" dirty="0">
              <a:solidFill>
                <a:srgbClr val="7030A0"/>
              </a:solidFill>
            </a:endParaRPr>
          </a:p>
        </p:txBody>
      </p:sp>
    </p:spTree>
    <p:extLst>
      <p:ext uri="{BB962C8B-B14F-4D97-AF65-F5344CB8AC3E}">
        <p14:creationId xmlns:p14="http://schemas.microsoft.com/office/powerpoint/2010/main" val="311586793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Who should learn </a:t>
            </a:r>
            <a:r>
              <a:rPr lang="en-US" dirty="0" err="1" smtClean="0"/>
              <a:t>cho</a:t>
            </a:r>
            <a:r>
              <a:rPr lang="en-US" dirty="0" smtClean="0"/>
              <a:t> counting??</a:t>
            </a:r>
            <a:endParaRPr lang="en-US" dirty="0"/>
          </a:p>
        </p:txBody>
      </p:sp>
      <p:sp>
        <p:nvSpPr>
          <p:cNvPr id="3" name="Content Placeholder 2"/>
          <p:cNvSpPr>
            <a:spLocks noGrp="1"/>
          </p:cNvSpPr>
          <p:nvPr>
            <p:ph idx="1"/>
          </p:nvPr>
        </p:nvSpPr>
        <p:spPr>
          <a:xfrm>
            <a:off x="457200" y="1752600"/>
            <a:ext cx="8229600" cy="4495800"/>
          </a:xfrm>
        </p:spPr>
        <p:txBody>
          <a:bodyPr>
            <a:normAutofit fontScale="92500" lnSpcReduction="10000"/>
          </a:bodyPr>
          <a:lstStyle/>
          <a:p>
            <a:pPr marL="114300" indent="0">
              <a:lnSpc>
                <a:spcPct val="150000"/>
              </a:lnSpc>
              <a:buNone/>
            </a:pPr>
            <a:r>
              <a:rPr lang="en-US" b="1" u="sng" dirty="0" smtClean="0">
                <a:solidFill>
                  <a:srgbClr val="7030A0"/>
                </a:solidFill>
                <a:effectLst>
                  <a:outerShdw blurRad="38100" dist="38100" dir="2700000" algn="tl">
                    <a:srgbClr val="000000">
                      <a:alpha val="43137"/>
                    </a:srgbClr>
                  </a:outerShdw>
                </a:effectLst>
              </a:rPr>
              <a:t>Patient who: </a:t>
            </a:r>
          </a:p>
          <a:p>
            <a:pPr>
              <a:lnSpc>
                <a:spcPct val="150000"/>
              </a:lnSpc>
            </a:pPr>
            <a:r>
              <a:rPr lang="en-US" dirty="0" smtClean="0">
                <a:solidFill>
                  <a:srgbClr val="0070C0"/>
                </a:solidFill>
              </a:rPr>
              <a:t>Ability to perform basic math.</a:t>
            </a:r>
          </a:p>
          <a:p>
            <a:pPr>
              <a:lnSpc>
                <a:spcPct val="150000"/>
              </a:lnSpc>
            </a:pPr>
            <a:r>
              <a:rPr lang="en-US" dirty="0" smtClean="0">
                <a:solidFill>
                  <a:srgbClr val="0070C0"/>
                </a:solidFill>
              </a:rPr>
              <a:t>Looking at education level.</a:t>
            </a:r>
          </a:p>
          <a:p>
            <a:pPr>
              <a:lnSpc>
                <a:spcPct val="150000"/>
              </a:lnSpc>
            </a:pPr>
            <a:r>
              <a:rPr lang="en-US" dirty="0" smtClean="0">
                <a:solidFill>
                  <a:srgbClr val="0070C0"/>
                </a:solidFill>
              </a:rPr>
              <a:t>Conception &amp; knowledge of portion control.</a:t>
            </a:r>
          </a:p>
          <a:p>
            <a:pPr>
              <a:lnSpc>
                <a:spcPct val="150000"/>
              </a:lnSpc>
            </a:pPr>
            <a:r>
              <a:rPr lang="en-US" dirty="0" smtClean="0">
                <a:solidFill>
                  <a:srgbClr val="0070C0"/>
                </a:solidFill>
              </a:rPr>
              <a:t>Willingness to do blood glucose monitoring before and after meals while learning the system.</a:t>
            </a:r>
          </a:p>
          <a:p>
            <a:pPr>
              <a:lnSpc>
                <a:spcPct val="150000"/>
              </a:lnSpc>
            </a:pPr>
            <a:r>
              <a:rPr lang="en-US" dirty="0" smtClean="0">
                <a:solidFill>
                  <a:srgbClr val="0070C0"/>
                </a:solidFill>
              </a:rPr>
              <a:t>People who plan to use an insulin pump.</a:t>
            </a:r>
          </a:p>
          <a:p>
            <a:pPr>
              <a:lnSpc>
                <a:spcPct val="150000"/>
              </a:lnSpc>
            </a:pPr>
            <a:r>
              <a:rPr lang="en-US" dirty="0" smtClean="0">
                <a:solidFill>
                  <a:srgbClr val="0070C0"/>
                </a:solidFill>
              </a:rPr>
              <a:t>Age.</a:t>
            </a:r>
          </a:p>
          <a:p>
            <a:pPr marL="114300" indent="0">
              <a:lnSpc>
                <a:spcPct val="150000"/>
              </a:lnSpc>
              <a:buNone/>
            </a:pPr>
            <a:endParaRPr lang="en-US" dirty="0">
              <a:solidFill>
                <a:srgbClr val="0070C0"/>
              </a:solidFill>
            </a:endParaRPr>
          </a:p>
        </p:txBody>
      </p:sp>
    </p:spTree>
    <p:extLst>
      <p:ext uri="{BB962C8B-B14F-4D97-AF65-F5344CB8AC3E}">
        <p14:creationId xmlns:p14="http://schemas.microsoft.com/office/powerpoint/2010/main" val="20328595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1000"/>
                                        <p:tgtEl>
                                          <p:spTgt spid="3">
                                            <p:txEl>
                                              <p:pRg st="2" end="2"/>
                                            </p:txEl>
                                          </p:spTgt>
                                        </p:tgtEl>
                                      </p:cBhvr>
                                    </p:animEffect>
                                    <p:anim calcmode="lin" valueType="num">
                                      <p:cBhvr>
                                        <p:cTn id="2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1000"/>
                                        <p:tgtEl>
                                          <p:spTgt spid="3">
                                            <p:txEl>
                                              <p:pRg st="3" end="3"/>
                                            </p:txEl>
                                          </p:spTgt>
                                        </p:tgtEl>
                                      </p:cBhvr>
                                    </p:animEffect>
                                    <p:anim calcmode="lin" valueType="num">
                                      <p:cBhvr>
                                        <p:cTn id="2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1000"/>
                                        <p:tgtEl>
                                          <p:spTgt spid="3">
                                            <p:txEl>
                                              <p:pRg st="4" end="4"/>
                                            </p:txEl>
                                          </p:spTgt>
                                        </p:tgtEl>
                                      </p:cBhvr>
                                    </p:animEffect>
                                    <p:anim calcmode="lin" valueType="num">
                                      <p:cBhvr>
                                        <p:cTn id="3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animEffect transition="in" filter="fade">
                                      <p:cBhvr>
                                        <p:cTn id="41" dur="1000"/>
                                        <p:tgtEl>
                                          <p:spTgt spid="3">
                                            <p:txEl>
                                              <p:pRg st="5" end="5"/>
                                            </p:txEl>
                                          </p:spTgt>
                                        </p:tgtEl>
                                      </p:cBhvr>
                                    </p:animEffect>
                                    <p:anim calcmode="lin" valueType="num">
                                      <p:cBhvr>
                                        <p:cTn id="4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3">
                                            <p:txEl>
                                              <p:pRg st="6" end="6"/>
                                            </p:txEl>
                                          </p:spTgt>
                                        </p:tgtEl>
                                        <p:attrNameLst>
                                          <p:attrName>style.visibility</p:attrName>
                                        </p:attrNameLst>
                                      </p:cBhvr>
                                      <p:to>
                                        <p:strVal val="visible"/>
                                      </p:to>
                                    </p:set>
                                    <p:animEffect transition="in" filter="fade">
                                      <p:cBhvr>
                                        <p:cTn id="48" dur="1000"/>
                                        <p:tgtEl>
                                          <p:spTgt spid="3">
                                            <p:txEl>
                                              <p:pRg st="6" end="6"/>
                                            </p:txEl>
                                          </p:spTgt>
                                        </p:tgtEl>
                                      </p:cBhvr>
                                    </p:animEffect>
                                    <p:anim calcmode="lin" valueType="num">
                                      <p:cBhvr>
                                        <p:cTn id="4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Nutrient </a:t>
            </a:r>
            <a:r>
              <a:rPr lang="en-US" dirty="0" smtClean="0"/>
              <a:t>categories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94142425"/>
              </p:ext>
            </p:extLst>
          </p:nvPr>
        </p:nvGraphicFramePr>
        <p:xfrm>
          <a:off x="403564" y="1790218"/>
          <a:ext cx="8305800"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Oval Callout 5"/>
          <p:cNvSpPr/>
          <p:nvPr/>
        </p:nvSpPr>
        <p:spPr>
          <a:xfrm>
            <a:off x="5562600" y="2400300"/>
            <a:ext cx="3397928" cy="1905000"/>
          </a:xfrm>
          <a:prstGeom prst="wedgeEllipseCallout">
            <a:avLst>
              <a:gd name="adj1" fmla="val -34672"/>
              <a:gd name="adj2" fmla="val 85611"/>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dirty="0" smtClean="0"/>
              <a:t>100% of carbs break down into blood glucose within 2hrs. After eating</a:t>
            </a:r>
            <a:endParaRPr lang="en-US" dirty="0"/>
          </a:p>
        </p:txBody>
      </p:sp>
      <p:sp>
        <p:nvSpPr>
          <p:cNvPr id="7" name="Oval Callout 6"/>
          <p:cNvSpPr/>
          <p:nvPr/>
        </p:nvSpPr>
        <p:spPr>
          <a:xfrm>
            <a:off x="152400" y="3360516"/>
            <a:ext cx="2971800" cy="1905000"/>
          </a:xfrm>
          <a:prstGeom prst="wedgeEllipseCallout">
            <a:avLst>
              <a:gd name="adj1" fmla="val 46796"/>
              <a:gd name="adj2" fmla="val 60092"/>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dirty="0" smtClean="0"/>
              <a:t>Generally contain little carbs. </a:t>
            </a:r>
            <a:endParaRPr lang="en-US" dirty="0"/>
          </a:p>
        </p:txBody>
      </p:sp>
      <p:sp>
        <p:nvSpPr>
          <p:cNvPr id="8" name="Oval Callout 7"/>
          <p:cNvSpPr/>
          <p:nvPr/>
        </p:nvSpPr>
        <p:spPr>
          <a:xfrm>
            <a:off x="979318" y="1284307"/>
            <a:ext cx="2971800" cy="1905000"/>
          </a:xfrm>
          <a:prstGeom prst="wedgeEllipseCallout">
            <a:avLst>
              <a:gd name="adj1" fmla="val 46796"/>
              <a:gd name="adj2" fmla="val 60092"/>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dirty="0" smtClean="0"/>
              <a:t>Can slow down carbs digestion.</a:t>
            </a:r>
            <a:endParaRPr lang="en-US" dirty="0"/>
          </a:p>
        </p:txBody>
      </p:sp>
    </p:spTree>
    <p:extLst>
      <p:ext uri="{BB962C8B-B14F-4D97-AF65-F5344CB8AC3E}">
        <p14:creationId xmlns:p14="http://schemas.microsoft.com/office/powerpoint/2010/main" val="4249684772"/>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6" grpId="0" animBg="1"/>
      <p:bldP spid="7"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u="sng" dirty="0" smtClean="0">
                <a:solidFill>
                  <a:srgbClr val="C00000"/>
                </a:solidFill>
                <a:effectLst>
                  <a:outerShdw blurRad="38100" dist="38100" dir="2700000" algn="tl">
                    <a:srgbClr val="000000">
                      <a:alpha val="43137"/>
                    </a:srgbClr>
                  </a:outerShdw>
                </a:effectLst>
              </a:rPr>
              <a:t>Note:</a:t>
            </a:r>
            <a:endParaRPr lang="en-US" b="1" u="sng" dirty="0">
              <a:solidFill>
                <a:srgbClr val="C0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228600" y="1752600"/>
            <a:ext cx="8763000" cy="4373563"/>
          </a:xfrm>
        </p:spPr>
        <p:txBody>
          <a:bodyPr/>
          <a:lstStyle/>
          <a:p>
            <a:pPr>
              <a:buClr>
                <a:srgbClr val="00B0F0"/>
              </a:buClr>
              <a:buFont typeface="Wingdings" panose="05000000000000000000" pitchFamily="2" charset="2"/>
              <a:buChar char="Ø"/>
            </a:pPr>
            <a:r>
              <a:rPr lang="en-US" sz="2000" b="1" dirty="0" smtClean="0">
                <a:solidFill>
                  <a:srgbClr val="7030A0"/>
                </a:solidFill>
              </a:rPr>
              <a:t> Protein eaten in </a:t>
            </a:r>
            <a:r>
              <a:rPr lang="en-US" sz="2000" b="1" dirty="0" smtClean="0">
                <a:solidFill>
                  <a:srgbClr val="002060"/>
                </a:solidFill>
              </a:rPr>
              <a:t>small </a:t>
            </a:r>
            <a:r>
              <a:rPr lang="en-US" sz="2000" b="1" dirty="0" smtClean="0">
                <a:solidFill>
                  <a:srgbClr val="7030A0"/>
                </a:solidFill>
              </a:rPr>
              <a:t>portion </a:t>
            </a:r>
            <a:r>
              <a:rPr lang="en-US" sz="2000" b="1" dirty="0" smtClean="0">
                <a:solidFill>
                  <a:srgbClr val="C00000"/>
                </a:solidFill>
              </a:rPr>
              <a:t>DOES NOT </a:t>
            </a:r>
            <a:r>
              <a:rPr lang="en-US" sz="2000" b="1" dirty="0" smtClean="0">
                <a:solidFill>
                  <a:srgbClr val="7030A0"/>
                </a:solidFill>
              </a:rPr>
              <a:t>affect blood glucose.</a:t>
            </a:r>
          </a:p>
          <a:p>
            <a:endParaRPr lang="en-US" sz="2000" b="1" dirty="0">
              <a:solidFill>
                <a:srgbClr val="7030A0"/>
              </a:solidFill>
            </a:endParaRPr>
          </a:p>
          <a:p>
            <a:pPr marL="114300" indent="0">
              <a:buNone/>
            </a:pPr>
            <a:endParaRPr lang="en-US" sz="2000" b="1" dirty="0" smtClean="0">
              <a:solidFill>
                <a:srgbClr val="7030A0"/>
              </a:solidFill>
            </a:endParaRPr>
          </a:p>
          <a:p>
            <a:pPr>
              <a:buClr>
                <a:srgbClr val="00B0F0"/>
              </a:buClr>
              <a:buFont typeface="Wingdings" panose="05000000000000000000" pitchFamily="2" charset="2"/>
              <a:buChar char="Ø"/>
            </a:pPr>
            <a:r>
              <a:rPr lang="en-US" sz="2000" b="1" dirty="0" smtClean="0">
                <a:solidFill>
                  <a:srgbClr val="7030A0"/>
                </a:solidFill>
              </a:rPr>
              <a:t> Protein can have an </a:t>
            </a:r>
            <a:r>
              <a:rPr lang="en-US" sz="2000" b="1" dirty="0" smtClean="0">
                <a:solidFill>
                  <a:srgbClr val="C00000"/>
                </a:solidFill>
              </a:rPr>
              <a:t>effect</a:t>
            </a:r>
            <a:r>
              <a:rPr lang="en-US" sz="2000" b="1" dirty="0" smtClean="0">
                <a:solidFill>
                  <a:srgbClr val="7030A0"/>
                </a:solidFill>
              </a:rPr>
              <a:t> on the blood glucose if eaten in </a:t>
            </a:r>
            <a:r>
              <a:rPr lang="en-US" sz="2000" b="1" dirty="0" smtClean="0">
                <a:solidFill>
                  <a:srgbClr val="002060"/>
                </a:solidFill>
              </a:rPr>
              <a:t>large</a:t>
            </a:r>
            <a:r>
              <a:rPr lang="en-US" sz="2000" b="1" dirty="0" smtClean="0">
                <a:solidFill>
                  <a:srgbClr val="7030A0"/>
                </a:solidFill>
              </a:rPr>
              <a:t> amounts.</a:t>
            </a:r>
          </a:p>
          <a:p>
            <a:endParaRPr lang="en-US" dirty="0"/>
          </a:p>
        </p:txBody>
      </p:sp>
      <p:sp>
        <p:nvSpPr>
          <p:cNvPr id="4" name="TextBox 3"/>
          <p:cNvSpPr txBox="1"/>
          <p:nvPr/>
        </p:nvSpPr>
        <p:spPr>
          <a:xfrm>
            <a:off x="457200" y="5562600"/>
            <a:ext cx="8229600" cy="646331"/>
          </a:xfrm>
          <a:prstGeom prst="rect">
            <a:avLst/>
          </a:prstGeom>
          <a:noFill/>
          <a:ln>
            <a:solidFill>
              <a:srgbClr val="7030A0"/>
            </a:solidFill>
            <a:prstDash val="sysDash"/>
          </a:ln>
        </p:spPr>
        <p:txBody>
          <a:bodyPr wrap="square" rtlCol="0">
            <a:spAutoFit/>
          </a:bodyPr>
          <a:lstStyle/>
          <a:p>
            <a:pPr algn="ctr"/>
            <a:r>
              <a:rPr lang="en-US" b="1" dirty="0" smtClean="0">
                <a:effectLst>
                  <a:outerShdw blurRad="38100" dist="38100" dir="2700000" algn="tl">
                    <a:srgbClr val="000000">
                      <a:alpha val="43137"/>
                    </a:srgbClr>
                  </a:outerShdw>
                </a:effectLst>
              </a:rPr>
              <a:t>If the protein is more than 3 OZ, may the pt. need to do more frequent blood glucose testing after the meal. </a:t>
            </a:r>
            <a:endParaRPr lang="en-US"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736906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1000"/>
                                        <p:tgtEl>
                                          <p:spTgt spid="3">
                                            <p:txEl>
                                              <p:pRg st="3" end="3"/>
                                            </p:txEl>
                                          </p:spTgt>
                                        </p:tgtEl>
                                      </p:cBhvr>
                                    </p:animEffect>
                                    <p:anim calcmode="lin" valueType="num">
                                      <p:cBhvr>
                                        <p:cTn id="1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arn(inVertical)">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 of </a:t>
            </a:r>
            <a:r>
              <a:rPr lang="en-US" dirty="0" err="1" smtClean="0"/>
              <a:t>cho</a:t>
            </a:r>
            <a:endParaRPr lang="en-US" dirty="0"/>
          </a:p>
        </p:txBody>
      </p:sp>
      <p:sp>
        <p:nvSpPr>
          <p:cNvPr id="3" name="Content Placeholder 2"/>
          <p:cNvSpPr>
            <a:spLocks noGrp="1"/>
          </p:cNvSpPr>
          <p:nvPr>
            <p:ph idx="1"/>
          </p:nvPr>
        </p:nvSpPr>
        <p:spPr>
          <a:xfrm>
            <a:off x="152400" y="1752600"/>
            <a:ext cx="8839200" cy="4876800"/>
          </a:xfrm>
        </p:spPr>
        <p:txBody>
          <a:bodyPr>
            <a:normAutofit/>
          </a:bodyPr>
          <a:lstStyle/>
          <a:p>
            <a:r>
              <a:rPr lang="en-US" b="1" u="sng" dirty="0" smtClean="0">
                <a:solidFill>
                  <a:srgbClr val="7030A0"/>
                </a:solidFill>
              </a:rPr>
              <a:t>Complex carbs: </a:t>
            </a:r>
          </a:p>
          <a:p>
            <a:pPr marL="114300" indent="0">
              <a:buNone/>
            </a:pPr>
            <a:r>
              <a:rPr lang="en-US" dirty="0" smtClean="0"/>
              <a:t>like rice, pasta, cereal, bread… </a:t>
            </a:r>
          </a:p>
          <a:p>
            <a:pPr marL="114300" indent="0">
              <a:buNone/>
            </a:pPr>
            <a:endParaRPr lang="en-US" dirty="0" smtClean="0"/>
          </a:p>
          <a:p>
            <a:pPr marL="114300" indent="0">
              <a:buNone/>
            </a:pPr>
            <a:endParaRPr lang="en-US" dirty="0" smtClean="0"/>
          </a:p>
          <a:p>
            <a:r>
              <a:rPr lang="en-US" b="1" u="sng" dirty="0">
                <a:solidFill>
                  <a:srgbClr val="7030A0"/>
                </a:solidFill>
              </a:rPr>
              <a:t>Natural sugar: </a:t>
            </a:r>
          </a:p>
          <a:p>
            <a:pPr marL="114300" indent="0">
              <a:buNone/>
            </a:pPr>
            <a:r>
              <a:rPr lang="en-US" dirty="0" smtClean="0"/>
              <a:t>like milk, yoghurt, honey and fruits…</a:t>
            </a:r>
          </a:p>
          <a:p>
            <a:pPr marL="114300" indent="0">
              <a:buNone/>
            </a:pPr>
            <a:endParaRPr lang="en-US" dirty="0" smtClean="0"/>
          </a:p>
          <a:p>
            <a:pPr marL="114300" indent="0">
              <a:buNone/>
            </a:pPr>
            <a:endParaRPr lang="en-US" dirty="0" smtClean="0"/>
          </a:p>
          <a:p>
            <a:r>
              <a:rPr lang="en-US" b="1" u="sng" dirty="0">
                <a:solidFill>
                  <a:srgbClr val="7030A0"/>
                </a:solidFill>
              </a:rPr>
              <a:t>Added sugars: </a:t>
            </a:r>
          </a:p>
          <a:p>
            <a:pPr marL="114300" indent="0">
              <a:buNone/>
            </a:pPr>
            <a:r>
              <a:rPr lang="en-US" dirty="0" smtClean="0"/>
              <a:t>like sugar in sweets, deserts, </a:t>
            </a:r>
          </a:p>
          <a:p>
            <a:pPr marL="114300" indent="0">
              <a:buNone/>
            </a:pPr>
            <a:r>
              <a:rPr lang="en-US" dirty="0" smtClean="0"/>
              <a:t>canned juiced…</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4857" y="1752600"/>
            <a:ext cx="2686050" cy="15240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5840" y="3962400"/>
            <a:ext cx="1866288" cy="1134029"/>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0" y="3573043"/>
            <a:ext cx="1782907" cy="118644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78172" y="5298142"/>
            <a:ext cx="2347912" cy="117166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320717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6" presetClass="entr" presetSubtype="21" fill="hold" nodeType="afterEffect">
                                  <p:stCondLst>
                                    <p:cond delay="0"/>
                                  </p:stCondLst>
                                  <p:childTnLst>
                                    <p:set>
                                      <p:cBhvr>
                                        <p:cTn id="18" dur="1" fill="hold">
                                          <p:stCondLst>
                                            <p:cond delay="0"/>
                                          </p:stCondLst>
                                        </p:cTn>
                                        <p:tgtEl>
                                          <p:spTgt spid="1026"/>
                                        </p:tgtEl>
                                        <p:attrNameLst>
                                          <p:attrName>style.visibility</p:attrName>
                                        </p:attrNameLst>
                                      </p:cBhvr>
                                      <p:to>
                                        <p:strVal val="visible"/>
                                      </p:to>
                                    </p:set>
                                    <p:animEffect transition="in" filter="barn(inVertical)">
                                      <p:cBhvr>
                                        <p:cTn id="19" dur="500"/>
                                        <p:tgtEl>
                                          <p:spTgt spid="1026"/>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1000"/>
                                        <p:tgtEl>
                                          <p:spTgt spid="3">
                                            <p:txEl>
                                              <p:pRg st="4" end="4"/>
                                            </p:txEl>
                                          </p:spTgt>
                                        </p:tgtEl>
                                      </p:cBhvr>
                                    </p:animEffect>
                                    <p:anim calcmode="lin" valueType="num">
                                      <p:cBhvr>
                                        <p:cTn id="2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42" presetClass="entr" presetSubtype="0" fill="hold" grpId="0" nodeType="after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1000"/>
                                        <p:tgtEl>
                                          <p:spTgt spid="3">
                                            <p:txEl>
                                              <p:pRg st="5" end="5"/>
                                            </p:txEl>
                                          </p:spTgt>
                                        </p:tgtEl>
                                      </p:cBhvr>
                                    </p:animEffect>
                                    <p:anim calcmode="lin" valueType="num">
                                      <p:cBhvr>
                                        <p:cTn id="3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2"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33" fill="hold">
                            <p:stCondLst>
                              <p:cond delay="2000"/>
                            </p:stCondLst>
                            <p:childTnLst>
                              <p:par>
                                <p:cTn id="34" presetID="16" presetClass="entr" presetSubtype="21" fill="hold" nodeType="afterEffect">
                                  <p:stCondLst>
                                    <p:cond delay="0"/>
                                  </p:stCondLst>
                                  <p:childTnLst>
                                    <p:set>
                                      <p:cBhvr>
                                        <p:cTn id="35" dur="1" fill="hold">
                                          <p:stCondLst>
                                            <p:cond delay="0"/>
                                          </p:stCondLst>
                                        </p:cTn>
                                        <p:tgtEl>
                                          <p:spTgt spid="1027"/>
                                        </p:tgtEl>
                                        <p:attrNameLst>
                                          <p:attrName>style.visibility</p:attrName>
                                        </p:attrNameLst>
                                      </p:cBhvr>
                                      <p:to>
                                        <p:strVal val="visible"/>
                                      </p:to>
                                    </p:set>
                                    <p:animEffect transition="in" filter="barn(inVertical)">
                                      <p:cBhvr>
                                        <p:cTn id="36" dur="500"/>
                                        <p:tgtEl>
                                          <p:spTgt spid="1027"/>
                                        </p:tgtEl>
                                      </p:cBhvr>
                                    </p:animEffect>
                                  </p:childTnLst>
                                </p:cTn>
                              </p:par>
                              <p:par>
                                <p:cTn id="37" presetID="16" presetClass="entr" presetSubtype="21" fill="hold" nodeType="withEffect">
                                  <p:stCondLst>
                                    <p:cond delay="0"/>
                                  </p:stCondLst>
                                  <p:childTnLst>
                                    <p:set>
                                      <p:cBhvr>
                                        <p:cTn id="38" dur="1" fill="hold">
                                          <p:stCondLst>
                                            <p:cond delay="0"/>
                                          </p:stCondLst>
                                        </p:cTn>
                                        <p:tgtEl>
                                          <p:spTgt spid="1028"/>
                                        </p:tgtEl>
                                        <p:attrNameLst>
                                          <p:attrName>style.visibility</p:attrName>
                                        </p:attrNameLst>
                                      </p:cBhvr>
                                      <p:to>
                                        <p:strVal val="visible"/>
                                      </p:to>
                                    </p:set>
                                    <p:animEffect transition="in" filter="barn(inVertical)">
                                      <p:cBhvr>
                                        <p:cTn id="39" dur="500"/>
                                        <p:tgtEl>
                                          <p:spTgt spid="1028"/>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animEffect transition="in" filter="fade">
                                      <p:cBhvr>
                                        <p:cTn id="44" dur="1000"/>
                                        <p:tgtEl>
                                          <p:spTgt spid="3">
                                            <p:txEl>
                                              <p:pRg st="8" end="8"/>
                                            </p:txEl>
                                          </p:spTgt>
                                        </p:tgtEl>
                                      </p:cBhvr>
                                    </p:animEffect>
                                    <p:anim calcmode="lin" valueType="num">
                                      <p:cBhvr>
                                        <p:cTn id="4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par>
                          <p:cTn id="47" fill="hold">
                            <p:stCondLst>
                              <p:cond delay="1000"/>
                            </p:stCondLst>
                            <p:childTnLst>
                              <p:par>
                                <p:cTn id="48" presetID="42" presetClass="entr" presetSubtype="0" fill="hold" grpId="0" nodeType="afterEffect">
                                  <p:stCondLst>
                                    <p:cond delay="0"/>
                                  </p:stCondLst>
                                  <p:childTnLst>
                                    <p:set>
                                      <p:cBhvr>
                                        <p:cTn id="49" dur="1" fill="hold">
                                          <p:stCondLst>
                                            <p:cond delay="0"/>
                                          </p:stCondLst>
                                        </p:cTn>
                                        <p:tgtEl>
                                          <p:spTgt spid="3">
                                            <p:txEl>
                                              <p:pRg st="9" end="9"/>
                                            </p:txEl>
                                          </p:spTgt>
                                        </p:tgtEl>
                                        <p:attrNameLst>
                                          <p:attrName>style.visibility</p:attrName>
                                        </p:attrNameLst>
                                      </p:cBhvr>
                                      <p:to>
                                        <p:strVal val="visible"/>
                                      </p:to>
                                    </p:set>
                                    <p:animEffect transition="in" filter="fade">
                                      <p:cBhvr>
                                        <p:cTn id="50" dur="1000"/>
                                        <p:tgtEl>
                                          <p:spTgt spid="3">
                                            <p:txEl>
                                              <p:pRg st="9" end="9"/>
                                            </p:txEl>
                                          </p:spTgt>
                                        </p:tgtEl>
                                      </p:cBhvr>
                                    </p:animEffect>
                                    <p:anim calcmode="lin" valueType="num">
                                      <p:cBhvr>
                                        <p:cTn id="51"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2" dur="1000" fill="hold"/>
                                        <p:tgtEl>
                                          <p:spTgt spid="3">
                                            <p:txEl>
                                              <p:pRg st="9" end="9"/>
                                            </p:txEl>
                                          </p:spTgt>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3">
                                            <p:txEl>
                                              <p:pRg st="10" end="10"/>
                                            </p:txEl>
                                          </p:spTgt>
                                        </p:tgtEl>
                                        <p:attrNameLst>
                                          <p:attrName>style.visibility</p:attrName>
                                        </p:attrNameLst>
                                      </p:cBhvr>
                                      <p:to>
                                        <p:strVal val="visible"/>
                                      </p:to>
                                    </p:set>
                                    <p:animEffect transition="in" filter="fade">
                                      <p:cBhvr>
                                        <p:cTn id="55" dur="1000"/>
                                        <p:tgtEl>
                                          <p:spTgt spid="3">
                                            <p:txEl>
                                              <p:pRg st="10" end="10"/>
                                            </p:txEl>
                                          </p:spTgt>
                                        </p:tgtEl>
                                      </p:cBhvr>
                                    </p:animEffect>
                                    <p:anim calcmode="lin" valueType="num">
                                      <p:cBhvr>
                                        <p:cTn id="56"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par>
                          <p:cTn id="58" fill="hold">
                            <p:stCondLst>
                              <p:cond delay="2000"/>
                            </p:stCondLst>
                            <p:childTnLst>
                              <p:par>
                                <p:cTn id="59" presetID="16" presetClass="entr" presetSubtype="21" fill="hold" nodeType="afterEffect">
                                  <p:stCondLst>
                                    <p:cond delay="0"/>
                                  </p:stCondLst>
                                  <p:childTnLst>
                                    <p:set>
                                      <p:cBhvr>
                                        <p:cTn id="60" dur="1" fill="hold">
                                          <p:stCondLst>
                                            <p:cond delay="0"/>
                                          </p:stCondLst>
                                        </p:cTn>
                                        <p:tgtEl>
                                          <p:spTgt spid="1029"/>
                                        </p:tgtEl>
                                        <p:attrNameLst>
                                          <p:attrName>style.visibility</p:attrName>
                                        </p:attrNameLst>
                                      </p:cBhvr>
                                      <p:to>
                                        <p:strVal val="visible"/>
                                      </p:to>
                                    </p:set>
                                    <p:animEffect transition="in" filter="barn(inVertical)">
                                      <p:cBhvr>
                                        <p:cTn id="61" dur="500"/>
                                        <p:tgtEl>
                                          <p:spTgt spid="10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60672" cy="1115627"/>
          </a:xfrm>
        </p:spPr>
        <p:txBody>
          <a:bodyPr>
            <a:noAutofit/>
          </a:bodyPr>
          <a:lstStyle/>
          <a:p>
            <a:pPr algn="l"/>
            <a:r>
              <a:rPr lang="en-US" altLang="en-US" sz="2000" b="1" u="sng" dirty="0"/>
              <a:t>Carbohydrate counting is based on two ideas</a:t>
            </a:r>
            <a:r>
              <a:rPr lang="en-US" altLang="en-US" sz="2000" b="1" u="sng" dirty="0" smtClean="0"/>
              <a:t>:</a:t>
            </a:r>
            <a:endParaRPr lang="en-US" sz="2000" b="1" u="sng" dirty="0"/>
          </a:p>
        </p:txBody>
      </p:sp>
      <p:sp>
        <p:nvSpPr>
          <p:cNvPr id="3" name="Content Placeholder 2"/>
          <p:cNvSpPr>
            <a:spLocks noGrp="1"/>
          </p:cNvSpPr>
          <p:nvPr>
            <p:ph idx="1"/>
          </p:nvPr>
        </p:nvSpPr>
        <p:spPr>
          <a:xfrm>
            <a:off x="228600" y="1752601"/>
            <a:ext cx="8686800" cy="3047999"/>
          </a:xfrm>
        </p:spPr>
        <p:txBody>
          <a:bodyPr>
            <a:normAutofit fontScale="77500" lnSpcReduction="20000"/>
          </a:bodyPr>
          <a:lstStyle/>
          <a:p>
            <a:pPr marL="114300" indent="0">
              <a:lnSpc>
                <a:spcPct val="150000"/>
              </a:lnSpc>
              <a:buNone/>
            </a:pPr>
            <a:r>
              <a:rPr lang="en-US" altLang="en-US" dirty="0">
                <a:solidFill>
                  <a:srgbClr val="660066"/>
                </a:solidFill>
                <a:cs typeface="Times New Roman" pitchFamily="18" charset="0"/>
              </a:rPr>
              <a:t>1- Eating equal amounts of sugar </a:t>
            </a:r>
            <a:r>
              <a:rPr lang="en-US" altLang="en-US" dirty="0">
                <a:solidFill>
                  <a:schemeClr val="accent2">
                    <a:lumMod val="75000"/>
                  </a:schemeClr>
                </a:solidFill>
                <a:cs typeface="Times New Roman" pitchFamily="18" charset="0"/>
              </a:rPr>
              <a:t>(such as fruit or, on occasion, candy) </a:t>
            </a:r>
            <a:r>
              <a:rPr lang="en-US" altLang="en-US" dirty="0">
                <a:solidFill>
                  <a:srgbClr val="660066"/>
                </a:solidFill>
                <a:cs typeface="Times New Roman" pitchFamily="18" charset="0"/>
              </a:rPr>
              <a:t>or starch </a:t>
            </a:r>
            <a:r>
              <a:rPr lang="en-US" altLang="en-US" dirty="0">
                <a:solidFill>
                  <a:schemeClr val="accent2">
                    <a:lumMod val="75000"/>
                  </a:schemeClr>
                </a:solidFill>
                <a:cs typeface="Times New Roman" pitchFamily="18" charset="0"/>
              </a:rPr>
              <a:t>(such as bread or pasta)</a:t>
            </a:r>
            <a:r>
              <a:rPr lang="en-US" altLang="en-US" dirty="0">
                <a:solidFill>
                  <a:srgbClr val="660066"/>
                </a:solidFill>
                <a:cs typeface="Times New Roman" pitchFamily="18" charset="0"/>
              </a:rPr>
              <a:t> will raise blood sugar about the same amount</a:t>
            </a:r>
            <a:r>
              <a:rPr lang="en-US" altLang="en-US" dirty="0" smtClean="0">
                <a:solidFill>
                  <a:srgbClr val="660066"/>
                </a:solidFill>
                <a:cs typeface="Times New Roman" pitchFamily="18" charset="0"/>
              </a:rPr>
              <a:t>.</a:t>
            </a:r>
          </a:p>
          <a:p>
            <a:pPr marL="114300" indent="0">
              <a:lnSpc>
                <a:spcPct val="150000"/>
              </a:lnSpc>
              <a:buNone/>
            </a:pPr>
            <a:endParaRPr lang="en-US" altLang="en-US" dirty="0">
              <a:solidFill>
                <a:srgbClr val="660066"/>
              </a:solidFill>
              <a:cs typeface="Times New Roman" pitchFamily="18" charset="0"/>
            </a:endParaRPr>
          </a:p>
          <a:p>
            <a:pPr marL="114300" indent="0">
              <a:lnSpc>
                <a:spcPct val="150000"/>
              </a:lnSpc>
              <a:buNone/>
            </a:pPr>
            <a:r>
              <a:rPr lang="en-US" altLang="en-US" dirty="0">
                <a:solidFill>
                  <a:srgbClr val="660066"/>
                </a:solidFill>
                <a:cs typeface="Times New Roman" pitchFamily="18" charset="0"/>
              </a:rPr>
              <a:t>2- Carbohydrate is the main nutrient that effects blood sugar. Within one to two hours after eating carbohydrate, most of it is changed to blood sugar. Protein and fat have much less effect on blood sugar.</a:t>
            </a:r>
          </a:p>
          <a:p>
            <a:endParaRPr lang="en-US" dirty="0"/>
          </a:p>
        </p:txBody>
      </p:sp>
      <p:sp>
        <p:nvSpPr>
          <p:cNvPr id="4" name="AutoShape 11"/>
          <p:cNvSpPr>
            <a:spLocks noChangeArrowheads="1"/>
          </p:cNvSpPr>
          <p:nvPr/>
        </p:nvSpPr>
        <p:spPr bwMode="auto">
          <a:xfrm>
            <a:off x="699653" y="4953000"/>
            <a:ext cx="7758545" cy="1295400"/>
          </a:xfrm>
          <a:prstGeom prst="flowChartAlternateProcess">
            <a:avLst/>
          </a:prstGeom>
          <a:gradFill rotWithShape="1">
            <a:gsLst>
              <a:gs pos="0">
                <a:srgbClr val="BB8EBB"/>
              </a:gs>
              <a:gs pos="50000">
                <a:srgbClr val="660066"/>
              </a:gs>
              <a:gs pos="100000">
                <a:srgbClr val="BB8EBB"/>
              </a:gs>
            </a:gsLst>
            <a:lin ang="5400000" scaled="1"/>
          </a:gradFill>
          <a:ln w="38100">
            <a:solidFill>
              <a:srgbClr val="660066"/>
            </a:solidFill>
            <a:miter lim="800000"/>
            <a:headEnd/>
            <a:tailEnd/>
          </a:ln>
        </p:spPr>
        <p:txBody>
          <a:bodyPr wrap="none" anchor="ctr"/>
          <a:lstStyle>
            <a:lvl1pPr eaLnBrk="0" hangingPunct="0">
              <a:spcBef>
                <a:spcPts val="600"/>
              </a:spcBef>
              <a:buClr>
                <a:schemeClr val="tx2"/>
              </a:buClr>
              <a:buSzPct val="73000"/>
              <a:buFont typeface="Wingdings 2" pitchFamily="18" charset="2"/>
              <a:buChar char=""/>
              <a:defRPr sz="2600">
                <a:solidFill>
                  <a:schemeClr val="tx1"/>
                </a:solidFill>
                <a:latin typeface="Trebuchet MS" pitchFamily="34" charset="0"/>
              </a:defRPr>
            </a:lvl1pPr>
            <a:lvl2pPr marL="742950" indent="-285750" eaLnBrk="0" hangingPunct="0">
              <a:spcBef>
                <a:spcPts val="500"/>
              </a:spcBef>
              <a:buClr>
                <a:srgbClr val="F9B639"/>
              </a:buClr>
              <a:buSzPct val="80000"/>
              <a:buFont typeface="Wingdings 2" pitchFamily="18" charset="2"/>
              <a:buChar char=""/>
              <a:defRPr sz="2300">
                <a:solidFill>
                  <a:srgbClr val="6C6C6C"/>
                </a:solidFill>
                <a:latin typeface="Trebuchet MS" pitchFamily="34" charset="0"/>
              </a:defRPr>
            </a:lvl2pPr>
            <a:lvl3pPr marL="1143000" indent="-228600" eaLnBrk="0" hangingPunct="0">
              <a:spcBef>
                <a:spcPts val="400"/>
              </a:spcBef>
              <a:buClr>
                <a:srgbClr val="F9B639"/>
              </a:buClr>
              <a:buSzPct val="60000"/>
              <a:buFont typeface="Wingdings" pitchFamily="2" charset="2"/>
              <a:buChar char=""/>
              <a:defRPr sz="2000">
                <a:solidFill>
                  <a:schemeClr val="tx1"/>
                </a:solidFill>
                <a:latin typeface="Trebuchet MS" pitchFamily="34" charset="0"/>
              </a:defRPr>
            </a:lvl3pPr>
            <a:lvl4pPr marL="1600200" indent="-228600" eaLnBrk="0" hangingPunct="0">
              <a:spcBef>
                <a:spcPct val="20000"/>
              </a:spcBef>
              <a:buClr>
                <a:srgbClr val="F9B639"/>
              </a:buClr>
              <a:buSzPct val="80000"/>
              <a:buFont typeface="Wingdings 2" pitchFamily="18" charset="2"/>
              <a:buChar char=""/>
              <a:defRPr sz="2000">
                <a:solidFill>
                  <a:srgbClr val="6C6C6C"/>
                </a:solidFill>
                <a:latin typeface="Trebuchet MS" pitchFamily="34" charset="0"/>
              </a:defRPr>
            </a:lvl4pPr>
            <a:lvl5pPr marL="2057400" indent="-228600" eaLnBrk="0" hangingPunct="0">
              <a:spcBef>
                <a:spcPts val="400"/>
              </a:spcBef>
              <a:buClr>
                <a:srgbClr val="F9B639"/>
              </a:buClr>
              <a:buSzPct val="70000"/>
              <a:buFont typeface="Wingdings" pitchFamily="2" charset="2"/>
              <a:buChar char=""/>
              <a:defRPr sz="2000">
                <a:solidFill>
                  <a:schemeClr val="tx1"/>
                </a:solidFill>
                <a:latin typeface="Trebuchet MS" pitchFamily="34" charset="0"/>
              </a:defRPr>
            </a:lvl5pPr>
            <a:lvl6pPr marL="25146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6pPr>
            <a:lvl7pPr marL="29718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7pPr>
            <a:lvl8pPr marL="34290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8pPr>
            <a:lvl9pPr marL="38862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9pPr>
          </a:lstStyle>
          <a:p>
            <a:pPr algn="ctr" eaLnBrk="1" hangingPunct="1">
              <a:lnSpc>
                <a:spcPct val="150000"/>
              </a:lnSpc>
              <a:spcBef>
                <a:spcPct val="0"/>
              </a:spcBef>
              <a:buClrTx/>
              <a:buSzTx/>
              <a:buFontTx/>
              <a:buNone/>
            </a:pPr>
            <a:r>
              <a:rPr lang="en-US" altLang="en-US" sz="1800" b="1" dirty="0">
                <a:solidFill>
                  <a:schemeClr val="bg1"/>
                </a:solidFill>
                <a:cs typeface="Times New Roman" pitchFamily="18" charset="0"/>
              </a:rPr>
              <a:t>The key to remember is that the amount of carbohydrate eaten</a:t>
            </a:r>
          </a:p>
          <a:p>
            <a:pPr algn="ctr" eaLnBrk="1" hangingPunct="1">
              <a:lnSpc>
                <a:spcPct val="150000"/>
              </a:lnSpc>
              <a:spcBef>
                <a:spcPct val="0"/>
              </a:spcBef>
              <a:buClrTx/>
              <a:buSzTx/>
              <a:buFontTx/>
              <a:buNone/>
            </a:pPr>
            <a:r>
              <a:rPr lang="en-US" altLang="en-US" sz="1800" b="1" dirty="0">
                <a:solidFill>
                  <a:schemeClr val="bg1"/>
                </a:solidFill>
                <a:cs typeface="Times New Roman" pitchFamily="18" charset="0"/>
              </a:rPr>
              <a:t> (whether sugar or starch) will determine how high the </a:t>
            </a:r>
          </a:p>
          <a:p>
            <a:pPr algn="ctr" eaLnBrk="1" hangingPunct="1">
              <a:lnSpc>
                <a:spcPct val="150000"/>
              </a:lnSpc>
              <a:spcBef>
                <a:spcPct val="0"/>
              </a:spcBef>
              <a:buClrTx/>
              <a:buSzTx/>
              <a:buFontTx/>
              <a:buNone/>
            </a:pPr>
            <a:r>
              <a:rPr lang="en-US" altLang="en-US" sz="1800" b="1" dirty="0">
                <a:solidFill>
                  <a:schemeClr val="bg1"/>
                </a:solidFill>
                <a:cs typeface="Times New Roman" pitchFamily="18" charset="0"/>
              </a:rPr>
              <a:t>blood sugar level will be after a meal or snack.</a:t>
            </a:r>
          </a:p>
        </p:txBody>
      </p:sp>
    </p:spTree>
    <p:extLst>
      <p:ext uri="{BB962C8B-B14F-4D97-AF65-F5344CB8AC3E}">
        <p14:creationId xmlns:p14="http://schemas.microsoft.com/office/powerpoint/2010/main" val="300340995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circle(in)">
                                      <p:cBhvr>
                                        <p:cTn id="2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81000"/>
            <a:ext cx="7010400" cy="1216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 Box 4"/>
          <p:cNvSpPr txBox="1">
            <a:spLocks noChangeArrowheads="1"/>
          </p:cNvSpPr>
          <p:nvPr/>
        </p:nvSpPr>
        <p:spPr bwMode="auto">
          <a:xfrm>
            <a:off x="457200" y="1868488"/>
            <a:ext cx="2590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600"/>
              </a:spcBef>
              <a:buClr>
                <a:schemeClr val="tx2"/>
              </a:buClr>
              <a:buSzPct val="73000"/>
              <a:buFont typeface="Wingdings 2" pitchFamily="18" charset="2"/>
              <a:buChar char=""/>
              <a:defRPr sz="2600">
                <a:solidFill>
                  <a:schemeClr val="tx1"/>
                </a:solidFill>
                <a:latin typeface="Trebuchet MS" pitchFamily="34" charset="0"/>
              </a:defRPr>
            </a:lvl1pPr>
            <a:lvl2pPr marL="742950" indent="-285750" eaLnBrk="0" hangingPunct="0">
              <a:spcBef>
                <a:spcPts val="500"/>
              </a:spcBef>
              <a:buClr>
                <a:srgbClr val="F9B639"/>
              </a:buClr>
              <a:buSzPct val="80000"/>
              <a:buFont typeface="Wingdings 2" pitchFamily="18" charset="2"/>
              <a:buChar char=""/>
              <a:defRPr sz="2300">
                <a:solidFill>
                  <a:srgbClr val="6C6C6C"/>
                </a:solidFill>
                <a:latin typeface="Trebuchet MS" pitchFamily="34" charset="0"/>
              </a:defRPr>
            </a:lvl2pPr>
            <a:lvl3pPr marL="1143000" indent="-228600" eaLnBrk="0" hangingPunct="0">
              <a:spcBef>
                <a:spcPts val="400"/>
              </a:spcBef>
              <a:buClr>
                <a:srgbClr val="F9B639"/>
              </a:buClr>
              <a:buSzPct val="60000"/>
              <a:buFont typeface="Wingdings" pitchFamily="2" charset="2"/>
              <a:buChar char=""/>
              <a:defRPr sz="2000">
                <a:solidFill>
                  <a:schemeClr val="tx1"/>
                </a:solidFill>
                <a:latin typeface="Trebuchet MS" pitchFamily="34" charset="0"/>
              </a:defRPr>
            </a:lvl3pPr>
            <a:lvl4pPr marL="1600200" indent="-228600" eaLnBrk="0" hangingPunct="0">
              <a:spcBef>
                <a:spcPct val="20000"/>
              </a:spcBef>
              <a:buClr>
                <a:srgbClr val="F9B639"/>
              </a:buClr>
              <a:buSzPct val="80000"/>
              <a:buFont typeface="Wingdings 2" pitchFamily="18" charset="2"/>
              <a:buChar char=""/>
              <a:defRPr sz="2000">
                <a:solidFill>
                  <a:srgbClr val="6C6C6C"/>
                </a:solidFill>
                <a:latin typeface="Trebuchet MS" pitchFamily="34" charset="0"/>
              </a:defRPr>
            </a:lvl4pPr>
            <a:lvl5pPr marL="2057400" indent="-228600" eaLnBrk="0" hangingPunct="0">
              <a:spcBef>
                <a:spcPts val="400"/>
              </a:spcBef>
              <a:buClr>
                <a:srgbClr val="F9B639"/>
              </a:buClr>
              <a:buSzPct val="70000"/>
              <a:buFont typeface="Wingdings" pitchFamily="2" charset="2"/>
              <a:buChar char=""/>
              <a:defRPr sz="2000">
                <a:solidFill>
                  <a:schemeClr val="tx1"/>
                </a:solidFill>
                <a:latin typeface="Trebuchet MS" pitchFamily="34" charset="0"/>
              </a:defRPr>
            </a:lvl5pPr>
            <a:lvl6pPr marL="25146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6pPr>
            <a:lvl7pPr marL="29718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7pPr>
            <a:lvl8pPr marL="34290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8pPr>
            <a:lvl9pPr marL="38862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9pPr>
          </a:lstStyle>
          <a:p>
            <a:pPr eaLnBrk="1" fontAlgn="base" hangingPunct="1">
              <a:spcBef>
                <a:spcPct val="50000"/>
              </a:spcBef>
              <a:spcAft>
                <a:spcPct val="0"/>
              </a:spcAft>
              <a:buClrTx/>
              <a:buSzTx/>
              <a:buFontTx/>
              <a:buNone/>
            </a:pPr>
            <a:r>
              <a:rPr lang="en-US" altLang="en-US" sz="2000" dirty="0">
                <a:solidFill>
                  <a:srgbClr val="660066"/>
                </a:solidFill>
                <a:cs typeface="Times New Roman" pitchFamily="18" charset="0"/>
              </a:rPr>
              <a:t>1 Starch serving</a:t>
            </a:r>
          </a:p>
        </p:txBody>
      </p:sp>
      <p:sp>
        <p:nvSpPr>
          <p:cNvPr id="6" name="Text Box 5"/>
          <p:cNvSpPr txBox="1">
            <a:spLocks noChangeArrowheads="1"/>
          </p:cNvSpPr>
          <p:nvPr/>
        </p:nvSpPr>
        <p:spPr bwMode="auto">
          <a:xfrm>
            <a:off x="5867400" y="1944688"/>
            <a:ext cx="2209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600"/>
              </a:spcBef>
              <a:buClr>
                <a:schemeClr val="tx2"/>
              </a:buClr>
              <a:buSzPct val="73000"/>
              <a:buFont typeface="Wingdings 2" pitchFamily="18" charset="2"/>
              <a:buChar char=""/>
              <a:defRPr sz="2600">
                <a:solidFill>
                  <a:schemeClr val="tx1"/>
                </a:solidFill>
                <a:latin typeface="Trebuchet MS" pitchFamily="34" charset="0"/>
              </a:defRPr>
            </a:lvl1pPr>
            <a:lvl2pPr marL="742950" indent="-285750" eaLnBrk="0" hangingPunct="0">
              <a:spcBef>
                <a:spcPts val="500"/>
              </a:spcBef>
              <a:buClr>
                <a:srgbClr val="F9B639"/>
              </a:buClr>
              <a:buSzPct val="80000"/>
              <a:buFont typeface="Wingdings 2" pitchFamily="18" charset="2"/>
              <a:buChar char=""/>
              <a:defRPr sz="2300">
                <a:solidFill>
                  <a:srgbClr val="6C6C6C"/>
                </a:solidFill>
                <a:latin typeface="Trebuchet MS" pitchFamily="34" charset="0"/>
              </a:defRPr>
            </a:lvl2pPr>
            <a:lvl3pPr marL="1143000" indent="-228600" eaLnBrk="0" hangingPunct="0">
              <a:spcBef>
                <a:spcPts val="400"/>
              </a:spcBef>
              <a:buClr>
                <a:srgbClr val="F9B639"/>
              </a:buClr>
              <a:buSzPct val="60000"/>
              <a:buFont typeface="Wingdings" pitchFamily="2" charset="2"/>
              <a:buChar char=""/>
              <a:defRPr sz="2000">
                <a:solidFill>
                  <a:schemeClr val="tx1"/>
                </a:solidFill>
                <a:latin typeface="Trebuchet MS" pitchFamily="34" charset="0"/>
              </a:defRPr>
            </a:lvl3pPr>
            <a:lvl4pPr marL="1600200" indent="-228600" eaLnBrk="0" hangingPunct="0">
              <a:spcBef>
                <a:spcPct val="20000"/>
              </a:spcBef>
              <a:buClr>
                <a:srgbClr val="F9B639"/>
              </a:buClr>
              <a:buSzPct val="80000"/>
              <a:buFont typeface="Wingdings 2" pitchFamily="18" charset="2"/>
              <a:buChar char=""/>
              <a:defRPr sz="2000">
                <a:solidFill>
                  <a:srgbClr val="6C6C6C"/>
                </a:solidFill>
                <a:latin typeface="Trebuchet MS" pitchFamily="34" charset="0"/>
              </a:defRPr>
            </a:lvl4pPr>
            <a:lvl5pPr marL="2057400" indent="-228600" eaLnBrk="0" hangingPunct="0">
              <a:spcBef>
                <a:spcPts val="400"/>
              </a:spcBef>
              <a:buClr>
                <a:srgbClr val="F9B639"/>
              </a:buClr>
              <a:buSzPct val="70000"/>
              <a:buFont typeface="Wingdings" pitchFamily="2" charset="2"/>
              <a:buChar char=""/>
              <a:defRPr sz="2000">
                <a:solidFill>
                  <a:schemeClr val="tx1"/>
                </a:solidFill>
                <a:latin typeface="Trebuchet MS" pitchFamily="34" charset="0"/>
              </a:defRPr>
            </a:lvl5pPr>
            <a:lvl6pPr marL="25146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6pPr>
            <a:lvl7pPr marL="29718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7pPr>
            <a:lvl8pPr marL="34290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8pPr>
            <a:lvl9pPr marL="38862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9pPr>
          </a:lstStyle>
          <a:p>
            <a:pPr eaLnBrk="1" fontAlgn="base" hangingPunct="1">
              <a:spcBef>
                <a:spcPct val="50000"/>
              </a:spcBef>
              <a:spcAft>
                <a:spcPct val="0"/>
              </a:spcAft>
              <a:buClrTx/>
              <a:buSzTx/>
              <a:buFontTx/>
              <a:buNone/>
            </a:pPr>
            <a:r>
              <a:rPr lang="en-US" altLang="en-US" sz="2000">
                <a:solidFill>
                  <a:srgbClr val="660066"/>
                </a:solidFill>
                <a:cs typeface="Times New Roman" pitchFamily="18" charset="0"/>
              </a:rPr>
              <a:t>15 gm CHO</a:t>
            </a:r>
          </a:p>
        </p:txBody>
      </p:sp>
      <p:sp>
        <p:nvSpPr>
          <p:cNvPr id="7" name="Text Box 6"/>
          <p:cNvSpPr txBox="1">
            <a:spLocks noChangeArrowheads="1"/>
          </p:cNvSpPr>
          <p:nvPr/>
        </p:nvSpPr>
        <p:spPr bwMode="auto">
          <a:xfrm>
            <a:off x="457200" y="2630488"/>
            <a:ext cx="2514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600"/>
              </a:spcBef>
              <a:buClr>
                <a:schemeClr val="tx2"/>
              </a:buClr>
              <a:buSzPct val="73000"/>
              <a:buFont typeface="Wingdings 2" pitchFamily="18" charset="2"/>
              <a:buChar char=""/>
              <a:defRPr sz="2600">
                <a:solidFill>
                  <a:schemeClr val="tx1"/>
                </a:solidFill>
                <a:latin typeface="Trebuchet MS" pitchFamily="34" charset="0"/>
              </a:defRPr>
            </a:lvl1pPr>
            <a:lvl2pPr marL="742950" indent="-285750" eaLnBrk="0" hangingPunct="0">
              <a:spcBef>
                <a:spcPts val="500"/>
              </a:spcBef>
              <a:buClr>
                <a:srgbClr val="F9B639"/>
              </a:buClr>
              <a:buSzPct val="80000"/>
              <a:buFont typeface="Wingdings 2" pitchFamily="18" charset="2"/>
              <a:buChar char=""/>
              <a:defRPr sz="2300">
                <a:solidFill>
                  <a:srgbClr val="6C6C6C"/>
                </a:solidFill>
                <a:latin typeface="Trebuchet MS" pitchFamily="34" charset="0"/>
              </a:defRPr>
            </a:lvl2pPr>
            <a:lvl3pPr marL="1143000" indent="-228600" eaLnBrk="0" hangingPunct="0">
              <a:spcBef>
                <a:spcPts val="400"/>
              </a:spcBef>
              <a:buClr>
                <a:srgbClr val="F9B639"/>
              </a:buClr>
              <a:buSzPct val="60000"/>
              <a:buFont typeface="Wingdings" pitchFamily="2" charset="2"/>
              <a:buChar char=""/>
              <a:defRPr sz="2000">
                <a:solidFill>
                  <a:schemeClr val="tx1"/>
                </a:solidFill>
                <a:latin typeface="Trebuchet MS" pitchFamily="34" charset="0"/>
              </a:defRPr>
            </a:lvl3pPr>
            <a:lvl4pPr marL="1600200" indent="-228600" eaLnBrk="0" hangingPunct="0">
              <a:spcBef>
                <a:spcPct val="20000"/>
              </a:spcBef>
              <a:buClr>
                <a:srgbClr val="F9B639"/>
              </a:buClr>
              <a:buSzPct val="80000"/>
              <a:buFont typeface="Wingdings 2" pitchFamily="18" charset="2"/>
              <a:buChar char=""/>
              <a:defRPr sz="2000">
                <a:solidFill>
                  <a:srgbClr val="6C6C6C"/>
                </a:solidFill>
                <a:latin typeface="Trebuchet MS" pitchFamily="34" charset="0"/>
              </a:defRPr>
            </a:lvl4pPr>
            <a:lvl5pPr marL="2057400" indent="-228600" eaLnBrk="0" hangingPunct="0">
              <a:spcBef>
                <a:spcPts val="400"/>
              </a:spcBef>
              <a:buClr>
                <a:srgbClr val="F9B639"/>
              </a:buClr>
              <a:buSzPct val="70000"/>
              <a:buFont typeface="Wingdings" pitchFamily="2" charset="2"/>
              <a:buChar char=""/>
              <a:defRPr sz="2000">
                <a:solidFill>
                  <a:schemeClr val="tx1"/>
                </a:solidFill>
                <a:latin typeface="Trebuchet MS" pitchFamily="34" charset="0"/>
              </a:defRPr>
            </a:lvl5pPr>
            <a:lvl6pPr marL="25146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6pPr>
            <a:lvl7pPr marL="29718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7pPr>
            <a:lvl8pPr marL="34290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8pPr>
            <a:lvl9pPr marL="38862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9pPr>
          </a:lstStyle>
          <a:p>
            <a:pPr eaLnBrk="1" fontAlgn="base" hangingPunct="1">
              <a:spcBef>
                <a:spcPct val="50000"/>
              </a:spcBef>
              <a:spcAft>
                <a:spcPct val="0"/>
              </a:spcAft>
              <a:buClrTx/>
              <a:buSzTx/>
              <a:buFontTx/>
              <a:buNone/>
            </a:pPr>
            <a:r>
              <a:rPr lang="en-US" altLang="en-US" sz="2000" dirty="0">
                <a:solidFill>
                  <a:srgbClr val="660066"/>
                </a:solidFill>
                <a:cs typeface="Times New Roman" pitchFamily="18" charset="0"/>
              </a:rPr>
              <a:t>1 Fruit serving</a:t>
            </a:r>
          </a:p>
        </p:txBody>
      </p:sp>
      <p:sp>
        <p:nvSpPr>
          <p:cNvPr id="8" name="Text Box 7"/>
          <p:cNvSpPr txBox="1">
            <a:spLocks noChangeArrowheads="1"/>
          </p:cNvSpPr>
          <p:nvPr/>
        </p:nvSpPr>
        <p:spPr bwMode="auto">
          <a:xfrm>
            <a:off x="5867400" y="2706688"/>
            <a:ext cx="2209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600"/>
              </a:spcBef>
              <a:buClr>
                <a:schemeClr val="tx2"/>
              </a:buClr>
              <a:buSzPct val="73000"/>
              <a:buFont typeface="Wingdings 2" pitchFamily="18" charset="2"/>
              <a:buChar char=""/>
              <a:defRPr sz="2600">
                <a:solidFill>
                  <a:schemeClr val="tx1"/>
                </a:solidFill>
                <a:latin typeface="Trebuchet MS" pitchFamily="34" charset="0"/>
              </a:defRPr>
            </a:lvl1pPr>
            <a:lvl2pPr marL="742950" indent="-285750" eaLnBrk="0" hangingPunct="0">
              <a:spcBef>
                <a:spcPts val="500"/>
              </a:spcBef>
              <a:buClr>
                <a:srgbClr val="F9B639"/>
              </a:buClr>
              <a:buSzPct val="80000"/>
              <a:buFont typeface="Wingdings 2" pitchFamily="18" charset="2"/>
              <a:buChar char=""/>
              <a:defRPr sz="2300">
                <a:solidFill>
                  <a:srgbClr val="6C6C6C"/>
                </a:solidFill>
                <a:latin typeface="Trebuchet MS" pitchFamily="34" charset="0"/>
              </a:defRPr>
            </a:lvl2pPr>
            <a:lvl3pPr marL="1143000" indent="-228600" eaLnBrk="0" hangingPunct="0">
              <a:spcBef>
                <a:spcPts val="400"/>
              </a:spcBef>
              <a:buClr>
                <a:srgbClr val="F9B639"/>
              </a:buClr>
              <a:buSzPct val="60000"/>
              <a:buFont typeface="Wingdings" pitchFamily="2" charset="2"/>
              <a:buChar char=""/>
              <a:defRPr sz="2000">
                <a:solidFill>
                  <a:schemeClr val="tx1"/>
                </a:solidFill>
                <a:latin typeface="Trebuchet MS" pitchFamily="34" charset="0"/>
              </a:defRPr>
            </a:lvl3pPr>
            <a:lvl4pPr marL="1600200" indent="-228600" eaLnBrk="0" hangingPunct="0">
              <a:spcBef>
                <a:spcPct val="20000"/>
              </a:spcBef>
              <a:buClr>
                <a:srgbClr val="F9B639"/>
              </a:buClr>
              <a:buSzPct val="80000"/>
              <a:buFont typeface="Wingdings 2" pitchFamily="18" charset="2"/>
              <a:buChar char=""/>
              <a:defRPr sz="2000">
                <a:solidFill>
                  <a:srgbClr val="6C6C6C"/>
                </a:solidFill>
                <a:latin typeface="Trebuchet MS" pitchFamily="34" charset="0"/>
              </a:defRPr>
            </a:lvl4pPr>
            <a:lvl5pPr marL="2057400" indent="-228600" eaLnBrk="0" hangingPunct="0">
              <a:spcBef>
                <a:spcPts val="400"/>
              </a:spcBef>
              <a:buClr>
                <a:srgbClr val="F9B639"/>
              </a:buClr>
              <a:buSzPct val="70000"/>
              <a:buFont typeface="Wingdings" pitchFamily="2" charset="2"/>
              <a:buChar char=""/>
              <a:defRPr sz="2000">
                <a:solidFill>
                  <a:schemeClr val="tx1"/>
                </a:solidFill>
                <a:latin typeface="Trebuchet MS" pitchFamily="34" charset="0"/>
              </a:defRPr>
            </a:lvl5pPr>
            <a:lvl6pPr marL="25146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6pPr>
            <a:lvl7pPr marL="29718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7pPr>
            <a:lvl8pPr marL="34290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8pPr>
            <a:lvl9pPr marL="38862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9pPr>
          </a:lstStyle>
          <a:p>
            <a:pPr eaLnBrk="1" fontAlgn="base" hangingPunct="1">
              <a:spcBef>
                <a:spcPct val="50000"/>
              </a:spcBef>
              <a:spcAft>
                <a:spcPct val="0"/>
              </a:spcAft>
              <a:buClrTx/>
              <a:buSzTx/>
              <a:buFontTx/>
              <a:buNone/>
            </a:pPr>
            <a:r>
              <a:rPr lang="en-US" altLang="en-US" sz="2000">
                <a:solidFill>
                  <a:srgbClr val="660066"/>
                </a:solidFill>
                <a:cs typeface="Times New Roman" pitchFamily="18" charset="0"/>
              </a:rPr>
              <a:t>15 gm CHO</a:t>
            </a:r>
          </a:p>
        </p:txBody>
      </p:sp>
      <p:sp>
        <p:nvSpPr>
          <p:cNvPr id="9" name="Text Box 8"/>
          <p:cNvSpPr txBox="1">
            <a:spLocks noChangeArrowheads="1"/>
          </p:cNvSpPr>
          <p:nvPr/>
        </p:nvSpPr>
        <p:spPr bwMode="auto">
          <a:xfrm>
            <a:off x="457200" y="3392488"/>
            <a:ext cx="23145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600"/>
              </a:spcBef>
              <a:buClr>
                <a:schemeClr val="tx2"/>
              </a:buClr>
              <a:buSzPct val="73000"/>
              <a:buFont typeface="Wingdings 2" pitchFamily="18" charset="2"/>
              <a:buChar char=""/>
              <a:defRPr sz="2600">
                <a:solidFill>
                  <a:schemeClr val="tx1"/>
                </a:solidFill>
                <a:latin typeface="Trebuchet MS" pitchFamily="34" charset="0"/>
              </a:defRPr>
            </a:lvl1pPr>
            <a:lvl2pPr marL="742950" indent="-285750" eaLnBrk="0" hangingPunct="0">
              <a:spcBef>
                <a:spcPts val="500"/>
              </a:spcBef>
              <a:buClr>
                <a:srgbClr val="F9B639"/>
              </a:buClr>
              <a:buSzPct val="80000"/>
              <a:buFont typeface="Wingdings 2" pitchFamily="18" charset="2"/>
              <a:buChar char=""/>
              <a:defRPr sz="2300">
                <a:solidFill>
                  <a:srgbClr val="6C6C6C"/>
                </a:solidFill>
                <a:latin typeface="Trebuchet MS" pitchFamily="34" charset="0"/>
              </a:defRPr>
            </a:lvl2pPr>
            <a:lvl3pPr marL="1143000" indent="-228600" eaLnBrk="0" hangingPunct="0">
              <a:spcBef>
                <a:spcPts val="400"/>
              </a:spcBef>
              <a:buClr>
                <a:srgbClr val="F9B639"/>
              </a:buClr>
              <a:buSzPct val="60000"/>
              <a:buFont typeface="Wingdings" pitchFamily="2" charset="2"/>
              <a:buChar char=""/>
              <a:defRPr sz="2000">
                <a:solidFill>
                  <a:schemeClr val="tx1"/>
                </a:solidFill>
                <a:latin typeface="Trebuchet MS" pitchFamily="34" charset="0"/>
              </a:defRPr>
            </a:lvl3pPr>
            <a:lvl4pPr marL="1600200" indent="-228600" eaLnBrk="0" hangingPunct="0">
              <a:spcBef>
                <a:spcPct val="20000"/>
              </a:spcBef>
              <a:buClr>
                <a:srgbClr val="F9B639"/>
              </a:buClr>
              <a:buSzPct val="80000"/>
              <a:buFont typeface="Wingdings 2" pitchFamily="18" charset="2"/>
              <a:buChar char=""/>
              <a:defRPr sz="2000">
                <a:solidFill>
                  <a:srgbClr val="6C6C6C"/>
                </a:solidFill>
                <a:latin typeface="Trebuchet MS" pitchFamily="34" charset="0"/>
              </a:defRPr>
            </a:lvl4pPr>
            <a:lvl5pPr marL="2057400" indent="-228600" eaLnBrk="0" hangingPunct="0">
              <a:spcBef>
                <a:spcPts val="400"/>
              </a:spcBef>
              <a:buClr>
                <a:srgbClr val="F9B639"/>
              </a:buClr>
              <a:buSzPct val="70000"/>
              <a:buFont typeface="Wingdings" pitchFamily="2" charset="2"/>
              <a:buChar char=""/>
              <a:defRPr sz="2000">
                <a:solidFill>
                  <a:schemeClr val="tx1"/>
                </a:solidFill>
                <a:latin typeface="Trebuchet MS" pitchFamily="34" charset="0"/>
              </a:defRPr>
            </a:lvl5pPr>
            <a:lvl6pPr marL="25146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6pPr>
            <a:lvl7pPr marL="29718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7pPr>
            <a:lvl8pPr marL="34290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8pPr>
            <a:lvl9pPr marL="38862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9pPr>
          </a:lstStyle>
          <a:p>
            <a:pPr eaLnBrk="1" fontAlgn="base" hangingPunct="1">
              <a:spcBef>
                <a:spcPct val="50000"/>
              </a:spcBef>
              <a:spcAft>
                <a:spcPct val="0"/>
              </a:spcAft>
              <a:buClrTx/>
              <a:buSzTx/>
              <a:buFontTx/>
              <a:buNone/>
            </a:pPr>
            <a:r>
              <a:rPr lang="en-US" altLang="en-US" sz="2000">
                <a:solidFill>
                  <a:srgbClr val="660066"/>
                </a:solidFill>
                <a:cs typeface="Times New Roman" pitchFamily="18" charset="0"/>
              </a:rPr>
              <a:t>1 Milk serving</a:t>
            </a:r>
          </a:p>
        </p:txBody>
      </p:sp>
      <p:sp>
        <p:nvSpPr>
          <p:cNvPr id="10" name="Text Box 9"/>
          <p:cNvSpPr txBox="1">
            <a:spLocks noChangeArrowheads="1"/>
          </p:cNvSpPr>
          <p:nvPr/>
        </p:nvSpPr>
        <p:spPr bwMode="auto">
          <a:xfrm>
            <a:off x="5867400" y="3468688"/>
            <a:ext cx="2209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600"/>
              </a:spcBef>
              <a:buClr>
                <a:schemeClr val="tx2"/>
              </a:buClr>
              <a:buSzPct val="73000"/>
              <a:buFont typeface="Wingdings 2" pitchFamily="18" charset="2"/>
              <a:buChar char=""/>
              <a:defRPr sz="2600">
                <a:solidFill>
                  <a:schemeClr val="tx1"/>
                </a:solidFill>
                <a:latin typeface="Trebuchet MS" pitchFamily="34" charset="0"/>
              </a:defRPr>
            </a:lvl1pPr>
            <a:lvl2pPr marL="742950" indent="-285750" eaLnBrk="0" hangingPunct="0">
              <a:spcBef>
                <a:spcPts val="500"/>
              </a:spcBef>
              <a:buClr>
                <a:srgbClr val="F9B639"/>
              </a:buClr>
              <a:buSzPct val="80000"/>
              <a:buFont typeface="Wingdings 2" pitchFamily="18" charset="2"/>
              <a:buChar char=""/>
              <a:defRPr sz="2300">
                <a:solidFill>
                  <a:srgbClr val="6C6C6C"/>
                </a:solidFill>
                <a:latin typeface="Trebuchet MS" pitchFamily="34" charset="0"/>
              </a:defRPr>
            </a:lvl2pPr>
            <a:lvl3pPr marL="1143000" indent="-228600" eaLnBrk="0" hangingPunct="0">
              <a:spcBef>
                <a:spcPts val="400"/>
              </a:spcBef>
              <a:buClr>
                <a:srgbClr val="F9B639"/>
              </a:buClr>
              <a:buSzPct val="60000"/>
              <a:buFont typeface="Wingdings" pitchFamily="2" charset="2"/>
              <a:buChar char=""/>
              <a:defRPr sz="2000">
                <a:solidFill>
                  <a:schemeClr val="tx1"/>
                </a:solidFill>
                <a:latin typeface="Trebuchet MS" pitchFamily="34" charset="0"/>
              </a:defRPr>
            </a:lvl3pPr>
            <a:lvl4pPr marL="1600200" indent="-228600" eaLnBrk="0" hangingPunct="0">
              <a:spcBef>
                <a:spcPct val="20000"/>
              </a:spcBef>
              <a:buClr>
                <a:srgbClr val="F9B639"/>
              </a:buClr>
              <a:buSzPct val="80000"/>
              <a:buFont typeface="Wingdings 2" pitchFamily="18" charset="2"/>
              <a:buChar char=""/>
              <a:defRPr sz="2000">
                <a:solidFill>
                  <a:srgbClr val="6C6C6C"/>
                </a:solidFill>
                <a:latin typeface="Trebuchet MS" pitchFamily="34" charset="0"/>
              </a:defRPr>
            </a:lvl4pPr>
            <a:lvl5pPr marL="2057400" indent="-228600" eaLnBrk="0" hangingPunct="0">
              <a:spcBef>
                <a:spcPts val="400"/>
              </a:spcBef>
              <a:buClr>
                <a:srgbClr val="F9B639"/>
              </a:buClr>
              <a:buSzPct val="70000"/>
              <a:buFont typeface="Wingdings" pitchFamily="2" charset="2"/>
              <a:buChar char=""/>
              <a:defRPr sz="2000">
                <a:solidFill>
                  <a:schemeClr val="tx1"/>
                </a:solidFill>
                <a:latin typeface="Trebuchet MS" pitchFamily="34" charset="0"/>
              </a:defRPr>
            </a:lvl5pPr>
            <a:lvl6pPr marL="25146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6pPr>
            <a:lvl7pPr marL="29718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7pPr>
            <a:lvl8pPr marL="34290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8pPr>
            <a:lvl9pPr marL="38862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9pPr>
          </a:lstStyle>
          <a:p>
            <a:pPr eaLnBrk="1" fontAlgn="base" hangingPunct="1">
              <a:spcBef>
                <a:spcPct val="50000"/>
              </a:spcBef>
              <a:spcAft>
                <a:spcPct val="0"/>
              </a:spcAft>
              <a:buClrTx/>
              <a:buSzTx/>
              <a:buFontTx/>
              <a:buNone/>
            </a:pPr>
            <a:r>
              <a:rPr lang="en-US" altLang="en-US" sz="2000">
                <a:solidFill>
                  <a:srgbClr val="660066"/>
                </a:solidFill>
                <a:cs typeface="Times New Roman" pitchFamily="18" charset="0"/>
              </a:rPr>
              <a:t>12 gm CHO</a:t>
            </a:r>
          </a:p>
        </p:txBody>
      </p:sp>
      <p:sp>
        <p:nvSpPr>
          <p:cNvPr id="11" name="Text Box 10"/>
          <p:cNvSpPr txBox="1">
            <a:spLocks noChangeArrowheads="1"/>
          </p:cNvSpPr>
          <p:nvPr/>
        </p:nvSpPr>
        <p:spPr bwMode="auto">
          <a:xfrm>
            <a:off x="457200" y="4154488"/>
            <a:ext cx="23622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600"/>
              </a:spcBef>
              <a:buClr>
                <a:schemeClr val="tx2"/>
              </a:buClr>
              <a:buSzPct val="73000"/>
              <a:buFont typeface="Wingdings 2" pitchFamily="18" charset="2"/>
              <a:buChar char=""/>
              <a:defRPr sz="2600">
                <a:solidFill>
                  <a:schemeClr val="tx1"/>
                </a:solidFill>
                <a:latin typeface="Trebuchet MS" pitchFamily="34" charset="0"/>
              </a:defRPr>
            </a:lvl1pPr>
            <a:lvl2pPr marL="742950" indent="-285750" eaLnBrk="0" hangingPunct="0">
              <a:spcBef>
                <a:spcPts val="500"/>
              </a:spcBef>
              <a:buClr>
                <a:srgbClr val="F9B639"/>
              </a:buClr>
              <a:buSzPct val="80000"/>
              <a:buFont typeface="Wingdings 2" pitchFamily="18" charset="2"/>
              <a:buChar char=""/>
              <a:defRPr sz="2300">
                <a:solidFill>
                  <a:srgbClr val="6C6C6C"/>
                </a:solidFill>
                <a:latin typeface="Trebuchet MS" pitchFamily="34" charset="0"/>
              </a:defRPr>
            </a:lvl2pPr>
            <a:lvl3pPr marL="1143000" indent="-228600" eaLnBrk="0" hangingPunct="0">
              <a:spcBef>
                <a:spcPts val="400"/>
              </a:spcBef>
              <a:buClr>
                <a:srgbClr val="F9B639"/>
              </a:buClr>
              <a:buSzPct val="60000"/>
              <a:buFont typeface="Wingdings" pitchFamily="2" charset="2"/>
              <a:buChar char=""/>
              <a:defRPr sz="2000">
                <a:solidFill>
                  <a:schemeClr val="tx1"/>
                </a:solidFill>
                <a:latin typeface="Trebuchet MS" pitchFamily="34" charset="0"/>
              </a:defRPr>
            </a:lvl3pPr>
            <a:lvl4pPr marL="1600200" indent="-228600" eaLnBrk="0" hangingPunct="0">
              <a:spcBef>
                <a:spcPct val="20000"/>
              </a:spcBef>
              <a:buClr>
                <a:srgbClr val="F9B639"/>
              </a:buClr>
              <a:buSzPct val="80000"/>
              <a:buFont typeface="Wingdings 2" pitchFamily="18" charset="2"/>
              <a:buChar char=""/>
              <a:defRPr sz="2000">
                <a:solidFill>
                  <a:srgbClr val="6C6C6C"/>
                </a:solidFill>
                <a:latin typeface="Trebuchet MS" pitchFamily="34" charset="0"/>
              </a:defRPr>
            </a:lvl4pPr>
            <a:lvl5pPr marL="2057400" indent="-228600" eaLnBrk="0" hangingPunct="0">
              <a:spcBef>
                <a:spcPts val="400"/>
              </a:spcBef>
              <a:buClr>
                <a:srgbClr val="F9B639"/>
              </a:buClr>
              <a:buSzPct val="70000"/>
              <a:buFont typeface="Wingdings" pitchFamily="2" charset="2"/>
              <a:buChar char=""/>
              <a:defRPr sz="2000">
                <a:solidFill>
                  <a:schemeClr val="tx1"/>
                </a:solidFill>
                <a:latin typeface="Trebuchet MS" pitchFamily="34" charset="0"/>
              </a:defRPr>
            </a:lvl5pPr>
            <a:lvl6pPr marL="25146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6pPr>
            <a:lvl7pPr marL="29718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7pPr>
            <a:lvl8pPr marL="34290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8pPr>
            <a:lvl9pPr marL="38862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9pPr>
          </a:lstStyle>
          <a:p>
            <a:pPr eaLnBrk="1" fontAlgn="base" hangingPunct="1">
              <a:spcBef>
                <a:spcPct val="50000"/>
              </a:spcBef>
              <a:spcAft>
                <a:spcPct val="0"/>
              </a:spcAft>
              <a:buClrTx/>
              <a:buSzTx/>
              <a:buFontTx/>
              <a:buNone/>
            </a:pPr>
            <a:r>
              <a:rPr lang="en-US" altLang="en-US" sz="2000">
                <a:solidFill>
                  <a:srgbClr val="660066"/>
                </a:solidFill>
                <a:cs typeface="Times New Roman" pitchFamily="18" charset="0"/>
              </a:rPr>
              <a:t>1 Veg. serving</a:t>
            </a:r>
          </a:p>
        </p:txBody>
      </p:sp>
      <p:sp>
        <p:nvSpPr>
          <p:cNvPr id="12" name="Text Box 11"/>
          <p:cNvSpPr txBox="1">
            <a:spLocks noChangeArrowheads="1"/>
          </p:cNvSpPr>
          <p:nvPr/>
        </p:nvSpPr>
        <p:spPr bwMode="auto">
          <a:xfrm>
            <a:off x="5943600" y="4230688"/>
            <a:ext cx="2209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600"/>
              </a:spcBef>
              <a:buClr>
                <a:schemeClr val="tx2"/>
              </a:buClr>
              <a:buSzPct val="73000"/>
              <a:buFont typeface="Wingdings 2" pitchFamily="18" charset="2"/>
              <a:buChar char=""/>
              <a:defRPr sz="2600">
                <a:solidFill>
                  <a:schemeClr val="tx1"/>
                </a:solidFill>
                <a:latin typeface="Trebuchet MS" pitchFamily="34" charset="0"/>
              </a:defRPr>
            </a:lvl1pPr>
            <a:lvl2pPr marL="742950" indent="-285750" eaLnBrk="0" hangingPunct="0">
              <a:spcBef>
                <a:spcPts val="500"/>
              </a:spcBef>
              <a:buClr>
                <a:srgbClr val="F9B639"/>
              </a:buClr>
              <a:buSzPct val="80000"/>
              <a:buFont typeface="Wingdings 2" pitchFamily="18" charset="2"/>
              <a:buChar char=""/>
              <a:defRPr sz="2300">
                <a:solidFill>
                  <a:srgbClr val="6C6C6C"/>
                </a:solidFill>
                <a:latin typeface="Trebuchet MS" pitchFamily="34" charset="0"/>
              </a:defRPr>
            </a:lvl2pPr>
            <a:lvl3pPr marL="1143000" indent="-228600" eaLnBrk="0" hangingPunct="0">
              <a:spcBef>
                <a:spcPts val="400"/>
              </a:spcBef>
              <a:buClr>
                <a:srgbClr val="F9B639"/>
              </a:buClr>
              <a:buSzPct val="60000"/>
              <a:buFont typeface="Wingdings" pitchFamily="2" charset="2"/>
              <a:buChar char=""/>
              <a:defRPr sz="2000">
                <a:solidFill>
                  <a:schemeClr val="tx1"/>
                </a:solidFill>
                <a:latin typeface="Trebuchet MS" pitchFamily="34" charset="0"/>
              </a:defRPr>
            </a:lvl3pPr>
            <a:lvl4pPr marL="1600200" indent="-228600" eaLnBrk="0" hangingPunct="0">
              <a:spcBef>
                <a:spcPct val="20000"/>
              </a:spcBef>
              <a:buClr>
                <a:srgbClr val="F9B639"/>
              </a:buClr>
              <a:buSzPct val="80000"/>
              <a:buFont typeface="Wingdings 2" pitchFamily="18" charset="2"/>
              <a:buChar char=""/>
              <a:defRPr sz="2000">
                <a:solidFill>
                  <a:srgbClr val="6C6C6C"/>
                </a:solidFill>
                <a:latin typeface="Trebuchet MS" pitchFamily="34" charset="0"/>
              </a:defRPr>
            </a:lvl4pPr>
            <a:lvl5pPr marL="2057400" indent="-228600" eaLnBrk="0" hangingPunct="0">
              <a:spcBef>
                <a:spcPts val="400"/>
              </a:spcBef>
              <a:buClr>
                <a:srgbClr val="F9B639"/>
              </a:buClr>
              <a:buSzPct val="70000"/>
              <a:buFont typeface="Wingdings" pitchFamily="2" charset="2"/>
              <a:buChar char=""/>
              <a:defRPr sz="2000">
                <a:solidFill>
                  <a:schemeClr val="tx1"/>
                </a:solidFill>
                <a:latin typeface="Trebuchet MS" pitchFamily="34" charset="0"/>
              </a:defRPr>
            </a:lvl5pPr>
            <a:lvl6pPr marL="25146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6pPr>
            <a:lvl7pPr marL="29718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7pPr>
            <a:lvl8pPr marL="34290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8pPr>
            <a:lvl9pPr marL="38862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9pPr>
          </a:lstStyle>
          <a:p>
            <a:pPr eaLnBrk="1" fontAlgn="base" hangingPunct="1">
              <a:spcBef>
                <a:spcPct val="50000"/>
              </a:spcBef>
              <a:spcAft>
                <a:spcPct val="0"/>
              </a:spcAft>
              <a:buClrTx/>
              <a:buSzTx/>
              <a:buFontTx/>
              <a:buNone/>
            </a:pPr>
            <a:r>
              <a:rPr lang="en-US" altLang="en-US" sz="2000">
                <a:solidFill>
                  <a:srgbClr val="660066"/>
                </a:solidFill>
                <a:cs typeface="Times New Roman" pitchFamily="18" charset="0"/>
              </a:rPr>
              <a:t>5 gm CHO</a:t>
            </a:r>
          </a:p>
        </p:txBody>
      </p:sp>
      <p:sp>
        <p:nvSpPr>
          <p:cNvPr id="13" name="Text Box 13"/>
          <p:cNvSpPr txBox="1">
            <a:spLocks noChangeArrowheads="1"/>
          </p:cNvSpPr>
          <p:nvPr/>
        </p:nvSpPr>
        <p:spPr bwMode="auto">
          <a:xfrm>
            <a:off x="3124200" y="1944688"/>
            <a:ext cx="381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600"/>
              </a:spcBef>
              <a:buClr>
                <a:schemeClr val="tx2"/>
              </a:buClr>
              <a:buSzPct val="73000"/>
              <a:buFont typeface="Wingdings 2" pitchFamily="18" charset="2"/>
              <a:buChar char=""/>
              <a:defRPr sz="2600">
                <a:solidFill>
                  <a:schemeClr val="tx1"/>
                </a:solidFill>
                <a:latin typeface="Trebuchet MS" pitchFamily="34" charset="0"/>
              </a:defRPr>
            </a:lvl1pPr>
            <a:lvl2pPr marL="742950" indent="-285750" eaLnBrk="0" hangingPunct="0">
              <a:spcBef>
                <a:spcPts val="500"/>
              </a:spcBef>
              <a:buClr>
                <a:srgbClr val="F9B639"/>
              </a:buClr>
              <a:buSzPct val="80000"/>
              <a:buFont typeface="Wingdings 2" pitchFamily="18" charset="2"/>
              <a:buChar char=""/>
              <a:defRPr sz="2300">
                <a:solidFill>
                  <a:srgbClr val="6C6C6C"/>
                </a:solidFill>
                <a:latin typeface="Trebuchet MS" pitchFamily="34" charset="0"/>
              </a:defRPr>
            </a:lvl2pPr>
            <a:lvl3pPr marL="1143000" indent="-228600" eaLnBrk="0" hangingPunct="0">
              <a:spcBef>
                <a:spcPts val="400"/>
              </a:spcBef>
              <a:buClr>
                <a:srgbClr val="F9B639"/>
              </a:buClr>
              <a:buSzPct val="60000"/>
              <a:buFont typeface="Wingdings" pitchFamily="2" charset="2"/>
              <a:buChar char=""/>
              <a:defRPr sz="2000">
                <a:solidFill>
                  <a:schemeClr val="tx1"/>
                </a:solidFill>
                <a:latin typeface="Trebuchet MS" pitchFamily="34" charset="0"/>
              </a:defRPr>
            </a:lvl3pPr>
            <a:lvl4pPr marL="1600200" indent="-228600" eaLnBrk="0" hangingPunct="0">
              <a:spcBef>
                <a:spcPct val="20000"/>
              </a:spcBef>
              <a:buClr>
                <a:srgbClr val="F9B639"/>
              </a:buClr>
              <a:buSzPct val="80000"/>
              <a:buFont typeface="Wingdings 2" pitchFamily="18" charset="2"/>
              <a:buChar char=""/>
              <a:defRPr sz="2000">
                <a:solidFill>
                  <a:srgbClr val="6C6C6C"/>
                </a:solidFill>
                <a:latin typeface="Trebuchet MS" pitchFamily="34" charset="0"/>
              </a:defRPr>
            </a:lvl4pPr>
            <a:lvl5pPr marL="2057400" indent="-228600" eaLnBrk="0" hangingPunct="0">
              <a:spcBef>
                <a:spcPts val="400"/>
              </a:spcBef>
              <a:buClr>
                <a:srgbClr val="F9B639"/>
              </a:buClr>
              <a:buSzPct val="70000"/>
              <a:buFont typeface="Wingdings" pitchFamily="2" charset="2"/>
              <a:buChar char=""/>
              <a:defRPr sz="2000">
                <a:solidFill>
                  <a:schemeClr val="tx1"/>
                </a:solidFill>
                <a:latin typeface="Trebuchet MS" pitchFamily="34" charset="0"/>
              </a:defRPr>
            </a:lvl5pPr>
            <a:lvl6pPr marL="25146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6pPr>
            <a:lvl7pPr marL="29718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7pPr>
            <a:lvl8pPr marL="34290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8pPr>
            <a:lvl9pPr marL="38862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9pPr>
          </a:lstStyle>
          <a:p>
            <a:pPr eaLnBrk="1" fontAlgn="base" hangingPunct="1">
              <a:spcBef>
                <a:spcPct val="50000"/>
              </a:spcBef>
              <a:spcAft>
                <a:spcPct val="0"/>
              </a:spcAft>
              <a:buClrTx/>
              <a:buSzTx/>
              <a:buFontTx/>
              <a:buNone/>
            </a:pPr>
            <a:r>
              <a:rPr lang="en-US" altLang="en-US" sz="2000" b="1" dirty="0">
                <a:solidFill>
                  <a:srgbClr val="660066"/>
                </a:solidFill>
                <a:cs typeface="Times New Roman" pitchFamily="18" charset="0"/>
              </a:rPr>
              <a:t>=</a:t>
            </a:r>
          </a:p>
        </p:txBody>
      </p:sp>
      <p:sp>
        <p:nvSpPr>
          <p:cNvPr id="14" name="Text Box 14"/>
          <p:cNvSpPr txBox="1">
            <a:spLocks noChangeArrowheads="1"/>
          </p:cNvSpPr>
          <p:nvPr/>
        </p:nvSpPr>
        <p:spPr bwMode="auto">
          <a:xfrm>
            <a:off x="5334000" y="1944688"/>
            <a:ext cx="381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600"/>
              </a:spcBef>
              <a:buClr>
                <a:schemeClr val="tx2"/>
              </a:buClr>
              <a:buSzPct val="73000"/>
              <a:buFont typeface="Wingdings 2" pitchFamily="18" charset="2"/>
              <a:buChar char=""/>
              <a:defRPr sz="2600">
                <a:solidFill>
                  <a:schemeClr val="tx1"/>
                </a:solidFill>
                <a:latin typeface="Trebuchet MS" pitchFamily="34" charset="0"/>
              </a:defRPr>
            </a:lvl1pPr>
            <a:lvl2pPr marL="742950" indent="-285750" eaLnBrk="0" hangingPunct="0">
              <a:spcBef>
                <a:spcPts val="500"/>
              </a:spcBef>
              <a:buClr>
                <a:srgbClr val="F9B639"/>
              </a:buClr>
              <a:buSzPct val="80000"/>
              <a:buFont typeface="Wingdings 2" pitchFamily="18" charset="2"/>
              <a:buChar char=""/>
              <a:defRPr sz="2300">
                <a:solidFill>
                  <a:srgbClr val="6C6C6C"/>
                </a:solidFill>
                <a:latin typeface="Trebuchet MS" pitchFamily="34" charset="0"/>
              </a:defRPr>
            </a:lvl2pPr>
            <a:lvl3pPr marL="1143000" indent="-228600" eaLnBrk="0" hangingPunct="0">
              <a:spcBef>
                <a:spcPts val="400"/>
              </a:spcBef>
              <a:buClr>
                <a:srgbClr val="F9B639"/>
              </a:buClr>
              <a:buSzPct val="60000"/>
              <a:buFont typeface="Wingdings" pitchFamily="2" charset="2"/>
              <a:buChar char=""/>
              <a:defRPr sz="2000">
                <a:solidFill>
                  <a:schemeClr val="tx1"/>
                </a:solidFill>
                <a:latin typeface="Trebuchet MS" pitchFamily="34" charset="0"/>
              </a:defRPr>
            </a:lvl3pPr>
            <a:lvl4pPr marL="1600200" indent="-228600" eaLnBrk="0" hangingPunct="0">
              <a:spcBef>
                <a:spcPct val="20000"/>
              </a:spcBef>
              <a:buClr>
                <a:srgbClr val="F9B639"/>
              </a:buClr>
              <a:buSzPct val="80000"/>
              <a:buFont typeface="Wingdings 2" pitchFamily="18" charset="2"/>
              <a:buChar char=""/>
              <a:defRPr sz="2000">
                <a:solidFill>
                  <a:srgbClr val="6C6C6C"/>
                </a:solidFill>
                <a:latin typeface="Trebuchet MS" pitchFamily="34" charset="0"/>
              </a:defRPr>
            </a:lvl4pPr>
            <a:lvl5pPr marL="2057400" indent="-228600" eaLnBrk="0" hangingPunct="0">
              <a:spcBef>
                <a:spcPts val="400"/>
              </a:spcBef>
              <a:buClr>
                <a:srgbClr val="F9B639"/>
              </a:buClr>
              <a:buSzPct val="70000"/>
              <a:buFont typeface="Wingdings" pitchFamily="2" charset="2"/>
              <a:buChar char=""/>
              <a:defRPr sz="2000">
                <a:solidFill>
                  <a:schemeClr val="tx1"/>
                </a:solidFill>
                <a:latin typeface="Trebuchet MS" pitchFamily="34" charset="0"/>
              </a:defRPr>
            </a:lvl5pPr>
            <a:lvl6pPr marL="25146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6pPr>
            <a:lvl7pPr marL="29718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7pPr>
            <a:lvl8pPr marL="34290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8pPr>
            <a:lvl9pPr marL="38862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9pPr>
          </a:lstStyle>
          <a:p>
            <a:pPr eaLnBrk="1" fontAlgn="base" hangingPunct="1">
              <a:spcBef>
                <a:spcPct val="50000"/>
              </a:spcBef>
              <a:spcAft>
                <a:spcPct val="0"/>
              </a:spcAft>
              <a:buClrTx/>
              <a:buSzTx/>
              <a:buFontTx/>
              <a:buNone/>
            </a:pPr>
            <a:r>
              <a:rPr lang="en-US" altLang="en-US" sz="2000" b="1">
                <a:solidFill>
                  <a:srgbClr val="660066"/>
                </a:solidFill>
                <a:cs typeface="Times New Roman" pitchFamily="18" charset="0"/>
              </a:rPr>
              <a:t>=</a:t>
            </a:r>
          </a:p>
        </p:txBody>
      </p:sp>
      <p:sp>
        <p:nvSpPr>
          <p:cNvPr id="15" name="Text Box 15"/>
          <p:cNvSpPr txBox="1">
            <a:spLocks noChangeArrowheads="1"/>
          </p:cNvSpPr>
          <p:nvPr/>
        </p:nvSpPr>
        <p:spPr bwMode="auto">
          <a:xfrm>
            <a:off x="3124200" y="2706688"/>
            <a:ext cx="381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600"/>
              </a:spcBef>
              <a:buClr>
                <a:schemeClr val="tx2"/>
              </a:buClr>
              <a:buSzPct val="73000"/>
              <a:buFont typeface="Wingdings 2" pitchFamily="18" charset="2"/>
              <a:buChar char=""/>
              <a:defRPr sz="2600">
                <a:solidFill>
                  <a:schemeClr val="tx1"/>
                </a:solidFill>
                <a:latin typeface="Trebuchet MS" pitchFamily="34" charset="0"/>
              </a:defRPr>
            </a:lvl1pPr>
            <a:lvl2pPr marL="742950" indent="-285750" eaLnBrk="0" hangingPunct="0">
              <a:spcBef>
                <a:spcPts val="500"/>
              </a:spcBef>
              <a:buClr>
                <a:srgbClr val="F9B639"/>
              </a:buClr>
              <a:buSzPct val="80000"/>
              <a:buFont typeface="Wingdings 2" pitchFamily="18" charset="2"/>
              <a:buChar char=""/>
              <a:defRPr sz="2300">
                <a:solidFill>
                  <a:srgbClr val="6C6C6C"/>
                </a:solidFill>
                <a:latin typeface="Trebuchet MS" pitchFamily="34" charset="0"/>
              </a:defRPr>
            </a:lvl2pPr>
            <a:lvl3pPr marL="1143000" indent="-228600" eaLnBrk="0" hangingPunct="0">
              <a:spcBef>
                <a:spcPts val="400"/>
              </a:spcBef>
              <a:buClr>
                <a:srgbClr val="F9B639"/>
              </a:buClr>
              <a:buSzPct val="60000"/>
              <a:buFont typeface="Wingdings" pitchFamily="2" charset="2"/>
              <a:buChar char=""/>
              <a:defRPr sz="2000">
                <a:solidFill>
                  <a:schemeClr val="tx1"/>
                </a:solidFill>
                <a:latin typeface="Trebuchet MS" pitchFamily="34" charset="0"/>
              </a:defRPr>
            </a:lvl3pPr>
            <a:lvl4pPr marL="1600200" indent="-228600" eaLnBrk="0" hangingPunct="0">
              <a:spcBef>
                <a:spcPct val="20000"/>
              </a:spcBef>
              <a:buClr>
                <a:srgbClr val="F9B639"/>
              </a:buClr>
              <a:buSzPct val="80000"/>
              <a:buFont typeface="Wingdings 2" pitchFamily="18" charset="2"/>
              <a:buChar char=""/>
              <a:defRPr sz="2000">
                <a:solidFill>
                  <a:srgbClr val="6C6C6C"/>
                </a:solidFill>
                <a:latin typeface="Trebuchet MS" pitchFamily="34" charset="0"/>
              </a:defRPr>
            </a:lvl4pPr>
            <a:lvl5pPr marL="2057400" indent="-228600" eaLnBrk="0" hangingPunct="0">
              <a:spcBef>
                <a:spcPts val="400"/>
              </a:spcBef>
              <a:buClr>
                <a:srgbClr val="F9B639"/>
              </a:buClr>
              <a:buSzPct val="70000"/>
              <a:buFont typeface="Wingdings" pitchFamily="2" charset="2"/>
              <a:buChar char=""/>
              <a:defRPr sz="2000">
                <a:solidFill>
                  <a:schemeClr val="tx1"/>
                </a:solidFill>
                <a:latin typeface="Trebuchet MS" pitchFamily="34" charset="0"/>
              </a:defRPr>
            </a:lvl5pPr>
            <a:lvl6pPr marL="25146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6pPr>
            <a:lvl7pPr marL="29718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7pPr>
            <a:lvl8pPr marL="34290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8pPr>
            <a:lvl9pPr marL="38862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9pPr>
          </a:lstStyle>
          <a:p>
            <a:pPr eaLnBrk="1" fontAlgn="base" hangingPunct="1">
              <a:spcBef>
                <a:spcPct val="50000"/>
              </a:spcBef>
              <a:spcAft>
                <a:spcPct val="0"/>
              </a:spcAft>
              <a:buClrTx/>
              <a:buSzTx/>
              <a:buFontTx/>
              <a:buNone/>
            </a:pPr>
            <a:r>
              <a:rPr lang="en-US" altLang="en-US" sz="2000" b="1">
                <a:solidFill>
                  <a:srgbClr val="660066"/>
                </a:solidFill>
                <a:cs typeface="Times New Roman" pitchFamily="18" charset="0"/>
              </a:rPr>
              <a:t>=</a:t>
            </a:r>
          </a:p>
        </p:txBody>
      </p:sp>
      <p:sp>
        <p:nvSpPr>
          <p:cNvPr id="16" name="Text Box 16"/>
          <p:cNvSpPr txBox="1">
            <a:spLocks noChangeArrowheads="1"/>
          </p:cNvSpPr>
          <p:nvPr/>
        </p:nvSpPr>
        <p:spPr bwMode="auto">
          <a:xfrm>
            <a:off x="5334000" y="2706688"/>
            <a:ext cx="381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600"/>
              </a:spcBef>
              <a:buClr>
                <a:schemeClr val="tx2"/>
              </a:buClr>
              <a:buSzPct val="73000"/>
              <a:buFont typeface="Wingdings 2" pitchFamily="18" charset="2"/>
              <a:buChar char=""/>
              <a:defRPr sz="2600">
                <a:solidFill>
                  <a:schemeClr val="tx1"/>
                </a:solidFill>
                <a:latin typeface="Trebuchet MS" pitchFamily="34" charset="0"/>
              </a:defRPr>
            </a:lvl1pPr>
            <a:lvl2pPr marL="742950" indent="-285750" eaLnBrk="0" hangingPunct="0">
              <a:spcBef>
                <a:spcPts val="500"/>
              </a:spcBef>
              <a:buClr>
                <a:srgbClr val="F9B639"/>
              </a:buClr>
              <a:buSzPct val="80000"/>
              <a:buFont typeface="Wingdings 2" pitchFamily="18" charset="2"/>
              <a:buChar char=""/>
              <a:defRPr sz="2300">
                <a:solidFill>
                  <a:srgbClr val="6C6C6C"/>
                </a:solidFill>
                <a:latin typeface="Trebuchet MS" pitchFamily="34" charset="0"/>
              </a:defRPr>
            </a:lvl2pPr>
            <a:lvl3pPr marL="1143000" indent="-228600" eaLnBrk="0" hangingPunct="0">
              <a:spcBef>
                <a:spcPts val="400"/>
              </a:spcBef>
              <a:buClr>
                <a:srgbClr val="F9B639"/>
              </a:buClr>
              <a:buSzPct val="60000"/>
              <a:buFont typeface="Wingdings" pitchFamily="2" charset="2"/>
              <a:buChar char=""/>
              <a:defRPr sz="2000">
                <a:solidFill>
                  <a:schemeClr val="tx1"/>
                </a:solidFill>
                <a:latin typeface="Trebuchet MS" pitchFamily="34" charset="0"/>
              </a:defRPr>
            </a:lvl3pPr>
            <a:lvl4pPr marL="1600200" indent="-228600" eaLnBrk="0" hangingPunct="0">
              <a:spcBef>
                <a:spcPct val="20000"/>
              </a:spcBef>
              <a:buClr>
                <a:srgbClr val="F9B639"/>
              </a:buClr>
              <a:buSzPct val="80000"/>
              <a:buFont typeface="Wingdings 2" pitchFamily="18" charset="2"/>
              <a:buChar char=""/>
              <a:defRPr sz="2000">
                <a:solidFill>
                  <a:srgbClr val="6C6C6C"/>
                </a:solidFill>
                <a:latin typeface="Trebuchet MS" pitchFamily="34" charset="0"/>
              </a:defRPr>
            </a:lvl4pPr>
            <a:lvl5pPr marL="2057400" indent="-228600" eaLnBrk="0" hangingPunct="0">
              <a:spcBef>
                <a:spcPts val="400"/>
              </a:spcBef>
              <a:buClr>
                <a:srgbClr val="F9B639"/>
              </a:buClr>
              <a:buSzPct val="70000"/>
              <a:buFont typeface="Wingdings" pitchFamily="2" charset="2"/>
              <a:buChar char=""/>
              <a:defRPr sz="2000">
                <a:solidFill>
                  <a:schemeClr val="tx1"/>
                </a:solidFill>
                <a:latin typeface="Trebuchet MS" pitchFamily="34" charset="0"/>
              </a:defRPr>
            </a:lvl5pPr>
            <a:lvl6pPr marL="25146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6pPr>
            <a:lvl7pPr marL="29718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7pPr>
            <a:lvl8pPr marL="34290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8pPr>
            <a:lvl9pPr marL="38862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9pPr>
          </a:lstStyle>
          <a:p>
            <a:pPr eaLnBrk="1" fontAlgn="base" hangingPunct="1">
              <a:spcBef>
                <a:spcPct val="50000"/>
              </a:spcBef>
              <a:spcAft>
                <a:spcPct val="0"/>
              </a:spcAft>
              <a:buClrTx/>
              <a:buSzTx/>
              <a:buFontTx/>
              <a:buNone/>
            </a:pPr>
            <a:r>
              <a:rPr lang="en-US" altLang="en-US" sz="2000" b="1">
                <a:solidFill>
                  <a:srgbClr val="660066"/>
                </a:solidFill>
                <a:cs typeface="Times New Roman" pitchFamily="18" charset="0"/>
              </a:rPr>
              <a:t>=</a:t>
            </a:r>
          </a:p>
        </p:txBody>
      </p:sp>
      <p:sp>
        <p:nvSpPr>
          <p:cNvPr id="17" name="Text Box 17"/>
          <p:cNvSpPr txBox="1">
            <a:spLocks noChangeArrowheads="1"/>
          </p:cNvSpPr>
          <p:nvPr/>
        </p:nvSpPr>
        <p:spPr bwMode="auto">
          <a:xfrm>
            <a:off x="3124200" y="3468688"/>
            <a:ext cx="381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600"/>
              </a:spcBef>
              <a:buClr>
                <a:schemeClr val="tx2"/>
              </a:buClr>
              <a:buSzPct val="73000"/>
              <a:buFont typeface="Wingdings 2" pitchFamily="18" charset="2"/>
              <a:buChar char=""/>
              <a:defRPr sz="2600">
                <a:solidFill>
                  <a:schemeClr val="tx1"/>
                </a:solidFill>
                <a:latin typeface="Trebuchet MS" pitchFamily="34" charset="0"/>
              </a:defRPr>
            </a:lvl1pPr>
            <a:lvl2pPr marL="742950" indent="-285750" eaLnBrk="0" hangingPunct="0">
              <a:spcBef>
                <a:spcPts val="500"/>
              </a:spcBef>
              <a:buClr>
                <a:srgbClr val="F9B639"/>
              </a:buClr>
              <a:buSzPct val="80000"/>
              <a:buFont typeface="Wingdings 2" pitchFamily="18" charset="2"/>
              <a:buChar char=""/>
              <a:defRPr sz="2300">
                <a:solidFill>
                  <a:srgbClr val="6C6C6C"/>
                </a:solidFill>
                <a:latin typeface="Trebuchet MS" pitchFamily="34" charset="0"/>
              </a:defRPr>
            </a:lvl2pPr>
            <a:lvl3pPr marL="1143000" indent="-228600" eaLnBrk="0" hangingPunct="0">
              <a:spcBef>
                <a:spcPts val="400"/>
              </a:spcBef>
              <a:buClr>
                <a:srgbClr val="F9B639"/>
              </a:buClr>
              <a:buSzPct val="60000"/>
              <a:buFont typeface="Wingdings" pitchFamily="2" charset="2"/>
              <a:buChar char=""/>
              <a:defRPr sz="2000">
                <a:solidFill>
                  <a:schemeClr val="tx1"/>
                </a:solidFill>
                <a:latin typeface="Trebuchet MS" pitchFamily="34" charset="0"/>
              </a:defRPr>
            </a:lvl3pPr>
            <a:lvl4pPr marL="1600200" indent="-228600" eaLnBrk="0" hangingPunct="0">
              <a:spcBef>
                <a:spcPct val="20000"/>
              </a:spcBef>
              <a:buClr>
                <a:srgbClr val="F9B639"/>
              </a:buClr>
              <a:buSzPct val="80000"/>
              <a:buFont typeface="Wingdings 2" pitchFamily="18" charset="2"/>
              <a:buChar char=""/>
              <a:defRPr sz="2000">
                <a:solidFill>
                  <a:srgbClr val="6C6C6C"/>
                </a:solidFill>
                <a:latin typeface="Trebuchet MS" pitchFamily="34" charset="0"/>
              </a:defRPr>
            </a:lvl4pPr>
            <a:lvl5pPr marL="2057400" indent="-228600" eaLnBrk="0" hangingPunct="0">
              <a:spcBef>
                <a:spcPts val="400"/>
              </a:spcBef>
              <a:buClr>
                <a:srgbClr val="F9B639"/>
              </a:buClr>
              <a:buSzPct val="70000"/>
              <a:buFont typeface="Wingdings" pitchFamily="2" charset="2"/>
              <a:buChar char=""/>
              <a:defRPr sz="2000">
                <a:solidFill>
                  <a:schemeClr val="tx1"/>
                </a:solidFill>
                <a:latin typeface="Trebuchet MS" pitchFamily="34" charset="0"/>
              </a:defRPr>
            </a:lvl5pPr>
            <a:lvl6pPr marL="25146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6pPr>
            <a:lvl7pPr marL="29718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7pPr>
            <a:lvl8pPr marL="34290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8pPr>
            <a:lvl9pPr marL="38862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9pPr>
          </a:lstStyle>
          <a:p>
            <a:pPr eaLnBrk="1" fontAlgn="base" hangingPunct="1">
              <a:spcBef>
                <a:spcPct val="50000"/>
              </a:spcBef>
              <a:spcAft>
                <a:spcPct val="0"/>
              </a:spcAft>
              <a:buClrTx/>
              <a:buSzTx/>
              <a:buFontTx/>
              <a:buNone/>
            </a:pPr>
            <a:r>
              <a:rPr lang="en-US" altLang="en-US" sz="2000" b="1">
                <a:solidFill>
                  <a:srgbClr val="660066"/>
                </a:solidFill>
                <a:cs typeface="Times New Roman" pitchFamily="18" charset="0"/>
              </a:rPr>
              <a:t>=</a:t>
            </a:r>
          </a:p>
        </p:txBody>
      </p:sp>
      <p:sp>
        <p:nvSpPr>
          <p:cNvPr id="18" name="Text Box 18"/>
          <p:cNvSpPr txBox="1">
            <a:spLocks noChangeArrowheads="1"/>
          </p:cNvSpPr>
          <p:nvPr/>
        </p:nvSpPr>
        <p:spPr bwMode="auto">
          <a:xfrm>
            <a:off x="5334000" y="3468688"/>
            <a:ext cx="381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600"/>
              </a:spcBef>
              <a:buClr>
                <a:schemeClr val="tx2"/>
              </a:buClr>
              <a:buSzPct val="73000"/>
              <a:buFont typeface="Wingdings 2" pitchFamily="18" charset="2"/>
              <a:buChar char=""/>
              <a:defRPr sz="2600">
                <a:solidFill>
                  <a:schemeClr val="tx1"/>
                </a:solidFill>
                <a:latin typeface="Trebuchet MS" pitchFamily="34" charset="0"/>
              </a:defRPr>
            </a:lvl1pPr>
            <a:lvl2pPr marL="742950" indent="-285750" eaLnBrk="0" hangingPunct="0">
              <a:spcBef>
                <a:spcPts val="500"/>
              </a:spcBef>
              <a:buClr>
                <a:srgbClr val="F9B639"/>
              </a:buClr>
              <a:buSzPct val="80000"/>
              <a:buFont typeface="Wingdings 2" pitchFamily="18" charset="2"/>
              <a:buChar char=""/>
              <a:defRPr sz="2300">
                <a:solidFill>
                  <a:srgbClr val="6C6C6C"/>
                </a:solidFill>
                <a:latin typeface="Trebuchet MS" pitchFamily="34" charset="0"/>
              </a:defRPr>
            </a:lvl2pPr>
            <a:lvl3pPr marL="1143000" indent="-228600" eaLnBrk="0" hangingPunct="0">
              <a:spcBef>
                <a:spcPts val="400"/>
              </a:spcBef>
              <a:buClr>
                <a:srgbClr val="F9B639"/>
              </a:buClr>
              <a:buSzPct val="60000"/>
              <a:buFont typeface="Wingdings" pitchFamily="2" charset="2"/>
              <a:buChar char=""/>
              <a:defRPr sz="2000">
                <a:solidFill>
                  <a:schemeClr val="tx1"/>
                </a:solidFill>
                <a:latin typeface="Trebuchet MS" pitchFamily="34" charset="0"/>
              </a:defRPr>
            </a:lvl3pPr>
            <a:lvl4pPr marL="1600200" indent="-228600" eaLnBrk="0" hangingPunct="0">
              <a:spcBef>
                <a:spcPct val="20000"/>
              </a:spcBef>
              <a:buClr>
                <a:srgbClr val="F9B639"/>
              </a:buClr>
              <a:buSzPct val="80000"/>
              <a:buFont typeface="Wingdings 2" pitchFamily="18" charset="2"/>
              <a:buChar char=""/>
              <a:defRPr sz="2000">
                <a:solidFill>
                  <a:srgbClr val="6C6C6C"/>
                </a:solidFill>
                <a:latin typeface="Trebuchet MS" pitchFamily="34" charset="0"/>
              </a:defRPr>
            </a:lvl4pPr>
            <a:lvl5pPr marL="2057400" indent="-228600" eaLnBrk="0" hangingPunct="0">
              <a:spcBef>
                <a:spcPts val="400"/>
              </a:spcBef>
              <a:buClr>
                <a:srgbClr val="F9B639"/>
              </a:buClr>
              <a:buSzPct val="70000"/>
              <a:buFont typeface="Wingdings" pitchFamily="2" charset="2"/>
              <a:buChar char=""/>
              <a:defRPr sz="2000">
                <a:solidFill>
                  <a:schemeClr val="tx1"/>
                </a:solidFill>
                <a:latin typeface="Trebuchet MS" pitchFamily="34" charset="0"/>
              </a:defRPr>
            </a:lvl5pPr>
            <a:lvl6pPr marL="25146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6pPr>
            <a:lvl7pPr marL="29718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7pPr>
            <a:lvl8pPr marL="34290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8pPr>
            <a:lvl9pPr marL="38862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9pPr>
          </a:lstStyle>
          <a:p>
            <a:pPr eaLnBrk="1" fontAlgn="base" hangingPunct="1">
              <a:spcBef>
                <a:spcPct val="50000"/>
              </a:spcBef>
              <a:spcAft>
                <a:spcPct val="0"/>
              </a:spcAft>
              <a:buClrTx/>
              <a:buSzTx/>
              <a:buFontTx/>
              <a:buNone/>
            </a:pPr>
            <a:r>
              <a:rPr lang="en-US" altLang="en-US" sz="2000" b="1">
                <a:solidFill>
                  <a:srgbClr val="660066"/>
                </a:solidFill>
                <a:cs typeface="Times New Roman" pitchFamily="18" charset="0"/>
              </a:rPr>
              <a:t>=</a:t>
            </a:r>
          </a:p>
        </p:txBody>
      </p:sp>
      <p:sp>
        <p:nvSpPr>
          <p:cNvPr id="19" name="Text Box 19"/>
          <p:cNvSpPr txBox="1">
            <a:spLocks noChangeArrowheads="1"/>
          </p:cNvSpPr>
          <p:nvPr/>
        </p:nvSpPr>
        <p:spPr bwMode="auto">
          <a:xfrm>
            <a:off x="3124200" y="4230688"/>
            <a:ext cx="381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600"/>
              </a:spcBef>
              <a:buClr>
                <a:schemeClr val="tx2"/>
              </a:buClr>
              <a:buSzPct val="73000"/>
              <a:buFont typeface="Wingdings 2" pitchFamily="18" charset="2"/>
              <a:buChar char=""/>
              <a:defRPr sz="2600">
                <a:solidFill>
                  <a:schemeClr val="tx1"/>
                </a:solidFill>
                <a:latin typeface="Trebuchet MS" pitchFamily="34" charset="0"/>
              </a:defRPr>
            </a:lvl1pPr>
            <a:lvl2pPr marL="742950" indent="-285750" eaLnBrk="0" hangingPunct="0">
              <a:spcBef>
                <a:spcPts val="500"/>
              </a:spcBef>
              <a:buClr>
                <a:srgbClr val="F9B639"/>
              </a:buClr>
              <a:buSzPct val="80000"/>
              <a:buFont typeface="Wingdings 2" pitchFamily="18" charset="2"/>
              <a:buChar char=""/>
              <a:defRPr sz="2300">
                <a:solidFill>
                  <a:srgbClr val="6C6C6C"/>
                </a:solidFill>
                <a:latin typeface="Trebuchet MS" pitchFamily="34" charset="0"/>
              </a:defRPr>
            </a:lvl2pPr>
            <a:lvl3pPr marL="1143000" indent="-228600" eaLnBrk="0" hangingPunct="0">
              <a:spcBef>
                <a:spcPts val="400"/>
              </a:spcBef>
              <a:buClr>
                <a:srgbClr val="F9B639"/>
              </a:buClr>
              <a:buSzPct val="60000"/>
              <a:buFont typeface="Wingdings" pitchFamily="2" charset="2"/>
              <a:buChar char=""/>
              <a:defRPr sz="2000">
                <a:solidFill>
                  <a:schemeClr val="tx1"/>
                </a:solidFill>
                <a:latin typeface="Trebuchet MS" pitchFamily="34" charset="0"/>
              </a:defRPr>
            </a:lvl3pPr>
            <a:lvl4pPr marL="1600200" indent="-228600" eaLnBrk="0" hangingPunct="0">
              <a:spcBef>
                <a:spcPct val="20000"/>
              </a:spcBef>
              <a:buClr>
                <a:srgbClr val="F9B639"/>
              </a:buClr>
              <a:buSzPct val="80000"/>
              <a:buFont typeface="Wingdings 2" pitchFamily="18" charset="2"/>
              <a:buChar char=""/>
              <a:defRPr sz="2000">
                <a:solidFill>
                  <a:srgbClr val="6C6C6C"/>
                </a:solidFill>
                <a:latin typeface="Trebuchet MS" pitchFamily="34" charset="0"/>
              </a:defRPr>
            </a:lvl4pPr>
            <a:lvl5pPr marL="2057400" indent="-228600" eaLnBrk="0" hangingPunct="0">
              <a:spcBef>
                <a:spcPts val="400"/>
              </a:spcBef>
              <a:buClr>
                <a:srgbClr val="F9B639"/>
              </a:buClr>
              <a:buSzPct val="70000"/>
              <a:buFont typeface="Wingdings" pitchFamily="2" charset="2"/>
              <a:buChar char=""/>
              <a:defRPr sz="2000">
                <a:solidFill>
                  <a:schemeClr val="tx1"/>
                </a:solidFill>
                <a:latin typeface="Trebuchet MS" pitchFamily="34" charset="0"/>
              </a:defRPr>
            </a:lvl5pPr>
            <a:lvl6pPr marL="25146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6pPr>
            <a:lvl7pPr marL="29718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7pPr>
            <a:lvl8pPr marL="34290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8pPr>
            <a:lvl9pPr marL="38862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9pPr>
          </a:lstStyle>
          <a:p>
            <a:pPr eaLnBrk="1" fontAlgn="base" hangingPunct="1">
              <a:spcBef>
                <a:spcPct val="50000"/>
              </a:spcBef>
              <a:spcAft>
                <a:spcPct val="0"/>
              </a:spcAft>
              <a:buClrTx/>
              <a:buSzTx/>
              <a:buFontTx/>
              <a:buNone/>
            </a:pPr>
            <a:r>
              <a:rPr lang="en-US" altLang="en-US" sz="2000" b="1">
                <a:solidFill>
                  <a:srgbClr val="660066"/>
                </a:solidFill>
                <a:cs typeface="Times New Roman" pitchFamily="18" charset="0"/>
              </a:rPr>
              <a:t>=</a:t>
            </a:r>
          </a:p>
        </p:txBody>
      </p:sp>
      <p:sp>
        <p:nvSpPr>
          <p:cNvPr id="20" name="Text Box 20"/>
          <p:cNvSpPr txBox="1">
            <a:spLocks noChangeArrowheads="1"/>
          </p:cNvSpPr>
          <p:nvPr/>
        </p:nvSpPr>
        <p:spPr bwMode="auto">
          <a:xfrm>
            <a:off x="5334000" y="4230688"/>
            <a:ext cx="381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600"/>
              </a:spcBef>
              <a:buClr>
                <a:schemeClr val="tx2"/>
              </a:buClr>
              <a:buSzPct val="73000"/>
              <a:buFont typeface="Wingdings 2" pitchFamily="18" charset="2"/>
              <a:buChar char=""/>
              <a:defRPr sz="2600">
                <a:solidFill>
                  <a:schemeClr val="tx1"/>
                </a:solidFill>
                <a:latin typeface="Trebuchet MS" pitchFamily="34" charset="0"/>
              </a:defRPr>
            </a:lvl1pPr>
            <a:lvl2pPr marL="742950" indent="-285750" eaLnBrk="0" hangingPunct="0">
              <a:spcBef>
                <a:spcPts val="500"/>
              </a:spcBef>
              <a:buClr>
                <a:srgbClr val="F9B639"/>
              </a:buClr>
              <a:buSzPct val="80000"/>
              <a:buFont typeface="Wingdings 2" pitchFamily="18" charset="2"/>
              <a:buChar char=""/>
              <a:defRPr sz="2300">
                <a:solidFill>
                  <a:srgbClr val="6C6C6C"/>
                </a:solidFill>
                <a:latin typeface="Trebuchet MS" pitchFamily="34" charset="0"/>
              </a:defRPr>
            </a:lvl2pPr>
            <a:lvl3pPr marL="1143000" indent="-228600" eaLnBrk="0" hangingPunct="0">
              <a:spcBef>
                <a:spcPts val="400"/>
              </a:spcBef>
              <a:buClr>
                <a:srgbClr val="F9B639"/>
              </a:buClr>
              <a:buSzPct val="60000"/>
              <a:buFont typeface="Wingdings" pitchFamily="2" charset="2"/>
              <a:buChar char=""/>
              <a:defRPr sz="2000">
                <a:solidFill>
                  <a:schemeClr val="tx1"/>
                </a:solidFill>
                <a:latin typeface="Trebuchet MS" pitchFamily="34" charset="0"/>
              </a:defRPr>
            </a:lvl3pPr>
            <a:lvl4pPr marL="1600200" indent="-228600" eaLnBrk="0" hangingPunct="0">
              <a:spcBef>
                <a:spcPct val="20000"/>
              </a:spcBef>
              <a:buClr>
                <a:srgbClr val="F9B639"/>
              </a:buClr>
              <a:buSzPct val="80000"/>
              <a:buFont typeface="Wingdings 2" pitchFamily="18" charset="2"/>
              <a:buChar char=""/>
              <a:defRPr sz="2000">
                <a:solidFill>
                  <a:srgbClr val="6C6C6C"/>
                </a:solidFill>
                <a:latin typeface="Trebuchet MS" pitchFamily="34" charset="0"/>
              </a:defRPr>
            </a:lvl4pPr>
            <a:lvl5pPr marL="2057400" indent="-228600" eaLnBrk="0" hangingPunct="0">
              <a:spcBef>
                <a:spcPts val="400"/>
              </a:spcBef>
              <a:buClr>
                <a:srgbClr val="F9B639"/>
              </a:buClr>
              <a:buSzPct val="70000"/>
              <a:buFont typeface="Wingdings" pitchFamily="2" charset="2"/>
              <a:buChar char=""/>
              <a:defRPr sz="2000">
                <a:solidFill>
                  <a:schemeClr val="tx1"/>
                </a:solidFill>
                <a:latin typeface="Trebuchet MS" pitchFamily="34" charset="0"/>
              </a:defRPr>
            </a:lvl5pPr>
            <a:lvl6pPr marL="25146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6pPr>
            <a:lvl7pPr marL="29718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7pPr>
            <a:lvl8pPr marL="34290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8pPr>
            <a:lvl9pPr marL="38862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9pPr>
          </a:lstStyle>
          <a:p>
            <a:pPr eaLnBrk="1" fontAlgn="base" hangingPunct="1">
              <a:spcBef>
                <a:spcPct val="50000"/>
              </a:spcBef>
              <a:spcAft>
                <a:spcPct val="0"/>
              </a:spcAft>
              <a:buClrTx/>
              <a:buSzTx/>
              <a:buFontTx/>
              <a:buNone/>
            </a:pPr>
            <a:r>
              <a:rPr lang="en-US" altLang="en-US" sz="2000" b="1">
                <a:solidFill>
                  <a:srgbClr val="660066"/>
                </a:solidFill>
                <a:cs typeface="Times New Roman" pitchFamily="18" charset="0"/>
              </a:rPr>
              <a:t>=</a:t>
            </a:r>
          </a:p>
        </p:txBody>
      </p:sp>
      <p:sp>
        <p:nvSpPr>
          <p:cNvPr id="21" name="Text Box 21"/>
          <p:cNvSpPr txBox="1">
            <a:spLocks noChangeArrowheads="1"/>
          </p:cNvSpPr>
          <p:nvPr/>
        </p:nvSpPr>
        <p:spPr bwMode="auto">
          <a:xfrm>
            <a:off x="457200" y="4916488"/>
            <a:ext cx="2590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600"/>
              </a:spcBef>
              <a:buClr>
                <a:schemeClr val="tx2"/>
              </a:buClr>
              <a:buSzPct val="73000"/>
              <a:buFont typeface="Wingdings 2" pitchFamily="18" charset="2"/>
              <a:buChar char=""/>
              <a:defRPr sz="2600">
                <a:solidFill>
                  <a:schemeClr val="tx1"/>
                </a:solidFill>
                <a:latin typeface="Trebuchet MS" pitchFamily="34" charset="0"/>
              </a:defRPr>
            </a:lvl1pPr>
            <a:lvl2pPr marL="742950" indent="-285750" eaLnBrk="0" hangingPunct="0">
              <a:spcBef>
                <a:spcPts val="500"/>
              </a:spcBef>
              <a:buClr>
                <a:srgbClr val="F9B639"/>
              </a:buClr>
              <a:buSzPct val="80000"/>
              <a:buFont typeface="Wingdings 2" pitchFamily="18" charset="2"/>
              <a:buChar char=""/>
              <a:defRPr sz="2300">
                <a:solidFill>
                  <a:srgbClr val="6C6C6C"/>
                </a:solidFill>
                <a:latin typeface="Trebuchet MS" pitchFamily="34" charset="0"/>
              </a:defRPr>
            </a:lvl2pPr>
            <a:lvl3pPr marL="1143000" indent="-228600" eaLnBrk="0" hangingPunct="0">
              <a:spcBef>
                <a:spcPts val="400"/>
              </a:spcBef>
              <a:buClr>
                <a:srgbClr val="F9B639"/>
              </a:buClr>
              <a:buSzPct val="60000"/>
              <a:buFont typeface="Wingdings" pitchFamily="2" charset="2"/>
              <a:buChar char=""/>
              <a:defRPr sz="2000">
                <a:solidFill>
                  <a:schemeClr val="tx1"/>
                </a:solidFill>
                <a:latin typeface="Trebuchet MS" pitchFamily="34" charset="0"/>
              </a:defRPr>
            </a:lvl3pPr>
            <a:lvl4pPr marL="1600200" indent="-228600" eaLnBrk="0" hangingPunct="0">
              <a:spcBef>
                <a:spcPct val="20000"/>
              </a:spcBef>
              <a:buClr>
                <a:srgbClr val="F9B639"/>
              </a:buClr>
              <a:buSzPct val="80000"/>
              <a:buFont typeface="Wingdings 2" pitchFamily="18" charset="2"/>
              <a:buChar char=""/>
              <a:defRPr sz="2000">
                <a:solidFill>
                  <a:srgbClr val="6C6C6C"/>
                </a:solidFill>
                <a:latin typeface="Trebuchet MS" pitchFamily="34" charset="0"/>
              </a:defRPr>
            </a:lvl4pPr>
            <a:lvl5pPr marL="2057400" indent="-228600" eaLnBrk="0" hangingPunct="0">
              <a:spcBef>
                <a:spcPts val="400"/>
              </a:spcBef>
              <a:buClr>
                <a:srgbClr val="F9B639"/>
              </a:buClr>
              <a:buSzPct val="70000"/>
              <a:buFont typeface="Wingdings" pitchFamily="2" charset="2"/>
              <a:buChar char=""/>
              <a:defRPr sz="2000">
                <a:solidFill>
                  <a:schemeClr val="tx1"/>
                </a:solidFill>
                <a:latin typeface="Trebuchet MS" pitchFamily="34" charset="0"/>
              </a:defRPr>
            </a:lvl5pPr>
            <a:lvl6pPr marL="25146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6pPr>
            <a:lvl7pPr marL="29718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7pPr>
            <a:lvl8pPr marL="34290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8pPr>
            <a:lvl9pPr marL="38862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9pPr>
          </a:lstStyle>
          <a:p>
            <a:pPr eaLnBrk="1" fontAlgn="base" hangingPunct="1">
              <a:spcBef>
                <a:spcPct val="50000"/>
              </a:spcBef>
              <a:spcAft>
                <a:spcPct val="0"/>
              </a:spcAft>
              <a:buClrTx/>
              <a:buSzTx/>
              <a:buFontTx/>
              <a:buNone/>
            </a:pPr>
            <a:r>
              <a:rPr lang="en-US" altLang="en-US" sz="2000">
                <a:solidFill>
                  <a:srgbClr val="660066"/>
                </a:solidFill>
                <a:cs typeface="Times New Roman" pitchFamily="18" charset="0"/>
              </a:rPr>
              <a:t>1 Sugar serving</a:t>
            </a:r>
          </a:p>
        </p:txBody>
      </p:sp>
      <p:sp>
        <p:nvSpPr>
          <p:cNvPr id="22" name="Text Box 22"/>
          <p:cNvSpPr txBox="1">
            <a:spLocks noChangeArrowheads="1"/>
          </p:cNvSpPr>
          <p:nvPr/>
        </p:nvSpPr>
        <p:spPr bwMode="auto">
          <a:xfrm>
            <a:off x="3124200" y="4992688"/>
            <a:ext cx="381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600"/>
              </a:spcBef>
              <a:buClr>
                <a:schemeClr val="tx2"/>
              </a:buClr>
              <a:buSzPct val="73000"/>
              <a:buFont typeface="Wingdings 2" pitchFamily="18" charset="2"/>
              <a:buChar char=""/>
              <a:defRPr sz="2600">
                <a:solidFill>
                  <a:schemeClr val="tx1"/>
                </a:solidFill>
                <a:latin typeface="Trebuchet MS" pitchFamily="34" charset="0"/>
              </a:defRPr>
            </a:lvl1pPr>
            <a:lvl2pPr marL="742950" indent="-285750" eaLnBrk="0" hangingPunct="0">
              <a:spcBef>
                <a:spcPts val="500"/>
              </a:spcBef>
              <a:buClr>
                <a:srgbClr val="F9B639"/>
              </a:buClr>
              <a:buSzPct val="80000"/>
              <a:buFont typeface="Wingdings 2" pitchFamily="18" charset="2"/>
              <a:buChar char=""/>
              <a:defRPr sz="2300">
                <a:solidFill>
                  <a:srgbClr val="6C6C6C"/>
                </a:solidFill>
                <a:latin typeface="Trebuchet MS" pitchFamily="34" charset="0"/>
              </a:defRPr>
            </a:lvl2pPr>
            <a:lvl3pPr marL="1143000" indent="-228600" eaLnBrk="0" hangingPunct="0">
              <a:spcBef>
                <a:spcPts val="400"/>
              </a:spcBef>
              <a:buClr>
                <a:srgbClr val="F9B639"/>
              </a:buClr>
              <a:buSzPct val="60000"/>
              <a:buFont typeface="Wingdings" pitchFamily="2" charset="2"/>
              <a:buChar char=""/>
              <a:defRPr sz="2000">
                <a:solidFill>
                  <a:schemeClr val="tx1"/>
                </a:solidFill>
                <a:latin typeface="Trebuchet MS" pitchFamily="34" charset="0"/>
              </a:defRPr>
            </a:lvl3pPr>
            <a:lvl4pPr marL="1600200" indent="-228600" eaLnBrk="0" hangingPunct="0">
              <a:spcBef>
                <a:spcPct val="20000"/>
              </a:spcBef>
              <a:buClr>
                <a:srgbClr val="F9B639"/>
              </a:buClr>
              <a:buSzPct val="80000"/>
              <a:buFont typeface="Wingdings 2" pitchFamily="18" charset="2"/>
              <a:buChar char=""/>
              <a:defRPr sz="2000">
                <a:solidFill>
                  <a:srgbClr val="6C6C6C"/>
                </a:solidFill>
                <a:latin typeface="Trebuchet MS" pitchFamily="34" charset="0"/>
              </a:defRPr>
            </a:lvl4pPr>
            <a:lvl5pPr marL="2057400" indent="-228600" eaLnBrk="0" hangingPunct="0">
              <a:spcBef>
                <a:spcPts val="400"/>
              </a:spcBef>
              <a:buClr>
                <a:srgbClr val="F9B639"/>
              </a:buClr>
              <a:buSzPct val="70000"/>
              <a:buFont typeface="Wingdings" pitchFamily="2" charset="2"/>
              <a:buChar char=""/>
              <a:defRPr sz="2000">
                <a:solidFill>
                  <a:schemeClr val="tx1"/>
                </a:solidFill>
                <a:latin typeface="Trebuchet MS" pitchFamily="34" charset="0"/>
              </a:defRPr>
            </a:lvl5pPr>
            <a:lvl6pPr marL="25146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6pPr>
            <a:lvl7pPr marL="29718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7pPr>
            <a:lvl8pPr marL="34290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8pPr>
            <a:lvl9pPr marL="38862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9pPr>
          </a:lstStyle>
          <a:p>
            <a:pPr eaLnBrk="1" fontAlgn="base" hangingPunct="1">
              <a:spcBef>
                <a:spcPct val="50000"/>
              </a:spcBef>
              <a:spcAft>
                <a:spcPct val="0"/>
              </a:spcAft>
              <a:buClrTx/>
              <a:buSzTx/>
              <a:buFontTx/>
              <a:buNone/>
            </a:pPr>
            <a:r>
              <a:rPr lang="en-US" altLang="en-US" sz="2000" b="1">
                <a:solidFill>
                  <a:srgbClr val="660066"/>
                </a:solidFill>
                <a:cs typeface="Times New Roman" pitchFamily="18" charset="0"/>
              </a:rPr>
              <a:t>=</a:t>
            </a:r>
          </a:p>
        </p:txBody>
      </p:sp>
      <p:sp>
        <p:nvSpPr>
          <p:cNvPr id="23" name="Text Box 23"/>
          <p:cNvSpPr txBox="1">
            <a:spLocks noChangeArrowheads="1"/>
          </p:cNvSpPr>
          <p:nvPr/>
        </p:nvSpPr>
        <p:spPr bwMode="auto">
          <a:xfrm>
            <a:off x="5334000" y="4992688"/>
            <a:ext cx="381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600"/>
              </a:spcBef>
              <a:buClr>
                <a:schemeClr val="tx2"/>
              </a:buClr>
              <a:buSzPct val="73000"/>
              <a:buFont typeface="Wingdings 2" pitchFamily="18" charset="2"/>
              <a:buChar char=""/>
              <a:defRPr sz="2600">
                <a:solidFill>
                  <a:schemeClr val="tx1"/>
                </a:solidFill>
                <a:latin typeface="Trebuchet MS" pitchFamily="34" charset="0"/>
              </a:defRPr>
            </a:lvl1pPr>
            <a:lvl2pPr marL="742950" indent="-285750" eaLnBrk="0" hangingPunct="0">
              <a:spcBef>
                <a:spcPts val="500"/>
              </a:spcBef>
              <a:buClr>
                <a:srgbClr val="F9B639"/>
              </a:buClr>
              <a:buSzPct val="80000"/>
              <a:buFont typeface="Wingdings 2" pitchFamily="18" charset="2"/>
              <a:buChar char=""/>
              <a:defRPr sz="2300">
                <a:solidFill>
                  <a:srgbClr val="6C6C6C"/>
                </a:solidFill>
                <a:latin typeface="Trebuchet MS" pitchFamily="34" charset="0"/>
              </a:defRPr>
            </a:lvl2pPr>
            <a:lvl3pPr marL="1143000" indent="-228600" eaLnBrk="0" hangingPunct="0">
              <a:spcBef>
                <a:spcPts val="400"/>
              </a:spcBef>
              <a:buClr>
                <a:srgbClr val="F9B639"/>
              </a:buClr>
              <a:buSzPct val="60000"/>
              <a:buFont typeface="Wingdings" pitchFamily="2" charset="2"/>
              <a:buChar char=""/>
              <a:defRPr sz="2000">
                <a:solidFill>
                  <a:schemeClr val="tx1"/>
                </a:solidFill>
                <a:latin typeface="Trebuchet MS" pitchFamily="34" charset="0"/>
              </a:defRPr>
            </a:lvl3pPr>
            <a:lvl4pPr marL="1600200" indent="-228600" eaLnBrk="0" hangingPunct="0">
              <a:spcBef>
                <a:spcPct val="20000"/>
              </a:spcBef>
              <a:buClr>
                <a:srgbClr val="F9B639"/>
              </a:buClr>
              <a:buSzPct val="80000"/>
              <a:buFont typeface="Wingdings 2" pitchFamily="18" charset="2"/>
              <a:buChar char=""/>
              <a:defRPr sz="2000">
                <a:solidFill>
                  <a:srgbClr val="6C6C6C"/>
                </a:solidFill>
                <a:latin typeface="Trebuchet MS" pitchFamily="34" charset="0"/>
              </a:defRPr>
            </a:lvl4pPr>
            <a:lvl5pPr marL="2057400" indent="-228600" eaLnBrk="0" hangingPunct="0">
              <a:spcBef>
                <a:spcPts val="400"/>
              </a:spcBef>
              <a:buClr>
                <a:srgbClr val="F9B639"/>
              </a:buClr>
              <a:buSzPct val="70000"/>
              <a:buFont typeface="Wingdings" pitchFamily="2" charset="2"/>
              <a:buChar char=""/>
              <a:defRPr sz="2000">
                <a:solidFill>
                  <a:schemeClr val="tx1"/>
                </a:solidFill>
                <a:latin typeface="Trebuchet MS" pitchFamily="34" charset="0"/>
              </a:defRPr>
            </a:lvl5pPr>
            <a:lvl6pPr marL="25146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6pPr>
            <a:lvl7pPr marL="29718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7pPr>
            <a:lvl8pPr marL="34290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8pPr>
            <a:lvl9pPr marL="38862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9pPr>
          </a:lstStyle>
          <a:p>
            <a:pPr eaLnBrk="1" fontAlgn="base" hangingPunct="1">
              <a:spcBef>
                <a:spcPct val="50000"/>
              </a:spcBef>
              <a:spcAft>
                <a:spcPct val="0"/>
              </a:spcAft>
              <a:buClrTx/>
              <a:buSzTx/>
              <a:buFontTx/>
              <a:buNone/>
            </a:pPr>
            <a:r>
              <a:rPr lang="en-US" altLang="en-US" sz="2000" b="1">
                <a:solidFill>
                  <a:srgbClr val="660066"/>
                </a:solidFill>
                <a:cs typeface="Times New Roman" pitchFamily="18" charset="0"/>
              </a:rPr>
              <a:t>=</a:t>
            </a:r>
          </a:p>
        </p:txBody>
      </p:sp>
      <p:sp>
        <p:nvSpPr>
          <p:cNvPr id="24" name="Text Box 24"/>
          <p:cNvSpPr txBox="1">
            <a:spLocks noChangeArrowheads="1"/>
          </p:cNvSpPr>
          <p:nvPr/>
        </p:nvSpPr>
        <p:spPr bwMode="auto">
          <a:xfrm>
            <a:off x="5943600" y="5013325"/>
            <a:ext cx="2209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600"/>
              </a:spcBef>
              <a:buClr>
                <a:schemeClr val="tx2"/>
              </a:buClr>
              <a:buSzPct val="73000"/>
              <a:buFont typeface="Wingdings 2" pitchFamily="18" charset="2"/>
              <a:buChar char=""/>
              <a:defRPr sz="2600">
                <a:solidFill>
                  <a:schemeClr val="tx1"/>
                </a:solidFill>
                <a:latin typeface="Trebuchet MS" pitchFamily="34" charset="0"/>
              </a:defRPr>
            </a:lvl1pPr>
            <a:lvl2pPr marL="742950" indent="-285750" eaLnBrk="0" hangingPunct="0">
              <a:spcBef>
                <a:spcPts val="500"/>
              </a:spcBef>
              <a:buClr>
                <a:srgbClr val="F9B639"/>
              </a:buClr>
              <a:buSzPct val="80000"/>
              <a:buFont typeface="Wingdings 2" pitchFamily="18" charset="2"/>
              <a:buChar char=""/>
              <a:defRPr sz="2300">
                <a:solidFill>
                  <a:srgbClr val="6C6C6C"/>
                </a:solidFill>
                <a:latin typeface="Trebuchet MS" pitchFamily="34" charset="0"/>
              </a:defRPr>
            </a:lvl2pPr>
            <a:lvl3pPr marL="1143000" indent="-228600" eaLnBrk="0" hangingPunct="0">
              <a:spcBef>
                <a:spcPts val="400"/>
              </a:spcBef>
              <a:buClr>
                <a:srgbClr val="F9B639"/>
              </a:buClr>
              <a:buSzPct val="60000"/>
              <a:buFont typeface="Wingdings" pitchFamily="2" charset="2"/>
              <a:buChar char=""/>
              <a:defRPr sz="2000">
                <a:solidFill>
                  <a:schemeClr val="tx1"/>
                </a:solidFill>
                <a:latin typeface="Trebuchet MS" pitchFamily="34" charset="0"/>
              </a:defRPr>
            </a:lvl3pPr>
            <a:lvl4pPr marL="1600200" indent="-228600" eaLnBrk="0" hangingPunct="0">
              <a:spcBef>
                <a:spcPct val="20000"/>
              </a:spcBef>
              <a:buClr>
                <a:srgbClr val="F9B639"/>
              </a:buClr>
              <a:buSzPct val="80000"/>
              <a:buFont typeface="Wingdings 2" pitchFamily="18" charset="2"/>
              <a:buChar char=""/>
              <a:defRPr sz="2000">
                <a:solidFill>
                  <a:srgbClr val="6C6C6C"/>
                </a:solidFill>
                <a:latin typeface="Trebuchet MS" pitchFamily="34" charset="0"/>
              </a:defRPr>
            </a:lvl4pPr>
            <a:lvl5pPr marL="2057400" indent="-228600" eaLnBrk="0" hangingPunct="0">
              <a:spcBef>
                <a:spcPts val="400"/>
              </a:spcBef>
              <a:buClr>
                <a:srgbClr val="F9B639"/>
              </a:buClr>
              <a:buSzPct val="70000"/>
              <a:buFont typeface="Wingdings" pitchFamily="2" charset="2"/>
              <a:buChar char=""/>
              <a:defRPr sz="2000">
                <a:solidFill>
                  <a:schemeClr val="tx1"/>
                </a:solidFill>
                <a:latin typeface="Trebuchet MS" pitchFamily="34" charset="0"/>
              </a:defRPr>
            </a:lvl5pPr>
            <a:lvl6pPr marL="25146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6pPr>
            <a:lvl7pPr marL="29718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7pPr>
            <a:lvl8pPr marL="34290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8pPr>
            <a:lvl9pPr marL="38862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9pPr>
          </a:lstStyle>
          <a:p>
            <a:pPr eaLnBrk="1" fontAlgn="base" hangingPunct="1">
              <a:spcBef>
                <a:spcPct val="50000"/>
              </a:spcBef>
              <a:spcAft>
                <a:spcPct val="0"/>
              </a:spcAft>
              <a:buClrTx/>
              <a:buSzTx/>
              <a:buFontTx/>
              <a:buNone/>
            </a:pPr>
            <a:r>
              <a:rPr lang="en-US" altLang="en-US" sz="2000">
                <a:solidFill>
                  <a:srgbClr val="660066"/>
                </a:solidFill>
                <a:cs typeface="Times New Roman" pitchFamily="18" charset="0"/>
              </a:rPr>
              <a:t>5 gm CHO</a:t>
            </a:r>
          </a:p>
        </p:txBody>
      </p:sp>
      <p:grpSp>
        <p:nvGrpSpPr>
          <p:cNvPr id="25" name="Group 25"/>
          <p:cNvGrpSpPr>
            <a:grpSpLocks/>
          </p:cNvGrpSpPr>
          <p:nvPr/>
        </p:nvGrpSpPr>
        <p:grpSpPr bwMode="auto">
          <a:xfrm>
            <a:off x="3962400" y="1716088"/>
            <a:ext cx="692150" cy="722312"/>
            <a:chOff x="2832" y="3408"/>
            <a:chExt cx="436" cy="359"/>
          </a:xfrm>
        </p:grpSpPr>
        <p:sp>
          <p:nvSpPr>
            <p:cNvPr id="26" name="Freeform 26"/>
            <p:cNvSpPr>
              <a:spLocks/>
            </p:cNvSpPr>
            <p:nvPr/>
          </p:nvSpPr>
          <p:spPr bwMode="auto">
            <a:xfrm rot="-1159274">
              <a:off x="2832" y="3408"/>
              <a:ext cx="436" cy="359"/>
            </a:xfrm>
            <a:custGeom>
              <a:avLst/>
              <a:gdLst>
                <a:gd name="T0" fmla="*/ 375 w 436"/>
                <a:gd name="T1" fmla="*/ 126 h 359"/>
                <a:gd name="T2" fmla="*/ 411 w 436"/>
                <a:gd name="T3" fmla="*/ 119 h 359"/>
                <a:gd name="T4" fmla="*/ 404 w 436"/>
                <a:gd name="T5" fmla="*/ 53 h 359"/>
                <a:gd name="T6" fmla="*/ 178 w 436"/>
                <a:gd name="T7" fmla="*/ 24 h 359"/>
                <a:gd name="T8" fmla="*/ 39 w 436"/>
                <a:gd name="T9" fmla="*/ 119 h 359"/>
                <a:gd name="T10" fmla="*/ 39 w 436"/>
                <a:gd name="T11" fmla="*/ 330 h 359"/>
                <a:gd name="T12" fmla="*/ 127 w 436"/>
                <a:gd name="T13" fmla="*/ 345 h 359"/>
                <a:gd name="T14" fmla="*/ 149 w 436"/>
                <a:gd name="T15" fmla="*/ 352 h 359"/>
                <a:gd name="T16" fmla="*/ 280 w 436"/>
                <a:gd name="T17" fmla="*/ 359 h 359"/>
                <a:gd name="T18" fmla="*/ 375 w 436"/>
                <a:gd name="T19" fmla="*/ 126 h 35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6"/>
                <a:gd name="T31" fmla="*/ 0 h 359"/>
                <a:gd name="T32" fmla="*/ 436 w 436"/>
                <a:gd name="T33" fmla="*/ 359 h 35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6" h="359">
                  <a:moveTo>
                    <a:pt x="375" y="126"/>
                  </a:moveTo>
                  <a:cubicBezTo>
                    <a:pt x="387" y="124"/>
                    <a:pt x="401" y="126"/>
                    <a:pt x="411" y="119"/>
                  </a:cubicBezTo>
                  <a:cubicBezTo>
                    <a:pt x="428" y="107"/>
                    <a:pt x="409" y="54"/>
                    <a:pt x="404" y="53"/>
                  </a:cubicBezTo>
                  <a:cubicBezTo>
                    <a:pt x="329" y="35"/>
                    <a:pt x="256" y="29"/>
                    <a:pt x="178" y="24"/>
                  </a:cubicBezTo>
                  <a:cubicBezTo>
                    <a:pt x="30" y="31"/>
                    <a:pt x="10" y="0"/>
                    <a:pt x="39" y="119"/>
                  </a:cubicBezTo>
                  <a:cubicBezTo>
                    <a:pt x="15" y="195"/>
                    <a:pt x="0" y="224"/>
                    <a:pt x="39" y="330"/>
                  </a:cubicBezTo>
                  <a:cubicBezTo>
                    <a:pt x="39" y="330"/>
                    <a:pt x="102" y="339"/>
                    <a:pt x="127" y="345"/>
                  </a:cubicBezTo>
                  <a:cubicBezTo>
                    <a:pt x="134" y="347"/>
                    <a:pt x="141" y="351"/>
                    <a:pt x="149" y="352"/>
                  </a:cubicBezTo>
                  <a:cubicBezTo>
                    <a:pt x="193" y="356"/>
                    <a:pt x="236" y="357"/>
                    <a:pt x="280" y="359"/>
                  </a:cubicBezTo>
                  <a:cubicBezTo>
                    <a:pt x="436" y="346"/>
                    <a:pt x="375" y="328"/>
                    <a:pt x="375" y="126"/>
                  </a:cubicBezTo>
                  <a:close/>
                </a:path>
              </a:pathLst>
            </a:custGeom>
            <a:solidFill>
              <a:srgbClr val="CC9900"/>
            </a:solidFill>
            <a:ln w="9525">
              <a:solidFill>
                <a:sysClr val="windowText" lastClr="000000"/>
              </a:solidFill>
              <a:round/>
              <a:headEnd/>
              <a:tailEnd/>
            </a:ln>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Arial" charset="0"/>
                <a:cs typeface="Arial" charset="0"/>
              </a:endParaRPr>
            </a:p>
          </p:txBody>
        </p:sp>
        <p:sp>
          <p:nvSpPr>
            <p:cNvPr id="27" name="Freeform 27"/>
            <p:cNvSpPr>
              <a:spLocks/>
            </p:cNvSpPr>
            <p:nvPr/>
          </p:nvSpPr>
          <p:spPr bwMode="auto">
            <a:xfrm rot="-1159274">
              <a:off x="2882" y="3431"/>
              <a:ext cx="336" cy="288"/>
            </a:xfrm>
            <a:custGeom>
              <a:avLst/>
              <a:gdLst>
                <a:gd name="T0" fmla="*/ 172 w 436"/>
                <a:gd name="T1" fmla="*/ 65 h 359"/>
                <a:gd name="T2" fmla="*/ 188 w 436"/>
                <a:gd name="T3" fmla="*/ 61 h 359"/>
                <a:gd name="T4" fmla="*/ 185 w 436"/>
                <a:gd name="T5" fmla="*/ 27 h 359"/>
                <a:gd name="T6" fmla="*/ 82 w 436"/>
                <a:gd name="T7" fmla="*/ 12 h 359"/>
                <a:gd name="T8" fmla="*/ 18 w 436"/>
                <a:gd name="T9" fmla="*/ 61 h 359"/>
                <a:gd name="T10" fmla="*/ 18 w 436"/>
                <a:gd name="T11" fmla="*/ 171 h 359"/>
                <a:gd name="T12" fmla="*/ 59 w 436"/>
                <a:gd name="T13" fmla="*/ 178 h 359"/>
                <a:gd name="T14" fmla="*/ 69 w 436"/>
                <a:gd name="T15" fmla="*/ 181 h 359"/>
                <a:gd name="T16" fmla="*/ 128 w 436"/>
                <a:gd name="T17" fmla="*/ 185 h 359"/>
                <a:gd name="T18" fmla="*/ 172 w 436"/>
                <a:gd name="T19" fmla="*/ 65 h 35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6"/>
                <a:gd name="T31" fmla="*/ 0 h 359"/>
                <a:gd name="T32" fmla="*/ 436 w 436"/>
                <a:gd name="T33" fmla="*/ 359 h 35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6" h="359">
                  <a:moveTo>
                    <a:pt x="375" y="126"/>
                  </a:moveTo>
                  <a:cubicBezTo>
                    <a:pt x="387" y="124"/>
                    <a:pt x="401" y="126"/>
                    <a:pt x="411" y="119"/>
                  </a:cubicBezTo>
                  <a:cubicBezTo>
                    <a:pt x="428" y="107"/>
                    <a:pt x="409" y="54"/>
                    <a:pt x="404" y="53"/>
                  </a:cubicBezTo>
                  <a:cubicBezTo>
                    <a:pt x="329" y="35"/>
                    <a:pt x="256" y="29"/>
                    <a:pt x="178" y="24"/>
                  </a:cubicBezTo>
                  <a:cubicBezTo>
                    <a:pt x="30" y="31"/>
                    <a:pt x="10" y="0"/>
                    <a:pt x="39" y="119"/>
                  </a:cubicBezTo>
                  <a:cubicBezTo>
                    <a:pt x="15" y="195"/>
                    <a:pt x="0" y="224"/>
                    <a:pt x="39" y="330"/>
                  </a:cubicBezTo>
                  <a:cubicBezTo>
                    <a:pt x="39" y="330"/>
                    <a:pt x="102" y="339"/>
                    <a:pt x="127" y="345"/>
                  </a:cubicBezTo>
                  <a:cubicBezTo>
                    <a:pt x="134" y="347"/>
                    <a:pt x="141" y="351"/>
                    <a:pt x="149" y="352"/>
                  </a:cubicBezTo>
                  <a:cubicBezTo>
                    <a:pt x="193" y="356"/>
                    <a:pt x="236" y="357"/>
                    <a:pt x="280" y="359"/>
                  </a:cubicBezTo>
                  <a:cubicBezTo>
                    <a:pt x="436" y="346"/>
                    <a:pt x="375" y="328"/>
                    <a:pt x="375" y="126"/>
                  </a:cubicBezTo>
                  <a:close/>
                </a:path>
              </a:pathLst>
            </a:custGeom>
            <a:solidFill>
              <a:srgbClr val="FFFFCC"/>
            </a:solidFill>
            <a:ln w="9525">
              <a:solidFill>
                <a:sysClr val="windowText" lastClr="000000"/>
              </a:solidFill>
              <a:round/>
              <a:headEnd/>
              <a:tailEnd/>
            </a:ln>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Arial" charset="0"/>
                <a:cs typeface="Arial" charset="0"/>
              </a:endParaRPr>
            </a:p>
          </p:txBody>
        </p:sp>
      </p:grpSp>
      <p:grpSp>
        <p:nvGrpSpPr>
          <p:cNvPr id="28" name="Group 28"/>
          <p:cNvGrpSpPr>
            <a:grpSpLocks/>
          </p:cNvGrpSpPr>
          <p:nvPr/>
        </p:nvGrpSpPr>
        <p:grpSpPr bwMode="auto">
          <a:xfrm>
            <a:off x="4038600" y="2706688"/>
            <a:ext cx="533400" cy="533400"/>
            <a:chOff x="1536" y="2400"/>
            <a:chExt cx="240" cy="336"/>
          </a:xfrm>
        </p:grpSpPr>
        <p:sp>
          <p:nvSpPr>
            <p:cNvPr id="29" name="Oval 29" descr="90%"/>
            <p:cNvSpPr>
              <a:spLocks noChangeArrowheads="1"/>
            </p:cNvSpPr>
            <p:nvPr/>
          </p:nvSpPr>
          <p:spPr bwMode="auto">
            <a:xfrm>
              <a:off x="1536" y="2400"/>
              <a:ext cx="240" cy="336"/>
            </a:xfrm>
            <a:prstGeom prst="ellipse">
              <a:avLst/>
            </a:prstGeom>
            <a:pattFill prst="pct90">
              <a:fgClr>
                <a:srgbClr val="FF6600"/>
              </a:fgClr>
              <a:bgClr>
                <a:srgbClr val="996633"/>
              </a:bgClr>
            </a:pattFill>
            <a:ln w="9525">
              <a:solidFill>
                <a:sysClr val="windowText" lastClr="000000"/>
              </a:solidFill>
              <a:round/>
              <a:headEnd/>
              <a:tailEnd/>
            </a:ln>
          </p:spPr>
          <p:txBody>
            <a:bodyPr wrap="none" anchor="ctr"/>
            <a:lstStyle>
              <a:lvl1pPr eaLnBrk="0" hangingPunct="0">
                <a:spcBef>
                  <a:spcPts val="600"/>
                </a:spcBef>
                <a:buClr>
                  <a:schemeClr val="tx2"/>
                </a:buClr>
                <a:buSzPct val="73000"/>
                <a:buFont typeface="Wingdings 2" pitchFamily="18" charset="2"/>
                <a:buChar char=""/>
                <a:defRPr sz="2600">
                  <a:solidFill>
                    <a:schemeClr val="tx1"/>
                  </a:solidFill>
                  <a:latin typeface="Trebuchet MS" pitchFamily="34" charset="0"/>
                </a:defRPr>
              </a:lvl1pPr>
              <a:lvl2pPr marL="742950" indent="-285750" eaLnBrk="0" hangingPunct="0">
                <a:spcBef>
                  <a:spcPts val="500"/>
                </a:spcBef>
                <a:buClr>
                  <a:srgbClr val="F9B639"/>
                </a:buClr>
                <a:buSzPct val="80000"/>
                <a:buFont typeface="Wingdings 2" pitchFamily="18" charset="2"/>
                <a:buChar char=""/>
                <a:defRPr sz="2300">
                  <a:solidFill>
                    <a:srgbClr val="6C6C6C"/>
                  </a:solidFill>
                  <a:latin typeface="Trebuchet MS" pitchFamily="34" charset="0"/>
                </a:defRPr>
              </a:lvl2pPr>
              <a:lvl3pPr marL="1143000" indent="-228600" eaLnBrk="0" hangingPunct="0">
                <a:spcBef>
                  <a:spcPts val="400"/>
                </a:spcBef>
                <a:buClr>
                  <a:srgbClr val="F9B639"/>
                </a:buClr>
                <a:buSzPct val="60000"/>
                <a:buFont typeface="Wingdings" pitchFamily="2" charset="2"/>
                <a:buChar char=""/>
                <a:defRPr sz="2000">
                  <a:solidFill>
                    <a:schemeClr val="tx1"/>
                  </a:solidFill>
                  <a:latin typeface="Trebuchet MS" pitchFamily="34" charset="0"/>
                </a:defRPr>
              </a:lvl3pPr>
              <a:lvl4pPr marL="1600200" indent="-228600" eaLnBrk="0" hangingPunct="0">
                <a:spcBef>
                  <a:spcPct val="20000"/>
                </a:spcBef>
                <a:buClr>
                  <a:srgbClr val="F9B639"/>
                </a:buClr>
                <a:buSzPct val="80000"/>
                <a:buFont typeface="Wingdings 2" pitchFamily="18" charset="2"/>
                <a:buChar char=""/>
                <a:defRPr sz="2000">
                  <a:solidFill>
                    <a:srgbClr val="6C6C6C"/>
                  </a:solidFill>
                  <a:latin typeface="Trebuchet MS" pitchFamily="34" charset="0"/>
                </a:defRPr>
              </a:lvl4pPr>
              <a:lvl5pPr marL="2057400" indent="-228600" eaLnBrk="0" hangingPunct="0">
                <a:spcBef>
                  <a:spcPts val="400"/>
                </a:spcBef>
                <a:buClr>
                  <a:srgbClr val="F9B639"/>
                </a:buClr>
                <a:buSzPct val="70000"/>
                <a:buFont typeface="Wingdings" pitchFamily="2" charset="2"/>
                <a:buChar char=""/>
                <a:defRPr sz="2000">
                  <a:solidFill>
                    <a:schemeClr val="tx1"/>
                  </a:solidFill>
                  <a:latin typeface="Trebuchet MS" pitchFamily="34" charset="0"/>
                </a:defRPr>
              </a:lvl5pPr>
              <a:lvl6pPr marL="25146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6pPr>
              <a:lvl7pPr marL="29718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7pPr>
              <a:lvl8pPr marL="34290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8pPr>
              <a:lvl9pPr marL="38862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Arial" charset="0"/>
                <a:cs typeface="Arial" charset="0"/>
              </a:endParaRPr>
            </a:p>
          </p:txBody>
        </p:sp>
        <p:sp>
          <p:nvSpPr>
            <p:cNvPr id="30" name="AutoShape 30"/>
            <p:cNvSpPr>
              <a:spLocks noChangeArrowheads="1"/>
            </p:cNvSpPr>
            <p:nvPr/>
          </p:nvSpPr>
          <p:spPr bwMode="auto">
            <a:xfrm>
              <a:off x="1632" y="2400"/>
              <a:ext cx="96" cy="96"/>
            </a:xfrm>
            <a:prstGeom prst="sun">
              <a:avLst>
                <a:gd name="adj" fmla="val 25000"/>
              </a:avLst>
            </a:prstGeom>
            <a:solidFill>
              <a:srgbClr val="996633"/>
            </a:solidFill>
            <a:ln w="9525">
              <a:solidFill>
                <a:sysClr val="windowText" lastClr="000000"/>
              </a:solidFill>
              <a:miter lim="800000"/>
              <a:headEnd/>
              <a:tailEnd/>
            </a:ln>
          </p:spPr>
          <p:txBody>
            <a:bodyPr wrap="none" anchor="ctr"/>
            <a:lstStyle>
              <a:lvl1pPr eaLnBrk="0" hangingPunct="0">
                <a:spcBef>
                  <a:spcPts val="600"/>
                </a:spcBef>
                <a:buClr>
                  <a:schemeClr val="tx2"/>
                </a:buClr>
                <a:buSzPct val="73000"/>
                <a:buFont typeface="Wingdings 2" pitchFamily="18" charset="2"/>
                <a:buChar char=""/>
                <a:defRPr sz="2600">
                  <a:solidFill>
                    <a:schemeClr val="tx1"/>
                  </a:solidFill>
                  <a:latin typeface="Trebuchet MS" pitchFamily="34" charset="0"/>
                </a:defRPr>
              </a:lvl1pPr>
              <a:lvl2pPr marL="742950" indent="-285750" eaLnBrk="0" hangingPunct="0">
                <a:spcBef>
                  <a:spcPts val="500"/>
                </a:spcBef>
                <a:buClr>
                  <a:srgbClr val="F9B639"/>
                </a:buClr>
                <a:buSzPct val="80000"/>
                <a:buFont typeface="Wingdings 2" pitchFamily="18" charset="2"/>
                <a:buChar char=""/>
                <a:defRPr sz="2300">
                  <a:solidFill>
                    <a:srgbClr val="6C6C6C"/>
                  </a:solidFill>
                  <a:latin typeface="Trebuchet MS" pitchFamily="34" charset="0"/>
                </a:defRPr>
              </a:lvl2pPr>
              <a:lvl3pPr marL="1143000" indent="-228600" eaLnBrk="0" hangingPunct="0">
                <a:spcBef>
                  <a:spcPts val="400"/>
                </a:spcBef>
                <a:buClr>
                  <a:srgbClr val="F9B639"/>
                </a:buClr>
                <a:buSzPct val="60000"/>
                <a:buFont typeface="Wingdings" pitchFamily="2" charset="2"/>
                <a:buChar char=""/>
                <a:defRPr sz="2000">
                  <a:solidFill>
                    <a:schemeClr val="tx1"/>
                  </a:solidFill>
                  <a:latin typeface="Trebuchet MS" pitchFamily="34" charset="0"/>
                </a:defRPr>
              </a:lvl3pPr>
              <a:lvl4pPr marL="1600200" indent="-228600" eaLnBrk="0" hangingPunct="0">
                <a:spcBef>
                  <a:spcPct val="20000"/>
                </a:spcBef>
                <a:buClr>
                  <a:srgbClr val="F9B639"/>
                </a:buClr>
                <a:buSzPct val="80000"/>
                <a:buFont typeface="Wingdings 2" pitchFamily="18" charset="2"/>
                <a:buChar char=""/>
                <a:defRPr sz="2000">
                  <a:solidFill>
                    <a:srgbClr val="6C6C6C"/>
                  </a:solidFill>
                  <a:latin typeface="Trebuchet MS" pitchFamily="34" charset="0"/>
                </a:defRPr>
              </a:lvl4pPr>
              <a:lvl5pPr marL="2057400" indent="-228600" eaLnBrk="0" hangingPunct="0">
                <a:spcBef>
                  <a:spcPts val="400"/>
                </a:spcBef>
                <a:buClr>
                  <a:srgbClr val="F9B639"/>
                </a:buClr>
                <a:buSzPct val="70000"/>
                <a:buFont typeface="Wingdings" pitchFamily="2" charset="2"/>
                <a:buChar char=""/>
                <a:defRPr sz="2000">
                  <a:solidFill>
                    <a:schemeClr val="tx1"/>
                  </a:solidFill>
                  <a:latin typeface="Trebuchet MS" pitchFamily="34" charset="0"/>
                </a:defRPr>
              </a:lvl5pPr>
              <a:lvl6pPr marL="25146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6pPr>
              <a:lvl7pPr marL="29718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7pPr>
              <a:lvl8pPr marL="34290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8pPr>
              <a:lvl9pPr marL="38862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Arial" charset="0"/>
                <a:cs typeface="Arial" charset="0"/>
              </a:endParaRPr>
            </a:p>
          </p:txBody>
        </p:sp>
      </p:grpSp>
      <p:grpSp>
        <p:nvGrpSpPr>
          <p:cNvPr id="31" name="Group 31"/>
          <p:cNvGrpSpPr>
            <a:grpSpLocks/>
          </p:cNvGrpSpPr>
          <p:nvPr/>
        </p:nvGrpSpPr>
        <p:grpSpPr bwMode="auto">
          <a:xfrm>
            <a:off x="4038600" y="3468688"/>
            <a:ext cx="457200" cy="533400"/>
            <a:chOff x="144" y="3024"/>
            <a:chExt cx="240" cy="288"/>
          </a:xfrm>
        </p:grpSpPr>
        <p:sp>
          <p:nvSpPr>
            <p:cNvPr id="32" name="Oval 32"/>
            <p:cNvSpPr>
              <a:spLocks noChangeArrowheads="1"/>
            </p:cNvSpPr>
            <p:nvPr/>
          </p:nvSpPr>
          <p:spPr bwMode="auto">
            <a:xfrm>
              <a:off x="144" y="3024"/>
              <a:ext cx="240" cy="48"/>
            </a:xfrm>
            <a:prstGeom prst="ellipse">
              <a:avLst/>
            </a:prstGeom>
            <a:noFill/>
            <a:ln w="9525">
              <a:solidFill>
                <a:sysClr val="windowText" lastClr="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ts val="600"/>
                </a:spcBef>
                <a:buClr>
                  <a:schemeClr val="tx2"/>
                </a:buClr>
                <a:buSzPct val="73000"/>
                <a:buFont typeface="Wingdings 2" pitchFamily="18" charset="2"/>
                <a:buChar char=""/>
                <a:defRPr sz="2600">
                  <a:solidFill>
                    <a:schemeClr val="tx1"/>
                  </a:solidFill>
                  <a:latin typeface="Trebuchet MS" pitchFamily="34" charset="0"/>
                </a:defRPr>
              </a:lvl1pPr>
              <a:lvl2pPr marL="742950" indent="-285750" eaLnBrk="0" hangingPunct="0">
                <a:spcBef>
                  <a:spcPts val="500"/>
                </a:spcBef>
                <a:buClr>
                  <a:srgbClr val="F9B639"/>
                </a:buClr>
                <a:buSzPct val="80000"/>
                <a:buFont typeface="Wingdings 2" pitchFamily="18" charset="2"/>
                <a:buChar char=""/>
                <a:defRPr sz="2300">
                  <a:solidFill>
                    <a:srgbClr val="6C6C6C"/>
                  </a:solidFill>
                  <a:latin typeface="Trebuchet MS" pitchFamily="34" charset="0"/>
                </a:defRPr>
              </a:lvl2pPr>
              <a:lvl3pPr marL="1143000" indent="-228600" eaLnBrk="0" hangingPunct="0">
                <a:spcBef>
                  <a:spcPts val="400"/>
                </a:spcBef>
                <a:buClr>
                  <a:srgbClr val="F9B639"/>
                </a:buClr>
                <a:buSzPct val="60000"/>
                <a:buFont typeface="Wingdings" pitchFamily="2" charset="2"/>
                <a:buChar char=""/>
                <a:defRPr sz="2000">
                  <a:solidFill>
                    <a:schemeClr val="tx1"/>
                  </a:solidFill>
                  <a:latin typeface="Trebuchet MS" pitchFamily="34" charset="0"/>
                </a:defRPr>
              </a:lvl3pPr>
              <a:lvl4pPr marL="1600200" indent="-228600" eaLnBrk="0" hangingPunct="0">
                <a:spcBef>
                  <a:spcPct val="20000"/>
                </a:spcBef>
                <a:buClr>
                  <a:srgbClr val="F9B639"/>
                </a:buClr>
                <a:buSzPct val="80000"/>
                <a:buFont typeface="Wingdings 2" pitchFamily="18" charset="2"/>
                <a:buChar char=""/>
                <a:defRPr sz="2000">
                  <a:solidFill>
                    <a:srgbClr val="6C6C6C"/>
                  </a:solidFill>
                  <a:latin typeface="Trebuchet MS" pitchFamily="34" charset="0"/>
                </a:defRPr>
              </a:lvl4pPr>
              <a:lvl5pPr marL="2057400" indent="-228600" eaLnBrk="0" hangingPunct="0">
                <a:spcBef>
                  <a:spcPts val="400"/>
                </a:spcBef>
                <a:buClr>
                  <a:srgbClr val="F9B639"/>
                </a:buClr>
                <a:buSzPct val="70000"/>
                <a:buFont typeface="Wingdings" pitchFamily="2" charset="2"/>
                <a:buChar char=""/>
                <a:defRPr sz="2000">
                  <a:solidFill>
                    <a:schemeClr val="tx1"/>
                  </a:solidFill>
                  <a:latin typeface="Trebuchet MS" pitchFamily="34" charset="0"/>
                </a:defRPr>
              </a:lvl5pPr>
              <a:lvl6pPr marL="25146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6pPr>
              <a:lvl7pPr marL="29718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7pPr>
              <a:lvl8pPr marL="34290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8pPr>
              <a:lvl9pPr marL="38862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Arial" charset="0"/>
                <a:cs typeface="Arial" charset="0"/>
              </a:endParaRPr>
            </a:p>
          </p:txBody>
        </p:sp>
        <p:sp>
          <p:nvSpPr>
            <p:cNvPr id="33" name="Oval 33"/>
            <p:cNvSpPr>
              <a:spLocks noChangeArrowheads="1"/>
            </p:cNvSpPr>
            <p:nvPr/>
          </p:nvSpPr>
          <p:spPr bwMode="auto">
            <a:xfrm>
              <a:off x="192" y="3280"/>
              <a:ext cx="144" cy="32"/>
            </a:xfrm>
            <a:prstGeom prst="ellipse">
              <a:avLst/>
            </a:prstGeom>
            <a:solidFill>
              <a:srgbClr val="FF9933"/>
            </a:solidFill>
            <a:ln w="9525">
              <a:solidFill>
                <a:sysClr val="windowText" lastClr="000000"/>
              </a:solidFill>
              <a:round/>
              <a:headEnd/>
              <a:tailEnd/>
            </a:ln>
          </p:spPr>
          <p:txBody>
            <a:bodyPr wrap="none" anchor="ctr"/>
            <a:lstStyle>
              <a:lvl1pPr eaLnBrk="0" hangingPunct="0">
                <a:spcBef>
                  <a:spcPts val="600"/>
                </a:spcBef>
                <a:buClr>
                  <a:schemeClr val="tx2"/>
                </a:buClr>
                <a:buSzPct val="73000"/>
                <a:buFont typeface="Wingdings 2" pitchFamily="18" charset="2"/>
                <a:buChar char=""/>
                <a:defRPr sz="2600">
                  <a:solidFill>
                    <a:schemeClr val="tx1"/>
                  </a:solidFill>
                  <a:latin typeface="Trebuchet MS" pitchFamily="34" charset="0"/>
                </a:defRPr>
              </a:lvl1pPr>
              <a:lvl2pPr marL="742950" indent="-285750" eaLnBrk="0" hangingPunct="0">
                <a:spcBef>
                  <a:spcPts val="500"/>
                </a:spcBef>
                <a:buClr>
                  <a:srgbClr val="F9B639"/>
                </a:buClr>
                <a:buSzPct val="80000"/>
                <a:buFont typeface="Wingdings 2" pitchFamily="18" charset="2"/>
                <a:buChar char=""/>
                <a:defRPr sz="2300">
                  <a:solidFill>
                    <a:srgbClr val="6C6C6C"/>
                  </a:solidFill>
                  <a:latin typeface="Trebuchet MS" pitchFamily="34" charset="0"/>
                </a:defRPr>
              </a:lvl2pPr>
              <a:lvl3pPr marL="1143000" indent="-228600" eaLnBrk="0" hangingPunct="0">
                <a:spcBef>
                  <a:spcPts val="400"/>
                </a:spcBef>
                <a:buClr>
                  <a:srgbClr val="F9B639"/>
                </a:buClr>
                <a:buSzPct val="60000"/>
                <a:buFont typeface="Wingdings" pitchFamily="2" charset="2"/>
                <a:buChar char=""/>
                <a:defRPr sz="2000">
                  <a:solidFill>
                    <a:schemeClr val="tx1"/>
                  </a:solidFill>
                  <a:latin typeface="Trebuchet MS" pitchFamily="34" charset="0"/>
                </a:defRPr>
              </a:lvl3pPr>
              <a:lvl4pPr marL="1600200" indent="-228600" eaLnBrk="0" hangingPunct="0">
                <a:spcBef>
                  <a:spcPct val="20000"/>
                </a:spcBef>
                <a:buClr>
                  <a:srgbClr val="F9B639"/>
                </a:buClr>
                <a:buSzPct val="80000"/>
                <a:buFont typeface="Wingdings 2" pitchFamily="18" charset="2"/>
                <a:buChar char=""/>
                <a:defRPr sz="2000">
                  <a:solidFill>
                    <a:srgbClr val="6C6C6C"/>
                  </a:solidFill>
                  <a:latin typeface="Trebuchet MS" pitchFamily="34" charset="0"/>
                </a:defRPr>
              </a:lvl4pPr>
              <a:lvl5pPr marL="2057400" indent="-228600" eaLnBrk="0" hangingPunct="0">
                <a:spcBef>
                  <a:spcPts val="400"/>
                </a:spcBef>
                <a:buClr>
                  <a:srgbClr val="F9B639"/>
                </a:buClr>
                <a:buSzPct val="70000"/>
                <a:buFont typeface="Wingdings" pitchFamily="2" charset="2"/>
                <a:buChar char=""/>
                <a:defRPr sz="2000">
                  <a:solidFill>
                    <a:schemeClr val="tx1"/>
                  </a:solidFill>
                  <a:latin typeface="Trebuchet MS" pitchFamily="34" charset="0"/>
                </a:defRPr>
              </a:lvl5pPr>
              <a:lvl6pPr marL="25146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6pPr>
              <a:lvl7pPr marL="29718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7pPr>
              <a:lvl8pPr marL="34290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8pPr>
              <a:lvl9pPr marL="38862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Arial" charset="0"/>
                <a:cs typeface="Arial" charset="0"/>
              </a:endParaRPr>
            </a:p>
          </p:txBody>
        </p:sp>
        <p:sp>
          <p:nvSpPr>
            <p:cNvPr id="34" name="Freeform 34"/>
            <p:cNvSpPr>
              <a:spLocks/>
            </p:cNvSpPr>
            <p:nvPr/>
          </p:nvSpPr>
          <p:spPr bwMode="auto">
            <a:xfrm>
              <a:off x="168" y="3120"/>
              <a:ext cx="192" cy="192"/>
            </a:xfrm>
            <a:custGeom>
              <a:avLst/>
              <a:gdLst>
                <a:gd name="T0" fmla="*/ 62 w 336"/>
                <a:gd name="T1" fmla="*/ 0 h 517"/>
                <a:gd name="T2" fmla="*/ 43 w 336"/>
                <a:gd name="T3" fmla="*/ 2 h 517"/>
                <a:gd name="T4" fmla="*/ 36 w 336"/>
                <a:gd name="T5" fmla="*/ 2 h 517"/>
                <a:gd name="T6" fmla="*/ 6 w 336"/>
                <a:gd name="T7" fmla="*/ 0 h 517"/>
                <a:gd name="T8" fmla="*/ 1 w 336"/>
                <a:gd name="T9" fmla="*/ 2 h 517"/>
                <a:gd name="T10" fmla="*/ 3 w 336"/>
                <a:gd name="T11" fmla="*/ 16 h 517"/>
                <a:gd name="T12" fmla="*/ 8 w 336"/>
                <a:gd name="T13" fmla="*/ 25 h 517"/>
                <a:gd name="T14" fmla="*/ 32 w 336"/>
                <a:gd name="T15" fmla="*/ 26 h 517"/>
                <a:gd name="T16" fmla="*/ 49 w 336"/>
                <a:gd name="T17" fmla="*/ 26 h 517"/>
                <a:gd name="T18" fmla="*/ 56 w 336"/>
                <a:gd name="T19" fmla="*/ 25 h 517"/>
                <a:gd name="T20" fmla="*/ 61 w 336"/>
                <a:gd name="T21" fmla="*/ 22 h 517"/>
                <a:gd name="T22" fmla="*/ 62 w 336"/>
                <a:gd name="T23" fmla="*/ 0 h 5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6"/>
                <a:gd name="T37" fmla="*/ 0 h 517"/>
                <a:gd name="T38" fmla="*/ 336 w 336"/>
                <a:gd name="T39" fmla="*/ 517 h 5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6" h="517">
                  <a:moveTo>
                    <a:pt x="335" y="0"/>
                  </a:moveTo>
                  <a:cubicBezTo>
                    <a:pt x="194" y="46"/>
                    <a:pt x="318" y="5"/>
                    <a:pt x="230" y="35"/>
                  </a:cubicBezTo>
                  <a:cubicBezTo>
                    <a:pt x="218" y="39"/>
                    <a:pt x="194" y="47"/>
                    <a:pt x="194" y="47"/>
                  </a:cubicBezTo>
                  <a:cubicBezTo>
                    <a:pt x="134" y="38"/>
                    <a:pt x="87" y="26"/>
                    <a:pt x="30" y="11"/>
                  </a:cubicBezTo>
                  <a:cubicBezTo>
                    <a:pt x="22" y="23"/>
                    <a:pt x="7" y="33"/>
                    <a:pt x="6" y="47"/>
                  </a:cubicBezTo>
                  <a:cubicBezTo>
                    <a:pt x="2" y="133"/>
                    <a:pt x="13" y="219"/>
                    <a:pt x="18" y="305"/>
                  </a:cubicBezTo>
                  <a:cubicBezTo>
                    <a:pt x="22" y="364"/>
                    <a:pt x="0" y="440"/>
                    <a:pt x="42" y="482"/>
                  </a:cubicBezTo>
                  <a:cubicBezTo>
                    <a:pt x="67" y="507"/>
                    <a:pt x="137" y="505"/>
                    <a:pt x="171" y="517"/>
                  </a:cubicBezTo>
                  <a:cubicBezTo>
                    <a:pt x="202" y="513"/>
                    <a:pt x="234" y="511"/>
                    <a:pt x="265" y="505"/>
                  </a:cubicBezTo>
                  <a:cubicBezTo>
                    <a:pt x="277" y="503"/>
                    <a:pt x="293" y="503"/>
                    <a:pt x="300" y="493"/>
                  </a:cubicBezTo>
                  <a:cubicBezTo>
                    <a:pt x="314" y="473"/>
                    <a:pt x="324" y="423"/>
                    <a:pt x="324" y="423"/>
                  </a:cubicBezTo>
                  <a:cubicBezTo>
                    <a:pt x="336" y="47"/>
                    <a:pt x="335" y="188"/>
                    <a:pt x="335" y="0"/>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Arial" charset="0"/>
                <a:cs typeface="Arial" charset="0"/>
              </a:endParaRPr>
            </a:p>
          </p:txBody>
        </p:sp>
        <p:sp>
          <p:nvSpPr>
            <p:cNvPr id="35" name="Line 35"/>
            <p:cNvSpPr>
              <a:spLocks noChangeShapeType="1"/>
            </p:cNvSpPr>
            <p:nvPr/>
          </p:nvSpPr>
          <p:spPr bwMode="auto">
            <a:xfrm flipH="1">
              <a:off x="336" y="3040"/>
              <a:ext cx="48" cy="256"/>
            </a:xfrm>
            <a:prstGeom prst="line">
              <a:avLst/>
            </a:prstGeom>
            <a:noFill/>
            <a:ln w="9525">
              <a:solidFill>
                <a:sysClr val="windowText" lastClr="00000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Arial" charset="0"/>
                <a:cs typeface="Arial" charset="0"/>
              </a:endParaRPr>
            </a:p>
          </p:txBody>
        </p:sp>
        <p:sp>
          <p:nvSpPr>
            <p:cNvPr id="36" name="Line 36"/>
            <p:cNvSpPr>
              <a:spLocks noChangeShapeType="1"/>
            </p:cNvSpPr>
            <p:nvPr/>
          </p:nvSpPr>
          <p:spPr bwMode="auto">
            <a:xfrm>
              <a:off x="144" y="3040"/>
              <a:ext cx="48" cy="256"/>
            </a:xfrm>
            <a:prstGeom prst="line">
              <a:avLst/>
            </a:prstGeom>
            <a:noFill/>
            <a:ln w="9525">
              <a:solidFill>
                <a:sysClr val="windowText" lastClr="00000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Arial" charset="0"/>
                <a:cs typeface="Arial" charset="0"/>
              </a:endParaRPr>
            </a:p>
          </p:txBody>
        </p:sp>
        <p:sp>
          <p:nvSpPr>
            <p:cNvPr id="37" name="Oval 37"/>
            <p:cNvSpPr>
              <a:spLocks noChangeArrowheads="1"/>
            </p:cNvSpPr>
            <p:nvPr/>
          </p:nvSpPr>
          <p:spPr bwMode="auto">
            <a:xfrm>
              <a:off x="168" y="3104"/>
              <a:ext cx="192" cy="48"/>
            </a:xfrm>
            <a:prstGeom prst="ellipse">
              <a:avLst/>
            </a:prstGeom>
            <a:solidFill>
              <a:sysClr val="window" lastClr="FFFFFF"/>
            </a:solidFill>
            <a:ln w="9525">
              <a:solidFill>
                <a:srgbClr val="CCCCFF"/>
              </a:solidFill>
              <a:round/>
              <a:headEnd/>
              <a:tailEnd/>
            </a:ln>
          </p:spPr>
          <p:txBody>
            <a:bodyPr wrap="none" anchor="ctr"/>
            <a:lstStyle>
              <a:lvl1pPr eaLnBrk="0" hangingPunct="0">
                <a:spcBef>
                  <a:spcPts val="600"/>
                </a:spcBef>
                <a:buClr>
                  <a:schemeClr val="tx2"/>
                </a:buClr>
                <a:buSzPct val="73000"/>
                <a:buFont typeface="Wingdings 2" pitchFamily="18" charset="2"/>
                <a:buChar char=""/>
                <a:defRPr sz="2600">
                  <a:solidFill>
                    <a:schemeClr val="tx1"/>
                  </a:solidFill>
                  <a:latin typeface="Trebuchet MS" pitchFamily="34" charset="0"/>
                </a:defRPr>
              </a:lvl1pPr>
              <a:lvl2pPr marL="742950" indent="-285750" eaLnBrk="0" hangingPunct="0">
                <a:spcBef>
                  <a:spcPts val="500"/>
                </a:spcBef>
                <a:buClr>
                  <a:srgbClr val="F9B639"/>
                </a:buClr>
                <a:buSzPct val="80000"/>
                <a:buFont typeface="Wingdings 2" pitchFamily="18" charset="2"/>
                <a:buChar char=""/>
                <a:defRPr sz="2300">
                  <a:solidFill>
                    <a:srgbClr val="6C6C6C"/>
                  </a:solidFill>
                  <a:latin typeface="Trebuchet MS" pitchFamily="34" charset="0"/>
                </a:defRPr>
              </a:lvl2pPr>
              <a:lvl3pPr marL="1143000" indent="-228600" eaLnBrk="0" hangingPunct="0">
                <a:spcBef>
                  <a:spcPts val="400"/>
                </a:spcBef>
                <a:buClr>
                  <a:srgbClr val="F9B639"/>
                </a:buClr>
                <a:buSzPct val="60000"/>
                <a:buFont typeface="Wingdings" pitchFamily="2" charset="2"/>
                <a:buChar char=""/>
                <a:defRPr sz="2000">
                  <a:solidFill>
                    <a:schemeClr val="tx1"/>
                  </a:solidFill>
                  <a:latin typeface="Trebuchet MS" pitchFamily="34" charset="0"/>
                </a:defRPr>
              </a:lvl3pPr>
              <a:lvl4pPr marL="1600200" indent="-228600" eaLnBrk="0" hangingPunct="0">
                <a:spcBef>
                  <a:spcPct val="20000"/>
                </a:spcBef>
                <a:buClr>
                  <a:srgbClr val="F9B639"/>
                </a:buClr>
                <a:buSzPct val="80000"/>
                <a:buFont typeface="Wingdings 2" pitchFamily="18" charset="2"/>
                <a:buChar char=""/>
                <a:defRPr sz="2000">
                  <a:solidFill>
                    <a:srgbClr val="6C6C6C"/>
                  </a:solidFill>
                  <a:latin typeface="Trebuchet MS" pitchFamily="34" charset="0"/>
                </a:defRPr>
              </a:lvl4pPr>
              <a:lvl5pPr marL="2057400" indent="-228600" eaLnBrk="0" hangingPunct="0">
                <a:spcBef>
                  <a:spcPts val="400"/>
                </a:spcBef>
                <a:buClr>
                  <a:srgbClr val="F9B639"/>
                </a:buClr>
                <a:buSzPct val="70000"/>
                <a:buFont typeface="Wingdings" pitchFamily="2" charset="2"/>
                <a:buChar char=""/>
                <a:defRPr sz="2000">
                  <a:solidFill>
                    <a:schemeClr val="tx1"/>
                  </a:solidFill>
                  <a:latin typeface="Trebuchet MS" pitchFamily="34" charset="0"/>
                </a:defRPr>
              </a:lvl5pPr>
              <a:lvl6pPr marL="25146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6pPr>
              <a:lvl7pPr marL="29718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7pPr>
              <a:lvl8pPr marL="34290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8pPr>
              <a:lvl9pPr marL="38862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Arial" charset="0"/>
                <a:cs typeface="Arial" charset="0"/>
              </a:endParaRPr>
            </a:p>
          </p:txBody>
        </p:sp>
      </p:grpSp>
      <p:sp>
        <p:nvSpPr>
          <p:cNvPr id="38" name="AutoShape 38"/>
          <p:cNvSpPr>
            <a:spLocks noChangeArrowheads="1"/>
          </p:cNvSpPr>
          <p:nvPr/>
        </p:nvSpPr>
        <p:spPr bwMode="auto">
          <a:xfrm rot="21031321">
            <a:off x="3962400" y="5145088"/>
            <a:ext cx="593725" cy="457200"/>
          </a:xfrm>
          <a:prstGeom prst="cube">
            <a:avLst>
              <a:gd name="adj" fmla="val 33333"/>
            </a:avLst>
          </a:prstGeom>
          <a:solidFill>
            <a:srgbClr val="FFFFCC"/>
          </a:solidFill>
          <a:ln w="9525">
            <a:solidFill>
              <a:sysClr val="windowText" lastClr="000000"/>
            </a:solidFill>
            <a:miter lim="800000"/>
            <a:headEnd/>
            <a:tailEnd/>
          </a:ln>
        </p:spPr>
        <p:txBody>
          <a:bodyPr wrap="none" anchor="ctr"/>
          <a:lstStyle>
            <a:lvl1pPr eaLnBrk="0" hangingPunct="0">
              <a:spcBef>
                <a:spcPts val="600"/>
              </a:spcBef>
              <a:buClr>
                <a:schemeClr val="tx2"/>
              </a:buClr>
              <a:buSzPct val="73000"/>
              <a:buFont typeface="Wingdings 2" pitchFamily="18" charset="2"/>
              <a:buChar char=""/>
              <a:defRPr sz="2600">
                <a:solidFill>
                  <a:schemeClr val="tx1"/>
                </a:solidFill>
                <a:latin typeface="Trebuchet MS" pitchFamily="34" charset="0"/>
              </a:defRPr>
            </a:lvl1pPr>
            <a:lvl2pPr marL="742950" indent="-285750" eaLnBrk="0" hangingPunct="0">
              <a:spcBef>
                <a:spcPts val="500"/>
              </a:spcBef>
              <a:buClr>
                <a:srgbClr val="F9B639"/>
              </a:buClr>
              <a:buSzPct val="80000"/>
              <a:buFont typeface="Wingdings 2" pitchFamily="18" charset="2"/>
              <a:buChar char=""/>
              <a:defRPr sz="2300">
                <a:solidFill>
                  <a:srgbClr val="6C6C6C"/>
                </a:solidFill>
                <a:latin typeface="Trebuchet MS" pitchFamily="34" charset="0"/>
              </a:defRPr>
            </a:lvl2pPr>
            <a:lvl3pPr marL="1143000" indent="-228600" eaLnBrk="0" hangingPunct="0">
              <a:spcBef>
                <a:spcPts val="400"/>
              </a:spcBef>
              <a:buClr>
                <a:srgbClr val="F9B639"/>
              </a:buClr>
              <a:buSzPct val="60000"/>
              <a:buFont typeface="Wingdings" pitchFamily="2" charset="2"/>
              <a:buChar char=""/>
              <a:defRPr sz="2000">
                <a:solidFill>
                  <a:schemeClr val="tx1"/>
                </a:solidFill>
                <a:latin typeface="Trebuchet MS" pitchFamily="34" charset="0"/>
              </a:defRPr>
            </a:lvl3pPr>
            <a:lvl4pPr marL="1600200" indent="-228600" eaLnBrk="0" hangingPunct="0">
              <a:spcBef>
                <a:spcPct val="20000"/>
              </a:spcBef>
              <a:buClr>
                <a:srgbClr val="F9B639"/>
              </a:buClr>
              <a:buSzPct val="80000"/>
              <a:buFont typeface="Wingdings 2" pitchFamily="18" charset="2"/>
              <a:buChar char=""/>
              <a:defRPr sz="2000">
                <a:solidFill>
                  <a:srgbClr val="6C6C6C"/>
                </a:solidFill>
                <a:latin typeface="Trebuchet MS" pitchFamily="34" charset="0"/>
              </a:defRPr>
            </a:lvl4pPr>
            <a:lvl5pPr marL="2057400" indent="-228600" eaLnBrk="0" hangingPunct="0">
              <a:spcBef>
                <a:spcPts val="400"/>
              </a:spcBef>
              <a:buClr>
                <a:srgbClr val="F9B639"/>
              </a:buClr>
              <a:buSzPct val="70000"/>
              <a:buFont typeface="Wingdings" pitchFamily="2" charset="2"/>
              <a:buChar char=""/>
              <a:defRPr sz="2000">
                <a:solidFill>
                  <a:schemeClr val="tx1"/>
                </a:solidFill>
                <a:latin typeface="Trebuchet MS" pitchFamily="34" charset="0"/>
              </a:defRPr>
            </a:lvl5pPr>
            <a:lvl6pPr marL="25146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6pPr>
            <a:lvl7pPr marL="29718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7pPr>
            <a:lvl8pPr marL="34290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8pPr>
            <a:lvl9pPr marL="38862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altLang="en-US" sz="1800" b="0" i="0" u="none" strike="noStrike" kern="0" cap="none" spc="0" normalizeH="0" baseline="0" noProof="0" smtClean="0">
              <a:ln>
                <a:noFill/>
              </a:ln>
              <a:solidFill>
                <a:prstClr val="black"/>
              </a:solidFill>
              <a:effectLst/>
              <a:uLnTx/>
              <a:uFillTx/>
              <a:latin typeface="Arial" charset="0"/>
              <a:cs typeface="Arial" charset="0"/>
            </a:endParaRPr>
          </a:p>
        </p:txBody>
      </p:sp>
      <p:grpSp>
        <p:nvGrpSpPr>
          <p:cNvPr id="39" name="Group 39"/>
          <p:cNvGrpSpPr>
            <a:grpSpLocks/>
          </p:cNvGrpSpPr>
          <p:nvPr/>
        </p:nvGrpSpPr>
        <p:grpSpPr bwMode="auto">
          <a:xfrm>
            <a:off x="3886200" y="4002088"/>
            <a:ext cx="762000" cy="1000125"/>
            <a:chOff x="2640" y="2973"/>
            <a:chExt cx="480" cy="630"/>
          </a:xfrm>
        </p:grpSpPr>
        <p:grpSp>
          <p:nvGrpSpPr>
            <p:cNvPr id="40" name="Group 40"/>
            <p:cNvGrpSpPr>
              <a:grpSpLocks/>
            </p:cNvGrpSpPr>
            <p:nvPr/>
          </p:nvGrpSpPr>
          <p:grpSpPr bwMode="auto">
            <a:xfrm>
              <a:off x="2640" y="2973"/>
              <a:ext cx="384" cy="531"/>
              <a:chOff x="2640" y="2973"/>
              <a:chExt cx="384" cy="531"/>
            </a:xfrm>
          </p:grpSpPr>
          <p:sp>
            <p:nvSpPr>
              <p:cNvPr id="47" name="Freeform 41"/>
              <p:cNvSpPr>
                <a:spLocks/>
              </p:cNvSpPr>
              <p:nvPr/>
            </p:nvSpPr>
            <p:spPr bwMode="auto">
              <a:xfrm>
                <a:off x="2640" y="3154"/>
                <a:ext cx="314" cy="350"/>
              </a:xfrm>
              <a:custGeom>
                <a:avLst/>
                <a:gdLst>
                  <a:gd name="T0" fmla="*/ 314 w 314"/>
                  <a:gd name="T1" fmla="*/ 17 h 541"/>
                  <a:gd name="T2" fmla="*/ 197 w 314"/>
                  <a:gd name="T3" fmla="*/ 0 h 541"/>
                  <a:gd name="T4" fmla="*/ 146 w 314"/>
                  <a:gd name="T5" fmla="*/ 38 h 541"/>
                  <a:gd name="T6" fmla="*/ 22 w 314"/>
                  <a:gd name="T7" fmla="*/ 106 h 541"/>
                  <a:gd name="T8" fmla="*/ 15 w 314"/>
                  <a:gd name="T9" fmla="*/ 129 h 541"/>
                  <a:gd name="T10" fmla="*/ 8 w 314"/>
                  <a:gd name="T11" fmla="*/ 144 h 541"/>
                  <a:gd name="T12" fmla="*/ 37 w 314"/>
                  <a:gd name="T13" fmla="*/ 142 h 541"/>
                  <a:gd name="T14" fmla="*/ 73 w 314"/>
                  <a:gd name="T15" fmla="*/ 106 h 541"/>
                  <a:gd name="T16" fmla="*/ 161 w 314"/>
                  <a:gd name="T17" fmla="*/ 77 h 541"/>
                  <a:gd name="T18" fmla="*/ 226 w 314"/>
                  <a:gd name="T19" fmla="*/ 59 h 541"/>
                  <a:gd name="T20" fmla="*/ 270 w 314"/>
                  <a:gd name="T21" fmla="*/ 47 h 541"/>
                  <a:gd name="T22" fmla="*/ 314 w 314"/>
                  <a:gd name="T23" fmla="*/ 17 h 54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14"/>
                  <a:gd name="T37" fmla="*/ 0 h 541"/>
                  <a:gd name="T38" fmla="*/ 314 w 314"/>
                  <a:gd name="T39" fmla="*/ 541 h 54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14" h="541">
                    <a:moveTo>
                      <a:pt x="314" y="65"/>
                    </a:moveTo>
                    <a:cubicBezTo>
                      <a:pt x="284" y="35"/>
                      <a:pt x="238" y="13"/>
                      <a:pt x="197" y="0"/>
                    </a:cubicBezTo>
                    <a:cubicBezTo>
                      <a:pt x="148" y="31"/>
                      <a:pt x="169" y="90"/>
                      <a:pt x="146" y="138"/>
                    </a:cubicBezTo>
                    <a:cubicBezTo>
                      <a:pt x="105" y="224"/>
                      <a:pt x="52" y="302"/>
                      <a:pt x="22" y="393"/>
                    </a:cubicBezTo>
                    <a:cubicBezTo>
                      <a:pt x="20" y="420"/>
                      <a:pt x="18" y="447"/>
                      <a:pt x="15" y="474"/>
                    </a:cubicBezTo>
                    <a:cubicBezTo>
                      <a:pt x="13" y="493"/>
                      <a:pt x="0" y="514"/>
                      <a:pt x="8" y="532"/>
                    </a:cubicBezTo>
                    <a:cubicBezTo>
                      <a:pt x="12" y="541"/>
                      <a:pt x="27" y="527"/>
                      <a:pt x="37" y="525"/>
                    </a:cubicBezTo>
                    <a:cubicBezTo>
                      <a:pt x="61" y="487"/>
                      <a:pt x="63" y="437"/>
                      <a:pt x="73" y="393"/>
                    </a:cubicBezTo>
                    <a:cubicBezTo>
                      <a:pt x="81" y="359"/>
                      <a:pt x="137" y="313"/>
                      <a:pt x="161" y="284"/>
                    </a:cubicBezTo>
                    <a:cubicBezTo>
                      <a:pt x="182" y="259"/>
                      <a:pt x="201" y="240"/>
                      <a:pt x="226" y="218"/>
                    </a:cubicBezTo>
                    <a:cubicBezTo>
                      <a:pt x="241" y="204"/>
                      <a:pt x="270" y="175"/>
                      <a:pt x="270" y="175"/>
                    </a:cubicBezTo>
                    <a:cubicBezTo>
                      <a:pt x="278" y="142"/>
                      <a:pt x="283" y="81"/>
                      <a:pt x="314" y="65"/>
                    </a:cubicBezTo>
                    <a:close/>
                  </a:path>
                </a:pathLst>
              </a:custGeom>
              <a:solidFill>
                <a:srgbClr val="FF6600"/>
              </a:solidFill>
              <a:ln w="9525">
                <a:solidFill>
                  <a:sysClr val="windowText" lastClr="000000"/>
                </a:solidFill>
                <a:round/>
                <a:headEnd/>
                <a:tailEnd/>
              </a:ln>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Arial" charset="0"/>
                  <a:cs typeface="Arial" charset="0"/>
                </a:endParaRPr>
              </a:p>
            </p:txBody>
          </p:sp>
          <p:sp>
            <p:nvSpPr>
              <p:cNvPr id="48" name="Freeform 42"/>
              <p:cNvSpPr>
                <a:spLocks/>
              </p:cNvSpPr>
              <p:nvPr/>
            </p:nvSpPr>
            <p:spPr bwMode="auto">
              <a:xfrm>
                <a:off x="2867" y="2973"/>
                <a:ext cx="157" cy="219"/>
              </a:xfrm>
              <a:custGeom>
                <a:avLst/>
                <a:gdLst>
                  <a:gd name="T0" fmla="*/ 0 w 123"/>
                  <a:gd name="T1" fmla="*/ 162 h 243"/>
                  <a:gd name="T2" fmla="*/ 46 w 123"/>
                  <a:gd name="T3" fmla="*/ 141 h 243"/>
                  <a:gd name="T4" fmla="*/ 91 w 123"/>
                  <a:gd name="T5" fmla="*/ 87 h 243"/>
                  <a:gd name="T6" fmla="*/ 183 w 123"/>
                  <a:gd name="T7" fmla="*/ 109 h 243"/>
                  <a:gd name="T8" fmla="*/ 243 w 123"/>
                  <a:gd name="T9" fmla="*/ 114 h 243"/>
                  <a:gd name="T10" fmla="*/ 167 w 123"/>
                  <a:gd name="T11" fmla="*/ 141 h 243"/>
                  <a:gd name="T12" fmla="*/ 137 w 123"/>
                  <a:gd name="T13" fmla="*/ 173 h 243"/>
                  <a:gd name="T14" fmla="*/ 0 w 123"/>
                  <a:gd name="T15" fmla="*/ 162 h 243"/>
                  <a:gd name="T16" fmla="*/ 0 60000 65536"/>
                  <a:gd name="T17" fmla="*/ 0 60000 65536"/>
                  <a:gd name="T18" fmla="*/ 0 60000 65536"/>
                  <a:gd name="T19" fmla="*/ 0 60000 65536"/>
                  <a:gd name="T20" fmla="*/ 0 60000 65536"/>
                  <a:gd name="T21" fmla="*/ 0 60000 65536"/>
                  <a:gd name="T22" fmla="*/ 0 60000 65536"/>
                  <a:gd name="T23" fmla="*/ 0 60000 65536"/>
                  <a:gd name="T24" fmla="*/ 0 w 123"/>
                  <a:gd name="T25" fmla="*/ 0 h 243"/>
                  <a:gd name="T26" fmla="*/ 123 w 123"/>
                  <a:gd name="T27" fmla="*/ 243 h 24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3" h="243">
                    <a:moveTo>
                      <a:pt x="0" y="222"/>
                    </a:moveTo>
                    <a:cubicBezTo>
                      <a:pt x="14" y="0"/>
                      <a:pt x="14" y="115"/>
                      <a:pt x="22" y="192"/>
                    </a:cubicBezTo>
                    <a:cubicBezTo>
                      <a:pt x="28" y="169"/>
                      <a:pt x="23" y="54"/>
                      <a:pt x="44" y="120"/>
                    </a:cubicBezTo>
                    <a:cubicBezTo>
                      <a:pt x="54" y="224"/>
                      <a:pt x="40" y="197"/>
                      <a:pt x="88" y="149"/>
                    </a:cubicBezTo>
                    <a:cubicBezTo>
                      <a:pt x="98" y="151"/>
                      <a:pt x="113" y="147"/>
                      <a:pt x="117" y="156"/>
                    </a:cubicBezTo>
                    <a:cubicBezTo>
                      <a:pt x="123" y="168"/>
                      <a:pt x="85" y="189"/>
                      <a:pt x="81" y="192"/>
                    </a:cubicBezTo>
                    <a:cubicBezTo>
                      <a:pt x="76" y="207"/>
                      <a:pt x="81" y="232"/>
                      <a:pt x="66" y="236"/>
                    </a:cubicBezTo>
                    <a:cubicBezTo>
                      <a:pt x="40" y="243"/>
                      <a:pt x="21" y="232"/>
                      <a:pt x="0" y="222"/>
                    </a:cubicBezTo>
                    <a:close/>
                  </a:path>
                </a:pathLst>
              </a:custGeom>
              <a:solidFill>
                <a:srgbClr val="00CC66"/>
              </a:solidFill>
              <a:ln w="9525">
                <a:solidFill>
                  <a:sysClr val="windowText" lastClr="000000"/>
                </a:solidFill>
                <a:round/>
                <a:headEnd/>
                <a:tailEnd/>
              </a:ln>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Arial" charset="0"/>
                  <a:cs typeface="Arial" charset="0"/>
                </a:endParaRPr>
              </a:p>
            </p:txBody>
          </p:sp>
        </p:grpSp>
        <p:grpSp>
          <p:nvGrpSpPr>
            <p:cNvPr id="41" name="Group 43"/>
            <p:cNvGrpSpPr>
              <a:grpSpLocks/>
            </p:cNvGrpSpPr>
            <p:nvPr/>
          </p:nvGrpSpPr>
          <p:grpSpPr bwMode="auto">
            <a:xfrm>
              <a:off x="2688" y="3024"/>
              <a:ext cx="384" cy="531"/>
              <a:chOff x="2640" y="2973"/>
              <a:chExt cx="384" cy="531"/>
            </a:xfrm>
          </p:grpSpPr>
          <p:sp>
            <p:nvSpPr>
              <p:cNvPr id="45" name="Freeform 44"/>
              <p:cNvSpPr>
                <a:spLocks/>
              </p:cNvSpPr>
              <p:nvPr/>
            </p:nvSpPr>
            <p:spPr bwMode="auto">
              <a:xfrm>
                <a:off x="2640" y="3154"/>
                <a:ext cx="314" cy="350"/>
              </a:xfrm>
              <a:custGeom>
                <a:avLst/>
                <a:gdLst>
                  <a:gd name="T0" fmla="*/ 314 w 314"/>
                  <a:gd name="T1" fmla="*/ 17 h 541"/>
                  <a:gd name="T2" fmla="*/ 197 w 314"/>
                  <a:gd name="T3" fmla="*/ 0 h 541"/>
                  <a:gd name="T4" fmla="*/ 146 w 314"/>
                  <a:gd name="T5" fmla="*/ 38 h 541"/>
                  <a:gd name="T6" fmla="*/ 22 w 314"/>
                  <a:gd name="T7" fmla="*/ 106 h 541"/>
                  <a:gd name="T8" fmla="*/ 15 w 314"/>
                  <a:gd name="T9" fmla="*/ 129 h 541"/>
                  <a:gd name="T10" fmla="*/ 8 w 314"/>
                  <a:gd name="T11" fmla="*/ 144 h 541"/>
                  <a:gd name="T12" fmla="*/ 37 w 314"/>
                  <a:gd name="T13" fmla="*/ 142 h 541"/>
                  <a:gd name="T14" fmla="*/ 73 w 314"/>
                  <a:gd name="T15" fmla="*/ 106 h 541"/>
                  <a:gd name="T16" fmla="*/ 161 w 314"/>
                  <a:gd name="T17" fmla="*/ 77 h 541"/>
                  <a:gd name="T18" fmla="*/ 226 w 314"/>
                  <a:gd name="T19" fmla="*/ 59 h 541"/>
                  <a:gd name="T20" fmla="*/ 270 w 314"/>
                  <a:gd name="T21" fmla="*/ 47 h 541"/>
                  <a:gd name="T22" fmla="*/ 314 w 314"/>
                  <a:gd name="T23" fmla="*/ 17 h 54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14"/>
                  <a:gd name="T37" fmla="*/ 0 h 541"/>
                  <a:gd name="T38" fmla="*/ 314 w 314"/>
                  <a:gd name="T39" fmla="*/ 541 h 54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14" h="541">
                    <a:moveTo>
                      <a:pt x="314" y="65"/>
                    </a:moveTo>
                    <a:cubicBezTo>
                      <a:pt x="284" y="35"/>
                      <a:pt x="238" y="13"/>
                      <a:pt x="197" y="0"/>
                    </a:cubicBezTo>
                    <a:cubicBezTo>
                      <a:pt x="148" y="31"/>
                      <a:pt x="169" y="90"/>
                      <a:pt x="146" y="138"/>
                    </a:cubicBezTo>
                    <a:cubicBezTo>
                      <a:pt x="105" y="224"/>
                      <a:pt x="52" y="302"/>
                      <a:pt x="22" y="393"/>
                    </a:cubicBezTo>
                    <a:cubicBezTo>
                      <a:pt x="20" y="420"/>
                      <a:pt x="18" y="447"/>
                      <a:pt x="15" y="474"/>
                    </a:cubicBezTo>
                    <a:cubicBezTo>
                      <a:pt x="13" y="493"/>
                      <a:pt x="0" y="514"/>
                      <a:pt x="8" y="532"/>
                    </a:cubicBezTo>
                    <a:cubicBezTo>
                      <a:pt x="12" y="541"/>
                      <a:pt x="27" y="527"/>
                      <a:pt x="37" y="525"/>
                    </a:cubicBezTo>
                    <a:cubicBezTo>
                      <a:pt x="61" y="487"/>
                      <a:pt x="63" y="437"/>
                      <a:pt x="73" y="393"/>
                    </a:cubicBezTo>
                    <a:cubicBezTo>
                      <a:pt x="81" y="359"/>
                      <a:pt x="137" y="313"/>
                      <a:pt x="161" y="284"/>
                    </a:cubicBezTo>
                    <a:cubicBezTo>
                      <a:pt x="182" y="259"/>
                      <a:pt x="201" y="240"/>
                      <a:pt x="226" y="218"/>
                    </a:cubicBezTo>
                    <a:cubicBezTo>
                      <a:pt x="241" y="204"/>
                      <a:pt x="270" y="175"/>
                      <a:pt x="270" y="175"/>
                    </a:cubicBezTo>
                    <a:cubicBezTo>
                      <a:pt x="278" y="142"/>
                      <a:pt x="283" y="81"/>
                      <a:pt x="314" y="65"/>
                    </a:cubicBezTo>
                    <a:close/>
                  </a:path>
                </a:pathLst>
              </a:custGeom>
              <a:solidFill>
                <a:srgbClr val="FF6600"/>
              </a:solidFill>
              <a:ln w="9525">
                <a:solidFill>
                  <a:sysClr val="windowText" lastClr="000000"/>
                </a:solidFill>
                <a:round/>
                <a:headEnd/>
                <a:tailEnd/>
              </a:ln>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Arial" charset="0"/>
                  <a:cs typeface="Arial" charset="0"/>
                </a:endParaRPr>
              </a:p>
            </p:txBody>
          </p:sp>
          <p:sp>
            <p:nvSpPr>
              <p:cNvPr id="46" name="Freeform 45"/>
              <p:cNvSpPr>
                <a:spLocks/>
              </p:cNvSpPr>
              <p:nvPr/>
            </p:nvSpPr>
            <p:spPr bwMode="auto">
              <a:xfrm>
                <a:off x="2867" y="2973"/>
                <a:ext cx="157" cy="219"/>
              </a:xfrm>
              <a:custGeom>
                <a:avLst/>
                <a:gdLst>
                  <a:gd name="T0" fmla="*/ 0 w 123"/>
                  <a:gd name="T1" fmla="*/ 162 h 243"/>
                  <a:gd name="T2" fmla="*/ 46 w 123"/>
                  <a:gd name="T3" fmla="*/ 141 h 243"/>
                  <a:gd name="T4" fmla="*/ 91 w 123"/>
                  <a:gd name="T5" fmla="*/ 87 h 243"/>
                  <a:gd name="T6" fmla="*/ 183 w 123"/>
                  <a:gd name="T7" fmla="*/ 109 h 243"/>
                  <a:gd name="T8" fmla="*/ 243 w 123"/>
                  <a:gd name="T9" fmla="*/ 114 h 243"/>
                  <a:gd name="T10" fmla="*/ 167 w 123"/>
                  <a:gd name="T11" fmla="*/ 141 h 243"/>
                  <a:gd name="T12" fmla="*/ 137 w 123"/>
                  <a:gd name="T13" fmla="*/ 173 h 243"/>
                  <a:gd name="T14" fmla="*/ 0 w 123"/>
                  <a:gd name="T15" fmla="*/ 162 h 243"/>
                  <a:gd name="T16" fmla="*/ 0 60000 65536"/>
                  <a:gd name="T17" fmla="*/ 0 60000 65536"/>
                  <a:gd name="T18" fmla="*/ 0 60000 65536"/>
                  <a:gd name="T19" fmla="*/ 0 60000 65536"/>
                  <a:gd name="T20" fmla="*/ 0 60000 65536"/>
                  <a:gd name="T21" fmla="*/ 0 60000 65536"/>
                  <a:gd name="T22" fmla="*/ 0 60000 65536"/>
                  <a:gd name="T23" fmla="*/ 0 60000 65536"/>
                  <a:gd name="T24" fmla="*/ 0 w 123"/>
                  <a:gd name="T25" fmla="*/ 0 h 243"/>
                  <a:gd name="T26" fmla="*/ 123 w 123"/>
                  <a:gd name="T27" fmla="*/ 243 h 24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3" h="243">
                    <a:moveTo>
                      <a:pt x="0" y="222"/>
                    </a:moveTo>
                    <a:cubicBezTo>
                      <a:pt x="14" y="0"/>
                      <a:pt x="14" y="115"/>
                      <a:pt x="22" y="192"/>
                    </a:cubicBezTo>
                    <a:cubicBezTo>
                      <a:pt x="28" y="169"/>
                      <a:pt x="23" y="54"/>
                      <a:pt x="44" y="120"/>
                    </a:cubicBezTo>
                    <a:cubicBezTo>
                      <a:pt x="54" y="224"/>
                      <a:pt x="40" y="197"/>
                      <a:pt x="88" y="149"/>
                    </a:cubicBezTo>
                    <a:cubicBezTo>
                      <a:pt x="98" y="151"/>
                      <a:pt x="113" y="147"/>
                      <a:pt x="117" y="156"/>
                    </a:cubicBezTo>
                    <a:cubicBezTo>
                      <a:pt x="123" y="168"/>
                      <a:pt x="85" y="189"/>
                      <a:pt x="81" y="192"/>
                    </a:cubicBezTo>
                    <a:cubicBezTo>
                      <a:pt x="76" y="207"/>
                      <a:pt x="81" y="232"/>
                      <a:pt x="66" y="236"/>
                    </a:cubicBezTo>
                    <a:cubicBezTo>
                      <a:pt x="40" y="243"/>
                      <a:pt x="21" y="232"/>
                      <a:pt x="0" y="222"/>
                    </a:cubicBezTo>
                    <a:close/>
                  </a:path>
                </a:pathLst>
              </a:custGeom>
              <a:solidFill>
                <a:srgbClr val="00CC66"/>
              </a:solidFill>
              <a:ln w="9525">
                <a:solidFill>
                  <a:sysClr val="windowText" lastClr="000000"/>
                </a:solidFill>
                <a:round/>
                <a:headEnd/>
                <a:tailEnd/>
              </a:ln>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Arial" charset="0"/>
                  <a:cs typeface="Arial" charset="0"/>
                </a:endParaRPr>
              </a:p>
            </p:txBody>
          </p:sp>
        </p:grpSp>
        <p:grpSp>
          <p:nvGrpSpPr>
            <p:cNvPr id="42" name="Group 46"/>
            <p:cNvGrpSpPr>
              <a:grpSpLocks/>
            </p:cNvGrpSpPr>
            <p:nvPr/>
          </p:nvGrpSpPr>
          <p:grpSpPr bwMode="auto">
            <a:xfrm>
              <a:off x="2736" y="3072"/>
              <a:ext cx="384" cy="531"/>
              <a:chOff x="2640" y="2973"/>
              <a:chExt cx="384" cy="531"/>
            </a:xfrm>
          </p:grpSpPr>
          <p:sp>
            <p:nvSpPr>
              <p:cNvPr id="43" name="Freeform 47"/>
              <p:cNvSpPr>
                <a:spLocks/>
              </p:cNvSpPr>
              <p:nvPr/>
            </p:nvSpPr>
            <p:spPr bwMode="auto">
              <a:xfrm>
                <a:off x="2640" y="3154"/>
                <a:ext cx="314" cy="350"/>
              </a:xfrm>
              <a:custGeom>
                <a:avLst/>
                <a:gdLst>
                  <a:gd name="T0" fmla="*/ 314 w 314"/>
                  <a:gd name="T1" fmla="*/ 17 h 541"/>
                  <a:gd name="T2" fmla="*/ 197 w 314"/>
                  <a:gd name="T3" fmla="*/ 0 h 541"/>
                  <a:gd name="T4" fmla="*/ 146 w 314"/>
                  <a:gd name="T5" fmla="*/ 38 h 541"/>
                  <a:gd name="T6" fmla="*/ 22 w 314"/>
                  <a:gd name="T7" fmla="*/ 106 h 541"/>
                  <a:gd name="T8" fmla="*/ 15 w 314"/>
                  <a:gd name="T9" fmla="*/ 129 h 541"/>
                  <a:gd name="T10" fmla="*/ 8 w 314"/>
                  <a:gd name="T11" fmla="*/ 144 h 541"/>
                  <a:gd name="T12" fmla="*/ 37 w 314"/>
                  <a:gd name="T13" fmla="*/ 142 h 541"/>
                  <a:gd name="T14" fmla="*/ 73 w 314"/>
                  <a:gd name="T15" fmla="*/ 106 h 541"/>
                  <a:gd name="T16" fmla="*/ 161 w 314"/>
                  <a:gd name="T17" fmla="*/ 77 h 541"/>
                  <a:gd name="T18" fmla="*/ 226 w 314"/>
                  <a:gd name="T19" fmla="*/ 59 h 541"/>
                  <a:gd name="T20" fmla="*/ 270 w 314"/>
                  <a:gd name="T21" fmla="*/ 47 h 541"/>
                  <a:gd name="T22" fmla="*/ 314 w 314"/>
                  <a:gd name="T23" fmla="*/ 17 h 54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14"/>
                  <a:gd name="T37" fmla="*/ 0 h 541"/>
                  <a:gd name="T38" fmla="*/ 314 w 314"/>
                  <a:gd name="T39" fmla="*/ 541 h 54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14" h="541">
                    <a:moveTo>
                      <a:pt x="314" y="65"/>
                    </a:moveTo>
                    <a:cubicBezTo>
                      <a:pt x="284" y="35"/>
                      <a:pt x="238" y="13"/>
                      <a:pt x="197" y="0"/>
                    </a:cubicBezTo>
                    <a:cubicBezTo>
                      <a:pt x="148" y="31"/>
                      <a:pt x="169" y="90"/>
                      <a:pt x="146" y="138"/>
                    </a:cubicBezTo>
                    <a:cubicBezTo>
                      <a:pt x="105" y="224"/>
                      <a:pt x="52" y="302"/>
                      <a:pt x="22" y="393"/>
                    </a:cubicBezTo>
                    <a:cubicBezTo>
                      <a:pt x="20" y="420"/>
                      <a:pt x="18" y="447"/>
                      <a:pt x="15" y="474"/>
                    </a:cubicBezTo>
                    <a:cubicBezTo>
                      <a:pt x="13" y="493"/>
                      <a:pt x="0" y="514"/>
                      <a:pt x="8" y="532"/>
                    </a:cubicBezTo>
                    <a:cubicBezTo>
                      <a:pt x="12" y="541"/>
                      <a:pt x="27" y="527"/>
                      <a:pt x="37" y="525"/>
                    </a:cubicBezTo>
                    <a:cubicBezTo>
                      <a:pt x="61" y="487"/>
                      <a:pt x="63" y="437"/>
                      <a:pt x="73" y="393"/>
                    </a:cubicBezTo>
                    <a:cubicBezTo>
                      <a:pt x="81" y="359"/>
                      <a:pt x="137" y="313"/>
                      <a:pt x="161" y="284"/>
                    </a:cubicBezTo>
                    <a:cubicBezTo>
                      <a:pt x="182" y="259"/>
                      <a:pt x="201" y="240"/>
                      <a:pt x="226" y="218"/>
                    </a:cubicBezTo>
                    <a:cubicBezTo>
                      <a:pt x="241" y="204"/>
                      <a:pt x="270" y="175"/>
                      <a:pt x="270" y="175"/>
                    </a:cubicBezTo>
                    <a:cubicBezTo>
                      <a:pt x="278" y="142"/>
                      <a:pt x="283" y="81"/>
                      <a:pt x="314" y="65"/>
                    </a:cubicBezTo>
                    <a:close/>
                  </a:path>
                </a:pathLst>
              </a:custGeom>
              <a:solidFill>
                <a:srgbClr val="FF6600"/>
              </a:solidFill>
              <a:ln w="9525">
                <a:solidFill>
                  <a:sysClr val="windowText" lastClr="000000"/>
                </a:solidFill>
                <a:round/>
                <a:headEnd/>
                <a:tailEnd/>
              </a:ln>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Arial" charset="0"/>
                  <a:cs typeface="Arial" charset="0"/>
                </a:endParaRPr>
              </a:p>
            </p:txBody>
          </p:sp>
          <p:sp>
            <p:nvSpPr>
              <p:cNvPr id="44" name="Freeform 48"/>
              <p:cNvSpPr>
                <a:spLocks/>
              </p:cNvSpPr>
              <p:nvPr/>
            </p:nvSpPr>
            <p:spPr bwMode="auto">
              <a:xfrm>
                <a:off x="2867" y="2973"/>
                <a:ext cx="157" cy="219"/>
              </a:xfrm>
              <a:custGeom>
                <a:avLst/>
                <a:gdLst>
                  <a:gd name="T0" fmla="*/ 0 w 123"/>
                  <a:gd name="T1" fmla="*/ 162 h 243"/>
                  <a:gd name="T2" fmla="*/ 46 w 123"/>
                  <a:gd name="T3" fmla="*/ 141 h 243"/>
                  <a:gd name="T4" fmla="*/ 91 w 123"/>
                  <a:gd name="T5" fmla="*/ 87 h 243"/>
                  <a:gd name="T6" fmla="*/ 183 w 123"/>
                  <a:gd name="T7" fmla="*/ 109 h 243"/>
                  <a:gd name="T8" fmla="*/ 243 w 123"/>
                  <a:gd name="T9" fmla="*/ 114 h 243"/>
                  <a:gd name="T10" fmla="*/ 167 w 123"/>
                  <a:gd name="T11" fmla="*/ 141 h 243"/>
                  <a:gd name="T12" fmla="*/ 137 w 123"/>
                  <a:gd name="T13" fmla="*/ 173 h 243"/>
                  <a:gd name="T14" fmla="*/ 0 w 123"/>
                  <a:gd name="T15" fmla="*/ 162 h 243"/>
                  <a:gd name="T16" fmla="*/ 0 60000 65536"/>
                  <a:gd name="T17" fmla="*/ 0 60000 65536"/>
                  <a:gd name="T18" fmla="*/ 0 60000 65536"/>
                  <a:gd name="T19" fmla="*/ 0 60000 65536"/>
                  <a:gd name="T20" fmla="*/ 0 60000 65536"/>
                  <a:gd name="T21" fmla="*/ 0 60000 65536"/>
                  <a:gd name="T22" fmla="*/ 0 60000 65536"/>
                  <a:gd name="T23" fmla="*/ 0 60000 65536"/>
                  <a:gd name="T24" fmla="*/ 0 w 123"/>
                  <a:gd name="T25" fmla="*/ 0 h 243"/>
                  <a:gd name="T26" fmla="*/ 123 w 123"/>
                  <a:gd name="T27" fmla="*/ 243 h 24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3" h="243">
                    <a:moveTo>
                      <a:pt x="0" y="222"/>
                    </a:moveTo>
                    <a:cubicBezTo>
                      <a:pt x="14" y="0"/>
                      <a:pt x="14" y="115"/>
                      <a:pt x="22" y="192"/>
                    </a:cubicBezTo>
                    <a:cubicBezTo>
                      <a:pt x="28" y="169"/>
                      <a:pt x="23" y="54"/>
                      <a:pt x="44" y="120"/>
                    </a:cubicBezTo>
                    <a:cubicBezTo>
                      <a:pt x="54" y="224"/>
                      <a:pt x="40" y="197"/>
                      <a:pt x="88" y="149"/>
                    </a:cubicBezTo>
                    <a:cubicBezTo>
                      <a:pt x="98" y="151"/>
                      <a:pt x="113" y="147"/>
                      <a:pt x="117" y="156"/>
                    </a:cubicBezTo>
                    <a:cubicBezTo>
                      <a:pt x="123" y="168"/>
                      <a:pt x="85" y="189"/>
                      <a:pt x="81" y="192"/>
                    </a:cubicBezTo>
                    <a:cubicBezTo>
                      <a:pt x="76" y="207"/>
                      <a:pt x="81" y="232"/>
                      <a:pt x="66" y="236"/>
                    </a:cubicBezTo>
                    <a:cubicBezTo>
                      <a:pt x="40" y="243"/>
                      <a:pt x="21" y="232"/>
                      <a:pt x="0" y="222"/>
                    </a:cubicBezTo>
                    <a:close/>
                  </a:path>
                </a:pathLst>
              </a:custGeom>
              <a:solidFill>
                <a:srgbClr val="00CC66"/>
              </a:solidFill>
              <a:ln w="9525">
                <a:solidFill>
                  <a:sysClr val="windowText" lastClr="000000"/>
                </a:solidFill>
                <a:round/>
                <a:headEnd/>
                <a:tailEnd/>
              </a:ln>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prstClr val="black"/>
                  </a:solidFill>
                  <a:effectLst/>
                  <a:uLnTx/>
                  <a:uFillTx/>
                  <a:latin typeface="Arial" charset="0"/>
                  <a:cs typeface="Arial" charset="0"/>
                </a:endParaRPr>
              </a:p>
            </p:txBody>
          </p:sp>
        </p:grpSp>
      </p:grpSp>
    </p:spTree>
    <p:extLst>
      <p:ext uri="{BB962C8B-B14F-4D97-AF65-F5344CB8AC3E}">
        <p14:creationId xmlns:p14="http://schemas.microsoft.com/office/powerpoint/2010/main" val="179824207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dissolve">
                                      <p:cBhvr>
                                        <p:cTn id="11" dur="500"/>
                                        <p:tgtEl>
                                          <p:spTgt spid="13"/>
                                        </p:tgtEl>
                                      </p:cBhvr>
                                    </p:animEffect>
                                  </p:childTnLst>
                                </p:cTn>
                              </p:par>
                            </p:childTnLst>
                          </p:cTn>
                        </p:par>
                        <p:par>
                          <p:cTn id="12" fill="hold">
                            <p:stCondLst>
                              <p:cond delay="1000"/>
                            </p:stCondLst>
                            <p:childTnLst>
                              <p:par>
                                <p:cTn id="13" presetID="21" presetClass="entr" presetSubtype="4"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heel(4)">
                                      <p:cBhvr>
                                        <p:cTn id="15" dur="2000"/>
                                        <p:tgtEl>
                                          <p:spTgt spid="25"/>
                                        </p:tgtEl>
                                      </p:cBhvr>
                                    </p:animEffect>
                                  </p:childTnLst>
                                </p:cTn>
                              </p:par>
                            </p:childTnLst>
                          </p:cTn>
                        </p:par>
                        <p:par>
                          <p:cTn id="16" fill="hold">
                            <p:stCondLst>
                              <p:cond delay="3000"/>
                            </p:stCondLst>
                            <p:childTnLst>
                              <p:par>
                                <p:cTn id="17" presetID="9"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dissolve">
                                      <p:cBhvr>
                                        <p:cTn id="19" dur="500"/>
                                        <p:tgtEl>
                                          <p:spTgt spid="14"/>
                                        </p:tgtEl>
                                      </p:cBhvr>
                                    </p:animEffect>
                                  </p:childTnLst>
                                </p:cTn>
                              </p:par>
                            </p:childTnLst>
                          </p:cTn>
                        </p:par>
                        <p:par>
                          <p:cTn id="20" fill="hold">
                            <p:stCondLst>
                              <p:cond delay="3500"/>
                            </p:stCondLst>
                            <p:childTnLst>
                              <p:par>
                                <p:cTn id="21" presetID="9" presetClass="entr" presetSubtype="0" fill="hold" grpId="0" nodeType="afterEffect">
                                  <p:stCondLst>
                                    <p:cond delay="2000"/>
                                  </p:stCondLst>
                                  <p:childTnLst>
                                    <p:set>
                                      <p:cBhvr>
                                        <p:cTn id="22" dur="1" fill="hold">
                                          <p:stCondLst>
                                            <p:cond delay="0"/>
                                          </p:stCondLst>
                                        </p:cTn>
                                        <p:tgtEl>
                                          <p:spTgt spid="6"/>
                                        </p:tgtEl>
                                        <p:attrNameLst>
                                          <p:attrName>style.visibility</p:attrName>
                                        </p:attrNameLst>
                                      </p:cBhvr>
                                      <p:to>
                                        <p:strVal val="visible"/>
                                      </p:to>
                                    </p:set>
                                    <p:animEffect transition="in" filter="dissolve">
                                      <p:cBhvr>
                                        <p:cTn id="23" dur="10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dissolve">
                                      <p:cBhvr>
                                        <p:cTn id="28" dur="500"/>
                                        <p:tgtEl>
                                          <p:spTgt spid="7"/>
                                        </p:tgtEl>
                                      </p:cBhvr>
                                    </p:animEffect>
                                  </p:childTnLst>
                                </p:cTn>
                              </p:par>
                            </p:childTnLst>
                          </p:cTn>
                        </p:par>
                        <p:par>
                          <p:cTn id="29" fill="hold">
                            <p:stCondLst>
                              <p:cond delay="500"/>
                            </p:stCondLst>
                            <p:childTnLst>
                              <p:par>
                                <p:cTn id="30" presetID="9" presetClass="entr" presetSubtype="0"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dissolve">
                                      <p:cBhvr>
                                        <p:cTn id="32" dur="500"/>
                                        <p:tgtEl>
                                          <p:spTgt spid="15"/>
                                        </p:tgtEl>
                                      </p:cBhvr>
                                    </p:animEffect>
                                  </p:childTnLst>
                                </p:cTn>
                              </p:par>
                            </p:childTnLst>
                          </p:cTn>
                        </p:par>
                        <p:par>
                          <p:cTn id="33" fill="hold">
                            <p:stCondLst>
                              <p:cond delay="1000"/>
                            </p:stCondLst>
                            <p:childTnLst>
                              <p:par>
                                <p:cTn id="34" presetID="21" presetClass="entr" presetSubtype="4" fill="hold"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wheel(4)">
                                      <p:cBhvr>
                                        <p:cTn id="36" dur="2000"/>
                                        <p:tgtEl>
                                          <p:spTgt spid="28"/>
                                        </p:tgtEl>
                                      </p:cBhvr>
                                    </p:animEffect>
                                  </p:childTnLst>
                                </p:cTn>
                              </p:par>
                            </p:childTnLst>
                          </p:cTn>
                        </p:par>
                        <p:par>
                          <p:cTn id="37" fill="hold">
                            <p:stCondLst>
                              <p:cond delay="3000"/>
                            </p:stCondLst>
                            <p:childTnLst>
                              <p:par>
                                <p:cTn id="38" presetID="9" presetClass="entr" presetSubtype="0" fill="hold" grpId="0"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dissolve">
                                      <p:cBhvr>
                                        <p:cTn id="40" dur="500"/>
                                        <p:tgtEl>
                                          <p:spTgt spid="16"/>
                                        </p:tgtEl>
                                      </p:cBhvr>
                                    </p:animEffect>
                                  </p:childTnLst>
                                </p:cTn>
                              </p:par>
                            </p:childTnLst>
                          </p:cTn>
                        </p:par>
                        <p:par>
                          <p:cTn id="41" fill="hold">
                            <p:stCondLst>
                              <p:cond delay="3500"/>
                            </p:stCondLst>
                            <p:childTnLst>
                              <p:par>
                                <p:cTn id="42" presetID="9" presetClass="entr" presetSubtype="0" fill="hold" grpId="0" nodeType="afterEffect">
                                  <p:stCondLst>
                                    <p:cond delay="2000"/>
                                  </p:stCondLst>
                                  <p:childTnLst>
                                    <p:set>
                                      <p:cBhvr>
                                        <p:cTn id="43" dur="1" fill="hold">
                                          <p:stCondLst>
                                            <p:cond delay="0"/>
                                          </p:stCondLst>
                                        </p:cTn>
                                        <p:tgtEl>
                                          <p:spTgt spid="8"/>
                                        </p:tgtEl>
                                        <p:attrNameLst>
                                          <p:attrName>style.visibility</p:attrName>
                                        </p:attrNameLst>
                                      </p:cBhvr>
                                      <p:to>
                                        <p:strVal val="visible"/>
                                      </p:to>
                                    </p:set>
                                    <p:animEffect transition="in" filter="dissolve">
                                      <p:cBhvr>
                                        <p:cTn id="44" dur="1000"/>
                                        <p:tgtEl>
                                          <p:spTgt spid="8"/>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grpId="0" nodeType="click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dissolve">
                                      <p:cBhvr>
                                        <p:cTn id="49" dur="500"/>
                                        <p:tgtEl>
                                          <p:spTgt spid="9"/>
                                        </p:tgtEl>
                                      </p:cBhvr>
                                    </p:animEffect>
                                  </p:childTnLst>
                                </p:cTn>
                              </p:par>
                            </p:childTnLst>
                          </p:cTn>
                        </p:par>
                        <p:par>
                          <p:cTn id="50" fill="hold">
                            <p:stCondLst>
                              <p:cond delay="500"/>
                            </p:stCondLst>
                            <p:childTnLst>
                              <p:par>
                                <p:cTn id="51" presetID="9" presetClass="entr" presetSubtype="0"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dissolve">
                                      <p:cBhvr>
                                        <p:cTn id="53" dur="500"/>
                                        <p:tgtEl>
                                          <p:spTgt spid="17"/>
                                        </p:tgtEl>
                                      </p:cBhvr>
                                    </p:animEffect>
                                  </p:childTnLst>
                                </p:cTn>
                              </p:par>
                            </p:childTnLst>
                          </p:cTn>
                        </p:par>
                        <p:par>
                          <p:cTn id="54" fill="hold">
                            <p:stCondLst>
                              <p:cond delay="1000"/>
                            </p:stCondLst>
                            <p:childTnLst>
                              <p:par>
                                <p:cTn id="55" presetID="21" presetClass="entr" presetSubtype="4" fill="hold" nodeType="after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wheel(4)">
                                      <p:cBhvr>
                                        <p:cTn id="57" dur="2000"/>
                                        <p:tgtEl>
                                          <p:spTgt spid="31"/>
                                        </p:tgtEl>
                                      </p:cBhvr>
                                    </p:animEffect>
                                  </p:childTnLst>
                                </p:cTn>
                              </p:par>
                            </p:childTnLst>
                          </p:cTn>
                        </p:par>
                        <p:par>
                          <p:cTn id="58" fill="hold">
                            <p:stCondLst>
                              <p:cond delay="3000"/>
                            </p:stCondLst>
                            <p:childTnLst>
                              <p:par>
                                <p:cTn id="59" presetID="9" presetClass="entr" presetSubtype="0"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dissolve">
                                      <p:cBhvr>
                                        <p:cTn id="61" dur="500"/>
                                        <p:tgtEl>
                                          <p:spTgt spid="18"/>
                                        </p:tgtEl>
                                      </p:cBhvr>
                                    </p:animEffect>
                                  </p:childTnLst>
                                </p:cTn>
                              </p:par>
                            </p:childTnLst>
                          </p:cTn>
                        </p:par>
                        <p:par>
                          <p:cTn id="62" fill="hold">
                            <p:stCondLst>
                              <p:cond delay="3500"/>
                            </p:stCondLst>
                            <p:childTnLst>
                              <p:par>
                                <p:cTn id="63" presetID="9" presetClass="entr" presetSubtype="0" fill="hold" grpId="0" nodeType="afterEffect">
                                  <p:stCondLst>
                                    <p:cond delay="2000"/>
                                  </p:stCondLst>
                                  <p:childTnLst>
                                    <p:set>
                                      <p:cBhvr>
                                        <p:cTn id="64" dur="1" fill="hold">
                                          <p:stCondLst>
                                            <p:cond delay="0"/>
                                          </p:stCondLst>
                                        </p:cTn>
                                        <p:tgtEl>
                                          <p:spTgt spid="10"/>
                                        </p:tgtEl>
                                        <p:attrNameLst>
                                          <p:attrName>style.visibility</p:attrName>
                                        </p:attrNameLst>
                                      </p:cBhvr>
                                      <p:to>
                                        <p:strVal val="visible"/>
                                      </p:to>
                                    </p:set>
                                    <p:animEffect transition="in" filter="dissolve">
                                      <p:cBhvr>
                                        <p:cTn id="65" dur="1000"/>
                                        <p:tgtEl>
                                          <p:spTgt spid="10"/>
                                        </p:tgtEl>
                                      </p:cBhvr>
                                    </p:animEffect>
                                  </p:childTnLst>
                                </p:cTn>
                              </p:par>
                            </p:childTnLst>
                          </p:cTn>
                        </p:par>
                      </p:childTnLst>
                    </p:cTn>
                  </p:par>
                  <p:par>
                    <p:cTn id="66" fill="hold">
                      <p:stCondLst>
                        <p:cond delay="indefinite"/>
                      </p:stCondLst>
                      <p:childTnLst>
                        <p:par>
                          <p:cTn id="67" fill="hold">
                            <p:stCondLst>
                              <p:cond delay="0"/>
                            </p:stCondLst>
                            <p:childTnLst>
                              <p:par>
                                <p:cTn id="68" presetID="9" presetClass="entr" presetSubtype="0" fill="hold" grpId="0" nodeType="click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dissolve">
                                      <p:cBhvr>
                                        <p:cTn id="70" dur="500"/>
                                        <p:tgtEl>
                                          <p:spTgt spid="11"/>
                                        </p:tgtEl>
                                      </p:cBhvr>
                                    </p:animEffect>
                                  </p:childTnLst>
                                </p:cTn>
                              </p:par>
                            </p:childTnLst>
                          </p:cTn>
                        </p:par>
                        <p:par>
                          <p:cTn id="71" fill="hold">
                            <p:stCondLst>
                              <p:cond delay="500"/>
                            </p:stCondLst>
                            <p:childTnLst>
                              <p:par>
                                <p:cTn id="72" presetID="9" presetClass="entr" presetSubtype="0" fill="hold" grpId="0" nodeType="after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dissolve">
                                      <p:cBhvr>
                                        <p:cTn id="74" dur="500"/>
                                        <p:tgtEl>
                                          <p:spTgt spid="19"/>
                                        </p:tgtEl>
                                      </p:cBhvr>
                                    </p:animEffect>
                                  </p:childTnLst>
                                </p:cTn>
                              </p:par>
                            </p:childTnLst>
                          </p:cTn>
                        </p:par>
                        <p:par>
                          <p:cTn id="75" fill="hold">
                            <p:stCondLst>
                              <p:cond delay="1000"/>
                            </p:stCondLst>
                            <p:childTnLst>
                              <p:par>
                                <p:cTn id="76" presetID="21" presetClass="entr" presetSubtype="4" fill="hold" nodeType="afterEffect">
                                  <p:stCondLst>
                                    <p:cond delay="2000"/>
                                  </p:stCondLst>
                                  <p:childTnLst>
                                    <p:set>
                                      <p:cBhvr>
                                        <p:cTn id="77" dur="1" fill="hold">
                                          <p:stCondLst>
                                            <p:cond delay="0"/>
                                          </p:stCondLst>
                                        </p:cTn>
                                        <p:tgtEl>
                                          <p:spTgt spid="39"/>
                                        </p:tgtEl>
                                        <p:attrNameLst>
                                          <p:attrName>style.visibility</p:attrName>
                                        </p:attrNameLst>
                                      </p:cBhvr>
                                      <p:to>
                                        <p:strVal val="visible"/>
                                      </p:to>
                                    </p:set>
                                    <p:animEffect transition="in" filter="wheel(4)">
                                      <p:cBhvr>
                                        <p:cTn id="78" dur="1000"/>
                                        <p:tgtEl>
                                          <p:spTgt spid="39"/>
                                        </p:tgtEl>
                                      </p:cBhvr>
                                    </p:animEffect>
                                  </p:childTnLst>
                                </p:cTn>
                              </p:par>
                            </p:childTnLst>
                          </p:cTn>
                        </p:par>
                        <p:par>
                          <p:cTn id="79" fill="hold">
                            <p:stCondLst>
                              <p:cond delay="4000"/>
                            </p:stCondLst>
                            <p:childTnLst>
                              <p:par>
                                <p:cTn id="80" presetID="9" presetClass="entr" presetSubtype="0" fill="hold" grpId="0" nodeType="after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dissolve">
                                      <p:cBhvr>
                                        <p:cTn id="82" dur="500"/>
                                        <p:tgtEl>
                                          <p:spTgt spid="20"/>
                                        </p:tgtEl>
                                      </p:cBhvr>
                                    </p:animEffect>
                                  </p:childTnLst>
                                </p:cTn>
                              </p:par>
                            </p:childTnLst>
                          </p:cTn>
                        </p:par>
                        <p:par>
                          <p:cTn id="83" fill="hold">
                            <p:stCondLst>
                              <p:cond delay="4500"/>
                            </p:stCondLst>
                            <p:childTnLst>
                              <p:par>
                                <p:cTn id="84" presetID="9" presetClass="entr" presetSubtype="0" fill="hold" grpId="0" nodeType="afterEffect">
                                  <p:stCondLst>
                                    <p:cond delay="2000"/>
                                  </p:stCondLst>
                                  <p:childTnLst>
                                    <p:set>
                                      <p:cBhvr>
                                        <p:cTn id="85" dur="1" fill="hold">
                                          <p:stCondLst>
                                            <p:cond delay="0"/>
                                          </p:stCondLst>
                                        </p:cTn>
                                        <p:tgtEl>
                                          <p:spTgt spid="12"/>
                                        </p:tgtEl>
                                        <p:attrNameLst>
                                          <p:attrName>style.visibility</p:attrName>
                                        </p:attrNameLst>
                                      </p:cBhvr>
                                      <p:to>
                                        <p:strVal val="visible"/>
                                      </p:to>
                                    </p:set>
                                    <p:animEffect transition="in" filter="dissolve">
                                      <p:cBhvr>
                                        <p:cTn id="86" dur="1000"/>
                                        <p:tgtEl>
                                          <p:spTgt spid="12"/>
                                        </p:tgtEl>
                                      </p:cBhvr>
                                    </p:animEffect>
                                  </p:childTnLst>
                                </p:cTn>
                              </p:par>
                            </p:childTnLst>
                          </p:cTn>
                        </p:par>
                      </p:childTnLst>
                    </p:cTn>
                  </p:par>
                  <p:par>
                    <p:cTn id="87" fill="hold">
                      <p:stCondLst>
                        <p:cond delay="indefinite"/>
                      </p:stCondLst>
                      <p:childTnLst>
                        <p:par>
                          <p:cTn id="88" fill="hold">
                            <p:stCondLst>
                              <p:cond delay="0"/>
                            </p:stCondLst>
                            <p:childTnLst>
                              <p:par>
                                <p:cTn id="89" presetID="9" presetClass="entr" presetSubtype="0" fill="hold" grpId="0" nodeType="clickEffect">
                                  <p:stCondLst>
                                    <p:cond delay="0"/>
                                  </p:stCondLst>
                                  <p:childTnLst>
                                    <p:set>
                                      <p:cBhvr>
                                        <p:cTn id="90" dur="1" fill="hold">
                                          <p:stCondLst>
                                            <p:cond delay="0"/>
                                          </p:stCondLst>
                                        </p:cTn>
                                        <p:tgtEl>
                                          <p:spTgt spid="21"/>
                                        </p:tgtEl>
                                        <p:attrNameLst>
                                          <p:attrName>style.visibility</p:attrName>
                                        </p:attrNameLst>
                                      </p:cBhvr>
                                      <p:to>
                                        <p:strVal val="visible"/>
                                      </p:to>
                                    </p:set>
                                    <p:animEffect transition="in" filter="dissolve">
                                      <p:cBhvr>
                                        <p:cTn id="91" dur="500"/>
                                        <p:tgtEl>
                                          <p:spTgt spid="21"/>
                                        </p:tgtEl>
                                      </p:cBhvr>
                                    </p:animEffect>
                                  </p:childTnLst>
                                </p:cTn>
                              </p:par>
                            </p:childTnLst>
                          </p:cTn>
                        </p:par>
                        <p:par>
                          <p:cTn id="92" fill="hold">
                            <p:stCondLst>
                              <p:cond delay="500"/>
                            </p:stCondLst>
                            <p:childTnLst>
                              <p:par>
                                <p:cTn id="93" presetID="9" presetClass="entr" presetSubtype="0" fill="hold" grpId="0" nodeType="afterEffect">
                                  <p:stCondLst>
                                    <p:cond delay="0"/>
                                  </p:stCondLst>
                                  <p:childTnLst>
                                    <p:set>
                                      <p:cBhvr>
                                        <p:cTn id="94" dur="1" fill="hold">
                                          <p:stCondLst>
                                            <p:cond delay="0"/>
                                          </p:stCondLst>
                                        </p:cTn>
                                        <p:tgtEl>
                                          <p:spTgt spid="22"/>
                                        </p:tgtEl>
                                        <p:attrNameLst>
                                          <p:attrName>style.visibility</p:attrName>
                                        </p:attrNameLst>
                                      </p:cBhvr>
                                      <p:to>
                                        <p:strVal val="visible"/>
                                      </p:to>
                                    </p:set>
                                    <p:animEffect transition="in" filter="dissolve">
                                      <p:cBhvr>
                                        <p:cTn id="95" dur="500"/>
                                        <p:tgtEl>
                                          <p:spTgt spid="22"/>
                                        </p:tgtEl>
                                      </p:cBhvr>
                                    </p:animEffect>
                                  </p:childTnLst>
                                </p:cTn>
                              </p:par>
                            </p:childTnLst>
                          </p:cTn>
                        </p:par>
                        <p:par>
                          <p:cTn id="96" fill="hold">
                            <p:stCondLst>
                              <p:cond delay="1000"/>
                            </p:stCondLst>
                            <p:childTnLst>
                              <p:par>
                                <p:cTn id="97" presetID="21" presetClass="entr" presetSubtype="4" fill="hold" grpId="0" nodeType="afterEffect">
                                  <p:stCondLst>
                                    <p:cond delay="0"/>
                                  </p:stCondLst>
                                  <p:childTnLst>
                                    <p:set>
                                      <p:cBhvr>
                                        <p:cTn id="98" dur="1" fill="hold">
                                          <p:stCondLst>
                                            <p:cond delay="0"/>
                                          </p:stCondLst>
                                        </p:cTn>
                                        <p:tgtEl>
                                          <p:spTgt spid="38"/>
                                        </p:tgtEl>
                                        <p:attrNameLst>
                                          <p:attrName>style.visibility</p:attrName>
                                        </p:attrNameLst>
                                      </p:cBhvr>
                                      <p:to>
                                        <p:strVal val="visible"/>
                                      </p:to>
                                    </p:set>
                                    <p:animEffect transition="in" filter="wheel(4)">
                                      <p:cBhvr>
                                        <p:cTn id="99" dur="2000"/>
                                        <p:tgtEl>
                                          <p:spTgt spid="38"/>
                                        </p:tgtEl>
                                      </p:cBhvr>
                                    </p:animEffect>
                                  </p:childTnLst>
                                </p:cTn>
                              </p:par>
                            </p:childTnLst>
                          </p:cTn>
                        </p:par>
                        <p:par>
                          <p:cTn id="100" fill="hold">
                            <p:stCondLst>
                              <p:cond delay="3000"/>
                            </p:stCondLst>
                            <p:childTnLst>
                              <p:par>
                                <p:cTn id="101" presetID="9" presetClass="entr" presetSubtype="0" fill="hold" grpId="0" nodeType="afterEffect">
                                  <p:stCondLst>
                                    <p:cond delay="0"/>
                                  </p:stCondLst>
                                  <p:childTnLst>
                                    <p:set>
                                      <p:cBhvr>
                                        <p:cTn id="102" dur="1" fill="hold">
                                          <p:stCondLst>
                                            <p:cond delay="0"/>
                                          </p:stCondLst>
                                        </p:cTn>
                                        <p:tgtEl>
                                          <p:spTgt spid="23"/>
                                        </p:tgtEl>
                                        <p:attrNameLst>
                                          <p:attrName>style.visibility</p:attrName>
                                        </p:attrNameLst>
                                      </p:cBhvr>
                                      <p:to>
                                        <p:strVal val="visible"/>
                                      </p:to>
                                    </p:set>
                                    <p:animEffect transition="in" filter="dissolve">
                                      <p:cBhvr>
                                        <p:cTn id="103" dur="500"/>
                                        <p:tgtEl>
                                          <p:spTgt spid="23"/>
                                        </p:tgtEl>
                                      </p:cBhvr>
                                    </p:animEffect>
                                  </p:childTnLst>
                                </p:cTn>
                              </p:par>
                            </p:childTnLst>
                          </p:cTn>
                        </p:par>
                        <p:par>
                          <p:cTn id="104" fill="hold">
                            <p:stCondLst>
                              <p:cond delay="3500"/>
                            </p:stCondLst>
                            <p:childTnLst>
                              <p:par>
                                <p:cTn id="105" presetID="9" presetClass="entr" presetSubtype="0" fill="hold" grpId="0" nodeType="afterEffect">
                                  <p:stCondLst>
                                    <p:cond delay="2000"/>
                                  </p:stCondLst>
                                  <p:childTnLst>
                                    <p:set>
                                      <p:cBhvr>
                                        <p:cTn id="106" dur="1" fill="hold">
                                          <p:stCondLst>
                                            <p:cond delay="0"/>
                                          </p:stCondLst>
                                        </p:cTn>
                                        <p:tgtEl>
                                          <p:spTgt spid="24"/>
                                        </p:tgtEl>
                                        <p:attrNameLst>
                                          <p:attrName>style.visibility</p:attrName>
                                        </p:attrNameLst>
                                      </p:cBhvr>
                                      <p:to>
                                        <p:strVal val="visible"/>
                                      </p:to>
                                    </p:set>
                                    <p:animEffect transition="in" filter="dissolve">
                                      <p:cBhvr>
                                        <p:cTn id="107"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p:bldP spid="3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Cho gram counting</a:t>
            </a:r>
            <a:endParaRPr lang="en-US" dirty="0"/>
          </a:p>
        </p:txBody>
      </p:sp>
      <p:graphicFrame>
        <p:nvGraphicFramePr>
          <p:cNvPr id="7" name="Group 45"/>
          <p:cNvGraphicFramePr>
            <a:graphicFrameLocks noGrp="1"/>
          </p:cNvGraphicFramePr>
          <p:nvPr>
            <p:extLst>
              <p:ext uri="{D42A27DB-BD31-4B8C-83A1-F6EECF244321}">
                <p14:modId xmlns:p14="http://schemas.microsoft.com/office/powerpoint/2010/main" val="3515125833"/>
              </p:ext>
            </p:extLst>
          </p:nvPr>
        </p:nvGraphicFramePr>
        <p:xfrm>
          <a:off x="609600" y="1981200"/>
          <a:ext cx="7640636" cy="4133850"/>
        </p:xfrm>
        <a:graphic>
          <a:graphicData uri="http://schemas.openxmlformats.org/drawingml/2006/table">
            <a:tbl>
              <a:tblPr/>
              <a:tblGrid>
                <a:gridCol w="1846131"/>
                <a:gridCol w="1923878"/>
                <a:gridCol w="1440633"/>
                <a:gridCol w="1097625"/>
                <a:gridCol w="1332369"/>
              </a:tblGrid>
              <a:tr h="5792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rgbClr val="660066"/>
                          </a:solidFill>
                          <a:effectLst/>
                          <a:latin typeface="Trebuchet MS" pitchFamily="34" charset="0"/>
                          <a:cs typeface="Arial" charset="0"/>
                        </a:rPr>
                        <a:t>Exchange list</a:t>
                      </a: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smtClean="0">
                          <a:ln>
                            <a:noFill/>
                          </a:ln>
                          <a:solidFill>
                            <a:srgbClr val="660066"/>
                          </a:solidFill>
                          <a:effectLst/>
                          <a:latin typeface="Trebuchet MS" pitchFamily="34" charset="0"/>
                          <a:cs typeface="Arial" charset="0"/>
                        </a:rPr>
                        <a:t>Carbohydrate (gm)</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smtClean="0">
                          <a:ln>
                            <a:noFill/>
                          </a:ln>
                          <a:solidFill>
                            <a:srgbClr val="660066"/>
                          </a:solidFill>
                          <a:effectLst/>
                          <a:latin typeface="Trebuchet MS" pitchFamily="34" charset="0"/>
                          <a:cs typeface="Arial" charset="0"/>
                        </a:rPr>
                        <a:t>Protein (gm)</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smtClean="0">
                          <a:ln>
                            <a:noFill/>
                          </a:ln>
                          <a:solidFill>
                            <a:srgbClr val="660066"/>
                          </a:solidFill>
                          <a:effectLst/>
                          <a:latin typeface="Trebuchet MS" pitchFamily="34" charset="0"/>
                          <a:cs typeface="Arial" charset="0"/>
                        </a:rPr>
                        <a:t>Fat(gm)</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smtClean="0">
                          <a:ln>
                            <a:noFill/>
                          </a:ln>
                          <a:solidFill>
                            <a:srgbClr val="660066"/>
                          </a:solidFill>
                          <a:effectLst/>
                          <a:latin typeface="Trebuchet MS" pitchFamily="34" charset="0"/>
                          <a:cs typeface="Arial" charset="0"/>
                        </a:rPr>
                        <a:t>Calories</a:t>
                      </a:r>
                    </a:p>
                  </a:txBody>
                  <a:tcPr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r>
              <a:tr h="355462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rgbClr val="660066"/>
                          </a:solidFill>
                          <a:effectLst/>
                          <a:latin typeface="Trebuchet MS" pitchFamily="34" charset="0"/>
                          <a:cs typeface="Arial" charset="0"/>
                        </a:rPr>
                        <a:t>Starch/bread</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rgbClr val="660066"/>
                          </a:solidFill>
                          <a:effectLst/>
                          <a:latin typeface="Trebuchet MS" pitchFamily="34" charset="0"/>
                          <a:cs typeface="Arial" charset="0"/>
                        </a:rPr>
                        <a:t>Meat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rgbClr val="660066"/>
                          </a:solidFill>
                          <a:effectLst/>
                          <a:latin typeface="Trebuchet MS" pitchFamily="34" charset="0"/>
                          <a:cs typeface="Arial" charset="0"/>
                        </a:rPr>
                        <a:t>    Lean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rgbClr val="660066"/>
                          </a:solidFill>
                          <a:effectLst/>
                          <a:latin typeface="Trebuchet MS" pitchFamily="34" charset="0"/>
                          <a:cs typeface="Arial" charset="0"/>
                        </a:rPr>
                        <a:t>    Medium fat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rgbClr val="660066"/>
                          </a:solidFill>
                          <a:effectLst/>
                          <a:latin typeface="Trebuchet MS" pitchFamily="34" charset="0"/>
                          <a:cs typeface="Arial" charset="0"/>
                        </a:rPr>
                        <a:t>    High fat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rgbClr val="660066"/>
                          </a:solidFill>
                          <a:effectLst/>
                          <a:latin typeface="Trebuchet MS" pitchFamily="34" charset="0"/>
                          <a:cs typeface="Arial" charset="0"/>
                        </a:rPr>
                        <a:t>Vegetables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rgbClr val="660066"/>
                          </a:solidFill>
                          <a:effectLst/>
                          <a:latin typeface="Trebuchet MS" pitchFamily="34" charset="0"/>
                          <a:cs typeface="Arial" charset="0"/>
                        </a:rPr>
                        <a:t>Fruit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rgbClr val="660066"/>
                          </a:solidFill>
                          <a:effectLst/>
                          <a:latin typeface="Trebuchet MS" pitchFamily="34" charset="0"/>
                          <a:cs typeface="Arial" charset="0"/>
                        </a:rPr>
                        <a:t>Milk</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rgbClr val="660066"/>
                          </a:solidFill>
                          <a:effectLst/>
                          <a:latin typeface="Trebuchet MS" pitchFamily="34" charset="0"/>
                          <a:cs typeface="Arial" charset="0"/>
                        </a:rPr>
                        <a:t>    Skim</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rgbClr val="660066"/>
                          </a:solidFill>
                          <a:effectLst/>
                          <a:latin typeface="Trebuchet MS" pitchFamily="34" charset="0"/>
                          <a:cs typeface="Arial" charset="0"/>
                        </a:rPr>
                        <a:t>    Low fat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rgbClr val="660066"/>
                          </a:solidFill>
                          <a:effectLst/>
                          <a:latin typeface="Trebuchet MS" pitchFamily="34" charset="0"/>
                          <a:cs typeface="Arial" charset="0"/>
                        </a:rPr>
                        <a:t>    Whole fat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rgbClr val="660066"/>
                          </a:solidFill>
                          <a:effectLst/>
                          <a:latin typeface="Trebuchet MS" pitchFamily="34" charset="0"/>
                          <a:cs typeface="Arial" charset="0"/>
                        </a:rPr>
                        <a:t>Fat</a:t>
                      </a: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660066"/>
                          </a:solidFill>
                          <a:effectLst/>
                          <a:latin typeface="Trebuchet MS" pitchFamily="34" charset="0"/>
                          <a:cs typeface="Arial" charset="0"/>
                        </a:rPr>
                        <a:t>15</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rgbClr val="660066"/>
                        </a:solidFill>
                        <a:effectLst/>
                        <a:latin typeface="Trebuchet MS" pitchFamily="34" charset="0"/>
                        <a:cs typeface="Arial"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660066"/>
                          </a:solidFill>
                          <a:effectLst/>
                          <a:latin typeface="Trebuchet MS" pitchFamily="34" charset="0"/>
                          <a:cs typeface="Arial" charset="0"/>
                        </a:rPr>
                        <a:t>-</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660066"/>
                          </a:solidFill>
                          <a:effectLst/>
                          <a:latin typeface="Trebuchet MS" pitchFamily="34" charset="0"/>
                          <a:cs typeface="Arial" charset="0"/>
                        </a:rPr>
                        <a:t>-</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660066"/>
                          </a:solidFill>
                          <a:effectLst/>
                          <a:latin typeface="Trebuchet MS" pitchFamily="34" charset="0"/>
                          <a:cs typeface="Arial" charset="0"/>
                        </a:rPr>
                        <a:t>-</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660066"/>
                          </a:solidFill>
                          <a:effectLst/>
                          <a:latin typeface="Trebuchet MS" pitchFamily="34" charset="0"/>
                          <a:cs typeface="Arial" charset="0"/>
                        </a:rPr>
                        <a:t>5</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660066"/>
                          </a:solidFill>
                          <a:effectLst/>
                          <a:latin typeface="Trebuchet MS" pitchFamily="34" charset="0"/>
                          <a:cs typeface="Arial" charset="0"/>
                        </a:rPr>
                        <a:t>15</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rgbClr val="660066"/>
                        </a:solidFill>
                        <a:effectLst/>
                        <a:latin typeface="Trebuchet MS" pitchFamily="34" charset="0"/>
                        <a:cs typeface="Arial"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660066"/>
                          </a:solidFill>
                          <a:effectLst/>
                          <a:latin typeface="Trebuchet MS" pitchFamily="34" charset="0"/>
                          <a:cs typeface="Arial" charset="0"/>
                        </a:rPr>
                        <a:t>12</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660066"/>
                          </a:solidFill>
                          <a:effectLst/>
                          <a:latin typeface="Trebuchet MS" pitchFamily="34" charset="0"/>
                          <a:cs typeface="Arial" charset="0"/>
                        </a:rPr>
                        <a:t>12</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660066"/>
                          </a:solidFill>
                          <a:effectLst/>
                          <a:latin typeface="Trebuchet MS" pitchFamily="34" charset="0"/>
                          <a:cs typeface="Arial" charset="0"/>
                        </a:rPr>
                        <a:t>12</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660066"/>
                          </a:solidFill>
                          <a:effectLst/>
                          <a:latin typeface="Trebuchet MS" pitchFamily="34" charset="0"/>
                          <a:cs typeface="Arial" charset="0"/>
                        </a:rPr>
                        <a:t>-</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660066"/>
                          </a:solidFill>
                          <a:effectLst/>
                          <a:latin typeface="Trebuchet MS" pitchFamily="34" charset="0"/>
                          <a:cs typeface="Arial" charset="0"/>
                        </a:rPr>
                        <a:t>3</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rgbClr val="660066"/>
                        </a:solidFill>
                        <a:effectLst/>
                        <a:latin typeface="Trebuchet MS" pitchFamily="34" charset="0"/>
                        <a:cs typeface="Arial"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660066"/>
                          </a:solidFill>
                          <a:effectLst/>
                          <a:latin typeface="Trebuchet MS" pitchFamily="34" charset="0"/>
                          <a:cs typeface="Arial" charset="0"/>
                        </a:rPr>
                        <a:t>7</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660066"/>
                          </a:solidFill>
                          <a:effectLst/>
                          <a:latin typeface="Trebuchet MS" pitchFamily="34" charset="0"/>
                          <a:cs typeface="Arial" charset="0"/>
                        </a:rPr>
                        <a:t>7</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660066"/>
                          </a:solidFill>
                          <a:effectLst/>
                          <a:latin typeface="Trebuchet MS" pitchFamily="34" charset="0"/>
                          <a:cs typeface="Arial" charset="0"/>
                        </a:rPr>
                        <a:t>7</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660066"/>
                          </a:solidFill>
                          <a:effectLst/>
                          <a:latin typeface="Trebuchet MS" pitchFamily="34" charset="0"/>
                          <a:cs typeface="Arial" charset="0"/>
                        </a:rPr>
                        <a:t>2</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660066"/>
                          </a:solidFill>
                          <a:effectLst/>
                          <a:latin typeface="Trebuchet MS" pitchFamily="34" charset="0"/>
                          <a:cs typeface="Arial" charset="0"/>
                        </a:rPr>
                        <a:t>-</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rgbClr val="660066"/>
                        </a:solidFill>
                        <a:effectLst/>
                        <a:latin typeface="Trebuchet MS" pitchFamily="34" charset="0"/>
                        <a:cs typeface="Arial"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660066"/>
                          </a:solidFill>
                          <a:effectLst/>
                          <a:latin typeface="Trebuchet MS" pitchFamily="34" charset="0"/>
                          <a:cs typeface="Arial" charset="0"/>
                        </a:rPr>
                        <a:t>8</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660066"/>
                          </a:solidFill>
                          <a:effectLst/>
                          <a:latin typeface="Trebuchet MS" pitchFamily="34" charset="0"/>
                          <a:cs typeface="Arial" charset="0"/>
                        </a:rPr>
                        <a:t>8</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660066"/>
                          </a:solidFill>
                          <a:effectLst/>
                          <a:latin typeface="Trebuchet MS" pitchFamily="34" charset="0"/>
                          <a:cs typeface="Arial" charset="0"/>
                        </a:rPr>
                        <a:t>8</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660066"/>
                          </a:solidFill>
                          <a:effectLst/>
                          <a:latin typeface="Trebuchet MS" pitchFamily="34" charset="0"/>
                          <a:cs typeface="Arial" charset="0"/>
                        </a:rPr>
                        <a:t>-</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660066"/>
                          </a:solidFill>
                          <a:effectLst/>
                          <a:latin typeface="Trebuchet MS" pitchFamily="34" charset="0"/>
                          <a:cs typeface="Arial" charset="0"/>
                        </a:rPr>
                        <a:t>0-1</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rgbClr val="660066"/>
                        </a:solidFill>
                        <a:effectLst/>
                        <a:latin typeface="Trebuchet MS" pitchFamily="34" charset="0"/>
                        <a:cs typeface="Arial"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660066"/>
                          </a:solidFill>
                          <a:effectLst/>
                          <a:latin typeface="Trebuchet MS" pitchFamily="34" charset="0"/>
                          <a:cs typeface="Arial" charset="0"/>
                        </a:rPr>
                        <a:t>3</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660066"/>
                          </a:solidFill>
                          <a:effectLst/>
                          <a:latin typeface="Trebuchet MS" pitchFamily="34" charset="0"/>
                          <a:cs typeface="Arial" charset="0"/>
                        </a:rPr>
                        <a:t>5</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660066"/>
                          </a:solidFill>
                          <a:effectLst/>
                          <a:latin typeface="Trebuchet MS" pitchFamily="34" charset="0"/>
                          <a:cs typeface="Arial" charset="0"/>
                        </a:rPr>
                        <a:t>8</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660066"/>
                          </a:solidFill>
                          <a:effectLst/>
                          <a:latin typeface="Trebuchet MS" pitchFamily="34" charset="0"/>
                          <a:cs typeface="Arial" charset="0"/>
                        </a:rPr>
                        <a:t>-</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660066"/>
                          </a:solidFill>
                          <a:effectLst/>
                          <a:latin typeface="Trebuchet MS" pitchFamily="34" charset="0"/>
                          <a:cs typeface="Arial" charset="0"/>
                        </a:rPr>
                        <a:t>-</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rgbClr val="660066"/>
                        </a:solidFill>
                        <a:effectLst/>
                        <a:latin typeface="Trebuchet MS" pitchFamily="34" charset="0"/>
                        <a:cs typeface="Arial"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660066"/>
                          </a:solidFill>
                          <a:effectLst/>
                          <a:latin typeface="Trebuchet MS" pitchFamily="34" charset="0"/>
                          <a:cs typeface="Arial" charset="0"/>
                        </a:rPr>
                        <a:t>Trace</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660066"/>
                          </a:solidFill>
                          <a:effectLst/>
                          <a:latin typeface="Trebuchet MS" pitchFamily="34" charset="0"/>
                          <a:cs typeface="Arial" charset="0"/>
                        </a:rPr>
                        <a:t>5</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660066"/>
                          </a:solidFill>
                          <a:effectLst/>
                          <a:latin typeface="Trebuchet MS" pitchFamily="34" charset="0"/>
                          <a:cs typeface="Arial" charset="0"/>
                        </a:rPr>
                        <a:t>8</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660066"/>
                          </a:solidFill>
                          <a:effectLst/>
                          <a:latin typeface="Trebuchet MS" pitchFamily="34" charset="0"/>
                          <a:cs typeface="Arial" charset="0"/>
                        </a:rPr>
                        <a:t>5</a:t>
                      </a: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rgbClr val="660066"/>
                          </a:solidFill>
                          <a:effectLst/>
                          <a:latin typeface="Trebuchet MS" pitchFamily="34" charset="0"/>
                          <a:cs typeface="Arial" charset="0"/>
                        </a:rPr>
                        <a:t>80</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dirty="0" smtClean="0">
                        <a:ln>
                          <a:noFill/>
                        </a:ln>
                        <a:solidFill>
                          <a:srgbClr val="660066"/>
                        </a:solidFill>
                        <a:effectLst/>
                        <a:latin typeface="Trebuchet MS" pitchFamily="34" charset="0"/>
                        <a:cs typeface="Arial"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rgbClr val="660066"/>
                          </a:solidFill>
                          <a:effectLst/>
                          <a:latin typeface="Trebuchet MS" pitchFamily="34" charset="0"/>
                          <a:cs typeface="Arial" charset="0"/>
                        </a:rPr>
                        <a:t>55</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rgbClr val="660066"/>
                          </a:solidFill>
                          <a:effectLst/>
                          <a:latin typeface="Trebuchet MS" pitchFamily="34" charset="0"/>
                          <a:cs typeface="Arial" charset="0"/>
                        </a:rPr>
                        <a:t>75</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rgbClr val="660066"/>
                          </a:solidFill>
                          <a:effectLst/>
                          <a:latin typeface="Trebuchet MS" pitchFamily="34" charset="0"/>
                          <a:cs typeface="Arial" charset="0"/>
                        </a:rPr>
                        <a:t>100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rgbClr val="660066"/>
                          </a:solidFill>
                          <a:effectLst/>
                          <a:latin typeface="Trebuchet MS" pitchFamily="34" charset="0"/>
                          <a:cs typeface="Arial" charset="0"/>
                        </a:rPr>
                        <a:t>25</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rgbClr val="660066"/>
                          </a:solidFill>
                          <a:effectLst/>
                          <a:latin typeface="Trebuchet MS" pitchFamily="34" charset="0"/>
                          <a:cs typeface="Arial" charset="0"/>
                        </a:rPr>
                        <a:t>60</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dirty="0" smtClean="0">
                        <a:ln>
                          <a:noFill/>
                        </a:ln>
                        <a:solidFill>
                          <a:srgbClr val="660066"/>
                        </a:solidFill>
                        <a:effectLst/>
                        <a:latin typeface="Trebuchet MS" pitchFamily="34" charset="0"/>
                        <a:cs typeface="Arial"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rgbClr val="660066"/>
                          </a:solidFill>
                          <a:effectLst/>
                          <a:latin typeface="Trebuchet MS" pitchFamily="34" charset="0"/>
                          <a:cs typeface="Arial" charset="0"/>
                        </a:rPr>
                        <a:t>90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rgbClr val="660066"/>
                          </a:solidFill>
                          <a:effectLst/>
                          <a:latin typeface="Trebuchet MS" pitchFamily="34" charset="0"/>
                          <a:cs typeface="Arial" charset="0"/>
                        </a:rPr>
                        <a:t>120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rgbClr val="660066"/>
                          </a:solidFill>
                          <a:effectLst/>
                          <a:latin typeface="Trebuchet MS" pitchFamily="34" charset="0"/>
                          <a:cs typeface="Arial" charset="0"/>
                        </a:rPr>
                        <a:t>150</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rgbClr val="660066"/>
                          </a:solidFill>
                          <a:effectLst/>
                          <a:latin typeface="Trebuchet MS" pitchFamily="34" charset="0"/>
                          <a:cs typeface="Arial" charset="0"/>
                        </a:rPr>
                        <a:t>45</a:t>
                      </a:r>
                    </a:p>
                  </a:txBody>
                  <a:tcPr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 name="Oval 4"/>
          <p:cNvSpPr/>
          <p:nvPr/>
        </p:nvSpPr>
        <p:spPr>
          <a:xfrm>
            <a:off x="3048000" y="2514600"/>
            <a:ext cx="762000" cy="3581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78531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childTnLst>
                                </p:cTn>
                              </p:par>
                            </p:childTnLst>
                          </p:cTn>
                        </p:par>
                        <p:par>
                          <p:cTn id="9" fill="hold">
                            <p:stCondLst>
                              <p:cond delay="1000"/>
                            </p:stCondLst>
                            <p:childTnLst>
                              <p:par>
                                <p:cTn id="10" presetID="16" presetClass="entr" presetSubtype="21"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4724399"/>
          </a:xfrm>
        </p:spPr>
        <p:txBody>
          <a:bodyPr>
            <a:normAutofit/>
          </a:bodyPr>
          <a:lstStyle/>
          <a:p>
            <a:pPr>
              <a:lnSpc>
                <a:spcPct val="200000"/>
              </a:lnSpc>
              <a:buClr>
                <a:srgbClr val="0070C0"/>
              </a:buClr>
              <a:buFont typeface="Wingdings" panose="05000000000000000000" pitchFamily="2" charset="2"/>
              <a:buChar char="Ø"/>
            </a:pPr>
            <a:r>
              <a:rPr lang="en-US" b="1" dirty="0" smtClean="0">
                <a:solidFill>
                  <a:srgbClr val="002060"/>
                </a:solidFill>
                <a:effectLst>
                  <a:outerShdw blurRad="38100" dist="38100" dir="2700000" algn="tl">
                    <a:srgbClr val="000000">
                      <a:alpha val="43137"/>
                    </a:srgbClr>
                  </a:outerShdw>
                </a:effectLst>
                <a:cs typeface="Times New Roman" pitchFamily="18" charset="0"/>
              </a:rPr>
              <a:t> Remember </a:t>
            </a:r>
            <a:r>
              <a:rPr lang="en-US" b="1" dirty="0">
                <a:solidFill>
                  <a:srgbClr val="002060"/>
                </a:solidFill>
                <a:effectLst>
                  <a:outerShdw blurRad="38100" dist="38100" dir="2700000" algn="tl">
                    <a:srgbClr val="000000">
                      <a:alpha val="43137"/>
                    </a:srgbClr>
                  </a:outerShdw>
                </a:effectLst>
                <a:cs typeface="Times New Roman" pitchFamily="18" charset="0"/>
              </a:rPr>
              <a:t>that </a:t>
            </a:r>
            <a:r>
              <a:rPr lang="en-US" dirty="0">
                <a:solidFill>
                  <a:srgbClr val="660066"/>
                </a:solidFill>
                <a:cs typeface="Times New Roman" pitchFamily="18" charset="0"/>
              </a:rPr>
              <a:t>carbohydrates are not bad – they are the body’s main energy source. </a:t>
            </a:r>
          </a:p>
          <a:p>
            <a:pPr>
              <a:lnSpc>
                <a:spcPct val="200000"/>
              </a:lnSpc>
              <a:buClr>
                <a:srgbClr val="0070C0"/>
              </a:buClr>
              <a:buFont typeface="Wingdings" panose="05000000000000000000" pitchFamily="2" charset="2"/>
              <a:buChar char="Ø"/>
            </a:pPr>
            <a:r>
              <a:rPr lang="en-US" dirty="0" smtClean="0">
                <a:solidFill>
                  <a:srgbClr val="660066"/>
                </a:solidFill>
                <a:cs typeface="Times New Roman" pitchFamily="18" charset="0"/>
              </a:rPr>
              <a:t> Selecting </a:t>
            </a:r>
            <a:r>
              <a:rPr lang="en-US" dirty="0">
                <a:solidFill>
                  <a:srgbClr val="660066"/>
                </a:solidFill>
                <a:cs typeface="Times New Roman" pitchFamily="18" charset="0"/>
              </a:rPr>
              <a:t>healthy carbs and monitoring the protein size will provide the body with valuable nutrients. </a:t>
            </a:r>
          </a:p>
          <a:p>
            <a:pPr>
              <a:lnSpc>
                <a:spcPct val="200000"/>
              </a:lnSpc>
              <a:buClr>
                <a:srgbClr val="0070C0"/>
              </a:buClr>
              <a:buFont typeface="Wingdings" panose="05000000000000000000" pitchFamily="2" charset="2"/>
              <a:buChar char="Ø"/>
            </a:pPr>
            <a:r>
              <a:rPr lang="en-US" dirty="0" smtClean="0">
                <a:solidFill>
                  <a:srgbClr val="660066"/>
                </a:solidFill>
                <a:cs typeface="Times New Roman" pitchFamily="18" charset="0"/>
              </a:rPr>
              <a:t> This </a:t>
            </a:r>
            <a:r>
              <a:rPr lang="en-US" dirty="0">
                <a:solidFill>
                  <a:srgbClr val="660066"/>
                </a:solidFill>
                <a:cs typeface="Times New Roman" pitchFamily="18" charset="0"/>
              </a:rPr>
              <a:t>will help the avoid wt. gain</a:t>
            </a:r>
          </a:p>
        </p:txBody>
      </p:sp>
    </p:spTree>
    <p:extLst>
      <p:ext uri="{BB962C8B-B14F-4D97-AF65-F5344CB8AC3E}">
        <p14:creationId xmlns:p14="http://schemas.microsoft.com/office/powerpoint/2010/main" val="27071682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Carbs counting methods</a:t>
            </a:r>
            <a:endParaRPr lang="en-US" dirty="0"/>
          </a:p>
        </p:txBody>
      </p:sp>
      <p:sp>
        <p:nvSpPr>
          <p:cNvPr id="3" name="Content Placeholder 2"/>
          <p:cNvSpPr>
            <a:spLocks noGrp="1"/>
          </p:cNvSpPr>
          <p:nvPr>
            <p:ph idx="1"/>
          </p:nvPr>
        </p:nvSpPr>
        <p:spPr>
          <a:xfrm>
            <a:off x="0" y="2133600"/>
            <a:ext cx="8991600" cy="4373563"/>
          </a:xfrm>
        </p:spPr>
        <p:txBody>
          <a:bodyPr/>
          <a:lstStyle/>
          <a:p>
            <a:pPr>
              <a:buClr>
                <a:srgbClr val="002060"/>
              </a:buClr>
              <a:buFont typeface="Wingdings" panose="05000000000000000000" pitchFamily="2" charset="2"/>
              <a:buChar char="q"/>
            </a:pPr>
            <a:r>
              <a:rPr lang="en-US" dirty="0" smtClean="0"/>
              <a:t> </a:t>
            </a:r>
            <a:r>
              <a:rPr lang="en-US" b="1" dirty="0">
                <a:solidFill>
                  <a:srgbClr val="002060"/>
                </a:solidFill>
                <a:effectLst>
                  <a:outerShdw blurRad="38100" dist="38100" dir="2700000" algn="tl">
                    <a:srgbClr val="000000">
                      <a:alpha val="43137"/>
                    </a:srgbClr>
                  </a:outerShdw>
                </a:effectLst>
              </a:rPr>
              <a:t>C</a:t>
            </a:r>
            <a:r>
              <a:rPr lang="en-US" b="1" dirty="0" smtClean="0">
                <a:solidFill>
                  <a:srgbClr val="002060"/>
                </a:solidFill>
                <a:effectLst>
                  <a:outerShdw blurRad="38100" dist="38100" dir="2700000" algn="tl">
                    <a:srgbClr val="000000">
                      <a:alpha val="43137"/>
                    </a:srgbClr>
                  </a:outerShdw>
                </a:effectLst>
              </a:rPr>
              <a:t>arbohydrate Exchange system:</a:t>
            </a:r>
          </a:p>
          <a:p>
            <a:pPr marL="114300" indent="0">
              <a:buNone/>
            </a:pPr>
            <a:r>
              <a:rPr lang="en-US" b="1" dirty="0">
                <a:solidFill>
                  <a:srgbClr val="002060"/>
                </a:solidFill>
                <a:effectLst>
                  <a:outerShdw blurRad="38100" dist="38100" dir="2700000" algn="tl">
                    <a:srgbClr val="000000">
                      <a:alpha val="43137"/>
                    </a:srgbClr>
                  </a:outerShdw>
                </a:effectLst>
              </a:rPr>
              <a:t> </a:t>
            </a:r>
            <a:r>
              <a:rPr lang="en-US" b="1" dirty="0" smtClean="0">
                <a:solidFill>
                  <a:srgbClr val="002060"/>
                </a:solidFill>
                <a:effectLst>
                  <a:outerShdw blurRad="38100" dist="38100" dir="2700000" algn="tl">
                    <a:srgbClr val="000000">
                      <a:alpha val="43137"/>
                    </a:srgbClr>
                  </a:outerShdw>
                </a:effectLst>
              </a:rPr>
              <a:t> </a:t>
            </a:r>
            <a:r>
              <a:rPr lang="en-US" dirty="0" smtClean="0"/>
              <a:t> </a:t>
            </a:r>
            <a:r>
              <a:rPr lang="en-US" sz="1800" b="1" dirty="0" smtClean="0"/>
              <a:t>this system is based on counting serving of food that contain 15g of carbs.</a:t>
            </a:r>
          </a:p>
          <a:p>
            <a:pPr marL="114300" indent="0">
              <a:buNone/>
            </a:pPr>
            <a:endParaRPr lang="en-US" sz="1800" dirty="0"/>
          </a:p>
          <a:p>
            <a:pPr marL="114300" indent="0">
              <a:buNone/>
            </a:pPr>
            <a:endParaRPr lang="en-US" sz="1800" dirty="0" smtClean="0"/>
          </a:p>
          <a:p>
            <a:pPr>
              <a:buClr>
                <a:srgbClr val="002060"/>
              </a:buClr>
              <a:buFont typeface="Wingdings" panose="05000000000000000000" pitchFamily="2" charset="2"/>
              <a:buChar char="q"/>
            </a:pPr>
            <a:r>
              <a:rPr lang="en-US" b="1" dirty="0" smtClean="0">
                <a:solidFill>
                  <a:srgbClr val="002060"/>
                </a:solidFill>
                <a:effectLst>
                  <a:outerShdw blurRad="38100" dist="38100" dir="2700000" algn="tl">
                    <a:srgbClr val="000000">
                      <a:alpha val="43137"/>
                    </a:srgbClr>
                  </a:outerShdw>
                </a:effectLst>
              </a:rPr>
              <a:t> Carbohydrate gram counting:</a:t>
            </a:r>
            <a:r>
              <a:rPr lang="en-US" b="1" dirty="0" smtClean="0">
                <a:solidFill>
                  <a:srgbClr val="002060"/>
                </a:solidFill>
              </a:rPr>
              <a:t> </a:t>
            </a:r>
          </a:p>
          <a:p>
            <a:pPr marL="114300" indent="0">
              <a:buNone/>
            </a:pPr>
            <a:r>
              <a:rPr lang="en-US" dirty="0" smtClean="0"/>
              <a:t>   </a:t>
            </a:r>
            <a:r>
              <a:rPr lang="en-US" sz="1800" b="1" dirty="0"/>
              <a:t>it is consists of adding up the exact number of grams of carbs in each meal</a:t>
            </a:r>
            <a:r>
              <a:rPr lang="en-US" sz="1800" b="1" dirty="0" smtClean="0"/>
              <a:t>.</a:t>
            </a:r>
            <a:endParaRPr lang="ar-SA" sz="1800" b="1" dirty="0" smtClean="0"/>
          </a:p>
          <a:p>
            <a:pPr marL="114300" indent="0">
              <a:buNone/>
            </a:pPr>
            <a:endParaRPr lang="en-US" sz="1800" b="1" dirty="0"/>
          </a:p>
          <a:p>
            <a:pPr>
              <a:buClr>
                <a:srgbClr val="002060"/>
              </a:buClr>
              <a:buFont typeface="Wingdings" panose="05000000000000000000" pitchFamily="2" charset="2"/>
              <a:buChar char="q"/>
            </a:pPr>
            <a:r>
              <a:rPr lang="en-US" b="1" dirty="0" smtClean="0">
                <a:solidFill>
                  <a:srgbClr val="002060"/>
                </a:solidFill>
                <a:effectLst>
                  <a:outerShdw blurRad="38100" dist="38100" dir="2700000" algn="tl">
                    <a:srgbClr val="000000">
                      <a:alpha val="43137"/>
                    </a:srgbClr>
                  </a:outerShdw>
                </a:effectLst>
              </a:rPr>
              <a:t> Carbohydrate counting tools:</a:t>
            </a:r>
          </a:p>
          <a:p>
            <a:pPr marL="114300" indent="0">
              <a:buNone/>
            </a:pPr>
            <a:r>
              <a:rPr lang="en-US" b="1" dirty="0" smtClean="0">
                <a:solidFill>
                  <a:srgbClr val="002060"/>
                </a:solidFill>
                <a:effectLst>
                  <a:outerShdw blurRad="38100" dist="38100" dir="2700000" algn="tl">
                    <a:srgbClr val="000000">
                      <a:alpha val="43137"/>
                    </a:srgbClr>
                  </a:outerShdw>
                </a:effectLst>
              </a:rPr>
              <a:t>          </a:t>
            </a:r>
            <a:r>
              <a:rPr lang="en-US" sz="1800" b="1" dirty="0"/>
              <a:t>1. the carbs counting guide. </a:t>
            </a:r>
            <a:r>
              <a:rPr lang="en-US" sz="1400" b="1" dirty="0"/>
              <a:t>( ADA EXCHANGE LISTS FOR MEAL PLANNING ) </a:t>
            </a:r>
          </a:p>
          <a:p>
            <a:pPr marL="114300" indent="0">
              <a:buNone/>
            </a:pPr>
            <a:r>
              <a:rPr lang="en-US" sz="1800" b="1" dirty="0"/>
              <a:t>              </a:t>
            </a:r>
            <a:r>
              <a:rPr lang="en-US" sz="1800" b="1" dirty="0" smtClean="0"/>
              <a:t>2</a:t>
            </a:r>
            <a:r>
              <a:rPr lang="en-US" sz="1800" b="1" dirty="0"/>
              <a:t>. web sites or </a:t>
            </a:r>
            <a:r>
              <a:rPr lang="en-US" sz="1800" b="1" dirty="0" smtClean="0"/>
              <a:t>applications.</a:t>
            </a:r>
            <a:endParaRPr lang="en-US" sz="1800" b="1" dirty="0"/>
          </a:p>
          <a:p>
            <a:pPr marL="114300" indent="0">
              <a:buNone/>
            </a:pPr>
            <a:r>
              <a:rPr lang="en-US" sz="1800" b="1" dirty="0"/>
              <a:t>          </a:t>
            </a:r>
            <a:r>
              <a:rPr lang="en-US" sz="1800" b="1" dirty="0" smtClean="0"/>
              <a:t>    3</a:t>
            </a:r>
            <a:r>
              <a:rPr lang="en-US" sz="1800" b="1" dirty="0"/>
              <a:t>. Measuring cups.</a:t>
            </a:r>
          </a:p>
        </p:txBody>
      </p:sp>
      <p:sp>
        <p:nvSpPr>
          <p:cNvPr id="4" name="Rounded Rectangular Callout 3"/>
          <p:cNvSpPr/>
          <p:nvPr/>
        </p:nvSpPr>
        <p:spPr>
          <a:xfrm>
            <a:off x="6172200" y="1371600"/>
            <a:ext cx="2667000" cy="1066801"/>
          </a:xfrm>
          <a:prstGeom prst="wedgeRoundRectCallout">
            <a:avLst>
              <a:gd name="adj1" fmla="val -39705"/>
              <a:gd name="adj2" fmla="val 76424"/>
              <a:gd name="adj3" fmla="val 16667"/>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n-US" dirty="0" smtClean="0"/>
              <a:t>Each 15g serving is equal to 1 exchange or carbs choice. </a:t>
            </a:r>
            <a:endParaRPr lang="en-US" dirty="0"/>
          </a:p>
        </p:txBody>
      </p:sp>
      <p:sp>
        <p:nvSpPr>
          <p:cNvPr id="5" name="Rounded Rectangular Callout 4"/>
          <p:cNvSpPr/>
          <p:nvPr/>
        </p:nvSpPr>
        <p:spPr>
          <a:xfrm>
            <a:off x="5638800" y="2971800"/>
            <a:ext cx="2667000" cy="1043780"/>
          </a:xfrm>
          <a:prstGeom prst="wedgeRoundRectCallout">
            <a:avLst>
              <a:gd name="adj1" fmla="val -39705"/>
              <a:gd name="adj2" fmla="val 76424"/>
              <a:gd name="adj3" fmla="val 16667"/>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en-US" dirty="0" smtClean="0"/>
              <a:t>Food labels, food lists and meals planning books </a:t>
            </a:r>
            <a:endParaRPr lang="en-US" dirty="0"/>
          </a:p>
        </p:txBody>
      </p:sp>
    </p:spTree>
    <p:extLst>
      <p:ext uri="{BB962C8B-B14F-4D97-AF65-F5344CB8AC3E}">
        <p14:creationId xmlns:p14="http://schemas.microsoft.com/office/powerpoint/2010/main" val="188732212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fade">
                                      <p:cBhvr>
                                        <p:cTn id="34" dur="1000"/>
                                        <p:tgtEl>
                                          <p:spTgt spid="3">
                                            <p:txEl>
                                              <p:pRg st="5" end="5"/>
                                            </p:txEl>
                                          </p:spTgt>
                                        </p:tgtEl>
                                      </p:cBhvr>
                                    </p:animEffect>
                                    <p:anim calcmode="lin" valueType="num">
                                      <p:cBhvr>
                                        <p:cTn id="3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1000"/>
                                        <p:tgtEl>
                                          <p:spTgt spid="5"/>
                                        </p:tgtEl>
                                      </p:cBhvr>
                                    </p:animEffect>
                                    <p:anim calcmode="lin" valueType="num">
                                      <p:cBhvr>
                                        <p:cTn id="42" dur="1000" fill="hold"/>
                                        <p:tgtEl>
                                          <p:spTgt spid="5"/>
                                        </p:tgtEl>
                                        <p:attrNameLst>
                                          <p:attrName>ppt_x</p:attrName>
                                        </p:attrNameLst>
                                      </p:cBhvr>
                                      <p:tavLst>
                                        <p:tav tm="0">
                                          <p:val>
                                            <p:strVal val="#ppt_x"/>
                                          </p:val>
                                        </p:tav>
                                        <p:tav tm="100000">
                                          <p:val>
                                            <p:strVal val="#ppt_x"/>
                                          </p:val>
                                        </p:tav>
                                      </p:tavLst>
                                    </p:anim>
                                    <p:anim calcmode="lin" valueType="num">
                                      <p:cBhvr>
                                        <p:cTn id="4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Effect transition="in" filter="fade">
                                      <p:cBhvr>
                                        <p:cTn id="48" dur="1000"/>
                                        <p:tgtEl>
                                          <p:spTgt spid="3">
                                            <p:txEl>
                                              <p:pRg st="7" end="7"/>
                                            </p:txEl>
                                          </p:spTgt>
                                        </p:tgtEl>
                                      </p:cBhvr>
                                    </p:animEffect>
                                    <p:anim calcmode="lin" valueType="num">
                                      <p:cBhvr>
                                        <p:cTn id="4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0" dur="1000" fill="hold"/>
                                        <p:tgtEl>
                                          <p:spTgt spid="3">
                                            <p:txEl>
                                              <p:pRg st="7" end="7"/>
                                            </p:txEl>
                                          </p:spTgt>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3">
                                            <p:txEl>
                                              <p:pRg st="8" end="8"/>
                                            </p:txEl>
                                          </p:spTgt>
                                        </p:tgtEl>
                                        <p:attrNameLst>
                                          <p:attrName>style.visibility</p:attrName>
                                        </p:attrNameLst>
                                      </p:cBhvr>
                                      <p:to>
                                        <p:strVal val="visible"/>
                                      </p:to>
                                    </p:set>
                                    <p:animEffect transition="in" filter="fade">
                                      <p:cBhvr>
                                        <p:cTn id="53" dur="1000"/>
                                        <p:tgtEl>
                                          <p:spTgt spid="3">
                                            <p:txEl>
                                              <p:pRg st="8" end="8"/>
                                            </p:txEl>
                                          </p:spTgt>
                                        </p:tgtEl>
                                      </p:cBhvr>
                                    </p:animEffect>
                                    <p:anim calcmode="lin" valueType="num">
                                      <p:cBhvr>
                                        <p:cTn id="5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5" dur="1000" fill="hold"/>
                                        <p:tgtEl>
                                          <p:spTgt spid="3">
                                            <p:txEl>
                                              <p:pRg st="8" end="8"/>
                                            </p:txEl>
                                          </p:spTgt>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3">
                                            <p:txEl>
                                              <p:pRg st="9" end="9"/>
                                            </p:txEl>
                                          </p:spTgt>
                                        </p:tgtEl>
                                        <p:attrNameLst>
                                          <p:attrName>style.visibility</p:attrName>
                                        </p:attrNameLst>
                                      </p:cBhvr>
                                      <p:to>
                                        <p:strVal val="visible"/>
                                      </p:to>
                                    </p:set>
                                    <p:animEffect transition="in" filter="fade">
                                      <p:cBhvr>
                                        <p:cTn id="58" dur="1000"/>
                                        <p:tgtEl>
                                          <p:spTgt spid="3">
                                            <p:txEl>
                                              <p:pRg st="9" end="9"/>
                                            </p:txEl>
                                          </p:spTgt>
                                        </p:tgtEl>
                                      </p:cBhvr>
                                    </p:animEffect>
                                    <p:anim calcmode="lin" valueType="num">
                                      <p:cBhvr>
                                        <p:cTn id="59"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0" dur="1000" fill="hold"/>
                                        <p:tgtEl>
                                          <p:spTgt spid="3">
                                            <p:txEl>
                                              <p:pRg st="9" end="9"/>
                                            </p:txEl>
                                          </p:spTgt>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3">
                                            <p:txEl>
                                              <p:pRg st="10" end="10"/>
                                            </p:txEl>
                                          </p:spTgt>
                                        </p:tgtEl>
                                        <p:attrNameLst>
                                          <p:attrName>style.visibility</p:attrName>
                                        </p:attrNameLst>
                                      </p:cBhvr>
                                      <p:to>
                                        <p:strVal val="visible"/>
                                      </p:to>
                                    </p:set>
                                    <p:animEffect transition="in" filter="fade">
                                      <p:cBhvr>
                                        <p:cTn id="63" dur="1000"/>
                                        <p:tgtEl>
                                          <p:spTgt spid="3">
                                            <p:txEl>
                                              <p:pRg st="10" end="10"/>
                                            </p:txEl>
                                          </p:spTgt>
                                        </p:tgtEl>
                                      </p:cBhvr>
                                    </p:animEffect>
                                    <p:anim calcmode="lin" valueType="num">
                                      <p:cBhvr>
                                        <p:cTn id="64"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u="sng" dirty="0" smtClean="0">
                <a:solidFill>
                  <a:srgbClr val="0070C0"/>
                </a:solidFill>
              </a:rPr>
              <a:t>Measuring cups for liquids &amp; solids:</a:t>
            </a:r>
          </a:p>
          <a:p>
            <a:pPr marL="114300" indent="0">
              <a:buNone/>
            </a:pPr>
            <a:r>
              <a:rPr lang="en-US" dirty="0" smtClean="0"/>
              <a:t>                 </a:t>
            </a:r>
          </a:p>
          <a:p>
            <a:pPr marL="114300" indent="0">
              <a:buNone/>
            </a:pPr>
            <a:r>
              <a:rPr lang="en-US" dirty="0"/>
              <a:t> </a:t>
            </a:r>
            <a:r>
              <a:rPr lang="en-US" dirty="0" smtClean="0"/>
              <a:t>                    </a:t>
            </a:r>
            <a:r>
              <a:rPr lang="en-US" b="1" dirty="0" smtClean="0"/>
              <a:t>1cup = 240ml</a:t>
            </a:r>
          </a:p>
          <a:p>
            <a:pPr marL="114300" indent="0">
              <a:buNone/>
            </a:pPr>
            <a:endParaRPr lang="en-US" dirty="0" smtClean="0"/>
          </a:p>
          <a:p>
            <a:r>
              <a:rPr lang="en-US" b="1" u="sng" dirty="0" smtClean="0">
                <a:solidFill>
                  <a:srgbClr val="0070C0"/>
                </a:solidFill>
              </a:rPr>
              <a:t>Measuring spoons:</a:t>
            </a:r>
          </a:p>
          <a:p>
            <a:pPr marL="114300" indent="0">
              <a:buNone/>
            </a:pPr>
            <a:endParaRPr lang="en-US" dirty="0"/>
          </a:p>
          <a:p>
            <a:pPr marL="114300" indent="0">
              <a:buNone/>
            </a:pPr>
            <a:r>
              <a:rPr lang="en-US" dirty="0" smtClean="0"/>
              <a:t>                   </a:t>
            </a:r>
            <a:r>
              <a:rPr lang="en-US" b="1" dirty="0" smtClean="0"/>
              <a:t>1 tablespoon = 15gm</a:t>
            </a:r>
          </a:p>
          <a:p>
            <a:pPr marL="114300" indent="0">
              <a:buNone/>
            </a:pPr>
            <a:endParaRPr lang="en-US" b="1" dirty="0" smtClean="0"/>
          </a:p>
          <a:p>
            <a:pPr marL="114300" indent="0">
              <a:buNone/>
            </a:pPr>
            <a:r>
              <a:rPr lang="en-US" b="1" dirty="0" smtClean="0"/>
              <a:t>                   1 teaspoon     = 5gm</a:t>
            </a:r>
          </a:p>
          <a:p>
            <a:endParaRPr lang="en-US" b="1" dirty="0"/>
          </a:p>
        </p:txBody>
      </p:sp>
      <p:sp>
        <p:nvSpPr>
          <p:cNvPr id="4" name="TextBox 3"/>
          <p:cNvSpPr txBox="1"/>
          <p:nvPr/>
        </p:nvSpPr>
        <p:spPr>
          <a:xfrm>
            <a:off x="381000" y="762000"/>
            <a:ext cx="5486400" cy="584775"/>
          </a:xfrm>
          <a:prstGeom prst="rect">
            <a:avLst/>
          </a:prstGeom>
          <a:noFill/>
        </p:spPr>
        <p:txBody>
          <a:bodyPr wrap="square" rtlCol="0">
            <a:spAutoFit/>
          </a:bodyPr>
          <a:lstStyle/>
          <a:p>
            <a:r>
              <a:rPr lang="en-US" sz="3200" b="1" u="sng" dirty="0" smtClean="0">
                <a:solidFill>
                  <a:schemeClr val="accent2">
                    <a:lumMod val="75000"/>
                  </a:schemeClr>
                </a:solidFill>
              </a:rPr>
              <a:t>Patients Essential Tools:</a:t>
            </a:r>
            <a:endParaRPr lang="en-US" sz="3200" b="1" u="sng" dirty="0">
              <a:solidFill>
                <a:schemeClr val="accent2">
                  <a:lumMod val="75000"/>
                </a:schemeClr>
              </a:solidFill>
            </a:endParaRPr>
          </a:p>
        </p:txBody>
      </p:sp>
    </p:spTree>
    <p:extLst>
      <p:ext uri="{BB962C8B-B14F-4D97-AF65-F5344CB8AC3E}">
        <p14:creationId xmlns:p14="http://schemas.microsoft.com/office/powerpoint/2010/main" val="2164563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fill="hold" grpId="0" nodeType="after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 calcmode="lin" valueType="num">
                                      <p:cBhvr additive="base">
                                        <p:cTn id="16"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 calcmode="lin" valueType="num">
                                      <p:cBhvr additive="base">
                                        <p:cTn id="22"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par>
                          <p:cTn id="24" fill="hold">
                            <p:stCondLst>
                              <p:cond delay="500"/>
                            </p:stCondLst>
                            <p:childTnLst>
                              <p:par>
                                <p:cTn id="25" presetID="2" presetClass="entr" presetSubtype="4" fill="hold" grpId="0" nodeType="after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par>
                          <p:cTn id="29" fill="hold">
                            <p:stCondLst>
                              <p:cond delay="1000"/>
                            </p:stCondLst>
                            <p:childTnLst>
                              <p:par>
                                <p:cTn id="30" presetID="2" presetClass="entr" presetSubtype="4" fill="hold" grpId="0" nodeType="after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 calcmode="lin" valueType="num">
                                      <p:cBhvr additive="base">
                                        <p:cTn id="32"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u="sng" dirty="0">
                <a:solidFill>
                  <a:srgbClr val="0070C0"/>
                </a:solidFill>
              </a:rPr>
              <a:t>Food models: </a:t>
            </a:r>
          </a:p>
          <a:p>
            <a:pPr marL="114300" indent="0">
              <a:buNone/>
            </a:pPr>
            <a:endParaRPr lang="en-US" dirty="0"/>
          </a:p>
        </p:txBody>
      </p:sp>
      <p:pic>
        <p:nvPicPr>
          <p:cNvPr id="4" name="Picture 2" descr="C:\Users\waalotibi\AppData\Local\Microsoft\Windows\Temporary Internet Files\Content.IE5\7I6T81D2\IMG_0626.JPG"/>
          <p:cNvPicPr>
            <a:picLocks noChangeAspect="1" noChangeArrowheads="1"/>
          </p:cNvPicPr>
          <p:nvPr/>
        </p:nvPicPr>
        <p:blipFill rotWithShape="1">
          <a:blip r:embed="rId2">
            <a:extLst>
              <a:ext uri="{28A0092B-C50C-407E-A947-70E740481C1C}">
                <a14:useLocalDpi xmlns:a14="http://schemas.microsoft.com/office/drawing/2010/main" val="0"/>
              </a:ext>
            </a:extLst>
          </a:blip>
          <a:srcRect l="2324" t="4646" r="3535" b="36162"/>
          <a:stretch/>
        </p:blipFill>
        <p:spPr bwMode="auto">
          <a:xfrm>
            <a:off x="1756241" y="2514600"/>
            <a:ext cx="6180783" cy="3886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71834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3600" u="sng" dirty="0" smtClean="0"/>
              <a:t/>
            </a:r>
            <a:br>
              <a:rPr lang="en-US" sz="3600" u="sng" dirty="0" smtClean="0"/>
            </a:br>
            <a:r>
              <a:rPr lang="en-US" sz="3600" u="sng" dirty="0" smtClean="0"/>
              <a:t>carbohydrate </a:t>
            </a:r>
            <a:r>
              <a:rPr lang="en-US" sz="3600" u="sng" dirty="0"/>
              <a:t>Exchange system:</a:t>
            </a:r>
            <a:br>
              <a:rPr lang="en-US" sz="3600" u="sng" dirty="0"/>
            </a:br>
            <a:endParaRPr lang="en-US" u="sng" dirty="0"/>
          </a:p>
        </p:txBody>
      </p:sp>
      <p:sp>
        <p:nvSpPr>
          <p:cNvPr id="4" name="Text Box 9"/>
          <p:cNvSpPr txBox="1">
            <a:spLocks noChangeArrowheads="1"/>
          </p:cNvSpPr>
          <p:nvPr/>
        </p:nvSpPr>
        <p:spPr bwMode="auto">
          <a:xfrm>
            <a:off x="1981200" y="2819400"/>
            <a:ext cx="4648200" cy="3293209"/>
          </a:xfrm>
          <a:prstGeom prst="rect">
            <a:avLst/>
          </a:prstGeom>
          <a:noFill/>
          <a:ln w="38100">
            <a:solidFill>
              <a:srgbClr val="660066"/>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spcBef>
                <a:spcPts val="600"/>
              </a:spcBef>
              <a:buClr>
                <a:schemeClr val="tx2"/>
              </a:buClr>
              <a:buSzPct val="73000"/>
              <a:buFont typeface="Wingdings 2" pitchFamily="18" charset="2"/>
              <a:buChar char=""/>
              <a:defRPr sz="2600">
                <a:solidFill>
                  <a:schemeClr val="tx1"/>
                </a:solidFill>
                <a:latin typeface="Trebuchet MS" pitchFamily="34" charset="0"/>
              </a:defRPr>
            </a:lvl1pPr>
            <a:lvl2pPr marL="742950" indent="-285750" eaLnBrk="0" hangingPunct="0">
              <a:spcBef>
                <a:spcPts val="500"/>
              </a:spcBef>
              <a:buClr>
                <a:srgbClr val="F9B639"/>
              </a:buClr>
              <a:buSzPct val="80000"/>
              <a:buFont typeface="Wingdings 2" pitchFamily="18" charset="2"/>
              <a:buChar char=""/>
              <a:defRPr sz="2300">
                <a:solidFill>
                  <a:srgbClr val="6C6C6C"/>
                </a:solidFill>
                <a:latin typeface="Trebuchet MS" pitchFamily="34" charset="0"/>
              </a:defRPr>
            </a:lvl2pPr>
            <a:lvl3pPr marL="1143000" indent="-228600" eaLnBrk="0" hangingPunct="0">
              <a:spcBef>
                <a:spcPts val="400"/>
              </a:spcBef>
              <a:buClr>
                <a:srgbClr val="F9B639"/>
              </a:buClr>
              <a:buSzPct val="60000"/>
              <a:buFont typeface="Wingdings" pitchFamily="2" charset="2"/>
              <a:buChar char=""/>
              <a:defRPr sz="2000">
                <a:solidFill>
                  <a:schemeClr val="tx1"/>
                </a:solidFill>
                <a:latin typeface="Trebuchet MS" pitchFamily="34" charset="0"/>
              </a:defRPr>
            </a:lvl3pPr>
            <a:lvl4pPr marL="1600200" indent="-228600" eaLnBrk="0" hangingPunct="0">
              <a:spcBef>
                <a:spcPct val="20000"/>
              </a:spcBef>
              <a:buClr>
                <a:srgbClr val="F9B639"/>
              </a:buClr>
              <a:buSzPct val="80000"/>
              <a:buFont typeface="Wingdings 2" pitchFamily="18" charset="2"/>
              <a:buChar char=""/>
              <a:defRPr sz="2000">
                <a:solidFill>
                  <a:srgbClr val="6C6C6C"/>
                </a:solidFill>
                <a:latin typeface="Trebuchet MS" pitchFamily="34" charset="0"/>
              </a:defRPr>
            </a:lvl4pPr>
            <a:lvl5pPr marL="2057400" indent="-228600" eaLnBrk="0" hangingPunct="0">
              <a:spcBef>
                <a:spcPts val="400"/>
              </a:spcBef>
              <a:buClr>
                <a:srgbClr val="F9B639"/>
              </a:buClr>
              <a:buSzPct val="70000"/>
              <a:buFont typeface="Wingdings" pitchFamily="2" charset="2"/>
              <a:buChar char=""/>
              <a:defRPr sz="2000">
                <a:solidFill>
                  <a:schemeClr val="tx1"/>
                </a:solidFill>
                <a:latin typeface="Trebuchet MS" pitchFamily="34" charset="0"/>
              </a:defRPr>
            </a:lvl5pPr>
            <a:lvl6pPr marL="25146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6pPr>
            <a:lvl7pPr marL="29718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7pPr>
            <a:lvl8pPr marL="34290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8pPr>
            <a:lvl9pPr marL="38862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9pPr>
          </a:lstStyle>
          <a:p>
            <a:pPr eaLnBrk="1" hangingPunct="1">
              <a:spcBef>
                <a:spcPct val="50000"/>
              </a:spcBef>
              <a:buClrTx/>
              <a:buSzTx/>
              <a:buFontTx/>
              <a:buNone/>
            </a:pPr>
            <a:r>
              <a:rPr lang="en-US" altLang="en-US" sz="1600" dirty="0">
                <a:solidFill>
                  <a:srgbClr val="660066"/>
                </a:solidFill>
              </a:rPr>
              <a:t>Cooked rice		</a:t>
            </a:r>
            <a:r>
              <a:rPr lang="en-US" altLang="en-US" sz="1600" dirty="0" smtClean="0">
                <a:solidFill>
                  <a:srgbClr val="660066"/>
                </a:solidFill>
              </a:rPr>
              <a:t>6 spoons</a:t>
            </a:r>
          </a:p>
          <a:p>
            <a:pPr eaLnBrk="1" hangingPunct="1">
              <a:spcBef>
                <a:spcPct val="50000"/>
              </a:spcBef>
              <a:buClrTx/>
              <a:buSzTx/>
              <a:buFontTx/>
              <a:buNone/>
            </a:pPr>
            <a:r>
              <a:rPr lang="en-US" altLang="en-US" sz="1600" dirty="0" smtClean="0">
                <a:solidFill>
                  <a:srgbClr val="660066"/>
                </a:solidFill>
              </a:rPr>
              <a:t>Cooked </a:t>
            </a:r>
            <a:r>
              <a:rPr lang="en-US" altLang="en-US" sz="1600" dirty="0">
                <a:solidFill>
                  <a:srgbClr val="660066"/>
                </a:solidFill>
              </a:rPr>
              <a:t>macaroni		</a:t>
            </a:r>
            <a:r>
              <a:rPr lang="en-US" altLang="en-US" sz="1600" dirty="0" smtClean="0">
                <a:solidFill>
                  <a:srgbClr val="660066"/>
                </a:solidFill>
              </a:rPr>
              <a:t>8 spoons</a:t>
            </a:r>
          </a:p>
          <a:p>
            <a:pPr eaLnBrk="1" hangingPunct="1">
              <a:spcBef>
                <a:spcPct val="50000"/>
              </a:spcBef>
              <a:buClrTx/>
              <a:buSzTx/>
              <a:buFontTx/>
              <a:buNone/>
            </a:pPr>
            <a:r>
              <a:rPr lang="en-US" altLang="en-US" sz="1600" dirty="0">
                <a:solidFill>
                  <a:srgbClr val="660066"/>
                </a:solidFill>
              </a:rPr>
              <a:t/>
            </a:r>
            <a:br>
              <a:rPr lang="en-US" altLang="en-US" sz="1600" dirty="0">
                <a:solidFill>
                  <a:srgbClr val="660066"/>
                </a:solidFill>
              </a:rPr>
            </a:br>
            <a:r>
              <a:rPr lang="en-US" altLang="en-US" sz="1600" dirty="0" smtClean="0">
                <a:solidFill>
                  <a:srgbClr val="660066"/>
                </a:solidFill>
              </a:rPr>
              <a:t>Brown/white </a:t>
            </a:r>
            <a:r>
              <a:rPr lang="en-US" altLang="en-US" sz="1600" dirty="0">
                <a:solidFill>
                  <a:srgbClr val="660066"/>
                </a:solidFill>
              </a:rPr>
              <a:t>bread		</a:t>
            </a:r>
            <a:r>
              <a:rPr lang="en-US" altLang="en-US" sz="1600" dirty="0" smtClean="0">
                <a:solidFill>
                  <a:srgbClr val="660066"/>
                </a:solidFill>
              </a:rPr>
              <a:t>1 slice toast</a:t>
            </a:r>
          </a:p>
          <a:p>
            <a:pPr eaLnBrk="1" hangingPunct="1">
              <a:spcBef>
                <a:spcPct val="50000"/>
              </a:spcBef>
              <a:buClrTx/>
              <a:buSzTx/>
              <a:buFontTx/>
              <a:buNone/>
            </a:pPr>
            <a:r>
              <a:rPr lang="en-US" altLang="en-US" sz="1600" dirty="0" smtClean="0">
                <a:solidFill>
                  <a:srgbClr val="660066"/>
                </a:solidFill>
              </a:rPr>
              <a:t>                                              ¼ loaf </a:t>
            </a:r>
          </a:p>
          <a:p>
            <a:pPr eaLnBrk="1" hangingPunct="1">
              <a:spcBef>
                <a:spcPct val="50000"/>
              </a:spcBef>
              <a:buClrTx/>
              <a:buSzTx/>
              <a:buFontTx/>
              <a:buNone/>
            </a:pPr>
            <a:r>
              <a:rPr lang="en-US" altLang="en-US" sz="1600" dirty="0">
                <a:solidFill>
                  <a:srgbClr val="660066"/>
                </a:solidFill>
              </a:rPr>
              <a:t> </a:t>
            </a:r>
            <a:r>
              <a:rPr lang="en-US" altLang="en-US" sz="1600" dirty="0" smtClean="0">
                <a:solidFill>
                  <a:srgbClr val="660066"/>
                </a:solidFill>
              </a:rPr>
              <a:t>                                             ½  </a:t>
            </a:r>
            <a:r>
              <a:rPr lang="en-US" altLang="en-US" sz="1600" dirty="0" err="1" smtClean="0">
                <a:solidFill>
                  <a:srgbClr val="660066"/>
                </a:solidFill>
              </a:rPr>
              <a:t>samoli</a:t>
            </a:r>
            <a:r>
              <a:rPr lang="en-US" altLang="en-US" sz="1600" dirty="0" smtClean="0">
                <a:solidFill>
                  <a:srgbClr val="660066"/>
                </a:solidFill>
              </a:rPr>
              <a:t> </a:t>
            </a:r>
          </a:p>
          <a:p>
            <a:pPr eaLnBrk="1" hangingPunct="1">
              <a:spcBef>
                <a:spcPct val="50000"/>
              </a:spcBef>
              <a:buClrTx/>
              <a:buSzTx/>
              <a:buFontTx/>
              <a:buNone/>
            </a:pPr>
            <a:r>
              <a:rPr lang="en-US" altLang="en-US" sz="1600" dirty="0" smtClean="0">
                <a:solidFill>
                  <a:srgbClr val="660066"/>
                </a:solidFill>
              </a:rPr>
              <a:t>Potato </a:t>
            </a:r>
            <a:r>
              <a:rPr lang="en-US" altLang="en-US" sz="1600" dirty="0">
                <a:solidFill>
                  <a:srgbClr val="660066"/>
                </a:solidFill>
              </a:rPr>
              <a:t>baked		1 </a:t>
            </a:r>
            <a:r>
              <a:rPr lang="en-US" altLang="en-US" sz="1600" dirty="0" smtClean="0">
                <a:solidFill>
                  <a:srgbClr val="660066"/>
                </a:solidFill>
              </a:rPr>
              <a:t>medium</a:t>
            </a:r>
          </a:p>
          <a:p>
            <a:pPr eaLnBrk="1" hangingPunct="1">
              <a:spcBef>
                <a:spcPct val="50000"/>
              </a:spcBef>
              <a:buClrTx/>
              <a:buSzTx/>
              <a:buFontTx/>
              <a:buNone/>
            </a:pPr>
            <a:r>
              <a:rPr lang="en-US" altLang="en-US" sz="1600" dirty="0" smtClean="0">
                <a:solidFill>
                  <a:srgbClr val="660066"/>
                </a:solidFill>
              </a:rPr>
              <a:t>                                    </a:t>
            </a:r>
            <a:r>
              <a:rPr lang="en-US" altLang="en-US" sz="1600" dirty="0">
                <a:solidFill>
                  <a:srgbClr val="660066"/>
                </a:solidFill>
              </a:rPr>
              <a:t/>
            </a:r>
            <a:br>
              <a:rPr lang="en-US" altLang="en-US" sz="1600" dirty="0">
                <a:solidFill>
                  <a:srgbClr val="660066"/>
                </a:solidFill>
              </a:rPr>
            </a:br>
            <a:r>
              <a:rPr lang="en-US" altLang="en-US" sz="1600" dirty="0">
                <a:solidFill>
                  <a:srgbClr val="660066"/>
                </a:solidFill>
              </a:rPr>
              <a:t>Corn flakes		1/2cup</a:t>
            </a:r>
            <a:br>
              <a:rPr lang="en-US" altLang="en-US" sz="1600" dirty="0">
                <a:solidFill>
                  <a:srgbClr val="660066"/>
                </a:solidFill>
              </a:rPr>
            </a:br>
            <a:endParaRPr lang="en-US" altLang="en-US" sz="1600" dirty="0">
              <a:solidFill>
                <a:srgbClr val="660066"/>
              </a:solidFill>
            </a:endParaRPr>
          </a:p>
        </p:txBody>
      </p:sp>
      <p:sp>
        <p:nvSpPr>
          <p:cNvPr id="5" name="Text Box 8"/>
          <p:cNvSpPr txBox="1">
            <a:spLocks noChangeArrowheads="1"/>
          </p:cNvSpPr>
          <p:nvPr/>
        </p:nvSpPr>
        <p:spPr bwMode="auto">
          <a:xfrm>
            <a:off x="590406" y="1875271"/>
            <a:ext cx="512459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ts val="600"/>
              </a:spcBef>
              <a:buClr>
                <a:schemeClr val="tx2"/>
              </a:buClr>
              <a:buSzPct val="73000"/>
              <a:buFont typeface="Wingdings 2" pitchFamily="18" charset="2"/>
              <a:buChar char=""/>
              <a:defRPr sz="2600">
                <a:solidFill>
                  <a:schemeClr val="tx1"/>
                </a:solidFill>
                <a:latin typeface="Trebuchet MS" pitchFamily="34" charset="0"/>
              </a:defRPr>
            </a:lvl1pPr>
            <a:lvl2pPr marL="742950" indent="-285750" eaLnBrk="0" hangingPunct="0">
              <a:spcBef>
                <a:spcPts val="500"/>
              </a:spcBef>
              <a:buClr>
                <a:srgbClr val="F9B639"/>
              </a:buClr>
              <a:buSzPct val="80000"/>
              <a:buFont typeface="Wingdings 2" pitchFamily="18" charset="2"/>
              <a:buChar char=""/>
              <a:defRPr sz="2300">
                <a:solidFill>
                  <a:srgbClr val="6C6C6C"/>
                </a:solidFill>
                <a:latin typeface="Trebuchet MS" pitchFamily="34" charset="0"/>
              </a:defRPr>
            </a:lvl2pPr>
            <a:lvl3pPr marL="1143000" indent="-228600" eaLnBrk="0" hangingPunct="0">
              <a:spcBef>
                <a:spcPts val="400"/>
              </a:spcBef>
              <a:buClr>
                <a:srgbClr val="F9B639"/>
              </a:buClr>
              <a:buSzPct val="60000"/>
              <a:buFont typeface="Wingdings" pitchFamily="2" charset="2"/>
              <a:buChar char=""/>
              <a:defRPr sz="2000">
                <a:solidFill>
                  <a:schemeClr val="tx1"/>
                </a:solidFill>
                <a:latin typeface="Trebuchet MS" pitchFamily="34" charset="0"/>
              </a:defRPr>
            </a:lvl3pPr>
            <a:lvl4pPr marL="1600200" indent="-228600" eaLnBrk="0" hangingPunct="0">
              <a:spcBef>
                <a:spcPct val="20000"/>
              </a:spcBef>
              <a:buClr>
                <a:srgbClr val="F9B639"/>
              </a:buClr>
              <a:buSzPct val="80000"/>
              <a:buFont typeface="Wingdings 2" pitchFamily="18" charset="2"/>
              <a:buChar char=""/>
              <a:defRPr sz="2000">
                <a:solidFill>
                  <a:srgbClr val="6C6C6C"/>
                </a:solidFill>
                <a:latin typeface="Trebuchet MS" pitchFamily="34" charset="0"/>
              </a:defRPr>
            </a:lvl4pPr>
            <a:lvl5pPr marL="2057400" indent="-228600" eaLnBrk="0" hangingPunct="0">
              <a:spcBef>
                <a:spcPts val="400"/>
              </a:spcBef>
              <a:buClr>
                <a:srgbClr val="F9B639"/>
              </a:buClr>
              <a:buSzPct val="70000"/>
              <a:buFont typeface="Wingdings" pitchFamily="2" charset="2"/>
              <a:buChar char=""/>
              <a:defRPr sz="2000">
                <a:solidFill>
                  <a:schemeClr val="tx1"/>
                </a:solidFill>
                <a:latin typeface="Trebuchet MS" pitchFamily="34" charset="0"/>
              </a:defRPr>
            </a:lvl5pPr>
            <a:lvl6pPr marL="25146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6pPr>
            <a:lvl7pPr marL="29718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7pPr>
            <a:lvl8pPr marL="34290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8pPr>
            <a:lvl9pPr marL="38862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9pPr>
          </a:lstStyle>
          <a:p>
            <a:pPr eaLnBrk="1" hangingPunct="1">
              <a:spcBef>
                <a:spcPct val="50000"/>
              </a:spcBef>
              <a:buClrTx/>
              <a:buSzTx/>
              <a:buFontTx/>
              <a:buNone/>
            </a:pPr>
            <a:r>
              <a:rPr lang="en-US" altLang="en-US" sz="2400" b="1" u="sng" dirty="0">
                <a:solidFill>
                  <a:srgbClr val="0070C0"/>
                </a:solidFill>
                <a:latin typeface="+mn-lt"/>
                <a:cs typeface="PT Separated Baloon" panose="02010400000000000000" pitchFamily="2" charset="-78"/>
              </a:rPr>
              <a:t>Starch &amp; bread </a:t>
            </a:r>
            <a:r>
              <a:rPr lang="en-US" altLang="en-US" sz="2400" b="1" u="sng" dirty="0" smtClean="0">
                <a:solidFill>
                  <a:srgbClr val="0070C0"/>
                </a:solidFill>
                <a:latin typeface="+mn-lt"/>
                <a:cs typeface="PT Separated Baloon" panose="02010400000000000000" pitchFamily="2" charset="-78"/>
              </a:rPr>
              <a:t>list = 15gm </a:t>
            </a:r>
            <a:r>
              <a:rPr lang="en-US" altLang="en-US" sz="2400" b="1" u="sng" dirty="0" err="1" smtClean="0">
                <a:solidFill>
                  <a:srgbClr val="0070C0"/>
                </a:solidFill>
                <a:latin typeface="+mn-lt"/>
                <a:cs typeface="PT Separated Baloon" panose="02010400000000000000" pitchFamily="2" charset="-78"/>
              </a:rPr>
              <a:t>cho</a:t>
            </a:r>
            <a:endParaRPr lang="en-US" altLang="en-US" sz="2400" b="1" u="sng" dirty="0">
              <a:solidFill>
                <a:srgbClr val="0070C0"/>
              </a:solidFill>
              <a:latin typeface="+mn-lt"/>
              <a:cs typeface="PT Separated Baloon" panose="02010400000000000000" pitchFamily="2" charset="-78"/>
            </a:endParaRPr>
          </a:p>
        </p:txBody>
      </p:sp>
      <p:pic>
        <p:nvPicPr>
          <p:cNvPr id="6" name="Picture 11" descr="grai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1878012"/>
            <a:ext cx="2071688" cy="18827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0261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1000"/>
                                        <p:tgtEl>
                                          <p:spTgt spid="5"/>
                                        </p:tgtEl>
                                      </p:cBhvr>
                                    </p:animEffect>
                                  </p:childTnLst>
                                </p:cTn>
                              </p:par>
                            </p:childTnLst>
                          </p:cTn>
                        </p:par>
                        <p:par>
                          <p:cTn id="8" fill="hold">
                            <p:stCondLst>
                              <p:cond delay="10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4"/>
                                        </p:tgtEl>
                                        <p:attrNameLst>
                                          <p:attrName>style.visibility</p:attrName>
                                        </p:attrNameLst>
                                      </p:cBhvr>
                                      <p:to>
                                        <p:strVal val="visible"/>
                                      </p:to>
                                    </p:set>
                                    <p:anim calcmode="discrete" valueType="clr">
                                      <p:cBhvr override="childStyle">
                                        <p:cTn id="11"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4"/>
                                        </p:tgtEl>
                                        <p:attrNameLst>
                                          <p:attrName>fillcolor</p:attrName>
                                        </p:attrNameLst>
                                      </p:cBhvr>
                                      <p:tavLst>
                                        <p:tav tm="0">
                                          <p:val>
                                            <p:clrVal>
                                              <a:schemeClr val="accent2"/>
                                            </p:clrVal>
                                          </p:val>
                                        </p:tav>
                                        <p:tav tm="50000">
                                          <p:val>
                                            <p:clrVal>
                                              <a:schemeClr val="hlink"/>
                                            </p:clrVal>
                                          </p:val>
                                        </p:tav>
                                      </p:tavLst>
                                    </p:anim>
                                    <p:set>
                                      <p:cBhvr>
                                        <p:cTn id="13" dur="80"/>
                                        <p:tgtEl>
                                          <p:spTgt spid="4"/>
                                        </p:tgtEl>
                                        <p:attrNameLst>
                                          <p:attrName>fill.type</p:attrName>
                                        </p:attrNameLst>
                                      </p:cBhvr>
                                      <p:to>
                                        <p:strVal val="solid"/>
                                      </p:to>
                                    </p:set>
                                  </p:childTnLst>
                                </p:cTn>
                              </p:par>
                              <p:par>
                                <p:cTn id="14" presetID="9"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dissolve">
                                      <p:cBhvr>
                                        <p:cTn id="1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Text Box 8"/>
          <p:cNvSpPr txBox="1">
            <a:spLocks noChangeArrowheads="1"/>
          </p:cNvSpPr>
          <p:nvPr/>
        </p:nvSpPr>
        <p:spPr bwMode="auto">
          <a:xfrm>
            <a:off x="457200" y="2133600"/>
            <a:ext cx="4572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ts val="600"/>
              </a:spcBef>
              <a:buClr>
                <a:schemeClr val="tx2"/>
              </a:buClr>
              <a:buSzPct val="73000"/>
              <a:buFont typeface="Wingdings 2" pitchFamily="18" charset="2"/>
              <a:buChar char=""/>
              <a:defRPr sz="2600">
                <a:solidFill>
                  <a:schemeClr val="tx1"/>
                </a:solidFill>
                <a:latin typeface="Trebuchet MS" pitchFamily="34" charset="0"/>
              </a:defRPr>
            </a:lvl1pPr>
            <a:lvl2pPr marL="742950" indent="-285750" eaLnBrk="0" hangingPunct="0">
              <a:spcBef>
                <a:spcPts val="500"/>
              </a:spcBef>
              <a:buClr>
                <a:srgbClr val="F9B639"/>
              </a:buClr>
              <a:buSzPct val="80000"/>
              <a:buFont typeface="Wingdings 2" pitchFamily="18" charset="2"/>
              <a:buChar char=""/>
              <a:defRPr sz="2300">
                <a:solidFill>
                  <a:srgbClr val="6C6C6C"/>
                </a:solidFill>
                <a:latin typeface="Trebuchet MS" pitchFamily="34" charset="0"/>
              </a:defRPr>
            </a:lvl2pPr>
            <a:lvl3pPr marL="1143000" indent="-228600" eaLnBrk="0" hangingPunct="0">
              <a:spcBef>
                <a:spcPts val="400"/>
              </a:spcBef>
              <a:buClr>
                <a:srgbClr val="F9B639"/>
              </a:buClr>
              <a:buSzPct val="60000"/>
              <a:buFont typeface="Wingdings" pitchFamily="2" charset="2"/>
              <a:buChar char=""/>
              <a:defRPr sz="2000">
                <a:solidFill>
                  <a:schemeClr val="tx1"/>
                </a:solidFill>
                <a:latin typeface="Trebuchet MS" pitchFamily="34" charset="0"/>
              </a:defRPr>
            </a:lvl3pPr>
            <a:lvl4pPr marL="1600200" indent="-228600" eaLnBrk="0" hangingPunct="0">
              <a:spcBef>
                <a:spcPct val="20000"/>
              </a:spcBef>
              <a:buClr>
                <a:srgbClr val="F9B639"/>
              </a:buClr>
              <a:buSzPct val="80000"/>
              <a:buFont typeface="Wingdings 2" pitchFamily="18" charset="2"/>
              <a:buChar char=""/>
              <a:defRPr sz="2000">
                <a:solidFill>
                  <a:srgbClr val="6C6C6C"/>
                </a:solidFill>
                <a:latin typeface="Trebuchet MS" pitchFamily="34" charset="0"/>
              </a:defRPr>
            </a:lvl4pPr>
            <a:lvl5pPr marL="2057400" indent="-228600" eaLnBrk="0" hangingPunct="0">
              <a:spcBef>
                <a:spcPts val="400"/>
              </a:spcBef>
              <a:buClr>
                <a:srgbClr val="F9B639"/>
              </a:buClr>
              <a:buSzPct val="70000"/>
              <a:buFont typeface="Wingdings" pitchFamily="2" charset="2"/>
              <a:buChar char=""/>
              <a:defRPr sz="2000">
                <a:solidFill>
                  <a:schemeClr val="tx1"/>
                </a:solidFill>
                <a:latin typeface="Trebuchet MS" pitchFamily="34" charset="0"/>
              </a:defRPr>
            </a:lvl5pPr>
            <a:lvl6pPr marL="25146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6pPr>
            <a:lvl7pPr marL="29718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7pPr>
            <a:lvl8pPr marL="34290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8pPr>
            <a:lvl9pPr marL="38862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9pPr>
          </a:lstStyle>
          <a:p>
            <a:pPr eaLnBrk="1" hangingPunct="1">
              <a:spcBef>
                <a:spcPct val="50000"/>
              </a:spcBef>
              <a:buClrTx/>
              <a:buSzTx/>
              <a:buFontTx/>
              <a:buNone/>
            </a:pPr>
            <a:r>
              <a:rPr lang="en-US" altLang="en-US" sz="2400" b="1" u="sng" dirty="0">
                <a:solidFill>
                  <a:srgbClr val="0070C0"/>
                </a:solidFill>
                <a:latin typeface="+mn-lt"/>
                <a:cs typeface="PT Separated Baloon" panose="02010400000000000000" pitchFamily="2" charset="-78"/>
              </a:rPr>
              <a:t>Vegetables </a:t>
            </a:r>
            <a:r>
              <a:rPr lang="en-US" altLang="en-US" sz="2400" b="1" u="sng" dirty="0" smtClean="0">
                <a:solidFill>
                  <a:srgbClr val="0070C0"/>
                </a:solidFill>
                <a:latin typeface="+mn-lt"/>
                <a:cs typeface="PT Separated Baloon" panose="02010400000000000000" pitchFamily="2" charset="-78"/>
              </a:rPr>
              <a:t>list = 5gm </a:t>
            </a:r>
            <a:r>
              <a:rPr lang="en-US" altLang="en-US" sz="2400" b="1" u="sng" dirty="0" err="1" smtClean="0">
                <a:solidFill>
                  <a:srgbClr val="0070C0"/>
                </a:solidFill>
                <a:latin typeface="+mn-lt"/>
                <a:cs typeface="PT Separated Baloon" panose="02010400000000000000" pitchFamily="2" charset="-78"/>
              </a:rPr>
              <a:t>cho</a:t>
            </a:r>
            <a:endParaRPr lang="en-US" altLang="en-US" sz="2400" b="1" u="sng" dirty="0">
              <a:solidFill>
                <a:srgbClr val="0070C0"/>
              </a:solidFill>
              <a:latin typeface="+mn-lt"/>
              <a:cs typeface="PT Separated Baloon" panose="02010400000000000000" pitchFamily="2" charset="-78"/>
            </a:endParaRPr>
          </a:p>
        </p:txBody>
      </p:sp>
      <p:sp>
        <p:nvSpPr>
          <p:cNvPr id="5" name="Text Box 9"/>
          <p:cNvSpPr txBox="1">
            <a:spLocks noChangeArrowheads="1"/>
          </p:cNvSpPr>
          <p:nvPr/>
        </p:nvSpPr>
        <p:spPr bwMode="auto">
          <a:xfrm>
            <a:off x="1583170" y="2743200"/>
            <a:ext cx="5524500" cy="954087"/>
          </a:xfrm>
          <a:prstGeom prst="rect">
            <a:avLst/>
          </a:prstGeom>
          <a:noFill/>
          <a:ln w="38100">
            <a:solidFill>
              <a:srgbClr val="660066"/>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ts val="600"/>
              </a:spcBef>
              <a:buClr>
                <a:schemeClr val="tx2"/>
              </a:buClr>
              <a:buSzPct val="73000"/>
              <a:buFont typeface="Wingdings 2" pitchFamily="18" charset="2"/>
              <a:buChar char=""/>
              <a:defRPr sz="2600">
                <a:solidFill>
                  <a:schemeClr val="tx1"/>
                </a:solidFill>
                <a:latin typeface="Trebuchet MS" pitchFamily="34" charset="0"/>
              </a:defRPr>
            </a:lvl1pPr>
            <a:lvl2pPr marL="742950" indent="-285750" eaLnBrk="0" hangingPunct="0">
              <a:spcBef>
                <a:spcPts val="500"/>
              </a:spcBef>
              <a:buClr>
                <a:srgbClr val="F9B639"/>
              </a:buClr>
              <a:buSzPct val="80000"/>
              <a:buFont typeface="Wingdings 2" pitchFamily="18" charset="2"/>
              <a:buChar char=""/>
              <a:defRPr sz="2300">
                <a:solidFill>
                  <a:srgbClr val="6C6C6C"/>
                </a:solidFill>
                <a:latin typeface="Trebuchet MS" pitchFamily="34" charset="0"/>
              </a:defRPr>
            </a:lvl2pPr>
            <a:lvl3pPr marL="1143000" indent="-228600" eaLnBrk="0" hangingPunct="0">
              <a:spcBef>
                <a:spcPts val="400"/>
              </a:spcBef>
              <a:buClr>
                <a:srgbClr val="F9B639"/>
              </a:buClr>
              <a:buSzPct val="60000"/>
              <a:buFont typeface="Wingdings" pitchFamily="2" charset="2"/>
              <a:buChar char=""/>
              <a:defRPr sz="2000">
                <a:solidFill>
                  <a:schemeClr val="tx1"/>
                </a:solidFill>
                <a:latin typeface="Trebuchet MS" pitchFamily="34" charset="0"/>
              </a:defRPr>
            </a:lvl3pPr>
            <a:lvl4pPr marL="1600200" indent="-228600" eaLnBrk="0" hangingPunct="0">
              <a:spcBef>
                <a:spcPct val="20000"/>
              </a:spcBef>
              <a:buClr>
                <a:srgbClr val="F9B639"/>
              </a:buClr>
              <a:buSzPct val="80000"/>
              <a:buFont typeface="Wingdings 2" pitchFamily="18" charset="2"/>
              <a:buChar char=""/>
              <a:defRPr sz="2000">
                <a:solidFill>
                  <a:srgbClr val="6C6C6C"/>
                </a:solidFill>
                <a:latin typeface="Trebuchet MS" pitchFamily="34" charset="0"/>
              </a:defRPr>
            </a:lvl4pPr>
            <a:lvl5pPr marL="2057400" indent="-228600" eaLnBrk="0" hangingPunct="0">
              <a:spcBef>
                <a:spcPts val="400"/>
              </a:spcBef>
              <a:buClr>
                <a:srgbClr val="F9B639"/>
              </a:buClr>
              <a:buSzPct val="70000"/>
              <a:buFont typeface="Wingdings" pitchFamily="2" charset="2"/>
              <a:buChar char=""/>
              <a:defRPr sz="2000">
                <a:solidFill>
                  <a:schemeClr val="tx1"/>
                </a:solidFill>
                <a:latin typeface="Trebuchet MS" pitchFamily="34" charset="0"/>
              </a:defRPr>
            </a:lvl5pPr>
            <a:lvl6pPr marL="25146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6pPr>
            <a:lvl7pPr marL="29718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7pPr>
            <a:lvl8pPr marL="34290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8pPr>
            <a:lvl9pPr marL="38862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9pPr>
          </a:lstStyle>
          <a:p>
            <a:pPr eaLnBrk="1" hangingPunct="1">
              <a:spcBef>
                <a:spcPct val="50000"/>
              </a:spcBef>
              <a:buClrTx/>
              <a:buSzTx/>
              <a:buFontTx/>
              <a:buNone/>
            </a:pPr>
            <a:r>
              <a:rPr lang="en-US" altLang="en-US" sz="1800" dirty="0">
                <a:solidFill>
                  <a:srgbClr val="660066"/>
                </a:solidFill>
              </a:rPr>
              <a:t>½ cup cooked vegetables or vegetable juice</a:t>
            </a:r>
            <a:br>
              <a:rPr lang="en-US" altLang="en-US" sz="1800" dirty="0">
                <a:solidFill>
                  <a:srgbClr val="660066"/>
                </a:solidFill>
              </a:rPr>
            </a:br>
            <a:r>
              <a:rPr lang="en-US" altLang="en-US" sz="1800" dirty="0">
                <a:solidFill>
                  <a:srgbClr val="660066"/>
                </a:solidFill>
              </a:rPr>
              <a:t>1 cup of raw vegetables</a:t>
            </a:r>
            <a:br>
              <a:rPr lang="en-US" altLang="en-US" sz="1800" dirty="0">
                <a:solidFill>
                  <a:srgbClr val="660066"/>
                </a:solidFill>
              </a:rPr>
            </a:br>
            <a:r>
              <a:rPr lang="en-US" altLang="en-US" sz="1800" dirty="0">
                <a:solidFill>
                  <a:srgbClr val="660066"/>
                </a:solidFill>
              </a:rPr>
              <a:t>1 large tomato</a:t>
            </a:r>
          </a:p>
        </p:txBody>
      </p:sp>
      <p:sp>
        <p:nvSpPr>
          <p:cNvPr id="6" name="Rectangle 5"/>
          <p:cNvSpPr/>
          <p:nvPr/>
        </p:nvSpPr>
        <p:spPr>
          <a:xfrm>
            <a:off x="685800" y="4054917"/>
            <a:ext cx="3505200" cy="461665"/>
          </a:xfrm>
          <a:prstGeom prst="rect">
            <a:avLst/>
          </a:prstGeom>
        </p:spPr>
        <p:txBody>
          <a:bodyPr wrap="square">
            <a:spAutoFit/>
          </a:bodyPr>
          <a:lstStyle/>
          <a:p>
            <a:pPr>
              <a:spcBef>
                <a:spcPct val="50000"/>
              </a:spcBef>
            </a:pPr>
            <a:r>
              <a:rPr lang="en-US" altLang="en-US" sz="2400" b="1" u="sng" dirty="0">
                <a:solidFill>
                  <a:srgbClr val="0070C0"/>
                </a:solidFill>
                <a:cs typeface="PT Separated Baloon" panose="02010400000000000000" pitchFamily="2" charset="-78"/>
              </a:rPr>
              <a:t>Fruit </a:t>
            </a:r>
            <a:r>
              <a:rPr lang="en-US" altLang="en-US" sz="2400" b="1" u="sng" dirty="0" smtClean="0">
                <a:solidFill>
                  <a:srgbClr val="0070C0"/>
                </a:solidFill>
                <a:cs typeface="PT Separated Baloon" panose="02010400000000000000" pitchFamily="2" charset="-78"/>
              </a:rPr>
              <a:t>list = 15gm </a:t>
            </a:r>
            <a:r>
              <a:rPr lang="en-US" altLang="en-US" sz="2400" b="1" u="sng" dirty="0" err="1" smtClean="0">
                <a:solidFill>
                  <a:srgbClr val="0070C0"/>
                </a:solidFill>
                <a:cs typeface="PT Separated Baloon" panose="02010400000000000000" pitchFamily="2" charset="-78"/>
              </a:rPr>
              <a:t>cho</a:t>
            </a:r>
            <a:endParaRPr lang="en-US" altLang="en-US" sz="2400" b="1" u="sng" dirty="0">
              <a:solidFill>
                <a:srgbClr val="0070C0"/>
              </a:solidFill>
              <a:cs typeface="PT Separated Baloon" panose="02010400000000000000" pitchFamily="2" charset="-78"/>
            </a:endParaRPr>
          </a:p>
        </p:txBody>
      </p:sp>
      <p:sp>
        <p:nvSpPr>
          <p:cNvPr id="7" name="Text Box 11"/>
          <p:cNvSpPr txBox="1">
            <a:spLocks noChangeArrowheads="1"/>
          </p:cNvSpPr>
          <p:nvPr/>
        </p:nvSpPr>
        <p:spPr bwMode="auto">
          <a:xfrm>
            <a:off x="1547813" y="4724400"/>
            <a:ext cx="5524500" cy="1477963"/>
          </a:xfrm>
          <a:prstGeom prst="rect">
            <a:avLst/>
          </a:prstGeom>
          <a:noFill/>
          <a:ln w="38100">
            <a:solidFill>
              <a:srgbClr val="660066"/>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ts val="600"/>
              </a:spcBef>
              <a:buClr>
                <a:schemeClr val="tx2"/>
              </a:buClr>
              <a:buSzPct val="73000"/>
              <a:buFont typeface="Wingdings 2" pitchFamily="18" charset="2"/>
              <a:buChar char=""/>
              <a:defRPr sz="2600">
                <a:solidFill>
                  <a:schemeClr val="tx1"/>
                </a:solidFill>
                <a:latin typeface="Trebuchet MS" pitchFamily="34" charset="0"/>
              </a:defRPr>
            </a:lvl1pPr>
            <a:lvl2pPr marL="742950" indent="-285750" eaLnBrk="0" hangingPunct="0">
              <a:spcBef>
                <a:spcPts val="500"/>
              </a:spcBef>
              <a:buClr>
                <a:srgbClr val="F9B639"/>
              </a:buClr>
              <a:buSzPct val="80000"/>
              <a:buFont typeface="Wingdings 2" pitchFamily="18" charset="2"/>
              <a:buChar char=""/>
              <a:defRPr sz="2300">
                <a:solidFill>
                  <a:srgbClr val="6C6C6C"/>
                </a:solidFill>
                <a:latin typeface="Trebuchet MS" pitchFamily="34" charset="0"/>
              </a:defRPr>
            </a:lvl2pPr>
            <a:lvl3pPr marL="1143000" indent="-228600" eaLnBrk="0" hangingPunct="0">
              <a:spcBef>
                <a:spcPts val="400"/>
              </a:spcBef>
              <a:buClr>
                <a:srgbClr val="F9B639"/>
              </a:buClr>
              <a:buSzPct val="60000"/>
              <a:buFont typeface="Wingdings" pitchFamily="2" charset="2"/>
              <a:buChar char=""/>
              <a:defRPr sz="2000">
                <a:solidFill>
                  <a:schemeClr val="tx1"/>
                </a:solidFill>
                <a:latin typeface="Trebuchet MS" pitchFamily="34" charset="0"/>
              </a:defRPr>
            </a:lvl3pPr>
            <a:lvl4pPr marL="1600200" indent="-228600" eaLnBrk="0" hangingPunct="0">
              <a:spcBef>
                <a:spcPct val="20000"/>
              </a:spcBef>
              <a:buClr>
                <a:srgbClr val="F9B639"/>
              </a:buClr>
              <a:buSzPct val="80000"/>
              <a:buFont typeface="Wingdings 2" pitchFamily="18" charset="2"/>
              <a:buChar char=""/>
              <a:defRPr sz="2000">
                <a:solidFill>
                  <a:srgbClr val="6C6C6C"/>
                </a:solidFill>
                <a:latin typeface="Trebuchet MS" pitchFamily="34" charset="0"/>
              </a:defRPr>
            </a:lvl4pPr>
            <a:lvl5pPr marL="2057400" indent="-228600" eaLnBrk="0" hangingPunct="0">
              <a:spcBef>
                <a:spcPts val="400"/>
              </a:spcBef>
              <a:buClr>
                <a:srgbClr val="F9B639"/>
              </a:buClr>
              <a:buSzPct val="70000"/>
              <a:buFont typeface="Wingdings" pitchFamily="2" charset="2"/>
              <a:buChar char=""/>
              <a:defRPr sz="2000">
                <a:solidFill>
                  <a:schemeClr val="tx1"/>
                </a:solidFill>
                <a:latin typeface="Trebuchet MS" pitchFamily="34" charset="0"/>
              </a:defRPr>
            </a:lvl5pPr>
            <a:lvl6pPr marL="25146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6pPr>
            <a:lvl7pPr marL="29718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7pPr>
            <a:lvl8pPr marL="34290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8pPr>
            <a:lvl9pPr marL="38862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9pPr>
          </a:lstStyle>
          <a:p>
            <a:pPr eaLnBrk="1" hangingPunct="1">
              <a:spcBef>
                <a:spcPct val="50000"/>
              </a:spcBef>
              <a:buClrTx/>
              <a:buSzTx/>
              <a:buFontTx/>
              <a:buNone/>
            </a:pPr>
            <a:r>
              <a:rPr lang="en-US" altLang="en-US" sz="1800" dirty="0">
                <a:solidFill>
                  <a:srgbClr val="660066"/>
                </a:solidFill>
              </a:rPr>
              <a:t>one medium orange	    12 pc. Grapes</a:t>
            </a:r>
            <a:br>
              <a:rPr lang="en-US" altLang="en-US" sz="1800" dirty="0">
                <a:solidFill>
                  <a:srgbClr val="660066"/>
                </a:solidFill>
              </a:rPr>
            </a:br>
            <a:r>
              <a:rPr lang="en-US" altLang="en-US" sz="1800" dirty="0">
                <a:solidFill>
                  <a:srgbClr val="660066"/>
                </a:solidFill>
              </a:rPr>
              <a:t>one small apple		    one kiwi</a:t>
            </a:r>
            <a:br>
              <a:rPr lang="en-US" altLang="en-US" sz="1800" dirty="0">
                <a:solidFill>
                  <a:srgbClr val="660066"/>
                </a:solidFill>
              </a:rPr>
            </a:br>
            <a:r>
              <a:rPr lang="en-US" altLang="en-US" sz="1800" dirty="0">
                <a:solidFill>
                  <a:srgbClr val="660066"/>
                </a:solidFill>
              </a:rPr>
              <a:t>½ banana		    ½ cup juice</a:t>
            </a:r>
            <a:br>
              <a:rPr lang="en-US" altLang="en-US" sz="1800" dirty="0">
                <a:solidFill>
                  <a:srgbClr val="660066"/>
                </a:solidFill>
              </a:rPr>
            </a:br>
            <a:r>
              <a:rPr lang="en-US" altLang="en-US" sz="1800" dirty="0" smtClean="0">
                <a:solidFill>
                  <a:srgbClr val="660066"/>
                </a:solidFill>
              </a:rPr>
              <a:t>3 dates</a:t>
            </a:r>
            <a:r>
              <a:rPr lang="en-US" altLang="en-US" sz="1800" dirty="0">
                <a:solidFill>
                  <a:srgbClr val="660066"/>
                </a:solidFill>
              </a:rPr>
              <a:t>			    ¾ cup mandarin </a:t>
            </a:r>
            <a:br>
              <a:rPr lang="en-US" altLang="en-US" sz="1800" dirty="0">
                <a:solidFill>
                  <a:srgbClr val="660066"/>
                </a:solidFill>
              </a:rPr>
            </a:br>
            <a:r>
              <a:rPr lang="en-US" altLang="en-US" sz="1800" dirty="0">
                <a:solidFill>
                  <a:srgbClr val="660066"/>
                </a:solidFill>
              </a:rPr>
              <a:t>4 apricot		    1/3 cantaloupe</a:t>
            </a:r>
          </a:p>
        </p:txBody>
      </p:sp>
      <p:pic>
        <p:nvPicPr>
          <p:cNvPr id="8" name="Picture 14" descr="j0223773"/>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500813" y="2069305"/>
            <a:ext cx="1582737" cy="115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3" descr="j0223774"/>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457661" y="4333156"/>
            <a:ext cx="1701800" cy="121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819781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1000"/>
                                        <p:tgtEl>
                                          <p:spTgt spid="4"/>
                                        </p:tgtEl>
                                      </p:cBhvr>
                                    </p:animEffect>
                                  </p:childTnLst>
                                </p:cTn>
                              </p:par>
                            </p:childTnLst>
                          </p:cTn>
                        </p:par>
                        <p:par>
                          <p:cTn id="8" fill="hold">
                            <p:stCondLst>
                              <p:cond delay="10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5"/>
                                        </p:tgtEl>
                                        <p:attrNameLst>
                                          <p:attrName>style.visibility</p:attrName>
                                        </p:attrNameLst>
                                      </p:cBhvr>
                                      <p:to>
                                        <p:strVal val="visible"/>
                                      </p:to>
                                    </p:set>
                                    <p:anim calcmode="discrete" valueType="clr">
                                      <p:cBhvr override="childStyle">
                                        <p:cTn id="11"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5"/>
                                        </p:tgtEl>
                                        <p:attrNameLst>
                                          <p:attrName>fillcolor</p:attrName>
                                        </p:attrNameLst>
                                      </p:cBhvr>
                                      <p:tavLst>
                                        <p:tav tm="0">
                                          <p:val>
                                            <p:clrVal>
                                              <a:schemeClr val="accent2"/>
                                            </p:clrVal>
                                          </p:val>
                                        </p:tav>
                                        <p:tav tm="50000">
                                          <p:val>
                                            <p:clrVal>
                                              <a:schemeClr val="hlink"/>
                                            </p:clrVal>
                                          </p:val>
                                        </p:tav>
                                      </p:tavLst>
                                    </p:anim>
                                    <p:set>
                                      <p:cBhvr>
                                        <p:cTn id="13" dur="80"/>
                                        <p:tgtEl>
                                          <p:spTgt spid="5"/>
                                        </p:tgtEl>
                                        <p:attrNameLst>
                                          <p:attrName>fill.type</p:attrName>
                                        </p:attrNameLst>
                                      </p:cBhvr>
                                      <p:to>
                                        <p:strVal val="solid"/>
                                      </p:to>
                                    </p:set>
                                  </p:childTnLst>
                                </p:cTn>
                              </p:par>
                              <p:par>
                                <p:cTn id="14" presetID="9"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dissolve">
                                      <p:cBhvr>
                                        <p:cTn id="16" dur="1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dissolve">
                                      <p:cBhvr>
                                        <p:cTn id="21" dur="500"/>
                                        <p:tgtEl>
                                          <p:spTgt spid="6"/>
                                        </p:tgtEl>
                                      </p:cBhvr>
                                    </p:animEffect>
                                  </p:childTnLst>
                                </p:cTn>
                              </p:par>
                              <p:par>
                                <p:cTn id="22" presetID="27" presetClass="entr" presetSubtype="0" fill="hold" grpId="0" nodeType="withEffect">
                                  <p:stCondLst>
                                    <p:cond delay="0"/>
                                  </p:stCondLst>
                                  <p:iterate type="lt">
                                    <p:tmPct val="50000"/>
                                  </p:iterate>
                                  <p:childTnLst>
                                    <p:set>
                                      <p:cBhvr>
                                        <p:cTn id="23" dur="1" fill="hold">
                                          <p:stCondLst>
                                            <p:cond delay="0"/>
                                          </p:stCondLst>
                                        </p:cTn>
                                        <p:tgtEl>
                                          <p:spTgt spid="7"/>
                                        </p:tgtEl>
                                        <p:attrNameLst>
                                          <p:attrName>style.visibility</p:attrName>
                                        </p:attrNameLst>
                                      </p:cBhvr>
                                      <p:to>
                                        <p:strVal val="visible"/>
                                      </p:to>
                                    </p:set>
                                    <p:anim calcmode="discrete" valueType="clr">
                                      <p:cBhvr override="childStyle">
                                        <p:cTn id="24" dur="80"/>
                                        <p:tgtEl>
                                          <p:spTgt spid="7"/>
                                        </p:tgtEl>
                                        <p:attrNameLst>
                                          <p:attrName>style.color</p:attrName>
                                        </p:attrNameLst>
                                      </p:cBhvr>
                                      <p:tavLst>
                                        <p:tav tm="0">
                                          <p:val>
                                            <p:clrVal>
                                              <a:schemeClr val="accent2"/>
                                            </p:clrVal>
                                          </p:val>
                                        </p:tav>
                                        <p:tav tm="50000">
                                          <p:val>
                                            <p:clrVal>
                                              <a:schemeClr val="hlink"/>
                                            </p:clrVal>
                                          </p:val>
                                        </p:tav>
                                      </p:tavLst>
                                    </p:anim>
                                    <p:anim calcmode="discrete" valueType="clr">
                                      <p:cBhvr>
                                        <p:cTn id="25" dur="80"/>
                                        <p:tgtEl>
                                          <p:spTgt spid="7"/>
                                        </p:tgtEl>
                                        <p:attrNameLst>
                                          <p:attrName>fillcolor</p:attrName>
                                        </p:attrNameLst>
                                      </p:cBhvr>
                                      <p:tavLst>
                                        <p:tav tm="0">
                                          <p:val>
                                            <p:clrVal>
                                              <a:schemeClr val="accent2"/>
                                            </p:clrVal>
                                          </p:val>
                                        </p:tav>
                                        <p:tav tm="50000">
                                          <p:val>
                                            <p:clrVal>
                                              <a:schemeClr val="hlink"/>
                                            </p:clrVal>
                                          </p:val>
                                        </p:tav>
                                      </p:tavLst>
                                    </p:anim>
                                    <p:set>
                                      <p:cBhvr>
                                        <p:cTn id="26" dur="80"/>
                                        <p:tgtEl>
                                          <p:spTgt spid="7"/>
                                        </p:tgtEl>
                                        <p:attrNameLst>
                                          <p:attrName>fill.type</p:attrName>
                                        </p:attrNameLst>
                                      </p:cBhvr>
                                      <p:to>
                                        <p:strVal val="solid"/>
                                      </p:to>
                                    </p:set>
                                  </p:childTnLst>
                                </p:cTn>
                              </p:par>
                              <p:par>
                                <p:cTn id="27" presetID="9"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dissolve">
                                      <p:cBhvr>
                                        <p:cTn id="29"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Text Box 8"/>
          <p:cNvSpPr txBox="1">
            <a:spLocks noChangeArrowheads="1"/>
          </p:cNvSpPr>
          <p:nvPr/>
        </p:nvSpPr>
        <p:spPr bwMode="auto">
          <a:xfrm>
            <a:off x="457200" y="1905000"/>
            <a:ext cx="30972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600"/>
              </a:spcBef>
              <a:buClr>
                <a:schemeClr val="tx2"/>
              </a:buClr>
              <a:buSzPct val="73000"/>
              <a:buFont typeface="Wingdings 2" pitchFamily="18" charset="2"/>
              <a:buChar char=""/>
              <a:defRPr sz="2600">
                <a:solidFill>
                  <a:schemeClr val="tx1"/>
                </a:solidFill>
                <a:latin typeface="Trebuchet MS" pitchFamily="34" charset="0"/>
              </a:defRPr>
            </a:lvl1pPr>
            <a:lvl2pPr marL="742950" indent="-285750" eaLnBrk="0" hangingPunct="0">
              <a:spcBef>
                <a:spcPts val="500"/>
              </a:spcBef>
              <a:buClr>
                <a:srgbClr val="F9B639"/>
              </a:buClr>
              <a:buSzPct val="80000"/>
              <a:buFont typeface="Wingdings 2" pitchFamily="18" charset="2"/>
              <a:buChar char=""/>
              <a:defRPr sz="2300">
                <a:solidFill>
                  <a:srgbClr val="6C6C6C"/>
                </a:solidFill>
                <a:latin typeface="Trebuchet MS" pitchFamily="34" charset="0"/>
              </a:defRPr>
            </a:lvl2pPr>
            <a:lvl3pPr marL="1143000" indent="-228600" eaLnBrk="0" hangingPunct="0">
              <a:spcBef>
                <a:spcPts val="400"/>
              </a:spcBef>
              <a:buClr>
                <a:srgbClr val="F9B639"/>
              </a:buClr>
              <a:buSzPct val="60000"/>
              <a:buFont typeface="Wingdings" pitchFamily="2" charset="2"/>
              <a:buChar char=""/>
              <a:defRPr sz="2000">
                <a:solidFill>
                  <a:schemeClr val="tx1"/>
                </a:solidFill>
                <a:latin typeface="Trebuchet MS" pitchFamily="34" charset="0"/>
              </a:defRPr>
            </a:lvl3pPr>
            <a:lvl4pPr marL="1600200" indent="-228600" eaLnBrk="0" hangingPunct="0">
              <a:spcBef>
                <a:spcPct val="20000"/>
              </a:spcBef>
              <a:buClr>
                <a:srgbClr val="F9B639"/>
              </a:buClr>
              <a:buSzPct val="80000"/>
              <a:buFont typeface="Wingdings 2" pitchFamily="18" charset="2"/>
              <a:buChar char=""/>
              <a:defRPr sz="2000">
                <a:solidFill>
                  <a:srgbClr val="6C6C6C"/>
                </a:solidFill>
                <a:latin typeface="Trebuchet MS" pitchFamily="34" charset="0"/>
              </a:defRPr>
            </a:lvl4pPr>
            <a:lvl5pPr marL="2057400" indent="-228600" eaLnBrk="0" hangingPunct="0">
              <a:spcBef>
                <a:spcPts val="400"/>
              </a:spcBef>
              <a:buClr>
                <a:srgbClr val="F9B639"/>
              </a:buClr>
              <a:buSzPct val="70000"/>
              <a:buFont typeface="Wingdings" pitchFamily="2" charset="2"/>
              <a:buChar char=""/>
              <a:defRPr sz="2000">
                <a:solidFill>
                  <a:schemeClr val="tx1"/>
                </a:solidFill>
                <a:latin typeface="Trebuchet MS" pitchFamily="34" charset="0"/>
              </a:defRPr>
            </a:lvl5pPr>
            <a:lvl6pPr marL="25146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6pPr>
            <a:lvl7pPr marL="29718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7pPr>
            <a:lvl8pPr marL="34290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8pPr>
            <a:lvl9pPr marL="38862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9pPr>
          </a:lstStyle>
          <a:p>
            <a:pPr eaLnBrk="1" hangingPunct="1">
              <a:spcBef>
                <a:spcPct val="50000"/>
              </a:spcBef>
              <a:buClrTx/>
              <a:buSzTx/>
              <a:buFontTx/>
              <a:buNone/>
            </a:pPr>
            <a:r>
              <a:rPr lang="en-US" altLang="en-US" sz="2400" b="1" u="sng" dirty="0">
                <a:solidFill>
                  <a:srgbClr val="0070C0"/>
                </a:solidFill>
                <a:latin typeface="+mn-lt"/>
                <a:cs typeface="PT Separated Baloon" panose="02010400000000000000" pitchFamily="2" charset="-78"/>
              </a:rPr>
              <a:t>Milk </a:t>
            </a:r>
            <a:r>
              <a:rPr lang="en-US" altLang="en-US" sz="2400" b="1" u="sng" dirty="0" smtClean="0">
                <a:solidFill>
                  <a:srgbClr val="0070C0"/>
                </a:solidFill>
                <a:latin typeface="+mn-lt"/>
                <a:cs typeface="PT Separated Baloon" panose="02010400000000000000" pitchFamily="2" charset="-78"/>
              </a:rPr>
              <a:t>list = 12gm </a:t>
            </a:r>
            <a:r>
              <a:rPr lang="en-US" altLang="en-US" sz="2400" b="1" u="sng" dirty="0" err="1" smtClean="0">
                <a:solidFill>
                  <a:srgbClr val="0070C0"/>
                </a:solidFill>
                <a:latin typeface="+mn-lt"/>
                <a:cs typeface="PT Separated Baloon" panose="02010400000000000000" pitchFamily="2" charset="-78"/>
              </a:rPr>
              <a:t>cho</a:t>
            </a:r>
            <a:endParaRPr lang="en-US" altLang="en-US" sz="2400" b="1" u="sng" dirty="0">
              <a:solidFill>
                <a:srgbClr val="0070C0"/>
              </a:solidFill>
              <a:latin typeface="+mn-lt"/>
              <a:cs typeface="PT Separated Baloon" panose="02010400000000000000" pitchFamily="2" charset="-78"/>
            </a:endParaRPr>
          </a:p>
        </p:txBody>
      </p:sp>
      <p:sp>
        <p:nvSpPr>
          <p:cNvPr id="5" name="Text Box 9"/>
          <p:cNvSpPr txBox="1">
            <a:spLocks noChangeArrowheads="1"/>
          </p:cNvSpPr>
          <p:nvPr/>
        </p:nvSpPr>
        <p:spPr bwMode="auto">
          <a:xfrm>
            <a:off x="1143000" y="2743200"/>
            <a:ext cx="5832475" cy="1503363"/>
          </a:xfrm>
          <a:prstGeom prst="rect">
            <a:avLst/>
          </a:prstGeom>
          <a:noFill/>
          <a:ln w="38100">
            <a:solidFill>
              <a:srgbClr val="660066"/>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ts val="600"/>
              </a:spcBef>
              <a:buClr>
                <a:schemeClr val="tx2"/>
              </a:buClr>
              <a:buSzPct val="73000"/>
              <a:buFont typeface="Wingdings 2" pitchFamily="18" charset="2"/>
              <a:buChar char=""/>
              <a:defRPr sz="2600">
                <a:solidFill>
                  <a:schemeClr val="tx1"/>
                </a:solidFill>
                <a:latin typeface="Trebuchet MS" pitchFamily="34" charset="0"/>
              </a:defRPr>
            </a:lvl1pPr>
            <a:lvl2pPr marL="742950" indent="-285750" eaLnBrk="0" hangingPunct="0">
              <a:spcBef>
                <a:spcPts val="500"/>
              </a:spcBef>
              <a:buClr>
                <a:srgbClr val="F9B639"/>
              </a:buClr>
              <a:buSzPct val="80000"/>
              <a:buFont typeface="Wingdings 2" pitchFamily="18" charset="2"/>
              <a:buChar char=""/>
              <a:defRPr sz="2300">
                <a:solidFill>
                  <a:srgbClr val="6C6C6C"/>
                </a:solidFill>
                <a:latin typeface="Trebuchet MS" pitchFamily="34" charset="0"/>
              </a:defRPr>
            </a:lvl2pPr>
            <a:lvl3pPr marL="1143000" indent="-228600" eaLnBrk="0" hangingPunct="0">
              <a:spcBef>
                <a:spcPts val="400"/>
              </a:spcBef>
              <a:buClr>
                <a:srgbClr val="F9B639"/>
              </a:buClr>
              <a:buSzPct val="60000"/>
              <a:buFont typeface="Wingdings" pitchFamily="2" charset="2"/>
              <a:buChar char=""/>
              <a:defRPr sz="2000">
                <a:solidFill>
                  <a:schemeClr val="tx1"/>
                </a:solidFill>
                <a:latin typeface="Trebuchet MS" pitchFamily="34" charset="0"/>
              </a:defRPr>
            </a:lvl3pPr>
            <a:lvl4pPr marL="1600200" indent="-228600" eaLnBrk="0" hangingPunct="0">
              <a:spcBef>
                <a:spcPct val="20000"/>
              </a:spcBef>
              <a:buClr>
                <a:srgbClr val="F9B639"/>
              </a:buClr>
              <a:buSzPct val="80000"/>
              <a:buFont typeface="Wingdings 2" pitchFamily="18" charset="2"/>
              <a:buChar char=""/>
              <a:defRPr sz="2000">
                <a:solidFill>
                  <a:srgbClr val="6C6C6C"/>
                </a:solidFill>
                <a:latin typeface="Trebuchet MS" pitchFamily="34" charset="0"/>
              </a:defRPr>
            </a:lvl4pPr>
            <a:lvl5pPr marL="2057400" indent="-228600" eaLnBrk="0" hangingPunct="0">
              <a:spcBef>
                <a:spcPts val="400"/>
              </a:spcBef>
              <a:buClr>
                <a:srgbClr val="F9B639"/>
              </a:buClr>
              <a:buSzPct val="70000"/>
              <a:buFont typeface="Wingdings" pitchFamily="2" charset="2"/>
              <a:buChar char=""/>
              <a:defRPr sz="2000">
                <a:solidFill>
                  <a:schemeClr val="tx1"/>
                </a:solidFill>
                <a:latin typeface="Trebuchet MS" pitchFamily="34" charset="0"/>
              </a:defRPr>
            </a:lvl5pPr>
            <a:lvl6pPr marL="25146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6pPr>
            <a:lvl7pPr marL="29718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7pPr>
            <a:lvl8pPr marL="34290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8pPr>
            <a:lvl9pPr marL="38862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9pPr>
          </a:lstStyle>
          <a:p>
            <a:pPr eaLnBrk="1" hangingPunct="1">
              <a:spcBef>
                <a:spcPct val="50000"/>
              </a:spcBef>
              <a:buClrTx/>
              <a:buSzTx/>
              <a:buFontTx/>
              <a:buNone/>
            </a:pPr>
            <a:r>
              <a:rPr lang="en-US" altLang="en-US" sz="1800" dirty="0">
                <a:solidFill>
                  <a:srgbClr val="660066"/>
                </a:solidFill>
              </a:rPr>
              <a:t>The milk is divided into 3 parts based on the amount of fat and calories:</a:t>
            </a:r>
            <a:br>
              <a:rPr lang="en-US" altLang="en-US" sz="1800" dirty="0">
                <a:solidFill>
                  <a:srgbClr val="660066"/>
                </a:solidFill>
              </a:rPr>
            </a:br>
            <a:r>
              <a:rPr lang="en-US" altLang="en-US" sz="1800" dirty="0">
                <a:solidFill>
                  <a:srgbClr val="660066"/>
                </a:solidFill>
              </a:rPr>
              <a:t>		Skim milk (1cup)</a:t>
            </a:r>
            <a:br>
              <a:rPr lang="en-US" altLang="en-US" sz="1800" dirty="0">
                <a:solidFill>
                  <a:srgbClr val="660066"/>
                </a:solidFill>
              </a:rPr>
            </a:br>
            <a:r>
              <a:rPr lang="en-US" altLang="en-US" sz="1800" dirty="0">
                <a:solidFill>
                  <a:srgbClr val="660066"/>
                </a:solidFill>
              </a:rPr>
              <a:t>		Low fat milk (1cup)</a:t>
            </a:r>
            <a:br>
              <a:rPr lang="en-US" altLang="en-US" sz="1800" dirty="0">
                <a:solidFill>
                  <a:srgbClr val="660066"/>
                </a:solidFill>
              </a:rPr>
            </a:br>
            <a:r>
              <a:rPr lang="en-US" altLang="en-US" sz="1800" dirty="0">
                <a:solidFill>
                  <a:srgbClr val="660066"/>
                </a:solidFill>
              </a:rPr>
              <a:t>		Whole milk (1cup)</a:t>
            </a:r>
          </a:p>
        </p:txBody>
      </p:sp>
      <p:pic>
        <p:nvPicPr>
          <p:cNvPr id="6" name="Picture 10" descr="milk 1"/>
          <p:cNvPicPr>
            <a:picLocks noChangeAspect="1" noChangeArrowheads="1"/>
          </p:cNvPicPr>
          <p:nvPr/>
        </p:nvPicPr>
        <p:blipFill>
          <a:blip r:embed="rId2">
            <a:extLst>
              <a:ext uri="{28A0092B-C50C-407E-A947-70E740481C1C}">
                <a14:useLocalDpi xmlns:a14="http://schemas.microsoft.com/office/drawing/2010/main" val="0"/>
              </a:ext>
            </a:extLst>
          </a:blip>
          <a:srcRect t="13289"/>
          <a:stretch>
            <a:fillRect/>
          </a:stretch>
        </p:blipFill>
        <p:spPr bwMode="auto">
          <a:xfrm>
            <a:off x="5410200" y="3657600"/>
            <a:ext cx="2928937" cy="187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73094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1000"/>
                                        <p:tgtEl>
                                          <p:spTgt spid="4"/>
                                        </p:tgtEl>
                                      </p:cBhvr>
                                    </p:animEffect>
                                  </p:childTnLst>
                                </p:cTn>
                              </p:par>
                            </p:childTnLst>
                          </p:cTn>
                        </p:par>
                        <p:par>
                          <p:cTn id="8" fill="hold">
                            <p:stCondLst>
                              <p:cond delay="10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5"/>
                                        </p:tgtEl>
                                        <p:attrNameLst>
                                          <p:attrName>style.visibility</p:attrName>
                                        </p:attrNameLst>
                                      </p:cBhvr>
                                      <p:to>
                                        <p:strVal val="visible"/>
                                      </p:to>
                                    </p:set>
                                    <p:anim calcmode="discrete" valueType="clr">
                                      <p:cBhvr override="childStyle">
                                        <p:cTn id="11"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5"/>
                                        </p:tgtEl>
                                        <p:attrNameLst>
                                          <p:attrName>fillcolor</p:attrName>
                                        </p:attrNameLst>
                                      </p:cBhvr>
                                      <p:tavLst>
                                        <p:tav tm="0">
                                          <p:val>
                                            <p:clrVal>
                                              <a:schemeClr val="accent2"/>
                                            </p:clrVal>
                                          </p:val>
                                        </p:tav>
                                        <p:tav tm="50000">
                                          <p:val>
                                            <p:clrVal>
                                              <a:schemeClr val="hlink"/>
                                            </p:clrVal>
                                          </p:val>
                                        </p:tav>
                                      </p:tavLst>
                                    </p:anim>
                                    <p:set>
                                      <p:cBhvr>
                                        <p:cTn id="13" dur="80"/>
                                        <p:tgtEl>
                                          <p:spTgt spid="5"/>
                                        </p:tgtEl>
                                        <p:attrNameLst>
                                          <p:attrName>fill.type</p:attrName>
                                        </p:attrNameLst>
                                      </p:cBhvr>
                                      <p:to>
                                        <p:strVal val="solid"/>
                                      </p:to>
                                    </p:set>
                                  </p:childTnLst>
                                </p:cTn>
                              </p:par>
                              <p:par>
                                <p:cTn id="14" presetID="9"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dissolve">
                                      <p:cBhvr>
                                        <p:cTn id="1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981200"/>
            <a:ext cx="8610600" cy="4343400"/>
          </a:xfrm>
        </p:spPr>
        <p:txBody>
          <a:bodyPr/>
          <a:lstStyle/>
          <a:p>
            <a:pPr marL="114300" indent="0">
              <a:buNone/>
            </a:pPr>
            <a:endParaRPr lang="en-US" altLang="en-US" b="1" u="sng" dirty="0">
              <a:solidFill>
                <a:srgbClr val="0070C0"/>
              </a:solidFill>
              <a:cs typeface="PT Separated Baloon" panose="02010400000000000000" pitchFamily="2" charset="-78"/>
            </a:endParaRPr>
          </a:p>
          <a:p>
            <a:pPr marL="114300" indent="0">
              <a:buNone/>
            </a:pPr>
            <a:r>
              <a:rPr lang="en-US" altLang="en-US" b="1" u="sng" dirty="0" smtClean="0">
                <a:solidFill>
                  <a:srgbClr val="0070C0"/>
                </a:solidFill>
                <a:cs typeface="PT Separated Baloon" panose="02010400000000000000" pitchFamily="2" charset="-78"/>
              </a:rPr>
              <a:t>Nuts: </a:t>
            </a:r>
            <a:endParaRPr lang="en-US" altLang="en-US" b="1" u="sng" dirty="0">
              <a:solidFill>
                <a:srgbClr val="0070C0"/>
              </a:solidFill>
              <a:cs typeface="PT Separated Baloon" panose="02010400000000000000" pitchFamily="2" charset="-78"/>
            </a:endParaRPr>
          </a:p>
          <a:p>
            <a:pPr marL="114300" indent="0">
              <a:buNone/>
            </a:pPr>
            <a:endParaRPr lang="en-US" dirty="0" smtClean="0"/>
          </a:p>
          <a:p>
            <a:pPr marL="114300" indent="0">
              <a:buNone/>
            </a:pPr>
            <a:endParaRPr lang="en-US" dirty="0"/>
          </a:p>
          <a:p>
            <a:pPr marL="114300" indent="0">
              <a:buNone/>
            </a:pPr>
            <a:endParaRPr lang="en-US" dirty="0" smtClean="0"/>
          </a:p>
          <a:p>
            <a:pPr marL="114300" indent="0">
              <a:buNone/>
            </a:pPr>
            <a:endParaRPr lang="en-US" dirty="0"/>
          </a:p>
        </p:txBody>
      </p:sp>
      <p:sp>
        <p:nvSpPr>
          <p:cNvPr id="4" name="Text Box 11"/>
          <p:cNvSpPr txBox="1">
            <a:spLocks noChangeArrowheads="1"/>
          </p:cNvSpPr>
          <p:nvPr/>
        </p:nvSpPr>
        <p:spPr bwMode="auto">
          <a:xfrm>
            <a:off x="1238394" y="3352800"/>
            <a:ext cx="5524500" cy="1615827"/>
          </a:xfrm>
          <a:prstGeom prst="rect">
            <a:avLst/>
          </a:prstGeom>
          <a:noFill/>
          <a:ln w="38100">
            <a:solidFill>
              <a:srgbClr val="660066"/>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ts val="600"/>
              </a:spcBef>
              <a:buClr>
                <a:schemeClr val="tx2"/>
              </a:buClr>
              <a:buSzPct val="73000"/>
              <a:buFont typeface="Wingdings 2" pitchFamily="18" charset="2"/>
              <a:buChar char=""/>
              <a:defRPr sz="2600">
                <a:solidFill>
                  <a:schemeClr val="tx1"/>
                </a:solidFill>
                <a:latin typeface="Trebuchet MS" pitchFamily="34" charset="0"/>
              </a:defRPr>
            </a:lvl1pPr>
            <a:lvl2pPr marL="742950" indent="-285750" eaLnBrk="0" hangingPunct="0">
              <a:spcBef>
                <a:spcPts val="500"/>
              </a:spcBef>
              <a:buClr>
                <a:srgbClr val="F9B639"/>
              </a:buClr>
              <a:buSzPct val="80000"/>
              <a:buFont typeface="Wingdings 2" pitchFamily="18" charset="2"/>
              <a:buChar char=""/>
              <a:defRPr sz="2300">
                <a:solidFill>
                  <a:srgbClr val="6C6C6C"/>
                </a:solidFill>
                <a:latin typeface="Trebuchet MS" pitchFamily="34" charset="0"/>
              </a:defRPr>
            </a:lvl2pPr>
            <a:lvl3pPr marL="1143000" indent="-228600" eaLnBrk="0" hangingPunct="0">
              <a:spcBef>
                <a:spcPts val="400"/>
              </a:spcBef>
              <a:buClr>
                <a:srgbClr val="F9B639"/>
              </a:buClr>
              <a:buSzPct val="60000"/>
              <a:buFont typeface="Wingdings" pitchFamily="2" charset="2"/>
              <a:buChar char=""/>
              <a:defRPr sz="2000">
                <a:solidFill>
                  <a:schemeClr val="tx1"/>
                </a:solidFill>
                <a:latin typeface="Trebuchet MS" pitchFamily="34" charset="0"/>
              </a:defRPr>
            </a:lvl3pPr>
            <a:lvl4pPr marL="1600200" indent="-228600" eaLnBrk="0" hangingPunct="0">
              <a:spcBef>
                <a:spcPct val="20000"/>
              </a:spcBef>
              <a:buClr>
                <a:srgbClr val="F9B639"/>
              </a:buClr>
              <a:buSzPct val="80000"/>
              <a:buFont typeface="Wingdings 2" pitchFamily="18" charset="2"/>
              <a:buChar char=""/>
              <a:defRPr sz="2000">
                <a:solidFill>
                  <a:srgbClr val="6C6C6C"/>
                </a:solidFill>
                <a:latin typeface="Trebuchet MS" pitchFamily="34" charset="0"/>
              </a:defRPr>
            </a:lvl4pPr>
            <a:lvl5pPr marL="2057400" indent="-228600" eaLnBrk="0" hangingPunct="0">
              <a:spcBef>
                <a:spcPts val="400"/>
              </a:spcBef>
              <a:buClr>
                <a:srgbClr val="F9B639"/>
              </a:buClr>
              <a:buSzPct val="70000"/>
              <a:buFont typeface="Wingdings" pitchFamily="2" charset="2"/>
              <a:buChar char=""/>
              <a:defRPr sz="2000">
                <a:solidFill>
                  <a:schemeClr val="tx1"/>
                </a:solidFill>
                <a:latin typeface="Trebuchet MS" pitchFamily="34" charset="0"/>
              </a:defRPr>
            </a:lvl5pPr>
            <a:lvl6pPr marL="25146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6pPr>
            <a:lvl7pPr marL="29718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7pPr>
            <a:lvl8pPr marL="34290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8pPr>
            <a:lvl9pPr marL="38862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9pPr>
          </a:lstStyle>
          <a:p>
            <a:pPr eaLnBrk="1" hangingPunct="1">
              <a:spcBef>
                <a:spcPct val="50000"/>
              </a:spcBef>
              <a:buClrTx/>
              <a:buSzTx/>
              <a:buFontTx/>
              <a:buNone/>
            </a:pPr>
            <a:r>
              <a:rPr lang="en-US" altLang="en-US" sz="1800" dirty="0" smtClean="0">
                <a:solidFill>
                  <a:srgbClr val="660066"/>
                </a:solidFill>
              </a:rPr>
              <a:t>40 pieces </a:t>
            </a:r>
            <a:r>
              <a:rPr lang="en-US" altLang="en-US" sz="1800" dirty="0" err="1" smtClean="0">
                <a:solidFill>
                  <a:srgbClr val="660066"/>
                </a:solidFill>
              </a:rPr>
              <a:t>kajo</a:t>
            </a:r>
            <a:r>
              <a:rPr lang="en-US" altLang="en-US" sz="1800" dirty="0">
                <a:solidFill>
                  <a:srgbClr val="660066"/>
                </a:solidFill>
              </a:rPr>
              <a:t>	    </a:t>
            </a:r>
            <a:r>
              <a:rPr lang="en-US" altLang="en-US" sz="1800" dirty="0" smtClean="0">
                <a:solidFill>
                  <a:srgbClr val="660066"/>
                </a:solidFill>
              </a:rPr>
              <a:t>            12g carbs </a:t>
            </a:r>
          </a:p>
          <a:p>
            <a:pPr eaLnBrk="1" hangingPunct="1">
              <a:spcBef>
                <a:spcPct val="50000"/>
              </a:spcBef>
              <a:buClrTx/>
              <a:buSzTx/>
              <a:buFontTx/>
              <a:buNone/>
            </a:pPr>
            <a:r>
              <a:rPr lang="en-US" altLang="en-US" sz="1800" dirty="0" smtClean="0">
                <a:solidFill>
                  <a:srgbClr val="660066"/>
                </a:solidFill>
              </a:rPr>
              <a:t>4 tablespoon Sesame            15g carbs </a:t>
            </a:r>
          </a:p>
          <a:p>
            <a:pPr eaLnBrk="1" hangingPunct="1">
              <a:spcBef>
                <a:spcPct val="50000"/>
              </a:spcBef>
              <a:buClrTx/>
              <a:buSzTx/>
              <a:buFontTx/>
              <a:buNone/>
            </a:pPr>
            <a:r>
              <a:rPr lang="en-US" altLang="en-US" sz="1800" dirty="0" smtClean="0">
                <a:solidFill>
                  <a:srgbClr val="660066"/>
                </a:solidFill>
              </a:rPr>
              <a:t>¼ cup </a:t>
            </a:r>
            <a:r>
              <a:rPr lang="en-US" altLang="en-US" sz="1800" dirty="0" err="1" smtClean="0">
                <a:solidFill>
                  <a:srgbClr val="660066"/>
                </a:solidFill>
              </a:rPr>
              <a:t>Humos</a:t>
            </a:r>
            <a:r>
              <a:rPr lang="en-US" altLang="en-US" sz="1800" dirty="0" smtClean="0">
                <a:solidFill>
                  <a:srgbClr val="660066"/>
                </a:solidFill>
              </a:rPr>
              <a:t> </a:t>
            </a:r>
            <a:r>
              <a:rPr lang="en-US" altLang="en-US" sz="1800" dirty="0">
                <a:solidFill>
                  <a:srgbClr val="660066"/>
                </a:solidFill>
              </a:rPr>
              <a:t>		</a:t>
            </a:r>
            <a:r>
              <a:rPr lang="en-US" altLang="en-US" sz="1800" dirty="0" smtClean="0">
                <a:solidFill>
                  <a:srgbClr val="660066"/>
                </a:solidFill>
              </a:rPr>
              <a:t>   17g carbs</a:t>
            </a:r>
          </a:p>
          <a:p>
            <a:pPr eaLnBrk="1" hangingPunct="1">
              <a:spcBef>
                <a:spcPct val="50000"/>
              </a:spcBef>
              <a:buClrTx/>
              <a:buSzTx/>
              <a:buFontTx/>
              <a:buNone/>
            </a:pPr>
            <a:r>
              <a:rPr lang="en-US" altLang="en-US" sz="1800" dirty="0" smtClean="0">
                <a:solidFill>
                  <a:srgbClr val="660066"/>
                </a:solidFill>
              </a:rPr>
              <a:t>1 cup Pistachio </a:t>
            </a:r>
            <a:r>
              <a:rPr lang="en-US" altLang="en-US" sz="1800" dirty="0">
                <a:solidFill>
                  <a:srgbClr val="660066"/>
                </a:solidFill>
              </a:rPr>
              <a:t>		    </a:t>
            </a:r>
            <a:r>
              <a:rPr lang="en-US" altLang="en-US" sz="1800" dirty="0" smtClean="0">
                <a:solidFill>
                  <a:srgbClr val="660066"/>
                </a:solidFill>
              </a:rPr>
              <a:t>13g carbs</a:t>
            </a:r>
            <a:endParaRPr lang="en-US" altLang="en-US" sz="1800" dirty="0">
              <a:solidFill>
                <a:srgbClr val="660066"/>
              </a:solidFill>
            </a:endParaRPr>
          </a:p>
        </p:txBody>
      </p:sp>
      <p:pic>
        <p:nvPicPr>
          <p:cNvPr id="122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2748452"/>
            <a:ext cx="1486189" cy="141226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201035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4"/>
                                        </p:tgtEl>
                                        <p:attrNameLst>
                                          <p:attrName>style.visibility</p:attrName>
                                        </p:attrNameLst>
                                      </p:cBhvr>
                                      <p:to>
                                        <p:strVal val="visible"/>
                                      </p:to>
                                    </p:set>
                                    <p:anim calcmode="discrete" valueType="clr">
                                      <p:cBhvr override="childStyle">
                                        <p:cTn id="7"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
                                        </p:tgtEl>
                                        <p:attrNameLst>
                                          <p:attrName>fillcolor</p:attrName>
                                        </p:attrNameLst>
                                      </p:cBhvr>
                                      <p:tavLst>
                                        <p:tav tm="0">
                                          <p:val>
                                            <p:clrVal>
                                              <a:schemeClr val="accent2"/>
                                            </p:clrVal>
                                          </p:val>
                                        </p:tav>
                                        <p:tav tm="50000">
                                          <p:val>
                                            <p:clrVal>
                                              <a:schemeClr val="hlink"/>
                                            </p:clrVal>
                                          </p:val>
                                        </p:tav>
                                      </p:tavLst>
                                    </p:anim>
                                    <p:set>
                                      <p:cBhvr>
                                        <p:cTn id="9" dur="80"/>
                                        <p:tgtEl>
                                          <p:spTgt spid="4"/>
                                        </p:tgtEl>
                                        <p:attrNameLst>
                                          <p:attrName>fill.type</p:attrName>
                                        </p:attrNameLst>
                                      </p:cBhvr>
                                      <p:to>
                                        <p:strVal val="solid"/>
                                      </p:to>
                                    </p:set>
                                  </p:childTnLst>
                                </p:cTn>
                              </p:par>
                              <p:par>
                                <p:cTn id="10" presetID="16" presetClass="entr" presetSubtype="21" fill="hold" nodeType="withEffect">
                                  <p:stCondLst>
                                    <p:cond delay="0"/>
                                  </p:stCondLst>
                                  <p:childTnLst>
                                    <p:set>
                                      <p:cBhvr>
                                        <p:cTn id="11" dur="1" fill="hold">
                                          <p:stCondLst>
                                            <p:cond delay="0"/>
                                          </p:stCondLst>
                                        </p:cTn>
                                        <p:tgtEl>
                                          <p:spTgt spid="12291"/>
                                        </p:tgtEl>
                                        <p:attrNameLst>
                                          <p:attrName>style.visibility</p:attrName>
                                        </p:attrNameLst>
                                      </p:cBhvr>
                                      <p:to>
                                        <p:strVal val="visible"/>
                                      </p:to>
                                    </p:set>
                                    <p:animEffect transition="in" filter="barn(inVertical)">
                                      <p:cBhvr>
                                        <p:cTn id="12" dur="500"/>
                                        <p:tgtEl>
                                          <p:spTgt spid="12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AutoShape 2" descr="data:image/jpeg;base64,/9j/4AAQSkZJRgABAQAAAQABAAD/2wCEAAkGBxQTEhQUExMWFhQXGBwYFxgYGBgYGBwcGhgYGB0aGh8YHCggHRolHBQUITEhJSkrLi4uFx8zODMsNygtLisBCgoKDg0OGxAQGywkICQsLCwsLCwsLCwsLCwsLCwsLCwsLCwsLCwsLCwsLCwsLCwsLCwsLCwsLCwsLCwsLCwsLP/AABEIAIwA4AMBEQACEQEDEQH/xAAbAAACAwEBAQAAAAAAAAAAAAAFBgIDBAcBAP/EAEAQAAIABAQDBQUGBQMDBQAAAAECAAMEEQUSITEGQVEiYXGBkRMyocHRBxQjQlKxFTNi4fBy0vGiwuIkNIKTsv/EABoBAAMBAQEBAAAAAAAAAAAAAAIDBAEABQb/xAAyEQADAAIBAwQBAwMDAwUAAAAAAQIDESEEEjETIkFRMhRhcUKRoSNSgQWx8BUkM9Hh/9oADAMBAAIRAxEAPwD2dxFqVVQLdTHmdv2eusILTFnuTfcWsdvKDWOUNcInS4hNU2D676xzxT9GNJ/AXWqWd/M95eam2/MRHmXZX7FfS+2X2l6GYo7DCYP0vofIiB2mUeyvyWv4PkrlB7WaU3ft67QLhrwZWFtce5BinxWYu9pi9+h9RBTmpeSK+kivHDCVPjEtt7oe/b1iic8sjvpLnlcm4m4uDpDt78E7Wha4pwxn/EXVgLEdRCckN8lnS5lHtfgQcWxQqLZSLGAjGmz0u5StmSRiYnqJLC5Zhr0A6Qxw4930JVK60MtNhsqUP5YB6219YlrJVfISST2kCavOwKpqwOh+R7odOlyxlbXgrwinqJZZ5lgp/Le506R2V460pFxdv8zVX41KMslm1tbLexHjeAjFafBqcr5BXDFabOVBcA8zrtyh2ePHwBhyK0/5Cz42XF9SNoU8b+xymV4JtUm2YjT4xnYjCqdVgC+aw6wSgx8GeVjKFTmmDwtG+lzwhbufsBTaB6uZmGigWuRyvFU5FiWtEeXC+opPwgzTcMykAuXY89bfCJ66mm/BTHTRHBrTCZYPXx1gPUbGuUuS32KgaDbaMdM0UnYfeX1sC2sVtexEkP8A1mhimBDddLWJBGpidb8lb8Cb95IOkW9nB5KzPfA1mxBsR3kmFvTLtaZOYBcEEHT0gZyLww+xvnRH70CLMwv32Fh4wTpA+m15C2G4dNmLnUhR+W/PxifLkVcDoXZ5NCyalSbqGHcYQ1JW6xPwy1cRHuzBbuYfWM014M9P5lllLTq1zJfIRuAbjzUxrp/KNrJS/wDkW1/58hHEKkn2SLLtp23vufCNyOKS0iXHOu6nX8I000ufKB9jNuCb5WF18ukFNUlwBc4b/Nf8o0JxEV0qJJX+tTmX9tPOGLK/DFV/0/u5xVv9ivEMFpa1TlK5jsV3/vBpy/BM3mxcUhVlcBzpE72iFXUA6bN5RuSXU9oWPPKvbRZXYkFlnPa40tsR3RDOKtl6S874MNPVMw7Ci3Tv74c4QzS+TPWVBG5tfl3wUyjmtlUtZatcoCx/MRf94JumuGB6U73oqWtaW7ZUBGgYCwPl3xzja5ZtJJe1G2qWbMTsIB0zEAj6wtdsvlnKtLxyZxglW5Fj6AkephiqfhCXVeXSQQbhCZluyl/E/IRv+p8IHvwt6qtkKHhqXMveTa2lspvC/UyvhMK4wxzpBdOG3GgCqPG/7RqwZH5O/V41waJeEy5ds2Zz02EPnp5XkTXU1X48FdXgst9ZbtLbpfsmNrCvg6Ooa/NbFuqppisVB1F9IR3JfkWcUtpi8+BTS5JcXJ1JihZ41o8+umyqu7exmpMBmAKHYWA5RO7Xwg/VetMISKCRLDGYF20uL6wPfT4Fdu3waZeFShtLUeA+seffU3XyenMKS96MdBCllexioobAxN/ICO/aK8N5afs5AvNEL3BFMInFMhIy8rNY6d8Vehl+hK6zCq2vJG06TowMxOuz/Royo15WhqrDm/F6f+C1fZThpYkcjow8RvAOWgam8fk+n0QPvIGt+YaMPMRiejZy0vDKgswe6RNX9Ldl/XYxvtoPux1+Xtf2vB9Ir1BtmMtv0vp++hjNVPgysFa2uf4CJqCfeW/esF378k/Yk+DMcLlubyzkf+nsn02Makq8Mas9Txa2ixairk+8Pap3bjyPyMH7pFPF0+X8fazNVSqKt/nSwGG52IPfzHnBzmXyT5ejy4vHKBnEXCsyUA1KC621W+viDzg3CYWLrdLVoUpSzhNKPLdDe4zA+cdUqVsfHUK60j2ooWLFphsADtygFSS0hj2wxhNAAFb3lIFwdbab26wjJk+At6WkE6F1mTFlge6bgjp8o3HG6QnN7ZbY4g6R6aWuEeS3tnwMccfARxh4zcrE94jjkYKySGFxHDJemYVNowZsrnUntiBfK36gOXQwnLi7/HkbGX01+wOqqEy2s2np6+EedSpPTLZyq1uShr/lNo6aaMeOX+SB+IAkrma4t8YfLBcKfA2SWjxmh9GiVKDeEHhxPLakVkvsnYVkpYR9LEKFqTyLt09sm0EAQY8uUc1vyamwViOGq3bA1HTRh4GJMuFzzJ6XTdbS9teDFLrJq7Wmjv7L/QxMsifkuePHXn2v/ASw2fKnkrfJMAvlfsk+HXyhk4e/wyfNN4V3eV9ox4k5l5ldQwXdWHTe0KXcq0Hifdpy9fwWYGKZs2WY0vSyi90B7wYdjcPizOorOlylX/cC1uK5P5g1voyHQ9/UQqYTftH+mn+Pj9zfhXGYVgkwhiLb84dN3PPknydJNrjhlePV0ufNLSVs9uz8we6Ap998LgPBNYcesj4DPCdcxExH2QrYdLg3A7tobjTnaIOrUbVT8h+ZTo4NwCDpDNb4Ik2nwJ+OcBCcCJdQ8tf05Qw9bgwMSpeyi+pqlpgidwZUSZRWXN9qelsunTcxlSm9jcXVdq0+Sng2jnS5zCYjJ2fzDfXlBytUjc2ZXA+lIoIiOYDcxx2i1VuNBz1vpHGPjyaQABlG3KNB+dlM6Xcaxhq4BU+i10jNDFZlmqynTSODWmapkpJ8vK4GbkeYheXGrk2LeOtrwKMzs9k7jQiPP7T1dgvEht36Q7GBkfAySanWPLqChoLYS9we4j5xb/0+PfTIet4SQUEyPWPM0fZ++OO0fZo449tHHCpxPeQwmAdht+4/3iLNgW9r5PY6LL3y5r4BxxxSo5n/ADaELFSfBasZhq8YvmBJOa+7E+esOmG+Wd2r+BYl4y6TGOtifKKXhmpRB+tc5KTXGzSMZB1Jv3bwHpNFH6rE/DMb0kxmLob31tsRBq5S0yW8eZ36kvf7M9XEZiGzBgw5ExvppraYX6x/jU8jVw/js5ASBnBN2B39fCEVpMO8Ky6b4HXC8fEwXFxyIO47jA9xBl6d43phqRiQO8F3CHJszqReC8ggyfOzOqjlc/COh+4LXDZZLB2O8UoFl6She9tdrx2gWacukaCQKxxpEiOOKHWMNKJkuONTMUyVl1EYMl7FLFntOf1+EQ1PuZ6mL8EAsSqPhrBRIPUV2yGFaI2i7YXwCq7ZUn3hceUP6b23/JH10bhV9DENI9I8k9vHGHojjiatHHGfFZQaS/cC3prC8090jsFuciEWmwWTUjMhKHqp+W0RK7ng9i60CsT4SqUOjCYvcLH+8OnPHhrTEtZaf57X8chbhThZprDS/dAt1b7ZCu5wzuifFHCUtSxUZHXe2x8oGcuSK7KOicWbT1r90ZcKmypUoq0omZcfiA3FumX5wV+5aHvFW+Hx9A7H2WYoewBQaHrrBYtzwBlldu38BLDce/AWWZagLqGUa69YzJLa0ZMS33qv+CCVTKfaDZjbT5xykDqanTX0EqHG7845w0ebwxkpsROW9j8YDbSB7QVNxwS5yO3ug2bwMFjr3bGem+3Q6UE9JoDIwZTzGsWp7RJaa8l6CNBPKieqC7MB4wNXMrdPRsy68Aaq4iUe4l+86D0tEd9clxK2Vz0b80wZUY1NOoa1+gETvqsr+dD102NfBjOKTf1tA+rl/wBwfo4/9pL+Jzd8587GNWfIv6jPRx/RaMafZlDfAw6eqpeUA+mn4YtY/UZphYAgWG/WD71T2VYp7Y0wTbNJmEi5YG3lGp+9E+d98saK6geW2VlsREfjhlcZFS2jIjFGDDcHSCT1yG9VLTG+jqQ6Bht+0elFqp2eLkxuK0zSIYLJxxhICOOM2LTslPOY8pbH4GMrwFH5I5twNibywQAHAt2SbHyMS50k9nsYFOWGqY74txRJmBcsppbAdq/M+WkLy9t67UDj6S8e90mhWnY/Mp29rLOUFgR0PIwWOH8DreNxq+Siu4iM8MWbtEXve4JjvTfdtmr05S7BcnYmwYW0sANLw9Y01slvqkq0RcNNFrm/MxyfaxWa6yLSNeF8P1Mw5ZQzHp/m0d3zT0lyKVZMfljXgfDjSGDVinUgBQ+vwhGa3jpbXA6aeaXp8nTMKk04UexWWPAAHz5xXjvHS9rPMyzkl+5Gx0B5QzQpMHVuA088WmSwfHQ+ogXKYayUvkz4VwqlNm+7OVDalWJZb/KB7PoJ5t8UaMSrfY+8ozH3QDceJ6CF586xLnyw8WL1Hw+BWrqhmOZzc/t4R5F5KyPdHp44mFqQdNaCSDKc1oZ2gtmZ6q0GoO2ZqjFsu2sGsezm9LkrpcWJ94COrF8HJpo3ZkmKQRvAJOWc9mBsFbKLTbA6AZf7xvrpPlAeg68M6TU4OazPMYtKGnsdLNa2rMDsSeXSD7O5umRzl9LUr/kUcXwioke8omr+pNG8xC3M786LsXUpleCYmFYgkgHcEEEHrYwzHTxvnwbmxrLPt8obJbXi9Pfg8xpryWWjQT0GOOEz7QsYvLNNLPab+YRyH6fEwt3yNnG2tnPqCXORuwpY9BHXUUuWOwVlxPaWwvW1M23aSYp6FTb1hEqd8NHofqJa8NG3hLBZVS//AKpnWWuwXS5PU7hYJ5Yx1pkubvzRtI6JJ+zegIBUTCDsRMJEU9k0tog/U5Z4ZTO+zeQPceYvoYF4V9nT1NfSLG4QZAMmVwN9AD5xDl6XInuXssx9Zja1S0XSq2dIUgygo/05b+awPr58a00c8GHK/aywY5KmL+IhFzbkfleGz1k2tWgH0eSH7GUy8PkPrLnWPLn8wYBdPit+ygn1GaPzkueVUoPw52fqNz5ZoJYuox+HsFZOnv8AKdFMnit5bFZiBiNyNPgY2equeLQVdBFrcML0vE0l1zd17XsfSKf1Edu/okro8kvtZgmSGmBpzHW17fIR5tY7y7yMqVTGoQu1jQmJKUDJs+HzB2wdU1thoYapM7fsFz8RhikF0kD51Zz5nbw6w6Y0T3l7uESpam0BS5HY6WgxRhiLh+/ygO3YbtI1yMaC6bi/KE1h2F3J+DqcmpdexfbY9R11iL1MkvWyNzL5NIwkzRmZvXb4RRPS3kW2wPWU8ICYnSWuP+IlqOx6K8Vp8i/Mqpsr+WFI/S1wPUbRZgz642Hlxza/cKU86qPvUoTxmi3/AOYffWxPki9OX8l0+hmuLGcJXXILt5M2nwieuvp+EGolA+Rw7Ry9WJc8y5ufHvhTy5rGdzI1OLU8k2SWPKwgPQyV5YS58sJYYs6o1aX7OXa+YjU+A+cVYeh3y/AnJlmOE9sLNw8glt7NbOw947/tF/6WO3WhE9VapbfAu0M6qomKt7l77dg/7TEznJh5jlfRfTwdStvhjbguPJUXFsrjkSDfwMU4OpWR61pnndR0tYufKCqnWKCYk8oHQjSO0YnoB1/Ckl75cyHfsMbX8DpCa6bG/grjrMs/IrYjgtXIuURKheR9xx6XB9ImrpF8FsdXF+doXTxPPktZwU192YNPIx0q4Wkyj0+nyfAyYbxBLnpaei7X2zqPpG11K8Wia+kqH3Y2YsZSSB7SSTnta17gDuuLgwnJ6T12j8DyvjJ4MI4gZUsTbQX1t1ge2vhh1inYJ/i+YnWCWPSMaRTXYgAN4JSBxK2xcqKp39wadTFKiV+TJLy3fEIjJw2Yx1b0jXlleEDPT5K/JhWn4cB1YmEV1LRRPSwvIWpeGZfifEwiupoZOLGvgKfwJCpXLodxc6+MK9e9h6n6Blfw4lvwyVbkDqP7Q2M9P8uRVY1/SdAp65iLuCpXTX/NolypqlsTMr4DSY8Fl252/wAtFa6rUaQr9M3Wxdn4nmJHKIm23ssWPSMFZULltHSjZT2Y34taWgl390WHhyi2Y7p5E5IU2L9VxOzcyfOGLAkD3pG/BKKfV9q+SXtmtcn/AE/WByVMcfJ3dsOnB6eRlaapcXsbm51577Qucvu9/gOJq+JHzDMQlzVHs2DWG3MDwj1MWWLXtPOy4bxv3I1M55WtDBS0ezZKsLEeUZpBJufAs4pw6y3enbI41ER5en5758l2Dq1+GRbRmw3idwxl1FgRpm21/qEDj6lp9uQZm6KWu7F4+g7KrL+66Ef0sD84sVy/DIHja8pljYlbcr6iC7p+zPSb8IsXEVIvy8RGd8/aO9Kl8AzGsSkhO0iuTspsQe890IzdRETvyOwYLt68IRDLUFiqquY3IUZR6CPJq6t7Z7EypWkDsVrCguIbijb5C8LYpPiIYm5tpy6994uWJ6JHnlvyeU84XyoGdu6CcLW64AWdPiOTamGTG99T4coS8srwM9Kq5o2rQ5QSwsB0EB37GKdBOnkgAWhbObLi9o5SD3GrDJuVHdjqRp5wxwlGxTp1akobF7QhYyhyfSqnMrN5CGxC0xNvTSQ4Y2tkzDbn9YHPG9Uibpmu7Qrzq/leELH8npqShKnTUxzg6kD63E+hh04jFpeQFiKO75lGlhz59Irx6S0yDqG6rc+CMjh6pZM+SyXy3PXpDe6USpVT0jqeDMySJUoq4yoBpZQbDviK8GS64KEkvLLZ4DAqZJt/qF/2gf0eRfIc5FL2mBhh8yU2aUWzbgHsvbu1sR4QFK8b9y1+5as8ZF20GMK4unK2Wol9n9ViD/eKJ6tzrb2ibL0GOlvG+RypqxXAZGDDuj0JtVyjybioeqNAmA840EHYlgcqbclRm6jeAvFN+UOx9ReN+1nOsd4NqEJMtQ68rXBiZ9Pr4PWxf9RTXLF04BW3/wDbt8frGrGvoa+sn7Ro/gNfkK/d9L394/5yjPQW96BXWRvyhgo6XKiqOSi/idTHlZHuthVW3tkaiSRGJmp7F7HFNu6K8JrfAlVsq7AAXLGwHedI9LFXHJ4/UQu5aOrcMcPLJlAKAT+Zrak/SPIy5LzVv4L0lhXaiytl5DaFzL8DFWwRUkDWKIWjGzBMqh5Q1Iwpn1ZbTqdIJIFIlieIWui6jT4QyknpC8XG2wQZ5O8DoZ3BBK4ezCC973Pyjd8MHW6TGiqwtwAUPW5BbXpzgHFodObG37kBqhLMRNU377wHJT2pr2m2l+6n+ZTXH9M10P7kRvd9k94L/pr/AAFZOB4VN29qrHZS5Bv3X0MNipfgiyY86/Lx9mug4Jp5RLNmC75Wa9uepAF9If6O+bYqcmlqQhR0y2zqlhsq75V01/1bRsQvy0FdNe09WZrbVmJ2HInqTpBtoHtej2ZKYgaKhG41a/edo7lnJz97/wAF0wZlysV7uxYg8ucdU9y0wE9PaM1XSPlysudToCv0jzb6FrmCjHnSfAv/AMOKlmkTSGvqNQR42+YhSqpfuRauoV8Wi+VxTUSRaemdR+YXubdbRVHU1/S9/wAi76XDfMvRQftPA2lH/wCz/wAYo9a/pf3Evocf+/8AwaJP2nrfWXbr2wflG+ta+Dv/AE+X4oPyOJJsxA6U0wodiWVbjqL7iFvqqX9P+f8A8J66fHL07X9gDU8Y1RYIaR1QsFZjc6E2vcaR1Z6c/A6cGD/dthHBMhmansjWPNwTLvVeB+d0p4MOPV6e0bLsIO5VW+3wbimlK2LNVVq+kNiNDBLlzAtUvRX/AOP3j0HP+k/3R5s3/wC5SfwzqkvGbShkIvbUc48pbXB6FY062xercYO0NjGG0kZZ1YWFv+YZ26F8A6eZg19nMt1yN9INLYqsmjOqzX1WWxHW0FqV5YDyW/C/uWrhdQfyeob6RzcIzeT9jRIwCed2QfvAPLj+Dv8AU+QxRYFk1LXPhC3k34QXPyaKDiabJYK1mXTfmO6HxbngpydNFra4GqTjkierK9tOttraWh3qRa9xC+nyYmnJ9OwCQ6FpdsoGrX3v06GF1hlraGT1WSa1QoVFEVuurDraJPng9JWmt+DRSY9Nkq0snPLKlcj30BFuydxD4y1rXwJvpovTXDD9JiizJJMtu0FAOux29BeKFft0iGsbV+4OyKIIuW+o5d/W/WGRKSJ6t09kZS5+zLF2W+ZieyD84zu3xITXbzR8aQgWZmO3PKNRyt4Ryl/Znet8Ij9y100A3tmPz2je07u4MtZgcuY1+0G/WCbj6wFYpZqy0hdxH29MRmYMre6SN7cjzER5OnlPkfNJrghS1qsLugHfa8S3i14Y1UxtosIlhQzhb7m4GUfKGRi+SHL1D3qfBRUcTU3aCz1mMptkQl3J2sqpcmHOb+eBC8g7HMRZacsktg7EKPaAgKWNtRv5QE9u9MdENvhgCvrjLJ1sedoREbPZlJoAVOIAm+oPURVMaBql4LcNkmYwI7X9Kgk+g1g0hN3pFD8DV86Y7rTOAWuCxVOfQm8WTXGjy7Xu7h0wX7PJhUfe5wX+mUt283OnoDCfR5KX1jS0vI1UPCNFL2khyOcwlz8fpDJxyT11GV/IZkykT3FVfAAfsIPSQptss9oepgjCll6Gx6j59YBz9G7+zFh2IibnW9pktsrrfY9R1B6wM0qGZMbjT+GXTJKt7yg+IBjXKfkFNrwC6/h6TMGgKHkVOnmNoU8MfwNnPc+eTlVZZgrW3Ft77H+8J8M9meOCqWx7IB22HdGaGy0gnQYo69kXOp0HM6fKM5XgysU1yF6GuE5lB0Nze3TpHfIi4cS2jNjMtS3+esC2t8B4u7XIEc5TmS4I+IgkMqdoJ4VxHWi4lqs2WORtmW/790PVpLWzzMmNKvcuP2HPh7FFMpESxYizAmxU879B3wyKSWkKyR3U6YVqZE2/acC/JRpbvLan4QbVMXLjXC/uUewOli2vPOf2vHdgXd9/9icqUZZJV2DDfW4PkdLRqnQLru8i39otTN+7rdMwzAlh4GF5dvSYzBM86F/CKoMB5GI8k6Y1PaGjDKf747iqImKpDKptYXvYBfKFt02tPQm0sa9qGAS5FMlxklLtoACe4AakwKTYjdV8C7VtU1rqsmU0umRgzMws8wjYAflUd+p7oNRuWpW3/gfCUPutmqs4LacBdllkcz2tPAfWDxdLlXnSHLrZjjyTwv7PJEs5pze2PSxRPQEk+sVTg155FZOsdfitDXSSElrlly1QdEAHyhySXwSOnXlloe8FsHR8WjjiuYl+48jAs5PXIPwbGEngjaYpsw5b2uO4wGPIrHZsDxv9gjaGCTFieILIltMc2AHqeg74Cq7VyNxYqyV2yc44erpjT3mICztfNbUdoxJjrnZ6nVRKhSdDp5rW7S29IrTPKaW+CNbOcKckvM3IFgo9dYxt64R0zO+Xo5jiXCFTLBCFZsu9wPdb6REs0te7g9JZq+xcM8y2tNRkP9Q09Yb29y3PIU9Qk9UmgjKUHUQplqpPlG7DpTXYKCfAXMdp0+DbtJbYcFNKyqv5iRqb9DcacocsUkLz5O5srrsGlk5SLHTX5+Eb6S+Dp6m/L5A83DZlM/tJZzqNx3HkYGpa8h96yrXyNPDmIysrsqas1wo3PTyFhqYbi1M8+STJFN6+Biky3cHO6oN+yMxPmeUN1T8sQ3K8Lf8AJdJoQb3Lbc2N++NUmO/2LGw8WHaYk99x4axugVk/YCcbSnl0s0J+ICp05jr9fKAyJpDenaq0znmAkTJWcdlkOUke62gIv0NjvE1fQdcMKUsozy0uxuRawvfytCaTlrQaaa5OiYTghVV9qRoLBR/3HmYbi6JN91k950uIDoUAWGg5RdMpLSJd87PLxpx5HHH0ccBeKa/2MkOpswcZe/qPSEZ77ZTXkp6XH6luX9GrDK72yBrWuNoZNdy4FXPa9FWI1EwqUpxdzpmOiJ3k8z3CF3e/bPIzFEp92R6X19mPAeFkp+0ZjPMtqfdXXoPrA48PbzvkZ1HVPLwlpBk0y3vbXvJMN9Od9z8kytpaKK7C5U5cs2WrDvG3hGVjmvIUZrh7lmKpy0qXy/gjcqPd7yBuO/eA4x/wGm8z88muTMV1DKQynYjUQe98immnpnxEacFv4TKJ0DesJ/SY2+NmevfyCsX4dkMLTJa5eZJ1iXLhWJ7XA/Hnp8HN6nhYAs9MctmIMs6qbftpA+vte7krhuXxweYZMKEqQVY7i/drbrDsP7Dcld65CUqclgwIO9u7kYoTXkS5rwXGdbYa+vpG7A7SmYtjbS2/nGaGJg6mqUp5pIsA9rXsAN9PC8DHDOyruSbOgYLNMwMRrYaWO94pXJDep4ZKZKDjtXAvYgHXx3jmEq7fBKqGS1mGS3PT99Ix8GJ938iNxhxtLCPKlkTHZSpI90X38TCqru4RXiwdvur+wpYHIZ5Dsn5Cb25nT6wmnpg2dU4EwgS5InMPxZo57qo2HnuYfjleSTJTXtGoCHCkeRxxExxxAmMOIT56opZiFUaknYRjaXLCmXT0vJyfi/idZ80a2lJfKObX528hEV07e/g9rBh9Cdf1MeeGaCcZSmd+GpGkse9bq5/7R6w6JqlyefnrHL1HL+//AKGJEAFgLDkBoIeklwSN78nt404+McYQJjDSipQMrKdiCD5iBpbQUvT2c44VxYyXZL3U7jvGlx3xJirT0ep1eLa7h/lTgwBEVnl6PpuO5SQGUkcswB8wdYjfU0uUthrAvngXcVx1pr+yUlphvllp2mPpsO86RK5y565RTExjWw3guBThLAmKkvuzZm87C0PXR2lzoXfUw3wZ8Y4Xzi4K5gbqbWMK7Xie0HHUL5QvT0MpmQoA4G3LxGmoi2aQ1LuW9kA5HdaxAMHsxpMiGvd2B7tLC55Rx2tcIVuMZpHsxL1JuSLctrft6QK13cnZG1H/ACK1NXVErWW81B/SzD9ob7SdZLXnn+eTTMx2rtdp82x6sRGdoxZ/2X9kZanEJkz35jN/qYn9zAuBq6mtaXH8G3AZcpmPtNdra9nnvaBpNrgD1OdsdZKKi2VQo5ZQNfrEVy9+4fDT8HQOFMRWZJVQRnRQrLz02PhF+C1UpEPU4nN7+A4DFBMRJjjiJMczRZx7jSmprgt7SZ+hDf1OwhNZUvBVi6O75fCOV8R8azak2Y2UbIPdHj1ML9Or5oqWbF061jW39hP7LcB+8z2qJmqSSLX/ADPv6AW9YPs+CW81a2/LOzw4kPI449jjiJjjSBjDjDi9WJUmY52VSfhAW9JjMU91pfucgw+pVXBY2iKeGezn8aHvDMblKozTFHiYpWSflnmPBb8IPYjw1TT7GbKVz1IiGZ144CWWlwFOGMAp6VfwJSoXbtEDUgDQX6d0X9Pvt555Jc1O3z9BeedYdYhFRlwmpTWxsgLH8FlzwVfMMuqlSAynuNvhEkSlT0U4baWxMoKXQ3djlNhfL8dIpnwP73s0NR3Bu723tcW/aN8hL7Fmdg6uxZmcn/42GvLswGhdvk1UWFKp0ZumuX6RzhMDvaAmD4Cgny7u7AXNmKkGwO4y6xTXKaJE9PY+cL4DTzRMzykOUixyqN/AQisS/cd6tGziPhinFO+VMtrEFbA7+EBMJMLvbFGiw8KQudiOhy/7YPy9BS2aa+gydpJkxWXVWUgEfDaM9JLlDfWrtfgsw/i+qAsXDd7KL/C0F30vkZPTY6lVo8qOMarWzqPBR84zvr7C/SYvoXcWxOonj8Som2/SCFX0Ag1O/IrJfo/gkAGwlT+Z/Vf9sEtLhE15KtbpkkwZP1N/0/7YIWdm+zigWXQSwt9WYk6XJJ8IyfLOvwhoKQYsj7OMOPfZxpxAy444i0vxjDRR+0QH2KpmIVm1tbW2tttoTlXBZ0PF7OZVWGKW95tNtvpC54RTlp9xYmHC3vP/ANP0gDpy1s//2Q==">
            <a:hlinkClick r:id="rId2"/>
          </p:cNvPr>
          <p:cNvSpPr>
            <a:spLocks noChangeAspect="1" noChangeArrowheads="1"/>
          </p:cNvSpPr>
          <p:nvPr/>
        </p:nvSpPr>
        <p:spPr bwMode="auto">
          <a:xfrm>
            <a:off x="53975" y="-800100"/>
            <a:ext cx="2667000" cy="16668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Rectangle 4"/>
          <p:cNvSpPr/>
          <p:nvPr/>
        </p:nvSpPr>
        <p:spPr>
          <a:xfrm>
            <a:off x="453136" y="2333105"/>
            <a:ext cx="5584825" cy="646331"/>
          </a:xfrm>
          <a:prstGeom prst="rect">
            <a:avLst/>
          </a:prstGeom>
        </p:spPr>
        <p:txBody>
          <a:bodyPr wrap="square">
            <a:spAutoFit/>
          </a:bodyPr>
          <a:lstStyle/>
          <a:p>
            <a:pPr marL="114300" indent="0">
              <a:buNone/>
            </a:pPr>
            <a:r>
              <a:rPr lang="en-US" altLang="en-US" u="sng" dirty="0" smtClean="0">
                <a:solidFill>
                  <a:srgbClr val="C00000"/>
                </a:solidFill>
                <a:latin typeface="Comic Sans MS" pitchFamily="66" charset="0"/>
                <a:sym typeface="Wingdings 3" pitchFamily="18" charset="2"/>
              </a:rPr>
              <a:t>Smart Phone Applications</a:t>
            </a:r>
            <a:endParaRPr lang="en-US" altLang="en-US" b="1" u="sng" dirty="0" smtClean="0">
              <a:solidFill>
                <a:srgbClr val="C00000"/>
              </a:solidFill>
              <a:latin typeface="Comic Sans MS" pitchFamily="66" charset="0"/>
            </a:endParaRPr>
          </a:p>
          <a:p>
            <a:pPr marL="114300" indent="0">
              <a:buNone/>
            </a:pPr>
            <a:endParaRPr lang="en-US" dirty="0">
              <a:solidFill>
                <a:srgbClr val="7030A0"/>
              </a:solidFill>
              <a:cs typeface="PT Separated Baloon" panose="02010400000000000000" pitchFamily="2" charset="-78"/>
            </a:endParaRPr>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3357309"/>
            <a:ext cx="1030020" cy="8862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descr="Carbs &amp; Cals app image linking to the iTunes Stor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99674" y="3354044"/>
            <a:ext cx="1058892" cy="940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136645" y="5513603"/>
            <a:ext cx="4495800" cy="369332"/>
          </a:xfrm>
          <a:prstGeom prst="rect">
            <a:avLst/>
          </a:prstGeom>
          <a:noFill/>
        </p:spPr>
        <p:txBody>
          <a:bodyPr wrap="square" rtlCol="0">
            <a:spAutoFit/>
          </a:bodyPr>
          <a:lstStyle/>
          <a:p>
            <a:r>
              <a:rPr lang="en-US" u="sng" dirty="0" smtClean="0">
                <a:solidFill>
                  <a:srgbClr val="0070C0"/>
                </a:solidFill>
              </a:rPr>
              <a:t>Nutritiondata.self.com </a:t>
            </a:r>
            <a:endParaRPr lang="en-US" u="sng" dirty="0">
              <a:solidFill>
                <a:srgbClr val="0070C0"/>
              </a:solidFill>
            </a:endParaRPr>
          </a:p>
        </p:txBody>
      </p:sp>
      <p:sp>
        <p:nvSpPr>
          <p:cNvPr id="9" name="TextBox 8"/>
          <p:cNvSpPr txBox="1"/>
          <p:nvPr/>
        </p:nvSpPr>
        <p:spPr>
          <a:xfrm>
            <a:off x="803476" y="4901929"/>
            <a:ext cx="4183092" cy="369332"/>
          </a:xfrm>
          <a:prstGeom prst="rect">
            <a:avLst/>
          </a:prstGeom>
          <a:noFill/>
        </p:spPr>
        <p:txBody>
          <a:bodyPr wrap="square" rtlCol="0">
            <a:spAutoFit/>
          </a:bodyPr>
          <a:lstStyle/>
          <a:p>
            <a:r>
              <a:rPr lang="en-US" u="sng" dirty="0">
                <a:solidFill>
                  <a:srgbClr val="C00000"/>
                </a:solidFill>
                <a:latin typeface="Comic Sans MS" pitchFamily="66" charset="0"/>
              </a:rPr>
              <a:t>Website</a:t>
            </a:r>
            <a:r>
              <a:rPr lang="en-US" u="sng" dirty="0" smtClean="0"/>
              <a:t> </a:t>
            </a:r>
            <a:endParaRPr lang="en-US" u="sng" dirty="0"/>
          </a:p>
        </p:txBody>
      </p:sp>
      <p:pic>
        <p:nvPicPr>
          <p:cNvPr id="1026" name="Picture 2" descr="Image result for â«ØªØ·Ø¨ÙÙ Ø¯ÙÙÙ Ø§ÙÙØ±Ø¨ÙÙÙØ¯Ø±Ø§Øªâ¬â"/>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1296" t="22400" r="20459" b="34933"/>
          <a:stretch/>
        </p:blipFill>
        <p:spPr bwMode="auto">
          <a:xfrm>
            <a:off x="4718045" y="3433509"/>
            <a:ext cx="914400" cy="8606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8" name="Picture 4" descr="Image result for â«ØªØ·Ø¨ÙÙ Ø¹Ø¯Ø§Ø¯ Ø§ÙØ³Ø¹Ø±Ø§Øªâ¬â"/>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3278" r="14722"/>
          <a:stretch/>
        </p:blipFill>
        <p:spPr bwMode="auto">
          <a:xfrm>
            <a:off x="6099963" y="3433509"/>
            <a:ext cx="762000" cy="86060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app carb maste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83824" y="3426142"/>
            <a:ext cx="765967" cy="86588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7138351" y="4243582"/>
            <a:ext cx="1211750" cy="261610"/>
          </a:xfrm>
          <a:prstGeom prst="rect">
            <a:avLst/>
          </a:prstGeom>
          <a:noFill/>
        </p:spPr>
        <p:txBody>
          <a:bodyPr wrap="square" rtlCol="0">
            <a:spAutoFit/>
          </a:bodyPr>
          <a:lstStyle/>
          <a:p>
            <a:r>
              <a:rPr lang="en-US" sz="1100" dirty="0" smtClean="0"/>
              <a:t>Carb master</a:t>
            </a:r>
            <a:endParaRPr lang="en-US" sz="1100" dirty="0"/>
          </a:p>
        </p:txBody>
      </p:sp>
    </p:spTree>
    <p:extLst>
      <p:ext uri="{BB962C8B-B14F-4D97-AF65-F5344CB8AC3E}">
        <p14:creationId xmlns:p14="http://schemas.microsoft.com/office/powerpoint/2010/main" val="112960345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randombar(horizontal)">
                                      <p:cBhvr>
                                        <p:cTn id="13" dur="500"/>
                                        <p:tgtEl>
                                          <p:spTgt spid="7"/>
                                        </p:tgtEl>
                                      </p:cBhvr>
                                    </p:animEffect>
                                  </p:childTnLst>
                                </p:cTn>
                              </p:par>
                              <p:par>
                                <p:cTn id="14" presetID="14" presetClass="entr" presetSubtype="1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randombar(horizontal)">
                                      <p:cBhvr>
                                        <p:cTn id="16" dur="500"/>
                                        <p:tgtEl>
                                          <p:spTgt spid="8"/>
                                        </p:tgtEl>
                                      </p:cBhvr>
                                    </p:animEffect>
                                  </p:childTnLst>
                                </p:cTn>
                              </p:par>
                              <p:par>
                                <p:cTn id="17" presetID="14" presetClass="entr" presetSubtype="10" fill="hold" nodeType="withEffect">
                                  <p:stCondLst>
                                    <p:cond delay="0"/>
                                  </p:stCondLst>
                                  <p:childTnLst>
                                    <p:set>
                                      <p:cBhvr>
                                        <p:cTn id="18" dur="1" fill="hold">
                                          <p:stCondLst>
                                            <p:cond delay="0"/>
                                          </p:stCondLst>
                                        </p:cTn>
                                        <p:tgtEl>
                                          <p:spTgt spid="1026"/>
                                        </p:tgtEl>
                                        <p:attrNameLst>
                                          <p:attrName>style.visibility</p:attrName>
                                        </p:attrNameLst>
                                      </p:cBhvr>
                                      <p:to>
                                        <p:strVal val="visible"/>
                                      </p:to>
                                    </p:set>
                                    <p:animEffect transition="in" filter="randombar(horizontal)">
                                      <p:cBhvr>
                                        <p:cTn id="19" dur="500"/>
                                        <p:tgtEl>
                                          <p:spTgt spid="1026"/>
                                        </p:tgtEl>
                                      </p:cBhvr>
                                    </p:animEffect>
                                  </p:childTnLst>
                                </p:cTn>
                              </p:par>
                              <p:par>
                                <p:cTn id="20" presetID="14" presetClass="entr" presetSubtype="10" fill="hold" nodeType="withEffect">
                                  <p:stCondLst>
                                    <p:cond delay="0"/>
                                  </p:stCondLst>
                                  <p:childTnLst>
                                    <p:set>
                                      <p:cBhvr>
                                        <p:cTn id="21" dur="1" fill="hold">
                                          <p:stCondLst>
                                            <p:cond delay="0"/>
                                          </p:stCondLst>
                                        </p:cTn>
                                        <p:tgtEl>
                                          <p:spTgt spid="1028"/>
                                        </p:tgtEl>
                                        <p:attrNameLst>
                                          <p:attrName>style.visibility</p:attrName>
                                        </p:attrNameLst>
                                      </p:cBhvr>
                                      <p:to>
                                        <p:strVal val="visible"/>
                                      </p:to>
                                    </p:set>
                                    <p:animEffect transition="in" filter="randombar(horizontal)">
                                      <p:cBhvr>
                                        <p:cTn id="22" dur="500"/>
                                        <p:tgtEl>
                                          <p:spTgt spid="1028"/>
                                        </p:tgtEl>
                                      </p:cBhvr>
                                    </p:animEffect>
                                  </p:childTnLst>
                                </p:cTn>
                              </p:par>
                              <p:par>
                                <p:cTn id="23" presetID="14" presetClass="entr" presetSubtype="10" fill="hold" nodeType="withEffect">
                                  <p:stCondLst>
                                    <p:cond delay="0"/>
                                  </p:stCondLst>
                                  <p:childTnLst>
                                    <p:set>
                                      <p:cBhvr>
                                        <p:cTn id="24" dur="1" fill="hold">
                                          <p:stCondLst>
                                            <p:cond delay="0"/>
                                          </p:stCondLst>
                                        </p:cTn>
                                        <p:tgtEl>
                                          <p:spTgt spid="1030"/>
                                        </p:tgtEl>
                                        <p:attrNameLst>
                                          <p:attrName>style.visibility</p:attrName>
                                        </p:attrNameLst>
                                      </p:cBhvr>
                                      <p:to>
                                        <p:strVal val="visible"/>
                                      </p:to>
                                    </p:set>
                                    <p:animEffect transition="in" filter="randombar(horizontal)">
                                      <p:cBhvr>
                                        <p:cTn id="25" dur="500"/>
                                        <p:tgtEl>
                                          <p:spTgt spid="1030"/>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randombar(horizontal)">
                                      <p:cBhvr>
                                        <p:cTn id="28" dur="500"/>
                                        <p:tgtEl>
                                          <p:spTgt spid="10"/>
                                        </p:tgtEl>
                                      </p:cBhvr>
                                    </p:animEffect>
                                  </p:childTnLst>
                                </p:cTn>
                              </p:par>
                            </p:childTnLst>
                          </p:cTn>
                        </p:par>
                        <p:par>
                          <p:cTn id="29" fill="hold">
                            <p:stCondLst>
                              <p:cond delay="1500"/>
                            </p:stCondLst>
                            <p:childTnLst>
                              <p:par>
                                <p:cTn id="30" presetID="42" presetClass="entr" presetSubtype="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1000"/>
                                        <p:tgtEl>
                                          <p:spTgt spid="6"/>
                                        </p:tgtEl>
                                      </p:cBhvr>
                                    </p:animEffect>
                                    <p:anim calcmode="lin" valueType="num">
                                      <p:cBhvr>
                                        <p:cTn id="38" dur="1000" fill="hold"/>
                                        <p:tgtEl>
                                          <p:spTgt spid="6"/>
                                        </p:tgtEl>
                                        <p:attrNameLst>
                                          <p:attrName>ppt_x</p:attrName>
                                        </p:attrNameLst>
                                      </p:cBhvr>
                                      <p:tavLst>
                                        <p:tav tm="0">
                                          <p:val>
                                            <p:strVal val="#ppt_x"/>
                                          </p:val>
                                        </p:tav>
                                        <p:tav tm="100000">
                                          <p:val>
                                            <p:strVal val="#ppt_x"/>
                                          </p:val>
                                        </p:tav>
                                      </p:tavLst>
                                    </p:anim>
                                    <p:anim calcmode="lin" valueType="num">
                                      <p:cBhvr>
                                        <p:cTn id="3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 food labels </a:t>
            </a:r>
            <a:endParaRPr lang="en-US" dirty="0"/>
          </a:p>
        </p:txBody>
      </p:sp>
      <p:sp>
        <p:nvSpPr>
          <p:cNvPr id="5" name="AutoShape 49"/>
          <p:cNvSpPr>
            <a:spLocks noChangeArrowheads="1"/>
          </p:cNvSpPr>
          <p:nvPr/>
        </p:nvSpPr>
        <p:spPr bwMode="auto">
          <a:xfrm>
            <a:off x="4876800" y="1752600"/>
            <a:ext cx="2879725" cy="985837"/>
          </a:xfrm>
          <a:prstGeom prst="leftArrow">
            <a:avLst>
              <a:gd name="adj1" fmla="val 50000"/>
              <a:gd name="adj2" fmla="val 83319"/>
            </a:avLst>
          </a:prstGeom>
          <a:solidFill>
            <a:srgbClr val="660066"/>
          </a:solidFill>
          <a:ln w="38100">
            <a:solidFill>
              <a:schemeClr val="folHlink"/>
            </a:solidFill>
            <a:miter lim="800000"/>
            <a:headEnd/>
            <a:tailEnd/>
          </a:ln>
        </p:spPr>
        <p:txBody>
          <a:bodyPr wrap="none" anchor="ctr"/>
          <a:lstStyle>
            <a:lvl1pPr eaLnBrk="0" hangingPunct="0">
              <a:spcBef>
                <a:spcPts val="600"/>
              </a:spcBef>
              <a:buClr>
                <a:schemeClr val="tx2"/>
              </a:buClr>
              <a:buSzPct val="73000"/>
              <a:buFont typeface="Wingdings 2" pitchFamily="18" charset="2"/>
              <a:buChar char=""/>
              <a:defRPr sz="2600">
                <a:solidFill>
                  <a:schemeClr val="tx1"/>
                </a:solidFill>
                <a:latin typeface="Trebuchet MS" pitchFamily="34" charset="0"/>
              </a:defRPr>
            </a:lvl1pPr>
            <a:lvl2pPr marL="742950" indent="-285750" eaLnBrk="0" hangingPunct="0">
              <a:spcBef>
                <a:spcPts val="500"/>
              </a:spcBef>
              <a:buClr>
                <a:srgbClr val="F9B639"/>
              </a:buClr>
              <a:buSzPct val="80000"/>
              <a:buFont typeface="Wingdings 2" pitchFamily="18" charset="2"/>
              <a:buChar char=""/>
              <a:defRPr sz="2300">
                <a:solidFill>
                  <a:srgbClr val="6C6C6C"/>
                </a:solidFill>
                <a:latin typeface="Trebuchet MS" pitchFamily="34" charset="0"/>
              </a:defRPr>
            </a:lvl2pPr>
            <a:lvl3pPr marL="1143000" indent="-228600" eaLnBrk="0" hangingPunct="0">
              <a:spcBef>
                <a:spcPts val="400"/>
              </a:spcBef>
              <a:buClr>
                <a:srgbClr val="F9B639"/>
              </a:buClr>
              <a:buSzPct val="60000"/>
              <a:buFont typeface="Wingdings" pitchFamily="2" charset="2"/>
              <a:buChar char=""/>
              <a:defRPr sz="2000">
                <a:solidFill>
                  <a:schemeClr val="tx1"/>
                </a:solidFill>
                <a:latin typeface="Trebuchet MS" pitchFamily="34" charset="0"/>
              </a:defRPr>
            </a:lvl3pPr>
            <a:lvl4pPr marL="1600200" indent="-228600" eaLnBrk="0" hangingPunct="0">
              <a:spcBef>
                <a:spcPct val="20000"/>
              </a:spcBef>
              <a:buClr>
                <a:srgbClr val="F9B639"/>
              </a:buClr>
              <a:buSzPct val="80000"/>
              <a:buFont typeface="Wingdings 2" pitchFamily="18" charset="2"/>
              <a:buChar char=""/>
              <a:defRPr sz="2000">
                <a:solidFill>
                  <a:srgbClr val="6C6C6C"/>
                </a:solidFill>
                <a:latin typeface="Trebuchet MS" pitchFamily="34" charset="0"/>
              </a:defRPr>
            </a:lvl4pPr>
            <a:lvl5pPr marL="2057400" indent="-228600" eaLnBrk="0" hangingPunct="0">
              <a:spcBef>
                <a:spcPts val="400"/>
              </a:spcBef>
              <a:buClr>
                <a:srgbClr val="F9B639"/>
              </a:buClr>
              <a:buSzPct val="70000"/>
              <a:buFont typeface="Wingdings" pitchFamily="2" charset="2"/>
              <a:buChar char=""/>
              <a:defRPr sz="2000">
                <a:solidFill>
                  <a:schemeClr val="tx1"/>
                </a:solidFill>
                <a:latin typeface="Trebuchet MS" pitchFamily="34" charset="0"/>
              </a:defRPr>
            </a:lvl5pPr>
            <a:lvl6pPr marL="25146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6pPr>
            <a:lvl7pPr marL="29718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7pPr>
            <a:lvl8pPr marL="34290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8pPr>
            <a:lvl9pPr marL="38862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9pPr>
          </a:lstStyle>
          <a:p>
            <a:pPr algn="ctr" eaLnBrk="1" hangingPunct="1">
              <a:spcBef>
                <a:spcPct val="0"/>
              </a:spcBef>
              <a:buClrTx/>
              <a:buSzTx/>
              <a:buFontTx/>
              <a:buNone/>
            </a:pPr>
            <a:r>
              <a:rPr lang="en-US" altLang="en-US" sz="1600" b="1" dirty="0">
                <a:solidFill>
                  <a:schemeClr val="bg1"/>
                </a:solidFill>
                <a:cs typeface="Times New Roman" pitchFamily="18" charset="0"/>
              </a:rPr>
              <a:t>1</a:t>
            </a:r>
            <a:r>
              <a:rPr lang="en-US" altLang="en-US" sz="1600" b="1" baseline="30000" dirty="0">
                <a:solidFill>
                  <a:schemeClr val="bg1"/>
                </a:solidFill>
                <a:cs typeface="Times New Roman" pitchFamily="18" charset="0"/>
              </a:rPr>
              <a:t>st</a:t>
            </a:r>
            <a:r>
              <a:rPr lang="en-US" altLang="en-US" sz="1600" b="1" dirty="0">
                <a:solidFill>
                  <a:schemeClr val="bg1"/>
                </a:solidFill>
                <a:cs typeface="Times New Roman" pitchFamily="18" charset="0"/>
              </a:rPr>
              <a:t> check for quantity of </a:t>
            </a:r>
          </a:p>
          <a:p>
            <a:pPr algn="ctr" eaLnBrk="1" hangingPunct="1">
              <a:spcBef>
                <a:spcPct val="0"/>
              </a:spcBef>
              <a:buClrTx/>
              <a:buSzTx/>
              <a:buFontTx/>
              <a:buNone/>
            </a:pPr>
            <a:r>
              <a:rPr lang="en-US" altLang="en-US" sz="1600" b="1" dirty="0">
                <a:solidFill>
                  <a:schemeClr val="bg1"/>
                </a:solidFill>
                <a:cs typeface="Times New Roman" pitchFamily="18" charset="0"/>
              </a:rPr>
              <a:t>the serving </a:t>
            </a:r>
          </a:p>
        </p:txBody>
      </p:sp>
      <p:sp>
        <p:nvSpPr>
          <p:cNvPr id="6" name="AutoShape 56"/>
          <p:cNvSpPr>
            <a:spLocks noChangeArrowheads="1"/>
          </p:cNvSpPr>
          <p:nvPr/>
        </p:nvSpPr>
        <p:spPr bwMode="auto">
          <a:xfrm>
            <a:off x="4926475" y="3820066"/>
            <a:ext cx="2879725" cy="1066800"/>
          </a:xfrm>
          <a:prstGeom prst="leftArrow">
            <a:avLst>
              <a:gd name="adj1" fmla="val 50000"/>
              <a:gd name="adj2" fmla="val 76996"/>
            </a:avLst>
          </a:prstGeom>
          <a:solidFill>
            <a:srgbClr val="660066"/>
          </a:solidFill>
          <a:ln w="38100" algn="ctr">
            <a:solidFill>
              <a:schemeClr val="folHlink"/>
            </a:solidFill>
            <a:miter lim="800000"/>
            <a:headEnd/>
            <a:tailEnd/>
          </a:ln>
        </p:spPr>
        <p:txBody>
          <a:bodyPr wrap="none" anchor="ctr"/>
          <a:lstStyle>
            <a:lvl1pPr eaLnBrk="0" hangingPunct="0">
              <a:spcBef>
                <a:spcPts val="600"/>
              </a:spcBef>
              <a:buClr>
                <a:schemeClr val="tx2"/>
              </a:buClr>
              <a:buSzPct val="73000"/>
              <a:buFont typeface="Wingdings 2" pitchFamily="18" charset="2"/>
              <a:buChar char=""/>
              <a:defRPr sz="2600">
                <a:solidFill>
                  <a:schemeClr val="tx1"/>
                </a:solidFill>
                <a:latin typeface="Trebuchet MS" pitchFamily="34" charset="0"/>
              </a:defRPr>
            </a:lvl1pPr>
            <a:lvl2pPr marL="742950" indent="-285750" eaLnBrk="0" hangingPunct="0">
              <a:spcBef>
                <a:spcPts val="500"/>
              </a:spcBef>
              <a:buClr>
                <a:srgbClr val="F9B639"/>
              </a:buClr>
              <a:buSzPct val="80000"/>
              <a:buFont typeface="Wingdings 2" pitchFamily="18" charset="2"/>
              <a:buChar char=""/>
              <a:defRPr sz="2300">
                <a:solidFill>
                  <a:srgbClr val="6C6C6C"/>
                </a:solidFill>
                <a:latin typeface="Trebuchet MS" pitchFamily="34" charset="0"/>
              </a:defRPr>
            </a:lvl2pPr>
            <a:lvl3pPr marL="1143000" indent="-228600" eaLnBrk="0" hangingPunct="0">
              <a:spcBef>
                <a:spcPts val="400"/>
              </a:spcBef>
              <a:buClr>
                <a:srgbClr val="F9B639"/>
              </a:buClr>
              <a:buSzPct val="60000"/>
              <a:buFont typeface="Wingdings" pitchFamily="2" charset="2"/>
              <a:buChar char=""/>
              <a:defRPr sz="2000">
                <a:solidFill>
                  <a:schemeClr val="tx1"/>
                </a:solidFill>
                <a:latin typeface="Trebuchet MS" pitchFamily="34" charset="0"/>
              </a:defRPr>
            </a:lvl3pPr>
            <a:lvl4pPr marL="1600200" indent="-228600" eaLnBrk="0" hangingPunct="0">
              <a:spcBef>
                <a:spcPct val="20000"/>
              </a:spcBef>
              <a:buClr>
                <a:srgbClr val="F9B639"/>
              </a:buClr>
              <a:buSzPct val="80000"/>
              <a:buFont typeface="Wingdings 2" pitchFamily="18" charset="2"/>
              <a:buChar char=""/>
              <a:defRPr sz="2000">
                <a:solidFill>
                  <a:srgbClr val="6C6C6C"/>
                </a:solidFill>
                <a:latin typeface="Trebuchet MS" pitchFamily="34" charset="0"/>
              </a:defRPr>
            </a:lvl4pPr>
            <a:lvl5pPr marL="2057400" indent="-228600" eaLnBrk="0" hangingPunct="0">
              <a:spcBef>
                <a:spcPts val="400"/>
              </a:spcBef>
              <a:buClr>
                <a:srgbClr val="F9B639"/>
              </a:buClr>
              <a:buSzPct val="70000"/>
              <a:buFont typeface="Wingdings" pitchFamily="2" charset="2"/>
              <a:buChar char=""/>
              <a:defRPr sz="2000">
                <a:solidFill>
                  <a:schemeClr val="tx1"/>
                </a:solidFill>
                <a:latin typeface="Trebuchet MS" pitchFamily="34" charset="0"/>
              </a:defRPr>
            </a:lvl5pPr>
            <a:lvl6pPr marL="25146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6pPr>
            <a:lvl7pPr marL="29718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7pPr>
            <a:lvl8pPr marL="34290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8pPr>
            <a:lvl9pPr marL="38862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9pPr>
          </a:lstStyle>
          <a:p>
            <a:pPr algn="ctr" eaLnBrk="1" hangingPunct="1">
              <a:spcBef>
                <a:spcPct val="0"/>
              </a:spcBef>
              <a:buClrTx/>
              <a:buSzTx/>
              <a:buFontTx/>
              <a:buNone/>
            </a:pPr>
            <a:r>
              <a:rPr lang="en-US" altLang="en-US" sz="1600" b="1" dirty="0">
                <a:solidFill>
                  <a:schemeClr val="bg1"/>
                </a:solidFill>
                <a:cs typeface="Times New Roman" pitchFamily="18" charset="0"/>
              </a:rPr>
              <a:t>2nd check total CHO in </a:t>
            </a:r>
          </a:p>
          <a:p>
            <a:pPr algn="ctr" eaLnBrk="1" hangingPunct="1">
              <a:spcBef>
                <a:spcPct val="0"/>
              </a:spcBef>
              <a:buClrTx/>
              <a:buSzTx/>
              <a:buFontTx/>
              <a:buNone/>
            </a:pPr>
            <a:r>
              <a:rPr lang="en-US" altLang="en-US" sz="1600" b="1" dirty="0">
                <a:solidFill>
                  <a:schemeClr val="bg1"/>
                </a:solidFill>
                <a:cs typeface="Times New Roman" pitchFamily="18" charset="0"/>
              </a:rPr>
              <a:t>a serving</a:t>
            </a:r>
          </a:p>
        </p:txBody>
      </p:sp>
      <p:sp>
        <p:nvSpPr>
          <p:cNvPr id="7" name="AutoShape 51"/>
          <p:cNvSpPr>
            <a:spLocks noChangeArrowheads="1"/>
          </p:cNvSpPr>
          <p:nvPr/>
        </p:nvSpPr>
        <p:spPr bwMode="auto">
          <a:xfrm>
            <a:off x="609600" y="6096000"/>
            <a:ext cx="5256212" cy="396875"/>
          </a:xfrm>
          <a:prstGeom prst="flowChartAlternateProcess">
            <a:avLst/>
          </a:prstGeom>
          <a:solidFill>
            <a:srgbClr val="660066"/>
          </a:solidFill>
          <a:ln w="38100">
            <a:solidFill>
              <a:schemeClr val="folHlink"/>
            </a:solidFill>
            <a:miter lim="800000"/>
            <a:headEnd/>
            <a:tailEnd/>
          </a:ln>
        </p:spPr>
        <p:txBody>
          <a:bodyPr wrap="none" anchor="ctr"/>
          <a:lstStyle>
            <a:lvl1pPr eaLnBrk="0" hangingPunct="0">
              <a:spcBef>
                <a:spcPts val="600"/>
              </a:spcBef>
              <a:buClr>
                <a:schemeClr val="tx2"/>
              </a:buClr>
              <a:buSzPct val="73000"/>
              <a:buFont typeface="Wingdings 2" pitchFamily="18" charset="2"/>
              <a:buChar char=""/>
              <a:defRPr sz="2600">
                <a:solidFill>
                  <a:schemeClr val="tx1"/>
                </a:solidFill>
                <a:latin typeface="Trebuchet MS" pitchFamily="34" charset="0"/>
              </a:defRPr>
            </a:lvl1pPr>
            <a:lvl2pPr marL="742950" indent="-285750" eaLnBrk="0" hangingPunct="0">
              <a:spcBef>
                <a:spcPts val="500"/>
              </a:spcBef>
              <a:buClr>
                <a:srgbClr val="F9B639"/>
              </a:buClr>
              <a:buSzPct val="80000"/>
              <a:buFont typeface="Wingdings 2" pitchFamily="18" charset="2"/>
              <a:buChar char=""/>
              <a:defRPr sz="2300">
                <a:solidFill>
                  <a:srgbClr val="6C6C6C"/>
                </a:solidFill>
                <a:latin typeface="Trebuchet MS" pitchFamily="34" charset="0"/>
              </a:defRPr>
            </a:lvl2pPr>
            <a:lvl3pPr marL="1143000" indent="-228600" eaLnBrk="0" hangingPunct="0">
              <a:spcBef>
                <a:spcPts val="400"/>
              </a:spcBef>
              <a:buClr>
                <a:srgbClr val="F9B639"/>
              </a:buClr>
              <a:buSzPct val="60000"/>
              <a:buFont typeface="Wingdings" pitchFamily="2" charset="2"/>
              <a:buChar char=""/>
              <a:defRPr sz="2000">
                <a:solidFill>
                  <a:schemeClr val="tx1"/>
                </a:solidFill>
                <a:latin typeface="Trebuchet MS" pitchFamily="34" charset="0"/>
              </a:defRPr>
            </a:lvl3pPr>
            <a:lvl4pPr marL="1600200" indent="-228600" eaLnBrk="0" hangingPunct="0">
              <a:spcBef>
                <a:spcPct val="20000"/>
              </a:spcBef>
              <a:buClr>
                <a:srgbClr val="F9B639"/>
              </a:buClr>
              <a:buSzPct val="80000"/>
              <a:buFont typeface="Wingdings 2" pitchFamily="18" charset="2"/>
              <a:buChar char=""/>
              <a:defRPr sz="2000">
                <a:solidFill>
                  <a:srgbClr val="6C6C6C"/>
                </a:solidFill>
                <a:latin typeface="Trebuchet MS" pitchFamily="34" charset="0"/>
              </a:defRPr>
            </a:lvl4pPr>
            <a:lvl5pPr marL="2057400" indent="-228600" eaLnBrk="0" hangingPunct="0">
              <a:spcBef>
                <a:spcPts val="400"/>
              </a:spcBef>
              <a:buClr>
                <a:srgbClr val="F9B639"/>
              </a:buClr>
              <a:buSzPct val="70000"/>
              <a:buFont typeface="Wingdings" pitchFamily="2" charset="2"/>
              <a:buChar char=""/>
              <a:defRPr sz="2000">
                <a:solidFill>
                  <a:schemeClr val="tx1"/>
                </a:solidFill>
                <a:latin typeface="Trebuchet MS" pitchFamily="34" charset="0"/>
              </a:defRPr>
            </a:lvl5pPr>
            <a:lvl6pPr marL="25146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6pPr>
            <a:lvl7pPr marL="29718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7pPr>
            <a:lvl8pPr marL="34290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8pPr>
            <a:lvl9pPr marL="38862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9pPr>
          </a:lstStyle>
          <a:p>
            <a:pPr algn="ctr" eaLnBrk="1" hangingPunct="1">
              <a:spcBef>
                <a:spcPct val="0"/>
              </a:spcBef>
              <a:buClrTx/>
              <a:buSzTx/>
              <a:buFontTx/>
              <a:buNone/>
            </a:pPr>
            <a:r>
              <a:rPr lang="en-US" altLang="en-US" sz="1800" b="1" dirty="0">
                <a:solidFill>
                  <a:schemeClr val="bg1"/>
                </a:solidFill>
                <a:cs typeface="Times New Roman" pitchFamily="18" charset="0"/>
              </a:rPr>
              <a:t>Finally, identify the amount you will eat</a:t>
            </a:r>
          </a:p>
        </p:txBody>
      </p:sp>
      <p:pic>
        <p:nvPicPr>
          <p:cNvPr id="1030" name="Picture 6" descr="http://www.successfulaging.ca/programs/nutrition/nutpi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1389" y="1828799"/>
            <a:ext cx="3959525" cy="3886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09290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1+#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1000" fill="hold"/>
                                        <p:tgtEl>
                                          <p:spTgt spid="6"/>
                                        </p:tgtEl>
                                        <p:attrNameLst>
                                          <p:attrName>ppt_x</p:attrName>
                                        </p:attrNameLst>
                                      </p:cBhvr>
                                      <p:tavLst>
                                        <p:tav tm="0">
                                          <p:val>
                                            <p:strVal val="1+#ppt_w/2"/>
                                          </p:val>
                                        </p:tav>
                                        <p:tav tm="100000">
                                          <p:val>
                                            <p:strVal val="#ppt_x"/>
                                          </p:val>
                                        </p:tav>
                                      </p:tavLst>
                                    </p:anim>
                                    <p:anim calcmode="lin" valueType="num">
                                      <p:cBhvr additive="base">
                                        <p:cTn id="13" dur="10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1000" fill="hold"/>
                                        <p:tgtEl>
                                          <p:spTgt spid="7"/>
                                        </p:tgtEl>
                                        <p:attrNameLst>
                                          <p:attrName>ppt_x</p:attrName>
                                        </p:attrNameLst>
                                      </p:cBhvr>
                                      <p:tavLst>
                                        <p:tav tm="0">
                                          <p:val>
                                            <p:strVal val="#ppt_x"/>
                                          </p:val>
                                        </p:tav>
                                        <p:tav tm="100000">
                                          <p:val>
                                            <p:strVal val="#ppt_x"/>
                                          </p:val>
                                        </p:tav>
                                      </p:tavLst>
                                    </p:anim>
                                    <p:anim calcmode="lin" valueType="num">
                                      <p:cBhvr additive="base">
                                        <p:cTn id="18"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Calculation of </a:t>
            </a:r>
            <a:r>
              <a:rPr lang="en-US" dirty="0" err="1" smtClean="0"/>
              <a:t>cho</a:t>
            </a:r>
            <a:r>
              <a:rPr lang="en-US" dirty="0" smtClean="0"/>
              <a:t> </a:t>
            </a:r>
            <a:endParaRPr lang="en-US" dirty="0"/>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1000" y="1752600"/>
            <a:ext cx="82296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 Box 9"/>
          <p:cNvSpPr txBox="1">
            <a:spLocks noChangeArrowheads="1"/>
          </p:cNvSpPr>
          <p:nvPr/>
        </p:nvSpPr>
        <p:spPr bwMode="auto">
          <a:xfrm>
            <a:off x="2163330" y="2514600"/>
            <a:ext cx="3384550" cy="954088"/>
          </a:xfrm>
          <a:prstGeom prst="rect">
            <a:avLst/>
          </a:prstGeom>
          <a:solidFill>
            <a:schemeClr val="folHlink"/>
          </a:solidFill>
          <a:ln w="38100" algn="ctr">
            <a:solidFill>
              <a:srgbClr val="660066"/>
            </a:solidFill>
            <a:miter lim="800000"/>
            <a:headEnd/>
            <a:tailEnd/>
          </a:ln>
        </p:spPr>
        <p:txBody>
          <a:bodyPr>
            <a:spAutoFit/>
          </a:bodyPr>
          <a:lstStyle>
            <a:lvl1pPr eaLnBrk="0" hangingPunct="0">
              <a:spcBef>
                <a:spcPts val="600"/>
              </a:spcBef>
              <a:buClr>
                <a:schemeClr val="tx2"/>
              </a:buClr>
              <a:buSzPct val="73000"/>
              <a:buFont typeface="Wingdings 2" pitchFamily="18" charset="2"/>
              <a:buChar char=""/>
              <a:defRPr sz="2600">
                <a:solidFill>
                  <a:schemeClr val="tx1"/>
                </a:solidFill>
                <a:latin typeface="Trebuchet MS" pitchFamily="34" charset="0"/>
              </a:defRPr>
            </a:lvl1pPr>
            <a:lvl2pPr marL="742950" indent="-285750" eaLnBrk="0" hangingPunct="0">
              <a:spcBef>
                <a:spcPts val="500"/>
              </a:spcBef>
              <a:buClr>
                <a:srgbClr val="F9B639"/>
              </a:buClr>
              <a:buSzPct val="80000"/>
              <a:buFont typeface="Wingdings 2" pitchFamily="18" charset="2"/>
              <a:buChar char=""/>
              <a:defRPr sz="2300">
                <a:solidFill>
                  <a:srgbClr val="6C6C6C"/>
                </a:solidFill>
                <a:latin typeface="Trebuchet MS" pitchFamily="34" charset="0"/>
              </a:defRPr>
            </a:lvl2pPr>
            <a:lvl3pPr marL="1143000" indent="-228600" eaLnBrk="0" hangingPunct="0">
              <a:spcBef>
                <a:spcPts val="400"/>
              </a:spcBef>
              <a:buClr>
                <a:srgbClr val="F9B639"/>
              </a:buClr>
              <a:buSzPct val="60000"/>
              <a:buFont typeface="Wingdings" pitchFamily="2" charset="2"/>
              <a:buChar char=""/>
              <a:defRPr sz="2000">
                <a:solidFill>
                  <a:schemeClr val="tx1"/>
                </a:solidFill>
                <a:latin typeface="Trebuchet MS" pitchFamily="34" charset="0"/>
              </a:defRPr>
            </a:lvl3pPr>
            <a:lvl4pPr marL="1600200" indent="-228600" eaLnBrk="0" hangingPunct="0">
              <a:spcBef>
                <a:spcPct val="20000"/>
              </a:spcBef>
              <a:buClr>
                <a:srgbClr val="F9B639"/>
              </a:buClr>
              <a:buSzPct val="80000"/>
              <a:buFont typeface="Wingdings 2" pitchFamily="18" charset="2"/>
              <a:buChar char=""/>
              <a:defRPr sz="2000">
                <a:solidFill>
                  <a:srgbClr val="6C6C6C"/>
                </a:solidFill>
                <a:latin typeface="Trebuchet MS" pitchFamily="34" charset="0"/>
              </a:defRPr>
            </a:lvl4pPr>
            <a:lvl5pPr marL="2057400" indent="-228600" eaLnBrk="0" hangingPunct="0">
              <a:spcBef>
                <a:spcPts val="400"/>
              </a:spcBef>
              <a:buClr>
                <a:srgbClr val="F9B639"/>
              </a:buClr>
              <a:buSzPct val="70000"/>
              <a:buFont typeface="Wingdings" pitchFamily="2" charset="2"/>
              <a:buChar char=""/>
              <a:defRPr sz="2000">
                <a:solidFill>
                  <a:schemeClr val="tx1"/>
                </a:solidFill>
                <a:latin typeface="Trebuchet MS" pitchFamily="34" charset="0"/>
              </a:defRPr>
            </a:lvl5pPr>
            <a:lvl6pPr marL="25146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6pPr>
            <a:lvl7pPr marL="29718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7pPr>
            <a:lvl8pPr marL="34290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8pPr>
            <a:lvl9pPr marL="38862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9pPr>
          </a:lstStyle>
          <a:p>
            <a:pPr eaLnBrk="1" hangingPunct="1">
              <a:spcBef>
                <a:spcPct val="50000"/>
              </a:spcBef>
              <a:buClrTx/>
              <a:buSzTx/>
              <a:buFontTx/>
              <a:buNone/>
            </a:pPr>
            <a:r>
              <a:rPr lang="en-US" altLang="en-US" sz="1800" dirty="0" smtClean="0">
                <a:solidFill>
                  <a:srgbClr val="660066"/>
                </a:solidFill>
              </a:rPr>
              <a:t>50-55% </a:t>
            </a:r>
            <a:r>
              <a:rPr lang="en-US" altLang="en-US" sz="1800" dirty="0">
                <a:solidFill>
                  <a:srgbClr val="660066"/>
                </a:solidFill>
              </a:rPr>
              <a:t>	   carbohydrate</a:t>
            </a:r>
            <a:br>
              <a:rPr lang="en-US" altLang="en-US" sz="1800" dirty="0">
                <a:solidFill>
                  <a:srgbClr val="660066"/>
                </a:solidFill>
              </a:rPr>
            </a:br>
            <a:r>
              <a:rPr lang="en-US" altLang="en-US" sz="1800" dirty="0" smtClean="0">
                <a:solidFill>
                  <a:srgbClr val="660066"/>
                </a:solidFill>
              </a:rPr>
              <a:t>15-20% </a:t>
            </a:r>
            <a:r>
              <a:rPr lang="en-US" altLang="en-US" sz="1800" dirty="0">
                <a:solidFill>
                  <a:srgbClr val="660066"/>
                </a:solidFill>
              </a:rPr>
              <a:t>	   protein</a:t>
            </a:r>
            <a:br>
              <a:rPr lang="en-US" altLang="en-US" sz="1800" dirty="0">
                <a:solidFill>
                  <a:srgbClr val="660066"/>
                </a:solidFill>
              </a:rPr>
            </a:br>
            <a:r>
              <a:rPr lang="en-US" altLang="en-US" sz="1800" dirty="0" smtClean="0">
                <a:solidFill>
                  <a:srgbClr val="660066"/>
                </a:solidFill>
              </a:rPr>
              <a:t>30</a:t>
            </a:r>
            <a:r>
              <a:rPr lang="en-US" altLang="en-US" sz="1800" dirty="0">
                <a:solidFill>
                  <a:srgbClr val="660066"/>
                </a:solidFill>
              </a:rPr>
              <a:t>% 	   fat</a:t>
            </a:r>
          </a:p>
        </p:txBody>
      </p:sp>
      <p:sp>
        <p:nvSpPr>
          <p:cNvPr id="6" name="Text Box 10"/>
          <p:cNvSpPr txBox="1">
            <a:spLocks noChangeArrowheads="1"/>
          </p:cNvSpPr>
          <p:nvPr/>
        </p:nvSpPr>
        <p:spPr bwMode="auto">
          <a:xfrm>
            <a:off x="1101436" y="3725359"/>
            <a:ext cx="6264275"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ts val="600"/>
              </a:spcBef>
              <a:buClr>
                <a:schemeClr val="tx2"/>
              </a:buClr>
              <a:buSzPct val="73000"/>
              <a:buFont typeface="Wingdings 2" pitchFamily="18" charset="2"/>
              <a:buChar char=""/>
              <a:defRPr sz="2600">
                <a:solidFill>
                  <a:schemeClr val="tx1"/>
                </a:solidFill>
                <a:latin typeface="Trebuchet MS" pitchFamily="34" charset="0"/>
              </a:defRPr>
            </a:lvl1pPr>
            <a:lvl2pPr marL="742950" indent="-285750" eaLnBrk="0" hangingPunct="0">
              <a:spcBef>
                <a:spcPts val="500"/>
              </a:spcBef>
              <a:buClr>
                <a:srgbClr val="F9B639"/>
              </a:buClr>
              <a:buSzPct val="80000"/>
              <a:buFont typeface="Wingdings 2" pitchFamily="18" charset="2"/>
              <a:buChar char=""/>
              <a:defRPr sz="2300">
                <a:solidFill>
                  <a:srgbClr val="6C6C6C"/>
                </a:solidFill>
                <a:latin typeface="Trebuchet MS" pitchFamily="34" charset="0"/>
              </a:defRPr>
            </a:lvl2pPr>
            <a:lvl3pPr marL="1143000" indent="-228600" eaLnBrk="0" hangingPunct="0">
              <a:spcBef>
                <a:spcPts val="400"/>
              </a:spcBef>
              <a:buClr>
                <a:srgbClr val="F9B639"/>
              </a:buClr>
              <a:buSzPct val="60000"/>
              <a:buFont typeface="Wingdings" pitchFamily="2" charset="2"/>
              <a:buChar char=""/>
              <a:defRPr sz="2000">
                <a:solidFill>
                  <a:schemeClr val="tx1"/>
                </a:solidFill>
                <a:latin typeface="Trebuchet MS" pitchFamily="34" charset="0"/>
              </a:defRPr>
            </a:lvl3pPr>
            <a:lvl4pPr marL="1600200" indent="-228600" eaLnBrk="0" hangingPunct="0">
              <a:spcBef>
                <a:spcPct val="20000"/>
              </a:spcBef>
              <a:buClr>
                <a:srgbClr val="F9B639"/>
              </a:buClr>
              <a:buSzPct val="80000"/>
              <a:buFont typeface="Wingdings 2" pitchFamily="18" charset="2"/>
              <a:buChar char=""/>
              <a:defRPr sz="2000">
                <a:solidFill>
                  <a:srgbClr val="6C6C6C"/>
                </a:solidFill>
                <a:latin typeface="Trebuchet MS" pitchFamily="34" charset="0"/>
              </a:defRPr>
            </a:lvl4pPr>
            <a:lvl5pPr marL="2057400" indent="-228600" eaLnBrk="0" hangingPunct="0">
              <a:spcBef>
                <a:spcPts val="400"/>
              </a:spcBef>
              <a:buClr>
                <a:srgbClr val="F9B639"/>
              </a:buClr>
              <a:buSzPct val="70000"/>
              <a:buFont typeface="Wingdings" pitchFamily="2" charset="2"/>
              <a:buChar char=""/>
              <a:defRPr sz="2000">
                <a:solidFill>
                  <a:schemeClr val="tx1"/>
                </a:solidFill>
                <a:latin typeface="Trebuchet MS" pitchFamily="34" charset="0"/>
              </a:defRPr>
            </a:lvl5pPr>
            <a:lvl6pPr marL="25146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6pPr>
            <a:lvl7pPr marL="29718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7pPr>
            <a:lvl8pPr marL="34290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8pPr>
            <a:lvl9pPr marL="38862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9pPr>
          </a:lstStyle>
          <a:p>
            <a:pPr eaLnBrk="1" hangingPunct="1">
              <a:spcBef>
                <a:spcPct val="50000"/>
              </a:spcBef>
              <a:buClrTx/>
              <a:buSzTx/>
              <a:buFontTx/>
              <a:buNone/>
            </a:pPr>
            <a:r>
              <a:rPr lang="en-US" altLang="en-US" sz="1800" dirty="0">
                <a:solidFill>
                  <a:srgbClr val="660066"/>
                </a:solidFill>
              </a:rPr>
              <a:t> </a:t>
            </a:r>
            <a:r>
              <a:rPr lang="en-US" altLang="en-US" sz="1800" i="1" u="sng" dirty="0">
                <a:solidFill>
                  <a:srgbClr val="0070C0"/>
                </a:solidFill>
              </a:rPr>
              <a:t>For example</a:t>
            </a:r>
            <a:r>
              <a:rPr lang="en-US" altLang="en-US" sz="1800" i="1" u="sng" dirty="0" smtClean="0">
                <a:solidFill>
                  <a:srgbClr val="0070C0"/>
                </a:solidFill>
              </a:rPr>
              <a:t>:</a:t>
            </a:r>
          </a:p>
          <a:p>
            <a:pPr eaLnBrk="1" hangingPunct="1">
              <a:spcBef>
                <a:spcPct val="50000"/>
              </a:spcBef>
              <a:buClrTx/>
              <a:buSzTx/>
              <a:buFontTx/>
              <a:buNone/>
            </a:pPr>
            <a:r>
              <a:rPr lang="en-US" altLang="en-US" sz="1800" dirty="0">
                <a:solidFill>
                  <a:srgbClr val="660066"/>
                </a:solidFill>
              </a:rPr>
              <a:t/>
            </a:r>
            <a:br>
              <a:rPr lang="en-US" altLang="en-US" sz="1800" dirty="0">
                <a:solidFill>
                  <a:srgbClr val="660066"/>
                </a:solidFill>
              </a:rPr>
            </a:br>
            <a:r>
              <a:rPr lang="en-US" altLang="en-US" sz="1800" dirty="0">
                <a:solidFill>
                  <a:srgbClr val="660066"/>
                </a:solidFill>
              </a:rPr>
              <a:t>1800 × 0.55 = 990 ÷ 4 = 247.5 gm carbohydrate </a:t>
            </a:r>
            <a:endParaRPr lang="en-US" altLang="en-US" sz="1800" dirty="0" smtClean="0">
              <a:solidFill>
                <a:srgbClr val="660066"/>
              </a:solidFill>
            </a:endParaRPr>
          </a:p>
          <a:p>
            <a:pPr eaLnBrk="1" hangingPunct="1">
              <a:spcBef>
                <a:spcPct val="50000"/>
              </a:spcBef>
              <a:buClrTx/>
              <a:buSzTx/>
              <a:buFontTx/>
              <a:buNone/>
            </a:pPr>
            <a:r>
              <a:rPr lang="en-US" altLang="en-US" sz="1800" dirty="0" smtClean="0">
                <a:solidFill>
                  <a:srgbClr val="660066"/>
                </a:solidFill>
              </a:rPr>
              <a:t>    </a:t>
            </a:r>
            <a:r>
              <a:rPr lang="en-US" altLang="en-US" sz="1800" dirty="0">
                <a:solidFill>
                  <a:srgbClr val="660066"/>
                </a:solidFill>
              </a:rPr>
              <a:t/>
            </a:r>
            <a:br>
              <a:rPr lang="en-US" altLang="en-US" sz="1800" dirty="0">
                <a:solidFill>
                  <a:srgbClr val="660066"/>
                </a:solidFill>
              </a:rPr>
            </a:br>
            <a:r>
              <a:rPr lang="en-US" altLang="en-US" sz="1800" dirty="0">
                <a:solidFill>
                  <a:srgbClr val="660066"/>
                </a:solidFill>
              </a:rPr>
              <a:t>1800 × 0.15 = 270 ÷ 4 = 67.5 gm protein </a:t>
            </a:r>
            <a:br>
              <a:rPr lang="en-US" altLang="en-US" sz="1800" dirty="0">
                <a:solidFill>
                  <a:srgbClr val="660066"/>
                </a:solidFill>
              </a:rPr>
            </a:br>
            <a:r>
              <a:rPr lang="en-US" altLang="en-US" sz="1800" dirty="0">
                <a:solidFill>
                  <a:srgbClr val="660066"/>
                </a:solidFill>
              </a:rPr>
              <a:t>1800 × 0.30 = 540 ÷ 9 = 60 gm fat </a:t>
            </a:r>
          </a:p>
        </p:txBody>
      </p:sp>
      <p:sp>
        <p:nvSpPr>
          <p:cNvPr id="7" name="Text Box 11"/>
          <p:cNvSpPr txBox="1">
            <a:spLocks noChangeArrowheads="1"/>
          </p:cNvSpPr>
          <p:nvPr/>
        </p:nvSpPr>
        <p:spPr bwMode="auto">
          <a:xfrm>
            <a:off x="971839" y="6043613"/>
            <a:ext cx="6769100" cy="404813"/>
          </a:xfrm>
          <a:prstGeom prst="rect">
            <a:avLst/>
          </a:prstGeom>
          <a:solidFill>
            <a:srgbClr val="660066"/>
          </a:solidFill>
          <a:ln w="38100">
            <a:solidFill>
              <a:schemeClr val="folHlink"/>
            </a:solidFill>
            <a:miter lim="800000"/>
            <a:headEnd/>
            <a:tailEnd/>
          </a:ln>
        </p:spPr>
        <p:txBody>
          <a:bodyPr>
            <a:spAutoFit/>
          </a:bodyPr>
          <a:lstStyle>
            <a:lvl1pPr eaLnBrk="0" hangingPunct="0">
              <a:spcBef>
                <a:spcPts val="600"/>
              </a:spcBef>
              <a:buClr>
                <a:schemeClr val="tx2"/>
              </a:buClr>
              <a:buSzPct val="73000"/>
              <a:buFont typeface="Wingdings 2" pitchFamily="18" charset="2"/>
              <a:buChar char=""/>
              <a:defRPr sz="2600">
                <a:solidFill>
                  <a:schemeClr val="tx1"/>
                </a:solidFill>
                <a:latin typeface="Trebuchet MS" pitchFamily="34" charset="0"/>
              </a:defRPr>
            </a:lvl1pPr>
            <a:lvl2pPr marL="742950" indent="-285750" eaLnBrk="0" hangingPunct="0">
              <a:spcBef>
                <a:spcPts val="500"/>
              </a:spcBef>
              <a:buClr>
                <a:srgbClr val="F9B639"/>
              </a:buClr>
              <a:buSzPct val="80000"/>
              <a:buFont typeface="Wingdings 2" pitchFamily="18" charset="2"/>
              <a:buChar char=""/>
              <a:defRPr sz="2300">
                <a:solidFill>
                  <a:srgbClr val="6C6C6C"/>
                </a:solidFill>
                <a:latin typeface="Trebuchet MS" pitchFamily="34" charset="0"/>
              </a:defRPr>
            </a:lvl2pPr>
            <a:lvl3pPr marL="1143000" indent="-228600" eaLnBrk="0" hangingPunct="0">
              <a:spcBef>
                <a:spcPts val="400"/>
              </a:spcBef>
              <a:buClr>
                <a:srgbClr val="F9B639"/>
              </a:buClr>
              <a:buSzPct val="60000"/>
              <a:buFont typeface="Wingdings" pitchFamily="2" charset="2"/>
              <a:buChar char=""/>
              <a:defRPr sz="2000">
                <a:solidFill>
                  <a:schemeClr val="tx1"/>
                </a:solidFill>
                <a:latin typeface="Trebuchet MS" pitchFamily="34" charset="0"/>
              </a:defRPr>
            </a:lvl3pPr>
            <a:lvl4pPr marL="1600200" indent="-228600" eaLnBrk="0" hangingPunct="0">
              <a:spcBef>
                <a:spcPct val="20000"/>
              </a:spcBef>
              <a:buClr>
                <a:srgbClr val="F9B639"/>
              </a:buClr>
              <a:buSzPct val="80000"/>
              <a:buFont typeface="Wingdings 2" pitchFamily="18" charset="2"/>
              <a:buChar char=""/>
              <a:defRPr sz="2000">
                <a:solidFill>
                  <a:srgbClr val="6C6C6C"/>
                </a:solidFill>
                <a:latin typeface="Trebuchet MS" pitchFamily="34" charset="0"/>
              </a:defRPr>
            </a:lvl4pPr>
            <a:lvl5pPr marL="2057400" indent="-228600" eaLnBrk="0" hangingPunct="0">
              <a:spcBef>
                <a:spcPts val="400"/>
              </a:spcBef>
              <a:buClr>
                <a:srgbClr val="F9B639"/>
              </a:buClr>
              <a:buSzPct val="70000"/>
              <a:buFont typeface="Wingdings" pitchFamily="2" charset="2"/>
              <a:buChar char=""/>
              <a:defRPr sz="2000">
                <a:solidFill>
                  <a:schemeClr val="tx1"/>
                </a:solidFill>
                <a:latin typeface="Trebuchet MS" pitchFamily="34" charset="0"/>
              </a:defRPr>
            </a:lvl5pPr>
            <a:lvl6pPr marL="25146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6pPr>
            <a:lvl7pPr marL="29718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7pPr>
            <a:lvl8pPr marL="34290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8pPr>
            <a:lvl9pPr marL="3886200" indent="-228600" eaLnBrk="0" fontAlgn="base" hangingPunct="0">
              <a:spcBef>
                <a:spcPts val="400"/>
              </a:spcBef>
              <a:spcAft>
                <a:spcPct val="0"/>
              </a:spcAft>
              <a:buClr>
                <a:srgbClr val="F9B639"/>
              </a:buClr>
              <a:buSzPct val="70000"/>
              <a:buFont typeface="Wingdings" pitchFamily="2" charset="2"/>
              <a:buChar char=""/>
              <a:defRPr sz="2000">
                <a:solidFill>
                  <a:schemeClr val="tx1"/>
                </a:solidFill>
                <a:latin typeface="Trebuchet MS" pitchFamily="34" charset="0"/>
              </a:defRPr>
            </a:lvl9pPr>
          </a:lstStyle>
          <a:p>
            <a:pPr algn="ctr" eaLnBrk="1" hangingPunct="1">
              <a:spcBef>
                <a:spcPct val="50000"/>
              </a:spcBef>
              <a:buClrTx/>
              <a:buSzTx/>
              <a:buFontTx/>
              <a:buNone/>
            </a:pPr>
            <a:r>
              <a:rPr lang="en-US" altLang="en-US" sz="1800" dirty="0">
                <a:solidFill>
                  <a:schemeClr val="folHlink"/>
                </a:solidFill>
              </a:rPr>
              <a:t>Then distribute these nutrients in meals per day (5-6 meals)</a:t>
            </a:r>
          </a:p>
        </p:txBody>
      </p:sp>
      <p:sp>
        <p:nvSpPr>
          <p:cNvPr id="4" name="Oval 3"/>
          <p:cNvSpPr/>
          <p:nvPr/>
        </p:nvSpPr>
        <p:spPr>
          <a:xfrm>
            <a:off x="838200" y="4267200"/>
            <a:ext cx="5486400" cy="64423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935997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1000"/>
                                        <p:tgtEl>
                                          <p:spTgt spid="5122"/>
                                        </p:tgtEl>
                                      </p:cBhvr>
                                    </p:animEffect>
                                    <p:anim calcmode="lin" valueType="num">
                                      <p:cBhvr>
                                        <p:cTn id="8" dur="1000" fill="hold"/>
                                        <p:tgtEl>
                                          <p:spTgt spid="5122"/>
                                        </p:tgtEl>
                                        <p:attrNameLst>
                                          <p:attrName>ppt_x</p:attrName>
                                        </p:attrNameLst>
                                      </p:cBhvr>
                                      <p:tavLst>
                                        <p:tav tm="0">
                                          <p:val>
                                            <p:strVal val="#ppt_x"/>
                                          </p:val>
                                        </p:tav>
                                        <p:tav tm="100000">
                                          <p:val>
                                            <p:strVal val="#ppt_x"/>
                                          </p:val>
                                        </p:tav>
                                      </p:tavLst>
                                    </p:anim>
                                    <p:anim calcmode="lin" valueType="num">
                                      <p:cBhvr>
                                        <p:cTn id="9" dur="1000" fill="hold"/>
                                        <p:tgtEl>
                                          <p:spTgt spid="512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5"/>
                                        </p:tgtEl>
                                        <p:attrNameLst>
                                          <p:attrName>style.visibility</p:attrName>
                                        </p:attrNameLst>
                                      </p:cBhvr>
                                      <p:to>
                                        <p:strVal val="visible"/>
                                      </p:to>
                                    </p:set>
                                    <p:anim calcmode="discrete" valueType="clr">
                                      <p:cBhvr override="childStyle">
                                        <p:cTn id="13"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5"/>
                                        </p:tgtEl>
                                        <p:attrNameLst>
                                          <p:attrName>fillcolor</p:attrName>
                                        </p:attrNameLst>
                                      </p:cBhvr>
                                      <p:tavLst>
                                        <p:tav tm="0">
                                          <p:val>
                                            <p:clrVal>
                                              <a:schemeClr val="accent2"/>
                                            </p:clrVal>
                                          </p:val>
                                        </p:tav>
                                        <p:tav tm="50000">
                                          <p:val>
                                            <p:clrVal>
                                              <a:schemeClr val="hlink"/>
                                            </p:clrVal>
                                          </p:val>
                                        </p:tav>
                                      </p:tavLst>
                                    </p:anim>
                                    <p:set>
                                      <p:cBhvr>
                                        <p:cTn id="15" dur="80"/>
                                        <p:tgtEl>
                                          <p:spTgt spid="5"/>
                                        </p:tgtEl>
                                        <p:attrNameLst>
                                          <p:attrName>fill.type</p:attrName>
                                        </p:attrNameLst>
                                      </p:cBhvr>
                                      <p:to>
                                        <p:strVal val="solid"/>
                                      </p:to>
                                    </p:se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6">
                                            <p:txEl>
                                              <p:pRg st="0" end="0"/>
                                            </p:txEl>
                                          </p:spTgt>
                                        </p:tgtEl>
                                        <p:attrNameLst>
                                          <p:attrName>style.visibility</p:attrName>
                                        </p:attrNameLst>
                                      </p:cBhvr>
                                      <p:to>
                                        <p:strVal val="visible"/>
                                      </p:to>
                                    </p:set>
                                    <p:animEffect transition="in" filter="fade">
                                      <p:cBhvr>
                                        <p:cTn id="20" dur="1000"/>
                                        <p:tgtEl>
                                          <p:spTgt spid="6">
                                            <p:txEl>
                                              <p:pRg st="0" end="0"/>
                                            </p:txEl>
                                          </p:spTgt>
                                        </p:tgtEl>
                                      </p:cBhvr>
                                    </p:animEffect>
                                    <p:anim calcmode="lin" valueType="num">
                                      <p:cBhvr>
                                        <p:cTn id="21"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2" dur="1000" fill="hold"/>
                                        <p:tgtEl>
                                          <p:spTgt spid="6">
                                            <p:txEl>
                                              <p:pRg st="0" end="0"/>
                                            </p:txEl>
                                          </p:spTgt>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6">
                                            <p:txEl>
                                              <p:pRg st="1" end="1"/>
                                            </p:txEl>
                                          </p:spTgt>
                                        </p:tgtEl>
                                        <p:attrNameLst>
                                          <p:attrName>style.visibility</p:attrName>
                                        </p:attrNameLst>
                                      </p:cBhvr>
                                      <p:to>
                                        <p:strVal val="visible"/>
                                      </p:to>
                                    </p:set>
                                    <p:animEffect transition="in" filter="fade">
                                      <p:cBhvr>
                                        <p:cTn id="25" dur="1000"/>
                                        <p:tgtEl>
                                          <p:spTgt spid="6">
                                            <p:txEl>
                                              <p:pRg st="1" end="1"/>
                                            </p:txEl>
                                          </p:spTgt>
                                        </p:tgtEl>
                                      </p:cBhvr>
                                    </p:animEffect>
                                    <p:anim calcmode="lin" valueType="num">
                                      <p:cBhvr>
                                        <p:cTn id="26"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7" dur="1000" fill="hold"/>
                                        <p:tgtEl>
                                          <p:spTgt spid="6">
                                            <p:txEl>
                                              <p:pRg st="1" end="1"/>
                                            </p:txEl>
                                          </p:spTgt>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1000"/>
                                        <p:tgtEl>
                                          <p:spTgt spid="4"/>
                                        </p:tgtEl>
                                      </p:cBhvr>
                                    </p:animEffect>
                                    <p:anim calcmode="lin" valueType="num">
                                      <p:cBhvr>
                                        <p:cTn id="31" dur="1000" fill="hold"/>
                                        <p:tgtEl>
                                          <p:spTgt spid="4"/>
                                        </p:tgtEl>
                                        <p:attrNameLst>
                                          <p:attrName>ppt_x</p:attrName>
                                        </p:attrNameLst>
                                      </p:cBhvr>
                                      <p:tavLst>
                                        <p:tav tm="0">
                                          <p:val>
                                            <p:strVal val="#ppt_x"/>
                                          </p:val>
                                        </p:tav>
                                        <p:tav tm="100000">
                                          <p:val>
                                            <p:strVal val="#ppt_x"/>
                                          </p:val>
                                        </p:tav>
                                      </p:tavLst>
                                    </p:anim>
                                    <p:anim calcmode="lin" valueType="num">
                                      <p:cBhvr>
                                        <p:cTn id="3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6">
                                            <p:txEl>
                                              <p:pRg st="2" end="2"/>
                                            </p:txEl>
                                          </p:spTgt>
                                        </p:tgtEl>
                                        <p:attrNameLst>
                                          <p:attrName>style.visibility</p:attrName>
                                        </p:attrNameLst>
                                      </p:cBhvr>
                                      <p:to>
                                        <p:strVal val="visible"/>
                                      </p:to>
                                    </p:set>
                                    <p:animEffect transition="in" filter="fade">
                                      <p:cBhvr>
                                        <p:cTn id="37" dur="1000"/>
                                        <p:tgtEl>
                                          <p:spTgt spid="6">
                                            <p:txEl>
                                              <p:pRg st="2" end="2"/>
                                            </p:txEl>
                                          </p:spTgt>
                                        </p:tgtEl>
                                      </p:cBhvr>
                                    </p:animEffect>
                                    <p:anim calcmode="lin" valueType="num">
                                      <p:cBhvr>
                                        <p:cTn id="3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39"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1000"/>
                                        <p:tgtEl>
                                          <p:spTgt spid="7"/>
                                        </p:tgtEl>
                                      </p:cBhvr>
                                    </p:animEffect>
                                    <p:anim calcmode="lin" valueType="num">
                                      <p:cBhvr>
                                        <p:cTn id="45" dur="1000" fill="hold"/>
                                        <p:tgtEl>
                                          <p:spTgt spid="7"/>
                                        </p:tgtEl>
                                        <p:attrNameLst>
                                          <p:attrName>ppt_x</p:attrName>
                                        </p:attrNameLst>
                                      </p:cBhvr>
                                      <p:tavLst>
                                        <p:tav tm="0">
                                          <p:val>
                                            <p:strVal val="#ppt_x"/>
                                          </p:val>
                                        </p:tav>
                                        <p:tav tm="100000">
                                          <p:val>
                                            <p:strVal val="#ppt_x"/>
                                          </p:val>
                                        </p:tav>
                                      </p:tavLst>
                                    </p:anim>
                                    <p:anim calcmode="lin" valueType="num">
                                      <p:cBhvr>
                                        <p:cTn id="4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altLang="en-US" b="1" i="1" u="sng" dirty="0">
                <a:solidFill>
                  <a:srgbClr val="0070C0"/>
                </a:solidFill>
              </a:rPr>
              <a:t>For example:</a:t>
            </a:r>
          </a:p>
          <a:p>
            <a:pPr marL="114300" indent="0">
              <a:buNone/>
            </a:pPr>
            <a:endParaRPr lang="en-US" dirty="0" smtClean="0"/>
          </a:p>
          <a:p>
            <a:pPr marL="114300" indent="0">
              <a:buNone/>
            </a:pPr>
            <a:r>
              <a:rPr lang="en-US" altLang="en-US" dirty="0" smtClean="0">
                <a:solidFill>
                  <a:srgbClr val="660066"/>
                </a:solidFill>
              </a:rPr>
              <a:t>    1800 </a:t>
            </a:r>
            <a:r>
              <a:rPr lang="en-US" altLang="en-US" dirty="0">
                <a:solidFill>
                  <a:srgbClr val="660066"/>
                </a:solidFill>
              </a:rPr>
              <a:t>× 0.55 = 990 ÷ 4 = 247.5 gm carbohydrate </a:t>
            </a:r>
          </a:p>
          <a:p>
            <a:pPr marL="114300" indent="0">
              <a:buNone/>
            </a:pPr>
            <a:endParaRPr lang="en-US" dirty="0" smtClean="0"/>
          </a:p>
          <a:p>
            <a:pPr marL="114300" indent="0">
              <a:buNone/>
            </a:pPr>
            <a:r>
              <a:rPr lang="en-US" dirty="0" smtClean="0"/>
              <a:t>   </a:t>
            </a:r>
            <a:r>
              <a:rPr lang="en-US" b="1" dirty="0" smtClean="0"/>
              <a:t>Total kcal/d      =        </a:t>
            </a:r>
            <a:r>
              <a:rPr lang="en-US" b="1" dirty="0" smtClean="0">
                <a:solidFill>
                  <a:srgbClr val="0070C0"/>
                </a:solidFill>
              </a:rPr>
              <a:t>1800</a:t>
            </a:r>
          </a:p>
          <a:p>
            <a:endParaRPr lang="en-US" dirty="0"/>
          </a:p>
          <a:p>
            <a:pPr marL="114300" indent="0">
              <a:buNone/>
            </a:pPr>
            <a:r>
              <a:rPr lang="en-US" dirty="0" smtClean="0"/>
              <a:t>   </a:t>
            </a:r>
            <a:r>
              <a:rPr lang="en-US" b="1" dirty="0" smtClean="0"/>
              <a:t>Total carbs/d   =      </a:t>
            </a:r>
            <a:r>
              <a:rPr lang="en-US" altLang="en-US" b="1" dirty="0" smtClean="0">
                <a:solidFill>
                  <a:srgbClr val="0070C0"/>
                </a:solidFill>
              </a:rPr>
              <a:t>247.5 </a:t>
            </a:r>
            <a:r>
              <a:rPr lang="en-US" altLang="en-US" sz="1900" b="1" dirty="0" smtClean="0">
                <a:solidFill>
                  <a:srgbClr val="0070C0"/>
                </a:solidFill>
              </a:rPr>
              <a:t>gm</a:t>
            </a:r>
          </a:p>
          <a:p>
            <a:pPr marL="114300" indent="0">
              <a:buNone/>
            </a:pPr>
            <a:r>
              <a:rPr lang="en-US" altLang="en-US" dirty="0" smtClean="0">
                <a:solidFill>
                  <a:srgbClr val="660066"/>
                </a:solidFill>
              </a:rPr>
              <a:t>      Breakfast       =      </a:t>
            </a:r>
            <a:r>
              <a:rPr lang="en-US" altLang="en-US" b="1" dirty="0" smtClean="0">
                <a:solidFill>
                  <a:srgbClr val="0070C0"/>
                </a:solidFill>
              </a:rPr>
              <a:t>77.5 </a:t>
            </a:r>
            <a:r>
              <a:rPr lang="en-US" altLang="en-US" sz="1900" b="1" dirty="0" smtClean="0">
                <a:solidFill>
                  <a:srgbClr val="0070C0"/>
                </a:solidFill>
              </a:rPr>
              <a:t>gm</a:t>
            </a:r>
            <a:endParaRPr lang="en-US" altLang="en-US" sz="1900" b="1" dirty="0">
              <a:solidFill>
                <a:srgbClr val="0070C0"/>
              </a:solidFill>
            </a:endParaRPr>
          </a:p>
          <a:p>
            <a:pPr marL="114300" indent="0">
              <a:buNone/>
            </a:pPr>
            <a:r>
              <a:rPr lang="en-US" altLang="en-US" dirty="0" smtClean="0">
                <a:solidFill>
                  <a:srgbClr val="660066"/>
                </a:solidFill>
              </a:rPr>
              <a:t>      Lunch             =     </a:t>
            </a:r>
            <a:r>
              <a:rPr lang="en-US" altLang="en-US" b="1" dirty="0" smtClean="0">
                <a:solidFill>
                  <a:srgbClr val="0070C0"/>
                </a:solidFill>
              </a:rPr>
              <a:t>77.5 </a:t>
            </a:r>
            <a:r>
              <a:rPr lang="en-US" altLang="en-US" sz="1900" b="1" dirty="0" smtClean="0">
                <a:solidFill>
                  <a:srgbClr val="0070C0"/>
                </a:solidFill>
              </a:rPr>
              <a:t>gm</a:t>
            </a:r>
            <a:endParaRPr lang="en-US" altLang="en-US" sz="1900" dirty="0" smtClean="0">
              <a:solidFill>
                <a:srgbClr val="660066"/>
              </a:solidFill>
            </a:endParaRPr>
          </a:p>
          <a:p>
            <a:pPr marL="114300" indent="0">
              <a:buNone/>
            </a:pPr>
            <a:r>
              <a:rPr lang="en-US" altLang="en-US" dirty="0" smtClean="0">
                <a:solidFill>
                  <a:srgbClr val="660066"/>
                </a:solidFill>
              </a:rPr>
              <a:t>      Dinner            =     </a:t>
            </a:r>
            <a:r>
              <a:rPr lang="en-US" altLang="en-US" b="1" dirty="0" smtClean="0">
                <a:solidFill>
                  <a:srgbClr val="0070C0"/>
                </a:solidFill>
              </a:rPr>
              <a:t>77.5 </a:t>
            </a:r>
            <a:r>
              <a:rPr lang="en-US" altLang="en-US" sz="1900" b="1" dirty="0" smtClean="0">
                <a:solidFill>
                  <a:srgbClr val="0070C0"/>
                </a:solidFill>
              </a:rPr>
              <a:t>gm </a:t>
            </a:r>
            <a:endParaRPr lang="en-US" altLang="en-US" sz="1900" dirty="0" smtClean="0">
              <a:solidFill>
                <a:srgbClr val="660066"/>
              </a:solidFill>
            </a:endParaRPr>
          </a:p>
          <a:p>
            <a:pPr marL="114300" indent="0">
              <a:buNone/>
            </a:pPr>
            <a:r>
              <a:rPr lang="en-US" altLang="en-US" dirty="0" smtClean="0">
                <a:solidFill>
                  <a:srgbClr val="660066"/>
                </a:solidFill>
              </a:rPr>
              <a:t>      Snack             =    </a:t>
            </a:r>
            <a:r>
              <a:rPr lang="en-US" altLang="en-US" b="1" dirty="0">
                <a:solidFill>
                  <a:srgbClr val="0070C0"/>
                </a:solidFill>
              </a:rPr>
              <a:t>15 </a:t>
            </a:r>
            <a:r>
              <a:rPr lang="en-US" altLang="en-US" sz="1900" b="1" dirty="0">
                <a:solidFill>
                  <a:srgbClr val="0070C0"/>
                </a:solidFill>
              </a:rPr>
              <a:t>gm</a:t>
            </a:r>
            <a:endParaRPr lang="en-US" sz="1900" b="1" dirty="0">
              <a:solidFill>
                <a:srgbClr val="0070C0"/>
              </a:solidFill>
            </a:endParaRPr>
          </a:p>
          <a:p>
            <a:endParaRPr lang="en-US" dirty="0"/>
          </a:p>
        </p:txBody>
      </p:sp>
      <p:sp>
        <p:nvSpPr>
          <p:cNvPr id="5" name="TextBox 4"/>
          <p:cNvSpPr txBox="1"/>
          <p:nvPr/>
        </p:nvSpPr>
        <p:spPr>
          <a:xfrm>
            <a:off x="4953000" y="3897868"/>
            <a:ext cx="3810000" cy="1477328"/>
          </a:xfrm>
          <a:prstGeom prst="rect">
            <a:avLst/>
          </a:prstGeom>
          <a:noFill/>
          <a:ln w="28575">
            <a:solidFill>
              <a:srgbClr val="C00000"/>
            </a:solidFill>
          </a:ln>
        </p:spPr>
        <p:txBody>
          <a:bodyPr wrap="square" rtlCol="0">
            <a:spAutoFit/>
          </a:bodyPr>
          <a:lstStyle/>
          <a:p>
            <a:pPr algn="ctr"/>
            <a:r>
              <a:rPr lang="en-US" b="1" dirty="0" smtClean="0"/>
              <a:t>15gm or less carbs in Snacks </a:t>
            </a:r>
          </a:p>
          <a:p>
            <a:pPr algn="ctr"/>
            <a:endParaRPr lang="en-US" dirty="0" smtClean="0"/>
          </a:p>
          <a:p>
            <a:pPr algn="ctr"/>
            <a:endParaRPr lang="en-US" dirty="0"/>
          </a:p>
          <a:p>
            <a:pPr algn="ctr"/>
            <a:endParaRPr lang="en-US" dirty="0" smtClean="0"/>
          </a:p>
          <a:p>
            <a:pPr algn="ctr"/>
            <a:r>
              <a:rPr lang="en-US" b="1" dirty="0" smtClean="0"/>
              <a:t>No need insulin </a:t>
            </a:r>
            <a:endParaRPr lang="en-US" b="1" dirty="0"/>
          </a:p>
        </p:txBody>
      </p:sp>
      <p:sp>
        <p:nvSpPr>
          <p:cNvPr id="6" name="Down Arrow 5"/>
          <p:cNvSpPr/>
          <p:nvPr/>
        </p:nvSpPr>
        <p:spPr>
          <a:xfrm>
            <a:off x="6664036" y="4343400"/>
            <a:ext cx="304800" cy="521732"/>
          </a:xfrm>
          <a:prstGeom prst="down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671364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anim calcmode="lin" valueType="num">
                                      <p:cBhvr>
                                        <p:cTn id="1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1000"/>
                                        <p:tgtEl>
                                          <p:spTgt spid="3">
                                            <p:txEl>
                                              <p:pRg st="4" end="4"/>
                                            </p:txEl>
                                          </p:spTgt>
                                        </p:tgtEl>
                                      </p:cBhvr>
                                    </p:animEffect>
                                    <p:anim calcmode="lin" valueType="num">
                                      <p:cBhvr>
                                        <p:cTn id="2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1000"/>
                                        <p:tgtEl>
                                          <p:spTgt spid="3">
                                            <p:txEl>
                                              <p:pRg st="6" end="6"/>
                                            </p:txEl>
                                          </p:spTgt>
                                        </p:tgtEl>
                                      </p:cBhvr>
                                    </p:animEffect>
                                    <p:anim calcmode="lin" valueType="num">
                                      <p:cBhvr>
                                        <p:cTn id="2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42" presetClass="entr" presetSubtype="0" fill="hold" grpId="0" nodeType="after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Effect transition="in" filter="fade">
                                      <p:cBhvr>
                                        <p:cTn id="33" dur="1000"/>
                                        <p:tgtEl>
                                          <p:spTgt spid="3">
                                            <p:txEl>
                                              <p:pRg st="7" end="7"/>
                                            </p:txEl>
                                          </p:spTgt>
                                        </p:tgtEl>
                                      </p:cBhvr>
                                    </p:animEffect>
                                    <p:anim calcmode="lin" valueType="num">
                                      <p:cBhvr>
                                        <p:cTn id="3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42" presetClass="entr" presetSubtype="0" fill="hold" grpId="0" nodeType="after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fade">
                                      <p:cBhvr>
                                        <p:cTn id="39" dur="1000"/>
                                        <p:tgtEl>
                                          <p:spTgt spid="3">
                                            <p:txEl>
                                              <p:pRg st="8" end="8"/>
                                            </p:txEl>
                                          </p:spTgt>
                                        </p:tgtEl>
                                      </p:cBhvr>
                                    </p:animEffect>
                                    <p:anim calcmode="lin" valueType="num">
                                      <p:cBhvr>
                                        <p:cTn id="40"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par>
                          <p:cTn id="42" fill="hold">
                            <p:stCondLst>
                              <p:cond delay="3000"/>
                            </p:stCondLst>
                            <p:childTnLst>
                              <p:par>
                                <p:cTn id="43" presetID="42" presetClass="entr" presetSubtype="0" fill="hold" grpId="0" nodeType="after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Effect transition="in" filter="fade">
                                      <p:cBhvr>
                                        <p:cTn id="45" dur="1000"/>
                                        <p:tgtEl>
                                          <p:spTgt spid="3">
                                            <p:txEl>
                                              <p:pRg st="9" end="9"/>
                                            </p:txEl>
                                          </p:spTgt>
                                        </p:tgtEl>
                                      </p:cBhvr>
                                    </p:animEffect>
                                    <p:anim calcmode="lin" valueType="num">
                                      <p:cBhvr>
                                        <p:cTn id="46"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par>
                          <p:cTn id="48" fill="hold">
                            <p:stCondLst>
                              <p:cond delay="4000"/>
                            </p:stCondLst>
                            <p:childTnLst>
                              <p:par>
                                <p:cTn id="49" presetID="42" presetClass="entr" presetSubtype="0" fill="hold" grpId="0" nodeType="after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animEffect transition="in" filter="fade">
                                      <p:cBhvr>
                                        <p:cTn id="51" dur="1000"/>
                                        <p:tgtEl>
                                          <p:spTgt spid="3">
                                            <p:txEl>
                                              <p:pRg st="10" end="10"/>
                                            </p:txEl>
                                          </p:spTgt>
                                        </p:tgtEl>
                                      </p:cBhvr>
                                    </p:animEffect>
                                    <p:anim calcmode="lin" valueType="num">
                                      <p:cBhvr>
                                        <p:cTn id="52"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3"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grpId="0" nodeType="click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barn(inVertical)">
                                      <p:cBhvr>
                                        <p:cTn id="58" dur="500"/>
                                        <p:tgtEl>
                                          <p:spTgt spid="5"/>
                                        </p:tgtEl>
                                      </p:cBhvr>
                                    </p:animEffect>
                                  </p:childTnLst>
                                </p:cTn>
                              </p:par>
                            </p:childTnLst>
                          </p:cTn>
                        </p:par>
                        <p:par>
                          <p:cTn id="59" fill="hold">
                            <p:stCondLst>
                              <p:cond delay="500"/>
                            </p:stCondLst>
                            <p:childTnLst>
                              <p:par>
                                <p:cTn id="60" presetID="16" presetClass="entr" presetSubtype="21" fill="hold" grpId="0" nodeType="afterEffect">
                                  <p:stCondLst>
                                    <p:cond delay="0"/>
                                  </p:stCondLst>
                                  <p:childTnLst>
                                    <p:set>
                                      <p:cBhvr>
                                        <p:cTn id="61" dur="1" fill="hold">
                                          <p:stCondLst>
                                            <p:cond delay="0"/>
                                          </p:stCondLst>
                                        </p:cTn>
                                        <p:tgtEl>
                                          <p:spTgt spid="6"/>
                                        </p:tgtEl>
                                        <p:attrNameLst>
                                          <p:attrName>style.visibility</p:attrName>
                                        </p:attrNameLst>
                                      </p:cBhvr>
                                      <p:to>
                                        <p:strVal val="visible"/>
                                      </p:to>
                                    </p:set>
                                    <p:animEffect transition="in" filter="barn(inVertical)">
                                      <p:cBhvr>
                                        <p:cTn id="6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Calculate </a:t>
            </a:r>
            <a:r>
              <a:rPr lang="en-US" dirty="0" err="1" smtClean="0"/>
              <a:t>cho</a:t>
            </a:r>
            <a:r>
              <a:rPr lang="en-US" dirty="0" smtClean="0"/>
              <a:t> ratio</a:t>
            </a:r>
            <a:endParaRPr lang="en-US" dirty="0"/>
          </a:p>
        </p:txBody>
      </p:sp>
      <p:cxnSp>
        <p:nvCxnSpPr>
          <p:cNvPr id="5" name="Straight Connector 4"/>
          <p:cNvCxnSpPr/>
          <p:nvPr/>
        </p:nvCxnSpPr>
        <p:spPr>
          <a:xfrm>
            <a:off x="5396346" y="2374612"/>
            <a:ext cx="1575899" cy="0"/>
          </a:xfrm>
          <a:prstGeom prst="line">
            <a:avLst/>
          </a:prstGeom>
          <a:ln/>
          <a:effectLst>
            <a:glow rad="101600">
              <a:schemeClr val="accent2">
                <a:satMod val="175000"/>
                <a:alpha val="40000"/>
              </a:schemeClr>
            </a:glow>
          </a:effectLst>
        </p:spPr>
        <p:style>
          <a:lnRef idx="2">
            <a:schemeClr val="accent2"/>
          </a:lnRef>
          <a:fillRef idx="0">
            <a:schemeClr val="accent2"/>
          </a:fillRef>
          <a:effectRef idx="1">
            <a:schemeClr val="accent2"/>
          </a:effectRef>
          <a:fontRef idx="minor">
            <a:schemeClr val="tx1"/>
          </a:fontRef>
        </p:style>
      </p:cxnSp>
      <p:sp>
        <p:nvSpPr>
          <p:cNvPr id="10" name="Rectangle 9"/>
          <p:cNvSpPr/>
          <p:nvPr/>
        </p:nvSpPr>
        <p:spPr>
          <a:xfrm>
            <a:off x="1099733" y="2113002"/>
            <a:ext cx="3894015" cy="523220"/>
          </a:xfrm>
          <a:prstGeom prst="rect">
            <a:avLst/>
          </a:prstGeom>
        </p:spPr>
        <p:txBody>
          <a:bodyPr wrap="none">
            <a:spAutoFit/>
          </a:bodyPr>
          <a:lstStyle/>
          <a:p>
            <a:pPr marL="114300" indent="0">
              <a:buNone/>
            </a:pPr>
            <a:r>
              <a:rPr lang="en-US" sz="2800" b="1" dirty="0" smtClean="0"/>
              <a:t>Insulin: Carbs Ratio =</a:t>
            </a:r>
          </a:p>
        </p:txBody>
      </p:sp>
      <p:sp>
        <p:nvSpPr>
          <p:cNvPr id="12" name="TextBox 11"/>
          <p:cNvSpPr txBox="1"/>
          <p:nvPr/>
        </p:nvSpPr>
        <p:spPr>
          <a:xfrm>
            <a:off x="5231795" y="1682114"/>
            <a:ext cx="1905000" cy="1384995"/>
          </a:xfrm>
          <a:prstGeom prst="rect">
            <a:avLst/>
          </a:prstGeom>
          <a:noFill/>
        </p:spPr>
        <p:txBody>
          <a:bodyPr wrap="square" rtlCol="0">
            <a:spAutoFit/>
          </a:bodyPr>
          <a:lstStyle/>
          <a:p>
            <a:pPr algn="ctr"/>
            <a:r>
              <a:rPr lang="en-US" sz="2800" b="1" dirty="0" smtClean="0">
                <a:solidFill>
                  <a:srgbClr val="0070C0"/>
                </a:solidFill>
              </a:rPr>
              <a:t>450 </a:t>
            </a:r>
          </a:p>
          <a:p>
            <a:pPr algn="ctr"/>
            <a:endParaRPr lang="en-US" sz="2800" b="1" dirty="0">
              <a:solidFill>
                <a:srgbClr val="0070C0"/>
              </a:solidFill>
            </a:endParaRPr>
          </a:p>
          <a:p>
            <a:pPr algn="ctr"/>
            <a:r>
              <a:rPr lang="en-US" sz="2800" b="1" dirty="0" smtClean="0">
                <a:solidFill>
                  <a:srgbClr val="0070C0"/>
                </a:solidFill>
              </a:rPr>
              <a:t>TDD</a:t>
            </a:r>
            <a:endParaRPr lang="en-US" sz="2800" b="1" dirty="0">
              <a:solidFill>
                <a:srgbClr val="0070C0"/>
              </a:solidFill>
            </a:endParaRPr>
          </a:p>
        </p:txBody>
      </p:sp>
      <p:sp>
        <p:nvSpPr>
          <p:cNvPr id="15" name="TextBox 14"/>
          <p:cNvSpPr txBox="1"/>
          <p:nvPr/>
        </p:nvSpPr>
        <p:spPr>
          <a:xfrm>
            <a:off x="609600" y="3269673"/>
            <a:ext cx="7924800" cy="400110"/>
          </a:xfrm>
          <a:prstGeom prst="rect">
            <a:avLst/>
          </a:prstGeom>
          <a:solidFill>
            <a:schemeClr val="accent5">
              <a:lumMod val="20000"/>
              <a:lumOff val="80000"/>
            </a:schemeClr>
          </a:solidFill>
          <a:ln>
            <a:solidFill>
              <a:srgbClr val="C00000"/>
            </a:solidFill>
            <a:prstDash val="dash"/>
          </a:ln>
        </p:spPr>
        <p:txBody>
          <a:bodyPr wrap="square" rtlCol="0">
            <a:spAutoFit/>
          </a:bodyPr>
          <a:lstStyle/>
          <a:p>
            <a:pPr algn="ctr"/>
            <a:r>
              <a:rPr lang="en-US" sz="2000" b="1" dirty="0" smtClean="0">
                <a:solidFill>
                  <a:srgbClr val="002060"/>
                </a:solidFill>
              </a:rPr>
              <a:t>SO, every………. Gm of </a:t>
            </a:r>
            <a:r>
              <a:rPr lang="en-US" sz="2000" b="1" dirty="0" err="1" smtClean="0">
                <a:solidFill>
                  <a:srgbClr val="002060"/>
                </a:solidFill>
              </a:rPr>
              <a:t>cho</a:t>
            </a:r>
            <a:r>
              <a:rPr lang="en-US" sz="2000" b="1" dirty="0" smtClean="0">
                <a:solidFill>
                  <a:srgbClr val="002060"/>
                </a:solidFill>
              </a:rPr>
              <a:t> need 1 unit of rapid-action insulin</a:t>
            </a:r>
            <a:endParaRPr lang="en-US" sz="2000" b="1" dirty="0">
              <a:solidFill>
                <a:srgbClr val="002060"/>
              </a:solidFill>
            </a:endParaRPr>
          </a:p>
        </p:txBody>
      </p:sp>
      <p:sp>
        <p:nvSpPr>
          <p:cNvPr id="16" name="TextBox 15"/>
          <p:cNvSpPr txBox="1"/>
          <p:nvPr/>
        </p:nvSpPr>
        <p:spPr>
          <a:xfrm>
            <a:off x="609600" y="3733800"/>
            <a:ext cx="6858000" cy="3046988"/>
          </a:xfrm>
          <a:prstGeom prst="rect">
            <a:avLst/>
          </a:prstGeom>
          <a:noFill/>
        </p:spPr>
        <p:txBody>
          <a:bodyPr wrap="square" rtlCol="0">
            <a:spAutoFit/>
          </a:bodyPr>
          <a:lstStyle/>
          <a:p>
            <a:r>
              <a:rPr lang="en-US" sz="2400" b="1" u="sng" dirty="0" err="1" smtClean="0">
                <a:solidFill>
                  <a:srgbClr val="0070C0"/>
                </a:solidFill>
              </a:rPr>
              <a:t>e.g</a:t>
            </a:r>
            <a:r>
              <a:rPr lang="en-US" sz="2400" b="1" u="sng" dirty="0" smtClean="0">
                <a:solidFill>
                  <a:srgbClr val="0070C0"/>
                </a:solidFill>
              </a:rPr>
              <a:t>: </a:t>
            </a:r>
          </a:p>
          <a:p>
            <a:r>
              <a:rPr lang="en-US" sz="2400" dirty="0"/>
              <a:t> </a:t>
            </a:r>
            <a:r>
              <a:rPr lang="en-US" sz="2400" dirty="0" smtClean="0"/>
              <a:t> </a:t>
            </a:r>
          </a:p>
          <a:p>
            <a:r>
              <a:rPr lang="en-US" sz="2400" dirty="0" smtClean="0"/>
              <a:t>  TDD IS  </a:t>
            </a:r>
            <a:r>
              <a:rPr lang="en-US" sz="2400" b="1" u="sng" dirty="0" smtClean="0">
                <a:solidFill>
                  <a:srgbClr val="C00000"/>
                </a:solidFill>
                <a:effectLst>
                  <a:outerShdw blurRad="38100" dist="38100" dir="2700000" algn="tl">
                    <a:srgbClr val="000000">
                      <a:alpha val="43137"/>
                    </a:srgbClr>
                  </a:outerShdw>
                </a:effectLst>
              </a:rPr>
              <a:t>42</a:t>
            </a:r>
            <a:r>
              <a:rPr lang="en-US" sz="2400" dirty="0" smtClean="0"/>
              <a:t> UNITS.</a:t>
            </a:r>
          </a:p>
          <a:p>
            <a:r>
              <a:rPr lang="en-US" sz="2400" dirty="0"/>
              <a:t> </a:t>
            </a:r>
            <a:r>
              <a:rPr lang="en-US" sz="2400" dirty="0" smtClean="0"/>
              <a:t>  </a:t>
            </a:r>
          </a:p>
          <a:p>
            <a:r>
              <a:rPr lang="en-US" sz="2400" dirty="0"/>
              <a:t> </a:t>
            </a:r>
            <a:r>
              <a:rPr lang="en-US" sz="2400" dirty="0" smtClean="0"/>
              <a:t> 450/42 =   </a:t>
            </a:r>
            <a:r>
              <a:rPr lang="en-US" sz="2400" b="1" u="sng" dirty="0" smtClean="0">
                <a:solidFill>
                  <a:srgbClr val="C00000"/>
                </a:solidFill>
              </a:rPr>
              <a:t>10</a:t>
            </a:r>
          </a:p>
          <a:p>
            <a:endParaRPr lang="en-US" sz="2400" dirty="0"/>
          </a:p>
          <a:p>
            <a:r>
              <a:rPr lang="en-US" sz="2400" dirty="0" smtClean="0"/>
              <a:t>  SO, carbs ratio is </a:t>
            </a:r>
            <a:r>
              <a:rPr lang="en-US" sz="2400" b="1" u="sng" dirty="0" smtClean="0">
                <a:solidFill>
                  <a:srgbClr val="C00000"/>
                </a:solidFill>
                <a:effectLst>
                  <a:outerShdw blurRad="38100" dist="38100" dir="2700000" algn="tl">
                    <a:srgbClr val="000000">
                      <a:alpha val="43137"/>
                    </a:srgbClr>
                  </a:outerShdw>
                </a:effectLst>
              </a:rPr>
              <a:t>1:10</a:t>
            </a:r>
          </a:p>
          <a:p>
            <a:endParaRPr lang="en-US" sz="2400" dirty="0"/>
          </a:p>
        </p:txBody>
      </p:sp>
    </p:spTree>
    <p:extLst>
      <p:ext uri="{BB962C8B-B14F-4D97-AF65-F5344CB8AC3E}">
        <p14:creationId xmlns:p14="http://schemas.microsoft.com/office/powerpoint/2010/main" val="1005242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par>
                                <p:cTn id="11" presetID="22" presetClass="entr" presetSubtype="4"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barn(inVertical)">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1000"/>
                                        <p:tgtEl>
                                          <p:spTgt spid="16"/>
                                        </p:tgtEl>
                                      </p:cBhvr>
                                    </p:animEffect>
                                    <p:anim calcmode="lin" valueType="num">
                                      <p:cBhvr>
                                        <p:cTn id="24" dur="1000" fill="hold"/>
                                        <p:tgtEl>
                                          <p:spTgt spid="16"/>
                                        </p:tgtEl>
                                        <p:attrNameLst>
                                          <p:attrName>ppt_x</p:attrName>
                                        </p:attrNameLst>
                                      </p:cBhvr>
                                      <p:tavLst>
                                        <p:tav tm="0">
                                          <p:val>
                                            <p:strVal val="#ppt_x"/>
                                          </p:val>
                                        </p:tav>
                                        <p:tav tm="100000">
                                          <p:val>
                                            <p:strVal val="#ppt_x"/>
                                          </p:val>
                                        </p:tav>
                                      </p:tavLst>
                                    </p:anim>
                                    <p:anim calcmode="lin" valueType="num">
                                      <p:cBhvr>
                                        <p:cTn id="2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5" grpId="0" animBg="1"/>
      <p:bldP spid="1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752601"/>
            <a:ext cx="8229600" cy="1828800"/>
          </a:xfrm>
        </p:spPr>
        <p:txBody>
          <a:bodyPr>
            <a:normAutofit fontScale="92500"/>
          </a:bodyPr>
          <a:lstStyle/>
          <a:p>
            <a:pPr marL="114300" indent="0">
              <a:lnSpc>
                <a:spcPct val="150000"/>
              </a:lnSpc>
              <a:buNone/>
            </a:pPr>
            <a:r>
              <a:rPr lang="en-US" b="1" dirty="0" smtClean="0"/>
              <a:t>Ahmed has as insulin to carbs ratio of </a:t>
            </a:r>
            <a:r>
              <a:rPr lang="en-US" b="1" u="sng" dirty="0" smtClean="0">
                <a:solidFill>
                  <a:srgbClr val="0070C0"/>
                </a:solidFill>
              </a:rPr>
              <a:t>1:12.</a:t>
            </a:r>
          </a:p>
          <a:p>
            <a:pPr marL="114300" indent="0">
              <a:lnSpc>
                <a:spcPct val="150000"/>
              </a:lnSpc>
              <a:buNone/>
            </a:pPr>
            <a:r>
              <a:rPr lang="en-US" b="1" dirty="0" smtClean="0"/>
              <a:t>He eats a breakfast that has </a:t>
            </a:r>
            <a:r>
              <a:rPr lang="en-US" b="1" u="sng" dirty="0" smtClean="0">
                <a:solidFill>
                  <a:srgbClr val="0070C0"/>
                </a:solidFill>
              </a:rPr>
              <a:t>60g</a:t>
            </a:r>
            <a:r>
              <a:rPr lang="en-US" b="1" dirty="0" smtClean="0"/>
              <a:t> carbs in it. How much insulin is he going to take to cover the carb in the meal? </a:t>
            </a:r>
            <a:endParaRPr lang="en-US" b="1" dirty="0"/>
          </a:p>
          <a:p>
            <a:pPr marL="114300" indent="0">
              <a:lnSpc>
                <a:spcPct val="150000"/>
              </a:lnSpc>
              <a:buNone/>
            </a:pPr>
            <a:endParaRPr lang="en-US" dirty="0" smtClean="0"/>
          </a:p>
        </p:txBody>
      </p:sp>
      <p:sp>
        <p:nvSpPr>
          <p:cNvPr id="4" name="Rectangle 3"/>
          <p:cNvSpPr/>
          <p:nvPr/>
        </p:nvSpPr>
        <p:spPr>
          <a:xfrm>
            <a:off x="228600" y="3886200"/>
            <a:ext cx="8763000" cy="1815882"/>
          </a:xfrm>
          <a:prstGeom prst="rect">
            <a:avLst/>
          </a:prstGeom>
          <a:solidFill>
            <a:schemeClr val="accent5">
              <a:lumMod val="20000"/>
              <a:lumOff val="80000"/>
            </a:schemeClr>
          </a:solidFill>
          <a:ln>
            <a:solidFill>
              <a:srgbClr val="C00000"/>
            </a:solidFill>
            <a:prstDash val="dash"/>
          </a:ln>
        </p:spPr>
        <p:txBody>
          <a:bodyPr wrap="square">
            <a:spAutoFit/>
          </a:bodyPr>
          <a:lstStyle/>
          <a:p>
            <a:pPr marL="114300" indent="0" algn="ctr">
              <a:buNone/>
            </a:pPr>
            <a:r>
              <a:rPr lang="en-US" sz="2800" b="1" dirty="0" smtClean="0">
                <a:solidFill>
                  <a:srgbClr val="0070C0"/>
                </a:solidFill>
              </a:rPr>
              <a:t>60g / 12 =  5 units of insulin.</a:t>
            </a:r>
          </a:p>
          <a:p>
            <a:pPr marL="114300" indent="0">
              <a:buNone/>
            </a:pPr>
            <a:r>
              <a:rPr lang="en-US" sz="2800" b="1" dirty="0" smtClean="0">
                <a:solidFill>
                  <a:srgbClr val="0070C0"/>
                </a:solidFill>
              </a:rPr>
              <a:t> </a:t>
            </a:r>
          </a:p>
          <a:p>
            <a:pPr marL="114300" indent="0" algn="ctr">
              <a:buNone/>
            </a:pPr>
            <a:r>
              <a:rPr lang="en-US" sz="2800" dirty="0" smtClean="0"/>
              <a:t>So, </a:t>
            </a:r>
            <a:r>
              <a:rPr lang="en-US" sz="2800" dirty="0"/>
              <a:t>Ahmed </a:t>
            </a:r>
            <a:r>
              <a:rPr lang="en-US" sz="2800" dirty="0" smtClean="0"/>
              <a:t>will take </a:t>
            </a:r>
            <a:r>
              <a:rPr lang="en-US" sz="2800" b="1" u="sng" dirty="0" smtClean="0">
                <a:solidFill>
                  <a:srgbClr val="0070C0"/>
                </a:solidFill>
              </a:rPr>
              <a:t>5</a:t>
            </a:r>
            <a:r>
              <a:rPr lang="en-US" sz="2800" dirty="0" smtClean="0"/>
              <a:t> units of insulin to cover the </a:t>
            </a:r>
            <a:r>
              <a:rPr lang="en-US" sz="2800" b="1" u="sng" dirty="0" smtClean="0">
                <a:solidFill>
                  <a:srgbClr val="0070C0"/>
                </a:solidFill>
              </a:rPr>
              <a:t>60g</a:t>
            </a:r>
            <a:r>
              <a:rPr lang="en-US" sz="2800" dirty="0" smtClean="0"/>
              <a:t> carb meal.</a:t>
            </a:r>
            <a:endParaRPr lang="en-US" sz="2800" dirty="0"/>
          </a:p>
        </p:txBody>
      </p:sp>
    </p:spTree>
    <p:extLst>
      <p:ext uri="{BB962C8B-B14F-4D97-AF65-F5344CB8AC3E}">
        <p14:creationId xmlns:p14="http://schemas.microsoft.com/office/powerpoint/2010/main" val="120375799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457200" y="1752600"/>
            <a:ext cx="8229600" cy="3581400"/>
          </a:xfrm>
        </p:spPr>
        <p:txBody>
          <a:bodyPr>
            <a:noAutofit/>
          </a:bodyPr>
          <a:lstStyle/>
          <a:p>
            <a:pPr marL="114300" indent="0" algn="ctr">
              <a:lnSpc>
                <a:spcPct val="150000"/>
              </a:lnSpc>
              <a:buNone/>
            </a:pPr>
            <a:r>
              <a:rPr lang="en-US" sz="2800" b="1" dirty="0" smtClean="0"/>
              <a:t>There will be times when the pts. Blood glucose is higher than his pre-meal target when he needs to have a meal. </a:t>
            </a:r>
          </a:p>
          <a:p>
            <a:pPr marL="114300" indent="0" algn="ctr">
              <a:lnSpc>
                <a:spcPct val="150000"/>
              </a:lnSpc>
              <a:buNone/>
            </a:pPr>
            <a:endParaRPr lang="en-US" sz="2800" b="1" dirty="0" smtClean="0"/>
          </a:p>
          <a:p>
            <a:pPr marL="114300" indent="0">
              <a:lnSpc>
                <a:spcPct val="150000"/>
              </a:lnSpc>
              <a:buNone/>
            </a:pPr>
            <a:r>
              <a:rPr lang="en-US" sz="2800" dirty="0" smtClean="0"/>
              <a:t>       </a:t>
            </a:r>
            <a:r>
              <a:rPr lang="en-US" sz="2800" b="1" dirty="0" smtClean="0">
                <a:solidFill>
                  <a:schemeClr val="accent2">
                    <a:lumMod val="50000"/>
                  </a:schemeClr>
                </a:solidFill>
              </a:rPr>
              <a:t>What should he/she do ?</a:t>
            </a:r>
            <a:endParaRPr lang="en-US" sz="2800" b="1" dirty="0">
              <a:solidFill>
                <a:schemeClr val="accent2">
                  <a:lumMod val="50000"/>
                </a:schemeClr>
              </a:solidFill>
            </a:endParaRPr>
          </a:p>
        </p:txBody>
      </p:sp>
      <p:pic>
        <p:nvPicPr>
          <p:cNvPr id="133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72200" y="4191000"/>
            <a:ext cx="2148572" cy="214141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520000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3314"/>
                                        </p:tgtEl>
                                        <p:attrNameLst>
                                          <p:attrName>style.visibility</p:attrName>
                                        </p:attrNameLst>
                                      </p:cBhvr>
                                      <p:to>
                                        <p:strVal val="visible"/>
                                      </p:to>
                                    </p:set>
                                    <p:animEffect transition="in" filter="fade">
                                      <p:cBhvr>
                                        <p:cTn id="19" dur="1000"/>
                                        <p:tgtEl>
                                          <p:spTgt spid="13314"/>
                                        </p:tgtEl>
                                      </p:cBhvr>
                                    </p:animEffect>
                                    <p:anim calcmode="lin" valueType="num">
                                      <p:cBhvr>
                                        <p:cTn id="20" dur="1000" fill="hold"/>
                                        <p:tgtEl>
                                          <p:spTgt spid="13314"/>
                                        </p:tgtEl>
                                        <p:attrNameLst>
                                          <p:attrName>ppt_x</p:attrName>
                                        </p:attrNameLst>
                                      </p:cBhvr>
                                      <p:tavLst>
                                        <p:tav tm="0">
                                          <p:val>
                                            <p:strVal val="#ppt_x"/>
                                          </p:val>
                                        </p:tav>
                                        <p:tav tm="100000">
                                          <p:val>
                                            <p:strVal val="#ppt_x"/>
                                          </p:val>
                                        </p:tav>
                                      </p:tavLst>
                                    </p:anim>
                                    <p:anim calcmode="lin" valueType="num">
                                      <p:cBhvr>
                                        <p:cTn id="21" dur="1000" fill="hold"/>
                                        <p:tgtEl>
                                          <p:spTgt spid="133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Insulin sensitivity factor</a:t>
            </a:r>
            <a:br>
              <a:rPr lang="en-US" sz="2800" dirty="0" smtClean="0"/>
            </a:br>
            <a:r>
              <a:rPr lang="en-US" sz="2800" dirty="0" smtClean="0"/>
              <a:t>or </a:t>
            </a:r>
            <a:br>
              <a:rPr lang="en-US" sz="2800" dirty="0" smtClean="0"/>
            </a:br>
            <a:r>
              <a:rPr lang="en-US" sz="2800" dirty="0" smtClean="0"/>
              <a:t>correction factor</a:t>
            </a:r>
            <a:endParaRPr lang="en-US" sz="2800" dirty="0"/>
          </a:p>
        </p:txBody>
      </p:sp>
      <p:sp>
        <p:nvSpPr>
          <p:cNvPr id="3" name="Content Placeholder 2"/>
          <p:cNvSpPr>
            <a:spLocks noGrp="1"/>
          </p:cNvSpPr>
          <p:nvPr>
            <p:ph idx="1"/>
          </p:nvPr>
        </p:nvSpPr>
        <p:spPr>
          <a:xfrm>
            <a:off x="457200" y="1752600"/>
            <a:ext cx="8229600" cy="3657599"/>
          </a:xfrm>
        </p:spPr>
        <p:txBody>
          <a:bodyPr>
            <a:normAutofit fontScale="92500"/>
          </a:bodyPr>
          <a:lstStyle/>
          <a:p>
            <a:pPr>
              <a:lnSpc>
                <a:spcPct val="150000"/>
              </a:lnSpc>
            </a:pPr>
            <a:r>
              <a:rPr lang="en-US" b="1" dirty="0" smtClean="0"/>
              <a:t>It tells how much additional rapid-acting insulin the pt. needs to get his blood glucose back to the pre-meal target level. </a:t>
            </a:r>
          </a:p>
          <a:p>
            <a:pPr marL="114300" indent="0">
              <a:lnSpc>
                <a:spcPct val="150000"/>
              </a:lnSpc>
              <a:buNone/>
            </a:pPr>
            <a:endParaRPr lang="en-US" dirty="0" smtClean="0"/>
          </a:p>
          <a:p>
            <a:pPr marL="114300" indent="0">
              <a:lnSpc>
                <a:spcPct val="150000"/>
              </a:lnSpc>
              <a:buNone/>
            </a:pPr>
            <a:endParaRPr lang="en-US" dirty="0" smtClean="0"/>
          </a:p>
          <a:p>
            <a:pPr>
              <a:lnSpc>
                <a:spcPct val="150000"/>
              </a:lnSpc>
            </a:pPr>
            <a:r>
              <a:rPr lang="en-US" b="1" dirty="0" smtClean="0"/>
              <a:t>The ISF depend on how sensitive a person is to insulin.</a:t>
            </a:r>
            <a:endParaRPr lang="en-US" b="1" dirty="0"/>
          </a:p>
        </p:txBody>
      </p:sp>
    </p:spTree>
    <p:extLst>
      <p:ext uri="{BB962C8B-B14F-4D97-AF65-F5344CB8AC3E}">
        <p14:creationId xmlns:p14="http://schemas.microsoft.com/office/powerpoint/2010/main" val="12073129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u="sng" dirty="0" smtClean="0">
                <a:solidFill>
                  <a:srgbClr val="7030A0"/>
                </a:solidFill>
              </a:rPr>
              <a:t>Remember:</a:t>
            </a:r>
            <a:endParaRPr lang="en-US" b="1" u="sng" dirty="0">
              <a:solidFill>
                <a:srgbClr val="7030A0"/>
              </a:solidFill>
            </a:endParaRPr>
          </a:p>
        </p:txBody>
      </p:sp>
      <p:sp>
        <p:nvSpPr>
          <p:cNvPr id="3" name="Content Placeholder 2"/>
          <p:cNvSpPr>
            <a:spLocks noGrp="1"/>
          </p:cNvSpPr>
          <p:nvPr>
            <p:ph idx="1"/>
          </p:nvPr>
        </p:nvSpPr>
        <p:spPr>
          <a:xfrm>
            <a:off x="457200" y="1905000"/>
            <a:ext cx="8229600" cy="4373563"/>
          </a:xfrm>
        </p:spPr>
        <p:txBody>
          <a:bodyPr/>
          <a:lstStyle/>
          <a:p>
            <a:pPr>
              <a:lnSpc>
                <a:spcPct val="150000"/>
              </a:lnSpc>
            </a:pPr>
            <a:r>
              <a:rPr lang="en-US" b="1" dirty="0" smtClean="0"/>
              <a:t>A person may have more than one insulin to carb ratio </a:t>
            </a:r>
            <a:r>
              <a:rPr lang="en-US" b="1" i="1" dirty="0" smtClean="0">
                <a:solidFill>
                  <a:schemeClr val="accent2">
                    <a:lumMod val="50000"/>
                  </a:schemeClr>
                </a:solidFill>
              </a:rPr>
              <a:t>(e.g. a ratio of 1:10 for breakfast; 1:12 for lunch; 1:15 for dinner) </a:t>
            </a:r>
            <a:r>
              <a:rPr lang="en-US" b="1" dirty="0" smtClean="0"/>
              <a:t>based on PA, or insulin needs…</a:t>
            </a:r>
          </a:p>
          <a:p>
            <a:endParaRPr lang="en-US" dirty="0"/>
          </a:p>
          <a:p>
            <a:pPr marL="114300" indent="0">
              <a:buNone/>
            </a:pPr>
            <a:endParaRPr lang="en-US" dirty="0" smtClean="0"/>
          </a:p>
          <a:p>
            <a:pPr>
              <a:lnSpc>
                <a:spcPct val="150000"/>
              </a:lnSpc>
            </a:pPr>
            <a:r>
              <a:rPr lang="en-US" b="1" dirty="0" smtClean="0"/>
              <a:t>The ratio may change with body weight, variation in PA, and hormonal changes.</a:t>
            </a:r>
            <a:endParaRPr lang="en-US" b="1" dirty="0"/>
          </a:p>
        </p:txBody>
      </p:sp>
    </p:spTree>
    <p:extLst>
      <p:ext uri="{BB962C8B-B14F-4D97-AF65-F5344CB8AC3E}">
        <p14:creationId xmlns:p14="http://schemas.microsoft.com/office/powerpoint/2010/main" val="14110690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520536" y="1981200"/>
            <a:ext cx="1828800" cy="609599"/>
          </a:xfrm>
        </p:spPr>
        <p:txBody>
          <a:bodyPr>
            <a:noAutofit/>
          </a:bodyPr>
          <a:lstStyle/>
          <a:p>
            <a:pPr marL="114300" indent="0" algn="ctr">
              <a:buNone/>
            </a:pPr>
            <a:r>
              <a:rPr lang="en-US" sz="3200" b="1" dirty="0" smtClean="0">
                <a:effectLst>
                  <a:outerShdw blurRad="38100" dist="38100" dir="2700000" algn="tl">
                    <a:srgbClr val="000000">
                      <a:alpha val="43137"/>
                    </a:srgbClr>
                  </a:outerShdw>
                </a:effectLst>
              </a:rPr>
              <a:t>ISF  = </a:t>
            </a:r>
            <a:endParaRPr lang="en-US" sz="3200" b="1" dirty="0">
              <a:effectLst>
                <a:outerShdw blurRad="38100" dist="38100" dir="2700000" algn="tl">
                  <a:srgbClr val="000000">
                    <a:alpha val="43137"/>
                  </a:srgbClr>
                </a:outerShdw>
              </a:effectLst>
            </a:endParaRPr>
          </a:p>
        </p:txBody>
      </p:sp>
      <p:sp>
        <p:nvSpPr>
          <p:cNvPr id="4" name="TextBox 3"/>
          <p:cNvSpPr txBox="1"/>
          <p:nvPr/>
        </p:nvSpPr>
        <p:spPr>
          <a:xfrm>
            <a:off x="3370118" y="1743256"/>
            <a:ext cx="1905000" cy="1200329"/>
          </a:xfrm>
          <a:prstGeom prst="rect">
            <a:avLst/>
          </a:prstGeom>
          <a:noFill/>
        </p:spPr>
        <p:txBody>
          <a:bodyPr wrap="square" rtlCol="0">
            <a:spAutoFit/>
          </a:bodyPr>
          <a:lstStyle/>
          <a:p>
            <a:pPr algn="ctr"/>
            <a:r>
              <a:rPr lang="en-US" sz="2400" b="1" dirty="0" smtClean="0">
                <a:solidFill>
                  <a:srgbClr val="7030A0"/>
                </a:solidFill>
                <a:effectLst>
                  <a:outerShdw blurRad="38100" dist="38100" dir="2700000" algn="tl">
                    <a:srgbClr val="000000">
                      <a:alpha val="43137"/>
                    </a:srgbClr>
                  </a:outerShdw>
                </a:effectLst>
              </a:rPr>
              <a:t>1700</a:t>
            </a:r>
          </a:p>
          <a:p>
            <a:pPr algn="ctr"/>
            <a:endParaRPr lang="en-US" sz="2400" b="1" dirty="0">
              <a:solidFill>
                <a:srgbClr val="7030A0"/>
              </a:solidFill>
              <a:effectLst>
                <a:outerShdw blurRad="38100" dist="38100" dir="2700000" algn="tl">
                  <a:srgbClr val="000000">
                    <a:alpha val="43137"/>
                  </a:srgbClr>
                </a:outerShdw>
              </a:effectLst>
            </a:endParaRPr>
          </a:p>
          <a:p>
            <a:pPr algn="ctr"/>
            <a:r>
              <a:rPr lang="en-US" sz="2400" b="1" dirty="0" smtClean="0">
                <a:solidFill>
                  <a:srgbClr val="7030A0"/>
                </a:solidFill>
                <a:effectLst>
                  <a:outerShdw blurRad="38100" dist="38100" dir="2700000" algn="tl">
                    <a:srgbClr val="000000">
                      <a:alpha val="43137"/>
                    </a:srgbClr>
                  </a:outerShdw>
                </a:effectLst>
              </a:rPr>
              <a:t>TDD</a:t>
            </a:r>
            <a:endParaRPr lang="en-US" sz="2400" b="1" dirty="0">
              <a:solidFill>
                <a:srgbClr val="7030A0"/>
              </a:solidFill>
              <a:effectLst>
                <a:outerShdw blurRad="38100" dist="38100" dir="2700000" algn="tl">
                  <a:srgbClr val="000000">
                    <a:alpha val="43137"/>
                  </a:srgbClr>
                </a:outerShdw>
              </a:effectLst>
            </a:endParaRPr>
          </a:p>
        </p:txBody>
      </p:sp>
      <p:cxnSp>
        <p:nvCxnSpPr>
          <p:cNvPr id="6" name="Straight Connector 5"/>
          <p:cNvCxnSpPr/>
          <p:nvPr/>
        </p:nvCxnSpPr>
        <p:spPr>
          <a:xfrm>
            <a:off x="3643745" y="2343420"/>
            <a:ext cx="1461655" cy="0"/>
          </a:xfrm>
          <a:prstGeom prst="line">
            <a:avLst/>
          </a:prstGeom>
          <a:ln/>
          <a:effectLst>
            <a:glow rad="101600">
              <a:schemeClr val="accent2">
                <a:satMod val="175000"/>
                <a:alpha val="40000"/>
              </a:schemeClr>
            </a:glow>
          </a:effectLst>
        </p:spPr>
        <p:style>
          <a:lnRef idx="2">
            <a:schemeClr val="accent2"/>
          </a:lnRef>
          <a:fillRef idx="0">
            <a:schemeClr val="accent2"/>
          </a:fillRef>
          <a:effectRef idx="1">
            <a:schemeClr val="accent2"/>
          </a:effectRef>
          <a:fontRef idx="minor">
            <a:schemeClr val="tx1"/>
          </a:fontRef>
        </p:style>
      </p:cxnSp>
      <p:sp>
        <p:nvSpPr>
          <p:cNvPr id="9" name="TextBox 8"/>
          <p:cNvSpPr txBox="1"/>
          <p:nvPr/>
        </p:nvSpPr>
        <p:spPr>
          <a:xfrm>
            <a:off x="557645" y="3002017"/>
            <a:ext cx="6172200" cy="1938992"/>
          </a:xfrm>
          <a:prstGeom prst="rect">
            <a:avLst/>
          </a:prstGeom>
          <a:noFill/>
        </p:spPr>
        <p:txBody>
          <a:bodyPr wrap="square" rtlCol="0">
            <a:spAutoFit/>
          </a:bodyPr>
          <a:lstStyle/>
          <a:p>
            <a:r>
              <a:rPr lang="en-US" sz="2400" b="1" u="sng" dirty="0" smtClean="0">
                <a:solidFill>
                  <a:srgbClr val="C00000"/>
                </a:solidFill>
              </a:rPr>
              <a:t>EXAMPLE:</a:t>
            </a:r>
          </a:p>
          <a:p>
            <a:endParaRPr lang="en-US" sz="2400" dirty="0" smtClean="0"/>
          </a:p>
          <a:p>
            <a:r>
              <a:rPr lang="en-US" sz="2400" dirty="0" smtClean="0"/>
              <a:t>Mona’s  TDD IS </a:t>
            </a:r>
            <a:r>
              <a:rPr lang="en-US" sz="2400" b="1" u="sng" dirty="0" smtClean="0">
                <a:solidFill>
                  <a:srgbClr val="C00000"/>
                </a:solidFill>
                <a:effectLst>
                  <a:outerShdw blurRad="38100" dist="38100" dir="2700000" algn="tl">
                    <a:srgbClr val="000000">
                      <a:alpha val="43137"/>
                    </a:srgbClr>
                  </a:outerShdw>
                </a:effectLst>
              </a:rPr>
              <a:t>35</a:t>
            </a:r>
          </a:p>
          <a:p>
            <a:endParaRPr lang="en-US" sz="2400" dirty="0"/>
          </a:p>
          <a:p>
            <a:r>
              <a:rPr lang="en-US" sz="2400" dirty="0" smtClean="0"/>
              <a:t>SO, ISF =</a:t>
            </a:r>
            <a:endParaRPr lang="en-US" sz="2400" dirty="0"/>
          </a:p>
        </p:txBody>
      </p:sp>
      <p:sp>
        <p:nvSpPr>
          <p:cNvPr id="10" name="TextBox 9"/>
          <p:cNvSpPr txBox="1"/>
          <p:nvPr/>
        </p:nvSpPr>
        <p:spPr>
          <a:xfrm>
            <a:off x="2133600" y="4432903"/>
            <a:ext cx="2819400" cy="461665"/>
          </a:xfrm>
          <a:prstGeom prst="rect">
            <a:avLst/>
          </a:prstGeom>
          <a:noFill/>
        </p:spPr>
        <p:txBody>
          <a:bodyPr wrap="square" rtlCol="0">
            <a:spAutoFit/>
          </a:bodyPr>
          <a:lstStyle/>
          <a:p>
            <a:r>
              <a:rPr lang="en-US" sz="2400" b="1" dirty="0" smtClean="0">
                <a:solidFill>
                  <a:srgbClr val="C00000"/>
                </a:solidFill>
                <a:effectLst>
                  <a:outerShdw blurRad="38100" dist="38100" dir="2700000" algn="tl">
                    <a:srgbClr val="000000">
                      <a:alpha val="43137"/>
                    </a:srgbClr>
                  </a:outerShdw>
                </a:effectLst>
              </a:rPr>
              <a:t>1700/ 35 = ~ 50 </a:t>
            </a:r>
          </a:p>
        </p:txBody>
      </p:sp>
      <p:sp>
        <p:nvSpPr>
          <p:cNvPr id="11" name="TextBox 10"/>
          <p:cNvSpPr txBox="1"/>
          <p:nvPr/>
        </p:nvSpPr>
        <p:spPr>
          <a:xfrm>
            <a:off x="381000" y="5257800"/>
            <a:ext cx="8305800" cy="1130118"/>
          </a:xfrm>
          <a:prstGeom prst="rect">
            <a:avLst/>
          </a:prstGeom>
          <a:solidFill>
            <a:schemeClr val="accent5">
              <a:lumMod val="20000"/>
              <a:lumOff val="80000"/>
            </a:schemeClr>
          </a:solidFill>
          <a:ln>
            <a:solidFill>
              <a:srgbClr val="C00000"/>
            </a:solidFill>
            <a:prstDash val="dash"/>
          </a:ln>
        </p:spPr>
        <p:txBody>
          <a:bodyPr wrap="square" rtlCol="0">
            <a:spAutoFit/>
          </a:bodyPr>
          <a:lstStyle/>
          <a:p>
            <a:pPr algn="ctr">
              <a:lnSpc>
                <a:spcPct val="150000"/>
              </a:lnSpc>
            </a:pPr>
            <a:r>
              <a:rPr lang="en-US" sz="2400" b="1" dirty="0" smtClean="0">
                <a:solidFill>
                  <a:srgbClr val="7030A0"/>
                </a:solidFill>
                <a:effectLst>
                  <a:outerShdw blurRad="38100" dist="38100" dir="2700000" algn="tl">
                    <a:srgbClr val="000000">
                      <a:alpha val="43137"/>
                    </a:srgbClr>
                  </a:outerShdw>
                </a:effectLst>
              </a:rPr>
              <a:t>This means that 1 unit of rapid-acting insulin lowers her blood glucose by 50 mg/dl, and her ISF = 1:50 </a:t>
            </a:r>
            <a:endParaRPr lang="en-US" sz="2400" b="1" dirty="0">
              <a:solidFill>
                <a:srgbClr val="7030A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9513643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barn(inVertical)">
                                      <p:cBhvr>
                                        <p:cTn id="3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9" grpId="0"/>
      <p:bldP spid="10" grpId="0"/>
      <p:bldP spid="1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800" u="sng" dirty="0"/>
              <a:t>correction factor</a:t>
            </a:r>
          </a:p>
        </p:txBody>
      </p:sp>
      <p:sp>
        <p:nvSpPr>
          <p:cNvPr id="3" name="Content Placeholder 2"/>
          <p:cNvSpPr>
            <a:spLocks noGrp="1"/>
          </p:cNvSpPr>
          <p:nvPr>
            <p:ph idx="1"/>
          </p:nvPr>
        </p:nvSpPr>
        <p:spPr>
          <a:xfrm>
            <a:off x="318655" y="1676400"/>
            <a:ext cx="8229600" cy="2514600"/>
          </a:xfrm>
        </p:spPr>
        <p:txBody>
          <a:bodyPr/>
          <a:lstStyle/>
          <a:p>
            <a:r>
              <a:rPr lang="en-US" b="1" u="sng" dirty="0" smtClean="0"/>
              <a:t>Correction dose =  </a:t>
            </a:r>
          </a:p>
          <a:p>
            <a:pPr marL="114300" indent="0">
              <a:buNone/>
            </a:pPr>
            <a:endParaRPr lang="en-US" dirty="0" smtClean="0"/>
          </a:p>
          <a:p>
            <a:pPr marL="114300" indent="0" algn="ctr">
              <a:buNone/>
            </a:pPr>
            <a:r>
              <a:rPr lang="en-US" b="1" dirty="0" smtClean="0">
                <a:solidFill>
                  <a:srgbClr val="7030A0"/>
                </a:solidFill>
              </a:rPr>
              <a:t>( actual blood glucose ) – ( target blood glucose )</a:t>
            </a:r>
          </a:p>
          <a:p>
            <a:pPr algn="ctr"/>
            <a:endParaRPr lang="en-US" dirty="0"/>
          </a:p>
          <a:p>
            <a:pPr marL="114300" indent="0" algn="ctr">
              <a:buNone/>
            </a:pPr>
            <a:r>
              <a:rPr lang="en-US" b="1" dirty="0" smtClean="0">
                <a:solidFill>
                  <a:srgbClr val="7030A0"/>
                </a:solidFill>
              </a:rPr>
              <a:t>ISF</a:t>
            </a:r>
            <a:endParaRPr lang="en-US" b="1" dirty="0">
              <a:solidFill>
                <a:srgbClr val="7030A0"/>
              </a:solidFill>
            </a:endParaRPr>
          </a:p>
        </p:txBody>
      </p:sp>
      <p:cxnSp>
        <p:nvCxnSpPr>
          <p:cNvPr id="5" name="Straight Connector 4"/>
          <p:cNvCxnSpPr/>
          <p:nvPr/>
        </p:nvCxnSpPr>
        <p:spPr>
          <a:xfrm>
            <a:off x="457200" y="3276600"/>
            <a:ext cx="8077200" cy="0"/>
          </a:xfrm>
          <a:prstGeom prst="line">
            <a:avLst/>
          </a:prstGeom>
          <a:ln/>
          <a:effectLst>
            <a:glow rad="101600">
              <a:schemeClr val="accent2">
                <a:satMod val="175000"/>
                <a:alpha val="40000"/>
              </a:schemeClr>
            </a:glow>
          </a:effectLst>
        </p:spPr>
        <p:style>
          <a:lnRef idx="2">
            <a:schemeClr val="accent2"/>
          </a:lnRef>
          <a:fillRef idx="0">
            <a:schemeClr val="accent2"/>
          </a:fillRef>
          <a:effectRef idx="1">
            <a:schemeClr val="accent2"/>
          </a:effectRef>
          <a:fontRef idx="minor">
            <a:schemeClr val="tx1"/>
          </a:fontRef>
        </p:style>
      </p:cxnSp>
      <p:graphicFrame>
        <p:nvGraphicFramePr>
          <p:cNvPr id="9" name="Table 8"/>
          <p:cNvGraphicFramePr>
            <a:graphicFrameLocks noGrp="1"/>
          </p:cNvGraphicFramePr>
          <p:nvPr>
            <p:extLst>
              <p:ext uri="{D42A27DB-BD31-4B8C-83A1-F6EECF244321}">
                <p14:modId xmlns:p14="http://schemas.microsoft.com/office/powerpoint/2010/main" val="3274428794"/>
              </p:ext>
            </p:extLst>
          </p:nvPr>
        </p:nvGraphicFramePr>
        <p:xfrm>
          <a:off x="762000" y="4419600"/>
          <a:ext cx="7467600" cy="1280160"/>
        </p:xfrm>
        <a:graphic>
          <a:graphicData uri="http://schemas.openxmlformats.org/drawingml/2006/table">
            <a:tbl>
              <a:tblPr firstRow="1" bandRow="1">
                <a:tableStyleId>{5C22544A-7EE6-4342-B048-85BDC9FD1C3A}</a:tableStyleId>
              </a:tblPr>
              <a:tblGrid>
                <a:gridCol w="2489200"/>
                <a:gridCol w="2489200"/>
                <a:gridCol w="2489200"/>
              </a:tblGrid>
              <a:tr h="370840">
                <a:tc>
                  <a:txBody>
                    <a:bodyPr/>
                    <a:lstStyle/>
                    <a:p>
                      <a:pPr algn="ctr"/>
                      <a:r>
                        <a:rPr lang="en-US" sz="2400" dirty="0" smtClean="0"/>
                        <a:t>Fasting</a:t>
                      </a:r>
                      <a:r>
                        <a:rPr lang="en-US" sz="2400" baseline="0" dirty="0" smtClean="0"/>
                        <a:t> BS</a:t>
                      </a:r>
                      <a:endParaRPr lang="en-US" sz="2400" dirty="0"/>
                    </a:p>
                  </a:txBody>
                  <a:tcPr/>
                </a:tc>
                <a:tc>
                  <a:txBody>
                    <a:bodyPr/>
                    <a:lstStyle/>
                    <a:p>
                      <a:pPr algn="ctr"/>
                      <a:r>
                        <a:rPr lang="en-US" sz="2400" dirty="0" smtClean="0"/>
                        <a:t>BS before meal</a:t>
                      </a:r>
                      <a:endParaRPr lang="en-US" sz="2400" dirty="0"/>
                    </a:p>
                  </a:txBody>
                  <a:tcPr/>
                </a:tc>
                <a:tc>
                  <a:txBody>
                    <a:bodyPr/>
                    <a:lstStyle/>
                    <a:p>
                      <a:pPr algn="ctr"/>
                      <a:r>
                        <a:rPr lang="en-US" sz="2400" dirty="0" smtClean="0"/>
                        <a:t>BS after 2hrs of meal</a:t>
                      </a:r>
                      <a:endParaRPr lang="en-US" sz="2400" dirty="0"/>
                    </a:p>
                  </a:txBody>
                  <a:tcPr/>
                </a:tc>
              </a:tr>
              <a:tr h="370840">
                <a:tc>
                  <a:txBody>
                    <a:bodyPr/>
                    <a:lstStyle/>
                    <a:p>
                      <a:pPr algn="ctr"/>
                      <a:r>
                        <a:rPr lang="en-US" sz="2400" b="1" dirty="0" smtClean="0"/>
                        <a:t>90</a:t>
                      </a:r>
                      <a:r>
                        <a:rPr lang="en-US" sz="2400" b="1" baseline="0" dirty="0" smtClean="0"/>
                        <a:t> - 110</a:t>
                      </a:r>
                      <a:endParaRPr lang="en-US" sz="2400" b="1" dirty="0"/>
                    </a:p>
                  </a:txBody>
                  <a:tcPr/>
                </a:tc>
                <a:tc>
                  <a:txBody>
                    <a:bodyPr/>
                    <a:lstStyle/>
                    <a:p>
                      <a:pPr algn="ctr"/>
                      <a:r>
                        <a:rPr lang="en-US" sz="2400" b="1" dirty="0" smtClean="0"/>
                        <a:t>110 - 130</a:t>
                      </a:r>
                      <a:endParaRPr lang="en-US" sz="2400" b="1" dirty="0"/>
                    </a:p>
                  </a:txBody>
                  <a:tcPr/>
                </a:tc>
                <a:tc>
                  <a:txBody>
                    <a:bodyPr/>
                    <a:lstStyle/>
                    <a:p>
                      <a:pPr algn="ctr"/>
                      <a:r>
                        <a:rPr lang="en-US" sz="2400" b="1" dirty="0" smtClean="0"/>
                        <a:t>140</a:t>
                      </a:r>
                      <a:r>
                        <a:rPr lang="en-US" sz="2400" b="1" baseline="0" dirty="0" smtClean="0"/>
                        <a:t> -160</a:t>
                      </a:r>
                      <a:endParaRPr lang="en-US" sz="2400" b="1" dirty="0"/>
                    </a:p>
                  </a:txBody>
                  <a:tcPr/>
                </a:tc>
              </a:tr>
            </a:tbl>
          </a:graphicData>
        </a:graphic>
      </p:graphicFrame>
    </p:spTree>
    <p:extLst>
      <p:ext uri="{BB962C8B-B14F-4D97-AF65-F5344CB8AC3E}">
        <p14:creationId xmlns:p14="http://schemas.microsoft.com/office/powerpoint/2010/main" val="37727108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anim calcmode="lin" valueType="num">
                                      <p:cBhvr>
                                        <p:cTn id="1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1000"/>
                                        <p:tgtEl>
                                          <p:spTgt spid="3">
                                            <p:txEl>
                                              <p:pRg st="4" end="4"/>
                                            </p:txEl>
                                          </p:spTgt>
                                        </p:tgtEl>
                                      </p:cBhvr>
                                    </p:animEffect>
                                    <p:anim calcmode="lin" valueType="num">
                                      <p:cBhvr>
                                        <p:cTn id="1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752601"/>
            <a:ext cx="8229600" cy="2819400"/>
          </a:xfrm>
        </p:spPr>
        <p:txBody>
          <a:bodyPr/>
          <a:lstStyle/>
          <a:p>
            <a:r>
              <a:rPr lang="en-US" b="1" u="sng" dirty="0" smtClean="0"/>
              <a:t>Example: </a:t>
            </a:r>
          </a:p>
          <a:p>
            <a:pPr marL="114300" indent="0">
              <a:buNone/>
            </a:pPr>
            <a:r>
              <a:rPr lang="en-US" dirty="0" smtClean="0"/>
              <a:t>Mona checks her blood glucose before dinner, and it is </a:t>
            </a:r>
            <a:r>
              <a:rPr lang="en-US" dirty="0" smtClean="0">
                <a:solidFill>
                  <a:srgbClr val="0070C0"/>
                </a:solidFill>
              </a:rPr>
              <a:t>225</a:t>
            </a:r>
            <a:r>
              <a:rPr lang="en-US" dirty="0" smtClean="0"/>
              <a:t> mg/dl. To find out how much she needs to lower her blood glucose to get her target ?? </a:t>
            </a:r>
            <a:endParaRPr lang="en-US" dirty="0"/>
          </a:p>
          <a:p>
            <a:pPr marL="114300" indent="0">
              <a:buNone/>
            </a:pPr>
            <a:endParaRPr lang="en-US" dirty="0" smtClean="0"/>
          </a:p>
          <a:p>
            <a:pPr marL="114300" indent="0">
              <a:buNone/>
            </a:pPr>
            <a:r>
              <a:rPr lang="en-US" dirty="0" smtClean="0"/>
              <a:t>Her ISF = </a:t>
            </a:r>
            <a:r>
              <a:rPr lang="en-US" dirty="0" smtClean="0">
                <a:solidFill>
                  <a:srgbClr val="0070C0"/>
                </a:solidFill>
              </a:rPr>
              <a:t>1:50</a:t>
            </a:r>
          </a:p>
          <a:p>
            <a:pPr marL="114300" indent="0">
              <a:buNone/>
            </a:pPr>
            <a:endParaRPr lang="en-US" dirty="0"/>
          </a:p>
        </p:txBody>
      </p:sp>
      <p:sp>
        <p:nvSpPr>
          <p:cNvPr id="4" name="TextBox 3"/>
          <p:cNvSpPr txBox="1"/>
          <p:nvPr/>
        </p:nvSpPr>
        <p:spPr>
          <a:xfrm>
            <a:off x="381000" y="4734580"/>
            <a:ext cx="8382000" cy="1231106"/>
          </a:xfrm>
          <a:prstGeom prst="rect">
            <a:avLst/>
          </a:prstGeom>
          <a:solidFill>
            <a:schemeClr val="accent5">
              <a:lumMod val="20000"/>
              <a:lumOff val="80000"/>
            </a:schemeClr>
          </a:solidFill>
          <a:ln>
            <a:solidFill>
              <a:srgbClr val="C00000"/>
            </a:solidFill>
            <a:prstDash val="dash"/>
          </a:ln>
        </p:spPr>
        <p:txBody>
          <a:bodyPr wrap="square" rtlCol="0">
            <a:spAutoFit/>
          </a:bodyPr>
          <a:lstStyle/>
          <a:p>
            <a:r>
              <a:rPr lang="en-US" dirty="0" smtClean="0"/>
              <a:t> </a:t>
            </a:r>
          </a:p>
          <a:p>
            <a:r>
              <a:rPr lang="en-US" sz="2800" dirty="0" smtClean="0"/>
              <a:t>( 225 – 110 ) / 50 =  </a:t>
            </a:r>
            <a:r>
              <a:rPr lang="en-US" sz="2800" b="1" dirty="0" smtClean="0">
                <a:solidFill>
                  <a:srgbClr val="C00000"/>
                </a:solidFill>
              </a:rPr>
              <a:t>115</a:t>
            </a:r>
            <a:r>
              <a:rPr lang="en-US" sz="2800" dirty="0" smtClean="0">
                <a:solidFill>
                  <a:srgbClr val="C00000"/>
                </a:solidFill>
              </a:rPr>
              <a:t> </a:t>
            </a:r>
            <a:r>
              <a:rPr lang="en-US" sz="2800" dirty="0" smtClean="0"/>
              <a:t>/ 50 = </a:t>
            </a:r>
            <a:r>
              <a:rPr lang="en-US" sz="2800" b="1" u="sng" dirty="0" smtClean="0">
                <a:solidFill>
                  <a:srgbClr val="C00000"/>
                </a:solidFill>
              </a:rPr>
              <a:t>2.3</a:t>
            </a:r>
            <a:r>
              <a:rPr lang="en-US" sz="2800" dirty="0" smtClean="0"/>
              <a:t> units of insulin</a:t>
            </a:r>
          </a:p>
          <a:p>
            <a:endParaRPr lang="en-US" sz="2800" dirty="0" smtClean="0"/>
          </a:p>
        </p:txBody>
      </p:sp>
    </p:spTree>
    <p:extLst>
      <p:ext uri="{BB962C8B-B14F-4D97-AF65-F5344CB8AC3E}">
        <p14:creationId xmlns:p14="http://schemas.microsoft.com/office/powerpoint/2010/main" val="318010581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barn(inVertical)">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Hypoglycemia </a:t>
            </a:r>
            <a:br>
              <a:rPr lang="en-US" dirty="0" smtClean="0"/>
            </a:br>
            <a:r>
              <a:rPr lang="en-US" sz="2200" dirty="0" smtClean="0"/>
              <a:t>( low blood sugar )</a:t>
            </a:r>
            <a:endParaRPr lang="en-US" sz="2200" dirty="0"/>
          </a:p>
        </p:txBody>
      </p:sp>
      <p:sp>
        <p:nvSpPr>
          <p:cNvPr id="3" name="Content Placeholder 2"/>
          <p:cNvSpPr>
            <a:spLocks noGrp="1"/>
          </p:cNvSpPr>
          <p:nvPr>
            <p:ph idx="1"/>
          </p:nvPr>
        </p:nvSpPr>
        <p:spPr>
          <a:xfrm>
            <a:off x="304800" y="1752600"/>
            <a:ext cx="8839200" cy="4724400"/>
          </a:xfrm>
        </p:spPr>
        <p:txBody>
          <a:bodyPr>
            <a:normAutofit fontScale="92500" lnSpcReduction="10000"/>
          </a:bodyPr>
          <a:lstStyle/>
          <a:p>
            <a:pPr marL="114300" indent="0">
              <a:buNone/>
            </a:pPr>
            <a:r>
              <a:rPr lang="en-US" dirty="0" smtClean="0">
                <a:solidFill>
                  <a:srgbClr val="7030A0"/>
                </a:solidFill>
              </a:rPr>
              <a:t> </a:t>
            </a:r>
            <a:r>
              <a:rPr lang="en-US" b="1" dirty="0" smtClean="0">
                <a:solidFill>
                  <a:srgbClr val="7030A0"/>
                </a:solidFill>
              </a:rPr>
              <a:t>low blood sugar reactions maybe caused by the followings:</a:t>
            </a:r>
          </a:p>
          <a:p>
            <a:pPr marL="571500" indent="-457200">
              <a:lnSpc>
                <a:spcPct val="150000"/>
              </a:lnSpc>
              <a:buAutoNum type="arabicPeriod"/>
            </a:pPr>
            <a:r>
              <a:rPr lang="en-US" dirty="0" smtClean="0"/>
              <a:t>Exercising without reducing the amount of insulin OR not eating enough food.</a:t>
            </a:r>
          </a:p>
          <a:p>
            <a:pPr marL="571500" indent="-457200">
              <a:lnSpc>
                <a:spcPct val="150000"/>
              </a:lnSpc>
              <a:buAutoNum type="arabicPeriod"/>
            </a:pPr>
            <a:r>
              <a:rPr lang="en-US" dirty="0" smtClean="0"/>
              <a:t>Overestimating the amount of insulin or not eating enough food to compensate for the exercise.</a:t>
            </a:r>
          </a:p>
          <a:p>
            <a:pPr marL="571500" indent="-457200">
              <a:lnSpc>
                <a:spcPct val="150000"/>
              </a:lnSpc>
              <a:buAutoNum type="arabicPeriod"/>
            </a:pPr>
            <a:r>
              <a:rPr lang="en-US" dirty="0" smtClean="0"/>
              <a:t>Overestimating the amount of insulin needed to cover the food eaten.</a:t>
            </a:r>
          </a:p>
          <a:p>
            <a:pPr marL="571500" indent="-457200">
              <a:lnSpc>
                <a:spcPct val="150000"/>
              </a:lnSpc>
              <a:buAutoNum type="arabicPeriod"/>
            </a:pPr>
            <a:r>
              <a:rPr lang="en-US" dirty="0" smtClean="0"/>
              <a:t>Skipping or delaying meals.</a:t>
            </a:r>
          </a:p>
          <a:p>
            <a:pPr marL="571500" indent="-457200">
              <a:lnSpc>
                <a:spcPct val="150000"/>
              </a:lnSpc>
              <a:buAutoNum type="arabicPeriod"/>
            </a:pPr>
            <a:r>
              <a:rPr lang="en-US" dirty="0" smtClean="0"/>
              <a:t>Alcohol consumption.</a:t>
            </a:r>
            <a:endParaRPr lang="en-US" dirty="0"/>
          </a:p>
        </p:txBody>
      </p:sp>
    </p:spTree>
    <p:extLst>
      <p:ext uri="{BB962C8B-B14F-4D97-AF65-F5344CB8AC3E}">
        <p14:creationId xmlns:p14="http://schemas.microsoft.com/office/powerpoint/2010/main" val="42485431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1000"/>
                                        <p:tgtEl>
                                          <p:spTgt spid="3">
                                            <p:txEl>
                                              <p:pRg st="4" end="4"/>
                                            </p:txEl>
                                          </p:spTgt>
                                        </p:tgtEl>
                                      </p:cBhvr>
                                    </p:animEffect>
                                    <p:anim calcmode="lin" valueType="num">
                                      <p:cBhvr>
                                        <p:cTn id="3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fade">
                                      <p:cBhvr>
                                        <p:cTn id="34" dur="1000"/>
                                        <p:tgtEl>
                                          <p:spTgt spid="3">
                                            <p:txEl>
                                              <p:pRg st="5" end="5"/>
                                            </p:txEl>
                                          </p:spTgt>
                                        </p:tgtEl>
                                      </p:cBhvr>
                                    </p:animEffect>
                                    <p:anim calcmode="lin" valueType="num">
                                      <p:cBhvr>
                                        <p:cTn id="3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u="sng" dirty="0" smtClean="0">
                <a:solidFill>
                  <a:srgbClr val="C00000"/>
                </a:solidFill>
              </a:rPr>
              <a:t>It  has 2 options:</a:t>
            </a:r>
          </a:p>
          <a:p>
            <a:pPr marL="114300" indent="0">
              <a:buNone/>
            </a:pPr>
            <a:endParaRPr lang="en-US" b="1" u="sng" dirty="0" smtClean="0">
              <a:solidFill>
                <a:srgbClr val="C00000"/>
              </a:solidFill>
            </a:endParaRPr>
          </a:p>
          <a:p>
            <a:pPr marL="114300" indent="0">
              <a:buNone/>
            </a:pPr>
            <a:endParaRPr lang="en-US" b="1" dirty="0" smtClean="0">
              <a:solidFill>
                <a:srgbClr val="C00000"/>
              </a:solidFill>
            </a:endParaRPr>
          </a:p>
          <a:p>
            <a:pPr marL="571500" indent="-457200">
              <a:buAutoNum type="arabicPeriod"/>
            </a:pPr>
            <a:r>
              <a:rPr lang="en-US" b="1" dirty="0" smtClean="0"/>
              <a:t>Taking less insulin. </a:t>
            </a:r>
            <a:r>
              <a:rPr lang="en-US" i="1" dirty="0" smtClean="0">
                <a:solidFill>
                  <a:srgbClr val="00B0F0"/>
                </a:solidFill>
              </a:rPr>
              <a:t>( -1 to 2 units )</a:t>
            </a:r>
          </a:p>
          <a:p>
            <a:pPr marL="571500" indent="-457200">
              <a:buAutoNum type="arabicPeriod"/>
            </a:pPr>
            <a:endParaRPr lang="en-US" dirty="0"/>
          </a:p>
          <a:p>
            <a:pPr marL="571500" indent="-457200">
              <a:buAutoNum type="arabicPeriod"/>
            </a:pPr>
            <a:endParaRPr lang="en-US" dirty="0" smtClean="0"/>
          </a:p>
          <a:p>
            <a:pPr marL="571500" indent="-457200">
              <a:buAutoNum type="arabicPeriod"/>
            </a:pPr>
            <a:r>
              <a:rPr lang="en-US" b="1" dirty="0" smtClean="0"/>
              <a:t>Eating more carbs at the meal. </a:t>
            </a:r>
            <a:r>
              <a:rPr lang="en-US" i="1" dirty="0" smtClean="0">
                <a:solidFill>
                  <a:srgbClr val="00B0F0"/>
                </a:solidFill>
              </a:rPr>
              <a:t>( add 15g more )</a:t>
            </a:r>
          </a:p>
          <a:p>
            <a:pPr marL="114300" indent="0">
              <a:buNone/>
            </a:pPr>
            <a:endParaRPr lang="en-US" dirty="0"/>
          </a:p>
          <a:p>
            <a:pPr marL="114300" indent="0">
              <a:buNone/>
            </a:pPr>
            <a:endParaRPr lang="en-US" dirty="0"/>
          </a:p>
        </p:txBody>
      </p:sp>
      <p:sp>
        <p:nvSpPr>
          <p:cNvPr id="4" name="TextBox 3"/>
          <p:cNvSpPr txBox="1"/>
          <p:nvPr/>
        </p:nvSpPr>
        <p:spPr>
          <a:xfrm>
            <a:off x="360218" y="685800"/>
            <a:ext cx="8458200" cy="523220"/>
          </a:xfrm>
          <a:prstGeom prst="rect">
            <a:avLst/>
          </a:prstGeom>
          <a:noFill/>
        </p:spPr>
        <p:txBody>
          <a:bodyPr wrap="square" rtlCol="0">
            <a:spAutoFit/>
          </a:bodyPr>
          <a:lstStyle/>
          <a:p>
            <a:r>
              <a:rPr lang="en-US" sz="2800" b="1" dirty="0" smtClean="0">
                <a:solidFill>
                  <a:srgbClr val="0070C0"/>
                </a:solidFill>
              </a:rPr>
              <a:t>What about a  pre-meal low blood glucose ??</a:t>
            </a:r>
            <a:endParaRPr lang="en-US" sz="2800" b="1" dirty="0">
              <a:solidFill>
                <a:srgbClr val="0070C0"/>
              </a:solidFill>
            </a:endParaRPr>
          </a:p>
        </p:txBody>
      </p:sp>
    </p:spTree>
    <p:extLst>
      <p:ext uri="{BB962C8B-B14F-4D97-AF65-F5344CB8AC3E}">
        <p14:creationId xmlns:p14="http://schemas.microsoft.com/office/powerpoint/2010/main" val="41485144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Fiber effect </a:t>
            </a:r>
            <a:endParaRPr lang="en-US" dirty="0"/>
          </a:p>
        </p:txBody>
      </p:sp>
      <p:sp>
        <p:nvSpPr>
          <p:cNvPr id="3" name="Content Placeholder 2"/>
          <p:cNvSpPr>
            <a:spLocks noGrp="1"/>
          </p:cNvSpPr>
          <p:nvPr>
            <p:ph idx="1"/>
          </p:nvPr>
        </p:nvSpPr>
        <p:spPr>
          <a:xfrm>
            <a:off x="457200" y="1752601"/>
            <a:ext cx="8229600" cy="1676400"/>
          </a:xfrm>
        </p:spPr>
        <p:txBody>
          <a:bodyPr>
            <a:normAutofit lnSpcReduction="10000"/>
          </a:bodyPr>
          <a:lstStyle/>
          <a:p>
            <a:pPr marL="114300" indent="0" algn="ctr">
              <a:lnSpc>
                <a:spcPct val="150000"/>
              </a:lnSpc>
              <a:buNone/>
            </a:pPr>
            <a:r>
              <a:rPr lang="en-US" b="1" dirty="0" smtClean="0"/>
              <a:t>Pt. with type 1, 2 or insulin pump therapy should be taught how increase the intake of fiber and must be include meals with greater than 5g of fiber. </a:t>
            </a:r>
          </a:p>
          <a:p>
            <a:pPr algn="ctr">
              <a:lnSpc>
                <a:spcPct val="150000"/>
              </a:lnSpc>
            </a:pPr>
            <a:endParaRPr lang="en-US" b="1" dirty="0"/>
          </a:p>
          <a:p>
            <a:pPr>
              <a:lnSpc>
                <a:spcPct val="150000"/>
              </a:lnSpc>
            </a:pPr>
            <a:endParaRPr lang="en-US" dirty="0" smtClean="0"/>
          </a:p>
        </p:txBody>
      </p:sp>
      <p:sp>
        <p:nvSpPr>
          <p:cNvPr id="4" name="Rectangle 3"/>
          <p:cNvSpPr/>
          <p:nvPr/>
        </p:nvSpPr>
        <p:spPr>
          <a:xfrm>
            <a:off x="457200" y="4613564"/>
            <a:ext cx="8229600" cy="1682897"/>
          </a:xfrm>
          <a:prstGeom prst="rect">
            <a:avLst/>
          </a:prstGeom>
        </p:spPr>
        <p:txBody>
          <a:bodyPr wrap="square">
            <a:spAutoFit/>
          </a:bodyPr>
          <a:lstStyle/>
          <a:p>
            <a:pPr marL="114300" indent="0" algn="ctr">
              <a:lnSpc>
                <a:spcPct val="150000"/>
              </a:lnSpc>
              <a:buNone/>
            </a:pPr>
            <a:r>
              <a:rPr lang="en-US" sz="2400" b="1" dirty="0">
                <a:solidFill>
                  <a:schemeClr val="tx2"/>
                </a:solidFill>
              </a:rPr>
              <a:t>This because the grams of fiber from the total carbs count are for the most part not digested and are not absorbed as glucose.</a:t>
            </a:r>
          </a:p>
        </p:txBody>
      </p:sp>
      <p:sp>
        <p:nvSpPr>
          <p:cNvPr id="5" name="Down Arrow 4"/>
          <p:cNvSpPr/>
          <p:nvPr/>
        </p:nvSpPr>
        <p:spPr>
          <a:xfrm>
            <a:off x="3962400" y="3429000"/>
            <a:ext cx="838200" cy="1143000"/>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9518373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838200"/>
            <a:ext cx="6477000" cy="461665"/>
          </a:xfrm>
          <a:prstGeom prst="rect">
            <a:avLst/>
          </a:prstGeom>
          <a:noFill/>
        </p:spPr>
        <p:txBody>
          <a:bodyPr wrap="square" rtlCol="0">
            <a:spAutoFit/>
          </a:bodyPr>
          <a:lstStyle/>
          <a:p>
            <a:r>
              <a:rPr lang="en-US" sz="2400" b="1" u="sng" dirty="0" smtClean="0">
                <a:solidFill>
                  <a:srgbClr val="0070C0"/>
                </a:solidFill>
                <a:effectLst>
                  <a:outerShdw blurRad="38100" dist="38100" dir="2700000" algn="tl">
                    <a:srgbClr val="000000">
                      <a:alpha val="43137"/>
                    </a:srgbClr>
                  </a:outerShdw>
                </a:effectLst>
              </a:rPr>
              <a:t>An example of how to teach fiber intake :</a:t>
            </a:r>
            <a:endParaRPr lang="en-US" sz="2400" b="1" u="sng" dirty="0">
              <a:solidFill>
                <a:srgbClr val="0070C0"/>
              </a:solidFill>
              <a:effectLst>
                <a:outerShdw blurRad="38100" dist="38100" dir="2700000" algn="tl">
                  <a:srgbClr val="000000">
                    <a:alpha val="43137"/>
                  </a:srgbClr>
                </a:outerShdw>
              </a:effectLst>
            </a:endParaRPr>
          </a:p>
        </p:txBody>
      </p:sp>
      <p:pic>
        <p:nvPicPr>
          <p:cNvPr id="1027" name="Picture 3" descr="C:\Users\waalotibi\AppData\Local\Microsoft\Windows\Temporary Internet Files\Content.IE5\VCKZP9A4\IMG_0630.JPG"/>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t="18953" b="28082"/>
          <a:stretch/>
        </p:blipFill>
        <p:spPr bwMode="auto">
          <a:xfrm>
            <a:off x="415127" y="1905000"/>
            <a:ext cx="8200479" cy="43434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415070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barn(inVertical)">
                                      <p:cBhvr>
                                        <p:cTn id="7"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Dietary fiber on nutrition labels</a:t>
            </a:r>
            <a:endParaRPr lang="en-US" dirty="0"/>
          </a:p>
        </p:txBody>
      </p:sp>
      <p:sp>
        <p:nvSpPr>
          <p:cNvPr id="3" name="Content Placeholder 2"/>
          <p:cNvSpPr>
            <a:spLocks noGrp="1"/>
          </p:cNvSpPr>
          <p:nvPr>
            <p:ph idx="1"/>
          </p:nvPr>
        </p:nvSpPr>
        <p:spPr>
          <a:xfrm>
            <a:off x="549907" y="2123954"/>
            <a:ext cx="4725571" cy="4373563"/>
          </a:xfrm>
        </p:spPr>
        <p:txBody>
          <a:bodyPr>
            <a:normAutofit fontScale="85000" lnSpcReduction="10000"/>
          </a:bodyPr>
          <a:lstStyle/>
          <a:p>
            <a:pPr>
              <a:lnSpc>
                <a:spcPct val="150000"/>
              </a:lnSpc>
              <a:buClr>
                <a:srgbClr val="7030A0"/>
              </a:buClr>
              <a:buFont typeface="Wingdings" panose="05000000000000000000" pitchFamily="2" charset="2"/>
              <a:buChar char="ü"/>
            </a:pPr>
            <a:r>
              <a:rPr lang="en-US" dirty="0" smtClean="0"/>
              <a:t> </a:t>
            </a:r>
            <a:r>
              <a:rPr lang="en-US" b="1" dirty="0" smtClean="0">
                <a:solidFill>
                  <a:schemeClr val="tx1"/>
                </a:solidFill>
              </a:rPr>
              <a:t>if there are </a:t>
            </a:r>
            <a:r>
              <a:rPr lang="en-US" b="1" dirty="0" smtClean="0">
                <a:solidFill>
                  <a:srgbClr val="7030A0"/>
                </a:solidFill>
              </a:rPr>
              <a:t>more than 5 grams </a:t>
            </a:r>
            <a:r>
              <a:rPr lang="en-US" b="1" dirty="0" smtClean="0">
                <a:solidFill>
                  <a:schemeClr val="tx1"/>
                </a:solidFill>
              </a:rPr>
              <a:t>of fiber in a serving of a food, subtract the extra grams of fiber from the total cars grams per serving.</a:t>
            </a:r>
          </a:p>
          <a:p>
            <a:pPr marL="114300" indent="0">
              <a:lnSpc>
                <a:spcPct val="150000"/>
              </a:lnSpc>
              <a:buNone/>
            </a:pPr>
            <a:endParaRPr lang="en-US" b="1" dirty="0" smtClean="0">
              <a:solidFill>
                <a:schemeClr val="tx1"/>
              </a:solidFill>
            </a:endParaRPr>
          </a:p>
          <a:p>
            <a:pPr>
              <a:lnSpc>
                <a:spcPct val="150000"/>
              </a:lnSpc>
              <a:buClr>
                <a:srgbClr val="7030A0"/>
              </a:buClr>
              <a:buFont typeface="Wingdings" panose="05000000000000000000" pitchFamily="2" charset="2"/>
              <a:buChar char="ü"/>
            </a:pPr>
            <a:r>
              <a:rPr lang="en-US" b="1" dirty="0" smtClean="0">
                <a:solidFill>
                  <a:schemeClr val="tx1"/>
                </a:solidFill>
              </a:rPr>
              <a:t> The recommended daily value for fiber intake is approximately </a:t>
            </a:r>
            <a:r>
              <a:rPr lang="en-US" b="1" dirty="0" smtClean="0">
                <a:solidFill>
                  <a:srgbClr val="7030A0"/>
                </a:solidFill>
              </a:rPr>
              <a:t>25 grams </a:t>
            </a:r>
            <a:r>
              <a:rPr lang="en-US" b="1" dirty="0" smtClean="0">
                <a:solidFill>
                  <a:schemeClr val="tx1"/>
                </a:solidFill>
              </a:rPr>
              <a:t>per day.</a:t>
            </a:r>
          </a:p>
          <a:p>
            <a:endParaRPr lang="en-US" dirty="0"/>
          </a:p>
        </p:txBody>
      </p:sp>
      <p:pic>
        <p:nvPicPr>
          <p:cNvPr id="2050" name="Picture 2" descr="Image result for high fiber content in food lab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5734" y="2057400"/>
            <a:ext cx="3420967" cy="4242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17329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fade">
                                      <p:cBhvr>
                                        <p:cTn id="12" dur="1000"/>
                                        <p:tgtEl>
                                          <p:spTgt spid="2050"/>
                                        </p:tgtEl>
                                      </p:cBhvr>
                                    </p:animEffect>
                                    <p:anim calcmode="lin" valueType="num">
                                      <p:cBhvr>
                                        <p:cTn id="13" dur="1000" fill="hold"/>
                                        <p:tgtEl>
                                          <p:spTgt spid="2050"/>
                                        </p:tgtEl>
                                        <p:attrNameLst>
                                          <p:attrName>ppt_x</p:attrName>
                                        </p:attrNameLst>
                                      </p:cBhvr>
                                      <p:tavLst>
                                        <p:tav tm="0">
                                          <p:val>
                                            <p:strVal val="#ppt_x"/>
                                          </p:val>
                                        </p:tav>
                                        <p:tav tm="100000">
                                          <p:val>
                                            <p:strVal val="#ppt_x"/>
                                          </p:val>
                                        </p:tav>
                                      </p:tavLst>
                                    </p:anim>
                                    <p:anim calcmode="lin" valueType="num">
                                      <p:cBhvr>
                                        <p:cTn id="14"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on nutrition labels</a:t>
            </a:r>
            <a:endParaRPr lang="en-US" dirty="0"/>
          </a:p>
        </p:txBody>
      </p:sp>
      <p:sp>
        <p:nvSpPr>
          <p:cNvPr id="3" name="Content Placeholder 2"/>
          <p:cNvSpPr>
            <a:spLocks noGrp="1"/>
          </p:cNvSpPr>
          <p:nvPr>
            <p:ph idx="1"/>
          </p:nvPr>
        </p:nvSpPr>
        <p:spPr>
          <a:xfrm>
            <a:off x="304800" y="1676400"/>
            <a:ext cx="8839200" cy="4953000"/>
          </a:xfrm>
        </p:spPr>
        <p:txBody>
          <a:bodyPr>
            <a:normAutofit fontScale="62500" lnSpcReduction="20000"/>
          </a:bodyPr>
          <a:lstStyle/>
          <a:p>
            <a:pPr>
              <a:buClr>
                <a:srgbClr val="002060"/>
              </a:buClr>
              <a:buFont typeface="Wingdings" panose="05000000000000000000" pitchFamily="2" charset="2"/>
              <a:buChar char="q"/>
            </a:pPr>
            <a:r>
              <a:rPr lang="en-US" sz="3200" dirty="0" smtClean="0"/>
              <a:t> </a:t>
            </a:r>
            <a:r>
              <a:rPr lang="en-US" sz="3200" b="1" dirty="0" smtClean="0">
                <a:solidFill>
                  <a:srgbClr val="7030A0"/>
                </a:solidFill>
                <a:effectLst>
                  <a:outerShdw blurRad="38100" dist="38100" dir="2700000" algn="tl">
                    <a:srgbClr val="000000">
                      <a:alpha val="43137"/>
                    </a:srgbClr>
                  </a:outerShdw>
                </a:effectLst>
              </a:rPr>
              <a:t>sugar- free ( sugar alcohols ) label:</a:t>
            </a:r>
          </a:p>
          <a:p>
            <a:pPr marL="114300" indent="0">
              <a:buNone/>
            </a:pPr>
            <a:r>
              <a:rPr lang="en-US" dirty="0"/>
              <a:t> </a:t>
            </a:r>
            <a:r>
              <a:rPr lang="en-US" dirty="0" smtClean="0"/>
              <a:t> </a:t>
            </a:r>
          </a:p>
          <a:p>
            <a:pPr marL="114300" indent="0">
              <a:lnSpc>
                <a:spcPct val="170000"/>
              </a:lnSpc>
              <a:buNone/>
            </a:pPr>
            <a:r>
              <a:rPr lang="en-US" sz="2600" dirty="0" smtClean="0">
                <a:solidFill>
                  <a:schemeClr val="tx1"/>
                </a:solidFill>
              </a:rPr>
              <a:t>- Are a group of sweeteners found in sugar- free food. </a:t>
            </a:r>
          </a:p>
          <a:p>
            <a:pPr marL="114300" indent="0">
              <a:lnSpc>
                <a:spcPct val="170000"/>
              </a:lnSpc>
              <a:buNone/>
            </a:pPr>
            <a:endParaRPr lang="en-US" sz="2600" dirty="0" smtClean="0">
              <a:solidFill>
                <a:schemeClr val="tx1"/>
              </a:solidFill>
            </a:endParaRPr>
          </a:p>
          <a:p>
            <a:pPr marL="114300" indent="0">
              <a:lnSpc>
                <a:spcPct val="170000"/>
              </a:lnSpc>
              <a:buNone/>
            </a:pPr>
            <a:r>
              <a:rPr lang="en-US" sz="2600" dirty="0" smtClean="0">
                <a:solidFill>
                  <a:schemeClr val="tx1"/>
                </a:solidFill>
              </a:rPr>
              <a:t>- Sugar-free doesn’t mean carbohydrate free.</a:t>
            </a:r>
          </a:p>
          <a:p>
            <a:pPr marL="114300" indent="0">
              <a:buNone/>
            </a:pPr>
            <a:endParaRPr lang="en-US" dirty="0"/>
          </a:p>
          <a:p>
            <a:pPr marL="114300" indent="0">
              <a:lnSpc>
                <a:spcPct val="160000"/>
              </a:lnSpc>
              <a:buNone/>
            </a:pPr>
            <a:r>
              <a:rPr lang="en-US" u="sng" dirty="0" smtClean="0">
                <a:solidFill>
                  <a:srgbClr val="002060"/>
                </a:solidFill>
              </a:rPr>
              <a:t>Examples:</a:t>
            </a:r>
          </a:p>
          <a:p>
            <a:pPr marL="114300" indent="0">
              <a:lnSpc>
                <a:spcPct val="160000"/>
              </a:lnSpc>
              <a:buNone/>
            </a:pPr>
            <a:r>
              <a:rPr lang="en-US" sz="3200" dirty="0" smtClean="0"/>
              <a:t>Sorbitol, mannitol, and xylitol. </a:t>
            </a:r>
          </a:p>
          <a:p>
            <a:pPr marL="114300" indent="0">
              <a:buNone/>
            </a:pPr>
            <a:endParaRPr lang="en-US" dirty="0" smtClean="0"/>
          </a:p>
          <a:p>
            <a:pPr marL="114300" indent="0">
              <a:buNone/>
            </a:pPr>
            <a:endParaRPr lang="en-US" dirty="0" smtClean="0"/>
          </a:p>
          <a:p>
            <a:pPr>
              <a:lnSpc>
                <a:spcPct val="170000"/>
              </a:lnSpc>
              <a:buClr>
                <a:srgbClr val="002060"/>
              </a:buClr>
              <a:buFont typeface="Wingdings" panose="05000000000000000000" pitchFamily="2" charset="2"/>
              <a:buChar char="ü"/>
            </a:pPr>
            <a:r>
              <a:rPr lang="en-US" sz="2900" dirty="0" smtClean="0"/>
              <a:t> </a:t>
            </a:r>
            <a:r>
              <a:rPr lang="en-US" sz="2900" dirty="0" smtClean="0">
                <a:solidFill>
                  <a:schemeClr val="tx1"/>
                </a:solidFill>
              </a:rPr>
              <a:t>Sugar alcohols may have an effect on glucose levels and do contain fewer calories than sugar. </a:t>
            </a:r>
          </a:p>
          <a:p>
            <a:pPr marL="114300" indent="0">
              <a:buNone/>
            </a:pPr>
            <a:endParaRPr lang="en-US" dirty="0" smtClean="0">
              <a:solidFill>
                <a:schemeClr val="tx1"/>
              </a:solidFill>
            </a:endParaRPr>
          </a:p>
          <a:p>
            <a:pPr>
              <a:lnSpc>
                <a:spcPct val="170000"/>
              </a:lnSpc>
              <a:buClr>
                <a:srgbClr val="002060"/>
              </a:buClr>
              <a:buFont typeface="Wingdings" panose="05000000000000000000" pitchFamily="2" charset="2"/>
              <a:buChar char="ü"/>
            </a:pPr>
            <a:r>
              <a:rPr lang="en-US" dirty="0" smtClean="0">
                <a:solidFill>
                  <a:schemeClr val="tx1"/>
                </a:solidFill>
              </a:rPr>
              <a:t> </a:t>
            </a:r>
            <a:r>
              <a:rPr lang="en-US" sz="2900" dirty="0" smtClean="0">
                <a:solidFill>
                  <a:schemeClr val="tx1"/>
                </a:solidFill>
              </a:rPr>
              <a:t>They don’t have any advantages in improving overall diabetes control. </a:t>
            </a:r>
            <a:endParaRPr lang="en-US" sz="2900" dirty="0">
              <a:solidFill>
                <a:schemeClr val="tx1"/>
              </a:solidFill>
            </a:endParaRPr>
          </a:p>
        </p:txBody>
      </p:sp>
      <p:pic>
        <p:nvPicPr>
          <p:cNvPr id="4098" name="Picture 2" descr="Image result for sugar alcohol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2895600"/>
            <a:ext cx="1524000" cy="152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193829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Effect transition="in" filter="fade">
                                      <p:cBhvr>
                                        <p:cTn id="33" dur="1000"/>
                                        <p:tgtEl>
                                          <p:spTgt spid="3">
                                            <p:txEl>
                                              <p:pRg st="7" end="7"/>
                                            </p:txEl>
                                          </p:spTgt>
                                        </p:tgtEl>
                                      </p:cBhvr>
                                    </p:animEffect>
                                    <p:anim calcmode="lin" valueType="num">
                                      <p:cBhvr>
                                        <p:cTn id="3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par>
                          <p:cTn id="36" fill="hold">
                            <p:stCondLst>
                              <p:cond delay="1000"/>
                            </p:stCondLst>
                            <p:childTnLst>
                              <p:par>
                                <p:cTn id="37" presetID="42" presetClass="entr" presetSubtype="0" fill="hold" nodeType="afterEffect">
                                  <p:stCondLst>
                                    <p:cond delay="0"/>
                                  </p:stCondLst>
                                  <p:childTnLst>
                                    <p:set>
                                      <p:cBhvr>
                                        <p:cTn id="38" dur="1" fill="hold">
                                          <p:stCondLst>
                                            <p:cond delay="0"/>
                                          </p:stCondLst>
                                        </p:cTn>
                                        <p:tgtEl>
                                          <p:spTgt spid="4098"/>
                                        </p:tgtEl>
                                        <p:attrNameLst>
                                          <p:attrName>style.visibility</p:attrName>
                                        </p:attrNameLst>
                                      </p:cBhvr>
                                      <p:to>
                                        <p:strVal val="visible"/>
                                      </p:to>
                                    </p:set>
                                    <p:animEffect transition="in" filter="fade">
                                      <p:cBhvr>
                                        <p:cTn id="39" dur="1000"/>
                                        <p:tgtEl>
                                          <p:spTgt spid="4098"/>
                                        </p:tgtEl>
                                      </p:cBhvr>
                                    </p:animEffect>
                                    <p:anim calcmode="lin" valueType="num">
                                      <p:cBhvr>
                                        <p:cTn id="40" dur="1000" fill="hold"/>
                                        <p:tgtEl>
                                          <p:spTgt spid="4098"/>
                                        </p:tgtEl>
                                        <p:attrNameLst>
                                          <p:attrName>ppt_x</p:attrName>
                                        </p:attrNameLst>
                                      </p:cBhvr>
                                      <p:tavLst>
                                        <p:tav tm="0">
                                          <p:val>
                                            <p:strVal val="#ppt_x"/>
                                          </p:val>
                                        </p:tav>
                                        <p:tav tm="100000">
                                          <p:val>
                                            <p:strVal val="#ppt_x"/>
                                          </p:val>
                                        </p:tav>
                                      </p:tavLst>
                                    </p:anim>
                                    <p:anim calcmode="lin" valueType="num">
                                      <p:cBhvr>
                                        <p:cTn id="41" dur="1000" fill="hold"/>
                                        <p:tgtEl>
                                          <p:spTgt spid="4098"/>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3">
                                            <p:txEl>
                                              <p:pRg st="10" end="10"/>
                                            </p:txEl>
                                          </p:spTgt>
                                        </p:tgtEl>
                                        <p:attrNameLst>
                                          <p:attrName>style.visibility</p:attrName>
                                        </p:attrNameLst>
                                      </p:cBhvr>
                                      <p:to>
                                        <p:strVal val="visible"/>
                                      </p:to>
                                    </p:set>
                                    <p:animEffect transition="in" filter="fade">
                                      <p:cBhvr>
                                        <p:cTn id="46" dur="1000"/>
                                        <p:tgtEl>
                                          <p:spTgt spid="3">
                                            <p:txEl>
                                              <p:pRg st="10" end="10"/>
                                            </p:txEl>
                                          </p:spTgt>
                                        </p:tgtEl>
                                      </p:cBhvr>
                                    </p:animEffect>
                                    <p:anim calcmode="lin" valueType="num">
                                      <p:cBhvr>
                                        <p:cTn id="47"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3">
                                            <p:txEl>
                                              <p:pRg st="12" end="12"/>
                                            </p:txEl>
                                          </p:spTgt>
                                        </p:tgtEl>
                                        <p:attrNameLst>
                                          <p:attrName>style.visibility</p:attrName>
                                        </p:attrNameLst>
                                      </p:cBhvr>
                                      <p:to>
                                        <p:strVal val="visible"/>
                                      </p:to>
                                    </p:set>
                                    <p:animEffect transition="in" filter="fade">
                                      <p:cBhvr>
                                        <p:cTn id="53" dur="1000"/>
                                        <p:tgtEl>
                                          <p:spTgt spid="3">
                                            <p:txEl>
                                              <p:pRg st="12" end="12"/>
                                            </p:txEl>
                                          </p:spTgt>
                                        </p:tgtEl>
                                      </p:cBhvr>
                                    </p:animEffect>
                                    <p:anim calcmode="lin" valueType="num">
                                      <p:cBhvr>
                                        <p:cTn id="54"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55"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u="sng" dirty="0" smtClean="0">
                <a:solidFill>
                  <a:srgbClr val="7030A0"/>
                </a:solidFill>
                <a:effectLst>
                  <a:outerShdw blurRad="38100" dist="38100" dir="2700000" algn="tl">
                    <a:srgbClr val="000000">
                      <a:alpha val="43137"/>
                    </a:srgbClr>
                  </a:outerShdw>
                </a:effectLst>
              </a:rPr>
              <a:t/>
            </a:r>
            <a:br>
              <a:rPr lang="en-US" b="1" u="sng" dirty="0" smtClean="0">
                <a:solidFill>
                  <a:srgbClr val="7030A0"/>
                </a:solidFill>
                <a:effectLst>
                  <a:outerShdw blurRad="38100" dist="38100" dir="2700000" algn="tl">
                    <a:srgbClr val="000000">
                      <a:alpha val="43137"/>
                    </a:srgbClr>
                  </a:outerShdw>
                </a:effectLst>
              </a:rPr>
            </a:br>
            <a:r>
              <a:rPr lang="en-US" b="1" u="sng" dirty="0" smtClean="0">
                <a:solidFill>
                  <a:srgbClr val="7030A0"/>
                </a:solidFill>
                <a:effectLst>
                  <a:outerShdw blurRad="38100" dist="38100" dir="2700000" algn="tl">
                    <a:srgbClr val="000000">
                      <a:alpha val="43137"/>
                    </a:srgbClr>
                  </a:outerShdw>
                </a:effectLst>
              </a:rPr>
              <a:t>Note</a:t>
            </a:r>
            <a:r>
              <a:rPr lang="en-US" b="1" u="sng" dirty="0">
                <a:solidFill>
                  <a:srgbClr val="7030A0"/>
                </a:solidFill>
                <a:effectLst>
                  <a:outerShdw blurRad="38100" dist="38100" dir="2700000" algn="tl">
                    <a:srgbClr val="000000">
                      <a:alpha val="43137"/>
                    </a:srgbClr>
                  </a:outerShdw>
                </a:effectLst>
              </a:rPr>
              <a:t>:</a:t>
            </a:r>
            <a:br>
              <a:rPr lang="en-US" b="1" u="sng" dirty="0">
                <a:solidFill>
                  <a:srgbClr val="7030A0"/>
                </a:solidFill>
                <a:effectLst>
                  <a:outerShdw blurRad="38100" dist="38100" dir="2700000" algn="tl">
                    <a:srgbClr val="000000">
                      <a:alpha val="43137"/>
                    </a:srgbClr>
                  </a:outerShdw>
                </a:effectLst>
              </a:rPr>
            </a:br>
            <a:endParaRPr lang="en-US" dirty="0"/>
          </a:p>
        </p:txBody>
      </p:sp>
      <p:sp>
        <p:nvSpPr>
          <p:cNvPr id="3" name="Content Placeholder 2"/>
          <p:cNvSpPr>
            <a:spLocks noGrp="1"/>
          </p:cNvSpPr>
          <p:nvPr>
            <p:ph idx="1"/>
          </p:nvPr>
        </p:nvSpPr>
        <p:spPr>
          <a:xfrm>
            <a:off x="152400" y="876300"/>
            <a:ext cx="8534400" cy="4572000"/>
          </a:xfrm>
        </p:spPr>
        <p:txBody>
          <a:bodyPr/>
          <a:lstStyle/>
          <a:p>
            <a:pPr marL="114300" indent="0">
              <a:buNone/>
            </a:pPr>
            <a:endParaRPr lang="en-US" dirty="0"/>
          </a:p>
          <a:p>
            <a:pPr marL="114300" indent="0">
              <a:buNone/>
            </a:pPr>
            <a:endParaRPr lang="en-US" dirty="0" smtClean="0"/>
          </a:p>
          <a:p>
            <a:pPr marL="114300" indent="0">
              <a:buNone/>
            </a:pPr>
            <a:endParaRPr lang="en-US" dirty="0"/>
          </a:p>
          <a:p>
            <a:pPr marL="114300" indent="0" algn="ctr">
              <a:buNone/>
            </a:pPr>
            <a:r>
              <a:rPr lang="en-US" sz="2800" b="1" dirty="0" smtClean="0">
                <a:solidFill>
                  <a:srgbClr val="7030A0"/>
                </a:solidFill>
              </a:rPr>
              <a:t>Sugar alcohols </a:t>
            </a:r>
            <a:r>
              <a:rPr lang="en-US" sz="2800" b="1" dirty="0" smtClean="0">
                <a:solidFill>
                  <a:srgbClr val="C00000"/>
                </a:solidFill>
              </a:rPr>
              <a:t>WILL contain </a:t>
            </a:r>
            <a:r>
              <a:rPr lang="en-US" sz="2800" b="1" dirty="0" smtClean="0">
                <a:solidFill>
                  <a:srgbClr val="7030A0"/>
                </a:solidFill>
              </a:rPr>
              <a:t>carbohydrate.</a:t>
            </a:r>
          </a:p>
          <a:p>
            <a:pPr marL="114300" indent="0" algn="ctr">
              <a:buNone/>
            </a:pPr>
            <a:endParaRPr lang="en-US" sz="2800" b="1" dirty="0" smtClean="0">
              <a:solidFill>
                <a:srgbClr val="7030A0"/>
              </a:solidFill>
            </a:endParaRPr>
          </a:p>
          <a:p>
            <a:pPr marL="114300" indent="0" algn="ctr">
              <a:buNone/>
            </a:pPr>
            <a:endParaRPr lang="en-US" sz="2800" b="1" dirty="0">
              <a:solidFill>
                <a:srgbClr val="7030A0"/>
              </a:solidFill>
            </a:endParaRPr>
          </a:p>
          <a:p>
            <a:pPr marL="114300" indent="0" algn="ctr">
              <a:buNone/>
            </a:pPr>
            <a:r>
              <a:rPr lang="en-US" sz="2800" b="1" dirty="0">
                <a:solidFill>
                  <a:srgbClr val="7030A0"/>
                </a:solidFill>
              </a:rPr>
              <a:t>Sugar alcohols </a:t>
            </a:r>
            <a:r>
              <a:rPr lang="en-US" sz="2800" b="1" dirty="0" smtClean="0">
                <a:solidFill>
                  <a:srgbClr val="C00000"/>
                </a:solidFill>
              </a:rPr>
              <a:t>WILL affect </a:t>
            </a:r>
            <a:r>
              <a:rPr lang="en-US" sz="2800" b="1" dirty="0" smtClean="0">
                <a:solidFill>
                  <a:srgbClr val="7030A0"/>
                </a:solidFill>
              </a:rPr>
              <a:t>blood sugar.</a:t>
            </a:r>
          </a:p>
          <a:p>
            <a:pPr marL="114300" indent="0">
              <a:buNone/>
            </a:pPr>
            <a:endParaRPr lang="en-US" dirty="0"/>
          </a:p>
          <a:p>
            <a:pPr marL="114300" indent="0">
              <a:buNone/>
            </a:pPr>
            <a:endParaRPr lang="en-US" dirty="0" smtClean="0"/>
          </a:p>
          <a:p>
            <a:pPr marL="114300" indent="0">
              <a:buNone/>
            </a:pPr>
            <a:endParaRPr lang="en-US" dirty="0"/>
          </a:p>
        </p:txBody>
      </p:sp>
      <p:pic>
        <p:nvPicPr>
          <p:cNvPr id="5122"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4400800"/>
            <a:ext cx="4392740" cy="2094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792843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9" dur="500"/>
                                        <p:tgtEl>
                                          <p:spTgt spid="3">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6" end="6"/>
                                            </p:txEl>
                                          </p:spTgt>
                                        </p:tgtEl>
                                        <p:attrNameLst>
                                          <p:attrName>style.visibility</p:attrName>
                                        </p:attrNameLst>
                                      </p:cBhvr>
                                      <p:to>
                                        <p:strVal val="visible"/>
                                      </p:to>
                                    </p:set>
                                    <p:anim calcmode="lin" valueType="num">
                                      <p:cBhvr>
                                        <p:cTn id="14"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16" dur="500"/>
                                        <p:tgtEl>
                                          <p:spTgt spid="3">
                                            <p:txEl>
                                              <p:pRg st="6" end="6"/>
                                            </p:txEl>
                                          </p:spTgt>
                                        </p:tgtEl>
                                      </p:cBhvr>
                                    </p:animEffect>
                                  </p:childTnLst>
                                </p:cTn>
                              </p:par>
                            </p:childTnLst>
                          </p:cTn>
                        </p:par>
                        <p:par>
                          <p:cTn id="17" fill="hold">
                            <p:stCondLst>
                              <p:cond delay="500"/>
                            </p:stCondLst>
                            <p:childTnLst>
                              <p:par>
                                <p:cTn id="18" presetID="2" presetClass="entr" presetSubtype="4" fill="hold" nodeType="afterEffect">
                                  <p:stCondLst>
                                    <p:cond delay="0"/>
                                  </p:stCondLst>
                                  <p:childTnLst>
                                    <p:set>
                                      <p:cBhvr>
                                        <p:cTn id="19" dur="1" fill="hold">
                                          <p:stCondLst>
                                            <p:cond delay="0"/>
                                          </p:stCondLst>
                                        </p:cTn>
                                        <p:tgtEl>
                                          <p:spTgt spid="5122"/>
                                        </p:tgtEl>
                                        <p:attrNameLst>
                                          <p:attrName>style.visibility</p:attrName>
                                        </p:attrNameLst>
                                      </p:cBhvr>
                                      <p:to>
                                        <p:strVal val="visible"/>
                                      </p:to>
                                    </p:set>
                                    <p:anim calcmode="lin" valueType="num">
                                      <p:cBhvr additive="base">
                                        <p:cTn id="20" dur="500" fill="hold"/>
                                        <p:tgtEl>
                                          <p:spTgt spid="5122"/>
                                        </p:tgtEl>
                                        <p:attrNameLst>
                                          <p:attrName>ppt_x</p:attrName>
                                        </p:attrNameLst>
                                      </p:cBhvr>
                                      <p:tavLst>
                                        <p:tav tm="0">
                                          <p:val>
                                            <p:strVal val="#ppt_x"/>
                                          </p:val>
                                        </p:tav>
                                        <p:tav tm="100000">
                                          <p:val>
                                            <p:strVal val="#ppt_x"/>
                                          </p:val>
                                        </p:tav>
                                      </p:tavLst>
                                    </p:anim>
                                    <p:anim calcmode="lin" valueType="num">
                                      <p:cBhvr additive="base">
                                        <p:cTn id="21" dur="500" fill="hold"/>
                                        <p:tgtEl>
                                          <p:spTgt spid="51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817751"/>
            <a:ext cx="4038600" cy="4373563"/>
          </a:xfrm>
        </p:spPr>
        <p:txBody>
          <a:bodyPr>
            <a:normAutofit/>
          </a:bodyPr>
          <a:lstStyle/>
          <a:p>
            <a:pPr>
              <a:lnSpc>
                <a:spcPct val="150000"/>
              </a:lnSpc>
            </a:pPr>
            <a:r>
              <a:rPr lang="en-US" dirty="0" smtClean="0"/>
              <a:t>If sugar alcohols are greater than </a:t>
            </a:r>
            <a:r>
              <a:rPr lang="en-US" dirty="0" smtClean="0">
                <a:solidFill>
                  <a:srgbClr val="7030A0"/>
                </a:solidFill>
              </a:rPr>
              <a:t>10  </a:t>
            </a:r>
            <a:r>
              <a:rPr lang="en-US" dirty="0" smtClean="0"/>
              <a:t>grams per serving, it may able to deduct half the number of grams from the total carbohydrate found on label.</a:t>
            </a:r>
            <a:endParaRPr lang="en-US" dirty="0"/>
          </a:p>
        </p:txBody>
      </p:sp>
      <p:pic>
        <p:nvPicPr>
          <p:cNvPr id="3074" name="Picture 2" descr="Image result for food LABEL CONTAIN SUGAR ALCOHOL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1782764"/>
            <a:ext cx="4467523" cy="464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438475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074"/>
                                        </p:tgtEl>
                                        <p:attrNameLst>
                                          <p:attrName>style.visibility</p:attrName>
                                        </p:attrNameLst>
                                      </p:cBhvr>
                                      <p:to>
                                        <p:strVal val="visible"/>
                                      </p:to>
                                    </p:set>
                                    <p:animEffect transition="in" filter="fade">
                                      <p:cBhvr>
                                        <p:cTn id="13" dur="1000"/>
                                        <p:tgtEl>
                                          <p:spTgt spid="3074"/>
                                        </p:tgtEl>
                                      </p:cBhvr>
                                    </p:animEffect>
                                    <p:anim calcmode="lin" valueType="num">
                                      <p:cBhvr>
                                        <p:cTn id="14" dur="1000" fill="hold"/>
                                        <p:tgtEl>
                                          <p:spTgt spid="3074"/>
                                        </p:tgtEl>
                                        <p:attrNameLst>
                                          <p:attrName>ppt_x</p:attrName>
                                        </p:attrNameLst>
                                      </p:cBhvr>
                                      <p:tavLst>
                                        <p:tav tm="0">
                                          <p:val>
                                            <p:strVal val="#ppt_x"/>
                                          </p:val>
                                        </p:tav>
                                        <p:tav tm="100000">
                                          <p:val>
                                            <p:strVal val="#ppt_x"/>
                                          </p:val>
                                        </p:tav>
                                      </p:tavLst>
                                    </p:anim>
                                    <p:anim calcmode="lin" valueType="num">
                                      <p:cBhvr>
                                        <p:cTn id="15"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752600"/>
            <a:ext cx="8458200" cy="4876800"/>
          </a:xfrm>
        </p:spPr>
        <p:txBody>
          <a:bodyPr>
            <a:normAutofit fontScale="77500" lnSpcReduction="20000"/>
          </a:bodyPr>
          <a:lstStyle/>
          <a:p>
            <a:pPr>
              <a:buClr>
                <a:srgbClr val="002060"/>
              </a:buClr>
              <a:buFont typeface="Wingdings" panose="05000000000000000000" pitchFamily="2" charset="2"/>
              <a:buChar char="q"/>
            </a:pPr>
            <a:r>
              <a:rPr lang="en-US" b="1" dirty="0" smtClean="0">
                <a:solidFill>
                  <a:srgbClr val="7030A0"/>
                </a:solidFill>
                <a:effectLst>
                  <a:outerShdw blurRad="38100" dist="38100" dir="2700000" algn="tl">
                    <a:srgbClr val="000000">
                      <a:alpha val="43137"/>
                    </a:srgbClr>
                  </a:outerShdw>
                </a:effectLst>
              </a:rPr>
              <a:t> Non- </a:t>
            </a:r>
            <a:r>
              <a:rPr lang="en-US" b="1" dirty="0">
                <a:solidFill>
                  <a:srgbClr val="7030A0"/>
                </a:solidFill>
                <a:effectLst>
                  <a:outerShdw blurRad="38100" dist="38100" dir="2700000" algn="tl">
                    <a:srgbClr val="000000">
                      <a:alpha val="43137"/>
                    </a:srgbClr>
                  </a:outerShdw>
                </a:effectLst>
              </a:rPr>
              <a:t>calories sweeteners</a:t>
            </a:r>
            <a:r>
              <a:rPr lang="en-US" b="1" dirty="0" smtClean="0">
                <a:solidFill>
                  <a:srgbClr val="7030A0"/>
                </a:solidFill>
                <a:effectLst>
                  <a:outerShdw blurRad="38100" dist="38100" dir="2700000" algn="tl">
                    <a:srgbClr val="000000">
                      <a:alpha val="43137"/>
                    </a:srgbClr>
                  </a:outerShdw>
                </a:effectLst>
              </a:rPr>
              <a:t>:</a:t>
            </a:r>
          </a:p>
          <a:p>
            <a:pPr marL="114300" indent="0">
              <a:buClr>
                <a:srgbClr val="002060"/>
              </a:buClr>
              <a:buNone/>
            </a:pPr>
            <a:endParaRPr lang="en-US" b="1" dirty="0">
              <a:solidFill>
                <a:srgbClr val="7030A0"/>
              </a:solidFill>
              <a:effectLst>
                <a:outerShdw blurRad="38100" dist="38100" dir="2700000" algn="tl">
                  <a:srgbClr val="000000">
                    <a:alpha val="43137"/>
                  </a:srgbClr>
                </a:outerShdw>
              </a:effectLst>
            </a:endParaRPr>
          </a:p>
          <a:p>
            <a:pPr marL="114300" indent="0">
              <a:buNone/>
            </a:pPr>
            <a:r>
              <a:rPr lang="en-US" dirty="0" smtClean="0"/>
              <a:t> - </a:t>
            </a:r>
            <a:r>
              <a:rPr lang="en-US" dirty="0" smtClean="0">
                <a:solidFill>
                  <a:schemeClr val="tx1"/>
                </a:solidFill>
              </a:rPr>
              <a:t>are added to foods to reduce sugar and calories.</a:t>
            </a:r>
          </a:p>
          <a:p>
            <a:pPr marL="114300" indent="0">
              <a:buNone/>
            </a:pPr>
            <a:endParaRPr lang="en-US" dirty="0">
              <a:solidFill>
                <a:schemeClr val="tx1"/>
              </a:solidFill>
            </a:endParaRPr>
          </a:p>
          <a:p>
            <a:pPr marL="114300" indent="0">
              <a:buNone/>
            </a:pPr>
            <a:r>
              <a:rPr lang="en-US" dirty="0" smtClean="0">
                <a:solidFill>
                  <a:schemeClr val="tx1"/>
                </a:solidFill>
              </a:rPr>
              <a:t> - These sweeteners have </a:t>
            </a:r>
            <a:r>
              <a:rPr lang="en-US" b="1" dirty="0" smtClean="0">
                <a:solidFill>
                  <a:srgbClr val="7030A0"/>
                </a:solidFill>
              </a:rPr>
              <a:t>NO EFFECT </a:t>
            </a:r>
            <a:r>
              <a:rPr lang="en-US" dirty="0" smtClean="0">
                <a:solidFill>
                  <a:schemeClr val="tx1"/>
                </a:solidFill>
              </a:rPr>
              <a:t>on glucose (sugar) level.</a:t>
            </a:r>
          </a:p>
          <a:p>
            <a:pPr marL="114300" indent="0">
              <a:buNone/>
            </a:pPr>
            <a:endParaRPr lang="en-US" dirty="0"/>
          </a:p>
          <a:p>
            <a:pPr marL="114300" indent="0">
              <a:lnSpc>
                <a:spcPct val="170000"/>
              </a:lnSpc>
              <a:buNone/>
            </a:pPr>
            <a:r>
              <a:rPr lang="en-US" b="1" u="sng" dirty="0" smtClean="0">
                <a:solidFill>
                  <a:srgbClr val="002060"/>
                </a:solidFill>
                <a:effectLst>
                  <a:outerShdw blurRad="38100" dist="38100" dir="2700000" algn="tl">
                    <a:srgbClr val="000000">
                      <a:alpha val="43137"/>
                    </a:srgbClr>
                  </a:outerShdw>
                </a:effectLst>
              </a:rPr>
              <a:t>There are currently 5 FDA- approved sweeteners:</a:t>
            </a:r>
          </a:p>
          <a:p>
            <a:pPr marL="571500" indent="-457200">
              <a:lnSpc>
                <a:spcPct val="170000"/>
              </a:lnSpc>
              <a:buAutoNum type="arabicPeriod"/>
            </a:pPr>
            <a:r>
              <a:rPr lang="en-US" dirty="0" smtClean="0">
                <a:solidFill>
                  <a:schemeClr val="tx1"/>
                </a:solidFill>
              </a:rPr>
              <a:t>saccharin.</a:t>
            </a:r>
          </a:p>
          <a:p>
            <a:pPr marL="571500" indent="-457200">
              <a:lnSpc>
                <a:spcPct val="170000"/>
              </a:lnSpc>
              <a:buAutoNum type="arabicPeriod"/>
            </a:pPr>
            <a:r>
              <a:rPr lang="en-US" dirty="0" smtClean="0">
                <a:solidFill>
                  <a:schemeClr val="tx1"/>
                </a:solidFill>
              </a:rPr>
              <a:t>Aspartame.</a:t>
            </a:r>
          </a:p>
          <a:p>
            <a:pPr marL="571500" indent="-457200">
              <a:lnSpc>
                <a:spcPct val="170000"/>
              </a:lnSpc>
              <a:buAutoNum type="arabicPeriod"/>
            </a:pPr>
            <a:r>
              <a:rPr lang="en-US" dirty="0" err="1" smtClean="0">
                <a:solidFill>
                  <a:schemeClr val="tx1"/>
                </a:solidFill>
              </a:rPr>
              <a:t>Acesulfame</a:t>
            </a:r>
            <a:r>
              <a:rPr lang="en-US" dirty="0" smtClean="0">
                <a:solidFill>
                  <a:schemeClr val="tx1"/>
                </a:solidFill>
              </a:rPr>
              <a:t> K.</a:t>
            </a:r>
          </a:p>
          <a:p>
            <a:pPr marL="571500" indent="-457200">
              <a:lnSpc>
                <a:spcPct val="170000"/>
              </a:lnSpc>
              <a:buAutoNum type="arabicPeriod"/>
            </a:pPr>
            <a:r>
              <a:rPr lang="en-US" dirty="0" smtClean="0">
                <a:solidFill>
                  <a:schemeClr val="tx1"/>
                </a:solidFill>
              </a:rPr>
              <a:t>Sucralose.</a:t>
            </a:r>
          </a:p>
          <a:p>
            <a:pPr marL="571500" indent="-457200">
              <a:lnSpc>
                <a:spcPct val="170000"/>
              </a:lnSpc>
              <a:buAutoNum type="arabicPeriod"/>
            </a:pPr>
            <a:r>
              <a:rPr lang="en-US" dirty="0" err="1" smtClean="0">
                <a:solidFill>
                  <a:schemeClr val="tx1"/>
                </a:solidFill>
              </a:rPr>
              <a:t>Neotame</a:t>
            </a:r>
            <a:r>
              <a:rPr lang="en-US" dirty="0" smtClean="0">
                <a:solidFill>
                  <a:schemeClr val="tx1"/>
                </a:solidFill>
              </a:rPr>
              <a:t>.</a:t>
            </a:r>
          </a:p>
          <a:p>
            <a:pPr marL="571500" indent="-457200">
              <a:buAutoNum type="arabicPeriod"/>
            </a:pPr>
            <a:endParaRPr lang="en-US" dirty="0"/>
          </a:p>
        </p:txBody>
      </p:sp>
      <p:sp>
        <p:nvSpPr>
          <p:cNvPr id="4" name="Rounded Rectangular Callout 3"/>
          <p:cNvSpPr/>
          <p:nvPr/>
        </p:nvSpPr>
        <p:spPr>
          <a:xfrm>
            <a:off x="4197472" y="4190061"/>
            <a:ext cx="3603399" cy="1569023"/>
          </a:xfrm>
          <a:prstGeom prst="wedgeRoundRectCallout">
            <a:avLst>
              <a:gd name="adj1" fmla="val -75355"/>
              <a:gd name="adj2" fmla="val 19295"/>
              <a:gd name="adj3" fmla="val 16667"/>
            </a:avLst>
          </a:prstGeom>
        </p:spPr>
        <p:style>
          <a:lnRef idx="0">
            <a:schemeClr val="accent3"/>
          </a:lnRef>
          <a:fillRef idx="3">
            <a:schemeClr val="accent3"/>
          </a:fillRef>
          <a:effectRef idx="3">
            <a:schemeClr val="accent3"/>
          </a:effectRef>
          <a:fontRef idx="minor">
            <a:schemeClr val="lt1"/>
          </a:fontRef>
        </p:style>
        <p:txBody>
          <a:bodyPr rtlCol="0" anchor="ctr"/>
          <a:lstStyle/>
          <a:p>
            <a:pPr algn="ctr">
              <a:lnSpc>
                <a:spcPct val="150000"/>
              </a:lnSpc>
            </a:pPr>
            <a:r>
              <a:rPr lang="en-US" dirty="0" smtClean="0"/>
              <a:t>There found in diet drinks, light yogurt, and sugar-free gelatin desserts, and pudding</a:t>
            </a:r>
            <a:endParaRPr lang="en-US" dirty="0"/>
          </a:p>
        </p:txBody>
      </p:sp>
    </p:spTree>
    <p:extLst>
      <p:ext uri="{BB962C8B-B14F-4D97-AF65-F5344CB8AC3E}">
        <p14:creationId xmlns:p14="http://schemas.microsoft.com/office/powerpoint/2010/main" val="35047612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1000"/>
                                        <p:tgtEl>
                                          <p:spTgt spid="3">
                                            <p:txEl>
                                              <p:pRg st="4" end="4"/>
                                            </p:txEl>
                                          </p:spTgt>
                                        </p:tgtEl>
                                      </p:cBhvr>
                                    </p:animEffect>
                                    <p:anim calcmode="lin" valueType="num">
                                      <p:cBhvr>
                                        <p:cTn id="2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1000"/>
                                        <p:tgtEl>
                                          <p:spTgt spid="3">
                                            <p:txEl>
                                              <p:pRg st="6" end="6"/>
                                            </p:txEl>
                                          </p:spTgt>
                                        </p:tgtEl>
                                      </p:cBhvr>
                                    </p:animEffect>
                                    <p:anim calcmode="lin" valueType="num">
                                      <p:cBhvr>
                                        <p:cTn id="2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6" end="6"/>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fade">
                                      <p:cBhvr>
                                        <p:cTn id="31" dur="1000"/>
                                        <p:tgtEl>
                                          <p:spTgt spid="3">
                                            <p:txEl>
                                              <p:pRg st="7" end="7"/>
                                            </p:txEl>
                                          </p:spTgt>
                                        </p:tgtEl>
                                      </p:cBhvr>
                                    </p:animEffect>
                                    <p:anim calcmode="lin" valueType="num">
                                      <p:cBhvr>
                                        <p:cTn id="3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7" end="7"/>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3">
                                            <p:txEl>
                                              <p:pRg st="8" end="8"/>
                                            </p:txEl>
                                          </p:spTgt>
                                        </p:tgtEl>
                                        <p:attrNameLst>
                                          <p:attrName>style.visibility</p:attrName>
                                        </p:attrNameLst>
                                      </p:cBhvr>
                                      <p:to>
                                        <p:strVal val="visible"/>
                                      </p:to>
                                    </p:set>
                                    <p:animEffect transition="in" filter="fade">
                                      <p:cBhvr>
                                        <p:cTn id="36" dur="1000"/>
                                        <p:tgtEl>
                                          <p:spTgt spid="3">
                                            <p:txEl>
                                              <p:pRg st="8" end="8"/>
                                            </p:txEl>
                                          </p:spTgt>
                                        </p:tgtEl>
                                      </p:cBhvr>
                                    </p:animEffect>
                                    <p:anim calcmode="lin" valueType="num">
                                      <p:cBhvr>
                                        <p:cTn id="3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8" end="8"/>
                                            </p:txEl>
                                          </p:spTgt>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animEffect transition="in" filter="fade">
                                      <p:cBhvr>
                                        <p:cTn id="41" dur="1000"/>
                                        <p:tgtEl>
                                          <p:spTgt spid="3">
                                            <p:txEl>
                                              <p:pRg st="9" end="9"/>
                                            </p:txEl>
                                          </p:spTgt>
                                        </p:tgtEl>
                                      </p:cBhvr>
                                    </p:animEffect>
                                    <p:anim calcmode="lin" valueType="num">
                                      <p:cBhvr>
                                        <p:cTn id="42"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9" end="9"/>
                                            </p:txEl>
                                          </p:spTgt>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3">
                                            <p:txEl>
                                              <p:pRg st="10" end="10"/>
                                            </p:txEl>
                                          </p:spTgt>
                                        </p:tgtEl>
                                        <p:attrNameLst>
                                          <p:attrName>style.visibility</p:attrName>
                                        </p:attrNameLst>
                                      </p:cBhvr>
                                      <p:to>
                                        <p:strVal val="visible"/>
                                      </p:to>
                                    </p:set>
                                    <p:animEffect transition="in" filter="fade">
                                      <p:cBhvr>
                                        <p:cTn id="46" dur="1000"/>
                                        <p:tgtEl>
                                          <p:spTgt spid="3">
                                            <p:txEl>
                                              <p:pRg st="10" end="10"/>
                                            </p:txEl>
                                          </p:spTgt>
                                        </p:tgtEl>
                                      </p:cBhvr>
                                    </p:animEffect>
                                    <p:anim calcmode="lin" valueType="num">
                                      <p:cBhvr>
                                        <p:cTn id="47"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10" end="10"/>
                                            </p:txEl>
                                          </p:spTgt>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animEffect transition="in" filter="fade">
                                      <p:cBhvr>
                                        <p:cTn id="51" dur="1000"/>
                                        <p:tgtEl>
                                          <p:spTgt spid="3">
                                            <p:txEl>
                                              <p:pRg st="11" end="11"/>
                                            </p:txEl>
                                          </p:spTgt>
                                        </p:tgtEl>
                                      </p:cBhvr>
                                    </p:animEffect>
                                    <p:anim calcmode="lin" valueType="num">
                                      <p:cBhvr>
                                        <p:cTn id="52"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53"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6" presetClass="entr" presetSubtype="16" fill="hold" grpId="0" nodeType="click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circle(in)">
                                      <p:cBhvr>
                                        <p:cTn id="58"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u="sng" dirty="0">
                <a:solidFill>
                  <a:srgbClr val="002060"/>
                </a:solidFill>
              </a:rPr>
              <a:t>Note</a:t>
            </a:r>
            <a:r>
              <a:rPr lang="en-US" b="1" u="sng" dirty="0" smtClean="0">
                <a:solidFill>
                  <a:srgbClr val="002060"/>
                </a:solidFill>
              </a:rPr>
              <a:t>:</a:t>
            </a:r>
            <a:endParaRPr lang="en-US" b="1" u="sng" dirty="0">
              <a:solidFill>
                <a:srgbClr val="002060"/>
              </a:solidFill>
            </a:endParaRPr>
          </a:p>
        </p:txBody>
      </p:sp>
      <p:sp>
        <p:nvSpPr>
          <p:cNvPr id="3" name="Content Placeholder 2"/>
          <p:cNvSpPr>
            <a:spLocks noGrp="1"/>
          </p:cNvSpPr>
          <p:nvPr>
            <p:ph idx="1"/>
          </p:nvPr>
        </p:nvSpPr>
        <p:spPr>
          <a:xfrm>
            <a:off x="-36095" y="1995488"/>
            <a:ext cx="8915400" cy="4373563"/>
          </a:xfrm>
        </p:spPr>
        <p:txBody>
          <a:bodyPr/>
          <a:lstStyle/>
          <a:p>
            <a:endParaRPr lang="en-US" dirty="0"/>
          </a:p>
          <a:p>
            <a:pPr marL="114300" indent="0" algn="ctr">
              <a:buNone/>
            </a:pPr>
            <a:r>
              <a:rPr lang="en-US" dirty="0" smtClean="0"/>
              <a:t>   </a:t>
            </a:r>
            <a:r>
              <a:rPr lang="en-US" dirty="0" smtClean="0">
                <a:solidFill>
                  <a:srgbClr val="7030A0"/>
                </a:solidFill>
              </a:rPr>
              <a:t>Non- calorie sweeteners </a:t>
            </a:r>
            <a:r>
              <a:rPr lang="en-US" b="1" dirty="0" smtClean="0">
                <a:solidFill>
                  <a:srgbClr val="C00000"/>
                </a:solidFill>
                <a:effectLst>
                  <a:outerShdw blurRad="38100" dist="38100" dir="2700000" algn="tl">
                    <a:srgbClr val="000000">
                      <a:alpha val="43137"/>
                    </a:srgbClr>
                  </a:outerShdw>
                </a:effectLst>
              </a:rPr>
              <a:t>DO NOT </a:t>
            </a:r>
            <a:r>
              <a:rPr lang="en-US" dirty="0" smtClean="0">
                <a:solidFill>
                  <a:srgbClr val="7030A0"/>
                </a:solidFill>
              </a:rPr>
              <a:t>contain carbohydrate.</a:t>
            </a:r>
          </a:p>
          <a:p>
            <a:pPr marL="114300" indent="0" algn="ctr">
              <a:buNone/>
            </a:pPr>
            <a:endParaRPr lang="en-US" dirty="0" smtClean="0">
              <a:solidFill>
                <a:srgbClr val="7030A0"/>
              </a:solidFill>
            </a:endParaRPr>
          </a:p>
          <a:p>
            <a:pPr marL="114300" indent="0" algn="ctr">
              <a:buNone/>
            </a:pPr>
            <a:endParaRPr lang="en-US" dirty="0" smtClean="0">
              <a:solidFill>
                <a:srgbClr val="7030A0"/>
              </a:solidFill>
            </a:endParaRPr>
          </a:p>
          <a:p>
            <a:pPr marL="114300" indent="0" algn="ctr">
              <a:buNone/>
            </a:pPr>
            <a:endParaRPr lang="en-US" dirty="0" smtClean="0">
              <a:solidFill>
                <a:srgbClr val="7030A0"/>
              </a:solidFill>
            </a:endParaRPr>
          </a:p>
          <a:p>
            <a:pPr marL="114300" indent="0" algn="ctr">
              <a:buNone/>
            </a:pPr>
            <a:endParaRPr lang="en-US" dirty="0" smtClean="0">
              <a:solidFill>
                <a:srgbClr val="7030A0"/>
              </a:solidFill>
            </a:endParaRPr>
          </a:p>
          <a:p>
            <a:pPr marL="114300" indent="0" algn="ctr">
              <a:buNone/>
            </a:pPr>
            <a:endParaRPr lang="en-US" dirty="0">
              <a:solidFill>
                <a:srgbClr val="7030A0"/>
              </a:solidFill>
            </a:endParaRPr>
          </a:p>
          <a:p>
            <a:pPr marL="114300" indent="0" algn="ctr">
              <a:buNone/>
            </a:pPr>
            <a:endParaRPr lang="en-US" dirty="0" smtClean="0">
              <a:solidFill>
                <a:srgbClr val="7030A0"/>
              </a:solidFill>
            </a:endParaRPr>
          </a:p>
          <a:p>
            <a:pPr marL="114300" indent="0" algn="ctr">
              <a:buNone/>
            </a:pPr>
            <a:r>
              <a:rPr lang="en-US" dirty="0" smtClean="0">
                <a:solidFill>
                  <a:srgbClr val="7030A0"/>
                </a:solidFill>
              </a:rPr>
              <a:t>   Non- </a:t>
            </a:r>
            <a:r>
              <a:rPr lang="en-US" dirty="0">
                <a:solidFill>
                  <a:srgbClr val="7030A0"/>
                </a:solidFill>
              </a:rPr>
              <a:t>calorie sweeteners </a:t>
            </a:r>
            <a:r>
              <a:rPr lang="en-US" b="1" dirty="0">
                <a:solidFill>
                  <a:srgbClr val="C00000"/>
                </a:solidFill>
                <a:effectLst>
                  <a:outerShdw blurRad="38100" dist="38100" dir="2700000" algn="tl">
                    <a:srgbClr val="000000">
                      <a:alpha val="43137"/>
                    </a:srgbClr>
                  </a:outerShdw>
                </a:effectLst>
              </a:rPr>
              <a:t>DO </a:t>
            </a:r>
            <a:r>
              <a:rPr lang="en-US" b="1" dirty="0" smtClean="0">
                <a:solidFill>
                  <a:srgbClr val="C00000"/>
                </a:solidFill>
                <a:effectLst>
                  <a:outerShdw blurRad="38100" dist="38100" dir="2700000" algn="tl">
                    <a:srgbClr val="000000">
                      <a:alpha val="43137"/>
                    </a:srgbClr>
                  </a:outerShdw>
                </a:effectLst>
              </a:rPr>
              <a:t>NOT </a:t>
            </a:r>
            <a:r>
              <a:rPr lang="en-US" dirty="0" smtClean="0">
                <a:solidFill>
                  <a:srgbClr val="7030A0"/>
                </a:solidFill>
              </a:rPr>
              <a:t>affect blood sugars.</a:t>
            </a:r>
            <a:endParaRPr lang="en-US" dirty="0">
              <a:solidFill>
                <a:srgbClr val="7030A0"/>
              </a:solidFill>
            </a:endParaRPr>
          </a:p>
        </p:txBody>
      </p:sp>
      <p:pic>
        <p:nvPicPr>
          <p:cNvPr id="6146" name="Picture 2" descr="Image result for Non- calorie sweetener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76600" y="3086894"/>
            <a:ext cx="2920999" cy="21907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199468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146"/>
                                        </p:tgtEl>
                                        <p:attrNameLst>
                                          <p:attrName>style.visibility</p:attrName>
                                        </p:attrNameLst>
                                      </p:cBhvr>
                                      <p:to>
                                        <p:strVal val="visible"/>
                                      </p:to>
                                    </p:set>
                                    <p:animEffect transition="in" filter="fade">
                                      <p:cBhvr>
                                        <p:cTn id="14" dur="1000"/>
                                        <p:tgtEl>
                                          <p:spTgt spid="6146"/>
                                        </p:tgtEl>
                                      </p:cBhvr>
                                    </p:animEffect>
                                    <p:anim calcmode="lin" valueType="num">
                                      <p:cBhvr>
                                        <p:cTn id="15" dur="1000" fill="hold"/>
                                        <p:tgtEl>
                                          <p:spTgt spid="6146"/>
                                        </p:tgtEl>
                                        <p:attrNameLst>
                                          <p:attrName>ppt_x</p:attrName>
                                        </p:attrNameLst>
                                      </p:cBhvr>
                                      <p:tavLst>
                                        <p:tav tm="0">
                                          <p:val>
                                            <p:strVal val="#ppt_x"/>
                                          </p:val>
                                        </p:tav>
                                        <p:tav tm="100000">
                                          <p:val>
                                            <p:strVal val="#ppt_x"/>
                                          </p:val>
                                        </p:tav>
                                      </p:tavLst>
                                    </p:anim>
                                    <p:anim calcmode="lin" valueType="num">
                                      <p:cBhvr>
                                        <p:cTn id="16" dur="1000" fill="hold"/>
                                        <p:tgtEl>
                                          <p:spTgt spid="614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1000"/>
                                        <p:tgtEl>
                                          <p:spTgt spid="3">
                                            <p:txEl>
                                              <p:pRg st="8" end="8"/>
                                            </p:txEl>
                                          </p:spTgt>
                                        </p:tgtEl>
                                      </p:cBhvr>
                                    </p:animEffect>
                                    <p:anim calcmode="lin" valueType="num">
                                      <p:cBhvr>
                                        <p:cTn id="2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Carbohydrate counting tips</a:t>
            </a:r>
            <a:endParaRPr lang="en-US" dirty="0"/>
          </a:p>
        </p:txBody>
      </p:sp>
      <p:sp>
        <p:nvSpPr>
          <p:cNvPr id="3" name="Content Placeholder 2"/>
          <p:cNvSpPr>
            <a:spLocks noGrp="1"/>
          </p:cNvSpPr>
          <p:nvPr>
            <p:ph idx="1"/>
          </p:nvPr>
        </p:nvSpPr>
        <p:spPr>
          <a:xfrm>
            <a:off x="457200" y="1752600"/>
            <a:ext cx="8458200" cy="4373563"/>
          </a:xfrm>
        </p:spPr>
        <p:txBody>
          <a:bodyPr/>
          <a:lstStyle/>
          <a:p>
            <a:pPr>
              <a:lnSpc>
                <a:spcPct val="200000"/>
              </a:lnSpc>
              <a:buClr>
                <a:srgbClr val="7030A0"/>
              </a:buClr>
              <a:buFont typeface="Wingdings" panose="05000000000000000000" pitchFamily="2" charset="2"/>
              <a:buChar char="Ø"/>
            </a:pPr>
            <a:r>
              <a:rPr lang="en-US" dirty="0" smtClean="0"/>
              <a:t> </a:t>
            </a:r>
            <a:r>
              <a:rPr lang="en-US" sz="3200" dirty="0" smtClean="0"/>
              <a:t>eating out.</a:t>
            </a:r>
          </a:p>
          <a:p>
            <a:pPr>
              <a:lnSpc>
                <a:spcPct val="200000"/>
              </a:lnSpc>
              <a:buClr>
                <a:srgbClr val="7030A0"/>
              </a:buClr>
              <a:buFont typeface="Wingdings" panose="05000000000000000000" pitchFamily="2" charset="2"/>
              <a:buChar char="Ø"/>
            </a:pPr>
            <a:r>
              <a:rPr lang="en-US" sz="3200" dirty="0" smtClean="0"/>
              <a:t>Weight gain.</a:t>
            </a:r>
          </a:p>
          <a:p>
            <a:pPr>
              <a:lnSpc>
                <a:spcPct val="200000"/>
              </a:lnSpc>
              <a:buClr>
                <a:srgbClr val="7030A0"/>
              </a:buClr>
              <a:buFont typeface="Wingdings" panose="05000000000000000000" pitchFamily="2" charset="2"/>
              <a:buChar char="Ø"/>
            </a:pPr>
            <a:r>
              <a:rPr lang="en-US" sz="3200" dirty="0" smtClean="0"/>
              <a:t>Healthy eating. ( high fiber consumed )</a:t>
            </a:r>
          </a:p>
          <a:p>
            <a:pPr marL="114300" indent="0">
              <a:buNone/>
            </a:pPr>
            <a:endParaRPr lang="en-US" dirty="0"/>
          </a:p>
        </p:txBody>
      </p:sp>
    </p:spTree>
    <p:extLst>
      <p:ext uri="{BB962C8B-B14F-4D97-AF65-F5344CB8AC3E}">
        <p14:creationId xmlns:p14="http://schemas.microsoft.com/office/powerpoint/2010/main" val="31138972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752600"/>
            <a:ext cx="8610600" cy="4724400"/>
          </a:xfrm>
        </p:spPr>
        <p:txBody>
          <a:bodyPr>
            <a:normAutofit fontScale="92500" lnSpcReduction="20000"/>
          </a:bodyPr>
          <a:lstStyle/>
          <a:p>
            <a:pPr marL="114300" indent="0">
              <a:buNone/>
            </a:pPr>
            <a:r>
              <a:rPr lang="en-US" b="1" u="sng" dirty="0" smtClean="0">
                <a:solidFill>
                  <a:srgbClr val="7030A0"/>
                </a:solidFill>
                <a:effectLst>
                  <a:outerShdw blurRad="38100" dist="38100" dir="2700000" algn="tl">
                    <a:srgbClr val="000000">
                      <a:alpha val="43137"/>
                    </a:srgbClr>
                  </a:outerShdw>
                </a:effectLst>
              </a:rPr>
              <a:t>Alcohol beverages:</a:t>
            </a:r>
          </a:p>
          <a:p>
            <a:pPr marL="114300" indent="0">
              <a:buNone/>
            </a:pPr>
            <a:endParaRPr lang="en-US" b="1" u="sng" dirty="0" smtClean="0">
              <a:solidFill>
                <a:srgbClr val="7030A0"/>
              </a:solidFill>
              <a:effectLst>
                <a:outerShdw blurRad="38100" dist="38100" dir="2700000" algn="tl">
                  <a:srgbClr val="000000">
                    <a:alpha val="43137"/>
                  </a:srgbClr>
                </a:outerShdw>
              </a:effectLst>
            </a:endParaRPr>
          </a:p>
          <a:p>
            <a:r>
              <a:rPr lang="en-US" dirty="0" smtClean="0"/>
              <a:t>Pure alcohol alone </a:t>
            </a:r>
            <a:r>
              <a:rPr lang="en-US" b="1" dirty="0" smtClean="0">
                <a:solidFill>
                  <a:srgbClr val="C00000"/>
                </a:solidFill>
              </a:rPr>
              <a:t>DOES NOT </a:t>
            </a:r>
            <a:r>
              <a:rPr lang="en-US" dirty="0" smtClean="0"/>
              <a:t>raise blood glucose </a:t>
            </a:r>
          </a:p>
          <a:p>
            <a:pPr marL="114300" indent="0">
              <a:buNone/>
            </a:pPr>
            <a:endParaRPr lang="en-US" dirty="0"/>
          </a:p>
          <a:p>
            <a:pPr marL="114300" indent="0">
              <a:buNone/>
            </a:pPr>
            <a:r>
              <a:rPr lang="en-US" dirty="0" smtClean="0"/>
              <a:t>                     </a:t>
            </a:r>
            <a:r>
              <a:rPr lang="en-US" b="1" dirty="0" smtClean="0">
                <a:solidFill>
                  <a:srgbClr val="7030A0"/>
                </a:solidFill>
              </a:rPr>
              <a:t>NO BOLUS INSULIN IS NEEDED</a:t>
            </a:r>
          </a:p>
          <a:p>
            <a:pPr marL="114300" indent="0">
              <a:buNone/>
            </a:pPr>
            <a:endParaRPr lang="en-US" b="1" dirty="0" smtClean="0">
              <a:solidFill>
                <a:srgbClr val="7030A0"/>
              </a:solidFill>
            </a:endParaRPr>
          </a:p>
          <a:p>
            <a:pPr marL="114300" indent="0">
              <a:buNone/>
            </a:pPr>
            <a:r>
              <a:rPr lang="en-US" b="1" dirty="0" smtClean="0"/>
              <a:t>In fact, alcohol can increase the risk of hypoglycemia, </a:t>
            </a:r>
            <a:r>
              <a:rPr lang="en-US" b="1" u="sng" dirty="0" smtClean="0">
                <a:solidFill>
                  <a:srgbClr val="7030A0"/>
                </a:solidFill>
              </a:rPr>
              <a:t>because:</a:t>
            </a:r>
          </a:p>
          <a:p>
            <a:pPr>
              <a:lnSpc>
                <a:spcPct val="150000"/>
              </a:lnSpc>
              <a:buClr>
                <a:srgbClr val="7030A0"/>
              </a:buClr>
              <a:buFont typeface="Wingdings" panose="05000000000000000000" pitchFamily="2" charset="2"/>
              <a:buChar char="Ø"/>
            </a:pPr>
            <a:r>
              <a:rPr lang="en-US" dirty="0" smtClean="0"/>
              <a:t>The liver cannot make glucose while it is processing alcohol.</a:t>
            </a:r>
          </a:p>
          <a:p>
            <a:pPr>
              <a:lnSpc>
                <a:spcPct val="150000"/>
              </a:lnSpc>
              <a:buClr>
                <a:srgbClr val="7030A0"/>
              </a:buClr>
              <a:buFont typeface="Wingdings" panose="05000000000000000000" pitchFamily="2" charset="2"/>
              <a:buChar char="Ø"/>
            </a:pPr>
            <a:r>
              <a:rPr lang="en-US" dirty="0" smtClean="0"/>
              <a:t>Alcohol can prevent the body’s normal protective mechanisms from working if the blood glucose falls while drinking alcohol. </a:t>
            </a:r>
          </a:p>
          <a:p>
            <a:pPr marL="114300" indent="0">
              <a:buNone/>
            </a:pPr>
            <a:endParaRPr lang="en-US" dirty="0"/>
          </a:p>
        </p:txBody>
      </p:sp>
      <p:sp>
        <p:nvSpPr>
          <p:cNvPr id="4" name="Down Arrow 3"/>
          <p:cNvSpPr/>
          <p:nvPr/>
        </p:nvSpPr>
        <p:spPr>
          <a:xfrm>
            <a:off x="3962400" y="2743200"/>
            <a:ext cx="228600" cy="381000"/>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328005733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1000"/>
                                        <p:tgtEl>
                                          <p:spTgt spid="3">
                                            <p:txEl>
                                              <p:pRg st="4" end="4"/>
                                            </p:txEl>
                                          </p:spTgt>
                                        </p:tgtEl>
                                      </p:cBhvr>
                                    </p:animEffect>
                                    <p:anim calcmode="lin" valueType="num">
                                      <p:cBhvr>
                                        <p:cTn id="2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1000"/>
                                        <p:tgtEl>
                                          <p:spTgt spid="3">
                                            <p:txEl>
                                              <p:pRg st="6" end="6"/>
                                            </p:txEl>
                                          </p:spTgt>
                                        </p:tgtEl>
                                      </p:cBhvr>
                                    </p:animEffect>
                                    <p:anim calcmode="lin" valueType="num">
                                      <p:cBhvr>
                                        <p:cTn id="34"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3">
                                            <p:txEl>
                                              <p:pRg st="7" end="7"/>
                                            </p:txEl>
                                          </p:spTgt>
                                        </p:tgtEl>
                                        <p:attrNameLst>
                                          <p:attrName>style.visibility</p:attrName>
                                        </p:attrNameLst>
                                      </p:cBhvr>
                                      <p:to>
                                        <p:strVal val="visible"/>
                                      </p:to>
                                    </p:set>
                                    <p:animEffect transition="in" filter="fade">
                                      <p:cBhvr>
                                        <p:cTn id="40" dur="1000"/>
                                        <p:tgtEl>
                                          <p:spTgt spid="3">
                                            <p:txEl>
                                              <p:pRg st="7" end="7"/>
                                            </p:txEl>
                                          </p:spTgt>
                                        </p:tgtEl>
                                      </p:cBhvr>
                                    </p:animEffect>
                                    <p:anim calcmode="lin" valueType="num">
                                      <p:cBhvr>
                                        <p:cTn id="41"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7" end="7"/>
                                            </p:txEl>
                                          </p:spTgt>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animEffect transition="in" filter="fade">
                                      <p:cBhvr>
                                        <p:cTn id="45" dur="1000"/>
                                        <p:tgtEl>
                                          <p:spTgt spid="3">
                                            <p:txEl>
                                              <p:pRg st="8" end="8"/>
                                            </p:txEl>
                                          </p:spTgt>
                                        </p:tgtEl>
                                      </p:cBhvr>
                                    </p:animEffect>
                                    <p:anim calcmode="lin" valueType="num">
                                      <p:cBhvr>
                                        <p:cTn id="4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429000"/>
            <a:ext cx="8229600" cy="3200400"/>
          </a:xfrm>
        </p:spPr>
        <p:txBody>
          <a:bodyPr>
            <a:normAutofit lnSpcReduction="10000"/>
          </a:bodyPr>
          <a:lstStyle/>
          <a:p>
            <a:pPr marL="114300" indent="0">
              <a:buNone/>
            </a:pPr>
            <a:r>
              <a:rPr lang="en-US" b="1" u="sng" dirty="0" smtClean="0">
                <a:solidFill>
                  <a:srgbClr val="7030A0"/>
                </a:solidFill>
                <a:effectLst>
                  <a:outerShdw blurRad="38100" dist="38100" dir="2700000" algn="tl">
                    <a:srgbClr val="000000">
                      <a:alpha val="43137"/>
                    </a:srgbClr>
                  </a:outerShdw>
                </a:effectLst>
              </a:rPr>
              <a:t>Tips:</a:t>
            </a:r>
          </a:p>
          <a:p>
            <a:pPr>
              <a:lnSpc>
                <a:spcPct val="150000"/>
              </a:lnSpc>
            </a:pPr>
            <a:r>
              <a:rPr lang="en-US" dirty="0" smtClean="0"/>
              <a:t>Never drink alcohol on an empty stomach.</a:t>
            </a:r>
          </a:p>
          <a:p>
            <a:pPr>
              <a:lnSpc>
                <a:spcPct val="150000"/>
              </a:lnSpc>
            </a:pPr>
            <a:r>
              <a:rPr lang="en-US" dirty="0" smtClean="0"/>
              <a:t>Low carbs alcoholic drinks can usually be added to normal meal plan.</a:t>
            </a:r>
          </a:p>
          <a:p>
            <a:pPr>
              <a:lnSpc>
                <a:spcPct val="150000"/>
              </a:lnSpc>
            </a:pPr>
            <a:r>
              <a:rPr lang="en-US" dirty="0" smtClean="0"/>
              <a:t>Additional blood glucose testing is recommended when consuming alcohol.</a:t>
            </a:r>
            <a:endParaRPr lang="en-US" dirty="0"/>
          </a:p>
        </p:txBody>
      </p:sp>
      <p:sp>
        <p:nvSpPr>
          <p:cNvPr id="4" name="TextBox 3"/>
          <p:cNvSpPr txBox="1"/>
          <p:nvPr/>
        </p:nvSpPr>
        <p:spPr>
          <a:xfrm>
            <a:off x="304800" y="1905000"/>
            <a:ext cx="8610600" cy="1200329"/>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US" b="1" dirty="0" smtClean="0">
                <a:solidFill>
                  <a:srgbClr val="002060"/>
                </a:solidFill>
              </a:rPr>
              <a:t>Typically, less insulin is required per gram of carbs when drinking alcohol.</a:t>
            </a:r>
          </a:p>
          <a:p>
            <a:pPr algn="ctr"/>
            <a:endParaRPr lang="en-US" b="1" dirty="0">
              <a:solidFill>
                <a:srgbClr val="002060"/>
              </a:solidFill>
            </a:endParaRPr>
          </a:p>
          <a:p>
            <a:pPr algn="ctr"/>
            <a:r>
              <a:rPr lang="en-US" b="1" dirty="0" smtClean="0">
                <a:solidFill>
                  <a:srgbClr val="002060"/>
                </a:solidFill>
              </a:rPr>
              <a:t>Giving a bolus for carbs when drinking should be done very carefully because of the increase risk of low blood glucose.</a:t>
            </a:r>
          </a:p>
        </p:txBody>
      </p:sp>
    </p:spTree>
    <p:extLst>
      <p:ext uri="{BB962C8B-B14F-4D97-AF65-F5344CB8AC3E}">
        <p14:creationId xmlns:p14="http://schemas.microsoft.com/office/powerpoint/2010/main" val="9856407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1000"/>
                                        <p:tgtEl>
                                          <p:spTgt spid="3">
                                            <p:txEl>
                                              <p:pRg st="2" end="2"/>
                                            </p:txEl>
                                          </p:spTgt>
                                        </p:tgtEl>
                                      </p:cBhvr>
                                    </p:animEffect>
                                    <p:anim calcmode="lin" valueType="num">
                                      <p:cBhvr>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1000"/>
                                        <p:tgtEl>
                                          <p:spTgt spid="3">
                                            <p:txEl>
                                              <p:pRg st="3" end="3"/>
                                            </p:txEl>
                                          </p:spTgt>
                                        </p:tgtEl>
                                      </p:cBhvr>
                                    </p:animEffect>
                                    <p:anim calcmode="lin" valueType="num">
                                      <p:cBhvr>
                                        <p:cTn id="3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Attachments </a:t>
            </a:r>
            <a:endParaRPr lang="en-US" dirty="0"/>
          </a:p>
        </p:txBody>
      </p:sp>
      <p:sp>
        <p:nvSpPr>
          <p:cNvPr id="3" name="AutoShape 2" descr="https://mail.ksu.edu.sa/OWA/service.svc/s/GetFileAttachment?id=AAMkADM0Y2E0MDY1LTYyNWEtNDE4Mi05NWNjLWFiZWZjMTcxMDE4MQBGAAAAAADRxkH9xccBR5RCKABKJWl0BwDtouPNho47R5fMg9riSJqcAAAAAAEMAADtouPNho47R5fMg9riSJqcAAE9tiDTAAABEgAQAIYsrqKUTmJFju9pA1heXLk%3D&amp;isImagePreview=True&amp;X-OWA-CANARY=5g0nrhTN7kWZncOmocr8z1Cr46iDWNMIEJLSntXhwDtcd3NeNtV2tbm7VZu7w-k9_nmZEGiqE8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4" name="Picture 3"/>
          <p:cNvPicPr>
            <a:picLocks noChangeAspect="1"/>
          </p:cNvPicPr>
          <p:nvPr/>
        </p:nvPicPr>
        <p:blipFill rotWithShape="1">
          <a:blip r:embed="rId2"/>
          <a:srcRect l="1873" r="3118" b="9804"/>
          <a:stretch/>
        </p:blipFill>
        <p:spPr>
          <a:xfrm>
            <a:off x="2346664" y="1371600"/>
            <a:ext cx="4419600" cy="52578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4981326"/>
      </p:ext>
    </p:extLst>
  </p:cSld>
  <p:clrMapOvr>
    <a:masterClrMapping/>
  </p:clrMapOvr>
  <p:transition spd="slow">
    <p:push dir="u"/>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2145"/>
          <a:stretch/>
        </p:blipFill>
        <p:spPr>
          <a:xfrm rot="16200000">
            <a:off x="1752600" y="-457200"/>
            <a:ext cx="5562600" cy="78486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87019974"/>
      </p:ext>
    </p:extLst>
  </p:cSld>
  <p:clrMapOvr>
    <a:masterClrMapping/>
  </p:clrMapOvr>
  <p:transition spd="slow">
    <p:push dir="u"/>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9423</TotalTime>
  <Words>1829</Words>
  <Application>Microsoft Office PowerPoint</Application>
  <PresentationFormat>On-screen Show (4:3)</PresentationFormat>
  <Paragraphs>382</Paragraphs>
  <Slides>45</Slides>
  <Notes>6</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Apothecary</vt:lpstr>
      <vt:lpstr>   Carbohydrate Counting in diabetic  patient  </vt:lpstr>
      <vt:lpstr>definition</vt:lpstr>
      <vt:lpstr>By CHO COUNTING:</vt:lpstr>
      <vt:lpstr>Who should learn cho counting??</vt:lpstr>
      <vt:lpstr>Nutrient categories</vt:lpstr>
      <vt:lpstr>Note:</vt:lpstr>
      <vt:lpstr>Sources of cho</vt:lpstr>
      <vt:lpstr>Carbohydrate counting is based on two ideas:</vt:lpstr>
      <vt:lpstr>PowerPoint Presentation</vt:lpstr>
      <vt:lpstr>Cho gram counting</vt:lpstr>
      <vt:lpstr>PowerPoint Presentation</vt:lpstr>
      <vt:lpstr>Carbs counting methods</vt:lpstr>
      <vt:lpstr>PowerPoint Presentation</vt:lpstr>
      <vt:lpstr>PowerPoint Presentation</vt:lpstr>
      <vt:lpstr> carbohydrate Exchange system: </vt:lpstr>
      <vt:lpstr>PowerPoint Presentation</vt:lpstr>
      <vt:lpstr>PowerPoint Presentation</vt:lpstr>
      <vt:lpstr>PowerPoint Presentation</vt:lpstr>
      <vt:lpstr>PowerPoint Presentation</vt:lpstr>
      <vt:lpstr>Reading food labels </vt:lpstr>
      <vt:lpstr>Calculation of cho </vt:lpstr>
      <vt:lpstr>PowerPoint Presentation</vt:lpstr>
      <vt:lpstr>Calculate cho ratio</vt:lpstr>
      <vt:lpstr>PowerPoint Presentation</vt:lpstr>
      <vt:lpstr>  </vt:lpstr>
      <vt:lpstr>Insulin sensitivity factor or  correction factor</vt:lpstr>
      <vt:lpstr>Remember:</vt:lpstr>
      <vt:lpstr>PowerPoint Presentation</vt:lpstr>
      <vt:lpstr>correction factor</vt:lpstr>
      <vt:lpstr>PowerPoint Presentation</vt:lpstr>
      <vt:lpstr>Hypoglycemia  ( low blood sugar )</vt:lpstr>
      <vt:lpstr>PowerPoint Presentation</vt:lpstr>
      <vt:lpstr>Fiber effect </vt:lpstr>
      <vt:lpstr>PowerPoint Presentation</vt:lpstr>
      <vt:lpstr>Dietary fiber on nutrition labels</vt:lpstr>
      <vt:lpstr>More on nutrition labels</vt:lpstr>
      <vt:lpstr> Note: </vt:lpstr>
      <vt:lpstr>PowerPoint Presentation</vt:lpstr>
      <vt:lpstr>PowerPoint Presentation</vt:lpstr>
      <vt:lpstr>Note:</vt:lpstr>
      <vt:lpstr>Carbohydrate counting tips</vt:lpstr>
      <vt:lpstr>PowerPoint Presentation</vt:lpstr>
      <vt:lpstr>PowerPoint Presentation</vt:lpstr>
      <vt:lpstr>Attachments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Carbohydrate Counting</dc:title>
  <dc:creator>wadha alotaiby</dc:creator>
  <cp:lastModifiedBy>Clinic Clinic</cp:lastModifiedBy>
  <cp:revision>155</cp:revision>
  <dcterms:created xsi:type="dcterms:W3CDTF">2015-05-31T06:28:11Z</dcterms:created>
  <dcterms:modified xsi:type="dcterms:W3CDTF">2021-03-24T11:04:35Z</dcterms:modified>
</cp:coreProperties>
</file>