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sldIdLst>
    <p:sldId id="256" r:id="rId5"/>
    <p:sldId id="257" r:id="rId6"/>
    <p:sldId id="260" r:id="rId7"/>
    <p:sldId id="261" r:id="rId8"/>
    <p:sldId id="262" r:id="rId9"/>
    <p:sldId id="272" r:id="rId10"/>
    <p:sldId id="263" r:id="rId11"/>
    <p:sldId id="259" r:id="rId12"/>
    <p:sldId id="264" r:id="rId13"/>
    <p:sldId id="265" r:id="rId14"/>
    <p:sldId id="268" r:id="rId15"/>
    <p:sldId id="269" r:id="rId16"/>
    <p:sldId id="266" r:id="rId17"/>
    <p:sldId id="267" r:id="rId18"/>
    <p:sldId id="273" r:id="rId19"/>
    <p:sldId id="274" r:id="rId20"/>
    <p:sldId id="270" r:id="rId21"/>
    <p:sldId id="258" r:id="rId2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3637"/>
    <a:srgbClr val="139086"/>
    <a:srgbClr val="83B81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89" autoAdjust="0"/>
    <p:restoredTop sz="94660"/>
  </p:normalViewPr>
  <p:slideViewPr>
    <p:cSldViewPr snapToGrid="0" snapToObjects="1">
      <p:cViewPr varScale="1">
        <p:scale>
          <a:sx n="110" d="100"/>
          <a:sy n="110" d="100"/>
        </p:scale>
        <p:origin x="341" y="67"/>
      </p:cViewPr>
      <p:guideLst>
        <p:guide orient="horz" pos="1620"/>
        <p:guide pos="2880"/>
      </p:guideLst>
    </p:cSldViewPr>
  </p:slideViewPr>
  <p:notesTextViewPr>
    <p:cViewPr>
      <p:scale>
        <a:sx n="100" d="100"/>
        <a:sy n="100" d="100"/>
      </p:scale>
      <p:origin x="0" y="0"/>
    </p:cViewPr>
  </p:notesTextViewPr>
  <p:sorterViewPr>
    <p:cViewPr>
      <p:scale>
        <a:sx n="149" d="100"/>
        <a:sy n="149"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CDB3CC-F982-40F9-8DD6-BCC9AFBF44BD}" type="datetime1">
              <a:rPr lang="en-US" smtClean="0"/>
              <a:pPr/>
              <a:t>25/11/2019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88E988-FB04-AB4E-BE5A-59F242AF7F7A}" type="slidenum">
              <a:rPr lang="en-US" smtClean="0"/>
              <a:t>‹#›</a:t>
            </a:fld>
            <a:endParaRPr lang="en-US"/>
          </a:p>
        </p:txBody>
      </p:sp>
    </p:spTree>
    <p:extLst>
      <p:ext uri="{BB962C8B-B14F-4D97-AF65-F5344CB8AC3E}">
        <p14:creationId xmlns:p14="http://schemas.microsoft.com/office/powerpoint/2010/main" val="172835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2560D-EC28-3B41-86E8-18F1CE0113B4}" type="datetimeFigureOut">
              <a:rPr lang="en-US" smtClean="0"/>
              <a:t>25/11/2019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220382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9E7B99-7C3F-4BC3-B7B8-7E1F8C620B24}" type="datetime1">
              <a:rPr lang="en-US" smtClean="0"/>
              <a:pPr/>
              <a:t>25/11/2019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AF2B4D-6B12-4EDF-87BB-2B55CECB6611}" type="slidenum">
              <a:rPr lang="en-US" smtClean="0"/>
              <a:pPr/>
              <a:t>‹#›</a:t>
            </a:fld>
            <a:endParaRPr lang="en-US"/>
          </a:p>
        </p:txBody>
      </p:sp>
    </p:spTree>
    <p:extLst>
      <p:ext uri="{BB962C8B-B14F-4D97-AF65-F5344CB8AC3E}">
        <p14:creationId xmlns:p14="http://schemas.microsoft.com/office/powerpoint/2010/main" val="1122394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C2560D-EC28-3B41-86E8-18F1CE0113B4}" type="datetimeFigureOut">
              <a:rPr lang="en-US" smtClean="0"/>
              <a:t>25/11/2019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260594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C2560D-EC28-3B41-86E8-18F1CE0113B4}" type="datetimeFigureOut">
              <a:rPr lang="en-US" smtClean="0"/>
              <a:t>25/11/2019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2486824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C2560D-EC28-3B41-86E8-18F1CE0113B4}" type="datetimeFigureOut">
              <a:rPr lang="en-US" smtClean="0"/>
              <a:t>25/11/2019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084712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2560D-EC28-3B41-86E8-18F1CE0113B4}" type="datetimeFigureOut">
              <a:rPr lang="en-US" smtClean="0"/>
              <a:t>25/11/2019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249224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C2560D-EC28-3B41-86E8-18F1CE0113B4}" type="datetimeFigureOut">
              <a:rPr lang="en-US" smtClean="0"/>
              <a:t>25/11/2019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dirty="0">
              <a:solidFill>
                <a:schemeClr val="accent3">
                  <a:shade val="75000"/>
                </a:schemeClr>
              </a:solidFill>
            </a:endParaRPr>
          </a:p>
        </p:txBody>
      </p:sp>
    </p:spTree>
    <p:extLst>
      <p:ext uri="{BB962C8B-B14F-4D97-AF65-F5344CB8AC3E}">
        <p14:creationId xmlns:p14="http://schemas.microsoft.com/office/powerpoint/2010/main" val="1218220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C2560D-EC28-3B41-86E8-18F1CE0113B4}" type="datetimeFigureOut">
              <a:rPr lang="en-US" smtClean="0"/>
              <a:t>25/11/2019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615983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2560D-EC28-3B41-86E8-18F1CE0113B4}" type="datetimeFigureOut">
              <a:rPr lang="en-US" smtClean="0"/>
              <a:t>25/11/2019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723317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2560D-EC28-3B41-86E8-18F1CE0113B4}" type="datetimeFigureOut">
              <a:rPr lang="en-US" smtClean="0"/>
              <a:t>25/11/2019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2417996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8C2560D-EC28-3B41-86E8-18F1CE0113B4}" type="datetimeFigureOut">
              <a:rPr lang="en-US" smtClean="0"/>
              <a:t>25/11/2019</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066355A-084C-D24E-9AD2-7E4FC41EA627}" type="slidenum">
              <a:rPr lang="en-US" smtClean="0"/>
              <a:t>‹#›</a:t>
            </a:fld>
            <a:endParaRPr lang="en-US"/>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56" r:id="rId1"/>
    <p:sldLayoutId id="2147493457" r:id="rId2"/>
    <p:sldLayoutId id="2147493458" r:id="rId3"/>
    <p:sldLayoutId id="2147493459" r:id="rId4"/>
    <p:sldLayoutId id="2147493460" r:id="rId5"/>
    <p:sldLayoutId id="2147493461" r:id="rId6"/>
    <p:sldLayoutId id="2147493462" r:id="rId7"/>
    <p:sldLayoutId id="2147493463" r:id="rId8"/>
    <p:sldLayoutId id="2147493464" r:id="rId9"/>
    <p:sldLayoutId id="2147493465" r:id="rId10"/>
    <p:sldLayoutId id="214749346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4.png"/><Relationship Id="rId7"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8.emf"/><Relationship Id="rId5" Type="http://schemas.openxmlformats.org/officeDocument/2006/relationships/oleObject" Target="../embeddings/oleObject1.bin"/><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9.emf"/><Relationship Id="rId5" Type="http://schemas.openxmlformats.org/officeDocument/2006/relationships/package" Target="../embeddings/Microsoft_Word_Document.docx"/><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AE innovates presentation-0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8643"/>
            <a:ext cx="9144000" cy="4254857"/>
          </a:xfrm>
          <a:prstGeom prst="rect">
            <a:avLst/>
          </a:prstGeom>
        </p:spPr>
      </p:pic>
      <p:pic>
        <p:nvPicPr>
          <p:cNvPr id="8" name="Picture 7" descr="DHA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8731" y="139518"/>
            <a:ext cx="1639648" cy="656596"/>
          </a:xfrm>
          <a:prstGeom prst="rect">
            <a:avLst/>
          </a:prstGeom>
        </p:spPr>
      </p:pic>
      <p:pic>
        <p:nvPicPr>
          <p:cNvPr id="9" name="Picture 8" descr="GOV.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8310" y="83142"/>
            <a:ext cx="1424877" cy="722165"/>
          </a:xfrm>
          <a:prstGeom prst="rect">
            <a:avLst/>
          </a:prstGeom>
        </p:spPr>
      </p:pic>
      <p:sp>
        <p:nvSpPr>
          <p:cNvPr id="5" name="Title 1"/>
          <p:cNvSpPr>
            <a:spLocks noGrp="1"/>
          </p:cNvSpPr>
          <p:nvPr>
            <p:ph type="ctrTitle"/>
          </p:nvPr>
        </p:nvSpPr>
        <p:spPr>
          <a:xfrm>
            <a:off x="685800" y="1597819"/>
            <a:ext cx="7772400" cy="1102519"/>
          </a:xfrm>
        </p:spPr>
        <p:txBody>
          <a:bodyPr/>
          <a:lstStyle/>
          <a:p>
            <a:r>
              <a:rPr lang="en-US" dirty="0" smtClean="0"/>
              <a:t>Journal Club Presentation</a:t>
            </a:r>
            <a:endParaRPr lang="en-US" dirty="0"/>
          </a:p>
        </p:txBody>
      </p:sp>
      <p:sp>
        <p:nvSpPr>
          <p:cNvPr id="6" name="Subtitle 2"/>
          <p:cNvSpPr>
            <a:spLocks noGrp="1"/>
          </p:cNvSpPr>
          <p:nvPr>
            <p:ph type="subTitle" idx="1"/>
          </p:nvPr>
        </p:nvSpPr>
        <p:spPr>
          <a:xfrm>
            <a:off x="1371600" y="2914650"/>
            <a:ext cx="6400800" cy="1314450"/>
          </a:xfrm>
        </p:spPr>
        <p:txBody>
          <a:bodyPr>
            <a:normAutofit/>
          </a:bodyPr>
          <a:lstStyle/>
          <a:p>
            <a:pPr algn="l"/>
            <a:r>
              <a:rPr lang="en-US" sz="1400" dirty="0" smtClean="0"/>
              <a:t>Noora Abdulmajid</a:t>
            </a:r>
          </a:p>
          <a:p>
            <a:pPr algn="l"/>
            <a:r>
              <a:rPr lang="en-US" sz="1400" dirty="0" smtClean="0"/>
              <a:t>Charge Nurse of Nursing Education Unit</a:t>
            </a:r>
          </a:p>
          <a:p>
            <a:pPr algn="l"/>
            <a:r>
              <a:rPr lang="en-US" sz="1400" dirty="0" smtClean="0"/>
              <a:t>Dubai Hospital-Dubai Health Authority</a:t>
            </a:r>
            <a:endParaRPr lang="en-US" sz="1400" dirty="0"/>
          </a:p>
        </p:txBody>
      </p:sp>
    </p:spTree>
    <p:extLst>
      <p:ext uri="{BB962C8B-B14F-4D97-AF65-F5344CB8AC3E}">
        <p14:creationId xmlns:p14="http://schemas.microsoft.com/office/powerpoint/2010/main" val="24132753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HA Star.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2214" y="182721"/>
            <a:ext cx="646214" cy="603690"/>
          </a:xfrm>
          <a:prstGeom prst="rect">
            <a:avLst/>
          </a:prstGeom>
        </p:spPr>
      </p:pic>
      <p:sp>
        <p:nvSpPr>
          <p:cNvPr id="6" name="Rectangle 5"/>
          <p:cNvSpPr/>
          <p:nvPr/>
        </p:nvSpPr>
        <p:spPr>
          <a:xfrm flipH="1">
            <a:off x="8305172" y="235672"/>
            <a:ext cx="45719" cy="490236"/>
          </a:xfrm>
          <a:prstGeom prst="rect">
            <a:avLst/>
          </a:prstGeom>
          <a:solidFill>
            <a:srgbClr val="1073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961440" y="302058"/>
            <a:ext cx="6196024" cy="400110"/>
          </a:xfrm>
          <a:prstGeom prst="rect">
            <a:avLst/>
          </a:prstGeom>
          <a:noFill/>
        </p:spPr>
        <p:txBody>
          <a:bodyPr wrap="square" rtlCol="0">
            <a:spAutoFit/>
          </a:bodyPr>
          <a:lstStyle/>
          <a:p>
            <a:pPr algn="r"/>
            <a:r>
              <a:rPr lang="en-US" sz="2000" dirty="0" smtClean="0">
                <a:solidFill>
                  <a:srgbClr val="107386"/>
                </a:solidFill>
              </a:rPr>
              <a:t>Objective</a:t>
            </a:r>
            <a:endParaRPr lang="en-US" sz="2000" dirty="0">
              <a:solidFill>
                <a:srgbClr val="107386"/>
              </a:solidFill>
            </a:endParaRPr>
          </a:p>
        </p:txBody>
      </p:sp>
      <p:pic>
        <p:nvPicPr>
          <p:cNvPr id="4" name="Picture 3" descr="signature-0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122679"/>
          </a:xfrm>
          <a:prstGeom prst="rect">
            <a:avLst/>
          </a:prstGeom>
        </p:spPr>
      </p:pic>
      <p:sp>
        <p:nvSpPr>
          <p:cNvPr id="12" name="Rectangle 11"/>
          <p:cNvSpPr/>
          <p:nvPr/>
        </p:nvSpPr>
        <p:spPr>
          <a:xfrm>
            <a:off x="118581" y="4804710"/>
            <a:ext cx="436456" cy="276999"/>
          </a:xfrm>
          <a:prstGeom prst="rect">
            <a:avLst/>
          </a:prstGeom>
        </p:spPr>
        <p:txBody>
          <a:bodyPr wrap="square">
            <a:spAutoFit/>
          </a:bodyPr>
          <a:lstStyle/>
          <a:p>
            <a:fld id="{D57F1E4F-1CFF-5643-939E-217C01CDF565}" type="slidenum">
              <a:rPr lang="en-US" sz="1200"/>
              <a:pPr/>
              <a:t>2</a:t>
            </a:fld>
            <a:endParaRPr lang="en-US" sz="1200" dirty="0"/>
          </a:p>
        </p:txBody>
      </p:sp>
      <p:sp>
        <p:nvSpPr>
          <p:cNvPr id="8" name="TextBox 7"/>
          <p:cNvSpPr txBox="1"/>
          <p:nvPr/>
        </p:nvSpPr>
        <p:spPr>
          <a:xfrm>
            <a:off x="677334" y="1495778"/>
            <a:ext cx="7855186" cy="2585323"/>
          </a:xfrm>
          <a:prstGeom prst="rect">
            <a:avLst/>
          </a:prstGeom>
          <a:noFill/>
        </p:spPr>
        <p:txBody>
          <a:bodyPr wrap="square" rtlCol="0">
            <a:spAutoFit/>
          </a:bodyPr>
          <a:lstStyle/>
          <a:p>
            <a:pPr marL="342900" indent="-342900">
              <a:buFont typeface="+mj-lt"/>
              <a:buAutoNum type="arabicPeriod"/>
            </a:pPr>
            <a:r>
              <a:rPr lang="en-US" dirty="0" smtClean="0"/>
              <a:t>Introduction</a:t>
            </a:r>
          </a:p>
          <a:p>
            <a:pPr marL="342900" indent="-342900">
              <a:buFont typeface="+mj-lt"/>
              <a:buAutoNum type="arabicPeriod"/>
            </a:pPr>
            <a:r>
              <a:rPr lang="en-US" dirty="0" smtClean="0"/>
              <a:t>Historical Background</a:t>
            </a:r>
          </a:p>
          <a:p>
            <a:pPr marL="342900" indent="-342900">
              <a:buFont typeface="+mj-lt"/>
              <a:buAutoNum type="arabicPeriod"/>
            </a:pPr>
            <a:r>
              <a:rPr lang="en-US" dirty="0" smtClean="0"/>
              <a:t>Important to attend the Journal Club</a:t>
            </a:r>
          </a:p>
          <a:p>
            <a:pPr marL="342900" indent="-342900">
              <a:buFont typeface="+mj-lt"/>
              <a:buAutoNum type="arabicPeriod"/>
            </a:pPr>
            <a:r>
              <a:rPr lang="en-US" dirty="0" smtClean="0"/>
              <a:t>Successful features of Journal Club</a:t>
            </a:r>
          </a:p>
          <a:p>
            <a:pPr marL="342900" indent="-342900">
              <a:buFont typeface="+mj-lt"/>
              <a:buAutoNum type="arabicPeriod"/>
            </a:pPr>
            <a:r>
              <a:rPr lang="en-US" dirty="0" smtClean="0"/>
              <a:t>Benefits of Journal Club</a:t>
            </a:r>
          </a:p>
          <a:p>
            <a:pPr marL="342900" indent="-342900">
              <a:buFont typeface="+mj-lt"/>
              <a:buAutoNum type="arabicPeriod"/>
            </a:pPr>
            <a:r>
              <a:rPr lang="en-US" dirty="0" smtClean="0"/>
              <a:t>Evaluation Criteria for Journal </a:t>
            </a:r>
          </a:p>
          <a:p>
            <a:pPr marL="342900" indent="-342900">
              <a:buFont typeface="+mj-lt"/>
              <a:buAutoNum type="arabicPeriod"/>
            </a:pPr>
            <a:r>
              <a:rPr lang="en-US" dirty="0" smtClean="0"/>
              <a:t>Unit Distribution Plan</a:t>
            </a:r>
          </a:p>
          <a:p>
            <a:pPr marL="342900" indent="-342900">
              <a:buFont typeface="+mj-lt"/>
              <a:buAutoNum type="arabicPeriod"/>
            </a:pPr>
            <a:r>
              <a:rPr lang="en-US" dirty="0" smtClean="0"/>
              <a:t>Conclusion</a:t>
            </a:r>
          </a:p>
          <a:p>
            <a:pPr marL="342900" indent="-342900">
              <a:buFont typeface="+mj-lt"/>
              <a:buAutoNum type="arabicPeriod"/>
            </a:pPr>
            <a:r>
              <a:rPr lang="en-US" dirty="0" smtClean="0"/>
              <a:t>References</a:t>
            </a:r>
            <a:endParaRPr lang="en-US" dirty="0"/>
          </a:p>
        </p:txBody>
      </p:sp>
      <p:pic>
        <p:nvPicPr>
          <p:cNvPr id="2" name="Picture 1"/>
          <p:cNvPicPr>
            <a:picLocks noChangeAspect="1"/>
          </p:cNvPicPr>
          <p:nvPr/>
        </p:nvPicPr>
        <p:blipFill>
          <a:blip r:embed="rId4"/>
          <a:stretch>
            <a:fillRect/>
          </a:stretch>
        </p:blipFill>
        <p:spPr>
          <a:xfrm>
            <a:off x="6367534" y="2851529"/>
            <a:ext cx="2400300" cy="1828800"/>
          </a:xfrm>
          <a:prstGeom prst="rect">
            <a:avLst/>
          </a:prstGeom>
        </p:spPr>
      </p:pic>
    </p:spTree>
    <p:extLst>
      <p:ext uri="{BB962C8B-B14F-4D97-AF65-F5344CB8AC3E}">
        <p14:creationId xmlns:p14="http://schemas.microsoft.com/office/powerpoint/2010/main" val="6473455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HA Star.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2214" y="182721"/>
            <a:ext cx="646214" cy="603690"/>
          </a:xfrm>
          <a:prstGeom prst="rect">
            <a:avLst/>
          </a:prstGeom>
        </p:spPr>
      </p:pic>
      <p:sp>
        <p:nvSpPr>
          <p:cNvPr id="6" name="Rectangle 5"/>
          <p:cNvSpPr/>
          <p:nvPr/>
        </p:nvSpPr>
        <p:spPr>
          <a:xfrm flipH="1">
            <a:off x="8305172" y="235672"/>
            <a:ext cx="45719" cy="490236"/>
          </a:xfrm>
          <a:prstGeom prst="rect">
            <a:avLst/>
          </a:prstGeom>
          <a:solidFill>
            <a:srgbClr val="83B81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83B819"/>
              </a:solidFill>
            </a:endParaRPr>
          </a:p>
        </p:txBody>
      </p:sp>
      <p:sp>
        <p:nvSpPr>
          <p:cNvPr id="7" name="TextBox 6"/>
          <p:cNvSpPr txBox="1"/>
          <p:nvPr/>
        </p:nvSpPr>
        <p:spPr>
          <a:xfrm>
            <a:off x="1797667" y="302058"/>
            <a:ext cx="6196024" cy="400110"/>
          </a:xfrm>
          <a:prstGeom prst="rect">
            <a:avLst/>
          </a:prstGeom>
          <a:noFill/>
        </p:spPr>
        <p:txBody>
          <a:bodyPr wrap="square" rtlCol="0">
            <a:spAutoFit/>
          </a:bodyPr>
          <a:lstStyle/>
          <a:p>
            <a:pPr algn="r"/>
            <a:r>
              <a:rPr lang="en-US" sz="2000" dirty="0"/>
              <a:t>Introduction</a:t>
            </a:r>
          </a:p>
        </p:txBody>
      </p:sp>
      <p:pic>
        <p:nvPicPr>
          <p:cNvPr id="4" name="Picture 3" descr="signature-02.png"/>
          <p:cNvPicPr>
            <a:picLocks noChangeAspect="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122679"/>
          </a:xfrm>
          <a:prstGeom prst="rect">
            <a:avLst/>
          </a:prstGeom>
        </p:spPr>
      </p:pic>
      <p:sp>
        <p:nvSpPr>
          <p:cNvPr id="12" name="Rectangle 11"/>
          <p:cNvSpPr/>
          <p:nvPr/>
        </p:nvSpPr>
        <p:spPr>
          <a:xfrm>
            <a:off x="118581" y="4804710"/>
            <a:ext cx="436456" cy="276999"/>
          </a:xfrm>
          <a:prstGeom prst="rect">
            <a:avLst/>
          </a:prstGeom>
        </p:spPr>
        <p:txBody>
          <a:bodyPr wrap="square">
            <a:spAutoFit/>
          </a:bodyPr>
          <a:lstStyle/>
          <a:p>
            <a:fld id="{D57F1E4F-1CFF-5643-939E-217C01CDF565}" type="slidenum">
              <a:rPr lang="en-US" sz="1200"/>
              <a:pPr/>
              <a:t>3</a:t>
            </a:fld>
            <a:endParaRPr lang="en-US" sz="1200" dirty="0"/>
          </a:p>
        </p:txBody>
      </p:sp>
      <p:sp>
        <p:nvSpPr>
          <p:cNvPr id="8" name="TextBox 7"/>
          <p:cNvSpPr txBox="1"/>
          <p:nvPr/>
        </p:nvSpPr>
        <p:spPr>
          <a:xfrm>
            <a:off x="465793" y="1052226"/>
            <a:ext cx="4993311" cy="3416320"/>
          </a:xfrm>
          <a:prstGeom prst="rect">
            <a:avLst/>
          </a:prstGeom>
          <a:noFill/>
        </p:spPr>
        <p:txBody>
          <a:bodyPr wrap="square" rtlCol="0">
            <a:spAutoFit/>
          </a:bodyPr>
          <a:lstStyle/>
          <a:p>
            <a:r>
              <a:rPr lang="en-US" dirty="0"/>
              <a:t>A journal club it is involvement of a group of specialists, experts or professional typically in health-related fields, who meet to discuss, debate and analysis or critique investigation or research articles (Diaz and Walsh, 2018</a:t>
            </a:r>
            <a:r>
              <a:rPr lang="en-US" dirty="0" smtClean="0"/>
              <a:t>).</a:t>
            </a:r>
          </a:p>
          <a:p>
            <a:endParaRPr lang="en-US" dirty="0"/>
          </a:p>
          <a:p>
            <a:r>
              <a:rPr lang="en-US" dirty="0"/>
              <a:t>Thus, journal club have a very potentially operated in a very in health fields in order to help the professional to be updated with current evidence based practice in their healthcare work environments (Diaz and Walsh, 2018).</a:t>
            </a:r>
          </a:p>
          <a:p>
            <a:endParaRPr lang="en-US" dirty="0"/>
          </a:p>
        </p:txBody>
      </p:sp>
      <p:pic>
        <p:nvPicPr>
          <p:cNvPr id="2" name="Picture 1"/>
          <p:cNvPicPr>
            <a:picLocks noChangeAspect="1"/>
          </p:cNvPicPr>
          <p:nvPr/>
        </p:nvPicPr>
        <p:blipFill>
          <a:blip r:embed="rId4"/>
          <a:stretch>
            <a:fillRect/>
          </a:stretch>
        </p:blipFill>
        <p:spPr>
          <a:xfrm>
            <a:off x="6016103" y="1317800"/>
            <a:ext cx="2857500" cy="2885171"/>
          </a:xfrm>
          <a:prstGeom prst="rect">
            <a:avLst/>
          </a:prstGeom>
        </p:spPr>
      </p:pic>
    </p:spTree>
    <p:extLst>
      <p:ext uri="{BB962C8B-B14F-4D97-AF65-F5344CB8AC3E}">
        <p14:creationId xmlns:p14="http://schemas.microsoft.com/office/powerpoint/2010/main" val="1083438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HA Star.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2214" y="182721"/>
            <a:ext cx="646214" cy="603690"/>
          </a:xfrm>
          <a:prstGeom prst="rect">
            <a:avLst/>
          </a:prstGeom>
        </p:spPr>
      </p:pic>
      <p:sp>
        <p:nvSpPr>
          <p:cNvPr id="6" name="Rectangle 5"/>
          <p:cNvSpPr/>
          <p:nvPr/>
        </p:nvSpPr>
        <p:spPr>
          <a:xfrm flipH="1">
            <a:off x="8305172" y="235672"/>
            <a:ext cx="45719" cy="490236"/>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961440" y="302058"/>
            <a:ext cx="6196024" cy="400110"/>
          </a:xfrm>
          <a:prstGeom prst="rect">
            <a:avLst/>
          </a:prstGeom>
          <a:noFill/>
        </p:spPr>
        <p:txBody>
          <a:bodyPr wrap="square" rtlCol="0">
            <a:spAutoFit/>
          </a:bodyPr>
          <a:lstStyle/>
          <a:p>
            <a:pPr algn="r"/>
            <a:r>
              <a:rPr lang="en-US" sz="2000" dirty="0"/>
              <a:t>Introduction</a:t>
            </a:r>
          </a:p>
        </p:txBody>
      </p:sp>
      <p:pic>
        <p:nvPicPr>
          <p:cNvPr id="4" name="Picture 3" descr="signature-02.png"/>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122679"/>
          </a:xfrm>
          <a:prstGeom prst="rect">
            <a:avLst/>
          </a:prstGeom>
        </p:spPr>
      </p:pic>
      <p:sp>
        <p:nvSpPr>
          <p:cNvPr id="12" name="Rectangle 11"/>
          <p:cNvSpPr/>
          <p:nvPr/>
        </p:nvSpPr>
        <p:spPr>
          <a:xfrm>
            <a:off x="118581" y="4804710"/>
            <a:ext cx="436456" cy="276999"/>
          </a:xfrm>
          <a:prstGeom prst="rect">
            <a:avLst/>
          </a:prstGeom>
        </p:spPr>
        <p:txBody>
          <a:bodyPr wrap="square">
            <a:spAutoFit/>
          </a:bodyPr>
          <a:lstStyle/>
          <a:p>
            <a:fld id="{D57F1E4F-1CFF-5643-939E-217C01CDF565}" type="slidenum">
              <a:rPr lang="en-US" sz="1200"/>
              <a:pPr/>
              <a:t>4</a:t>
            </a:fld>
            <a:endParaRPr lang="en-US" sz="1200" dirty="0"/>
          </a:p>
        </p:txBody>
      </p:sp>
      <p:sp>
        <p:nvSpPr>
          <p:cNvPr id="8" name="TextBox 7"/>
          <p:cNvSpPr txBox="1"/>
          <p:nvPr/>
        </p:nvSpPr>
        <p:spPr>
          <a:xfrm>
            <a:off x="497028" y="881547"/>
            <a:ext cx="7855186" cy="3970318"/>
          </a:xfrm>
          <a:prstGeom prst="rect">
            <a:avLst/>
          </a:prstGeom>
          <a:noFill/>
        </p:spPr>
        <p:txBody>
          <a:bodyPr wrap="square" rtlCol="0">
            <a:spAutoFit/>
          </a:bodyPr>
          <a:lstStyle/>
          <a:p>
            <a:r>
              <a:rPr lang="en-US" dirty="0"/>
              <a:t>According to Diaz and Walsh (2018), journal club will enhance the health care professional to be more capable in analyzing and solving the problem related to their workflow and more prompt in resolution making by implementing new research or investigation to find out solutions for the clinical practice and situation.</a:t>
            </a:r>
          </a:p>
          <a:p>
            <a:endParaRPr lang="en-US" dirty="0"/>
          </a:p>
          <a:p>
            <a:r>
              <a:rPr lang="en-US" dirty="0"/>
              <a:t>The connection between investigation and scientific training befalls at the bedside with straight enduring or client care, and making these connections is an expectation of clinical nursing practice. Critical appraisal of current research is a vital competence for nurses and is regarded by medical professionals as the standard for healthcare (Diaz and Walsh, 2018</a:t>
            </a:r>
            <a:r>
              <a:rPr lang="en-US" dirty="0" smtClean="0"/>
              <a:t>).</a:t>
            </a:r>
          </a:p>
          <a:p>
            <a:endParaRPr lang="en-US" dirty="0"/>
          </a:p>
          <a:p>
            <a:r>
              <a:rPr lang="en-US" dirty="0"/>
              <a:t>Despite this, journal clubs are commonly underutilized in recognized nursing learning and education (Diaz and Walsh, 2018).</a:t>
            </a:r>
          </a:p>
        </p:txBody>
      </p:sp>
    </p:spTree>
    <p:extLst>
      <p:ext uri="{BB962C8B-B14F-4D97-AF65-F5344CB8AC3E}">
        <p14:creationId xmlns:p14="http://schemas.microsoft.com/office/powerpoint/2010/main" val="38206056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HA Star.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2214" y="182721"/>
            <a:ext cx="646214" cy="603690"/>
          </a:xfrm>
          <a:prstGeom prst="rect">
            <a:avLst/>
          </a:prstGeom>
        </p:spPr>
      </p:pic>
      <p:sp>
        <p:nvSpPr>
          <p:cNvPr id="6" name="Rectangle 5"/>
          <p:cNvSpPr/>
          <p:nvPr/>
        </p:nvSpPr>
        <p:spPr>
          <a:xfrm flipH="1">
            <a:off x="8305172" y="235672"/>
            <a:ext cx="45719" cy="490236"/>
          </a:xfrm>
          <a:prstGeom prst="rect">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961440" y="302058"/>
            <a:ext cx="6196024" cy="400110"/>
          </a:xfrm>
          <a:prstGeom prst="rect">
            <a:avLst/>
          </a:prstGeom>
          <a:noFill/>
        </p:spPr>
        <p:txBody>
          <a:bodyPr wrap="square" rtlCol="0">
            <a:spAutoFit/>
          </a:bodyPr>
          <a:lstStyle/>
          <a:p>
            <a:pPr algn="r"/>
            <a:r>
              <a:rPr lang="en-US" sz="2000" dirty="0"/>
              <a:t>Historical Background</a:t>
            </a:r>
          </a:p>
        </p:txBody>
      </p:sp>
      <p:pic>
        <p:nvPicPr>
          <p:cNvPr id="4" name="Picture 3" descr="signature-02.png"/>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122679"/>
          </a:xfrm>
          <a:prstGeom prst="rect">
            <a:avLst/>
          </a:prstGeom>
        </p:spPr>
      </p:pic>
      <p:sp>
        <p:nvSpPr>
          <p:cNvPr id="12" name="Rectangle 11"/>
          <p:cNvSpPr/>
          <p:nvPr/>
        </p:nvSpPr>
        <p:spPr>
          <a:xfrm>
            <a:off x="118581" y="4804710"/>
            <a:ext cx="436456" cy="276999"/>
          </a:xfrm>
          <a:prstGeom prst="rect">
            <a:avLst/>
          </a:prstGeom>
        </p:spPr>
        <p:txBody>
          <a:bodyPr wrap="square">
            <a:spAutoFit/>
          </a:bodyPr>
          <a:lstStyle/>
          <a:p>
            <a:fld id="{D57F1E4F-1CFF-5643-939E-217C01CDF565}" type="slidenum">
              <a:rPr lang="en-US" sz="1200"/>
              <a:pPr/>
              <a:t>5</a:t>
            </a:fld>
            <a:endParaRPr lang="en-US" sz="1200" dirty="0"/>
          </a:p>
        </p:txBody>
      </p:sp>
      <p:sp>
        <p:nvSpPr>
          <p:cNvPr id="8" name="TextBox 7"/>
          <p:cNvSpPr txBox="1"/>
          <p:nvPr/>
        </p:nvSpPr>
        <p:spPr>
          <a:xfrm>
            <a:off x="555037" y="1758710"/>
            <a:ext cx="4105673" cy="2862322"/>
          </a:xfrm>
          <a:prstGeom prst="rect">
            <a:avLst/>
          </a:prstGeom>
          <a:noFill/>
        </p:spPr>
        <p:txBody>
          <a:bodyPr wrap="square" rtlCol="0">
            <a:spAutoFit/>
          </a:bodyPr>
          <a:lstStyle/>
          <a:p>
            <a:r>
              <a:rPr lang="en-US" dirty="0"/>
              <a:t>British </a:t>
            </a:r>
            <a:r>
              <a:rPr lang="en-US" dirty="0" smtClean="0"/>
              <a:t>Surgeon </a:t>
            </a:r>
            <a:r>
              <a:rPr lang="en-US" dirty="0"/>
              <a:t>Sir James </a:t>
            </a:r>
            <a:r>
              <a:rPr lang="en-US" dirty="0" err="1" smtClean="0"/>
              <a:t>Pagetdid</a:t>
            </a:r>
            <a:r>
              <a:rPr lang="en-US" dirty="0" smtClean="0"/>
              <a:t> </a:t>
            </a:r>
            <a:r>
              <a:rPr lang="en-US" dirty="0"/>
              <a:t>the background of conducting the journal club in 1835 when he had a small corner into some of the baker shop near by the hospital where he used to sit and read about </a:t>
            </a:r>
            <a:r>
              <a:rPr lang="en-US" dirty="0" smtClean="0"/>
              <a:t>journals</a:t>
            </a:r>
            <a:r>
              <a:rPr lang="en-US" b="1" dirty="0"/>
              <a:t> (</a:t>
            </a:r>
            <a:r>
              <a:rPr lang="en-US" dirty="0"/>
              <a:t>Bowles et al., 2013). </a:t>
            </a:r>
            <a:endParaRPr lang="en-US" dirty="0" smtClean="0"/>
          </a:p>
          <a:p>
            <a:endParaRPr lang="en-US" dirty="0"/>
          </a:p>
          <a:p>
            <a:r>
              <a:rPr lang="en-US" dirty="0"/>
              <a:t>I</a:t>
            </a:r>
            <a:r>
              <a:rPr lang="en-US" dirty="0" smtClean="0"/>
              <a:t>n </a:t>
            </a:r>
            <a:r>
              <a:rPr lang="en-US" dirty="0"/>
              <a:t>1875, William Osler credited the first establishment of journal club is organized in McGill University </a:t>
            </a:r>
            <a:r>
              <a:rPr lang="en-US" b="1" dirty="0"/>
              <a:t>(</a:t>
            </a:r>
            <a:r>
              <a:rPr lang="en-US" dirty="0"/>
              <a:t>Bowles et al., 2013). </a:t>
            </a:r>
          </a:p>
        </p:txBody>
      </p:sp>
      <p:pic>
        <p:nvPicPr>
          <p:cNvPr id="2" name="Picture 1"/>
          <p:cNvPicPr>
            <a:picLocks noChangeAspect="1"/>
          </p:cNvPicPr>
          <p:nvPr/>
        </p:nvPicPr>
        <p:blipFill>
          <a:blip r:embed="rId4"/>
          <a:stretch>
            <a:fillRect/>
          </a:stretch>
        </p:blipFill>
        <p:spPr>
          <a:xfrm>
            <a:off x="5431808" y="1827408"/>
            <a:ext cx="2775898" cy="2447925"/>
          </a:xfrm>
          <a:prstGeom prst="rect">
            <a:avLst/>
          </a:prstGeom>
        </p:spPr>
      </p:pic>
    </p:spTree>
    <p:extLst>
      <p:ext uri="{BB962C8B-B14F-4D97-AF65-F5344CB8AC3E}">
        <p14:creationId xmlns:p14="http://schemas.microsoft.com/office/powerpoint/2010/main" val="18716030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HA Star.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2214" y="182721"/>
            <a:ext cx="646214" cy="603690"/>
          </a:xfrm>
          <a:prstGeom prst="rect">
            <a:avLst/>
          </a:prstGeom>
        </p:spPr>
      </p:pic>
      <p:sp>
        <p:nvSpPr>
          <p:cNvPr id="6" name="Rectangle 5"/>
          <p:cNvSpPr/>
          <p:nvPr/>
        </p:nvSpPr>
        <p:spPr>
          <a:xfrm flipH="1">
            <a:off x="8305172" y="235672"/>
            <a:ext cx="45719" cy="490236"/>
          </a:xfrm>
          <a:prstGeom prst="rect">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961440" y="302058"/>
            <a:ext cx="6196024" cy="400110"/>
          </a:xfrm>
          <a:prstGeom prst="rect">
            <a:avLst/>
          </a:prstGeom>
          <a:noFill/>
        </p:spPr>
        <p:txBody>
          <a:bodyPr wrap="square" rtlCol="0">
            <a:spAutoFit/>
          </a:bodyPr>
          <a:lstStyle/>
          <a:p>
            <a:pPr algn="r"/>
            <a:r>
              <a:rPr lang="en-US" sz="2000" dirty="0"/>
              <a:t>Historical Background</a:t>
            </a:r>
          </a:p>
        </p:txBody>
      </p:sp>
      <p:pic>
        <p:nvPicPr>
          <p:cNvPr id="4" name="Picture 3" descr="signature-02.png"/>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122679"/>
          </a:xfrm>
          <a:prstGeom prst="rect">
            <a:avLst/>
          </a:prstGeom>
        </p:spPr>
      </p:pic>
      <p:sp>
        <p:nvSpPr>
          <p:cNvPr id="12" name="Rectangle 11"/>
          <p:cNvSpPr/>
          <p:nvPr/>
        </p:nvSpPr>
        <p:spPr>
          <a:xfrm>
            <a:off x="118581" y="4804710"/>
            <a:ext cx="436456" cy="276999"/>
          </a:xfrm>
          <a:prstGeom prst="rect">
            <a:avLst/>
          </a:prstGeom>
        </p:spPr>
        <p:txBody>
          <a:bodyPr wrap="square">
            <a:spAutoFit/>
          </a:bodyPr>
          <a:lstStyle/>
          <a:p>
            <a:fld id="{D57F1E4F-1CFF-5643-939E-217C01CDF565}" type="slidenum">
              <a:rPr lang="en-US" sz="1200"/>
              <a:pPr/>
              <a:t>6</a:t>
            </a:fld>
            <a:endParaRPr lang="en-US" sz="1200" dirty="0"/>
          </a:p>
        </p:txBody>
      </p:sp>
      <p:sp>
        <p:nvSpPr>
          <p:cNvPr id="8" name="TextBox 7"/>
          <p:cNvSpPr txBox="1"/>
          <p:nvPr/>
        </p:nvSpPr>
        <p:spPr>
          <a:xfrm>
            <a:off x="418559" y="786411"/>
            <a:ext cx="4105673" cy="4247317"/>
          </a:xfrm>
          <a:prstGeom prst="rect">
            <a:avLst/>
          </a:prstGeom>
          <a:noFill/>
        </p:spPr>
        <p:txBody>
          <a:bodyPr wrap="square" rtlCol="0">
            <a:spAutoFit/>
          </a:bodyPr>
          <a:lstStyle/>
          <a:p>
            <a:r>
              <a:rPr lang="en-US" sz="1400" dirty="0" smtClean="0"/>
              <a:t>Professor </a:t>
            </a:r>
            <a:r>
              <a:rPr lang="en-US" sz="1400" dirty="0"/>
              <a:t>Mattingly of </a:t>
            </a:r>
            <a:r>
              <a:rPr lang="en-US" sz="1400" dirty="0" smtClean="0"/>
              <a:t>Exeter University </a:t>
            </a:r>
            <a:r>
              <a:rPr lang="en-US" sz="1400" dirty="0"/>
              <a:t>wrote one of the first </a:t>
            </a:r>
            <a:r>
              <a:rPr lang="en-US" sz="1400" dirty="0" smtClean="0"/>
              <a:t>articles about </a:t>
            </a:r>
            <a:r>
              <a:rPr lang="en-US" sz="1400" dirty="0"/>
              <a:t>journal clubs as an: ‘introduction </a:t>
            </a:r>
            <a:r>
              <a:rPr lang="en-US" sz="1400" dirty="0" smtClean="0"/>
              <a:t>to the </a:t>
            </a:r>
            <a:r>
              <a:rPr lang="en-US" sz="1400" dirty="0"/>
              <a:t>systematic use of medical literature’ </a:t>
            </a:r>
            <a:r>
              <a:rPr lang="en-US" sz="1400" dirty="0" smtClean="0"/>
              <a:t>for junior </a:t>
            </a:r>
            <a:r>
              <a:rPr lang="en-US" sz="1400" dirty="0"/>
              <a:t>staff, and ‘a convenient method </a:t>
            </a:r>
            <a:r>
              <a:rPr lang="en-US" sz="1400" dirty="0" smtClean="0"/>
              <a:t>of surveying </a:t>
            </a:r>
            <a:r>
              <a:rPr lang="en-US" sz="1400" dirty="0"/>
              <a:t>the medical literature’ for </a:t>
            </a:r>
            <a:r>
              <a:rPr lang="en-US" sz="1400" dirty="0" smtClean="0"/>
              <a:t>senior staff </a:t>
            </a:r>
            <a:r>
              <a:rPr lang="en-US" sz="1400" dirty="0"/>
              <a:t>(Mattingly, 1966). Since then </a:t>
            </a:r>
            <a:r>
              <a:rPr lang="en-US" sz="1400" dirty="0" smtClean="0"/>
              <a:t>journal clubs </a:t>
            </a:r>
            <a:r>
              <a:rPr lang="en-US" sz="1400" dirty="0"/>
              <a:t>have been widely used to keep </a:t>
            </a:r>
            <a:r>
              <a:rPr lang="en-US" sz="1400" dirty="0" smtClean="0"/>
              <a:t>abreast or up to date of </a:t>
            </a:r>
            <a:r>
              <a:rPr lang="en-US" sz="1400" dirty="0"/>
              <a:t>the current </a:t>
            </a:r>
            <a:r>
              <a:rPr lang="en-US" sz="1400" dirty="0" smtClean="0"/>
              <a:t>literature</a:t>
            </a:r>
            <a:r>
              <a:rPr lang="en-US" sz="1400" dirty="0"/>
              <a:t>(Bowles et al., 2013). </a:t>
            </a:r>
            <a:endParaRPr lang="en-US" sz="1400" dirty="0" smtClean="0"/>
          </a:p>
          <a:p>
            <a:endParaRPr lang="en-US" sz="1400" dirty="0"/>
          </a:p>
          <a:p>
            <a:r>
              <a:rPr lang="en-US" sz="1400" dirty="0"/>
              <a:t>In the 1990s the concept </a:t>
            </a:r>
            <a:r>
              <a:rPr lang="en-US" sz="1400" dirty="0" smtClean="0"/>
              <a:t>of evidence based medicine </a:t>
            </a:r>
            <a:r>
              <a:rPr lang="en-US" sz="1400" dirty="0"/>
              <a:t>was introduced, defined </a:t>
            </a:r>
            <a:r>
              <a:rPr lang="en-US" sz="1400" dirty="0" smtClean="0"/>
              <a:t>as the careful, clear, </a:t>
            </a:r>
            <a:r>
              <a:rPr lang="en-US" sz="1400" dirty="0"/>
              <a:t>and </a:t>
            </a:r>
            <a:r>
              <a:rPr lang="en-US" sz="1400" dirty="0" smtClean="0"/>
              <a:t>sensible use </a:t>
            </a:r>
            <a:r>
              <a:rPr lang="en-US" sz="1400" dirty="0"/>
              <a:t>of current best evidence in </a:t>
            </a:r>
            <a:r>
              <a:rPr lang="en-US" sz="1400" dirty="0" smtClean="0"/>
              <a:t>making decisions </a:t>
            </a:r>
            <a:r>
              <a:rPr lang="en-US" sz="1400" dirty="0"/>
              <a:t>about the care of </a:t>
            </a:r>
            <a:r>
              <a:rPr lang="en-US" sz="1400" dirty="0" smtClean="0"/>
              <a:t>individual clients.</a:t>
            </a:r>
          </a:p>
          <a:p>
            <a:endParaRPr lang="en-US" sz="1400" dirty="0"/>
          </a:p>
          <a:p>
            <a:r>
              <a:rPr lang="en-US" sz="1400" dirty="0"/>
              <a:t>The skill </a:t>
            </a:r>
            <a:r>
              <a:rPr lang="en-US" sz="1400" dirty="0" smtClean="0"/>
              <a:t>of critical evaluation </a:t>
            </a:r>
            <a:r>
              <a:rPr lang="en-US" sz="1400" dirty="0"/>
              <a:t>and the ability to use </a:t>
            </a:r>
            <a:r>
              <a:rPr lang="en-US" sz="1400" dirty="0" smtClean="0"/>
              <a:t>the current </a:t>
            </a:r>
            <a:r>
              <a:rPr lang="en-US" sz="1400" dirty="0"/>
              <a:t>evidence base in medical practice</a:t>
            </a:r>
          </a:p>
          <a:p>
            <a:r>
              <a:rPr lang="en-US" sz="1400" dirty="0"/>
              <a:t>has evolved, with journal clubs being </a:t>
            </a:r>
            <a:r>
              <a:rPr lang="en-US" sz="1400" dirty="0" smtClean="0"/>
              <a:t>integral or essential</a:t>
            </a:r>
            <a:r>
              <a:rPr lang="en-US" sz="1400" dirty="0"/>
              <a:t> </a:t>
            </a:r>
            <a:r>
              <a:rPr lang="en-US" sz="1400" dirty="0" smtClean="0"/>
              <a:t>to </a:t>
            </a:r>
            <a:r>
              <a:rPr lang="en-US" sz="1400" dirty="0"/>
              <a:t>this </a:t>
            </a:r>
            <a:r>
              <a:rPr lang="en-US" sz="1400" dirty="0" smtClean="0"/>
              <a:t>process </a:t>
            </a:r>
            <a:r>
              <a:rPr lang="en-US" sz="1400" dirty="0"/>
              <a:t>(Bowles et al., 2013). </a:t>
            </a:r>
            <a:endParaRPr lang="en-US" sz="1400" dirty="0" smtClean="0"/>
          </a:p>
          <a:p>
            <a:endParaRPr lang="en-US" dirty="0"/>
          </a:p>
        </p:txBody>
      </p:sp>
      <p:pic>
        <p:nvPicPr>
          <p:cNvPr id="2" name="Picture 1"/>
          <p:cNvPicPr>
            <a:picLocks noChangeAspect="1"/>
          </p:cNvPicPr>
          <p:nvPr/>
        </p:nvPicPr>
        <p:blipFill>
          <a:blip r:embed="rId4"/>
          <a:stretch>
            <a:fillRect/>
          </a:stretch>
        </p:blipFill>
        <p:spPr>
          <a:xfrm>
            <a:off x="5431808" y="1827408"/>
            <a:ext cx="2775898" cy="2447925"/>
          </a:xfrm>
          <a:prstGeom prst="rect">
            <a:avLst/>
          </a:prstGeom>
        </p:spPr>
      </p:pic>
    </p:spTree>
    <p:extLst>
      <p:ext uri="{BB962C8B-B14F-4D97-AF65-F5344CB8AC3E}">
        <p14:creationId xmlns:p14="http://schemas.microsoft.com/office/powerpoint/2010/main" val="18587426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IXEL-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9116" cy="1627481"/>
          </a:xfrm>
          <a:prstGeom prst="rect">
            <a:avLst/>
          </a:prstGeom>
        </p:spPr>
      </p:pic>
      <p:pic>
        <p:nvPicPr>
          <p:cNvPr id="5" name="Picture 4" descr="PIXEL-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7415703" y="3415202"/>
            <a:ext cx="1829116" cy="1627481"/>
          </a:xfrm>
          <a:prstGeom prst="rect">
            <a:avLst/>
          </a:prstGeom>
        </p:spPr>
      </p:pic>
      <p:pic>
        <p:nvPicPr>
          <p:cNvPr id="6" name="Picture 5" descr="DHA Sta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2214" y="182721"/>
            <a:ext cx="646214" cy="603690"/>
          </a:xfrm>
          <a:prstGeom prst="rect">
            <a:avLst/>
          </a:prstGeom>
        </p:spPr>
      </p:pic>
      <p:sp>
        <p:nvSpPr>
          <p:cNvPr id="7" name="Rectangle 6"/>
          <p:cNvSpPr/>
          <p:nvPr/>
        </p:nvSpPr>
        <p:spPr>
          <a:xfrm>
            <a:off x="118581" y="4804710"/>
            <a:ext cx="436456" cy="276999"/>
          </a:xfrm>
          <a:prstGeom prst="rect">
            <a:avLst/>
          </a:prstGeom>
        </p:spPr>
        <p:txBody>
          <a:bodyPr wrap="square">
            <a:spAutoFit/>
          </a:bodyPr>
          <a:lstStyle/>
          <a:p>
            <a:fld id="{D57F1E4F-1CFF-5643-939E-217C01CDF565}" type="slidenum">
              <a:rPr lang="en-US" sz="1200"/>
              <a:pPr/>
              <a:t>7</a:t>
            </a:fld>
            <a:endParaRPr lang="en-US" sz="1200" dirty="0"/>
          </a:p>
        </p:txBody>
      </p:sp>
      <p:sp>
        <p:nvSpPr>
          <p:cNvPr id="8" name="Rectangle 7"/>
          <p:cNvSpPr/>
          <p:nvPr/>
        </p:nvSpPr>
        <p:spPr>
          <a:xfrm flipH="1">
            <a:off x="8305172" y="235672"/>
            <a:ext cx="45719" cy="490236"/>
          </a:xfrm>
          <a:prstGeom prst="rect">
            <a:avLst/>
          </a:prstGeom>
          <a:solidFill>
            <a:srgbClr val="1073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969132" y="248037"/>
            <a:ext cx="6196024" cy="400110"/>
          </a:xfrm>
          <a:prstGeom prst="rect">
            <a:avLst/>
          </a:prstGeom>
          <a:noFill/>
        </p:spPr>
        <p:txBody>
          <a:bodyPr wrap="square" rtlCol="0">
            <a:spAutoFit/>
          </a:bodyPr>
          <a:lstStyle/>
          <a:p>
            <a:pPr algn="r"/>
            <a:r>
              <a:rPr lang="en-US" sz="2000" dirty="0"/>
              <a:t>Important to attend the Journal Club</a:t>
            </a:r>
          </a:p>
        </p:txBody>
      </p:sp>
      <p:sp>
        <p:nvSpPr>
          <p:cNvPr id="10" name="TextBox 9"/>
          <p:cNvSpPr txBox="1"/>
          <p:nvPr/>
        </p:nvSpPr>
        <p:spPr>
          <a:xfrm>
            <a:off x="480202" y="1497828"/>
            <a:ext cx="4828773" cy="2893100"/>
          </a:xfrm>
          <a:prstGeom prst="rect">
            <a:avLst/>
          </a:prstGeom>
          <a:noFill/>
        </p:spPr>
        <p:txBody>
          <a:bodyPr wrap="square" rtlCol="0">
            <a:spAutoFit/>
          </a:bodyPr>
          <a:lstStyle/>
          <a:p>
            <a:r>
              <a:rPr lang="en-US" sz="1400" dirty="0"/>
              <a:t>The journal club it has the potential connection in investigation or research into clinical practice by reinforcements of critical review of the current medical literature and it will act as great inputs for application of evidence-based practice in medical education as well it can increase the networking and debating between the individuals and their colleagues (Gemayel and Martin, 2019)</a:t>
            </a:r>
            <a:endParaRPr lang="en-US" sz="1400" dirty="0" smtClean="0"/>
          </a:p>
          <a:p>
            <a:endParaRPr lang="en-US" sz="1400" dirty="0"/>
          </a:p>
          <a:p>
            <a:r>
              <a:rPr lang="en-US" sz="1400" dirty="0" smtClean="0"/>
              <a:t>Conducting </a:t>
            </a:r>
            <a:r>
              <a:rPr lang="en-US" sz="1400" dirty="0"/>
              <a:t>the journal club in clinical fields help the coworker to develop and improve their critical appraisal skills and thinking as well as it will progress the skill competence in work environments in the healthcare organization (Gemayel and Martin, 2019</a:t>
            </a:r>
            <a:r>
              <a:rPr lang="en-US" sz="1400" dirty="0" smtClean="0"/>
              <a:t>).</a:t>
            </a:r>
            <a:endParaRPr lang="en-US" sz="1400" dirty="0"/>
          </a:p>
        </p:txBody>
      </p:sp>
      <p:pic>
        <p:nvPicPr>
          <p:cNvPr id="2" name="Picture 1"/>
          <p:cNvPicPr>
            <a:picLocks noChangeAspect="1"/>
          </p:cNvPicPr>
          <p:nvPr/>
        </p:nvPicPr>
        <p:blipFill>
          <a:blip r:embed="rId4"/>
          <a:stretch>
            <a:fillRect/>
          </a:stretch>
        </p:blipFill>
        <p:spPr>
          <a:xfrm>
            <a:off x="5916801" y="1497828"/>
            <a:ext cx="2619375" cy="2109233"/>
          </a:xfrm>
          <a:prstGeom prst="rect">
            <a:avLst/>
          </a:prstGeom>
        </p:spPr>
      </p:pic>
    </p:spTree>
    <p:extLst>
      <p:ext uri="{BB962C8B-B14F-4D97-AF65-F5344CB8AC3E}">
        <p14:creationId xmlns:p14="http://schemas.microsoft.com/office/powerpoint/2010/main" val="3043341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IXEL-01.png"/>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829116" cy="1627481"/>
          </a:xfrm>
          <a:prstGeom prst="rect">
            <a:avLst/>
          </a:prstGeom>
        </p:spPr>
      </p:pic>
      <p:pic>
        <p:nvPicPr>
          <p:cNvPr id="5" name="Picture 4" descr="PIXEL-01.png"/>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flipH="1">
            <a:off x="7415703" y="3415202"/>
            <a:ext cx="1829116" cy="1627481"/>
          </a:xfrm>
          <a:prstGeom prst="rect">
            <a:avLst/>
          </a:prstGeom>
        </p:spPr>
      </p:pic>
      <p:pic>
        <p:nvPicPr>
          <p:cNvPr id="6" name="Picture 5" descr="DHA Sta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2214" y="182721"/>
            <a:ext cx="646214" cy="603690"/>
          </a:xfrm>
          <a:prstGeom prst="rect">
            <a:avLst/>
          </a:prstGeom>
        </p:spPr>
      </p:pic>
      <p:sp>
        <p:nvSpPr>
          <p:cNvPr id="7" name="Rectangle 6"/>
          <p:cNvSpPr/>
          <p:nvPr/>
        </p:nvSpPr>
        <p:spPr>
          <a:xfrm>
            <a:off x="118581" y="4804710"/>
            <a:ext cx="436456" cy="276999"/>
          </a:xfrm>
          <a:prstGeom prst="rect">
            <a:avLst/>
          </a:prstGeom>
        </p:spPr>
        <p:txBody>
          <a:bodyPr wrap="square">
            <a:spAutoFit/>
          </a:bodyPr>
          <a:lstStyle/>
          <a:p>
            <a:fld id="{D57F1E4F-1CFF-5643-939E-217C01CDF565}" type="slidenum">
              <a:rPr lang="en-US" sz="1200"/>
              <a:pPr/>
              <a:t>8</a:t>
            </a:fld>
            <a:endParaRPr lang="en-US" sz="1200" dirty="0"/>
          </a:p>
        </p:txBody>
      </p:sp>
      <p:sp>
        <p:nvSpPr>
          <p:cNvPr id="8" name="Rectangle 7"/>
          <p:cNvSpPr/>
          <p:nvPr/>
        </p:nvSpPr>
        <p:spPr>
          <a:xfrm flipH="1">
            <a:off x="8305172" y="235672"/>
            <a:ext cx="45719" cy="490236"/>
          </a:xfrm>
          <a:prstGeom prst="rect">
            <a:avLst/>
          </a:prstGeom>
          <a:solidFill>
            <a:srgbClr val="1073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961440" y="302058"/>
            <a:ext cx="6196024" cy="400110"/>
          </a:xfrm>
          <a:prstGeom prst="rect">
            <a:avLst/>
          </a:prstGeom>
          <a:noFill/>
        </p:spPr>
        <p:txBody>
          <a:bodyPr wrap="square" rtlCol="0">
            <a:spAutoFit/>
          </a:bodyPr>
          <a:lstStyle/>
          <a:p>
            <a:pPr algn="r"/>
            <a:r>
              <a:rPr lang="en-US" sz="2000" dirty="0"/>
              <a:t>Successful features of Journal Club</a:t>
            </a:r>
          </a:p>
        </p:txBody>
      </p:sp>
      <p:sp>
        <p:nvSpPr>
          <p:cNvPr id="10" name="TextBox 9"/>
          <p:cNvSpPr txBox="1"/>
          <p:nvPr/>
        </p:nvSpPr>
        <p:spPr>
          <a:xfrm>
            <a:off x="442148" y="1495778"/>
            <a:ext cx="8278519" cy="3416320"/>
          </a:xfrm>
          <a:prstGeom prst="rect">
            <a:avLst/>
          </a:prstGeom>
          <a:noFill/>
        </p:spPr>
        <p:txBody>
          <a:bodyPr wrap="square" rtlCol="0">
            <a:spAutoFit/>
          </a:bodyPr>
          <a:lstStyle/>
          <a:p>
            <a:r>
              <a:rPr lang="en-US" dirty="0"/>
              <a:t>The successful and good journal should take into consideration of setting the time convenient for the members, attendance compulsory of the group members, healthcare professional must share the clinical information, designing the team leader who can possesses or owns  research experience and guiding the club members in their choice of journal articles (Gardner et al., 2016)</a:t>
            </a:r>
            <a:endParaRPr lang="en-US" dirty="0" smtClean="0"/>
          </a:p>
          <a:p>
            <a:endParaRPr lang="en-US" dirty="0"/>
          </a:p>
          <a:p>
            <a:r>
              <a:rPr lang="en-US" dirty="0"/>
              <a:t>The club should has clear purposes that can be agreed by all members and periodically reviewed, the articles selected for discussion are aligned with the agreed ‘overall aim’ of the club and of clinical relevance to the members, Original articles are the most frequent papers discussed and The papers are read in good time before the meeting. Circulating the subject matter by email or the internet are effective ways to do this (Gardner et al., 2016)</a:t>
            </a:r>
          </a:p>
        </p:txBody>
      </p:sp>
    </p:spTree>
    <p:extLst>
      <p:ext uri="{BB962C8B-B14F-4D97-AF65-F5344CB8AC3E}">
        <p14:creationId xmlns:p14="http://schemas.microsoft.com/office/powerpoint/2010/main" val="537748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IXEL-01.png"/>
          <p:cNvPicPr>
            <a:picLocks noChangeAspect="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829116" cy="1627481"/>
          </a:xfrm>
          <a:prstGeom prst="rect">
            <a:avLst/>
          </a:prstGeom>
        </p:spPr>
      </p:pic>
      <p:pic>
        <p:nvPicPr>
          <p:cNvPr id="5" name="Picture 4" descr="PIXEL-01.png"/>
          <p:cNvPicPr>
            <a:picLocks noChangeAspect="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rot="5400000" flipH="1">
            <a:off x="7415703" y="3415202"/>
            <a:ext cx="1829116" cy="1627481"/>
          </a:xfrm>
          <a:prstGeom prst="rect">
            <a:avLst/>
          </a:prstGeom>
        </p:spPr>
      </p:pic>
      <p:pic>
        <p:nvPicPr>
          <p:cNvPr id="6" name="Picture 5" descr="DHA Sta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2214" y="182721"/>
            <a:ext cx="646214" cy="603690"/>
          </a:xfrm>
          <a:prstGeom prst="rect">
            <a:avLst/>
          </a:prstGeom>
        </p:spPr>
      </p:pic>
      <p:sp>
        <p:nvSpPr>
          <p:cNvPr id="7" name="Rectangle 6"/>
          <p:cNvSpPr/>
          <p:nvPr/>
        </p:nvSpPr>
        <p:spPr>
          <a:xfrm>
            <a:off x="118581" y="4804710"/>
            <a:ext cx="436456" cy="276999"/>
          </a:xfrm>
          <a:prstGeom prst="rect">
            <a:avLst/>
          </a:prstGeom>
        </p:spPr>
        <p:txBody>
          <a:bodyPr wrap="square">
            <a:spAutoFit/>
          </a:bodyPr>
          <a:lstStyle/>
          <a:p>
            <a:fld id="{D57F1E4F-1CFF-5643-939E-217C01CDF565}" type="slidenum">
              <a:rPr lang="en-US" sz="1200"/>
              <a:pPr/>
              <a:t>9</a:t>
            </a:fld>
            <a:endParaRPr lang="en-US" sz="1200" dirty="0"/>
          </a:p>
        </p:txBody>
      </p:sp>
      <p:sp>
        <p:nvSpPr>
          <p:cNvPr id="8" name="Rectangle 7"/>
          <p:cNvSpPr/>
          <p:nvPr/>
        </p:nvSpPr>
        <p:spPr>
          <a:xfrm flipH="1">
            <a:off x="8305172" y="235672"/>
            <a:ext cx="45719" cy="490236"/>
          </a:xfrm>
          <a:prstGeom prst="rect">
            <a:avLst/>
          </a:prstGeom>
          <a:solidFill>
            <a:srgbClr val="1073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961440" y="302058"/>
            <a:ext cx="6196024" cy="400110"/>
          </a:xfrm>
          <a:prstGeom prst="rect">
            <a:avLst/>
          </a:prstGeom>
          <a:noFill/>
        </p:spPr>
        <p:txBody>
          <a:bodyPr wrap="square" rtlCol="0">
            <a:spAutoFit/>
          </a:bodyPr>
          <a:lstStyle/>
          <a:p>
            <a:pPr algn="r"/>
            <a:r>
              <a:rPr lang="en-US" sz="2000" dirty="0"/>
              <a:t>Benefits of Journal Club</a:t>
            </a:r>
          </a:p>
        </p:txBody>
      </p:sp>
      <p:sp>
        <p:nvSpPr>
          <p:cNvPr id="10" name="TextBox 9"/>
          <p:cNvSpPr txBox="1"/>
          <p:nvPr/>
        </p:nvSpPr>
        <p:spPr>
          <a:xfrm>
            <a:off x="396802" y="949778"/>
            <a:ext cx="8278519" cy="3970318"/>
          </a:xfrm>
          <a:prstGeom prst="rect">
            <a:avLst/>
          </a:prstGeom>
          <a:noFill/>
        </p:spPr>
        <p:txBody>
          <a:bodyPr wrap="square" rtlCol="0">
            <a:spAutoFit/>
          </a:bodyPr>
          <a:lstStyle/>
          <a:p>
            <a:r>
              <a:rPr lang="en-US" dirty="0"/>
              <a:t>The reimbursements or benefits of journal clubs in both professional and educational settings are extensively documented as a way to raise or increase awareness of research, investigation and evidence-based practice, develop professional reading habits and appraising skills, improve critical thinking, and promote a shared knowledge base via interdisciplinary collaboration (Diaz and Walsh, 2018</a:t>
            </a:r>
            <a:r>
              <a:rPr lang="en-US" dirty="0" smtClean="0"/>
              <a:t>).</a:t>
            </a:r>
          </a:p>
          <a:p>
            <a:endParaRPr lang="en-US" dirty="0"/>
          </a:p>
          <a:p>
            <a:r>
              <a:rPr lang="en-US" dirty="0"/>
              <a:t>1- Critical appraisal skills are developed</a:t>
            </a:r>
          </a:p>
          <a:p>
            <a:r>
              <a:rPr lang="en-US" dirty="0"/>
              <a:t>2- Participants keep abreast of current medical literature</a:t>
            </a:r>
          </a:p>
          <a:p>
            <a:r>
              <a:rPr lang="en-US" dirty="0"/>
              <a:t>3-Research literacy and evidence-based practice are developed</a:t>
            </a:r>
          </a:p>
          <a:p>
            <a:r>
              <a:rPr lang="en-US" dirty="0"/>
              <a:t>4-The needs of continuing medical education are met</a:t>
            </a:r>
          </a:p>
          <a:p>
            <a:r>
              <a:rPr lang="en-US" dirty="0"/>
              <a:t>5-Interview skills are developed</a:t>
            </a:r>
          </a:p>
          <a:p>
            <a:r>
              <a:rPr lang="en-US" dirty="0"/>
              <a:t>6-Academic debate is stimulated</a:t>
            </a:r>
          </a:p>
          <a:p>
            <a:r>
              <a:rPr lang="en-US" dirty="0"/>
              <a:t>7-Intradepartmental social and professional networking take place</a:t>
            </a:r>
          </a:p>
          <a:p>
            <a:r>
              <a:rPr lang="en-US" dirty="0"/>
              <a:t>8- Publications are generated (e.g. letters to editor, further research)</a:t>
            </a:r>
          </a:p>
        </p:txBody>
      </p:sp>
      <p:pic>
        <p:nvPicPr>
          <p:cNvPr id="2" name="Picture 1"/>
          <p:cNvPicPr>
            <a:picLocks noChangeAspect="1"/>
          </p:cNvPicPr>
          <p:nvPr/>
        </p:nvPicPr>
        <p:blipFill>
          <a:blip r:embed="rId4"/>
          <a:stretch>
            <a:fillRect/>
          </a:stretch>
        </p:blipFill>
        <p:spPr>
          <a:xfrm>
            <a:off x="6532196" y="2436126"/>
            <a:ext cx="2143125" cy="1903222"/>
          </a:xfrm>
          <a:prstGeom prst="rect">
            <a:avLst/>
          </a:prstGeom>
        </p:spPr>
      </p:pic>
    </p:spTree>
    <p:extLst>
      <p:ext uri="{BB962C8B-B14F-4D97-AF65-F5344CB8AC3E}">
        <p14:creationId xmlns:p14="http://schemas.microsoft.com/office/powerpoint/2010/main" val="30209892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AE innovates presentation-0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36000"/>
          </a:xfrm>
          <a:prstGeom prst="rect">
            <a:avLst/>
          </a:prstGeom>
        </p:spPr>
      </p:pic>
      <p:pic>
        <p:nvPicPr>
          <p:cNvPr id="5" name="Picture 4" descr="DHA Sta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2214" y="182721"/>
            <a:ext cx="646214" cy="603690"/>
          </a:xfrm>
          <a:prstGeom prst="rect">
            <a:avLst/>
          </a:prstGeom>
        </p:spPr>
      </p:pic>
      <p:sp>
        <p:nvSpPr>
          <p:cNvPr id="6" name="TextBox 5"/>
          <p:cNvSpPr txBox="1"/>
          <p:nvPr/>
        </p:nvSpPr>
        <p:spPr>
          <a:xfrm>
            <a:off x="442148" y="963046"/>
            <a:ext cx="8278519" cy="1015663"/>
          </a:xfrm>
          <a:prstGeom prst="rect">
            <a:avLst/>
          </a:prstGeom>
          <a:noFill/>
        </p:spPr>
        <p:txBody>
          <a:bodyPr wrap="square" rtlCol="0">
            <a:spAutoFit/>
          </a:bodyPr>
          <a:lstStyle/>
          <a:p>
            <a:pPr algn="ctr"/>
            <a:r>
              <a:rPr lang="en-US" sz="2000" dirty="0" smtClean="0"/>
              <a:t>Journal Club</a:t>
            </a:r>
          </a:p>
          <a:p>
            <a:pPr algn="ctr"/>
            <a:r>
              <a:rPr lang="en-US" sz="2000" dirty="0" smtClean="0"/>
              <a:t>Nursing Education Unit</a:t>
            </a:r>
          </a:p>
          <a:p>
            <a:pPr algn="ctr"/>
            <a:r>
              <a:rPr lang="en-US" sz="2000" dirty="0" smtClean="0"/>
              <a:t>Dubai Hospital</a:t>
            </a:r>
          </a:p>
        </p:txBody>
      </p:sp>
      <p:pic>
        <p:nvPicPr>
          <p:cNvPr id="2" name="Picture 1"/>
          <p:cNvPicPr>
            <a:picLocks noChangeAspect="1"/>
          </p:cNvPicPr>
          <p:nvPr/>
        </p:nvPicPr>
        <p:blipFill>
          <a:blip r:embed="rId4"/>
          <a:stretch>
            <a:fillRect/>
          </a:stretch>
        </p:blipFill>
        <p:spPr>
          <a:xfrm>
            <a:off x="587413" y="2831409"/>
            <a:ext cx="2231156" cy="1584440"/>
          </a:xfrm>
          <a:prstGeom prst="rect">
            <a:avLst/>
          </a:prstGeom>
        </p:spPr>
      </p:pic>
      <p:pic>
        <p:nvPicPr>
          <p:cNvPr id="3" name="Picture 2"/>
          <p:cNvPicPr>
            <a:picLocks noChangeAspect="1"/>
          </p:cNvPicPr>
          <p:nvPr/>
        </p:nvPicPr>
        <p:blipFill>
          <a:blip r:embed="rId5"/>
          <a:stretch>
            <a:fillRect/>
          </a:stretch>
        </p:blipFill>
        <p:spPr>
          <a:xfrm>
            <a:off x="6701051" y="2744635"/>
            <a:ext cx="1822188" cy="1814089"/>
          </a:xfrm>
          <a:prstGeom prst="rect">
            <a:avLst/>
          </a:prstGeom>
        </p:spPr>
      </p:pic>
      <p:pic>
        <p:nvPicPr>
          <p:cNvPr id="7" name="Picture 6"/>
          <p:cNvPicPr>
            <a:picLocks noChangeAspect="1"/>
          </p:cNvPicPr>
          <p:nvPr/>
        </p:nvPicPr>
        <p:blipFill>
          <a:blip r:embed="rId6"/>
          <a:stretch>
            <a:fillRect/>
          </a:stretch>
        </p:blipFill>
        <p:spPr>
          <a:xfrm>
            <a:off x="3520971" y="2832450"/>
            <a:ext cx="2113919" cy="1583399"/>
          </a:xfrm>
          <a:prstGeom prst="rect">
            <a:avLst/>
          </a:prstGeom>
        </p:spPr>
      </p:pic>
      <p:pic>
        <p:nvPicPr>
          <p:cNvPr id="8" name="Picture 7"/>
          <p:cNvPicPr>
            <a:picLocks noChangeAspect="1"/>
          </p:cNvPicPr>
          <p:nvPr/>
        </p:nvPicPr>
        <p:blipFill>
          <a:blip r:embed="rId7"/>
          <a:stretch>
            <a:fillRect/>
          </a:stretch>
        </p:blipFill>
        <p:spPr>
          <a:xfrm>
            <a:off x="539646" y="963046"/>
            <a:ext cx="2061635" cy="1420123"/>
          </a:xfrm>
          <a:prstGeom prst="rect">
            <a:avLst/>
          </a:prstGeom>
        </p:spPr>
      </p:pic>
      <p:pic>
        <p:nvPicPr>
          <p:cNvPr id="9" name="Picture 8"/>
          <p:cNvPicPr>
            <a:picLocks noChangeAspect="1"/>
          </p:cNvPicPr>
          <p:nvPr/>
        </p:nvPicPr>
        <p:blipFill>
          <a:blip r:embed="rId8"/>
          <a:stretch>
            <a:fillRect/>
          </a:stretch>
        </p:blipFill>
        <p:spPr>
          <a:xfrm>
            <a:off x="6701051" y="1044840"/>
            <a:ext cx="1822188" cy="1523160"/>
          </a:xfrm>
          <a:prstGeom prst="rect">
            <a:avLst/>
          </a:prstGeom>
        </p:spPr>
      </p:pic>
    </p:spTree>
    <p:extLst>
      <p:ext uri="{BB962C8B-B14F-4D97-AF65-F5344CB8AC3E}">
        <p14:creationId xmlns:p14="http://schemas.microsoft.com/office/powerpoint/2010/main" val="24428591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IXEL-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829116" cy="1627481"/>
          </a:xfrm>
          <a:prstGeom prst="rect">
            <a:avLst/>
          </a:prstGeom>
        </p:spPr>
      </p:pic>
      <p:pic>
        <p:nvPicPr>
          <p:cNvPr id="5" name="Picture 4" descr="PIXEL-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flipH="1">
            <a:off x="7415703" y="3415202"/>
            <a:ext cx="1829116" cy="1627481"/>
          </a:xfrm>
          <a:prstGeom prst="rect">
            <a:avLst/>
          </a:prstGeom>
        </p:spPr>
      </p:pic>
      <p:pic>
        <p:nvPicPr>
          <p:cNvPr id="6" name="Picture 5" descr="DHA Star.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2214" y="182721"/>
            <a:ext cx="646214" cy="603690"/>
          </a:xfrm>
          <a:prstGeom prst="rect">
            <a:avLst/>
          </a:prstGeom>
        </p:spPr>
      </p:pic>
      <p:sp>
        <p:nvSpPr>
          <p:cNvPr id="7" name="Rectangle 6"/>
          <p:cNvSpPr/>
          <p:nvPr/>
        </p:nvSpPr>
        <p:spPr>
          <a:xfrm>
            <a:off x="118581" y="4804710"/>
            <a:ext cx="436456" cy="276999"/>
          </a:xfrm>
          <a:prstGeom prst="rect">
            <a:avLst/>
          </a:prstGeom>
        </p:spPr>
        <p:txBody>
          <a:bodyPr wrap="square">
            <a:spAutoFit/>
          </a:bodyPr>
          <a:lstStyle/>
          <a:p>
            <a:fld id="{D57F1E4F-1CFF-5643-939E-217C01CDF565}" type="slidenum">
              <a:rPr lang="en-US" sz="1200"/>
              <a:pPr/>
              <a:t>11</a:t>
            </a:fld>
            <a:endParaRPr lang="en-US" sz="1200" dirty="0"/>
          </a:p>
        </p:txBody>
      </p:sp>
      <p:sp>
        <p:nvSpPr>
          <p:cNvPr id="8" name="Rectangle 7"/>
          <p:cNvSpPr/>
          <p:nvPr/>
        </p:nvSpPr>
        <p:spPr>
          <a:xfrm flipH="1">
            <a:off x="8305172" y="235672"/>
            <a:ext cx="45719" cy="490236"/>
          </a:xfrm>
          <a:prstGeom prst="rect">
            <a:avLst/>
          </a:prstGeom>
          <a:solidFill>
            <a:srgbClr val="1073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961440" y="302058"/>
            <a:ext cx="6196024" cy="400110"/>
          </a:xfrm>
          <a:prstGeom prst="rect">
            <a:avLst/>
          </a:prstGeom>
          <a:noFill/>
        </p:spPr>
        <p:txBody>
          <a:bodyPr wrap="square" rtlCol="0">
            <a:spAutoFit/>
          </a:bodyPr>
          <a:lstStyle/>
          <a:p>
            <a:pPr algn="r"/>
            <a:r>
              <a:rPr lang="en-US" sz="2000" dirty="0"/>
              <a:t>Evaluation Criteria for Journal </a:t>
            </a:r>
          </a:p>
        </p:txBody>
      </p:sp>
      <p:graphicFrame>
        <p:nvGraphicFramePr>
          <p:cNvPr id="2" name="Object 1"/>
          <p:cNvGraphicFramePr>
            <a:graphicFrameLocks noChangeAspect="1"/>
          </p:cNvGraphicFramePr>
          <p:nvPr>
            <p:extLst>
              <p:ext uri="{D42A27DB-BD31-4B8C-83A1-F6EECF244321}">
                <p14:modId xmlns:p14="http://schemas.microsoft.com/office/powerpoint/2010/main" val="3151803511"/>
              </p:ext>
            </p:extLst>
          </p:nvPr>
        </p:nvGraphicFramePr>
        <p:xfrm>
          <a:off x="555037" y="395785"/>
          <a:ext cx="4139793" cy="4685924"/>
        </p:xfrm>
        <a:graphic>
          <a:graphicData uri="http://schemas.openxmlformats.org/presentationml/2006/ole">
            <mc:AlternateContent xmlns:mc="http://schemas.openxmlformats.org/markup-compatibility/2006">
              <mc:Choice xmlns:v="urn:schemas-microsoft-com:vml" Requires="v">
                <p:oleObj spid="_x0000_s1038" name="Acrobat Document" r:id="rId5" imgW="4663359" imgH="6035040" progId="AcroExch.Document.DC">
                  <p:embed/>
                </p:oleObj>
              </mc:Choice>
              <mc:Fallback>
                <p:oleObj name="Acrobat Document" r:id="rId5" imgW="4663359" imgH="6035040" progId="AcroExch.Document.DC">
                  <p:embed/>
                  <p:pic>
                    <p:nvPicPr>
                      <p:cNvPr id="0" name=""/>
                      <p:cNvPicPr/>
                      <p:nvPr/>
                    </p:nvPicPr>
                    <p:blipFill>
                      <a:blip r:embed="rId6"/>
                      <a:stretch>
                        <a:fillRect/>
                      </a:stretch>
                    </p:blipFill>
                    <p:spPr>
                      <a:xfrm>
                        <a:off x="555037" y="395785"/>
                        <a:ext cx="4139793" cy="4685924"/>
                      </a:xfrm>
                      <a:prstGeom prst="rect">
                        <a:avLst/>
                      </a:prstGeom>
                    </p:spPr>
                  </p:pic>
                </p:oleObj>
              </mc:Fallback>
            </mc:AlternateContent>
          </a:graphicData>
        </a:graphic>
      </p:graphicFrame>
    </p:spTree>
    <p:extLst>
      <p:ext uri="{BB962C8B-B14F-4D97-AF65-F5344CB8AC3E}">
        <p14:creationId xmlns:p14="http://schemas.microsoft.com/office/powerpoint/2010/main" val="36736008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IXEL-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829116" cy="1627481"/>
          </a:xfrm>
          <a:prstGeom prst="rect">
            <a:avLst/>
          </a:prstGeom>
        </p:spPr>
      </p:pic>
      <p:pic>
        <p:nvPicPr>
          <p:cNvPr id="5" name="Picture 4" descr="PIXEL-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flipH="1">
            <a:off x="7415703" y="3415202"/>
            <a:ext cx="1829116" cy="1627481"/>
          </a:xfrm>
          <a:prstGeom prst="rect">
            <a:avLst/>
          </a:prstGeom>
        </p:spPr>
      </p:pic>
      <p:pic>
        <p:nvPicPr>
          <p:cNvPr id="6" name="Picture 5" descr="DHA Star.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2214" y="182721"/>
            <a:ext cx="646214" cy="603690"/>
          </a:xfrm>
          <a:prstGeom prst="rect">
            <a:avLst/>
          </a:prstGeom>
        </p:spPr>
      </p:pic>
      <p:sp>
        <p:nvSpPr>
          <p:cNvPr id="7" name="Rectangle 6"/>
          <p:cNvSpPr/>
          <p:nvPr/>
        </p:nvSpPr>
        <p:spPr>
          <a:xfrm>
            <a:off x="118581" y="4804710"/>
            <a:ext cx="436456" cy="276999"/>
          </a:xfrm>
          <a:prstGeom prst="rect">
            <a:avLst/>
          </a:prstGeom>
        </p:spPr>
        <p:txBody>
          <a:bodyPr wrap="square">
            <a:spAutoFit/>
          </a:bodyPr>
          <a:lstStyle/>
          <a:p>
            <a:fld id="{D57F1E4F-1CFF-5643-939E-217C01CDF565}" type="slidenum">
              <a:rPr lang="en-US" sz="1200"/>
              <a:pPr/>
              <a:t>12</a:t>
            </a:fld>
            <a:endParaRPr lang="en-US" sz="1200" dirty="0"/>
          </a:p>
        </p:txBody>
      </p:sp>
      <p:sp>
        <p:nvSpPr>
          <p:cNvPr id="8" name="Rectangle 7"/>
          <p:cNvSpPr/>
          <p:nvPr/>
        </p:nvSpPr>
        <p:spPr>
          <a:xfrm flipH="1">
            <a:off x="8305172" y="235672"/>
            <a:ext cx="45719" cy="490236"/>
          </a:xfrm>
          <a:prstGeom prst="rect">
            <a:avLst/>
          </a:prstGeom>
          <a:solidFill>
            <a:srgbClr val="1073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961440" y="302058"/>
            <a:ext cx="6196024" cy="707886"/>
          </a:xfrm>
          <a:prstGeom prst="rect">
            <a:avLst/>
          </a:prstGeom>
          <a:noFill/>
        </p:spPr>
        <p:txBody>
          <a:bodyPr wrap="square" rtlCol="0">
            <a:spAutoFit/>
          </a:bodyPr>
          <a:lstStyle/>
          <a:p>
            <a:pPr algn="r"/>
            <a:r>
              <a:rPr lang="en-US" sz="2000" dirty="0"/>
              <a:t>Unit Distribution Plan</a:t>
            </a:r>
          </a:p>
          <a:p>
            <a:pPr algn="r"/>
            <a:endParaRPr lang="en-US" sz="2000" b="1" dirty="0"/>
          </a:p>
        </p:txBody>
      </p:sp>
      <p:graphicFrame>
        <p:nvGraphicFramePr>
          <p:cNvPr id="3" name="Object 2"/>
          <p:cNvGraphicFramePr>
            <a:graphicFrameLocks noChangeAspect="1"/>
          </p:cNvGraphicFramePr>
          <p:nvPr>
            <p:extLst>
              <p:ext uri="{D42A27DB-BD31-4B8C-83A1-F6EECF244321}">
                <p14:modId xmlns:p14="http://schemas.microsoft.com/office/powerpoint/2010/main" val="817169626"/>
              </p:ext>
            </p:extLst>
          </p:nvPr>
        </p:nvGraphicFramePr>
        <p:xfrm>
          <a:off x="637727" y="728799"/>
          <a:ext cx="3913801" cy="4064000"/>
        </p:xfrm>
        <a:graphic>
          <a:graphicData uri="http://schemas.openxmlformats.org/presentationml/2006/ole">
            <mc:AlternateContent xmlns:mc="http://schemas.openxmlformats.org/markup-compatibility/2006">
              <mc:Choice xmlns:v="urn:schemas-microsoft-com:vml" Requires="v">
                <p:oleObj spid="_x0000_s2062" name="Document" r:id="rId5" imgW="5940026" imgH="8133639" progId="Word.Document.12">
                  <p:embed/>
                </p:oleObj>
              </mc:Choice>
              <mc:Fallback>
                <p:oleObj name="Document" r:id="rId5" imgW="5940026" imgH="8133639" progId="Word.Document.12">
                  <p:embed/>
                  <p:pic>
                    <p:nvPicPr>
                      <p:cNvPr id="0" name=""/>
                      <p:cNvPicPr/>
                      <p:nvPr/>
                    </p:nvPicPr>
                    <p:blipFill>
                      <a:blip r:embed="rId6"/>
                      <a:stretch>
                        <a:fillRect/>
                      </a:stretch>
                    </p:blipFill>
                    <p:spPr>
                      <a:xfrm>
                        <a:off x="637727" y="728799"/>
                        <a:ext cx="3913801" cy="4064000"/>
                      </a:xfrm>
                      <a:prstGeom prst="rect">
                        <a:avLst/>
                      </a:prstGeom>
                    </p:spPr>
                  </p:pic>
                </p:oleObj>
              </mc:Fallback>
            </mc:AlternateContent>
          </a:graphicData>
        </a:graphic>
      </p:graphicFrame>
    </p:spTree>
    <p:extLst>
      <p:ext uri="{BB962C8B-B14F-4D97-AF65-F5344CB8AC3E}">
        <p14:creationId xmlns:p14="http://schemas.microsoft.com/office/powerpoint/2010/main" val="32917683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AE innovates presentation-02.png"/>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5136000"/>
          </a:xfrm>
          <a:prstGeom prst="rect">
            <a:avLst/>
          </a:prstGeom>
        </p:spPr>
      </p:pic>
      <p:pic>
        <p:nvPicPr>
          <p:cNvPr id="5" name="Picture 4" descr="DHA Sta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2214" y="182721"/>
            <a:ext cx="646214" cy="603690"/>
          </a:xfrm>
          <a:prstGeom prst="rect">
            <a:avLst/>
          </a:prstGeom>
        </p:spPr>
      </p:pic>
      <p:pic>
        <p:nvPicPr>
          <p:cNvPr id="7" name="Picture 6"/>
          <p:cNvPicPr>
            <a:picLocks noChangeAspect="1"/>
          </p:cNvPicPr>
          <p:nvPr/>
        </p:nvPicPr>
        <p:blipFill rotWithShape="1">
          <a:blip r:embed="rId4"/>
          <a:srcRect l="24229" t="10304" r="27656" b="22034"/>
          <a:stretch/>
        </p:blipFill>
        <p:spPr>
          <a:xfrm>
            <a:off x="1214651" y="682388"/>
            <a:ext cx="6206057" cy="3998794"/>
          </a:xfrm>
          <a:prstGeom prst="rect">
            <a:avLst/>
          </a:prstGeom>
        </p:spPr>
      </p:pic>
    </p:spTree>
    <p:extLst>
      <p:ext uri="{BB962C8B-B14F-4D97-AF65-F5344CB8AC3E}">
        <p14:creationId xmlns:p14="http://schemas.microsoft.com/office/powerpoint/2010/main" val="16698271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AE innovates presentation-02.png"/>
          <p:cNvPicPr>
            <a:picLocks noChangeAspect="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5136000"/>
          </a:xfrm>
          <a:prstGeom prst="rect">
            <a:avLst/>
          </a:prstGeom>
        </p:spPr>
      </p:pic>
      <p:pic>
        <p:nvPicPr>
          <p:cNvPr id="5" name="Picture 4" descr="DHA Sta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2214" y="182721"/>
            <a:ext cx="646214" cy="603690"/>
          </a:xfrm>
          <a:prstGeom prst="rect">
            <a:avLst/>
          </a:prstGeom>
        </p:spPr>
      </p:pic>
      <p:pic>
        <p:nvPicPr>
          <p:cNvPr id="2" name="Picture 1"/>
          <p:cNvPicPr>
            <a:picLocks noChangeAspect="1"/>
          </p:cNvPicPr>
          <p:nvPr/>
        </p:nvPicPr>
        <p:blipFill rotWithShape="1">
          <a:blip r:embed="rId4"/>
          <a:srcRect l="24231" t="30205" r="27411" b="22564"/>
          <a:stretch/>
        </p:blipFill>
        <p:spPr>
          <a:xfrm>
            <a:off x="1337481" y="786411"/>
            <a:ext cx="6373504" cy="3712191"/>
          </a:xfrm>
          <a:prstGeom prst="rect">
            <a:avLst/>
          </a:prstGeom>
        </p:spPr>
      </p:pic>
    </p:spTree>
    <p:extLst>
      <p:ext uri="{BB962C8B-B14F-4D97-AF65-F5344CB8AC3E}">
        <p14:creationId xmlns:p14="http://schemas.microsoft.com/office/powerpoint/2010/main" val="7081309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IXEL-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9116" cy="1627481"/>
          </a:xfrm>
          <a:prstGeom prst="rect">
            <a:avLst/>
          </a:prstGeom>
        </p:spPr>
      </p:pic>
      <p:pic>
        <p:nvPicPr>
          <p:cNvPr id="5" name="Picture 4" descr="PIXEL-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7415703" y="3415202"/>
            <a:ext cx="1829116" cy="1627481"/>
          </a:xfrm>
          <a:prstGeom prst="rect">
            <a:avLst/>
          </a:prstGeom>
        </p:spPr>
      </p:pic>
      <p:pic>
        <p:nvPicPr>
          <p:cNvPr id="6" name="Picture 5" descr="DHA Sta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2214" y="182721"/>
            <a:ext cx="646214" cy="603690"/>
          </a:xfrm>
          <a:prstGeom prst="rect">
            <a:avLst/>
          </a:prstGeom>
        </p:spPr>
      </p:pic>
      <p:sp>
        <p:nvSpPr>
          <p:cNvPr id="7" name="Rectangle 6"/>
          <p:cNvSpPr/>
          <p:nvPr/>
        </p:nvSpPr>
        <p:spPr>
          <a:xfrm>
            <a:off x="118581" y="4804710"/>
            <a:ext cx="436456" cy="276999"/>
          </a:xfrm>
          <a:prstGeom prst="rect">
            <a:avLst/>
          </a:prstGeom>
        </p:spPr>
        <p:txBody>
          <a:bodyPr wrap="square">
            <a:spAutoFit/>
          </a:bodyPr>
          <a:lstStyle/>
          <a:p>
            <a:fld id="{D57F1E4F-1CFF-5643-939E-217C01CDF565}" type="slidenum">
              <a:rPr lang="en-US" sz="1200"/>
              <a:pPr/>
              <a:t>15</a:t>
            </a:fld>
            <a:endParaRPr lang="en-US" sz="1200" dirty="0"/>
          </a:p>
        </p:txBody>
      </p:sp>
      <p:sp>
        <p:nvSpPr>
          <p:cNvPr id="8" name="Rectangle 7"/>
          <p:cNvSpPr/>
          <p:nvPr/>
        </p:nvSpPr>
        <p:spPr>
          <a:xfrm flipH="1">
            <a:off x="8305172" y="235672"/>
            <a:ext cx="45719" cy="490236"/>
          </a:xfrm>
          <a:prstGeom prst="rect">
            <a:avLst/>
          </a:prstGeom>
          <a:solidFill>
            <a:srgbClr val="1073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945611" y="280735"/>
            <a:ext cx="6196024" cy="400110"/>
          </a:xfrm>
          <a:prstGeom prst="rect">
            <a:avLst/>
          </a:prstGeom>
          <a:noFill/>
        </p:spPr>
        <p:txBody>
          <a:bodyPr wrap="square" rtlCol="0">
            <a:spAutoFit/>
          </a:bodyPr>
          <a:lstStyle/>
          <a:p>
            <a:pPr algn="r"/>
            <a:r>
              <a:rPr lang="en-US" sz="2000" dirty="0" smtClean="0"/>
              <a:t>Conclusion</a:t>
            </a:r>
            <a:endParaRPr lang="en-US" sz="2000" dirty="0"/>
          </a:p>
        </p:txBody>
      </p:sp>
      <p:sp>
        <p:nvSpPr>
          <p:cNvPr id="2" name="Rectangle 1"/>
          <p:cNvSpPr/>
          <p:nvPr/>
        </p:nvSpPr>
        <p:spPr>
          <a:xfrm>
            <a:off x="675565" y="846488"/>
            <a:ext cx="4572000" cy="3862211"/>
          </a:xfrm>
          <a:prstGeom prst="rect">
            <a:avLst/>
          </a:prstGeom>
        </p:spPr>
        <p:txBody>
          <a:bodyPr>
            <a:spAutoFit/>
          </a:bodyPr>
          <a:lstStyle/>
          <a:p>
            <a:pPr>
              <a:lnSpc>
                <a:spcPct val="107000"/>
              </a:lnSpc>
              <a:spcAft>
                <a:spcPts val="800"/>
              </a:spcAft>
            </a:pPr>
            <a:r>
              <a:rPr lang="en-US" sz="1200" dirty="0">
                <a:latin typeface="Calibri" panose="020F0502020204030204" pitchFamily="34" charset="0"/>
                <a:ea typeface="Calibri" panose="020F0502020204030204" pitchFamily="34" charset="0"/>
                <a:cs typeface="Arial" panose="020B0604020202020204" pitchFamily="34" charset="0"/>
              </a:rPr>
              <a:t>A journal club can be well defined as a group of individuals or members who meet frequently to discuss or debate about critically the clinical applicability of research or investigation findings from the current healthcare literature in the health care organization </a:t>
            </a:r>
            <a:r>
              <a:rPr lang="en-US" sz="1200" dirty="0">
                <a:solidFill>
                  <a:srgbClr val="000000"/>
                </a:solidFill>
                <a:latin typeface="Calibri" panose="020F0502020204030204" pitchFamily="34" charset="0"/>
                <a:ea typeface="Calibri" panose="020F0502020204030204" pitchFamily="34" charset="0"/>
                <a:cs typeface="Arial" panose="020B0604020202020204" pitchFamily="34" charset="0"/>
              </a:rPr>
              <a:t>(Foronda, Hudson and Budhathoki, 2017</a:t>
            </a:r>
            <a:r>
              <a:rPr lang="en-US" sz="1200" dirty="0" smtClean="0">
                <a:solidFill>
                  <a:srgbClr val="000000"/>
                </a:solidFill>
                <a:latin typeface="Calibri" panose="020F0502020204030204" pitchFamily="34" charset="0"/>
                <a:ea typeface="Calibri" panose="020F0502020204030204" pitchFamily="34" charset="0"/>
                <a:cs typeface="Arial" panose="020B0604020202020204" pitchFamily="34" charset="0"/>
              </a:rPr>
              <a:t>)</a:t>
            </a:r>
            <a:r>
              <a:rPr lang="en-US" sz="1200" dirty="0" smtClean="0">
                <a:latin typeface="Calibri" panose="020F0502020204030204" pitchFamily="34" charset="0"/>
                <a:ea typeface="Calibri" panose="020F0502020204030204" pitchFamily="34" charset="0"/>
                <a:cs typeface="Arial" panose="020B0604020202020204" pitchFamily="34" charset="0"/>
              </a:rPr>
              <a:t>.</a:t>
            </a:r>
          </a:p>
          <a:p>
            <a:pPr>
              <a:lnSpc>
                <a:spcPct val="107000"/>
              </a:lnSpc>
              <a:spcAft>
                <a:spcPts val="800"/>
              </a:spcAft>
            </a:pPr>
            <a:endParaRPr lang="en-US" sz="12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200" dirty="0">
                <a:latin typeface="Calibri" panose="020F0502020204030204" pitchFamily="34" charset="0"/>
                <a:ea typeface="Calibri" panose="020F0502020204030204" pitchFamily="34" charset="0"/>
                <a:cs typeface="Arial" panose="020B0604020202020204" pitchFamily="34" charset="0"/>
              </a:rPr>
              <a:t>The journal can be also define as a convene nursing staff gathering to share or discuss the knowledge that used from the research or investigation in the clinical nursing practice based on the study they presented or the clinical gab in their work environments </a:t>
            </a:r>
            <a:r>
              <a:rPr lang="en-US" sz="1200" dirty="0">
                <a:solidFill>
                  <a:srgbClr val="000000"/>
                </a:solidFill>
                <a:latin typeface="Calibri" panose="020F0502020204030204" pitchFamily="34" charset="0"/>
                <a:ea typeface="Calibri" panose="020F0502020204030204" pitchFamily="34" charset="0"/>
                <a:cs typeface="Arial" panose="020B0604020202020204" pitchFamily="34" charset="0"/>
              </a:rPr>
              <a:t>(Foronda, Hudson and Budhathoki, 2017</a:t>
            </a:r>
            <a:r>
              <a:rPr lang="en-US" sz="1200" dirty="0" smtClean="0">
                <a:solidFill>
                  <a:srgbClr val="000000"/>
                </a:solidFill>
                <a:latin typeface="Calibri" panose="020F0502020204030204" pitchFamily="34" charset="0"/>
                <a:ea typeface="Calibri" panose="020F0502020204030204" pitchFamily="34" charset="0"/>
                <a:cs typeface="Arial" panose="020B0604020202020204" pitchFamily="34" charset="0"/>
              </a:rPr>
              <a:t>)</a:t>
            </a:r>
            <a:r>
              <a:rPr lang="en-US" sz="1200" dirty="0" smtClean="0">
                <a:latin typeface="Calibri" panose="020F0502020204030204" pitchFamily="34" charset="0"/>
                <a:ea typeface="Calibri" panose="020F0502020204030204" pitchFamily="34" charset="0"/>
                <a:cs typeface="Arial" panose="020B0604020202020204" pitchFamily="34" charset="0"/>
              </a:rPr>
              <a:t>.</a:t>
            </a:r>
          </a:p>
          <a:p>
            <a:pPr>
              <a:lnSpc>
                <a:spcPct val="107000"/>
              </a:lnSpc>
              <a:spcAft>
                <a:spcPts val="800"/>
              </a:spcAft>
            </a:pPr>
            <a:endParaRPr lang="en-US" sz="12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200" dirty="0">
                <a:latin typeface="Calibri" panose="020F0502020204030204" pitchFamily="34" charset="0"/>
                <a:ea typeface="Calibri" panose="020F0502020204030204" pitchFamily="34" charset="0"/>
                <a:cs typeface="Arial" panose="020B0604020202020204" pitchFamily="34" charset="0"/>
              </a:rPr>
              <a:t> As it was mention in the background of organizing the first journal club in McGill University in Canada, by William Osler since 1875, thus the method was having a long tradition way of presenting the healthcare education and research </a:t>
            </a:r>
            <a:r>
              <a:rPr lang="en-US" sz="1200" dirty="0">
                <a:solidFill>
                  <a:srgbClr val="000000"/>
                </a:solidFill>
                <a:latin typeface="Calibri" panose="020F0502020204030204" pitchFamily="34" charset="0"/>
                <a:ea typeface="Calibri" panose="020F0502020204030204" pitchFamily="34" charset="0"/>
                <a:cs typeface="Arial" panose="020B0604020202020204" pitchFamily="34" charset="0"/>
              </a:rPr>
              <a:t>(Foronda, Hudson and Budhathoki, 2017)</a:t>
            </a:r>
            <a:r>
              <a:rPr lang="en-US" sz="1200" dirty="0">
                <a:latin typeface="Calibri" panose="020F0502020204030204" pitchFamily="34" charset="0"/>
                <a:ea typeface="Calibri" panose="020F0502020204030204" pitchFamily="34" charset="0"/>
                <a:cs typeface="Arial" panose="020B0604020202020204" pitchFamily="34" charset="0"/>
              </a:rPr>
              <a:t>.</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816192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IXEL-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9116" cy="1627481"/>
          </a:xfrm>
          <a:prstGeom prst="rect">
            <a:avLst/>
          </a:prstGeom>
        </p:spPr>
      </p:pic>
      <p:pic>
        <p:nvPicPr>
          <p:cNvPr id="5" name="Picture 4" descr="PIXEL-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7415703" y="3415202"/>
            <a:ext cx="1829116" cy="1627481"/>
          </a:xfrm>
          <a:prstGeom prst="rect">
            <a:avLst/>
          </a:prstGeom>
        </p:spPr>
      </p:pic>
      <p:pic>
        <p:nvPicPr>
          <p:cNvPr id="6" name="Picture 5" descr="DHA Sta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2214" y="182721"/>
            <a:ext cx="646214" cy="603690"/>
          </a:xfrm>
          <a:prstGeom prst="rect">
            <a:avLst/>
          </a:prstGeom>
        </p:spPr>
      </p:pic>
      <p:sp>
        <p:nvSpPr>
          <p:cNvPr id="7" name="Rectangle 6"/>
          <p:cNvSpPr/>
          <p:nvPr/>
        </p:nvSpPr>
        <p:spPr>
          <a:xfrm>
            <a:off x="118581" y="4804710"/>
            <a:ext cx="436456" cy="276999"/>
          </a:xfrm>
          <a:prstGeom prst="rect">
            <a:avLst/>
          </a:prstGeom>
        </p:spPr>
        <p:txBody>
          <a:bodyPr wrap="square">
            <a:spAutoFit/>
          </a:bodyPr>
          <a:lstStyle/>
          <a:p>
            <a:fld id="{D57F1E4F-1CFF-5643-939E-217C01CDF565}" type="slidenum">
              <a:rPr lang="en-US" sz="1200"/>
              <a:pPr/>
              <a:t>16</a:t>
            </a:fld>
            <a:endParaRPr lang="en-US" sz="1200" dirty="0"/>
          </a:p>
        </p:txBody>
      </p:sp>
      <p:sp>
        <p:nvSpPr>
          <p:cNvPr id="8" name="Rectangle 7"/>
          <p:cNvSpPr/>
          <p:nvPr/>
        </p:nvSpPr>
        <p:spPr>
          <a:xfrm flipH="1">
            <a:off x="8305172" y="235672"/>
            <a:ext cx="45719" cy="490236"/>
          </a:xfrm>
          <a:prstGeom prst="rect">
            <a:avLst/>
          </a:prstGeom>
          <a:solidFill>
            <a:srgbClr val="1073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945611" y="280735"/>
            <a:ext cx="6196024" cy="400110"/>
          </a:xfrm>
          <a:prstGeom prst="rect">
            <a:avLst/>
          </a:prstGeom>
          <a:noFill/>
        </p:spPr>
        <p:txBody>
          <a:bodyPr wrap="square" rtlCol="0">
            <a:spAutoFit/>
          </a:bodyPr>
          <a:lstStyle/>
          <a:p>
            <a:pPr algn="r"/>
            <a:r>
              <a:rPr lang="en-US" sz="2000" dirty="0" smtClean="0"/>
              <a:t>Conclusion</a:t>
            </a:r>
            <a:endParaRPr lang="en-US" sz="2000" dirty="0"/>
          </a:p>
        </p:txBody>
      </p:sp>
      <p:sp>
        <p:nvSpPr>
          <p:cNvPr id="3" name="Rectangle 2"/>
          <p:cNvSpPr/>
          <p:nvPr/>
        </p:nvSpPr>
        <p:spPr>
          <a:xfrm>
            <a:off x="641329" y="872260"/>
            <a:ext cx="4988372" cy="3474541"/>
          </a:xfrm>
          <a:prstGeom prst="rect">
            <a:avLst/>
          </a:prstGeom>
        </p:spPr>
        <p:txBody>
          <a:bodyPr wrap="square">
            <a:spAutoFit/>
          </a:bodyPr>
          <a:lstStyle/>
          <a:p>
            <a:pPr>
              <a:lnSpc>
                <a:spcPct val="107000"/>
              </a:lnSpc>
              <a:spcAft>
                <a:spcPts val="800"/>
              </a:spcAft>
            </a:pPr>
            <a:r>
              <a:rPr lang="en-US" sz="1200" dirty="0">
                <a:latin typeface="Calibri" panose="020F0502020204030204" pitchFamily="34" charset="0"/>
                <a:ea typeface="Calibri" panose="020F0502020204030204" pitchFamily="34" charset="0"/>
                <a:cs typeface="Arial" panose="020B0604020202020204" pitchFamily="34" charset="0"/>
              </a:rPr>
              <a:t>Besides, so many studies have been taken into consideration the potential benefits of conducting the journal club from 1995 to 2013 and all these studies indicate that journal clubs enhance the individual’s familiarization with scientific or systematic papers and skills associated to reading and evaluating related information </a:t>
            </a:r>
            <a:r>
              <a:rPr lang="en-US" sz="1200" dirty="0">
                <a:solidFill>
                  <a:srgbClr val="000000"/>
                </a:solidFill>
                <a:latin typeface="Calibri" panose="020F0502020204030204" pitchFamily="34" charset="0"/>
                <a:ea typeface="Calibri" panose="020F0502020204030204" pitchFamily="34" charset="0"/>
                <a:cs typeface="Arial" panose="020B0604020202020204" pitchFamily="34" charset="0"/>
              </a:rPr>
              <a:t>(Foronda, Hudson and Budhathoki, 2017)</a:t>
            </a:r>
            <a:r>
              <a:rPr lang="en-US" sz="1200" dirty="0">
                <a:latin typeface="Calibri" panose="020F0502020204030204" pitchFamily="34" charset="0"/>
                <a:ea typeface="Calibri" panose="020F0502020204030204" pitchFamily="34" charset="0"/>
                <a:cs typeface="Arial" panose="020B0604020202020204" pitchFamily="34" charset="0"/>
              </a:rPr>
              <a:t>.</a:t>
            </a:r>
          </a:p>
          <a:p>
            <a:pPr>
              <a:lnSpc>
                <a:spcPct val="107000"/>
              </a:lnSpc>
              <a:spcAft>
                <a:spcPts val="800"/>
              </a:spcAft>
            </a:pPr>
            <a:r>
              <a:rPr lang="en-US" sz="1200" dirty="0">
                <a:latin typeface="Calibri" panose="020F0502020204030204" pitchFamily="34" charset="0"/>
                <a:ea typeface="Calibri" panose="020F0502020204030204" pitchFamily="34" charset="0"/>
                <a:cs typeface="Arial" panose="020B0604020202020204" pitchFamily="34" charset="0"/>
              </a:rPr>
              <a:t>Furthermore, Journal club can promote encourage the dissemination or broadcasting of research finding as well it was found as an effective operative teaching method for healthcare professionals in several ways, specifically by: </a:t>
            </a:r>
          </a:p>
          <a:p>
            <a:pPr>
              <a:lnSpc>
                <a:spcPct val="107000"/>
              </a:lnSpc>
              <a:spcAft>
                <a:spcPts val="800"/>
              </a:spcAft>
            </a:pPr>
            <a:r>
              <a:rPr lang="en-US" sz="1200" dirty="0">
                <a:latin typeface="Calibri" panose="020F0502020204030204" pitchFamily="34" charset="0"/>
                <a:ea typeface="Calibri" panose="020F0502020204030204" pitchFamily="34" charset="0"/>
                <a:cs typeface="Arial" panose="020B0604020202020204" pitchFamily="34" charset="0"/>
              </a:rPr>
              <a:t>• updating the professional knowledge </a:t>
            </a:r>
          </a:p>
          <a:p>
            <a:pPr>
              <a:lnSpc>
                <a:spcPct val="107000"/>
              </a:lnSpc>
              <a:spcAft>
                <a:spcPts val="800"/>
              </a:spcAft>
            </a:pPr>
            <a:r>
              <a:rPr lang="en-US" sz="1200" dirty="0">
                <a:latin typeface="Calibri" panose="020F0502020204030204" pitchFamily="34" charset="0"/>
                <a:ea typeface="Calibri" panose="020F0502020204030204" pitchFamily="34" charset="0"/>
                <a:cs typeface="Arial" panose="020B0604020202020204" pitchFamily="34" charset="0"/>
              </a:rPr>
              <a:t>• promoting critical thinking</a:t>
            </a:r>
          </a:p>
          <a:p>
            <a:pPr>
              <a:lnSpc>
                <a:spcPct val="107000"/>
              </a:lnSpc>
              <a:spcAft>
                <a:spcPts val="800"/>
              </a:spcAft>
            </a:pPr>
            <a:r>
              <a:rPr lang="en-US" sz="1200" dirty="0">
                <a:latin typeface="Calibri" panose="020F0502020204030204" pitchFamily="34" charset="0"/>
                <a:ea typeface="Calibri" panose="020F0502020204030204" pitchFamily="34" charset="0"/>
                <a:cs typeface="Arial" panose="020B0604020202020204" pitchFamily="34" charset="0"/>
              </a:rPr>
              <a:t>• improving critical appraisal skills through assessing the validity and applicability of the scientific literature</a:t>
            </a:r>
          </a:p>
          <a:p>
            <a:pPr>
              <a:lnSpc>
                <a:spcPct val="107000"/>
              </a:lnSpc>
              <a:spcAft>
                <a:spcPts val="800"/>
              </a:spcAft>
            </a:pPr>
            <a:r>
              <a:rPr lang="en-US" sz="1200" dirty="0">
                <a:latin typeface="Calibri" panose="020F0502020204030204" pitchFamily="34" charset="0"/>
                <a:ea typeface="Calibri" panose="020F0502020204030204" pitchFamily="34" charset="0"/>
                <a:cs typeface="Arial" panose="020B0604020202020204" pitchFamily="34" charset="0"/>
              </a:rPr>
              <a:t>• increasing the use of literature in clinical practice and </a:t>
            </a:r>
          </a:p>
          <a:p>
            <a:pPr>
              <a:lnSpc>
                <a:spcPct val="107000"/>
              </a:lnSpc>
              <a:spcAft>
                <a:spcPts val="800"/>
              </a:spcAft>
            </a:pPr>
            <a:r>
              <a:rPr lang="en-US" sz="1200" dirty="0">
                <a:latin typeface="Calibri" panose="020F0502020204030204" pitchFamily="34" charset="0"/>
                <a:ea typeface="Calibri" panose="020F0502020204030204" pitchFamily="34" charset="0"/>
                <a:cs typeface="Arial" panose="020B0604020202020204" pitchFamily="34" charset="0"/>
              </a:rPr>
              <a:t>• influencing changes in daily practice</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0" name="Picture 9"/>
          <p:cNvPicPr>
            <a:picLocks noChangeAspect="1"/>
          </p:cNvPicPr>
          <p:nvPr/>
        </p:nvPicPr>
        <p:blipFill>
          <a:blip r:embed="rId4"/>
          <a:stretch>
            <a:fillRect/>
          </a:stretch>
        </p:blipFill>
        <p:spPr>
          <a:xfrm>
            <a:off x="6271030" y="1095374"/>
            <a:ext cx="1977716" cy="1476375"/>
          </a:xfrm>
          <a:prstGeom prst="rect">
            <a:avLst/>
          </a:prstGeom>
        </p:spPr>
      </p:pic>
    </p:spTree>
    <p:extLst>
      <p:ext uri="{BB962C8B-B14F-4D97-AF65-F5344CB8AC3E}">
        <p14:creationId xmlns:p14="http://schemas.microsoft.com/office/powerpoint/2010/main" val="8074284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IXEL-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9116" cy="1627481"/>
          </a:xfrm>
          <a:prstGeom prst="rect">
            <a:avLst/>
          </a:prstGeom>
        </p:spPr>
      </p:pic>
      <p:pic>
        <p:nvPicPr>
          <p:cNvPr id="5" name="Picture 4" descr="PIXEL-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flipH="1">
            <a:off x="7415703" y="3415202"/>
            <a:ext cx="1829116" cy="1627481"/>
          </a:xfrm>
          <a:prstGeom prst="rect">
            <a:avLst/>
          </a:prstGeom>
        </p:spPr>
      </p:pic>
      <p:pic>
        <p:nvPicPr>
          <p:cNvPr id="6" name="Picture 5" descr="DHA Sta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2214" y="182721"/>
            <a:ext cx="646214" cy="603690"/>
          </a:xfrm>
          <a:prstGeom prst="rect">
            <a:avLst/>
          </a:prstGeom>
        </p:spPr>
      </p:pic>
      <p:sp>
        <p:nvSpPr>
          <p:cNvPr id="7" name="Rectangle 6"/>
          <p:cNvSpPr/>
          <p:nvPr/>
        </p:nvSpPr>
        <p:spPr>
          <a:xfrm>
            <a:off x="118581" y="4804710"/>
            <a:ext cx="436456" cy="276999"/>
          </a:xfrm>
          <a:prstGeom prst="rect">
            <a:avLst/>
          </a:prstGeom>
        </p:spPr>
        <p:txBody>
          <a:bodyPr wrap="square">
            <a:spAutoFit/>
          </a:bodyPr>
          <a:lstStyle/>
          <a:p>
            <a:fld id="{D57F1E4F-1CFF-5643-939E-217C01CDF565}" type="slidenum">
              <a:rPr lang="en-US" sz="1200"/>
              <a:pPr/>
              <a:t>17</a:t>
            </a:fld>
            <a:endParaRPr lang="en-US" sz="1200" dirty="0"/>
          </a:p>
        </p:txBody>
      </p:sp>
      <p:sp>
        <p:nvSpPr>
          <p:cNvPr id="8" name="Rectangle 7"/>
          <p:cNvSpPr/>
          <p:nvPr/>
        </p:nvSpPr>
        <p:spPr>
          <a:xfrm flipH="1">
            <a:off x="8305172" y="235672"/>
            <a:ext cx="45719" cy="490236"/>
          </a:xfrm>
          <a:prstGeom prst="rect">
            <a:avLst/>
          </a:prstGeom>
          <a:solidFill>
            <a:srgbClr val="1073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961440" y="302058"/>
            <a:ext cx="6196024" cy="707886"/>
          </a:xfrm>
          <a:prstGeom prst="rect">
            <a:avLst/>
          </a:prstGeom>
          <a:noFill/>
        </p:spPr>
        <p:txBody>
          <a:bodyPr wrap="square" rtlCol="0">
            <a:spAutoFit/>
          </a:bodyPr>
          <a:lstStyle/>
          <a:p>
            <a:pPr algn="r"/>
            <a:r>
              <a:rPr lang="en-US" sz="2000" dirty="0" smtClean="0"/>
              <a:t>References</a:t>
            </a:r>
            <a:endParaRPr lang="en-US" sz="2000" dirty="0"/>
          </a:p>
          <a:p>
            <a:pPr algn="r"/>
            <a:endParaRPr lang="en-US" sz="2000" b="1" dirty="0"/>
          </a:p>
        </p:txBody>
      </p:sp>
      <p:sp>
        <p:nvSpPr>
          <p:cNvPr id="2" name="Rectangle 1"/>
          <p:cNvSpPr/>
          <p:nvPr/>
        </p:nvSpPr>
        <p:spPr>
          <a:xfrm>
            <a:off x="555037" y="926584"/>
            <a:ext cx="7659321" cy="4382738"/>
          </a:xfrm>
          <a:prstGeom prst="rect">
            <a:avLst/>
          </a:prstGeom>
        </p:spPr>
        <p:txBody>
          <a:bodyPr wrap="square">
            <a:spAutoFit/>
          </a:bodyPr>
          <a:lstStyle/>
          <a:p>
            <a:pPr>
              <a:lnSpc>
                <a:spcPct val="107000"/>
              </a:lnSpc>
              <a:spcAft>
                <a:spcPts val="800"/>
              </a:spcAft>
            </a:pP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1200" dirty="0">
                <a:solidFill>
                  <a:srgbClr val="000000"/>
                </a:solidFill>
                <a:ea typeface="Calibri" panose="020F0502020204030204" pitchFamily="34" charset="0"/>
                <a:cs typeface="Arial" panose="020B0604020202020204" pitchFamily="34" charset="0"/>
              </a:rPr>
              <a:t>1-Bowles, P., </a:t>
            </a:r>
            <a:r>
              <a:rPr lang="en-US" sz="1200" dirty="0" err="1">
                <a:solidFill>
                  <a:srgbClr val="000000"/>
                </a:solidFill>
                <a:ea typeface="Calibri" panose="020F0502020204030204" pitchFamily="34" charset="0"/>
                <a:cs typeface="Arial" panose="020B0604020202020204" pitchFamily="34" charset="0"/>
              </a:rPr>
              <a:t>Marenah</a:t>
            </a:r>
            <a:r>
              <a:rPr lang="en-US" sz="1200" dirty="0">
                <a:solidFill>
                  <a:srgbClr val="000000"/>
                </a:solidFill>
                <a:ea typeface="Calibri" panose="020F0502020204030204" pitchFamily="34" charset="0"/>
                <a:cs typeface="Arial" panose="020B0604020202020204" pitchFamily="34" charset="0"/>
              </a:rPr>
              <a:t>, K., Ricketts, D. and Rogers, B. (2013). How to prepare for and present at a journal club. </a:t>
            </a:r>
            <a:r>
              <a:rPr lang="en-US" sz="1200" i="1" dirty="0">
                <a:ea typeface="Calibri" panose="020F0502020204030204" pitchFamily="34" charset="0"/>
                <a:cs typeface="Arial" panose="020B0604020202020204" pitchFamily="34" charset="0"/>
              </a:rPr>
              <a:t>British Journal of Hospital Medicine</a:t>
            </a:r>
            <a:r>
              <a:rPr lang="en-US" sz="1200" dirty="0">
                <a:ea typeface="Calibri" panose="020F0502020204030204" pitchFamily="34" charset="0"/>
                <a:cs typeface="Arial" panose="020B0604020202020204" pitchFamily="34" charset="0"/>
              </a:rPr>
              <a:t>, 74(Sup10), pp.C150-C152</a:t>
            </a:r>
            <a:r>
              <a:rPr lang="en-US" sz="1200" dirty="0" smtClean="0">
                <a:ea typeface="Calibri" panose="020F0502020204030204" pitchFamily="34" charset="0"/>
                <a:cs typeface="Arial" panose="020B0604020202020204" pitchFamily="34" charset="0"/>
              </a:rPr>
              <a:t>.</a:t>
            </a:r>
          </a:p>
          <a:p>
            <a:pPr marL="228600" indent="-228600">
              <a:lnSpc>
                <a:spcPct val="107000"/>
              </a:lnSpc>
              <a:spcAft>
                <a:spcPts val="800"/>
              </a:spcAft>
              <a:buFont typeface="+mj-lt"/>
              <a:buAutoNum type="arabicParenR"/>
            </a:pPr>
            <a:endParaRPr lang="en-US" sz="1200" dirty="0" smtClean="0">
              <a:ea typeface="Calibri" panose="020F0502020204030204" pitchFamily="34" charset="0"/>
              <a:cs typeface="Arial" panose="020B0604020202020204" pitchFamily="34" charset="0"/>
            </a:endParaRPr>
          </a:p>
          <a:p>
            <a:pPr>
              <a:lnSpc>
                <a:spcPct val="107000"/>
              </a:lnSpc>
              <a:spcAft>
                <a:spcPts val="800"/>
              </a:spcAft>
            </a:pPr>
            <a:r>
              <a:rPr lang="en-US" sz="1200" dirty="0"/>
              <a:t>2-Diaz, S. and Walsh, A. (2018). Promoting Evidence-Based Practice and Information Literacy through an Undergraduate Nursing Journal Club. </a:t>
            </a:r>
            <a:r>
              <a:rPr lang="en-US" sz="1200" i="1" dirty="0"/>
              <a:t>Pennsylvania Libraries: Research &amp; Practice</a:t>
            </a:r>
            <a:r>
              <a:rPr lang="en-US" sz="1200" dirty="0"/>
              <a:t>, 6(1), pp.23-38</a:t>
            </a:r>
            <a:r>
              <a:rPr lang="en-US" sz="1200" dirty="0" smtClean="0"/>
              <a:t>.</a:t>
            </a:r>
          </a:p>
          <a:p>
            <a:pPr>
              <a:lnSpc>
                <a:spcPct val="107000"/>
              </a:lnSpc>
              <a:spcAft>
                <a:spcPts val="800"/>
              </a:spcAft>
            </a:pPr>
            <a:endParaRPr lang="en-US" sz="1200" dirty="0" smtClean="0"/>
          </a:p>
          <a:p>
            <a:pPr>
              <a:lnSpc>
                <a:spcPct val="107000"/>
              </a:lnSpc>
              <a:spcAft>
                <a:spcPts val="800"/>
              </a:spcAft>
            </a:pPr>
            <a:r>
              <a:rPr lang="en-US" sz="1200" dirty="0" smtClean="0"/>
              <a:t>3- Foronda</a:t>
            </a:r>
            <a:r>
              <a:rPr lang="en-US" sz="1200" dirty="0"/>
              <a:t>, C., Hudson, K. and Budhathoki, C. (2017). Use of Virtual Simulation to Impact Nursing Students’ Cognitive and Affective Knowledge of Evidence-Based Practice. </a:t>
            </a:r>
            <a:r>
              <a:rPr lang="en-US" sz="1200" i="1" dirty="0"/>
              <a:t>Worldviews on Evidence-Based Nursing</a:t>
            </a:r>
            <a:r>
              <a:rPr lang="en-US" sz="1200" dirty="0"/>
              <a:t>, 14(2), pp.168-170</a:t>
            </a:r>
            <a:r>
              <a:rPr lang="en-US" sz="1200" dirty="0" smtClean="0"/>
              <a:t>.</a:t>
            </a:r>
          </a:p>
          <a:p>
            <a:pPr>
              <a:lnSpc>
                <a:spcPct val="107000"/>
              </a:lnSpc>
              <a:spcAft>
                <a:spcPts val="800"/>
              </a:spcAft>
            </a:pPr>
            <a:endParaRPr lang="en-US" sz="1200" dirty="0" smtClean="0"/>
          </a:p>
          <a:p>
            <a:pPr>
              <a:lnSpc>
                <a:spcPct val="107000"/>
              </a:lnSpc>
              <a:spcAft>
                <a:spcPts val="800"/>
              </a:spcAft>
            </a:pPr>
            <a:r>
              <a:rPr lang="en-US" sz="1200" dirty="0" smtClean="0"/>
              <a:t>4- </a:t>
            </a:r>
            <a:r>
              <a:rPr lang="en-US" sz="1200" dirty="0"/>
              <a:t>Gardner, K., </a:t>
            </a:r>
            <a:r>
              <a:rPr lang="en-US" sz="1200" dirty="0" err="1"/>
              <a:t>Kanaskie</a:t>
            </a:r>
            <a:r>
              <a:rPr lang="en-US" sz="1200" dirty="0"/>
              <a:t>, M., </a:t>
            </a:r>
            <a:r>
              <a:rPr lang="en-US" sz="1200" dirty="0" err="1"/>
              <a:t>Knehans</a:t>
            </a:r>
            <a:r>
              <a:rPr lang="en-US" sz="1200" dirty="0"/>
              <a:t>, A., Salisbury, S., </a:t>
            </a:r>
            <a:r>
              <a:rPr lang="en-US" sz="1200" dirty="0" err="1"/>
              <a:t>Doheny</a:t>
            </a:r>
            <a:r>
              <a:rPr lang="en-US" sz="1200" dirty="0"/>
              <a:t>, K. and </a:t>
            </a:r>
            <a:r>
              <a:rPr lang="en-US" sz="1200" dirty="0" err="1"/>
              <a:t>Schirm</a:t>
            </a:r>
            <a:r>
              <a:rPr lang="en-US" sz="1200" dirty="0"/>
              <a:t>, V. (2016). Implementing and Sustaining Evidence Based Practice Through a Nursing Journal Club. </a:t>
            </a:r>
            <a:r>
              <a:rPr lang="en-US" sz="1200" i="1" dirty="0"/>
              <a:t>Applied Nursing Research</a:t>
            </a:r>
            <a:r>
              <a:rPr lang="en-US" sz="1200" dirty="0"/>
              <a:t>, 31, pp.139-145</a:t>
            </a:r>
            <a:r>
              <a:rPr lang="en-US" sz="1200" dirty="0" smtClean="0"/>
              <a:t>.</a:t>
            </a:r>
          </a:p>
          <a:p>
            <a:pPr>
              <a:lnSpc>
                <a:spcPct val="107000"/>
              </a:lnSpc>
              <a:spcAft>
                <a:spcPts val="800"/>
              </a:spcAft>
            </a:pPr>
            <a:endParaRPr lang="en-US" sz="1200" dirty="0"/>
          </a:p>
          <a:p>
            <a:pPr>
              <a:lnSpc>
                <a:spcPct val="107000"/>
              </a:lnSpc>
              <a:spcAft>
                <a:spcPts val="800"/>
              </a:spcAft>
            </a:pPr>
            <a:r>
              <a:rPr lang="en-US" sz="1200" dirty="0" smtClean="0"/>
              <a:t>5- Gemayel</a:t>
            </a:r>
            <a:r>
              <a:rPr lang="en-US" sz="1200" dirty="0"/>
              <a:t>, R. and Martin, S. (2019). How to prepare and deliver a great talk. </a:t>
            </a:r>
            <a:r>
              <a:rPr lang="en-US" sz="1200" i="1" dirty="0"/>
              <a:t>The FEBS Journal</a:t>
            </a:r>
            <a:r>
              <a:rPr lang="en-US" sz="1200" dirty="0"/>
              <a:t>, 286(1), pp.39-45</a:t>
            </a:r>
            <a:r>
              <a:rPr lang="en-US" sz="1200" dirty="0" smtClean="0"/>
              <a:t>.</a:t>
            </a:r>
          </a:p>
          <a:p>
            <a:pPr>
              <a:lnSpc>
                <a:spcPct val="107000"/>
              </a:lnSpc>
              <a:spcAft>
                <a:spcPts val="800"/>
              </a:spcAft>
            </a:pPr>
            <a:endParaRPr lang="en-US" sz="1200" dirty="0" smtClean="0"/>
          </a:p>
          <a:p>
            <a:pPr>
              <a:lnSpc>
                <a:spcPct val="107000"/>
              </a:lnSpc>
              <a:spcAft>
                <a:spcPts val="800"/>
              </a:spcAft>
            </a:pPr>
            <a:r>
              <a:rPr lang="en-US" sz="1200" dirty="0" smtClean="0"/>
              <a:t>6- </a:t>
            </a:r>
            <a:r>
              <a:rPr lang="en-US" sz="1200" dirty="0" err="1"/>
              <a:t>Kost</a:t>
            </a:r>
            <a:r>
              <a:rPr lang="en-US" sz="1200" dirty="0"/>
              <a:t>, T. (2017). POP Talk: Prepare, Organize, Present. </a:t>
            </a:r>
            <a:r>
              <a:rPr lang="en-US" sz="1200" i="1" dirty="0" err="1"/>
              <a:t>BioProcessing</a:t>
            </a:r>
            <a:r>
              <a:rPr lang="en-US" sz="1200" i="1" dirty="0"/>
              <a:t> Journal</a:t>
            </a:r>
            <a:r>
              <a:rPr lang="en-US" sz="1200" dirty="0"/>
              <a:t>, 15(4), pp.4-5.</a:t>
            </a:r>
          </a:p>
          <a:p>
            <a:pPr>
              <a:lnSpc>
                <a:spcPct val="107000"/>
              </a:lnSpc>
              <a:spcAft>
                <a:spcPts val="800"/>
              </a:spcAft>
            </a:pPr>
            <a:endParaRPr lang="en-US" sz="1200"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991481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UAE innovates presentation-0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36000"/>
          </a:xfrm>
          <a:prstGeom prst="rect">
            <a:avLst/>
          </a:prstGeom>
        </p:spPr>
      </p:pic>
      <p:pic>
        <p:nvPicPr>
          <p:cNvPr id="5" name="Picture 4" descr="DHA Sta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2214" y="107465"/>
            <a:ext cx="646214" cy="603690"/>
          </a:xfrm>
          <a:prstGeom prst="rect">
            <a:avLst/>
          </a:prstGeom>
        </p:spPr>
      </p:pic>
      <p:sp>
        <p:nvSpPr>
          <p:cNvPr id="7" name="TextBox 6"/>
          <p:cNvSpPr txBox="1"/>
          <p:nvPr/>
        </p:nvSpPr>
        <p:spPr>
          <a:xfrm>
            <a:off x="1512707" y="2148735"/>
            <a:ext cx="6196024" cy="400110"/>
          </a:xfrm>
          <a:prstGeom prst="rect">
            <a:avLst/>
          </a:prstGeom>
          <a:noFill/>
        </p:spPr>
        <p:txBody>
          <a:bodyPr wrap="square" rtlCol="0">
            <a:spAutoFit/>
          </a:bodyPr>
          <a:lstStyle/>
          <a:p>
            <a:pPr algn="ctr"/>
            <a:r>
              <a:rPr lang="en-US" sz="2000" dirty="0" smtClean="0">
                <a:solidFill>
                  <a:srgbClr val="107386"/>
                </a:solidFill>
              </a:rPr>
              <a:t>The End</a:t>
            </a:r>
            <a:endParaRPr lang="en-US" sz="2000" dirty="0">
              <a:solidFill>
                <a:srgbClr val="107386"/>
              </a:solidFill>
            </a:endParaRPr>
          </a:p>
        </p:txBody>
      </p:sp>
      <p:pic>
        <p:nvPicPr>
          <p:cNvPr id="18" name="Picture 17"/>
          <p:cNvPicPr>
            <a:picLocks noChangeAspect="1"/>
          </p:cNvPicPr>
          <p:nvPr/>
        </p:nvPicPr>
        <p:blipFill>
          <a:blip r:embed="rId4"/>
          <a:stretch>
            <a:fillRect/>
          </a:stretch>
        </p:blipFill>
        <p:spPr>
          <a:xfrm>
            <a:off x="274312" y="4877955"/>
            <a:ext cx="4860636" cy="150091"/>
          </a:xfrm>
          <a:prstGeom prst="rect">
            <a:avLst/>
          </a:prstGeom>
        </p:spPr>
      </p:pic>
      <p:pic>
        <p:nvPicPr>
          <p:cNvPr id="2" name="Picture 1" descr="UAE innovates presentation-07.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93702" y="2548845"/>
            <a:ext cx="3038593" cy="460977"/>
          </a:xfrm>
          <a:prstGeom prst="rect">
            <a:avLst/>
          </a:prstGeom>
        </p:spPr>
      </p:pic>
    </p:spTree>
    <p:extLst>
      <p:ext uri="{BB962C8B-B14F-4D97-AF65-F5344CB8AC3E}">
        <p14:creationId xmlns:p14="http://schemas.microsoft.com/office/powerpoint/2010/main" val="16971866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DFF2D8D31C05A48B2BA5C521148D77F" ma:contentTypeVersion="0" ma:contentTypeDescription="Create a new document." ma:contentTypeScope="" ma:versionID="c033817c46371217626b94de19bd7988">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C824DEE4-3979-41D9-9B19-1287092BAF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7B6F2769-7194-4217-93D3-3AF3A4742282}">
  <ds:schemaRefs>
    <ds:schemaRef ds:uri="http://purl.org/dc/dcmitype/"/>
    <ds:schemaRef ds:uri="http://purl.org/dc/terms/"/>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FNEMasterTemplateForThemePreview.pptx</Template>
  <TotalTime>702</TotalTime>
  <Words>1215</Words>
  <Application>Microsoft Office PowerPoint</Application>
  <PresentationFormat>On-screen Show (16:9)</PresentationFormat>
  <Paragraphs>99</Paragraphs>
  <Slides>18</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2</vt:i4>
      </vt:variant>
      <vt:variant>
        <vt:lpstr>Slide Titles</vt:lpstr>
      </vt:variant>
      <vt:variant>
        <vt:i4>18</vt:i4>
      </vt:variant>
    </vt:vector>
  </HeadingPairs>
  <TitlesOfParts>
    <vt:vector size="23" baseType="lpstr">
      <vt:lpstr>Arial</vt:lpstr>
      <vt:lpstr>Calibri</vt:lpstr>
      <vt:lpstr>Office Theme</vt:lpstr>
      <vt:lpstr>Acrobat Document</vt:lpstr>
      <vt:lpstr>Document</vt:lpstr>
      <vt:lpstr>Journal Club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Noora Abdulmajid M A Abubaker</cp:lastModifiedBy>
  <cp:revision>62</cp:revision>
  <dcterms:created xsi:type="dcterms:W3CDTF">2010-04-12T23:12:02Z</dcterms:created>
  <dcterms:modified xsi:type="dcterms:W3CDTF">2019-11-25T09:06:02Z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0x0101009DFF2D8D31C05A48B2BA5C521148D77F</vt:lpwstr>
  </property>
</Properties>
</file>