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268" r:id="rId2"/>
    <p:sldId id="258" r:id="rId3"/>
    <p:sldId id="259" r:id="rId4"/>
    <p:sldId id="260" r:id="rId5"/>
    <p:sldId id="261"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89" d="100"/>
          <a:sy n="89" d="100"/>
        </p:scale>
        <p:origin x="466" y="77"/>
      </p:cViewPr>
      <p:guideLst>
        <p:guide orient="horz" pos="2160"/>
        <p:guide pos="3840"/>
      </p:guideLst>
    </p:cSldViewPr>
  </p:slideViewPr>
  <p:notesTextViewPr>
    <p:cViewPr>
      <p:scale>
        <a:sx n="1" d="1"/>
        <a:sy n="1" d="1"/>
      </p:scale>
      <p:origin x="0" y="0"/>
    </p:cViewPr>
  </p:notesTextViewPr>
  <p:notesViewPr>
    <p:cSldViewPr snapToGrid="0" showGuides="1">
      <p:cViewPr varScale="1">
        <p:scale>
          <a:sx n="95" d="100"/>
          <a:sy n="95" d="100"/>
        </p:scale>
        <p:origin x="358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F93605-0C0C-4258-9724-5F2F9BB3BC90}" type="datetimeFigureOut">
              <a:rPr lang="en-US" smtClean="0"/>
              <a:t>18/06/2019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3FFE7F-C917-439A-8026-3D301EB5CC28}" type="slidenum">
              <a:rPr lang="en-US" smtClean="0"/>
              <a:t>‹#›</a:t>
            </a:fld>
            <a:endParaRPr lang="en-US"/>
          </a:p>
        </p:txBody>
      </p:sp>
    </p:spTree>
    <p:extLst>
      <p:ext uri="{BB962C8B-B14F-4D97-AF65-F5344CB8AC3E}">
        <p14:creationId xmlns:p14="http://schemas.microsoft.com/office/powerpoint/2010/main" val="7527998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F31B3D-E4E3-4A80-AB70-C5564C267266}" type="datetimeFigureOut">
              <a:rPr lang="en-US" smtClean="0"/>
              <a:t>18/06/2019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C0B30D-C07A-425B-A90C-BA7BEB191079}" type="slidenum">
              <a:rPr lang="en-US" smtClean="0"/>
              <a:t>‹#›</a:t>
            </a:fld>
            <a:endParaRPr lang="en-US"/>
          </a:p>
        </p:txBody>
      </p:sp>
    </p:spTree>
    <p:extLst>
      <p:ext uri="{BB962C8B-B14F-4D97-AF65-F5344CB8AC3E}">
        <p14:creationId xmlns:p14="http://schemas.microsoft.com/office/powerpoint/2010/main" val="3723190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4245434"/>
            <a:ext cx="8686800" cy="1464906"/>
          </a:xfrm>
        </p:spPr>
        <p:txBody>
          <a:bodyPr anchor="b">
            <a:normAutofit/>
          </a:bodyPr>
          <a:lstStyle>
            <a:lvl1pPr algn="l">
              <a:lnSpc>
                <a:spcPct val="80000"/>
              </a:lnSpc>
              <a:defRPr sz="4800">
                <a:solidFill>
                  <a:schemeClr val="bg1"/>
                </a:solidFill>
                <a:effectLst>
                  <a:outerShdw blurRad="63500" algn="ctr" rotWithShape="0">
                    <a:prstClr val="black">
                      <a:alpha val="4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066800" y="5731795"/>
            <a:ext cx="8686800" cy="440405"/>
          </a:xfrm>
        </p:spPr>
        <p:txBody>
          <a:bodyPr/>
          <a:lstStyle>
            <a:lvl1pPr marL="0" indent="0" algn="l">
              <a:spcBef>
                <a:spcPts val="0"/>
              </a:spcBef>
              <a:buNone/>
              <a:defRPr sz="2400">
                <a:solidFill>
                  <a:schemeClr val="bg1"/>
                </a:solidFill>
                <a:effectLst>
                  <a:outerShdw blurRad="63500" algn="ctr"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518"/>
            <a:ext cx="10058400" cy="118872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CC0096-1860-4642-9CD2-0079EA5E7CD1}" type="datetimeFigureOut">
              <a:rPr lang="en-US" smtClean="0"/>
              <a:t>18/06/2019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9848" y="4242816"/>
            <a:ext cx="8686800" cy="1463040"/>
          </a:xfrm>
        </p:spPr>
        <p:txBody>
          <a:bodyPr anchor="b">
            <a:normAutofit/>
          </a:bodyPr>
          <a:lstStyle>
            <a:lvl1pPr>
              <a:defRPr sz="4800"/>
            </a:lvl1pPr>
          </a:lstStyle>
          <a:p>
            <a:r>
              <a:rPr lang="en-US" smtClean="0"/>
              <a:t>Click to edit Master title style</a:t>
            </a:r>
            <a:endParaRPr lang="en-US"/>
          </a:p>
        </p:txBody>
      </p:sp>
      <p:sp>
        <p:nvSpPr>
          <p:cNvPr id="3" name="Text Placeholder 2"/>
          <p:cNvSpPr>
            <a:spLocks noGrp="1"/>
          </p:cNvSpPr>
          <p:nvPr>
            <p:ph type="body" idx="1"/>
          </p:nvPr>
        </p:nvSpPr>
        <p:spPr>
          <a:xfrm>
            <a:off x="1066799" y="5733288"/>
            <a:ext cx="8686800" cy="438912"/>
          </a:xfrm>
        </p:spPr>
        <p:txBody>
          <a:bodyPr/>
          <a:lstStyle>
            <a:lvl1pPr marL="0" indent="0">
              <a:spcBef>
                <a:spcPts val="0"/>
              </a:spcBef>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904999"/>
            <a:ext cx="4800600" cy="4271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24600" y="1904999"/>
            <a:ext cx="4800600" cy="4271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7CC0096-1860-4642-9CD2-0079EA5E7CD1}" type="datetimeFigureOut">
              <a:rPr lang="en-US" smtClean="0"/>
              <a:t>18/06/2019</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1066800" y="1772815"/>
            <a:ext cx="4800600" cy="737121"/>
          </a:xfrm>
        </p:spPr>
        <p:txBody>
          <a:bodyPr anchor="ctr"/>
          <a:lstStyle>
            <a:lvl1pPr marL="0" indent="0">
              <a:spcBef>
                <a:spcPts val="0"/>
              </a:spcBef>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6800" y="2509937"/>
            <a:ext cx="4800600" cy="36622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24600" y="1772815"/>
            <a:ext cx="4800600" cy="737121"/>
          </a:xfrm>
        </p:spPr>
        <p:txBody>
          <a:bodyPr anchor="ctr"/>
          <a:lstStyle>
            <a:lvl1pPr marL="0" indent="0">
              <a:spcBef>
                <a:spcPts val="0"/>
              </a:spcBef>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24600" y="2509937"/>
            <a:ext cx="4800600" cy="36622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CC0096-1860-4642-9CD2-0079EA5E7CD1}" type="datetimeFigureOut">
              <a:rPr lang="en-US" smtClean="0"/>
              <a:t>18/06/2019</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CC0096-1860-4642-9CD2-0079EA5E7CD1}" type="datetimeFigureOut">
              <a:rPr lang="en-US" smtClean="0"/>
              <a:t>18/06/2019</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CC0096-1860-4642-9CD2-0079EA5E7CD1}" type="datetimeFigureOut">
              <a:rPr lang="en-US" smtClean="0"/>
              <a:t>18/06/2019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760" y="3090672"/>
            <a:ext cx="4663440" cy="1828800"/>
          </a:xfrm>
        </p:spPr>
        <p:txBody>
          <a:bodyPr anchor="b">
            <a:normAutofit/>
          </a:bodyPr>
          <a:lstStyle>
            <a:lvl1pPr>
              <a:defRPr sz="3600"/>
            </a:lvl1pPr>
          </a:lstStyle>
          <a:p>
            <a:r>
              <a:rPr lang="en-US" smtClean="0"/>
              <a:t>Click to edit Master title style</a:t>
            </a:r>
            <a:endParaRPr lang="en-US"/>
          </a:p>
        </p:txBody>
      </p:sp>
      <p:sp>
        <p:nvSpPr>
          <p:cNvPr id="3" name="Content Placeholder 2"/>
          <p:cNvSpPr>
            <a:spLocks noGrp="1"/>
          </p:cNvSpPr>
          <p:nvPr>
            <p:ph idx="1"/>
          </p:nvPr>
        </p:nvSpPr>
        <p:spPr>
          <a:xfrm>
            <a:off x="685799" y="457200"/>
            <a:ext cx="5410201" cy="57150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42760" y="4983480"/>
            <a:ext cx="4663440" cy="118872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CC0096-1860-4642-9CD2-0079EA5E7CD1}" type="datetimeFigureOut">
              <a:rPr lang="en-US" smtClean="0"/>
              <a:t>18/06/2019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760" y="3093099"/>
            <a:ext cx="4663440" cy="1828800"/>
          </a:xfrm>
        </p:spPr>
        <p:txBody>
          <a:bodyPr anchor="b">
            <a:normAutofit/>
          </a:bodyPr>
          <a:lstStyle>
            <a:lvl1pPr>
              <a:defRPr sz="3600"/>
            </a:lvl1pPr>
          </a:lstStyle>
          <a:p>
            <a:r>
              <a:rPr lang="en-US" smtClean="0"/>
              <a:t>Click to edit Master title style</a:t>
            </a:r>
            <a:endParaRPr lang="en-US" dirty="0"/>
          </a:p>
        </p:txBody>
      </p:sp>
      <p:sp>
        <p:nvSpPr>
          <p:cNvPr id="3" name="Picture Placeholder 2" descr="An empty placeholder to add an image. Click on the placeholder and select the image that you wish to add."/>
          <p:cNvSpPr>
            <a:spLocks noGrp="1"/>
          </p:cNvSpPr>
          <p:nvPr>
            <p:ph type="pic" idx="1"/>
          </p:nvPr>
        </p:nvSpPr>
        <p:spPr>
          <a:xfrm>
            <a:off x="0" y="0"/>
            <a:ext cx="6096000" cy="6858000"/>
          </a:xfrm>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6842760" y="4983480"/>
            <a:ext cx="4663440" cy="118872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CC0096-1860-4642-9CD2-0079EA5E7CD1}" type="datetimeFigureOut">
              <a:rPr lang="en-US" smtClean="0"/>
              <a:t>18/06/2019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6400" y="457200"/>
            <a:ext cx="1828800" cy="5719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457200"/>
            <a:ext cx="7955280" cy="5719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CC0096-1860-4642-9CD2-0079EA5E7CD1}" type="datetimeFigureOut">
              <a:rPr lang="en-US" smtClean="0"/>
              <a:t>18/06/2019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6800" y="457518"/>
            <a:ext cx="10058400" cy="118872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1905001"/>
            <a:ext cx="10058400" cy="4267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6800" y="6400800"/>
            <a:ext cx="1097280" cy="228600"/>
          </a:xfrm>
          <a:prstGeom prst="rect">
            <a:avLst/>
          </a:prstGeom>
        </p:spPr>
        <p:txBody>
          <a:bodyPr vert="horz" lIns="91440" tIns="45720" rIns="91440" bIns="45720" rtlCol="0" anchor="ctr"/>
          <a:lstStyle>
            <a:lvl1pPr algn="l">
              <a:defRPr sz="1100">
                <a:solidFill>
                  <a:schemeClr val="tx1"/>
                </a:solidFill>
              </a:defRPr>
            </a:lvl1pPr>
          </a:lstStyle>
          <a:p>
            <a:fld id="{37CC0096-1860-4642-9CD2-0079EA5E7CD1}" type="datetimeFigureOut">
              <a:rPr lang="en-US" smtClean="0"/>
              <a:pPr/>
              <a:t>18/06/2019</a:t>
            </a:fld>
            <a:endParaRPr lang="en-US" dirty="0"/>
          </a:p>
        </p:txBody>
      </p:sp>
      <p:sp>
        <p:nvSpPr>
          <p:cNvPr id="5" name="Footer Placeholder 4"/>
          <p:cNvSpPr>
            <a:spLocks noGrp="1"/>
          </p:cNvSpPr>
          <p:nvPr>
            <p:ph type="ftr" sz="quarter" idx="3"/>
          </p:nvPr>
        </p:nvSpPr>
        <p:spPr>
          <a:xfrm>
            <a:off x="2422849" y="6400800"/>
            <a:ext cx="7315200" cy="228600"/>
          </a:xfrm>
          <a:prstGeom prst="rect">
            <a:avLst/>
          </a:prstGeom>
        </p:spPr>
        <p:txBody>
          <a:bodyPr vert="horz" lIns="91440" tIns="45720" rIns="91440" bIns="45720" rtlCol="0" anchor="ctr"/>
          <a:lstStyle>
            <a:lvl1pPr algn="ctr">
              <a:defRPr sz="1100">
                <a:solidFill>
                  <a:schemeClr val="tx1"/>
                </a:solidFill>
              </a:defRPr>
            </a:lvl1pPr>
          </a:lstStyle>
          <a:p>
            <a:endParaRPr lang="en-US" dirty="0"/>
          </a:p>
        </p:txBody>
      </p:sp>
      <p:sp>
        <p:nvSpPr>
          <p:cNvPr id="6" name="Slide Number Placeholder 5"/>
          <p:cNvSpPr>
            <a:spLocks noGrp="1"/>
          </p:cNvSpPr>
          <p:nvPr>
            <p:ph type="sldNum" sz="quarter" idx="4"/>
          </p:nvPr>
        </p:nvSpPr>
        <p:spPr>
          <a:xfrm>
            <a:off x="10027920" y="6400800"/>
            <a:ext cx="1097280" cy="228600"/>
          </a:xfrm>
          <a:prstGeom prst="rect">
            <a:avLst/>
          </a:prstGeom>
        </p:spPr>
        <p:txBody>
          <a:bodyPr vert="horz" lIns="91440" tIns="45720" rIns="91440" bIns="45720" rtlCol="0" anchor="ctr"/>
          <a:lstStyle>
            <a:lvl1pPr algn="r">
              <a:defRPr sz="1100">
                <a:solidFill>
                  <a:schemeClr val="tx1"/>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5"/>
        </a:buClr>
        <a:buSzPct val="90000"/>
        <a:buFont typeface="Arial" pitchFamily="34" charset="0"/>
        <a:buChar char="•"/>
        <a:defRPr sz="2400" kern="1200">
          <a:solidFill>
            <a:schemeClr val="tx1"/>
          </a:solidFill>
          <a:latin typeface="+mn-lt"/>
          <a:ea typeface="+mn-ea"/>
          <a:cs typeface="+mn-cs"/>
        </a:defRPr>
      </a:lvl1pPr>
      <a:lvl2pPr marL="548640" indent="-228600" algn="l" defTabSz="914400" rtl="0" eaLnBrk="1" latinLnBrk="0" hangingPunct="1">
        <a:lnSpc>
          <a:spcPct val="90000"/>
        </a:lnSpc>
        <a:spcBef>
          <a:spcPts val="1200"/>
        </a:spcBef>
        <a:buClr>
          <a:schemeClr val="accent5"/>
        </a:buClr>
        <a:buSzPct val="90000"/>
        <a:buFont typeface="Arial" pitchFamily="34" charset="0"/>
        <a:buChar char="•"/>
        <a:defRPr sz="2000" kern="1200">
          <a:solidFill>
            <a:schemeClr val="tx1"/>
          </a:solidFill>
          <a:latin typeface="+mn-lt"/>
          <a:ea typeface="+mn-ea"/>
          <a:cs typeface="+mn-cs"/>
        </a:defRPr>
      </a:lvl2pPr>
      <a:lvl3pPr marL="822960" indent="-228600" algn="l" defTabSz="914400" rtl="0" eaLnBrk="1" latinLnBrk="0" hangingPunct="1">
        <a:lnSpc>
          <a:spcPct val="90000"/>
        </a:lnSpc>
        <a:spcBef>
          <a:spcPts val="800"/>
        </a:spcBef>
        <a:buClr>
          <a:schemeClr val="accent5"/>
        </a:buClr>
        <a:buSzPct val="90000"/>
        <a:buFont typeface="Arial" pitchFamily="34" charset="0"/>
        <a:buChar char="•"/>
        <a:defRPr sz="1800" kern="1200">
          <a:solidFill>
            <a:schemeClr val="tx1"/>
          </a:solidFill>
          <a:latin typeface="+mn-lt"/>
          <a:ea typeface="+mn-ea"/>
          <a:cs typeface="+mn-cs"/>
        </a:defRPr>
      </a:lvl3pPr>
      <a:lvl4pPr marL="1097280" indent="-182880" algn="l" defTabSz="914400" rtl="0" eaLnBrk="1" latinLnBrk="0" hangingPunct="1">
        <a:lnSpc>
          <a:spcPct val="90000"/>
        </a:lnSpc>
        <a:spcBef>
          <a:spcPts val="800"/>
        </a:spcBef>
        <a:buClr>
          <a:schemeClr val="accent5"/>
        </a:buClr>
        <a:buSzPct val="90000"/>
        <a:buFont typeface="Arial" pitchFamily="34" charset="0"/>
        <a:buChar char="•"/>
        <a:defRPr sz="1600" kern="1200">
          <a:solidFill>
            <a:schemeClr val="tx1"/>
          </a:solidFill>
          <a:latin typeface="+mn-lt"/>
          <a:ea typeface="+mn-ea"/>
          <a:cs typeface="+mn-cs"/>
        </a:defRPr>
      </a:lvl4pPr>
      <a:lvl5pPr marL="13258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5pPr>
      <a:lvl6pPr marL="15544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6pPr>
      <a:lvl7pPr marL="17830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7pPr>
      <a:lvl8pPr marL="20116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8pPr>
      <a:lvl9pPr marL="22402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cid:image005.png@01D3892F.C551B190" TargetMode="External"/><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IE" altLang="en-US" b="1" dirty="0">
                <a:solidFill>
                  <a:srgbClr val="FFFF00"/>
                </a:solidFill>
              </a:rPr>
              <a:t>Introducing New Implementation </a:t>
            </a:r>
            <a:br>
              <a:rPr lang="en-IE" altLang="en-US" b="1" dirty="0">
                <a:solidFill>
                  <a:srgbClr val="FFFF00"/>
                </a:solidFill>
              </a:rPr>
            </a:br>
            <a:r>
              <a:rPr lang="en-IE" altLang="en-US" b="1" dirty="0">
                <a:solidFill>
                  <a:srgbClr val="FFFF00"/>
                </a:solidFill>
              </a:rPr>
              <a:t>of Bar-Code System </a:t>
            </a:r>
          </a:p>
        </p:txBody>
      </p:sp>
      <p:sp>
        <p:nvSpPr>
          <p:cNvPr id="3" name="Subtitle 2"/>
          <p:cNvSpPr>
            <a:spLocks noGrp="1"/>
          </p:cNvSpPr>
          <p:nvPr>
            <p:ph type="subTitle" idx="1"/>
          </p:nvPr>
        </p:nvSpPr>
        <p:spPr/>
        <p:txBody>
          <a:bodyPr>
            <a:normAutofit fontScale="62500" lnSpcReduction="20000"/>
          </a:bodyPr>
          <a:lstStyle/>
          <a:p>
            <a:pPr algn="ctr">
              <a:spcBef>
                <a:spcPct val="50000"/>
              </a:spcBef>
            </a:pPr>
            <a:r>
              <a:rPr lang="en-IE" altLang="en-US" b="1" dirty="0"/>
              <a:t>MSc in Healthcare Management, Institute of Leadership, Royal College of Surgeons in Ireland</a:t>
            </a:r>
            <a:endParaRPr lang="en-US" altLang="en-US" b="1" dirty="0"/>
          </a:p>
        </p:txBody>
      </p:sp>
    </p:spTree>
    <p:extLst>
      <p:ext uri="{BB962C8B-B14F-4D97-AF65-F5344CB8AC3E}">
        <p14:creationId xmlns:p14="http://schemas.microsoft.com/office/powerpoint/2010/main" val="237011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altLang="en-US" dirty="0" smtClean="0">
                <a:solidFill>
                  <a:schemeClr val="accent4">
                    <a:lumMod val="50000"/>
                  </a:schemeClr>
                </a:solidFill>
              </a:rPr>
              <a:t>Introduction</a:t>
            </a:r>
            <a:r>
              <a:rPr lang="en-US" altLang="en-US" dirty="0">
                <a:solidFill>
                  <a:schemeClr val="bg1"/>
                </a:solidFill>
              </a:rPr>
              <a:t/>
            </a:r>
            <a:br>
              <a:rPr lang="en-US" altLang="en-US" dirty="0">
                <a:solidFill>
                  <a:schemeClr val="bg1"/>
                </a:solidFill>
              </a:rPr>
            </a:br>
            <a:endParaRPr lang="en-US" dirty="0"/>
          </a:p>
        </p:txBody>
      </p:sp>
      <p:sp>
        <p:nvSpPr>
          <p:cNvPr id="3" name="Content Placeholder 2"/>
          <p:cNvSpPr>
            <a:spLocks noGrp="1"/>
          </p:cNvSpPr>
          <p:nvPr>
            <p:ph idx="1"/>
          </p:nvPr>
        </p:nvSpPr>
        <p:spPr/>
        <p:txBody>
          <a:bodyPr>
            <a:normAutofit fontScale="77500" lnSpcReduction="20000"/>
          </a:bodyPr>
          <a:lstStyle/>
          <a:p>
            <a:pPr>
              <a:spcBef>
                <a:spcPct val="50000"/>
              </a:spcBef>
            </a:pPr>
            <a:r>
              <a:rPr lang="en-US"/>
              <a:t>Implementation of barcode system in such hospital had substantial effects on change by improving the process of medication administration and reducing the occurrence of medication administration mistakes</a:t>
            </a:r>
            <a:r>
              <a:rPr lang="en-IE"/>
              <a:t> (Seibert et al., 2014).</a:t>
            </a:r>
            <a:endParaRPr lang="en-US"/>
          </a:p>
          <a:p>
            <a:pPr>
              <a:spcBef>
                <a:spcPct val="50000"/>
              </a:spcBef>
            </a:pPr>
            <a:r>
              <a:rPr lang="en-US"/>
              <a:t> In public hospital, the trial had taken place and found the significant result before and after implementation of the new system and how this technology improved the hospital management performance </a:t>
            </a:r>
            <a:r>
              <a:rPr lang="en-IE"/>
              <a:t>(Seibert et al., 2014).</a:t>
            </a:r>
          </a:p>
          <a:p>
            <a:pPr>
              <a:spcBef>
                <a:spcPct val="50000"/>
              </a:spcBef>
            </a:pPr>
            <a:r>
              <a:rPr lang="en-US"/>
              <a:t>Enhancing patient safety by applying new technology system in healthcare settings in dropping the medication error and accumulative the timeframe and accurateness of drug documentation </a:t>
            </a:r>
            <a:r>
              <a:rPr lang="en-IE"/>
              <a:t>(Pereira et al., 2014).</a:t>
            </a:r>
            <a:endParaRPr lang="en-US"/>
          </a:p>
          <a:p>
            <a:pPr>
              <a:spcBef>
                <a:spcPct val="50000"/>
              </a:spcBef>
            </a:pPr>
            <a:r>
              <a:rPr lang="en-US"/>
              <a:t>Different public health in Canada was leading a project to assess the effectiveness of barcode scanning the termination date and the code number of vials before administration to a patient </a:t>
            </a:r>
            <a:r>
              <a:rPr lang="en-IE"/>
              <a:t>(Pereira et al., 2014).</a:t>
            </a:r>
            <a:endParaRPr lang="en-US"/>
          </a:p>
          <a:p>
            <a:pPr>
              <a:spcBef>
                <a:spcPct val="50000"/>
              </a:spcBef>
            </a:pPr>
            <a:r>
              <a:rPr lang="en-US"/>
              <a:t>Therefore the result was beneficial in cost cutting, better performance, minimizing the medication administration error and increasing the quality of patient care </a:t>
            </a:r>
            <a:r>
              <a:rPr lang="en-IE"/>
              <a:t>(Pereira et al., 2014).</a:t>
            </a:r>
          </a:p>
          <a:p>
            <a:pPr>
              <a:spcBef>
                <a:spcPct val="50000"/>
              </a:spcBef>
            </a:pPr>
            <a:r>
              <a:rPr lang="en-IE" altLang="en-US"/>
              <a:t>The implementation of barcode medication administration in Hospital A was one of the most significant decision making in improving the excellence of patient care.</a:t>
            </a:r>
            <a:endParaRPr lang="en-IE" altLang="en-US" dirty="0"/>
          </a:p>
        </p:txBody>
      </p:sp>
    </p:spTree>
    <p:extLst>
      <p:ext uri="{BB962C8B-B14F-4D97-AF65-F5344CB8AC3E}">
        <p14:creationId xmlns:p14="http://schemas.microsoft.com/office/powerpoint/2010/main" val="2253536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spcBef>
                <a:spcPct val="50000"/>
              </a:spcBef>
            </a:pPr>
            <a:r>
              <a:rPr lang="en-US" altLang="en-US" dirty="0">
                <a:solidFill>
                  <a:schemeClr val="accent4">
                    <a:lumMod val="50000"/>
                  </a:schemeClr>
                </a:solidFill>
              </a:rPr>
              <a:t>Aim and Objective</a:t>
            </a:r>
            <a:endParaRPr lang="en-US" altLang="en-US" dirty="0">
              <a:solidFill>
                <a:schemeClr val="accent4">
                  <a:lumMod val="50000"/>
                </a:schemeClr>
              </a:solidFill>
            </a:endParaRPr>
          </a:p>
        </p:txBody>
      </p:sp>
      <p:sp>
        <p:nvSpPr>
          <p:cNvPr id="3" name="Content Placeholder 2"/>
          <p:cNvSpPr>
            <a:spLocks noGrp="1"/>
          </p:cNvSpPr>
          <p:nvPr>
            <p:ph idx="1"/>
          </p:nvPr>
        </p:nvSpPr>
        <p:spPr/>
        <p:txBody>
          <a:bodyPr/>
          <a:lstStyle/>
          <a:p>
            <a:pPr>
              <a:spcBef>
                <a:spcPct val="50000"/>
              </a:spcBef>
            </a:pPr>
            <a:r>
              <a:rPr lang="en-IE" altLang="en-US" dirty="0"/>
              <a:t>The main aim will be </a:t>
            </a:r>
            <a:r>
              <a:rPr lang="en-IE" dirty="0"/>
              <a:t>conducting a post-survey to address the improvement of the patient safety by implementation of barcode medication administration system as well as to address the employees perception by implementation of new technology changes in the hospital A in 2017-2018.</a:t>
            </a:r>
          </a:p>
          <a:p>
            <a:pPr>
              <a:spcBef>
                <a:spcPct val="50000"/>
              </a:spcBef>
            </a:pPr>
            <a:r>
              <a:rPr lang="en-IE" altLang="en-US" dirty="0"/>
              <a:t>The Objective will be:</a:t>
            </a:r>
          </a:p>
          <a:p>
            <a:pPr lvl="0">
              <a:spcBef>
                <a:spcPct val="50000"/>
              </a:spcBef>
            </a:pPr>
            <a:r>
              <a:rPr lang="en-IE" altLang="en-US" dirty="0"/>
              <a:t>1- </a:t>
            </a:r>
            <a:r>
              <a:rPr lang="en-US" dirty="0"/>
              <a:t>By February 2018, 80% of patient safety improvement with new system implementation of barcode medication administration system in the hospital A.</a:t>
            </a:r>
          </a:p>
          <a:p>
            <a:pPr marL="0" indent="0">
              <a:buNone/>
            </a:pPr>
            <a:endParaRPr lang="en-US" dirty="0"/>
          </a:p>
        </p:txBody>
      </p:sp>
    </p:spTree>
    <p:extLst>
      <p:ext uri="{BB962C8B-B14F-4D97-AF65-F5344CB8AC3E}">
        <p14:creationId xmlns:p14="http://schemas.microsoft.com/office/powerpoint/2010/main" val="1585734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US" altLang="en-US" dirty="0">
                <a:solidFill>
                  <a:schemeClr val="accent4">
                    <a:lumMod val="50000"/>
                  </a:schemeClr>
                </a:solidFill>
              </a:rPr>
              <a:t>Methodology</a:t>
            </a:r>
            <a:endParaRPr lang="en-US" altLang="en-US" dirty="0">
              <a:solidFill>
                <a:schemeClr val="accent4">
                  <a:lumMod val="50000"/>
                </a:schemeClr>
              </a:solidFill>
            </a:endParaRPr>
          </a:p>
        </p:txBody>
      </p:sp>
      <p:sp>
        <p:nvSpPr>
          <p:cNvPr id="3" name="Content Placeholder 2"/>
          <p:cNvSpPr>
            <a:spLocks noGrp="1"/>
          </p:cNvSpPr>
          <p:nvPr>
            <p:ph sz="half" idx="1"/>
          </p:nvPr>
        </p:nvSpPr>
        <p:spPr>
          <a:xfrm>
            <a:off x="77638" y="1646239"/>
            <a:ext cx="7021902" cy="4530724"/>
          </a:xfrm>
        </p:spPr>
        <p:txBody>
          <a:bodyPr>
            <a:normAutofit fontScale="62500" lnSpcReduction="20000"/>
          </a:bodyPr>
          <a:lstStyle/>
          <a:p>
            <a:pPr>
              <a:spcBef>
                <a:spcPct val="50000"/>
              </a:spcBef>
            </a:pPr>
            <a:r>
              <a:rPr lang="en-US" sz="2600" dirty="0">
                <a:cs typeface="Arial" panose="020B0604020202020204" pitchFamily="34" charset="0"/>
              </a:rPr>
              <a:t>HSE model of change defines the drivers of change that qualifies the individuals to shift from present condition to anticipated state. HSE (2008) had split the process of the organizational development of change into four stages see figure1 (Hse.ie, 2008</a:t>
            </a:r>
            <a:r>
              <a:rPr lang="en-US" sz="2600" dirty="0" smtClean="0">
                <a:cs typeface="Arial" panose="020B0604020202020204" pitchFamily="34" charset="0"/>
              </a:rPr>
              <a:t>).Thus</a:t>
            </a:r>
            <a:r>
              <a:rPr lang="en-US" sz="2600" dirty="0">
                <a:cs typeface="Arial" panose="020B0604020202020204" pitchFamily="34" charset="0"/>
              </a:rPr>
              <a:t>, the HSE change model were selected for organizational developmental project </a:t>
            </a:r>
            <a:r>
              <a:rPr lang="en-US" sz="2600" dirty="0" smtClean="0">
                <a:cs typeface="Arial" panose="020B0604020202020204" pitchFamily="34" charset="0"/>
              </a:rPr>
              <a:t>change.</a:t>
            </a:r>
          </a:p>
          <a:p>
            <a:pPr>
              <a:spcBef>
                <a:spcPct val="50000"/>
              </a:spcBef>
            </a:pPr>
            <a:r>
              <a:rPr lang="en-US" altLang="en-US" sz="2600" dirty="0" smtClean="0"/>
              <a:t>1- </a:t>
            </a:r>
            <a:r>
              <a:rPr lang="en-US" altLang="en-US" sz="2600" dirty="0"/>
              <a:t>Initiation: Identifying the requirements of change, produce the common sense of importance, recognize the key influence of shareholder</a:t>
            </a:r>
            <a:r>
              <a:rPr lang="en-US" altLang="en-US" sz="2600" dirty="0" smtClean="0"/>
              <a:t>, </a:t>
            </a:r>
            <a:r>
              <a:rPr lang="en-US" altLang="en-US" sz="2600" dirty="0" err="1" smtClean="0"/>
              <a:t>swot</a:t>
            </a:r>
            <a:r>
              <a:rPr lang="en-US" altLang="en-US" sz="2600" dirty="0"/>
              <a:t>, assess the willingness of the change and the impact.</a:t>
            </a:r>
          </a:p>
          <a:p>
            <a:pPr>
              <a:spcBef>
                <a:spcPct val="50000"/>
              </a:spcBef>
            </a:pPr>
            <a:r>
              <a:rPr lang="en-US" altLang="en-US" sz="2600" dirty="0"/>
              <a:t>2- Planning: to assemble a vision and communication for the change, review the present condition, comment the investigation for the key shareholder, explain the requirement of the change, undertake the complete plan of transform, summarize the arrangement for accomplishment.</a:t>
            </a:r>
          </a:p>
          <a:p>
            <a:pPr>
              <a:spcBef>
                <a:spcPct val="50000"/>
              </a:spcBef>
            </a:pPr>
            <a:r>
              <a:rPr lang="en-US" altLang="en-US" sz="2600" dirty="0"/>
              <a:t>3- Implementation: </a:t>
            </a:r>
            <a:r>
              <a:rPr lang="en-IE" sz="2600" dirty="0"/>
              <a:t>the main aim is to concentrate on the implementation process of the project change plan in the organization and ensuring and assessing all the aspects are meeting the commitments and participants with presence sympathetic influences that maintain the sustainability of transformation.</a:t>
            </a:r>
            <a:endParaRPr lang="en-US" sz="2600" dirty="0"/>
          </a:p>
          <a:p>
            <a:pPr>
              <a:spcBef>
                <a:spcPct val="50000"/>
              </a:spcBef>
            </a:pPr>
            <a:r>
              <a:rPr lang="en-US" altLang="en-US" sz="2600" dirty="0"/>
              <a:t>4- Mainstreaming: verify the effectiveness  of the change and make sure the choice production with support the modification. Collecting the feedback from the survey of the new project change to evaluate the efficiency and the effectiveness of barcode system.</a:t>
            </a:r>
            <a:endParaRPr lang="en-IE" altLang="en-US" sz="2600" dirty="0"/>
          </a:p>
          <a:p>
            <a:pPr>
              <a:spcBef>
                <a:spcPct val="50000"/>
              </a:spcBef>
            </a:pPr>
            <a:endParaRPr lang="en-IE" altLang="en-US" sz="2800" dirty="0"/>
          </a:p>
          <a:p>
            <a:pPr>
              <a:spcBef>
                <a:spcPct val="50000"/>
              </a:spcBef>
            </a:pPr>
            <a:endParaRPr lang="en-IE" altLang="en-US" sz="2800" dirty="0"/>
          </a:p>
        </p:txBody>
      </p:sp>
      <p:pic>
        <p:nvPicPr>
          <p:cNvPr id="6" name="Content Placeholder 5" descr="cid:image005.png@01D3892F.C551B190"/>
          <p:cNvPicPr>
            <a:picLocks noGrp="1"/>
          </p:cNvPicPr>
          <p:nvPr>
            <p:ph sz="half" idx="2"/>
          </p:nvPr>
        </p:nvPicPr>
        <p:blipFill rotWithShape="1">
          <a:blip r:embed="rId2" r:link="rId3" cstate="print">
            <a:extLst>
              <a:ext uri="{28A0092B-C50C-407E-A947-70E740481C1C}">
                <a14:useLocalDpi xmlns:a14="http://schemas.microsoft.com/office/drawing/2010/main" val="0"/>
              </a:ext>
            </a:extLst>
          </a:blip>
          <a:srcRect l="3470" t="5040" r="2716" b="4974"/>
          <a:stretch>
            <a:fillRect/>
          </a:stretch>
        </p:blipFill>
        <p:spPr bwMode="auto">
          <a:xfrm>
            <a:off x="8497660" y="1584871"/>
            <a:ext cx="2749105" cy="2030997"/>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8497660" y="3615868"/>
            <a:ext cx="2954463" cy="369332"/>
          </a:xfrm>
          <a:prstGeom prst="rect">
            <a:avLst/>
          </a:prstGeom>
        </p:spPr>
        <p:txBody>
          <a:bodyPr wrap="none">
            <a:spAutoFit/>
          </a:bodyPr>
          <a:lstStyle/>
          <a:p>
            <a:pPr>
              <a:spcBef>
                <a:spcPct val="50000"/>
              </a:spcBef>
            </a:pPr>
            <a:r>
              <a:rPr lang="en-IE" dirty="0"/>
              <a:t>Figure 1: HSE Change Model</a:t>
            </a:r>
            <a:endParaRPr lang="en-US" dirty="0"/>
          </a:p>
        </p:txBody>
      </p:sp>
    </p:spTree>
    <p:extLst>
      <p:ext uri="{BB962C8B-B14F-4D97-AF65-F5344CB8AC3E}">
        <p14:creationId xmlns:p14="http://schemas.microsoft.com/office/powerpoint/2010/main" val="1570508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61026" y="1456426"/>
            <a:ext cx="5437517" cy="4271963"/>
          </a:xfrm>
        </p:spPr>
        <p:txBody>
          <a:bodyPr>
            <a:normAutofit lnSpcReduction="10000"/>
          </a:bodyPr>
          <a:lstStyle/>
          <a:p>
            <a:pPr marL="0" indent="0">
              <a:buNone/>
            </a:pPr>
            <a:r>
              <a:rPr lang="en-IE" altLang="en-US" dirty="0"/>
              <a:t>The Kirkpatrick model of evaluation was used to appraise the barcode system in enhancement of patient safety by conducting the survey to obtain the end-use feedback about new changes figure 2</a:t>
            </a:r>
          </a:p>
          <a:p>
            <a:pPr marL="0" indent="0">
              <a:buNone/>
            </a:pPr>
            <a:r>
              <a:rPr lang="en-IE" altLang="en-US" dirty="0"/>
              <a:t>250 senior nurses had received the survey about barcode and 78% of end-user impress their perception and satisfaction about new changes by implementing the barcode system in improving the quality of patient care and safety.</a:t>
            </a:r>
          </a:p>
          <a:p>
            <a:pPr marL="0" indent="0">
              <a:buNone/>
            </a:pPr>
            <a:endParaRPr lang="en-US" dirty="0"/>
          </a:p>
        </p:txBody>
      </p:sp>
      <p:sp>
        <p:nvSpPr>
          <p:cNvPr id="7" name="Text Box 19"/>
          <p:cNvSpPr txBox="1">
            <a:spLocks noChangeArrowheads="1"/>
          </p:cNvSpPr>
          <p:nvPr/>
        </p:nvSpPr>
        <p:spPr bwMode="auto">
          <a:xfrm>
            <a:off x="948637" y="651026"/>
            <a:ext cx="3059112" cy="376237"/>
          </a:xfrm>
          <a:prstGeom prst="rect">
            <a:avLst/>
          </a:prstGeom>
          <a:solidFill>
            <a:srgbClr val="A50044"/>
          </a:solidFill>
          <a:ln w="9525" algn="ctr">
            <a:solidFill>
              <a:srgbClr val="A50044"/>
            </a:solidFill>
            <a:miter lim="800000"/>
            <a:headEnd/>
            <a:tailEnd/>
          </a:ln>
        </p:spPr>
        <p:txBody>
          <a:bodyPr>
            <a:spAutoFit/>
          </a:bodyPr>
          <a:lstStyle>
            <a:lvl1pPr defTabSz="1279525" eaLnBrk="0" hangingPunct="0">
              <a:defRPr sz="2500">
                <a:solidFill>
                  <a:schemeClr val="tx1"/>
                </a:solidFill>
                <a:latin typeface="Arial" charset="0"/>
              </a:defRPr>
            </a:lvl1pPr>
            <a:lvl2pPr marL="742950" indent="-285750" defTabSz="1279525" eaLnBrk="0" hangingPunct="0">
              <a:defRPr sz="2500">
                <a:solidFill>
                  <a:schemeClr val="tx1"/>
                </a:solidFill>
                <a:latin typeface="Arial" charset="0"/>
              </a:defRPr>
            </a:lvl2pPr>
            <a:lvl3pPr marL="1143000" indent="-228600" defTabSz="1279525" eaLnBrk="0" hangingPunct="0">
              <a:defRPr sz="2500">
                <a:solidFill>
                  <a:schemeClr val="tx1"/>
                </a:solidFill>
                <a:latin typeface="Arial" charset="0"/>
              </a:defRPr>
            </a:lvl3pPr>
            <a:lvl4pPr marL="1600200" indent="-228600" defTabSz="1279525" eaLnBrk="0" hangingPunct="0">
              <a:defRPr sz="2500">
                <a:solidFill>
                  <a:schemeClr val="tx1"/>
                </a:solidFill>
                <a:latin typeface="Arial" charset="0"/>
              </a:defRPr>
            </a:lvl4pPr>
            <a:lvl5pPr marL="2057400" indent="-228600" defTabSz="1279525" eaLnBrk="0" hangingPunct="0">
              <a:defRPr sz="2500">
                <a:solidFill>
                  <a:schemeClr val="tx1"/>
                </a:solidFill>
                <a:latin typeface="Arial" charset="0"/>
              </a:defRPr>
            </a:lvl5pPr>
            <a:lvl6pPr marL="2514600" indent="-228600" defTabSz="1279525" eaLnBrk="0" fontAlgn="base" hangingPunct="0">
              <a:spcBef>
                <a:spcPct val="0"/>
              </a:spcBef>
              <a:spcAft>
                <a:spcPct val="0"/>
              </a:spcAft>
              <a:defRPr sz="2500">
                <a:solidFill>
                  <a:schemeClr val="tx1"/>
                </a:solidFill>
                <a:latin typeface="Arial" charset="0"/>
              </a:defRPr>
            </a:lvl6pPr>
            <a:lvl7pPr marL="2971800" indent="-228600" defTabSz="1279525" eaLnBrk="0" fontAlgn="base" hangingPunct="0">
              <a:spcBef>
                <a:spcPct val="0"/>
              </a:spcBef>
              <a:spcAft>
                <a:spcPct val="0"/>
              </a:spcAft>
              <a:defRPr sz="2500">
                <a:solidFill>
                  <a:schemeClr val="tx1"/>
                </a:solidFill>
                <a:latin typeface="Arial" charset="0"/>
              </a:defRPr>
            </a:lvl7pPr>
            <a:lvl8pPr marL="3429000" indent="-228600" defTabSz="1279525" eaLnBrk="0" fontAlgn="base" hangingPunct="0">
              <a:spcBef>
                <a:spcPct val="0"/>
              </a:spcBef>
              <a:spcAft>
                <a:spcPct val="0"/>
              </a:spcAft>
              <a:defRPr sz="2500">
                <a:solidFill>
                  <a:schemeClr val="tx1"/>
                </a:solidFill>
                <a:latin typeface="Arial" charset="0"/>
              </a:defRPr>
            </a:lvl8pPr>
            <a:lvl9pPr marL="3886200" indent="-228600" defTabSz="1279525" eaLnBrk="0" fontAlgn="base" hangingPunct="0">
              <a:spcBef>
                <a:spcPct val="0"/>
              </a:spcBef>
              <a:spcAft>
                <a:spcPct val="0"/>
              </a:spcAft>
              <a:defRPr sz="2500">
                <a:solidFill>
                  <a:schemeClr val="tx1"/>
                </a:solidFill>
                <a:latin typeface="Arial" charset="0"/>
              </a:defRPr>
            </a:lvl9pPr>
          </a:lstStyle>
          <a:p>
            <a:pPr algn="ctr" eaLnBrk="1" hangingPunct="1">
              <a:spcBef>
                <a:spcPct val="50000"/>
              </a:spcBef>
            </a:pPr>
            <a:r>
              <a:rPr lang="en-US" altLang="en-US" sz="1800" dirty="0" smtClean="0">
                <a:solidFill>
                  <a:schemeClr val="bg1"/>
                </a:solidFill>
                <a:latin typeface="+mj-lt"/>
              </a:rPr>
              <a:t>Evaluation</a:t>
            </a:r>
            <a:endParaRPr lang="en-US" altLang="en-US" sz="1800" dirty="0">
              <a:solidFill>
                <a:schemeClr val="bg1"/>
              </a:solidFill>
              <a:latin typeface="+mj-lt"/>
            </a:endParaRPr>
          </a:p>
        </p:txBody>
      </p:sp>
      <p:pic>
        <p:nvPicPr>
          <p:cNvPr id="10" name="Content Placeholder 9"/>
          <p:cNvPicPr>
            <a:picLocks noGrp="1" noChangeAspect="1"/>
          </p:cNvPicPr>
          <p:nvPr>
            <p:ph sz="half" idx="2"/>
          </p:nvPr>
        </p:nvPicPr>
        <p:blipFill>
          <a:blip r:embed="rId2"/>
          <a:stretch>
            <a:fillRect/>
          </a:stretch>
        </p:blipFill>
        <p:spPr>
          <a:xfrm>
            <a:off x="5598543" y="1664898"/>
            <a:ext cx="6098876" cy="4459857"/>
          </a:xfrm>
          <a:prstGeom prst="rect">
            <a:avLst/>
          </a:prstGeom>
        </p:spPr>
      </p:pic>
    </p:spTree>
    <p:extLst>
      <p:ext uri="{BB962C8B-B14F-4D97-AF65-F5344CB8AC3E}">
        <p14:creationId xmlns:p14="http://schemas.microsoft.com/office/powerpoint/2010/main" val="3213178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063" y="146649"/>
            <a:ext cx="8686800" cy="650776"/>
          </a:xfrm>
        </p:spPr>
        <p:txBody>
          <a:bodyPr>
            <a:normAutofit fontScale="90000"/>
          </a:bodyPr>
          <a:lstStyle/>
          <a:p>
            <a:pPr>
              <a:spcBef>
                <a:spcPct val="50000"/>
              </a:spcBef>
            </a:pPr>
            <a:r>
              <a:rPr lang="en-IE" altLang="en-US" dirty="0">
                <a:solidFill>
                  <a:schemeClr val="accent4">
                    <a:lumMod val="50000"/>
                  </a:schemeClr>
                </a:solidFill>
              </a:rPr>
              <a:t>Conclusion</a:t>
            </a:r>
            <a:endParaRPr lang="en-US" altLang="en-US" dirty="0">
              <a:solidFill>
                <a:schemeClr val="accent4">
                  <a:lumMod val="50000"/>
                </a:schemeClr>
              </a:solidFill>
            </a:endParaRPr>
          </a:p>
        </p:txBody>
      </p:sp>
      <p:sp>
        <p:nvSpPr>
          <p:cNvPr id="3" name="Text Placeholder 2"/>
          <p:cNvSpPr>
            <a:spLocks noGrp="1"/>
          </p:cNvSpPr>
          <p:nvPr>
            <p:ph type="body" idx="1"/>
          </p:nvPr>
        </p:nvSpPr>
        <p:spPr>
          <a:xfrm>
            <a:off x="169651" y="1023266"/>
            <a:ext cx="8686800" cy="2686092"/>
          </a:xfrm>
        </p:spPr>
        <p:txBody>
          <a:bodyPr>
            <a:normAutofit/>
          </a:bodyPr>
          <a:lstStyle/>
          <a:p>
            <a:r>
              <a:rPr lang="en-IE" altLang="en-US" dirty="0"/>
              <a:t>Implementation of new technology such as barcode system had shown significant impact on improving the quality of patient safety and increased the end-user workflow performances and their satisfaction in the organization.</a:t>
            </a:r>
          </a:p>
          <a:p>
            <a:endParaRPr lang="en-US" dirty="0"/>
          </a:p>
        </p:txBody>
      </p:sp>
      <p:sp>
        <p:nvSpPr>
          <p:cNvPr id="4" name="Rectangle 3"/>
          <p:cNvSpPr/>
          <p:nvPr/>
        </p:nvSpPr>
        <p:spPr>
          <a:xfrm>
            <a:off x="169651" y="2657738"/>
            <a:ext cx="4075346" cy="584775"/>
          </a:xfrm>
          <a:prstGeom prst="rect">
            <a:avLst/>
          </a:prstGeom>
        </p:spPr>
        <p:txBody>
          <a:bodyPr wrap="none">
            <a:spAutoFit/>
          </a:bodyPr>
          <a:lstStyle/>
          <a:p>
            <a:pPr algn="ctr">
              <a:spcBef>
                <a:spcPct val="50000"/>
              </a:spcBef>
            </a:pPr>
            <a:r>
              <a:rPr lang="en-US" altLang="en-US" sz="3200" dirty="0">
                <a:solidFill>
                  <a:schemeClr val="accent4">
                    <a:lumMod val="50000"/>
                  </a:schemeClr>
                </a:solidFill>
              </a:rPr>
              <a:t>Organizational Impact</a:t>
            </a:r>
          </a:p>
        </p:txBody>
      </p:sp>
      <p:sp>
        <p:nvSpPr>
          <p:cNvPr id="5" name="Rectangle 4"/>
          <p:cNvSpPr/>
          <p:nvPr/>
        </p:nvSpPr>
        <p:spPr>
          <a:xfrm>
            <a:off x="169651" y="3371670"/>
            <a:ext cx="6096000" cy="1938992"/>
          </a:xfrm>
          <a:prstGeom prst="rect">
            <a:avLst/>
          </a:prstGeom>
        </p:spPr>
        <p:txBody>
          <a:bodyPr>
            <a:spAutoFit/>
          </a:bodyPr>
          <a:lstStyle/>
          <a:p>
            <a:pPr>
              <a:spcBef>
                <a:spcPct val="50000"/>
              </a:spcBef>
            </a:pPr>
            <a:r>
              <a:rPr lang="en-IE" altLang="en-US" sz="2400" dirty="0"/>
              <a:t>The impact of barcode medication administration on improving patient safety, reduction of medication error, accurate medication dosage, improve documentation and enhancement of quality of patient care.</a:t>
            </a:r>
          </a:p>
        </p:txBody>
      </p:sp>
    </p:spTree>
    <p:extLst>
      <p:ext uri="{BB962C8B-B14F-4D97-AF65-F5344CB8AC3E}">
        <p14:creationId xmlns:p14="http://schemas.microsoft.com/office/powerpoint/2010/main" val="281170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herry Blossom 16x9">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17.potx" id="{A8D831F9-2DA4-4700-B230-431725864604}" vid="{ED9A2A59-32A4-4461-8593-D9E87F204B18}"/>
    </a:ext>
  </a:extLst>
</a:theme>
</file>

<file path=ppt/theme/theme2.xml><?xml version="1.0" encoding="utf-8"?>
<a:theme xmlns:a="http://schemas.openxmlformats.org/drawingml/2006/main" name="Office Theme">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TF03031002</Template>
  <TotalTime>11</TotalTime>
  <Words>663</Words>
  <Application>Microsoft Office PowerPoint</Application>
  <PresentationFormat>Widescreen</PresentationFormat>
  <Paragraphs>27</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Cambria</vt:lpstr>
      <vt:lpstr>Cherry Blossom 16x9</vt:lpstr>
      <vt:lpstr>Introducing New Implementation  of Bar-Code System </vt:lpstr>
      <vt:lpstr>Introduction </vt:lpstr>
      <vt:lpstr>Aim and Objective</vt:lpstr>
      <vt:lpstr>Methodology</vt:lpstr>
      <vt:lpstr>PowerPoint Presentation</vt:lpstr>
      <vt:lpstr>Conclusion</vt:lpstr>
    </vt:vector>
  </TitlesOfParts>
  <Company>DHA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Noora Abdulmajid M A Abubaker</dc:creator>
  <cp:lastModifiedBy>Noora Abdulmajid M A Abubaker</cp:lastModifiedBy>
  <cp:revision>3</cp:revision>
  <dcterms:created xsi:type="dcterms:W3CDTF">2019-02-13T05:04:00Z</dcterms:created>
  <dcterms:modified xsi:type="dcterms:W3CDTF">2019-06-18T07:00:56Z</dcterms:modified>
</cp:coreProperties>
</file>