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7" r:id="rId2"/>
    <p:sldMasterId id="2147483653" r:id="rId3"/>
  </p:sldMasterIdLst>
  <p:notesMasterIdLst>
    <p:notesMasterId r:id="rId5"/>
  </p:notesMasterIdLst>
  <p:handoutMasterIdLst>
    <p:handoutMasterId r:id="rId6"/>
  </p:handoutMasterIdLst>
  <p:sldIdLst>
    <p:sldId id="256" r:id="rId4"/>
  </p:sldIdLst>
  <p:sldSz cx="27432000" cy="16459200"/>
  <p:notesSz cx="6858000" cy="9144000"/>
  <p:defaultText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59">
          <p15:clr>
            <a:srgbClr val="A4A3A4"/>
          </p15:clr>
        </p15:guide>
        <p15:guide id="2" orient="horz" pos="144">
          <p15:clr>
            <a:srgbClr val="A4A3A4"/>
          </p15:clr>
        </p15:guide>
        <p15:guide id="3" orient="horz" pos="10080">
          <p15:clr>
            <a:srgbClr val="A4A3A4"/>
          </p15:clr>
        </p15:guide>
        <p15:guide id="4" orient="horz">
          <p15:clr>
            <a:srgbClr val="A4A3A4"/>
          </p15:clr>
        </p15:guide>
        <p15:guide id="5" pos="363">
          <p15:clr>
            <a:srgbClr val="A4A3A4"/>
          </p15:clr>
        </p15:guide>
        <p15:guide id="6" pos="1691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E9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25" autoAdjust="0"/>
    <p:restoredTop sz="94706" autoAdjust="0"/>
  </p:normalViewPr>
  <p:slideViewPr>
    <p:cSldViewPr snapToGrid="0" snapToObjects="1" showGuides="1">
      <p:cViewPr varScale="1">
        <p:scale>
          <a:sx n="40" d="100"/>
          <a:sy n="40" d="100"/>
        </p:scale>
        <p:origin x="328" y="232"/>
      </p:cViewPr>
      <p:guideLst>
        <p:guide orient="horz" pos="1659"/>
        <p:guide orient="horz" pos="144"/>
        <p:guide orient="horz" pos="10080"/>
        <p:guide orient="horz"/>
        <p:guide pos="363"/>
        <p:guide pos="1691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0" d="100"/>
          <a:sy n="80" d="100"/>
        </p:scale>
        <p:origin x="257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commentAuthors" Target="commentAuthor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7B717E-17DC-4276-BCDC-C73550588E55}" type="slidenum">
              <a:rPr lang="en-US" smtClean="0"/>
              <a:t>‹#›</a:t>
            </a:fld>
            <a:endParaRPr lang="en-US"/>
          </a:p>
        </p:txBody>
      </p:sp>
    </p:spTree>
    <p:extLst>
      <p:ext uri="{BB962C8B-B14F-4D97-AF65-F5344CB8AC3E}">
        <p14:creationId xmlns:p14="http://schemas.microsoft.com/office/powerpoint/2010/main" val="1708058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4/6/19</a:t>
            </a:fld>
            <a:endParaRPr lang="en-US" dirty="0"/>
          </a:p>
        </p:txBody>
      </p:sp>
      <p:sp>
        <p:nvSpPr>
          <p:cNvPr id="4" name="Slide Image Placeholder 3"/>
          <p:cNvSpPr>
            <a:spLocks noGrp="1" noRot="1" noChangeAspect="1"/>
          </p:cNvSpPr>
          <p:nvPr>
            <p:ph type="sldImg" idx="2"/>
          </p:nvPr>
        </p:nvSpPr>
        <p:spPr>
          <a:xfrm>
            <a:off x="571500" y="685800"/>
            <a:ext cx="5715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46657063"/>
      </p:ext>
    </p:extLst>
  </p:cSld>
  <p:clrMap bg1="lt1" tx1="dk1" bg2="lt2" tx2="dk2" accent1="accent1" accent2="accent2" accent3="accent3" accent4="accent4" accent5="accent5" accent6="accent6" hlink="hlink" folHlink="folHlink"/>
  <p:notesStyle>
    <a:lvl1pPr marL="0" algn="l" defTabSz="2507943" rtl="0" eaLnBrk="1" latinLnBrk="0" hangingPunct="1">
      <a:defRPr sz="3300" kern="1200">
        <a:solidFill>
          <a:schemeClr val="tx1"/>
        </a:solidFill>
        <a:latin typeface="+mn-lt"/>
        <a:ea typeface="+mn-ea"/>
        <a:cs typeface="+mn-cs"/>
      </a:defRPr>
    </a:lvl1pPr>
    <a:lvl2pPr marL="1253972" algn="l" defTabSz="2507943" rtl="0" eaLnBrk="1" latinLnBrk="0" hangingPunct="1">
      <a:defRPr sz="3300" kern="1200">
        <a:solidFill>
          <a:schemeClr val="tx1"/>
        </a:solidFill>
        <a:latin typeface="+mn-lt"/>
        <a:ea typeface="+mn-ea"/>
        <a:cs typeface="+mn-cs"/>
      </a:defRPr>
    </a:lvl2pPr>
    <a:lvl3pPr marL="2507943" algn="l" defTabSz="2507943" rtl="0" eaLnBrk="1" latinLnBrk="0" hangingPunct="1">
      <a:defRPr sz="3300" kern="1200">
        <a:solidFill>
          <a:schemeClr val="tx1"/>
        </a:solidFill>
        <a:latin typeface="+mn-lt"/>
        <a:ea typeface="+mn-ea"/>
        <a:cs typeface="+mn-cs"/>
      </a:defRPr>
    </a:lvl3pPr>
    <a:lvl4pPr marL="3761915" algn="l" defTabSz="2507943" rtl="0" eaLnBrk="1" latinLnBrk="0" hangingPunct="1">
      <a:defRPr sz="3300" kern="1200">
        <a:solidFill>
          <a:schemeClr val="tx1"/>
        </a:solidFill>
        <a:latin typeface="+mn-lt"/>
        <a:ea typeface="+mn-ea"/>
        <a:cs typeface="+mn-cs"/>
      </a:defRPr>
    </a:lvl4pPr>
    <a:lvl5pPr marL="5015886" algn="l" defTabSz="2507943" rtl="0" eaLnBrk="1" latinLnBrk="0" hangingPunct="1">
      <a:defRPr sz="3300" kern="1200">
        <a:solidFill>
          <a:schemeClr val="tx1"/>
        </a:solidFill>
        <a:latin typeface="+mn-lt"/>
        <a:ea typeface="+mn-ea"/>
        <a:cs typeface="+mn-cs"/>
      </a:defRPr>
    </a:lvl5pPr>
    <a:lvl6pPr marL="6269858" algn="l" defTabSz="2507943" rtl="0" eaLnBrk="1" latinLnBrk="0" hangingPunct="1">
      <a:defRPr sz="3300" kern="1200">
        <a:solidFill>
          <a:schemeClr val="tx1"/>
        </a:solidFill>
        <a:latin typeface="+mn-lt"/>
        <a:ea typeface="+mn-ea"/>
        <a:cs typeface="+mn-cs"/>
      </a:defRPr>
    </a:lvl6pPr>
    <a:lvl7pPr marL="7523830" algn="l" defTabSz="2507943" rtl="0" eaLnBrk="1" latinLnBrk="0" hangingPunct="1">
      <a:defRPr sz="3300" kern="1200">
        <a:solidFill>
          <a:schemeClr val="tx1"/>
        </a:solidFill>
        <a:latin typeface="+mn-lt"/>
        <a:ea typeface="+mn-ea"/>
        <a:cs typeface="+mn-cs"/>
      </a:defRPr>
    </a:lvl7pPr>
    <a:lvl8pPr marL="8777801" algn="l" defTabSz="2507943" rtl="0" eaLnBrk="1" latinLnBrk="0" hangingPunct="1">
      <a:defRPr sz="3300" kern="1200">
        <a:solidFill>
          <a:schemeClr val="tx1"/>
        </a:solidFill>
        <a:latin typeface="+mn-lt"/>
        <a:ea typeface="+mn-ea"/>
        <a:cs typeface="+mn-cs"/>
      </a:defRPr>
    </a:lvl8pPr>
    <a:lvl9pPr marL="10031773" algn="l" defTabSz="2507943" rtl="0" eaLnBrk="1" latinLnBrk="0" hangingPunct="1">
      <a:defRPr sz="3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4222024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65116" y="3063161"/>
            <a:ext cx="6285508"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76461" y="2649220"/>
            <a:ext cx="6280547" cy="428684"/>
          </a:xfrm>
          <a:prstGeom prst="rect">
            <a:avLst/>
          </a:prstGeom>
          <a:noFill/>
        </p:spPr>
        <p:txBody>
          <a:bodyPr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576461" y="7268816"/>
            <a:ext cx="6281539"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OBJECTIVES</a:t>
            </a:r>
          </a:p>
        </p:txBody>
      </p:sp>
      <p:sp>
        <p:nvSpPr>
          <p:cNvPr id="21" name="Text Placeholder 3"/>
          <p:cNvSpPr>
            <a:spLocks noGrp="1"/>
          </p:cNvSpPr>
          <p:nvPr>
            <p:ph type="body" sz="quarter" idx="21" hasCustomPrompt="1"/>
          </p:nvPr>
        </p:nvSpPr>
        <p:spPr>
          <a:xfrm>
            <a:off x="7241978" y="3063161"/>
            <a:ext cx="6280546"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7241977" y="2649220"/>
            <a:ext cx="6280547" cy="428684"/>
          </a:xfrm>
          <a:prstGeom prst="rect">
            <a:avLst/>
          </a:prstGeom>
          <a:noFill/>
        </p:spPr>
        <p:txBody>
          <a:bodyPr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MATERIALS &amp; METHODS</a:t>
            </a:r>
          </a:p>
        </p:txBody>
      </p:sp>
      <p:sp>
        <p:nvSpPr>
          <p:cNvPr id="23" name="Text Placeholder 3"/>
          <p:cNvSpPr>
            <a:spLocks noGrp="1"/>
          </p:cNvSpPr>
          <p:nvPr>
            <p:ph type="body" sz="quarter" idx="23" hasCustomPrompt="1"/>
          </p:nvPr>
        </p:nvSpPr>
        <p:spPr>
          <a:xfrm>
            <a:off x="13911462" y="3063161"/>
            <a:ext cx="6280546"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13906500" y="2649220"/>
            <a:ext cx="6286500" cy="428684"/>
          </a:xfrm>
          <a:prstGeom prst="rect">
            <a:avLst/>
          </a:prstGeom>
          <a:noFill/>
        </p:spPr>
        <p:txBody>
          <a:bodyPr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RESULTS</a:t>
            </a:r>
          </a:p>
        </p:txBody>
      </p:sp>
      <p:sp>
        <p:nvSpPr>
          <p:cNvPr id="25" name="Text Placeholder 5"/>
          <p:cNvSpPr>
            <a:spLocks noGrp="1"/>
          </p:cNvSpPr>
          <p:nvPr>
            <p:ph type="body" sz="quarter" idx="25" hasCustomPrompt="1"/>
          </p:nvPr>
        </p:nvSpPr>
        <p:spPr>
          <a:xfrm>
            <a:off x="20575984" y="2649220"/>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20575984" y="3063161"/>
            <a:ext cx="6279386"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20575984" y="7298928"/>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20574412" y="7749540"/>
            <a:ext cx="6282531"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20575984" y="13002260"/>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20574412" y="13432552"/>
            <a:ext cx="6282531"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565116" y="7699295"/>
            <a:ext cx="6285508"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3662362" y="1078170"/>
            <a:ext cx="20107276" cy="598230"/>
          </a:xfrm>
          <a:prstGeom prst="rect">
            <a:avLst/>
          </a:prstGeom>
        </p:spPr>
        <p:txBody>
          <a:bodyPr>
            <a:normAutofit/>
          </a:bodyPr>
          <a:lstStyle>
            <a:lvl1pPr marL="0" indent="0" algn="ctr">
              <a:buFontTx/>
              <a:buNone/>
              <a:defRPr sz="3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7" name="Text Placeholder 76"/>
          <p:cNvSpPr>
            <a:spLocks noGrp="1"/>
          </p:cNvSpPr>
          <p:nvPr>
            <p:ph type="body" sz="quarter" idx="184" hasCustomPrompt="1"/>
          </p:nvPr>
        </p:nvSpPr>
        <p:spPr>
          <a:xfrm>
            <a:off x="3662362" y="1676399"/>
            <a:ext cx="20107276" cy="634555"/>
          </a:xfrm>
          <a:prstGeom prst="rect">
            <a:avLst/>
          </a:prstGeom>
        </p:spPr>
        <p:txBody>
          <a:bodyPr>
            <a:normAutofit/>
          </a:bodyPr>
          <a:lstStyle>
            <a:lvl1pPr marL="0" indent="0" algn="ctr">
              <a:buFontTx/>
              <a:buNone/>
              <a:defRPr sz="28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8" name="Text Placeholder 76"/>
          <p:cNvSpPr>
            <a:spLocks noGrp="1"/>
          </p:cNvSpPr>
          <p:nvPr>
            <p:ph type="body" sz="quarter" idx="185" hasCustomPrompt="1"/>
          </p:nvPr>
        </p:nvSpPr>
        <p:spPr>
          <a:xfrm>
            <a:off x="3662362" y="232386"/>
            <a:ext cx="20107276" cy="834414"/>
          </a:xfrm>
          <a:prstGeom prst="rect">
            <a:avLst/>
          </a:prstGeom>
        </p:spPr>
        <p:txBody>
          <a:bodyPr>
            <a:normAutofit/>
          </a:bodyPr>
          <a:lstStyle>
            <a:lvl1pPr marL="0" indent="0" algn="ctr">
              <a:buFontTx/>
              <a:buNone/>
              <a:defRPr sz="48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3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65116" y="3063161"/>
            <a:ext cx="8494548"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576461" y="2632869"/>
            <a:ext cx="8483204"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576461" y="9035724"/>
            <a:ext cx="8495540"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0" name="Text Placeholder 5"/>
          <p:cNvSpPr>
            <a:spLocks noGrp="1"/>
          </p:cNvSpPr>
          <p:nvPr>
            <p:ph type="body" sz="quarter" idx="20" hasCustomPrompt="1"/>
          </p:nvPr>
        </p:nvSpPr>
        <p:spPr>
          <a:xfrm>
            <a:off x="588799" y="8621486"/>
            <a:ext cx="8483203"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9471422" y="10733346"/>
            <a:ext cx="8482209"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2" name="Text Placeholder 5"/>
          <p:cNvSpPr>
            <a:spLocks noGrp="1"/>
          </p:cNvSpPr>
          <p:nvPr>
            <p:ph type="body" sz="quarter" idx="22" hasCustomPrompt="1"/>
          </p:nvPr>
        </p:nvSpPr>
        <p:spPr>
          <a:xfrm>
            <a:off x="9471422" y="10286703"/>
            <a:ext cx="8482209"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MATERIALS &amp; METHODS</a:t>
            </a:r>
          </a:p>
        </p:txBody>
      </p:sp>
      <p:sp>
        <p:nvSpPr>
          <p:cNvPr id="23" name="Text Placeholder 3"/>
          <p:cNvSpPr>
            <a:spLocks noGrp="1"/>
          </p:cNvSpPr>
          <p:nvPr>
            <p:ph type="body" sz="quarter" idx="23" hasCustomPrompt="1"/>
          </p:nvPr>
        </p:nvSpPr>
        <p:spPr>
          <a:xfrm>
            <a:off x="9476384" y="3087450"/>
            <a:ext cx="8482209"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4" name="Text Placeholder 5"/>
          <p:cNvSpPr>
            <a:spLocks noGrp="1"/>
          </p:cNvSpPr>
          <p:nvPr>
            <p:ph type="body" sz="quarter" idx="24" hasCustomPrompt="1"/>
          </p:nvPr>
        </p:nvSpPr>
        <p:spPr>
          <a:xfrm>
            <a:off x="9471422" y="2632869"/>
            <a:ext cx="8487172"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18372337" y="2632869"/>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18372337" y="3063161"/>
            <a:ext cx="8485018"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8372337" y="8605432"/>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18369192" y="9056044"/>
            <a:ext cx="8488163"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8372337" y="12839700"/>
            <a:ext cx="8485018"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18372337" y="13290312"/>
            <a:ext cx="8488163"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Type in or paste your text here</a:t>
            </a:r>
          </a:p>
        </p:txBody>
      </p:sp>
      <p:sp>
        <p:nvSpPr>
          <p:cNvPr id="72" name="Text Placeholder 76"/>
          <p:cNvSpPr>
            <a:spLocks noGrp="1"/>
          </p:cNvSpPr>
          <p:nvPr>
            <p:ph type="body" sz="quarter" idx="150" hasCustomPrompt="1"/>
          </p:nvPr>
        </p:nvSpPr>
        <p:spPr>
          <a:xfrm>
            <a:off x="3662362" y="1078170"/>
            <a:ext cx="20107276" cy="598230"/>
          </a:xfrm>
          <a:prstGeom prst="rect">
            <a:avLst/>
          </a:prstGeom>
        </p:spPr>
        <p:txBody>
          <a:bodyPr>
            <a:normAutofit/>
          </a:bodyPr>
          <a:lstStyle>
            <a:lvl1pPr marL="0" indent="0" algn="ctr">
              <a:buFontTx/>
              <a:buNone/>
              <a:defRPr sz="3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75" name="Text Placeholder 76"/>
          <p:cNvSpPr>
            <a:spLocks noGrp="1"/>
          </p:cNvSpPr>
          <p:nvPr>
            <p:ph type="body" sz="quarter" idx="184" hasCustomPrompt="1"/>
          </p:nvPr>
        </p:nvSpPr>
        <p:spPr>
          <a:xfrm>
            <a:off x="3662362" y="1676399"/>
            <a:ext cx="20107276" cy="634555"/>
          </a:xfrm>
          <a:prstGeom prst="rect">
            <a:avLst/>
          </a:prstGeom>
        </p:spPr>
        <p:txBody>
          <a:bodyPr>
            <a:normAutofit/>
          </a:bodyPr>
          <a:lstStyle>
            <a:lvl1pPr marL="0" indent="0" algn="ctr">
              <a:buFontTx/>
              <a:buNone/>
              <a:defRPr sz="28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77" name="Text Placeholder 76"/>
          <p:cNvSpPr>
            <a:spLocks noGrp="1"/>
          </p:cNvSpPr>
          <p:nvPr>
            <p:ph type="body" sz="quarter" idx="185" hasCustomPrompt="1"/>
          </p:nvPr>
        </p:nvSpPr>
        <p:spPr>
          <a:xfrm>
            <a:off x="3662362" y="232386"/>
            <a:ext cx="20107276" cy="834414"/>
          </a:xfrm>
          <a:prstGeom prst="rect">
            <a:avLst/>
          </a:prstGeom>
        </p:spPr>
        <p:txBody>
          <a:bodyPr>
            <a:normAutofit/>
          </a:bodyPr>
          <a:lstStyle>
            <a:lvl1pPr marL="0" indent="0" algn="ctr">
              <a:buFontTx/>
              <a:buNone/>
              <a:defRPr sz="48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68308" y="3063161"/>
            <a:ext cx="6285508"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570789" y="2632869"/>
            <a:ext cx="6280547" cy="428684"/>
          </a:xfrm>
          <a:prstGeom prst="rect">
            <a:avLst/>
          </a:prstGeom>
          <a:noFill/>
        </p:spPr>
        <p:txBody>
          <a:bodyPr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INTRODUCTION or ABSTRACT</a:t>
            </a:r>
          </a:p>
        </p:txBody>
      </p:sp>
      <p:sp>
        <p:nvSpPr>
          <p:cNvPr id="19" name="Text Placeholder 3"/>
          <p:cNvSpPr>
            <a:spLocks noGrp="1"/>
          </p:cNvSpPr>
          <p:nvPr>
            <p:ph type="body" sz="quarter" idx="19" hasCustomPrompt="1"/>
          </p:nvPr>
        </p:nvSpPr>
        <p:spPr>
          <a:xfrm>
            <a:off x="567812" y="7540814"/>
            <a:ext cx="6286500"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570293" y="7106256"/>
            <a:ext cx="6281539"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241977" y="3079512"/>
            <a:ext cx="12950030"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241977" y="2632869"/>
            <a:ext cx="12950031"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241977" y="10987984"/>
            <a:ext cx="12950031"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241977" y="10537372"/>
            <a:ext cx="12950031"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0600583" y="2632869"/>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0600583" y="3083481"/>
            <a:ext cx="6279386"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0600583" y="7136368"/>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0599011" y="7586980"/>
            <a:ext cx="6282531"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0600583" y="12839700"/>
            <a:ext cx="6279386" cy="428684"/>
          </a:xfrm>
          <a:prstGeom prst="rect">
            <a:avLst/>
          </a:prstGeom>
          <a:noFill/>
        </p:spPr>
        <p:txBody>
          <a:bodyPr wrap="square" lIns="52249" tIns="52249" rIns="52249" bIns="52249" anchor="ctr" anchorCtr="0">
            <a:spAutoFit/>
          </a:bodyPr>
          <a:lstStyle>
            <a:lvl1pPr marL="0" indent="0" algn="ctr">
              <a:buNone/>
              <a:defRPr sz="2100" b="1" u="sng" baseline="0">
                <a:solidFill>
                  <a:schemeClr val="accent5">
                    <a:lumMod val="50000"/>
                  </a:schemeClr>
                </a:solidFill>
              </a:defRPr>
            </a:lvl1pPr>
          </a:lstStyle>
          <a:p>
            <a:pPr lvl="0"/>
            <a:r>
              <a:rPr lang="en-US" dirty="0"/>
              <a:t>(click to add)  ACKNOWLEDGEMENTS  or  CONTACT</a:t>
            </a:r>
          </a:p>
        </p:txBody>
      </p:sp>
      <p:sp>
        <p:nvSpPr>
          <p:cNvPr id="30" name="Text Placeholder 3"/>
          <p:cNvSpPr>
            <a:spLocks noGrp="1"/>
          </p:cNvSpPr>
          <p:nvPr>
            <p:ph type="body" sz="quarter" idx="30" hasCustomPrompt="1"/>
          </p:nvPr>
        </p:nvSpPr>
        <p:spPr>
          <a:xfrm>
            <a:off x="20599011" y="13290312"/>
            <a:ext cx="6282531" cy="479239"/>
          </a:xfrm>
          <a:prstGeom prst="rect">
            <a:avLst/>
          </a:prstGeom>
        </p:spPr>
        <p:txBody>
          <a:bodyPr wrap="square" lIns="130622" tIns="130622" rIns="130622" bIns="130622">
            <a:spAutoFit/>
          </a:bodyPr>
          <a:lstStyle>
            <a:lvl1pPr marL="0" indent="0">
              <a:buNone/>
              <a:defRPr sz="1400">
                <a:solidFill>
                  <a:schemeClr val="accent5">
                    <a:lumMod val="50000"/>
                  </a:schemeClr>
                </a:solidFill>
                <a:latin typeface="Times New Roman" panose="02020603050405020304" pitchFamily="18" charset="0"/>
                <a:cs typeface="Times New Roman" panose="02020603050405020304" pitchFamily="18" charset="0"/>
              </a:defRPr>
            </a:lvl1pPr>
            <a:lvl2pPr marL="849043" indent="-326555">
              <a:defRPr sz="1400">
                <a:latin typeface="Trebuchet MS" pitchFamily="34" charset="0"/>
              </a:defRPr>
            </a:lvl2pPr>
            <a:lvl3pPr marL="1175598" indent="-326555">
              <a:defRPr sz="1400">
                <a:latin typeface="Trebuchet MS" pitchFamily="34" charset="0"/>
              </a:defRPr>
            </a:lvl3pPr>
            <a:lvl4pPr marL="1534809" indent="-359211">
              <a:defRPr sz="1400">
                <a:latin typeface="Trebuchet MS" pitchFamily="34" charset="0"/>
              </a:defRPr>
            </a:lvl4pPr>
            <a:lvl5pPr marL="1796053" indent="-261244">
              <a:defRPr sz="1400">
                <a:latin typeface="Trebuchet MS" pitchFamily="34" charset="0"/>
              </a:defRPr>
            </a:lvl5pPr>
          </a:lstStyle>
          <a:p>
            <a:pPr lvl="0"/>
            <a:r>
              <a:rPr lang="en-US" dirty="0"/>
              <a:t>Enter your text here</a:t>
            </a:r>
          </a:p>
        </p:txBody>
      </p:sp>
      <p:sp>
        <p:nvSpPr>
          <p:cNvPr id="83" name="Text Placeholder 76"/>
          <p:cNvSpPr>
            <a:spLocks noGrp="1"/>
          </p:cNvSpPr>
          <p:nvPr>
            <p:ph type="body" sz="quarter" idx="150" hasCustomPrompt="1"/>
          </p:nvPr>
        </p:nvSpPr>
        <p:spPr>
          <a:xfrm>
            <a:off x="3662362" y="1078170"/>
            <a:ext cx="20107276" cy="598230"/>
          </a:xfrm>
          <a:prstGeom prst="rect">
            <a:avLst/>
          </a:prstGeom>
        </p:spPr>
        <p:txBody>
          <a:bodyPr>
            <a:normAutofit/>
          </a:bodyPr>
          <a:lstStyle>
            <a:lvl1pPr marL="0" indent="0" algn="ctr">
              <a:buFontTx/>
              <a:buNone/>
              <a:defRPr sz="3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authors</a:t>
            </a:r>
          </a:p>
        </p:txBody>
      </p:sp>
      <p:sp>
        <p:nvSpPr>
          <p:cNvPr id="84" name="Text Placeholder 76"/>
          <p:cNvSpPr>
            <a:spLocks noGrp="1"/>
          </p:cNvSpPr>
          <p:nvPr>
            <p:ph type="body" sz="quarter" idx="184" hasCustomPrompt="1"/>
          </p:nvPr>
        </p:nvSpPr>
        <p:spPr>
          <a:xfrm>
            <a:off x="3662362" y="1676399"/>
            <a:ext cx="20107276" cy="634555"/>
          </a:xfrm>
          <a:prstGeom prst="rect">
            <a:avLst/>
          </a:prstGeom>
        </p:spPr>
        <p:txBody>
          <a:bodyPr>
            <a:normAutofit/>
          </a:bodyPr>
          <a:lstStyle>
            <a:lvl1pPr marL="0" indent="0" algn="ctr">
              <a:buFontTx/>
              <a:buNone/>
              <a:defRPr sz="28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affiliations</a:t>
            </a:r>
          </a:p>
        </p:txBody>
      </p:sp>
      <p:sp>
        <p:nvSpPr>
          <p:cNvPr id="85" name="Text Placeholder 76"/>
          <p:cNvSpPr>
            <a:spLocks noGrp="1"/>
          </p:cNvSpPr>
          <p:nvPr>
            <p:ph type="body" sz="quarter" idx="185" hasCustomPrompt="1"/>
          </p:nvPr>
        </p:nvSpPr>
        <p:spPr>
          <a:xfrm>
            <a:off x="3662362" y="232386"/>
            <a:ext cx="20107276" cy="834414"/>
          </a:xfrm>
          <a:prstGeom prst="rect">
            <a:avLst/>
          </a:prstGeom>
        </p:spPr>
        <p:txBody>
          <a:bodyPr>
            <a:normAutofit/>
          </a:bodyPr>
          <a:lstStyle>
            <a:lvl1pPr marL="0" indent="0" algn="ctr">
              <a:buFontTx/>
              <a:buNone/>
              <a:defRPr sz="4800" b="1">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7.png"/><Relationship Id="rId18" Type="http://schemas.openxmlformats.org/officeDocument/2006/relationships/image" Target="../media/image2.wmf"/><Relationship Id="rId3" Type="http://schemas.openxmlformats.org/officeDocument/2006/relationships/vmlDrawing" Target="../drawings/vmlDrawing2.vml"/><Relationship Id="rId7" Type="http://schemas.openxmlformats.org/officeDocument/2006/relationships/oleObject" Target="../embeddings/oleObject6.bin"/><Relationship Id="rId12" Type="http://schemas.openxmlformats.org/officeDocument/2006/relationships/image" Target="../media/image6.png"/><Relationship Id="rId17" Type="http://schemas.openxmlformats.org/officeDocument/2006/relationships/oleObject" Target="../embeddings/oleObject8.bin"/><Relationship Id="rId2" Type="http://schemas.openxmlformats.org/officeDocument/2006/relationships/theme" Target="../theme/theme2.xml"/><Relationship Id="rId16" Type="http://schemas.openxmlformats.org/officeDocument/2006/relationships/image" Target="../media/image1.wmf"/><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5.png"/><Relationship Id="rId5" Type="http://schemas.openxmlformats.org/officeDocument/2006/relationships/image" Target="../media/image3.wmf"/><Relationship Id="rId15" Type="http://schemas.openxmlformats.org/officeDocument/2006/relationships/oleObject" Target="../embeddings/oleObject7.bin"/><Relationship Id="rId10" Type="http://schemas.openxmlformats.org/officeDocument/2006/relationships/image" Target="../media/image10.jpeg"/><Relationship Id="rId4" Type="http://schemas.openxmlformats.org/officeDocument/2006/relationships/oleObject" Target="../embeddings/oleObject5.bin"/><Relationship Id="rId9" Type="http://schemas.openxmlformats.org/officeDocument/2006/relationships/hyperlink" Target="http://www.facebook.com/pages/PosterPresentationscom/217914411419?v=app_4949752878&amp;ref=ts" TargetMode="External"/><Relationship Id="rId14"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wmf"/><Relationship Id="rId13" Type="http://schemas.openxmlformats.org/officeDocument/2006/relationships/image" Target="../media/image7.png"/><Relationship Id="rId18" Type="http://schemas.openxmlformats.org/officeDocument/2006/relationships/image" Target="../media/image2.wmf"/><Relationship Id="rId3" Type="http://schemas.openxmlformats.org/officeDocument/2006/relationships/vmlDrawing" Target="../drawings/vmlDrawing3.vml"/><Relationship Id="rId7" Type="http://schemas.openxmlformats.org/officeDocument/2006/relationships/oleObject" Target="../embeddings/oleObject10.bin"/><Relationship Id="rId12" Type="http://schemas.openxmlformats.org/officeDocument/2006/relationships/image" Target="../media/image6.png"/><Relationship Id="rId17" Type="http://schemas.openxmlformats.org/officeDocument/2006/relationships/oleObject" Target="../embeddings/oleObject12.bin"/><Relationship Id="rId2" Type="http://schemas.openxmlformats.org/officeDocument/2006/relationships/theme" Target="../theme/theme3.xml"/><Relationship Id="rId16" Type="http://schemas.openxmlformats.org/officeDocument/2006/relationships/image" Target="../media/image1.wmf"/><Relationship Id="rId1" Type="http://schemas.openxmlformats.org/officeDocument/2006/relationships/slideLayout" Target="../slideLayouts/slideLayout3.xml"/><Relationship Id="rId6" Type="http://schemas.openxmlformats.org/officeDocument/2006/relationships/image" Target="../media/image9.png"/><Relationship Id="rId11" Type="http://schemas.openxmlformats.org/officeDocument/2006/relationships/image" Target="../media/image5.png"/><Relationship Id="rId5" Type="http://schemas.openxmlformats.org/officeDocument/2006/relationships/image" Target="../media/image3.wmf"/><Relationship Id="rId15" Type="http://schemas.openxmlformats.org/officeDocument/2006/relationships/oleObject" Target="../embeddings/oleObject11.bin"/><Relationship Id="rId10" Type="http://schemas.openxmlformats.org/officeDocument/2006/relationships/image" Target="../media/image10.jpeg"/><Relationship Id="rId4" Type="http://schemas.openxmlformats.org/officeDocument/2006/relationships/oleObject" Target="../embeddings/oleObject9.bin"/><Relationship Id="rId9" Type="http://schemas.openxmlformats.org/officeDocument/2006/relationships/hyperlink" Target="http://www.facebook.com/pages/PosterPresentationscom/217914411419?v=app_4949752878&amp;ref=ts" TargetMode="External"/><Relationship Id="rId1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26" name="Rectangle 33"/>
          <p:cNvSpPr>
            <a:spLocks noChangeArrowheads="1"/>
          </p:cNvSpPr>
          <p:nvPr userDrawn="1"/>
        </p:nvSpPr>
        <p:spPr bwMode="auto">
          <a:xfrm>
            <a:off x="20570825" y="264922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7" name="Rectangle 36"/>
          <p:cNvSpPr>
            <a:spLocks noChangeArrowheads="1"/>
          </p:cNvSpPr>
          <p:nvPr/>
        </p:nvSpPr>
        <p:spPr bwMode="auto">
          <a:xfrm>
            <a:off x="0" y="0"/>
            <a:ext cx="27432000" cy="2400300"/>
          </a:xfrm>
          <a:prstGeom prst="rect">
            <a:avLst/>
          </a:prstGeom>
          <a:solidFill>
            <a:schemeClr val="accent5">
              <a:lumMod val="75000"/>
            </a:schemeClr>
          </a:solidFill>
          <a:ln w="9525">
            <a:solidFill>
              <a:schemeClr val="tx1"/>
            </a:solidFill>
            <a:miter lim="800000"/>
            <a:headEnd/>
            <a:tailEnd/>
          </a:ln>
          <a:effectLst/>
        </p:spPr>
        <p:txBody>
          <a:bodyPr wrap="none" lIns="52249" tIns="26124" rIns="52249" bIns="26124" anchor="ctr"/>
          <a:lstStyle/>
          <a:p>
            <a:pPr>
              <a:defRPr/>
            </a:pPr>
            <a:endParaRPr lang="en-US" dirty="0"/>
          </a:p>
        </p:txBody>
      </p:sp>
      <p:sp>
        <p:nvSpPr>
          <p:cNvPr id="9" name="Rectangle 9"/>
          <p:cNvSpPr>
            <a:spLocks noChangeArrowheads="1"/>
          </p:cNvSpPr>
          <p:nvPr/>
        </p:nvSpPr>
        <p:spPr bwMode="auto">
          <a:xfrm>
            <a:off x="0" y="2402681"/>
            <a:ext cx="27432000" cy="76200"/>
          </a:xfrm>
          <a:prstGeom prst="rect">
            <a:avLst/>
          </a:prstGeom>
          <a:solidFill>
            <a:schemeClr val="accent5">
              <a:lumMod val="50000"/>
            </a:schemeClr>
          </a:solidFill>
          <a:ln w="152400">
            <a:noFill/>
            <a:miter lim="800000"/>
            <a:headEnd/>
            <a:tailEnd/>
          </a:ln>
          <a:effectLst/>
        </p:spPr>
        <p:txBody>
          <a:bodyPr wrap="none" lIns="52249" tIns="26124" rIns="52249" bIns="26124" anchor="ctr"/>
          <a:lstStyle/>
          <a:p>
            <a:pPr>
              <a:defRPr/>
            </a:pPr>
            <a:endParaRPr lang="en-US" dirty="0"/>
          </a:p>
        </p:txBody>
      </p:sp>
      <p:sp>
        <p:nvSpPr>
          <p:cNvPr id="25" name="Rectangle 33"/>
          <p:cNvSpPr>
            <a:spLocks noChangeArrowheads="1"/>
          </p:cNvSpPr>
          <p:nvPr/>
        </p:nvSpPr>
        <p:spPr bwMode="auto">
          <a:xfrm>
            <a:off x="576461" y="264922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22" name="Rectangle 33"/>
          <p:cNvSpPr>
            <a:spLocks noChangeArrowheads="1"/>
          </p:cNvSpPr>
          <p:nvPr userDrawn="1"/>
        </p:nvSpPr>
        <p:spPr bwMode="auto">
          <a:xfrm>
            <a:off x="7241249" y="264922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23" name="Rectangle 33"/>
          <p:cNvSpPr>
            <a:spLocks noChangeArrowheads="1"/>
          </p:cNvSpPr>
          <p:nvPr userDrawn="1"/>
        </p:nvSpPr>
        <p:spPr bwMode="auto">
          <a:xfrm>
            <a:off x="13906037" y="264922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grpSp>
        <p:nvGrpSpPr>
          <p:cNvPr id="31" name="Group 30"/>
          <p:cNvGrpSpPr>
            <a:grpSpLocks noChangeAspect="1"/>
          </p:cNvGrpSpPr>
          <p:nvPr userDrawn="1"/>
        </p:nvGrpSpPr>
        <p:grpSpPr>
          <a:xfrm>
            <a:off x="-7233765" y="3"/>
            <a:ext cx="6608534" cy="16459197"/>
            <a:chOff x="-11220550" y="-1"/>
            <a:chExt cx="11014226" cy="27432000"/>
          </a:xfrm>
        </p:grpSpPr>
        <p:sp>
          <p:nvSpPr>
            <p:cNvPr id="32" name="Rectangle 31"/>
            <p:cNvSpPr/>
            <p:nvPr/>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36”x60”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r>
                <a:rPr lang="en-US" sz="1000" b="1" dirty="0">
                  <a:solidFill>
                    <a:srgbClr val="FFFF00"/>
                  </a:solidFill>
                  <a:latin typeface="Trebuchet MS" pitchFamily="34" charset="0"/>
                </a:rPr>
                <a:t> </a:t>
              </a:r>
            </a:p>
            <a:p>
              <a:pPr algn="ctr"/>
              <a:endParaRPr lang="en-US" sz="14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37" name="Straight Connector 36"/>
            <p:cNvCxnSpPr/>
            <p:nvPr/>
          </p:nvCxnSpPr>
          <p:spPr>
            <a:xfrm>
              <a:off x="-11220550" y="6395410"/>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8" name="Picture 37"/>
            <p:cNvPicPr>
              <a:picLocks noChangeAspect="1"/>
            </p:cNvPicPr>
            <p:nvPr userDrawn="1"/>
          </p:nvPicPr>
          <p:blipFill>
            <a:blip r:embed="rId4"/>
            <a:stretch>
              <a:fillRect/>
            </a:stretch>
          </p:blipFill>
          <p:spPr>
            <a:xfrm>
              <a:off x="-10736023" y="7928687"/>
              <a:ext cx="1597665" cy="1001614"/>
            </a:xfrm>
            <a:prstGeom prst="rect">
              <a:avLst/>
            </a:prstGeom>
          </p:spPr>
        </p:pic>
        <p:pic>
          <p:nvPicPr>
            <p:cNvPr id="39" name="Picture 38"/>
            <p:cNvPicPr>
              <a:picLocks noChangeAspect="1"/>
            </p:cNvPicPr>
            <p:nvPr userDrawn="1"/>
          </p:nvPicPr>
          <p:blipFill>
            <a:blip r:embed="rId5"/>
            <a:stretch>
              <a:fillRect/>
            </a:stretch>
          </p:blipFill>
          <p:spPr>
            <a:xfrm>
              <a:off x="-10736023" y="12354606"/>
              <a:ext cx="9986807" cy="877997"/>
            </a:xfrm>
            <a:prstGeom prst="rect">
              <a:avLst/>
            </a:prstGeom>
          </p:spPr>
        </p:pic>
        <p:grpSp>
          <p:nvGrpSpPr>
            <p:cNvPr id="40" name="Group 39"/>
            <p:cNvGrpSpPr/>
            <p:nvPr userDrawn="1"/>
          </p:nvGrpSpPr>
          <p:grpSpPr>
            <a:xfrm>
              <a:off x="-9844888" y="19920591"/>
              <a:ext cx="7631077" cy="1987421"/>
              <a:chOff x="-4516464" y="11354920"/>
              <a:chExt cx="3516822" cy="1095725"/>
            </a:xfrm>
          </p:grpSpPr>
          <p:grpSp>
            <p:nvGrpSpPr>
              <p:cNvPr id="50" name="Group 49"/>
              <p:cNvGrpSpPr/>
              <p:nvPr userDrawn="1"/>
            </p:nvGrpSpPr>
            <p:grpSpPr>
              <a:xfrm>
                <a:off x="-2783494" y="11354967"/>
                <a:ext cx="624373" cy="894738"/>
                <a:chOff x="-3958698" y="11538812"/>
                <a:chExt cx="779266" cy="1282149"/>
              </a:xfrm>
            </p:grpSpPr>
            <p:pic>
              <p:nvPicPr>
                <p:cNvPr id="56" name="Picture 55"/>
                <p:cNvPicPr>
                  <a:picLocks noChangeAspect="1"/>
                </p:cNvPicPr>
                <p:nvPr userDrawn="1"/>
              </p:nvPicPr>
              <p:blipFill>
                <a:blip r:embed="rId6"/>
                <a:stretch>
                  <a:fillRect/>
                </a:stretch>
              </p:blipFill>
              <p:spPr>
                <a:xfrm>
                  <a:off x="-3948160" y="11538812"/>
                  <a:ext cx="768728" cy="1090753"/>
                </a:xfrm>
                <a:prstGeom prst="rect">
                  <a:avLst/>
                </a:prstGeom>
              </p:spPr>
            </p:pic>
            <p:sp>
              <p:nvSpPr>
                <p:cNvPr id="57" name="TextBox 56"/>
                <p:cNvSpPr txBox="1"/>
                <p:nvPr userDrawn="1"/>
              </p:nvSpPr>
              <p:spPr>
                <a:xfrm>
                  <a:off x="-3958698" y="12577802"/>
                  <a:ext cx="779263" cy="243159"/>
                </a:xfrm>
                <a:prstGeom prst="rect">
                  <a:avLst/>
                </a:prstGeom>
                <a:solidFill>
                  <a:schemeClr val="accent1"/>
                </a:solidFill>
                <a:ln>
                  <a:noFill/>
                </a:ln>
              </p:spPr>
              <p:txBody>
                <a:bodyPr wrap="square" lIns="0" tIns="0" rIns="0" bIns="0" rtlCol="0">
                  <a:spAutoFit/>
                </a:bodyPr>
                <a:lstStyle/>
                <a:p>
                  <a:pPr algn="ctr"/>
                  <a:r>
                    <a:rPr lang="en-US" sz="1200" b="1" dirty="0">
                      <a:solidFill>
                        <a:schemeClr val="tx1"/>
                      </a:solidFill>
                    </a:rPr>
                    <a:t>ORIGINAL</a:t>
                  </a:r>
                </a:p>
              </p:txBody>
            </p:sp>
          </p:grpSp>
          <p:grpSp>
            <p:nvGrpSpPr>
              <p:cNvPr id="51" name="Group 50"/>
              <p:cNvGrpSpPr/>
              <p:nvPr userDrawn="1"/>
            </p:nvGrpSpPr>
            <p:grpSpPr>
              <a:xfrm>
                <a:off x="-2033159" y="11354920"/>
                <a:ext cx="1033517" cy="907668"/>
                <a:chOff x="-2921738" y="11604219"/>
                <a:chExt cx="1420279" cy="1247338"/>
              </a:xfrm>
            </p:grpSpPr>
            <p:pic>
              <p:nvPicPr>
                <p:cNvPr id="54" name="Picture 53"/>
                <p:cNvPicPr>
                  <a:picLocks noChangeAspect="1"/>
                </p:cNvPicPr>
                <p:nvPr userDrawn="1"/>
              </p:nvPicPr>
              <p:blipFill>
                <a:blip r:embed="rId6"/>
                <a:stretch>
                  <a:fillRect/>
                </a:stretch>
              </p:blipFill>
              <p:spPr>
                <a:xfrm>
                  <a:off x="-2921738" y="11604219"/>
                  <a:ext cx="1420279" cy="1029695"/>
                </a:xfrm>
                <a:prstGeom prst="rect">
                  <a:avLst/>
                </a:prstGeom>
              </p:spPr>
            </p:pic>
            <p:sp>
              <p:nvSpPr>
                <p:cNvPr id="55" name="TextBox 54"/>
                <p:cNvSpPr txBox="1"/>
                <p:nvPr userDrawn="1"/>
              </p:nvSpPr>
              <p:spPr>
                <a:xfrm>
                  <a:off x="-2918992" y="12579503"/>
                  <a:ext cx="1417533" cy="272054"/>
                </a:xfrm>
                <a:prstGeom prst="rect">
                  <a:avLst/>
                </a:prstGeom>
                <a:solidFill>
                  <a:srgbClr val="FF0000"/>
                </a:solidFill>
              </p:spPr>
              <p:txBody>
                <a:bodyPr wrap="square" lIns="0" tIns="0" rIns="0" bIns="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52" name="Picture 51"/>
              <p:cNvPicPr>
                <a:picLocks noChangeAspect="1"/>
              </p:cNvPicPr>
              <p:nvPr userDrawn="1"/>
            </p:nvPicPr>
            <p:blipFill>
              <a:blip r:embed="rId7"/>
              <a:stretch>
                <a:fillRect/>
              </a:stretch>
            </p:blipFill>
            <p:spPr>
              <a:xfrm>
                <a:off x="-4516464" y="11354941"/>
                <a:ext cx="1098742" cy="847761"/>
              </a:xfrm>
              <a:prstGeom prst="rect">
                <a:avLst/>
              </a:prstGeom>
            </p:spPr>
          </p:pic>
          <p:sp>
            <p:nvSpPr>
              <p:cNvPr id="53" name="TextBox 52"/>
              <p:cNvSpPr txBox="1"/>
              <p:nvPr userDrawn="1"/>
            </p:nvSpPr>
            <p:spPr>
              <a:xfrm>
                <a:off x="-4471893" y="12252677"/>
                <a:ext cx="1035685" cy="197968"/>
              </a:xfrm>
              <a:prstGeom prst="rect">
                <a:avLst/>
              </a:prstGeom>
              <a:noFill/>
            </p:spPr>
            <p:txBody>
              <a:bodyPr wrap="square" lIns="0" tIns="0" rIns="0" bIns="0" rtlCol="0">
                <a:spAutoFit/>
              </a:body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5" name="Group 44"/>
            <p:cNvGrpSpPr/>
            <p:nvPr userDrawn="1"/>
          </p:nvGrpSpPr>
          <p:grpSpPr>
            <a:xfrm>
              <a:off x="-10453959" y="23717523"/>
              <a:ext cx="9139095" cy="2061267"/>
              <a:chOff x="-4818881" y="13423406"/>
              <a:chExt cx="4211800" cy="1136440"/>
            </a:xfrm>
          </p:grpSpPr>
          <p:graphicFrame>
            <p:nvGraphicFramePr>
              <p:cNvPr id="46" name="Object 45"/>
              <p:cNvGraphicFramePr>
                <a:graphicFrameLocks noChangeAspect="1"/>
              </p:cNvGraphicFramePr>
              <p:nvPr userDrawn="1">
                <p:extLst>
                  <p:ext uri="{D42A27DB-BD31-4B8C-83A1-F6EECF244321}">
                    <p14:modId xmlns:p14="http://schemas.microsoft.com/office/powerpoint/2010/main" val="1264841653"/>
                  </p:ext>
                </p:extLst>
              </p:nvPr>
            </p:nvGraphicFramePr>
            <p:xfrm>
              <a:off x="-4610234" y="13433123"/>
              <a:ext cx="1828800" cy="1117600"/>
            </p:xfrm>
            <a:graphic>
              <a:graphicData uri="http://schemas.openxmlformats.org/presentationml/2006/ole">
                <mc:AlternateContent xmlns:mc="http://schemas.openxmlformats.org/markup-compatibility/2006">
                  <mc:Choice xmlns:v="urn:schemas-microsoft-com:vml" Requires="v">
                    <p:oleObj spid="_x0000_s1158"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10234" y="13433123"/>
                            <a:ext cx="1828800" cy="1117600"/>
                          </a:xfrm>
                          <a:prstGeom prst="rect">
                            <a:avLst/>
                          </a:prstGeom>
                        </p:spPr>
                      </p:pic>
                    </p:oleObj>
                  </mc:Fallback>
                </mc:AlternateContent>
              </a:graphicData>
            </a:graphic>
          </p:graphicFrame>
          <p:graphicFrame>
            <p:nvGraphicFramePr>
              <p:cNvPr id="47" name="Object 46"/>
              <p:cNvGraphicFramePr>
                <a:graphicFrameLocks noChangeAspect="1"/>
              </p:cNvGraphicFramePr>
              <p:nvPr userDrawn="1">
                <p:extLst>
                  <p:ext uri="{D42A27DB-BD31-4B8C-83A1-F6EECF244321}">
                    <p14:modId xmlns:p14="http://schemas.microsoft.com/office/powerpoint/2010/main" val="1848138043"/>
                  </p:ext>
                </p:extLst>
              </p:nvPr>
            </p:nvGraphicFramePr>
            <p:xfrm>
              <a:off x="-2637523" y="13442246"/>
              <a:ext cx="1828800" cy="1117600"/>
            </p:xfrm>
            <a:graphic>
              <a:graphicData uri="http://schemas.openxmlformats.org/presentationml/2006/ole">
                <mc:AlternateContent xmlns:mc="http://schemas.openxmlformats.org/markup-compatibility/2006">
                  <mc:Choice xmlns:v="urn:schemas-microsoft-com:vml" Requires="v">
                    <p:oleObj spid="_x0000_s1159"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637523" y="13442246"/>
                            <a:ext cx="1828800" cy="1117600"/>
                          </a:xfrm>
                          <a:prstGeom prst="rect">
                            <a:avLst/>
                          </a:prstGeom>
                        </p:spPr>
                      </p:pic>
                    </p:oleObj>
                  </mc:Fallback>
                </mc:AlternateContent>
              </a:graphicData>
            </a:graphic>
          </p:graphicFrame>
          <p:sp>
            <p:nvSpPr>
              <p:cNvPr id="48" name="TextBox 47"/>
              <p:cNvSpPr txBox="1"/>
              <p:nvPr userDrawn="1"/>
            </p:nvSpPr>
            <p:spPr>
              <a:xfrm rot="16200000">
                <a:off x="-5312672" y="13926909"/>
                <a:ext cx="1117601" cy="130020"/>
              </a:xfrm>
              <a:prstGeom prst="rect">
                <a:avLst/>
              </a:prstGeom>
              <a:noFill/>
            </p:spPr>
            <p:txBody>
              <a:bodyPr wrap="square" lIns="0" tIns="0" rIns="0" bIns="0" rtlCol="0">
                <a:spAutoFit/>
              </a:body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49" name="TextBox 48"/>
              <p:cNvSpPr txBox="1"/>
              <p:nvPr userDrawn="1"/>
            </p:nvSpPr>
            <p:spPr>
              <a:xfrm rot="16200000">
                <a:off x="-1236802" y="13911286"/>
                <a:ext cx="1117601" cy="141841"/>
              </a:xfrm>
              <a:prstGeom prst="rect">
                <a:avLst/>
              </a:prstGeom>
              <a:noFill/>
            </p:spPr>
            <p:txBody>
              <a:bodyPr wrap="square" lIns="0" tIns="0" rIns="0" bIns="0" rtlCol="0">
                <a:spAutoFit/>
              </a:bodyPr>
              <a:lstStyle/>
              <a:p>
                <a:pPr algn="ctr"/>
                <a:r>
                  <a:rPr lang="en-US" sz="1200" dirty="0">
                    <a:solidFill>
                      <a:srgbClr val="FF0000"/>
                    </a:solidFill>
                  </a:rPr>
                  <a:t>Bad </a:t>
                </a:r>
                <a:r>
                  <a:rPr lang="en-US" sz="1200" dirty="0">
                    <a:solidFill>
                      <a:schemeClr val="bg1"/>
                    </a:solidFill>
                  </a:rPr>
                  <a:t>printing quality</a:t>
                </a:r>
              </a:p>
            </p:txBody>
          </p:sp>
        </p:grpSp>
      </p:grpSp>
      <p:grpSp>
        <p:nvGrpSpPr>
          <p:cNvPr id="58" name="Group 57"/>
          <p:cNvGrpSpPr>
            <a:grpSpLocks noChangeAspect="1"/>
          </p:cNvGrpSpPr>
          <p:nvPr userDrawn="1"/>
        </p:nvGrpSpPr>
        <p:grpSpPr>
          <a:xfrm>
            <a:off x="27893171" y="11218"/>
            <a:ext cx="6632760" cy="16447982"/>
            <a:chOff x="36782324" y="0"/>
            <a:chExt cx="11062139" cy="27432000"/>
          </a:xfrm>
        </p:grpSpPr>
        <p:sp>
          <p:nvSpPr>
            <p:cNvPr id="59" name="Rectangle 58"/>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60" name="Object 59"/>
            <p:cNvGraphicFramePr>
              <a:graphicFrameLocks noChangeAspect="1"/>
            </p:cNvGraphicFramePr>
            <p:nvPr userDrawn="1">
              <p:extLst>
                <p:ext uri="{D42A27DB-BD31-4B8C-83A1-F6EECF244321}">
                  <p14:modId xmlns:p14="http://schemas.microsoft.com/office/powerpoint/2010/main" val="2202219233"/>
                </p:ext>
              </p:extLst>
            </p:nvPr>
          </p:nvGraphicFramePr>
          <p:xfrm>
            <a:off x="39540164" y="3976767"/>
            <a:ext cx="5586150" cy="1716939"/>
          </p:xfrm>
          <a:graphic>
            <a:graphicData uri="http://schemas.openxmlformats.org/presentationml/2006/ole">
              <mc:AlternateContent xmlns:mc="http://schemas.openxmlformats.org/markup-compatibility/2006">
                <mc:Choice xmlns:v="urn:schemas-microsoft-com:vml" Requires="v">
                  <p:oleObj spid="_x0000_s1160"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39540164" y="3976767"/>
                          <a:ext cx="5586150" cy="1716939"/>
                        </a:xfrm>
                        <a:prstGeom prst="rect">
                          <a:avLst/>
                        </a:prstGeom>
                      </p:spPr>
                    </p:pic>
                  </p:oleObj>
                </mc:Fallback>
              </mc:AlternateContent>
            </a:graphicData>
          </a:graphic>
        </p:graphicFrame>
        <p:pic>
          <p:nvPicPr>
            <p:cNvPr id="61" name="Picture 60"/>
            <p:cNvPicPr>
              <a:picLocks noChangeAspect="1"/>
            </p:cNvPicPr>
            <p:nvPr userDrawn="1"/>
          </p:nvPicPr>
          <p:blipFill>
            <a:blip r:embed="rId14"/>
            <a:stretch>
              <a:fillRect/>
            </a:stretch>
          </p:blipFill>
          <p:spPr>
            <a:xfrm>
              <a:off x="37296876" y="8347566"/>
              <a:ext cx="2969584" cy="1140240"/>
            </a:xfrm>
            <a:prstGeom prst="rect">
              <a:avLst/>
            </a:prstGeom>
            <a:ln>
              <a:noFill/>
            </a:ln>
          </p:spPr>
        </p:pic>
        <p:graphicFrame>
          <p:nvGraphicFramePr>
            <p:cNvPr id="62" name="Object 61"/>
            <p:cNvGraphicFramePr>
              <a:graphicFrameLocks noChangeAspect="1"/>
            </p:cNvGraphicFramePr>
            <p:nvPr userDrawn="1">
              <p:extLst>
                <p:ext uri="{D42A27DB-BD31-4B8C-83A1-F6EECF244321}">
                  <p14:modId xmlns:p14="http://schemas.microsoft.com/office/powerpoint/2010/main" val="1613568671"/>
                </p:ext>
              </p:extLst>
            </p:nvPr>
          </p:nvGraphicFramePr>
          <p:xfrm>
            <a:off x="37524683" y="12604371"/>
            <a:ext cx="1482265" cy="825421"/>
          </p:xfrm>
          <a:graphic>
            <a:graphicData uri="http://schemas.openxmlformats.org/presentationml/2006/ole">
              <mc:AlternateContent xmlns:mc="http://schemas.openxmlformats.org/markup-compatibility/2006">
                <mc:Choice xmlns:v="urn:schemas-microsoft-com:vml" Requires="v">
                  <p:oleObj spid="_x0000_s1161"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37524683" y="12604371"/>
                          <a:ext cx="1482265" cy="825421"/>
                        </a:xfrm>
                        <a:prstGeom prst="rect">
                          <a:avLst/>
                        </a:prstGeom>
                      </p:spPr>
                    </p:pic>
                  </p:oleObj>
                </mc:Fallback>
              </mc:AlternateContent>
            </a:graphicData>
          </a:graphic>
        </p:graphicFrame>
        <p:grpSp>
          <p:nvGrpSpPr>
            <p:cNvPr id="63" name="Group 62"/>
            <p:cNvGrpSpPr/>
            <p:nvPr userDrawn="1"/>
          </p:nvGrpSpPr>
          <p:grpSpPr>
            <a:xfrm>
              <a:off x="37163426" y="23152352"/>
              <a:ext cx="10354213" cy="1052915"/>
              <a:chOff x="31687960" y="29635357"/>
              <a:chExt cx="9771399" cy="1090622"/>
            </a:xfrm>
          </p:grpSpPr>
          <p:sp>
            <p:nvSpPr>
              <p:cNvPr id="65" name="Rounded Rectangle 64"/>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31813900" y="29733687"/>
                <a:ext cx="914401" cy="914399"/>
              </a:xfrm>
              <a:prstGeom prst="rect">
                <a:avLst/>
              </a:prstGeom>
              <a:noFill/>
              <a:ln>
                <a:noFill/>
              </a:ln>
            </p:spPr>
          </p:pic>
          <p:sp>
            <p:nvSpPr>
              <p:cNvPr id="67" name="TextBox 66"/>
              <p:cNvSpPr txBox="1"/>
              <p:nvPr userDrawn="1"/>
            </p:nvSpPr>
            <p:spPr>
              <a:xfrm>
                <a:off x="32788169" y="29700257"/>
                <a:ext cx="8671190" cy="903879"/>
              </a:xfrm>
              <a:prstGeom prst="rect">
                <a:avLst/>
              </a:prstGeom>
              <a:noFill/>
              <a:ln>
                <a:noFill/>
              </a:ln>
            </p:spPr>
            <p:txBody>
              <a:bodyPr wrap="square" rtlCol="0">
                <a:spAutoFit/>
              </a:body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sp>
        <p:nvSpPr>
          <p:cNvPr id="41" name="TextBox 40"/>
          <p:cNvSpPr txBox="1"/>
          <p:nvPr userDrawn="1"/>
        </p:nvSpPr>
        <p:spPr>
          <a:xfrm>
            <a:off x="28116888" y="14859146"/>
            <a:ext cx="5820416" cy="927714"/>
          </a:xfrm>
          <a:prstGeom prst="rect">
            <a:avLst/>
          </a:prstGeom>
          <a:noFill/>
        </p:spPr>
        <p:txBody>
          <a:bodyPr wrap="square" lIns="65304" tIns="32651" rIns="65304" bIns="32651" rtlCol="0">
            <a:spAutoFit/>
          </a:bodyPr>
          <a:lstStyle/>
          <a:p>
            <a:pPr marL="176213" indent="-176213">
              <a:lnSpc>
                <a:spcPct val="100000"/>
              </a:lnSpc>
            </a:pPr>
            <a:r>
              <a:rPr lang="en-US" sz="1400" dirty="0">
                <a:solidFill>
                  <a:schemeClr val="bg1"/>
                </a:solidFill>
              </a:rPr>
              <a:t>© 2015</a:t>
            </a:r>
            <a:r>
              <a:rPr lang="en-US" sz="1400" baseline="0" dirty="0">
                <a:solidFill>
                  <a:schemeClr val="bg1"/>
                </a:solidFill>
              </a:rPr>
              <a:t> </a:t>
            </a:r>
            <a:r>
              <a:rPr lang="en-US" sz="1400" dirty="0">
                <a:solidFill>
                  <a:schemeClr val="bg1"/>
                </a:solidFill>
              </a:rPr>
              <a:t>PosterPresentations.com</a:t>
            </a:r>
            <a:br>
              <a:rPr lang="en-US" sz="1400" dirty="0">
                <a:solidFill>
                  <a:schemeClr val="bg1"/>
                </a:solidFill>
              </a:rPr>
            </a:br>
            <a:r>
              <a:rPr lang="en-US" sz="1400" dirty="0">
                <a:solidFill>
                  <a:schemeClr val="bg1"/>
                </a:solidFill>
              </a:rPr>
              <a:t>2117 Fourth Street ,</a:t>
            </a:r>
            <a:r>
              <a:rPr lang="en-US" sz="1400" baseline="0" dirty="0">
                <a:solidFill>
                  <a:schemeClr val="bg1"/>
                </a:solidFill>
              </a:rPr>
              <a:t> Unit C</a:t>
            </a:r>
          </a:p>
          <a:p>
            <a:pPr marL="176213" indent="-4763">
              <a:lnSpc>
                <a:spcPct val="100000"/>
              </a:lnSpc>
            </a:pPr>
            <a:r>
              <a:rPr lang="en-US" sz="1400" baseline="0" dirty="0">
                <a:solidFill>
                  <a:schemeClr val="bg1"/>
                </a:solidFill>
              </a:rPr>
              <a:t>Berkeley CA 94710</a:t>
            </a:r>
            <a:br>
              <a:rPr lang="en-US" sz="1400" baseline="0" dirty="0">
                <a:solidFill>
                  <a:schemeClr val="bg1"/>
                </a:solidFill>
              </a:rPr>
            </a:br>
            <a:r>
              <a:rPr lang="en-US" sz="1400" b="1" baseline="0" dirty="0">
                <a:solidFill>
                  <a:srgbClr val="FFFF00"/>
                </a:solidFill>
              </a:rPr>
              <a:t>posterpresenter@gmail.com</a:t>
            </a:r>
            <a:endParaRPr lang="en-US" sz="1400" b="1" dirty="0">
              <a:solidFill>
                <a:srgbClr val="FFFF00"/>
              </a:solidFill>
            </a:endParaRPr>
          </a:p>
        </p:txBody>
      </p:sp>
      <p:sp>
        <p:nvSpPr>
          <p:cNvPr id="42" name="Text Box 14"/>
          <p:cNvSpPr txBox="1">
            <a:spLocks noChangeArrowheads="1"/>
          </p:cNvSpPr>
          <p:nvPr userDrawn="1"/>
        </p:nvSpPr>
        <p:spPr bwMode="auto">
          <a:xfrm>
            <a:off x="898050" y="16116300"/>
            <a:ext cx="1571625" cy="188840"/>
          </a:xfrm>
          <a:prstGeom prst="rect">
            <a:avLst/>
          </a:prstGeom>
          <a:noFill/>
          <a:ln w="9525">
            <a:noFill/>
            <a:miter lim="800000"/>
            <a:headEnd/>
            <a:tailEnd/>
          </a:ln>
          <a:effectLst/>
        </p:spPr>
        <p:txBody>
          <a:bodyPr lIns="52150" tIns="26070" rIns="52150" bIns="26070">
            <a:spAutoFit/>
          </a:bodyPr>
          <a:lstStyle/>
          <a:p>
            <a:pPr eaLnBrk="0" hangingPunct="0">
              <a:lnSpc>
                <a:spcPct val="65000"/>
              </a:lnSpc>
              <a:spcBef>
                <a:spcPct val="50000"/>
              </a:spcBef>
              <a:defRPr/>
            </a:pPr>
            <a:r>
              <a:rPr lang="en-US" sz="3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6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2"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27432000" cy="2400300"/>
          </a:xfrm>
          <a:prstGeom prst="rect">
            <a:avLst/>
          </a:prstGeom>
          <a:solidFill>
            <a:schemeClr val="accent5">
              <a:lumMod val="75000"/>
            </a:schemeClr>
          </a:solidFill>
          <a:ln w="9525">
            <a:solidFill>
              <a:schemeClr val="tx1"/>
            </a:solidFill>
            <a:miter lim="800000"/>
            <a:headEnd/>
            <a:tailEnd/>
          </a:ln>
          <a:effectLst/>
        </p:spPr>
        <p:txBody>
          <a:bodyPr wrap="none" lIns="52249" tIns="26124" rIns="52249" bIns="26124" anchor="ctr"/>
          <a:lstStyle/>
          <a:p>
            <a:pPr>
              <a:defRPr/>
            </a:pPr>
            <a:endParaRPr lang="en-US" dirty="0"/>
          </a:p>
        </p:txBody>
      </p:sp>
      <p:sp>
        <p:nvSpPr>
          <p:cNvPr id="9" name="Rectangle 9"/>
          <p:cNvSpPr>
            <a:spLocks noChangeArrowheads="1"/>
          </p:cNvSpPr>
          <p:nvPr/>
        </p:nvSpPr>
        <p:spPr bwMode="auto">
          <a:xfrm>
            <a:off x="0" y="2402681"/>
            <a:ext cx="27432000" cy="76200"/>
          </a:xfrm>
          <a:prstGeom prst="rect">
            <a:avLst/>
          </a:prstGeom>
          <a:solidFill>
            <a:schemeClr val="accent5">
              <a:lumMod val="50000"/>
            </a:schemeClr>
          </a:solidFill>
          <a:ln w="152400">
            <a:noFill/>
            <a:miter lim="800000"/>
            <a:headEnd/>
            <a:tailEnd/>
          </a:ln>
          <a:effectLst/>
        </p:spPr>
        <p:txBody>
          <a:bodyPr wrap="none" lIns="52249" tIns="26124" rIns="52249" bIns="26124" anchor="ctr"/>
          <a:lstStyle/>
          <a:p>
            <a:pPr>
              <a:defRPr/>
            </a:pPr>
            <a:endParaRPr lang="en-US" dirty="0"/>
          </a:p>
        </p:txBody>
      </p:sp>
      <p:grpSp>
        <p:nvGrpSpPr>
          <p:cNvPr id="2" name="Group 1"/>
          <p:cNvGrpSpPr/>
          <p:nvPr userDrawn="1"/>
        </p:nvGrpSpPr>
        <p:grpSpPr>
          <a:xfrm>
            <a:off x="572988" y="2628900"/>
            <a:ext cx="26286024" cy="13373100"/>
            <a:chOff x="571500" y="2628900"/>
            <a:chExt cx="26286024" cy="13373100"/>
          </a:xfrm>
        </p:grpSpPr>
        <p:sp>
          <p:nvSpPr>
            <p:cNvPr id="8" name="Rectangle 33"/>
            <p:cNvSpPr>
              <a:spLocks noChangeArrowheads="1"/>
            </p:cNvSpPr>
            <p:nvPr/>
          </p:nvSpPr>
          <p:spPr bwMode="auto">
            <a:xfrm>
              <a:off x="571500" y="2628900"/>
              <a:ext cx="8490857" cy="13373100"/>
            </a:xfrm>
            <a:prstGeom prst="roundRect">
              <a:avLst>
                <a:gd name="adj" fmla="val 4941"/>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21" name="Rectangle 33"/>
            <p:cNvSpPr>
              <a:spLocks noChangeArrowheads="1"/>
            </p:cNvSpPr>
            <p:nvPr userDrawn="1"/>
          </p:nvSpPr>
          <p:spPr bwMode="auto">
            <a:xfrm>
              <a:off x="9469084" y="2628900"/>
              <a:ext cx="8490857" cy="13373100"/>
            </a:xfrm>
            <a:prstGeom prst="roundRect">
              <a:avLst>
                <a:gd name="adj" fmla="val 4941"/>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22" name="Rectangle 33"/>
            <p:cNvSpPr>
              <a:spLocks noChangeArrowheads="1"/>
            </p:cNvSpPr>
            <p:nvPr userDrawn="1"/>
          </p:nvSpPr>
          <p:spPr bwMode="auto">
            <a:xfrm>
              <a:off x="18366667" y="2628900"/>
              <a:ext cx="8490857" cy="13373100"/>
            </a:xfrm>
            <a:prstGeom prst="roundRect">
              <a:avLst>
                <a:gd name="adj" fmla="val 4941"/>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grpSp>
      <p:grpSp>
        <p:nvGrpSpPr>
          <p:cNvPr id="56" name="Group 55"/>
          <p:cNvGrpSpPr>
            <a:grpSpLocks noChangeAspect="1"/>
          </p:cNvGrpSpPr>
          <p:nvPr userDrawn="1"/>
        </p:nvGrpSpPr>
        <p:grpSpPr>
          <a:xfrm>
            <a:off x="27893171" y="11218"/>
            <a:ext cx="6632760" cy="16447982"/>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58" name="Object 57"/>
            <p:cNvGraphicFramePr>
              <a:graphicFrameLocks noChangeAspect="1"/>
            </p:cNvGraphicFramePr>
            <p:nvPr userDrawn="1">
              <p:extLst>
                <p:ext uri="{D42A27DB-BD31-4B8C-83A1-F6EECF244321}">
                  <p14:modId xmlns:p14="http://schemas.microsoft.com/office/powerpoint/2010/main" val="2202219233"/>
                </p:ext>
              </p:extLst>
            </p:nvPr>
          </p:nvGraphicFramePr>
          <p:xfrm>
            <a:off x="39540164" y="3976767"/>
            <a:ext cx="5586150" cy="1716939"/>
          </p:xfrm>
          <a:graphic>
            <a:graphicData uri="http://schemas.openxmlformats.org/presentationml/2006/ole">
              <mc:AlternateContent xmlns:mc="http://schemas.openxmlformats.org/markup-compatibility/2006">
                <mc:Choice xmlns:v="urn:schemas-microsoft-com:vml" Requires="v">
                  <p:oleObj spid="_x0000_s2182"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39540164" y="3976767"/>
                          <a:ext cx="5586150" cy="1716939"/>
                        </a:xfrm>
                        <a:prstGeom prst="rect">
                          <a:avLst/>
                        </a:prstGeom>
                      </p:spPr>
                    </p:pic>
                  </p:oleObj>
                </mc:Fallback>
              </mc:AlternateContent>
            </a:graphicData>
          </a:graphic>
        </p:graphicFrame>
        <p:pic>
          <p:nvPicPr>
            <p:cNvPr id="59" name="Picture 58"/>
            <p:cNvPicPr>
              <a:picLocks noChangeAspect="1"/>
            </p:cNvPicPr>
            <p:nvPr userDrawn="1"/>
          </p:nvPicPr>
          <p:blipFill>
            <a:blip r:embed="rId6"/>
            <a:stretch>
              <a:fillRect/>
            </a:stretch>
          </p:blipFill>
          <p:spPr>
            <a:xfrm>
              <a:off x="37296876" y="8347566"/>
              <a:ext cx="2969584" cy="1140240"/>
            </a:xfrm>
            <a:prstGeom prst="rect">
              <a:avLst/>
            </a:prstGeom>
            <a:ln>
              <a:noFill/>
            </a:ln>
          </p:spPr>
        </p:pic>
        <p:graphicFrame>
          <p:nvGraphicFramePr>
            <p:cNvPr id="60" name="Object 59"/>
            <p:cNvGraphicFramePr>
              <a:graphicFrameLocks noChangeAspect="1"/>
            </p:cNvGraphicFramePr>
            <p:nvPr userDrawn="1">
              <p:extLst>
                <p:ext uri="{D42A27DB-BD31-4B8C-83A1-F6EECF244321}">
                  <p14:modId xmlns:p14="http://schemas.microsoft.com/office/powerpoint/2010/main" val="1613568671"/>
                </p:ext>
              </p:extLst>
            </p:nvPr>
          </p:nvGraphicFramePr>
          <p:xfrm>
            <a:off x="37524683" y="12604371"/>
            <a:ext cx="1482265" cy="825421"/>
          </p:xfrm>
          <a:graphic>
            <a:graphicData uri="http://schemas.openxmlformats.org/presentationml/2006/ole">
              <mc:AlternateContent xmlns:mc="http://schemas.openxmlformats.org/markup-compatibility/2006">
                <mc:Choice xmlns:v="urn:schemas-microsoft-com:vml" Requires="v">
                  <p:oleObj spid="_x0000_s2183"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37524683" y="12604371"/>
                          <a:ext cx="1482265" cy="825421"/>
                        </a:xfrm>
                        <a:prstGeom prst="rect">
                          <a:avLst/>
                        </a:prstGeom>
                      </p:spPr>
                    </p:pic>
                  </p:oleObj>
                </mc:Fallback>
              </mc:AlternateContent>
            </a:graphicData>
          </a:graphic>
        </p:graphicFrame>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7" descr="http://t2.gstatic.com/images?q=tbn:ANd9GcR4APHC6TT9w54M2zn_pvCiBxUNcspYPoVxirLRphBoJabfSvu7zw">
                <a:hlinkClick r:id="rId9"/>
              </p:cNvPr>
              <p:cNvPicPr>
                <a:picLocks noChangeAspect="1" noChangeArrowheads="1"/>
              </p:cNvPicPr>
              <p:nvPr userDrawn="1"/>
            </p:nvPicPr>
            <p:blipFill>
              <a:blip r:embed="rId10" cstate="print"/>
              <a:srcRect/>
              <a:stretch>
                <a:fillRect/>
              </a:stretch>
            </p:blipFill>
            <p:spPr bwMode="auto">
              <a:xfrm>
                <a:off x="31813900" y="29733687"/>
                <a:ext cx="914401" cy="914399"/>
              </a:xfrm>
              <a:prstGeom prst="rect">
                <a:avLst/>
              </a:prstGeom>
              <a:noFill/>
              <a:ln>
                <a:noFill/>
              </a:ln>
            </p:spPr>
          </p:pic>
          <p:sp>
            <p:nvSpPr>
              <p:cNvPr id="65" name="TextBox 64"/>
              <p:cNvSpPr txBox="1"/>
              <p:nvPr userDrawn="1"/>
            </p:nvSpPr>
            <p:spPr>
              <a:xfrm>
                <a:off x="32788169" y="29700257"/>
                <a:ext cx="8671190" cy="903879"/>
              </a:xfrm>
              <a:prstGeom prst="rect">
                <a:avLst/>
              </a:prstGeom>
              <a:noFill/>
              <a:ln>
                <a:noFill/>
              </a:ln>
            </p:spPr>
            <p:txBody>
              <a:bodyPr wrap="square" rtlCol="0">
                <a:spAutoFit/>
              </a:body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grpSp>
        <p:nvGrpSpPr>
          <p:cNvPr id="38" name="Group 37"/>
          <p:cNvGrpSpPr>
            <a:grpSpLocks noChangeAspect="1"/>
          </p:cNvGrpSpPr>
          <p:nvPr userDrawn="1"/>
        </p:nvGrpSpPr>
        <p:grpSpPr>
          <a:xfrm>
            <a:off x="-7233765" y="3"/>
            <a:ext cx="6608534" cy="16459197"/>
            <a:chOff x="-11220550" y="-1"/>
            <a:chExt cx="11014226" cy="27432000"/>
          </a:xfrm>
        </p:grpSpPr>
        <p:sp>
          <p:nvSpPr>
            <p:cNvPr id="40" name="Rectangle 39"/>
            <p:cNvSpPr/>
            <p:nvPr/>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36”x60”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r>
                <a:rPr lang="en-US" sz="1000" b="1" dirty="0">
                  <a:solidFill>
                    <a:srgbClr val="FFFF00"/>
                  </a:solidFill>
                  <a:latin typeface="Trebuchet MS" pitchFamily="34" charset="0"/>
                </a:rPr>
                <a:t> </a:t>
              </a:r>
            </a:p>
            <a:p>
              <a:pPr algn="ctr"/>
              <a:endParaRPr lang="en-US" sz="14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41" name="Straight Connector 40"/>
            <p:cNvCxnSpPr/>
            <p:nvPr/>
          </p:nvCxnSpPr>
          <p:spPr>
            <a:xfrm>
              <a:off x="-11220550" y="6395410"/>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42" name="Picture 41"/>
            <p:cNvPicPr>
              <a:picLocks noChangeAspect="1"/>
            </p:cNvPicPr>
            <p:nvPr userDrawn="1"/>
          </p:nvPicPr>
          <p:blipFill>
            <a:blip r:embed="rId11"/>
            <a:stretch>
              <a:fillRect/>
            </a:stretch>
          </p:blipFill>
          <p:spPr>
            <a:xfrm>
              <a:off x="-10736023" y="7928687"/>
              <a:ext cx="1597665" cy="1001614"/>
            </a:xfrm>
            <a:prstGeom prst="rect">
              <a:avLst/>
            </a:prstGeom>
          </p:spPr>
        </p:pic>
        <p:pic>
          <p:nvPicPr>
            <p:cNvPr id="44" name="Picture 43"/>
            <p:cNvPicPr>
              <a:picLocks noChangeAspect="1"/>
            </p:cNvPicPr>
            <p:nvPr userDrawn="1"/>
          </p:nvPicPr>
          <p:blipFill>
            <a:blip r:embed="rId12"/>
            <a:stretch>
              <a:fillRect/>
            </a:stretch>
          </p:blipFill>
          <p:spPr>
            <a:xfrm>
              <a:off x="-10736023" y="12354606"/>
              <a:ext cx="9986807" cy="877997"/>
            </a:xfrm>
            <a:prstGeom prst="rect">
              <a:avLst/>
            </a:prstGeom>
          </p:spPr>
        </p:pic>
        <p:grpSp>
          <p:nvGrpSpPr>
            <p:cNvPr id="45" name="Group 44"/>
            <p:cNvGrpSpPr/>
            <p:nvPr userDrawn="1"/>
          </p:nvGrpSpPr>
          <p:grpSpPr>
            <a:xfrm>
              <a:off x="-9844888" y="19920591"/>
              <a:ext cx="7631077" cy="1987421"/>
              <a:chOff x="-4516464" y="11354920"/>
              <a:chExt cx="3516822" cy="1095725"/>
            </a:xfrm>
          </p:grpSpPr>
          <p:grpSp>
            <p:nvGrpSpPr>
              <p:cNvPr id="66" name="Group 65"/>
              <p:cNvGrpSpPr/>
              <p:nvPr userDrawn="1"/>
            </p:nvGrpSpPr>
            <p:grpSpPr>
              <a:xfrm>
                <a:off x="-2783494" y="11354967"/>
                <a:ext cx="624373" cy="894738"/>
                <a:chOff x="-3958698" y="11538812"/>
                <a:chExt cx="779266" cy="1282149"/>
              </a:xfrm>
            </p:grpSpPr>
            <p:pic>
              <p:nvPicPr>
                <p:cNvPr id="72" name="Picture 71"/>
                <p:cNvPicPr>
                  <a:picLocks noChangeAspect="1"/>
                </p:cNvPicPr>
                <p:nvPr userDrawn="1"/>
              </p:nvPicPr>
              <p:blipFill>
                <a:blip r:embed="rId13"/>
                <a:stretch>
                  <a:fillRect/>
                </a:stretch>
              </p:blipFill>
              <p:spPr>
                <a:xfrm>
                  <a:off x="-3948160" y="11538812"/>
                  <a:ext cx="768728" cy="1090753"/>
                </a:xfrm>
                <a:prstGeom prst="rect">
                  <a:avLst/>
                </a:prstGeom>
              </p:spPr>
            </p:pic>
            <p:sp>
              <p:nvSpPr>
                <p:cNvPr id="73" name="TextBox 72"/>
                <p:cNvSpPr txBox="1"/>
                <p:nvPr userDrawn="1"/>
              </p:nvSpPr>
              <p:spPr>
                <a:xfrm>
                  <a:off x="-3958698" y="12577802"/>
                  <a:ext cx="779263" cy="243159"/>
                </a:xfrm>
                <a:prstGeom prst="rect">
                  <a:avLst/>
                </a:prstGeom>
                <a:solidFill>
                  <a:schemeClr val="accent1"/>
                </a:solidFill>
                <a:ln>
                  <a:noFill/>
                </a:ln>
              </p:spPr>
              <p:txBody>
                <a:bodyPr wrap="square" lIns="0" tIns="0" rIns="0" bIns="0" rtlCol="0">
                  <a:spAutoFit/>
                </a:bodyPr>
                <a:lstStyle/>
                <a:p>
                  <a:pPr algn="ctr"/>
                  <a:r>
                    <a:rPr lang="en-US" sz="1200" b="1" dirty="0">
                      <a:solidFill>
                        <a:schemeClr val="tx1"/>
                      </a:solidFill>
                    </a:rPr>
                    <a:t>ORIGINAL</a:t>
                  </a:r>
                </a:p>
              </p:txBody>
            </p:sp>
          </p:grpSp>
          <p:grpSp>
            <p:nvGrpSpPr>
              <p:cNvPr id="67" name="Group 66"/>
              <p:cNvGrpSpPr/>
              <p:nvPr userDrawn="1"/>
            </p:nvGrpSpPr>
            <p:grpSpPr>
              <a:xfrm>
                <a:off x="-2033159" y="11354920"/>
                <a:ext cx="1033517" cy="907668"/>
                <a:chOff x="-2921738" y="11604219"/>
                <a:chExt cx="1420279" cy="1247338"/>
              </a:xfrm>
            </p:grpSpPr>
            <p:pic>
              <p:nvPicPr>
                <p:cNvPr id="70" name="Picture 69"/>
                <p:cNvPicPr>
                  <a:picLocks noChangeAspect="1"/>
                </p:cNvPicPr>
                <p:nvPr userDrawn="1"/>
              </p:nvPicPr>
              <p:blipFill>
                <a:blip r:embed="rId13"/>
                <a:stretch>
                  <a:fillRect/>
                </a:stretch>
              </p:blipFill>
              <p:spPr>
                <a:xfrm>
                  <a:off x="-2921738" y="11604219"/>
                  <a:ext cx="1420279" cy="1029695"/>
                </a:xfrm>
                <a:prstGeom prst="rect">
                  <a:avLst/>
                </a:prstGeom>
              </p:spPr>
            </p:pic>
            <p:sp>
              <p:nvSpPr>
                <p:cNvPr id="71" name="TextBox 70"/>
                <p:cNvSpPr txBox="1"/>
                <p:nvPr userDrawn="1"/>
              </p:nvSpPr>
              <p:spPr>
                <a:xfrm>
                  <a:off x="-2918992" y="12579503"/>
                  <a:ext cx="1417533" cy="272054"/>
                </a:xfrm>
                <a:prstGeom prst="rect">
                  <a:avLst/>
                </a:prstGeom>
                <a:solidFill>
                  <a:srgbClr val="FF0000"/>
                </a:solidFill>
              </p:spPr>
              <p:txBody>
                <a:bodyPr wrap="square" lIns="0" tIns="0" rIns="0" bIns="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68" name="Picture 67"/>
              <p:cNvPicPr>
                <a:picLocks noChangeAspect="1"/>
              </p:cNvPicPr>
              <p:nvPr userDrawn="1"/>
            </p:nvPicPr>
            <p:blipFill>
              <a:blip r:embed="rId14"/>
              <a:stretch>
                <a:fillRect/>
              </a:stretch>
            </p:blipFill>
            <p:spPr>
              <a:xfrm>
                <a:off x="-4516464" y="11354941"/>
                <a:ext cx="1098742" cy="847761"/>
              </a:xfrm>
              <a:prstGeom prst="rect">
                <a:avLst/>
              </a:prstGeom>
            </p:spPr>
          </p:pic>
          <p:sp>
            <p:nvSpPr>
              <p:cNvPr id="69" name="TextBox 68"/>
              <p:cNvSpPr txBox="1"/>
              <p:nvPr userDrawn="1"/>
            </p:nvSpPr>
            <p:spPr>
              <a:xfrm>
                <a:off x="-4471893" y="12252677"/>
                <a:ext cx="1035685" cy="197968"/>
              </a:xfrm>
              <a:prstGeom prst="rect">
                <a:avLst/>
              </a:prstGeom>
              <a:noFill/>
            </p:spPr>
            <p:txBody>
              <a:bodyPr wrap="square" lIns="0" tIns="0" rIns="0" bIns="0" rtlCol="0">
                <a:spAutoFit/>
              </a:body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46" name="Group 45"/>
            <p:cNvGrpSpPr/>
            <p:nvPr userDrawn="1"/>
          </p:nvGrpSpPr>
          <p:grpSpPr>
            <a:xfrm>
              <a:off x="-10453959" y="23717523"/>
              <a:ext cx="9139095" cy="2061267"/>
              <a:chOff x="-4818881" y="13423406"/>
              <a:chExt cx="4211800" cy="1136440"/>
            </a:xfrm>
          </p:grpSpPr>
          <p:graphicFrame>
            <p:nvGraphicFramePr>
              <p:cNvPr id="47" name="Object 46"/>
              <p:cNvGraphicFramePr>
                <a:graphicFrameLocks noChangeAspect="1"/>
              </p:cNvGraphicFramePr>
              <p:nvPr userDrawn="1">
                <p:extLst>
                  <p:ext uri="{D42A27DB-BD31-4B8C-83A1-F6EECF244321}">
                    <p14:modId xmlns:p14="http://schemas.microsoft.com/office/powerpoint/2010/main" val="2097624869"/>
                  </p:ext>
                </p:extLst>
              </p:nvPr>
            </p:nvGraphicFramePr>
            <p:xfrm>
              <a:off x="-4610234" y="13433123"/>
              <a:ext cx="1828800" cy="1117600"/>
            </p:xfrm>
            <a:graphic>
              <a:graphicData uri="http://schemas.openxmlformats.org/presentationml/2006/ole">
                <mc:AlternateContent xmlns:mc="http://schemas.openxmlformats.org/markup-compatibility/2006">
                  <mc:Choice xmlns:v="urn:schemas-microsoft-com:vml" Requires="v">
                    <p:oleObj spid="_x0000_s2184"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4610234" y="13433123"/>
                            <a:ext cx="1828800" cy="1117600"/>
                          </a:xfrm>
                          <a:prstGeom prst="rect">
                            <a:avLst/>
                          </a:prstGeom>
                        </p:spPr>
                      </p:pic>
                    </p:oleObj>
                  </mc:Fallback>
                </mc:AlternateContent>
              </a:graphicData>
            </a:graphic>
          </p:graphicFrame>
          <p:graphicFrame>
            <p:nvGraphicFramePr>
              <p:cNvPr id="48" name="Object 47"/>
              <p:cNvGraphicFramePr>
                <a:graphicFrameLocks noChangeAspect="1"/>
              </p:cNvGraphicFramePr>
              <p:nvPr userDrawn="1">
                <p:extLst>
                  <p:ext uri="{D42A27DB-BD31-4B8C-83A1-F6EECF244321}">
                    <p14:modId xmlns:p14="http://schemas.microsoft.com/office/powerpoint/2010/main" val="1491161796"/>
                  </p:ext>
                </p:extLst>
              </p:nvPr>
            </p:nvGraphicFramePr>
            <p:xfrm>
              <a:off x="-2637523" y="13442246"/>
              <a:ext cx="1828800" cy="1117600"/>
            </p:xfrm>
            <a:graphic>
              <a:graphicData uri="http://schemas.openxmlformats.org/presentationml/2006/ole">
                <mc:AlternateContent xmlns:mc="http://schemas.openxmlformats.org/markup-compatibility/2006">
                  <mc:Choice xmlns:v="urn:schemas-microsoft-com:vml" Requires="v">
                    <p:oleObj spid="_x0000_s2185" name="Image" r:id="rId17" imgW="1828440" imgH="1117440" progId="Photoshop.Image.13">
                      <p:embed/>
                    </p:oleObj>
                  </mc:Choice>
                  <mc:Fallback>
                    <p:oleObj name="Image" r:id="rId17" imgW="1828440" imgH="1117440" progId="Photoshop.Image.13">
                      <p:embed/>
                      <p:pic>
                        <p:nvPicPr>
                          <p:cNvPr id="0" name=""/>
                          <p:cNvPicPr/>
                          <p:nvPr/>
                        </p:nvPicPr>
                        <p:blipFill>
                          <a:blip r:embed="rId18"/>
                          <a:stretch>
                            <a:fillRect/>
                          </a:stretch>
                        </p:blipFill>
                        <p:spPr>
                          <a:xfrm>
                            <a:off x="-2637523" y="13442246"/>
                            <a:ext cx="1828800" cy="1117600"/>
                          </a:xfrm>
                          <a:prstGeom prst="rect">
                            <a:avLst/>
                          </a:prstGeom>
                        </p:spPr>
                      </p:pic>
                    </p:oleObj>
                  </mc:Fallback>
                </mc:AlternateContent>
              </a:graphicData>
            </a:graphic>
          </p:graphicFrame>
          <p:sp>
            <p:nvSpPr>
              <p:cNvPr id="49" name="TextBox 48"/>
              <p:cNvSpPr txBox="1"/>
              <p:nvPr userDrawn="1"/>
            </p:nvSpPr>
            <p:spPr>
              <a:xfrm rot="16200000">
                <a:off x="-5312672" y="13926909"/>
                <a:ext cx="1117601" cy="130020"/>
              </a:xfrm>
              <a:prstGeom prst="rect">
                <a:avLst/>
              </a:prstGeom>
              <a:noFill/>
            </p:spPr>
            <p:txBody>
              <a:bodyPr wrap="square" lIns="0" tIns="0" rIns="0" bIns="0" rtlCol="0">
                <a:spAutoFit/>
              </a:body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50" name="TextBox 49"/>
              <p:cNvSpPr txBox="1"/>
              <p:nvPr userDrawn="1"/>
            </p:nvSpPr>
            <p:spPr>
              <a:xfrm rot="16200000">
                <a:off x="-1236802" y="13911286"/>
                <a:ext cx="1117601" cy="141841"/>
              </a:xfrm>
              <a:prstGeom prst="rect">
                <a:avLst/>
              </a:prstGeom>
              <a:noFill/>
            </p:spPr>
            <p:txBody>
              <a:bodyPr wrap="square" lIns="0" tIns="0" rIns="0" bIns="0" rtlCol="0">
                <a:spAutoFit/>
              </a:bodyPr>
              <a:lstStyle/>
              <a:p>
                <a:pPr algn="ctr"/>
                <a:r>
                  <a:rPr lang="en-US" sz="1200" dirty="0">
                    <a:solidFill>
                      <a:srgbClr val="FF0000"/>
                    </a:solidFill>
                  </a:rPr>
                  <a:t>Bad </a:t>
                </a:r>
                <a:r>
                  <a:rPr lang="en-US" sz="1200" dirty="0">
                    <a:solidFill>
                      <a:schemeClr val="bg1"/>
                    </a:solidFill>
                  </a:rPr>
                  <a:t>printing quality</a:t>
                </a:r>
              </a:p>
            </p:txBody>
          </p:sp>
        </p:grpSp>
      </p:grpSp>
      <p:sp>
        <p:nvSpPr>
          <p:cNvPr id="39" name="TextBox 38"/>
          <p:cNvSpPr txBox="1"/>
          <p:nvPr userDrawn="1"/>
        </p:nvSpPr>
        <p:spPr>
          <a:xfrm>
            <a:off x="28116888" y="14859146"/>
            <a:ext cx="5820416" cy="927714"/>
          </a:xfrm>
          <a:prstGeom prst="rect">
            <a:avLst/>
          </a:prstGeom>
          <a:noFill/>
        </p:spPr>
        <p:txBody>
          <a:bodyPr wrap="square" lIns="65304" tIns="32651" rIns="65304" bIns="32651" rtlCol="0">
            <a:spAutoFit/>
          </a:bodyPr>
          <a:lstStyle/>
          <a:p>
            <a:pPr marL="176213" indent="-176213">
              <a:lnSpc>
                <a:spcPct val="100000"/>
              </a:lnSpc>
            </a:pPr>
            <a:r>
              <a:rPr lang="en-US" sz="1400" dirty="0">
                <a:solidFill>
                  <a:schemeClr val="bg1"/>
                </a:solidFill>
              </a:rPr>
              <a:t>© 2015</a:t>
            </a:r>
            <a:r>
              <a:rPr lang="en-US" sz="1400" baseline="0" dirty="0">
                <a:solidFill>
                  <a:schemeClr val="bg1"/>
                </a:solidFill>
              </a:rPr>
              <a:t> </a:t>
            </a:r>
            <a:r>
              <a:rPr lang="en-US" sz="1400" dirty="0">
                <a:solidFill>
                  <a:schemeClr val="bg1"/>
                </a:solidFill>
              </a:rPr>
              <a:t>PosterPresentations.com</a:t>
            </a:r>
            <a:br>
              <a:rPr lang="en-US" sz="1400" dirty="0">
                <a:solidFill>
                  <a:schemeClr val="bg1"/>
                </a:solidFill>
              </a:rPr>
            </a:br>
            <a:r>
              <a:rPr lang="en-US" sz="1400" dirty="0">
                <a:solidFill>
                  <a:schemeClr val="bg1"/>
                </a:solidFill>
              </a:rPr>
              <a:t>2117 Fourth Street ,</a:t>
            </a:r>
            <a:r>
              <a:rPr lang="en-US" sz="1400" baseline="0" dirty="0">
                <a:solidFill>
                  <a:schemeClr val="bg1"/>
                </a:solidFill>
              </a:rPr>
              <a:t> Unit C</a:t>
            </a:r>
          </a:p>
          <a:p>
            <a:pPr marL="176213" indent="-4763">
              <a:lnSpc>
                <a:spcPct val="100000"/>
              </a:lnSpc>
            </a:pPr>
            <a:r>
              <a:rPr lang="en-US" sz="1400" baseline="0" dirty="0">
                <a:solidFill>
                  <a:schemeClr val="bg1"/>
                </a:solidFill>
              </a:rPr>
              <a:t>Berkeley CA 94710</a:t>
            </a:r>
            <a:br>
              <a:rPr lang="en-US" sz="1400" baseline="0" dirty="0">
                <a:solidFill>
                  <a:schemeClr val="bg1"/>
                </a:solidFill>
              </a:rPr>
            </a:br>
            <a:r>
              <a:rPr lang="en-US" sz="1400" b="1" baseline="0" dirty="0">
                <a:solidFill>
                  <a:srgbClr val="FFFF00"/>
                </a:solidFill>
              </a:rPr>
              <a:t>posterpresenter@gmail.com</a:t>
            </a:r>
            <a:endParaRPr lang="en-US" sz="1400" b="1" dirty="0">
              <a:solidFill>
                <a:srgbClr val="FFFF00"/>
              </a:solidFill>
            </a:endParaRPr>
          </a:p>
        </p:txBody>
      </p:sp>
      <p:sp>
        <p:nvSpPr>
          <p:cNvPr id="43" name="Text Box 14"/>
          <p:cNvSpPr txBox="1">
            <a:spLocks noChangeArrowheads="1"/>
          </p:cNvSpPr>
          <p:nvPr userDrawn="1"/>
        </p:nvSpPr>
        <p:spPr bwMode="auto">
          <a:xfrm>
            <a:off x="898050" y="16116300"/>
            <a:ext cx="1571625" cy="188840"/>
          </a:xfrm>
          <a:prstGeom prst="rect">
            <a:avLst/>
          </a:prstGeom>
          <a:noFill/>
          <a:ln w="9525">
            <a:noFill/>
            <a:miter lim="800000"/>
            <a:headEnd/>
            <a:tailEnd/>
          </a:ln>
          <a:effectLst/>
        </p:spPr>
        <p:txBody>
          <a:bodyPr lIns="52150" tIns="26070" rIns="52150" bIns="26070">
            <a:spAutoFit/>
          </a:bodyPr>
          <a:lstStyle/>
          <a:p>
            <a:pPr eaLnBrk="0" hangingPunct="0">
              <a:lnSpc>
                <a:spcPct val="65000"/>
              </a:lnSpc>
              <a:spcBef>
                <a:spcPct val="50000"/>
              </a:spcBef>
              <a:defRPr/>
            </a:pPr>
            <a:r>
              <a:rPr lang="en-US" sz="3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6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8"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27432000" cy="2400300"/>
          </a:xfrm>
          <a:prstGeom prst="rect">
            <a:avLst/>
          </a:prstGeom>
          <a:solidFill>
            <a:schemeClr val="accent5">
              <a:lumMod val="75000"/>
            </a:schemeClr>
          </a:solidFill>
          <a:ln w="9525">
            <a:solidFill>
              <a:schemeClr val="tx1"/>
            </a:solidFill>
            <a:miter lim="800000"/>
            <a:headEnd/>
            <a:tailEnd/>
          </a:ln>
          <a:effectLst/>
        </p:spPr>
        <p:txBody>
          <a:bodyPr wrap="none" lIns="52249" tIns="26124" rIns="52249" bIns="26124" anchor="ctr"/>
          <a:lstStyle/>
          <a:p>
            <a:pPr>
              <a:defRPr/>
            </a:pPr>
            <a:endParaRPr lang="en-US" dirty="0"/>
          </a:p>
        </p:txBody>
      </p:sp>
      <p:sp>
        <p:nvSpPr>
          <p:cNvPr id="8" name="Rectangle 33"/>
          <p:cNvSpPr>
            <a:spLocks noChangeArrowheads="1"/>
          </p:cNvSpPr>
          <p:nvPr/>
        </p:nvSpPr>
        <p:spPr bwMode="auto">
          <a:xfrm>
            <a:off x="571500" y="262890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9" name="Rectangle 9"/>
          <p:cNvSpPr>
            <a:spLocks noChangeArrowheads="1"/>
          </p:cNvSpPr>
          <p:nvPr/>
        </p:nvSpPr>
        <p:spPr bwMode="auto">
          <a:xfrm>
            <a:off x="0" y="2402681"/>
            <a:ext cx="27432000" cy="76200"/>
          </a:xfrm>
          <a:prstGeom prst="rect">
            <a:avLst/>
          </a:prstGeom>
          <a:solidFill>
            <a:schemeClr val="accent5">
              <a:lumMod val="50000"/>
            </a:schemeClr>
          </a:solidFill>
          <a:ln w="152400">
            <a:noFill/>
            <a:miter lim="800000"/>
            <a:headEnd/>
            <a:tailEnd/>
          </a:ln>
          <a:effectLst/>
        </p:spPr>
        <p:txBody>
          <a:bodyPr wrap="none" lIns="52249" tIns="26124" rIns="52249" bIns="26124" anchor="ctr"/>
          <a:lstStyle/>
          <a:p>
            <a:pPr>
              <a:defRPr/>
            </a:pPr>
            <a:endParaRPr lang="en-US" dirty="0"/>
          </a:p>
        </p:txBody>
      </p:sp>
      <p:sp>
        <p:nvSpPr>
          <p:cNvPr id="10" name="Text Box 14"/>
          <p:cNvSpPr txBox="1">
            <a:spLocks noChangeArrowheads="1"/>
          </p:cNvSpPr>
          <p:nvPr/>
        </p:nvSpPr>
        <p:spPr bwMode="auto">
          <a:xfrm>
            <a:off x="898050" y="16116300"/>
            <a:ext cx="1571625" cy="188840"/>
          </a:xfrm>
          <a:prstGeom prst="rect">
            <a:avLst/>
          </a:prstGeom>
          <a:noFill/>
          <a:ln w="9525">
            <a:noFill/>
            <a:miter lim="800000"/>
            <a:headEnd/>
            <a:tailEnd/>
          </a:ln>
          <a:effectLst/>
        </p:spPr>
        <p:txBody>
          <a:bodyPr lIns="52150" tIns="26070" rIns="52150" bIns="26070">
            <a:spAutoFit/>
          </a:bodyPr>
          <a:lstStyle/>
          <a:p>
            <a:pPr eaLnBrk="0" hangingPunct="0">
              <a:lnSpc>
                <a:spcPct val="65000"/>
              </a:lnSpc>
              <a:spcBef>
                <a:spcPct val="50000"/>
              </a:spcBef>
              <a:defRPr/>
            </a:pPr>
            <a:r>
              <a:rPr lang="en-US" sz="3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600" b="1" dirty="0">
                <a:solidFill>
                  <a:schemeClr val="bg1">
                    <a:lumMod val="75000"/>
                  </a:schemeClr>
                </a:solidFill>
                <a:latin typeface="Arial" charset="0"/>
              </a:rPr>
              <a:t>www.PosterPresentations.com</a:t>
            </a:r>
          </a:p>
        </p:txBody>
      </p:sp>
      <p:sp>
        <p:nvSpPr>
          <p:cNvPr id="21" name="Rectangle 33"/>
          <p:cNvSpPr>
            <a:spLocks noChangeArrowheads="1"/>
          </p:cNvSpPr>
          <p:nvPr userDrawn="1"/>
        </p:nvSpPr>
        <p:spPr bwMode="auto">
          <a:xfrm>
            <a:off x="7209790" y="2628900"/>
            <a:ext cx="13012420" cy="13373100"/>
          </a:xfrm>
          <a:prstGeom prst="roundRect">
            <a:avLst>
              <a:gd name="adj" fmla="val 3868"/>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sp>
        <p:nvSpPr>
          <p:cNvPr id="22" name="Rectangle 33"/>
          <p:cNvSpPr>
            <a:spLocks noChangeArrowheads="1"/>
          </p:cNvSpPr>
          <p:nvPr userDrawn="1"/>
        </p:nvSpPr>
        <p:spPr bwMode="auto">
          <a:xfrm>
            <a:off x="20574000" y="2628900"/>
            <a:ext cx="6286500" cy="13373100"/>
          </a:xfrm>
          <a:prstGeom prst="roundRect">
            <a:avLst>
              <a:gd name="adj" fmla="val 7616"/>
            </a:avLst>
          </a:prstGeom>
          <a:gradFill>
            <a:gsLst>
              <a:gs pos="0">
                <a:srgbClr val="CDD2DE"/>
              </a:gs>
              <a:gs pos="0">
                <a:schemeClr val="tx2">
                  <a:lumMod val="40000"/>
                  <a:lumOff val="60000"/>
                </a:schemeClr>
              </a:gs>
              <a:gs pos="100000">
                <a:srgbClr val="F3F5FA"/>
              </a:gs>
            </a:gsLst>
            <a:lin ang="16200000" scaled="1"/>
          </a:gradFill>
          <a:ln w="9525">
            <a:solidFill>
              <a:schemeClr val="tx2"/>
            </a:solidFill>
            <a:miter lim="800000"/>
            <a:headEnd/>
            <a:tailEnd/>
          </a:ln>
          <a:effectLst/>
        </p:spPr>
        <p:txBody>
          <a:bodyPr wrap="none" lIns="52249" tIns="26124" rIns="52249" bIns="26124" anchor="ctr"/>
          <a:lstStyle/>
          <a:p>
            <a:pPr>
              <a:defRPr/>
            </a:pPr>
            <a:endParaRPr lang="en-US" dirty="0"/>
          </a:p>
        </p:txBody>
      </p:sp>
      <p:grpSp>
        <p:nvGrpSpPr>
          <p:cNvPr id="56" name="Group 55"/>
          <p:cNvGrpSpPr>
            <a:grpSpLocks noChangeAspect="1"/>
          </p:cNvGrpSpPr>
          <p:nvPr userDrawn="1"/>
        </p:nvGrpSpPr>
        <p:grpSpPr>
          <a:xfrm>
            <a:off x="27893171" y="11218"/>
            <a:ext cx="6632760" cy="16447982"/>
            <a:chOff x="36782324" y="0"/>
            <a:chExt cx="11062139" cy="27432000"/>
          </a:xfrm>
        </p:grpSpPr>
        <p:sp>
          <p:nvSpPr>
            <p:cNvPr id="57" name="Rectangle 56"/>
            <p:cNvSpPr/>
            <p:nvPr userDrawn="1"/>
          </p:nvSpPr>
          <p:spPr>
            <a:xfrm>
              <a:off x="36782324" y="0"/>
              <a:ext cx="11062139"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2800" b="1" spc="600" dirty="0">
                  <a:solidFill>
                    <a:schemeClr val="bg1"/>
                  </a:solidFill>
                  <a:latin typeface="Trebuchet MS" pitchFamily="34" charset="0"/>
                </a:rPr>
                <a:t>QUICK START (cont.)</a:t>
              </a:r>
            </a:p>
            <a:p>
              <a:pPr algn="ctr"/>
              <a:endParaRPr lang="en-US" sz="2400" b="1"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4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endParaRPr lang="en-US" sz="1400" b="0" baseline="0" dirty="0">
                <a:solidFill>
                  <a:schemeClr val="bg1">
                    <a:lumMod val="75000"/>
                  </a:schemeClr>
                </a:solidFill>
                <a:latin typeface="Trebuchet MS" pitchFamily="34" charset="0"/>
              </a:endParaRPr>
            </a:p>
            <a:p>
              <a:pPr marL="0" indent="0" algn="l" defTabSz="114300"/>
              <a:r>
                <a:rPr lang="en-US" sz="14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Text</a:t>
              </a:r>
            </a:p>
            <a:p>
              <a:pPr marL="1730375" lvl="2" indent="0" algn="l" defTabSz="114300"/>
              <a:r>
                <a:rPr lang="en-US" sz="14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1400" b="0" baseline="0" dirty="0">
                  <a:solidFill>
                    <a:schemeClr val="bg1">
                      <a:lumMod val="75000"/>
                    </a:schemeClr>
                  </a:solidFill>
                  <a:latin typeface="Trebuchet MS" pitchFamily="34" charset="0"/>
                </a:rPr>
                <a:t> </a:t>
              </a:r>
              <a:r>
                <a:rPr kumimoji="0" lang="en-US" sz="18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400" b="0" baseline="0" dirty="0">
                <a:solidFill>
                  <a:schemeClr val="bg1">
                    <a:lumMod val="75000"/>
                  </a:schemeClr>
                </a:solidFill>
                <a:latin typeface="Trebuchet MS" pitchFamily="34" charset="0"/>
              </a:endParaRPr>
            </a:p>
            <a:p>
              <a:pPr marL="1518341" lvl="2" indent="0" algn="l" defTabSz="114300"/>
              <a:endParaRPr lang="en-US" sz="1400" b="0" baseline="0" dirty="0">
                <a:solidFill>
                  <a:schemeClr val="bg1">
                    <a:lumMod val="75000"/>
                  </a:schemeClr>
                </a:solidFill>
                <a:latin typeface="Trebuchet MS" pitchFamily="34" charset="0"/>
              </a:endParaRPr>
            </a:p>
            <a:p>
              <a:pPr algn="ctr"/>
              <a:r>
                <a:rPr lang="en-US" sz="1800" b="1" baseline="0" dirty="0">
                  <a:solidFill>
                    <a:srgbClr val="FFC000"/>
                  </a:solidFill>
                  <a:latin typeface="Trebuchet MS" pitchFamily="34" charset="0"/>
                </a:rPr>
                <a:t>How to add Tables</a:t>
              </a:r>
            </a:p>
            <a:p>
              <a:pPr marL="971550" lvl="1" indent="0" algn="l" defTabSz="114300"/>
              <a:r>
                <a:rPr lang="en-US" sz="14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14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14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400" b="0" baseline="0" dirty="0">
                <a:solidFill>
                  <a:schemeClr val="bg1">
                    <a:lumMod val="75000"/>
                  </a:schemeClr>
                </a:solidFill>
                <a:latin typeface="Trebuchet MS"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58" name="Object 57"/>
            <p:cNvGraphicFramePr>
              <a:graphicFrameLocks noChangeAspect="1"/>
            </p:cNvGraphicFramePr>
            <p:nvPr userDrawn="1">
              <p:extLst>
                <p:ext uri="{D42A27DB-BD31-4B8C-83A1-F6EECF244321}">
                  <p14:modId xmlns:p14="http://schemas.microsoft.com/office/powerpoint/2010/main" val="2202219233"/>
                </p:ext>
              </p:extLst>
            </p:nvPr>
          </p:nvGraphicFramePr>
          <p:xfrm>
            <a:off x="39540164" y="3976767"/>
            <a:ext cx="5586150" cy="1716939"/>
          </p:xfrm>
          <a:graphic>
            <a:graphicData uri="http://schemas.openxmlformats.org/presentationml/2006/ole">
              <mc:AlternateContent xmlns:mc="http://schemas.openxmlformats.org/markup-compatibility/2006">
                <mc:Choice xmlns:v="urn:schemas-microsoft-com:vml" Requires="v">
                  <p:oleObj spid="_x0000_s3206" name="Image" r:id="rId4" imgW="4571280" imgH="1688760" progId="Photoshop.Image.13">
                    <p:embed/>
                  </p:oleObj>
                </mc:Choice>
                <mc:Fallback>
                  <p:oleObj name="Image" r:id="rId4" imgW="4571280" imgH="1688760" progId="Photoshop.Image.13">
                    <p:embed/>
                    <p:pic>
                      <p:nvPicPr>
                        <p:cNvPr id="0" name=""/>
                        <p:cNvPicPr/>
                        <p:nvPr/>
                      </p:nvPicPr>
                      <p:blipFill>
                        <a:blip r:embed="rId5"/>
                        <a:stretch>
                          <a:fillRect/>
                        </a:stretch>
                      </p:blipFill>
                      <p:spPr>
                        <a:xfrm>
                          <a:off x="39540164" y="3976767"/>
                          <a:ext cx="5586150" cy="1716939"/>
                        </a:xfrm>
                        <a:prstGeom prst="rect">
                          <a:avLst/>
                        </a:prstGeom>
                      </p:spPr>
                    </p:pic>
                  </p:oleObj>
                </mc:Fallback>
              </mc:AlternateContent>
            </a:graphicData>
          </a:graphic>
        </p:graphicFrame>
        <p:pic>
          <p:nvPicPr>
            <p:cNvPr id="59" name="Picture 58"/>
            <p:cNvPicPr>
              <a:picLocks noChangeAspect="1"/>
            </p:cNvPicPr>
            <p:nvPr userDrawn="1"/>
          </p:nvPicPr>
          <p:blipFill>
            <a:blip r:embed="rId6"/>
            <a:stretch>
              <a:fillRect/>
            </a:stretch>
          </p:blipFill>
          <p:spPr>
            <a:xfrm>
              <a:off x="37296876" y="8347566"/>
              <a:ext cx="2969584" cy="1140240"/>
            </a:xfrm>
            <a:prstGeom prst="rect">
              <a:avLst/>
            </a:prstGeom>
            <a:ln>
              <a:noFill/>
            </a:ln>
          </p:spPr>
        </p:pic>
        <p:graphicFrame>
          <p:nvGraphicFramePr>
            <p:cNvPr id="60" name="Object 59"/>
            <p:cNvGraphicFramePr>
              <a:graphicFrameLocks noChangeAspect="1"/>
            </p:cNvGraphicFramePr>
            <p:nvPr userDrawn="1">
              <p:extLst>
                <p:ext uri="{D42A27DB-BD31-4B8C-83A1-F6EECF244321}">
                  <p14:modId xmlns:p14="http://schemas.microsoft.com/office/powerpoint/2010/main" val="1613568671"/>
                </p:ext>
              </p:extLst>
            </p:nvPr>
          </p:nvGraphicFramePr>
          <p:xfrm>
            <a:off x="37524683" y="12604371"/>
            <a:ext cx="1482265" cy="825421"/>
          </p:xfrm>
          <a:graphic>
            <a:graphicData uri="http://schemas.openxmlformats.org/presentationml/2006/ole">
              <mc:AlternateContent xmlns:mc="http://schemas.openxmlformats.org/markup-compatibility/2006">
                <mc:Choice xmlns:v="urn:schemas-microsoft-com:vml" Requires="v">
                  <p:oleObj spid="_x0000_s3207" name="Image" r:id="rId7" imgW="1574280" imgH="1053720" progId="Photoshop.Image.13">
                    <p:embed/>
                  </p:oleObj>
                </mc:Choice>
                <mc:Fallback>
                  <p:oleObj name="Image" r:id="rId7" imgW="1574280" imgH="1053720" progId="Photoshop.Image.13">
                    <p:embed/>
                    <p:pic>
                      <p:nvPicPr>
                        <p:cNvPr id="0" name=""/>
                        <p:cNvPicPr/>
                        <p:nvPr/>
                      </p:nvPicPr>
                      <p:blipFill>
                        <a:blip r:embed="rId8"/>
                        <a:stretch>
                          <a:fillRect/>
                        </a:stretch>
                      </p:blipFill>
                      <p:spPr>
                        <a:xfrm>
                          <a:off x="37524683" y="12604371"/>
                          <a:ext cx="1482265" cy="825421"/>
                        </a:xfrm>
                        <a:prstGeom prst="rect">
                          <a:avLst/>
                        </a:prstGeom>
                      </p:spPr>
                    </p:pic>
                  </p:oleObj>
                </mc:Fallback>
              </mc:AlternateContent>
            </a:graphicData>
          </a:graphic>
        </p:graphicFrame>
        <p:grpSp>
          <p:nvGrpSpPr>
            <p:cNvPr id="61" name="Group 60"/>
            <p:cNvGrpSpPr/>
            <p:nvPr userDrawn="1"/>
          </p:nvGrpSpPr>
          <p:grpSpPr>
            <a:xfrm>
              <a:off x="37163426" y="23152352"/>
              <a:ext cx="10354213" cy="1052915"/>
              <a:chOff x="31687960" y="29635357"/>
              <a:chExt cx="9771399" cy="1090622"/>
            </a:xfrm>
          </p:grpSpPr>
          <p:sp>
            <p:nvSpPr>
              <p:cNvPr id="63" name="Rounded Rectangle 62"/>
              <p:cNvSpPr/>
              <p:nvPr userDrawn="1"/>
            </p:nvSpPr>
            <p:spPr>
              <a:xfrm>
                <a:off x="31687960" y="29635357"/>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7" descr="http://t2.gstatic.com/images?q=tbn:ANd9GcR4APHC6TT9w54M2zn_pvCiBxUNcspYPoVxirLRphBoJabfSvu7zw">
                <a:hlinkClick r:id="rId9"/>
              </p:cNvPr>
              <p:cNvPicPr>
                <a:picLocks noChangeAspect="1" noChangeArrowheads="1"/>
              </p:cNvPicPr>
              <p:nvPr userDrawn="1"/>
            </p:nvPicPr>
            <p:blipFill>
              <a:blip r:embed="rId10" cstate="print"/>
              <a:srcRect/>
              <a:stretch>
                <a:fillRect/>
              </a:stretch>
            </p:blipFill>
            <p:spPr bwMode="auto">
              <a:xfrm>
                <a:off x="31813900" y="29733687"/>
                <a:ext cx="914401" cy="914399"/>
              </a:xfrm>
              <a:prstGeom prst="rect">
                <a:avLst/>
              </a:prstGeom>
              <a:noFill/>
              <a:ln>
                <a:noFill/>
              </a:ln>
            </p:spPr>
          </p:pic>
          <p:sp>
            <p:nvSpPr>
              <p:cNvPr id="65" name="TextBox 64"/>
              <p:cNvSpPr txBox="1"/>
              <p:nvPr userDrawn="1"/>
            </p:nvSpPr>
            <p:spPr>
              <a:xfrm>
                <a:off x="32788169" y="29700257"/>
                <a:ext cx="8671190" cy="903879"/>
              </a:xfrm>
              <a:prstGeom prst="rect">
                <a:avLst/>
              </a:prstGeom>
              <a:noFill/>
              <a:ln>
                <a:noFill/>
              </a:ln>
            </p:spPr>
            <p:txBody>
              <a:bodyPr wrap="square" rtlCol="0">
                <a:spAutoFit/>
              </a:bodyPr>
              <a:lstStyle/>
              <a:p>
                <a:r>
                  <a:rPr lang="en-US" sz="1400" dirty="0">
                    <a:solidFill>
                      <a:schemeClr val="tx2"/>
                    </a:solidFill>
                    <a:latin typeface="Trebuchet MS" pitchFamily="34" charset="0"/>
                  </a:rPr>
                  <a:t>Student</a:t>
                </a:r>
                <a:r>
                  <a:rPr lang="en-US" sz="1400" baseline="0" dirty="0">
                    <a:solidFill>
                      <a:schemeClr val="tx2"/>
                    </a:solidFill>
                    <a:latin typeface="Trebuchet MS" pitchFamily="34" charset="0"/>
                  </a:rPr>
                  <a:t> discounts are available on our </a:t>
                </a:r>
                <a:r>
                  <a:rPr lang="en-US" sz="1400" baseline="0" dirty="0" err="1">
                    <a:solidFill>
                      <a:schemeClr val="tx2"/>
                    </a:solidFill>
                    <a:latin typeface="Trebuchet MS" pitchFamily="34" charset="0"/>
                  </a:rPr>
                  <a:t>Facebook</a:t>
                </a:r>
                <a:r>
                  <a:rPr lang="en-US" sz="1400" baseline="0" dirty="0">
                    <a:solidFill>
                      <a:schemeClr val="tx2"/>
                    </a:solidFill>
                    <a:latin typeface="Trebuchet MS" pitchFamily="34" charset="0"/>
                  </a:rPr>
                  <a:t> page.</a:t>
                </a:r>
                <a:br>
                  <a:rPr lang="en-US" sz="1400" baseline="0" dirty="0">
                    <a:solidFill>
                      <a:schemeClr val="tx2"/>
                    </a:solidFill>
                    <a:latin typeface="Trebuchet MS" pitchFamily="34" charset="0"/>
                  </a:rPr>
                </a:br>
                <a:r>
                  <a:rPr lang="en-US" sz="1400" baseline="0" dirty="0">
                    <a:solidFill>
                      <a:schemeClr val="tx2"/>
                    </a:solidFill>
                    <a:latin typeface="Trebuchet MS" pitchFamily="34" charset="0"/>
                  </a:rPr>
                  <a:t>Go to </a:t>
                </a:r>
                <a:r>
                  <a:rPr lang="en-US" sz="1400" u="sng" baseline="0" dirty="0">
                    <a:solidFill>
                      <a:schemeClr val="tx2"/>
                    </a:solidFill>
                    <a:latin typeface="Trebuchet MS" pitchFamily="34" charset="0"/>
                  </a:rPr>
                  <a:t>PosterPresentations.com</a:t>
                </a:r>
                <a:r>
                  <a:rPr lang="en-US" sz="1400" baseline="0" dirty="0">
                    <a:solidFill>
                      <a:schemeClr val="tx2"/>
                    </a:solidFill>
                    <a:latin typeface="Trebuchet MS" pitchFamily="34" charset="0"/>
                  </a:rPr>
                  <a:t> and click on the FB icon. </a:t>
                </a:r>
                <a:endParaRPr lang="en-US" sz="1400" dirty="0">
                  <a:solidFill>
                    <a:schemeClr val="tx2"/>
                  </a:solidFill>
                  <a:latin typeface="Trebuchet MS" pitchFamily="34" charset="0"/>
                </a:endParaRPr>
              </a:p>
            </p:txBody>
          </p:sp>
        </p:grpSp>
      </p:grpSp>
      <p:grpSp>
        <p:nvGrpSpPr>
          <p:cNvPr id="44" name="Group 43"/>
          <p:cNvGrpSpPr>
            <a:grpSpLocks noChangeAspect="1"/>
          </p:cNvGrpSpPr>
          <p:nvPr userDrawn="1"/>
        </p:nvGrpSpPr>
        <p:grpSpPr>
          <a:xfrm>
            <a:off x="-7233765" y="3"/>
            <a:ext cx="6608534" cy="16459197"/>
            <a:chOff x="-11220550" y="-1"/>
            <a:chExt cx="11014226" cy="27432000"/>
          </a:xfrm>
        </p:grpSpPr>
        <p:sp>
          <p:nvSpPr>
            <p:cNvPr id="45" name="Rectangle 44"/>
            <p:cNvSpPr/>
            <p:nvPr/>
          </p:nvSpPr>
          <p:spPr>
            <a:xfrm>
              <a:off x="-11216136" y="-1"/>
              <a:ext cx="11009812" cy="27432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1800" b="1" spc="0" dirty="0">
                  <a:solidFill>
                    <a:srgbClr val="FF0000"/>
                  </a:solidFill>
                  <a:latin typeface="Trebuchet MS" pitchFamily="34" charset="0"/>
                </a:rPr>
                <a:t>(—THIS SIDEBAR DOES NOT PRINT—)</a:t>
              </a:r>
              <a:endParaRPr lang="en-US" sz="1800" b="1" spc="600" dirty="0">
                <a:solidFill>
                  <a:schemeClr val="bg1"/>
                </a:solidFill>
                <a:latin typeface="Trebuchet MS" pitchFamily="34" charset="0"/>
              </a:endParaRPr>
            </a:p>
            <a:p>
              <a:pPr algn="ctr"/>
              <a:r>
                <a:rPr lang="en-US" sz="2400" b="1" spc="600" dirty="0">
                  <a:solidFill>
                    <a:schemeClr val="bg1"/>
                  </a:solidFill>
                  <a:latin typeface="Trebuchet MS" pitchFamily="34" charset="0"/>
                </a:rPr>
                <a:t>DESIGN</a:t>
              </a:r>
              <a:r>
                <a:rPr lang="en-US" sz="2400" b="1" spc="600" baseline="0" dirty="0">
                  <a:solidFill>
                    <a:schemeClr val="bg1"/>
                  </a:solidFill>
                  <a:latin typeface="Trebuchet MS" pitchFamily="34" charset="0"/>
                </a:rPr>
                <a:t> </a:t>
              </a:r>
              <a:r>
                <a:rPr lang="en-US" sz="2400" b="1" spc="600" dirty="0">
                  <a:solidFill>
                    <a:schemeClr val="bg1"/>
                  </a:solidFill>
                  <a:latin typeface="Trebuchet MS" pitchFamily="34" charset="0"/>
                </a:rPr>
                <a:t>GUIDE</a:t>
              </a:r>
            </a:p>
            <a:p>
              <a:pPr algn="ctr"/>
              <a:r>
                <a:rPr lang="en-US" sz="1000" b="1" dirty="0">
                  <a:latin typeface="Trebuchet MS" pitchFamily="34" charset="0"/>
                </a:rPr>
                <a:t> </a:t>
              </a:r>
            </a:p>
            <a:p>
              <a:pPr defTabSz="3765639"/>
              <a:r>
                <a:rPr lang="en-US" sz="1600" i="0" dirty="0">
                  <a:latin typeface="Trebuchet MS" pitchFamily="34" charset="0"/>
                </a:rPr>
                <a:t>This PowerPoint</a:t>
              </a:r>
              <a:r>
                <a:rPr lang="en-US" sz="1600" i="0" baseline="0" dirty="0">
                  <a:latin typeface="Trebuchet MS" pitchFamily="34" charset="0"/>
                </a:rPr>
                <a:t> </a:t>
              </a:r>
              <a:r>
                <a:rPr lang="en-US" sz="1600" i="0" dirty="0">
                  <a:latin typeface="Trebuchet MS" pitchFamily="34" charset="0"/>
                </a:rPr>
                <a:t>2007 template produces</a:t>
              </a:r>
              <a:r>
                <a:rPr lang="en-US" sz="1600" i="0" baseline="0" dirty="0">
                  <a:latin typeface="Trebuchet MS" pitchFamily="34" charset="0"/>
                </a:rPr>
                <a:t> </a:t>
              </a:r>
              <a:r>
                <a:rPr lang="en-US" sz="1600" i="0" dirty="0">
                  <a:latin typeface="Trebuchet MS" pitchFamily="34" charset="0"/>
                </a:rPr>
                <a:t>a 36”x60” presentation poster. </a:t>
              </a:r>
              <a:r>
                <a:rPr lang="en-US" sz="1600" dirty="0">
                  <a:latin typeface="Trebuchet MS" pitchFamily="34" charset="0"/>
                </a:rPr>
                <a:t>You</a:t>
              </a:r>
              <a:r>
                <a:rPr lang="en-US" sz="1600" baseline="0" dirty="0">
                  <a:latin typeface="Trebuchet MS" pitchFamily="34" charset="0"/>
                </a:rPr>
                <a:t> can u</a:t>
              </a:r>
              <a:r>
                <a:rPr lang="en-US" sz="1600" dirty="0">
                  <a:latin typeface="Trebuchet MS" pitchFamily="34" charset="0"/>
                </a:rPr>
                <a:t>se</a:t>
              </a:r>
              <a:r>
                <a:rPr lang="en-US" sz="1600" baseline="0" dirty="0">
                  <a:latin typeface="Trebuchet MS" pitchFamily="34" charset="0"/>
                </a:rPr>
                <a:t> it to create your research poster and </a:t>
              </a:r>
              <a:r>
                <a:rPr lang="en-US" sz="1600" dirty="0">
                  <a:latin typeface="Trebuchet MS" pitchFamily="34" charset="0"/>
                </a:rPr>
                <a:t>save valuable time placing titles, subtitles,</a:t>
              </a:r>
              <a:r>
                <a:rPr lang="en-US" sz="1600" baseline="0" dirty="0">
                  <a:latin typeface="Trebuchet MS" pitchFamily="34" charset="0"/>
                </a:rPr>
                <a:t> text, and graphics</a:t>
              </a:r>
              <a:r>
                <a:rPr lang="en-US" sz="1600" dirty="0">
                  <a:latin typeface="Trebuchet MS" pitchFamily="34" charset="0"/>
                </a:rPr>
                <a:t>. </a:t>
              </a:r>
            </a:p>
            <a:p>
              <a:pPr defTabSz="3765639"/>
              <a:r>
                <a:rPr lang="en-US" sz="1000" dirty="0">
                  <a:latin typeface="Trebuchet MS" pitchFamily="34" charset="0"/>
                </a:rPr>
                <a:t> </a:t>
              </a:r>
            </a:p>
            <a:p>
              <a:pPr defTabSz="4389219"/>
              <a:r>
                <a:rPr lang="en-US" sz="1600" dirty="0">
                  <a:latin typeface="Trebuchet MS" pitchFamily="34" charset="0"/>
                </a:rPr>
                <a:t>We provide a series of online answer your poster production questions. To view our template tutorials, go online to </a:t>
              </a:r>
              <a:r>
                <a:rPr lang="en-US" sz="1600" b="1" dirty="0">
                  <a:solidFill>
                    <a:srgbClr val="FFC000"/>
                  </a:solidFill>
                  <a:latin typeface="Trebuchet MS" pitchFamily="34" charset="0"/>
                </a:rPr>
                <a:t>PosterPresentations.com</a:t>
              </a:r>
              <a:r>
                <a:rPr lang="en-US" sz="1600" b="1" dirty="0">
                  <a:solidFill>
                    <a:schemeClr val="bg1"/>
                  </a:solidFill>
                  <a:latin typeface="Trebuchet MS" pitchFamily="34" charset="0"/>
                </a:rPr>
                <a:t> </a:t>
              </a:r>
              <a:r>
                <a:rPr lang="en-US" sz="1600" dirty="0">
                  <a:solidFill>
                    <a:schemeClr val="bg1"/>
                  </a:solidFill>
                  <a:latin typeface="Trebuchet MS" pitchFamily="34" charset="0"/>
                </a:rPr>
                <a:t>and click on HELP DESK.</a:t>
              </a:r>
            </a:p>
            <a:p>
              <a:pPr defTabSz="4389219"/>
              <a:r>
                <a:rPr lang="en-US" sz="1000" dirty="0">
                  <a:latin typeface="Trebuchet MS" pitchFamily="34" charset="0"/>
                </a:rPr>
                <a:t> </a:t>
              </a:r>
            </a:p>
            <a:p>
              <a:pPr defTabSz="4389219"/>
              <a:r>
                <a:rPr lang="en-US" sz="1600" dirty="0">
                  <a:solidFill>
                    <a:schemeClr val="bg1"/>
                  </a:solidFill>
                  <a:latin typeface="Trebuchet MS" pitchFamily="34" charset="0"/>
                </a:rPr>
                <a:t>When</a:t>
              </a:r>
              <a:r>
                <a:rPr lang="en-US" sz="1600" baseline="0" dirty="0">
                  <a:solidFill>
                    <a:schemeClr val="bg1"/>
                  </a:solidFill>
                  <a:latin typeface="Trebuchet MS" pitchFamily="34" charset="0"/>
                </a:rPr>
                <a:t> you are ready to</a:t>
              </a:r>
              <a:r>
                <a:rPr lang="en-US" sz="1600" dirty="0">
                  <a:solidFill>
                    <a:schemeClr val="bg1"/>
                  </a:solidFill>
                  <a:latin typeface="Trebuchet MS" pitchFamily="34" charset="0"/>
                </a:rPr>
                <a:t> </a:t>
              </a:r>
              <a:r>
                <a:rPr lang="en-US" sz="1600" baseline="0" dirty="0">
                  <a:solidFill>
                    <a:schemeClr val="bg1"/>
                  </a:solidFill>
                  <a:latin typeface="Trebuchet MS" pitchFamily="34" charset="0"/>
                </a:rPr>
                <a:t> print your poster</a:t>
              </a:r>
              <a:r>
                <a:rPr lang="en-US" sz="1600" dirty="0">
                  <a:solidFill>
                    <a:schemeClr val="bg1"/>
                  </a:solidFill>
                  <a:latin typeface="Trebuchet MS" pitchFamily="34" charset="0"/>
                </a:rPr>
                <a:t>,</a:t>
              </a:r>
              <a:r>
                <a:rPr lang="en-US" sz="1600" baseline="0" dirty="0">
                  <a:solidFill>
                    <a:schemeClr val="bg1"/>
                  </a:solidFill>
                  <a:latin typeface="Trebuchet MS" pitchFamily="34" charset="0"/>
                </a:rPr>
                <a:t> go online to </a:t>
              </a:r>
              <a:r>
                <a:rPr lang="en-US" sz="1600" b="0" dirty="0">
                  <a:solidFill>
                    <a:schemeClr val="bg1"/>
                  </a:solidFill>
                  <a:latin typeface="Trebuchet MS" pitchFamily="34" charset="0"/>
                </a:rPr>
                <a:t>PosterPresentations.com</a:t>
              </a:r>
              <a:br>
                <a:rPr lang="en-US" sz="1600" dirty="0">
                  <a:solidFill>
                    <a:schemeClr val="bg1"/>
                  </a:solidFill>
                  <a:latin typeface="Trebuchet MS" pitchFamily="34" charset="0"/>
                </a:rPr>
              </a:br>
              <a:r>
                <a:rPr lang="en-US" sz="1000" dirty="0">
                  <a:solidFill>
                    <a:schemeClr val="bg1"/>
                  </a:solidFill>
                  <a:latin typeface="Trebuchet MS" pitchFamily="34" charset="0"/>
                </a:rPr>
                <a:t> </a:t>
              </a:r>
            </a:p>
            <a:p>
              <a:pPr algn="l" defTabSz="3765639"/>
              <a:r>
                <a:rPr lang="en-US" sz="1600" b="0" dirty="0">
                  <a:solidFill>
                    <a:schemeClr val="bg1"/>
                  </a:solidFill>
                  <a:latin typeface="Trebuchet MS" pitchFamily="34" charset="0"/>
                </a:rPr>
                <a:t>Need</a:t>
              </a:r>
              <a:r>
                <a:rPr lang="en-US" sz="1600" b="0" baseline="0" dirty="0">
                  <a:solidFill>
                    <a:schemeClr val="bg1"/>
                  </a:solidFill>
                  <a:latin typeface="Trebuchet MS" pitchFamily="34" charset="0"/>
                </a:rPr>
                <a:t> assistance? Call us at </a:t>
              </a:r>
              <a:r>
                <a:rPr lang="en-US" sz="1600" b="0" dirty="0">
                  <a:solidFill>
                    <a:srgbClr val="FFC000"/>
                  </a:solidFill>
                  <a:latin typeface="Trebuchet MS" pitchFamily="34" charset="0"/>
                </a:rPr>
                <a:t>1.510.649.3001</a:t>
              </a:r>
            </a:p>
            <a:p>
              <a:pPr algn="l" defTabSz="3765639"/>
              <a:r>
                <a:rPr lang="en-US" sz="1000" b="1" dirty="0">
                  <a:solidFill>
                    <a:srgbClr val="FFFF00"/>
                  </a:solidFill>
                  <a:latin typeface="Trebuchet MS" pitchFamily="34" charset="0"/>
                </a:rPr>
                <a:t> </a:t>
              </a:r>
            </a:p>
            <a:p>
              <a:pPr algn="ctr"/>
              <a:endParaRPr lang="en-US" sz="1400" b="1" dirty="0">
                <a:solidFill>
                  <a:schemeClr val="bg1"/>
                </a:solidFill>
                <a:latin typeface="Trebuchet MS" pitchFamily="34" charset="0"/>
              </a:endParaRPr>
            </a:p>
            <a:p>
              <a:pPr algn="ctr"/>
              <a:r>
                <a:rPr lang="en-US" sz="2400" b="1" spc="600" dirty="0">
                  <a:solidFill>
                    <a:schemeClr val="bg1"/>
                  </a:solidFill>
                  <a:latin typeface="Trebuchet MS" pitchFamily="34" charset="0"/>
                </a:rPr>
                <a:t>QUICK START</a:t>
              </a:r>
            </a:p>
            <a:p>
              <a:pPr algn="ctr"/>
              <a:r>
                <a:rPr lang="en-US" sz="1000" b="1" baseline="0" dirty="0">
                  <a:solidFill>
                    <a:schemeClr val="bg1"/>
                  </a:solidFill>
                  <a:latin typeface="Trebuchet MS" pitchFamily="34" charset="0"/>
                </a:rPr>
                <a:t> </a:t>
              </a:r>
            </a:p>
            <a:p>
              <a:pPr algn="ctr"/>
              <a:r>
                <a:rPr lang="en-US" sz="1800" b="1" baseline="0" dirty="0">
                  <a:solidFill>
                    <a:srgbClr val="FFC000"/>
                  </a:solidFill>
                  <a:latin typeface="Trebuchet MS" pitchFamily="34" charset="0"/>
                </a:rPr>
                <a:t>Zoom in and out</a:t>
              </a:r>
            </a:p>
            <a:p>
              <a:pPr marL="1203325" indent="0" algn="l" defTabSz="850900"/>
              <a:r>
                <a:rPr lang="en-US" sz="14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1600" b="0" baseline="0" dirty="0">
                <a:solidFill>
                  <a:schemeClr val="bg1"/>
                </a:solidFill>
                <a:latin typeface="Trebuchet MS" pitchFamily="34" charset="0"/>
              </a:endParaRPr>
            </a:p>
            <a:p>
              <a:pPr algn="ctr"/>
              <a:r>
                <a:rPr lang="en-US" sz="1800" b="1" baseline="0" dirty="0">
                  <a:solidFill>
                    <a:srgbClr val="FFC000"/>
                  </a:solidFill>
                  <a:latin typeface="Trebuchet MS" pitchFamily="34" charset="0"/>
                </a:rPr>
                <a:t>Title, Authors, and Affiliations</a:t>
              </a:r>
            </a:p>
            <a:p>
              <a:pPr algn="l"/>
              <a:r>
                <a:rPr lang="en-US" sz="1400" b="0" baseline="0" dirty="0">
                  <a:solidFill>
                    <a:schemeClr val="bg1">
                      <a:lumMod val="75000"/>
                    </a:schemeClr>
                  </a:solidFill>
                  <a:latin typeface="Trebuchet MS" pitchFamily="34" charset="0"/>
                </a:rPr>
                <a:t>Start designing your poster by adding the title, the names of the authors, and the affiliated institutions. </a:t>
              </a:r>
              <a:r>
                <a:rPr lang="en-US" sz="14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r>
                <a:rPr lang="en-US" sz="1000" b="0" spc="0" baseline="0" dirty="0">
                  <a:solidFill>
                    <a:schemeClr val="bg1">
                      <a:lumMod val="75000"/>
                    </a:schemeClr>
                  </a:solidFill>
                  <a:latin typeface="Trebuchet MS" pitchFamily="34" charset="0"/>
                </a:rPr>
                <a:t> </a:t>
              </a:r>
            </a:p>
            <a:p>
              <a:pPr algn="l"/>
              <a:r>
                <a:rPr lang="en-US" sz="1400" b="1" spc="300" baseline="0" dirty="0">
                  <a:solidFill>
                    <a:srgbClr val="FFC000"/>
                  </a:solidFill>
                  <a:latin typeface="Trebuchet MS" pitchFamily="34" charset="0"/>
                </a:rPr>
                <a:t>TIP</a:t>
              </a:r>
              <a:r>
                <a:rPr lang="en-US" sz="1400" b="1"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The font size of your title should be bigger than your name(s) and institution name(s).</a:t>
              </a:r>
            </a:p>
            <a:p>
              <a:pPr algn="l"/>
              <a:br>
                <a:rPr lang="en-US" sz="1600" b="1" baseline="0" dirty="0">
                  <a:solidFill>
                    <a:schemeClr val="bg1"/>
                  </a:solidFill>
                  <a:latin typeface="Trebuchet MS" pitchFamily="34" charset="0"/>
                </a:rPr>
              </a:br>
              <a:endParaRPr lang="en-US" sz="1600" b="1" dirty="0">
                <a:solidFill>
                  <a:schemeClr val="bg1"/>
                </a:solidFill>
                <a:latin typeface="Trebuchet MS" pitchFamily="34" charset="0"/>
              </a:endParaRPr>
            </a:p>
            <a:p>
              <a:pPr algn="ctr"/>
              <a:endParaRPr lang="en-US" sz="1600" b="1" dirty="0">
                <a:solidFill>
                  <a:srgbClr val="FFC000"/>
                </a:solidFill>
                <a:latin typeface="Trebuchet MS" pitchFamily="34" charset="0"/>
              </a:endParaRPr>
            </a:p>
            <a:p>
              <a:pPr algn="ctr"/>
              <a:endParaRPr lang="en-US" sz="1600" b="1" dirty="0">
                <a:solidFill>
                  <a:srgbClr val="FFC000"/>
                </a:solidFill>
                <a:latin typeface="Trebuchet MS" pitchFamily="34" charset="0"/>
              </a:endParaRPr>
            </a:p>
            <a:p>
              <a:pPr algn="ctr"/>
              <a:r>
                <a:rPr lang="en-US" sz="1800" b="1" dirty="0">
                  <a:solidFill>
                    <a:srgbClr val="FFC000"/>
                  </a:solidFill>
                  <a:latin typeface="Trebuchet MS" pitchFamily="34" charset="0"/>
                </a:rPr>
                <a:t>Adding Logos</a:t>
              </a:r>
              <a:r>
                <a:rPr lang="en-US" sz="1800" b="1" baseline="0" dirty="0">
                  <a:solidFill>
                    <a:srgbClr val="FFC000"/>
                  </a:solidFill>
                  <a:latin typeface="Trebuchet MS" pitchFamily="34" charset="0"/>
                </a:rPr>
                <a:t> / Seals</a:t>
              </a:r>
            </a:p>
            <a:p>
              <a:pPr algn="l"/>
              <a:r>
                <a:rPr lang="en-US" sz="14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000" b="0" spc="300" baseline="0" dirty="0">
                <a:solidFill>
                  <a:schemeClr val="bg1">
                    <a:lumMod val="75000"/>
                  </a:schemeClr>
                </a:solidFill>
                <a:latin typeface="Trebuchet MS" pitchFamily="34" charset="0"/>
              </a:endParaRPr>
            </a:p>
            <a:p>
              <a:pPr algn="l"/>
              <a:r>
                <a:rPr lang="en-US" sz="1400" b="1" spc="300" baseline="0" dirty="0">
                  <a:solidFill>
                    <a:srgbClr val="FFC000"/>
                  </a:solidFill>
                  <a:latin typeface="Trebuchet MS" pitchFamily="34" charset="0"/>
                </a:rPr>
                <a:t>TIP:</a:t>
              </a:r>
              <a:r>
                <a:rPr lang="en-US" sz="1400" b="1" spc="0" baseline="0" dirty="0">
                  <a:solidFill>
                    <a:srgbClr val="FFC000"/>
                  </a:solidFill>
                  <a:latin typeface="Trebuchet MS" pitchFamily="34" charset="0"/>
                </a:rPr>
                <a:t> </a:t>
              </a:r>
              <a:r>
                <a:rPr lang="en-US" sz="1400" b="0" baseline="0" dirty="0">
                  <a:solidFill>
                    <a:schemeClr val="bg1">
                      <a:lumMod val="75000"/>
                    </a:schemeClr>
                  </a:solidFill>
                  <a:latin typeface="Trebuchet MS" pitchFamily="34" charset="0"/>
                </a:rPr>
                <a:t>See if your company’s logo is available on our free poster templates page.</a:t>
              </a:r>
            </a:p>
            <a:p>
              <a:pPr algn="l"/>
              <a:endParaRPr lang="en-US" sz="1400" b="0" baseline="0" dirty="0">
                <a:latin typeface="Trebuchet MS" pitchFamily="34" charset="0"/>
              </a:endParaRPr>
            </a:p>
            <a:p>
              <a:pPr algn="ctr"/>
              <a:r>
                <a:rPr lang="en-US" sz="1800" b="1" baseline="0" dirty="0">
                  <a:solidFill>
                    <a:srgbClr val="FFC000"/>
                  </a:solidFill>
                  <a:latin typeface="Trebuchet MS" pitchFamily="34" charset="0"/>
                </a:rPr>
                <a:t>Photographs / Graphics</a:t>
              </a:r>
            </a:p>
            <a:p>
              <a:pPr algn="l" defTabSz="977900"/>
              <a:r>
                <a:rPr lang="en-US" sz="14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400" b="0" spc="0" baseline="0" dirty="0">
                  <a:solidFill>
                    <a:schemeClr val="bg1">
                      <a:lumMod val="75000"/>
                    </a:schemeClr>
                  </a:solidFill>
                  <a:latin typeface="Trebuchet MS" pitchFamily="34" charset="0"/>
                </a:rPr>
                <a:t>disproportionally.</a:t>
              </a:r>
            </a:p>
            <a:p>
              <a:pPr algn="l" defTabSz="977900"/>
              <a:endParaRPr lang="en-US" sz="1400" b="0" baseline="0" dirty="0">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endParaRPr lang="en-US" sz="1600" b="1" baseline="0" dirty="0">
                <a:solidFill>
                  <a:srgbClr val="FFC000"/>
                </a:solidFill>
                <a:latin typeface="Trebuchet MS" pitchFamily="34" charset="0"/>
              </a:endParaRPr>
            </a:p>
            <a:p>
              <a:pPr algn="ctr"/>
              <a:r>
                <a:rPr lang="en-US" sz="1800" b="1" baseline="0" dirty="0">
                  <a:solidFill>
                    <a:srgbClr val="FFC000"/>
                  </a:solidFill>
                  <a:latin typeface="Trebuchet MS" pitchFamily="34" charset="0"/>
                </a:rPr>
                <a:t>Image Quality Check</a:t>
              </a:r>
            </a:p>
            <a:p>
              <a:pPr lvl="0" algn="l" defTabSz="977900"/>
              <a:r>
                <a:rPr lang="en-US" sz="1400" b="0" baseline="0" dirty="0">
                  <a:solidFill>
                    <a:schemeClr val="bg1">
                      <a:lumMod val="75000"/>
                    </a:schemeClr>
                  </a:solidFill>
                  <a:latin typeface="Trebuchet MS" pitchFamily="34" charset="0"/>
                </a:rPr>
                <a:t>Zoom in and look at your images at 100% magnification. If they look good they will print well. </a:t>
              </a:r>
              <a:endParaRPr lang="en-US" sz="1600" b="0" dirty="0">
                <a:latin typeface="Trebuchet MS" pitchFamily="34" charset="0"/>
              </a:endParaRPr>
            </a:p>
          </p:txBody>
        </p:sp>
        <p:cxnSp>
          <p:nvCxnSpPr>
            <p:cNvPr id="46" name="Straight Connector 45"/>
            <p:cNvCxnSpPr/>
            <p:nvPr/>
          </p:nvCxnSpPr>
          <p:spPr>
            <a:xfrm>
              <a:off x="-11220550" y="6395410"/>
              <a:ext cx="10999746" cy="2783"/>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47" name="Picture 46"/>
            <p:cNvPicPr>
              <a:picLocks noChangeAspect="1"/>
            </p:cNvPicPr>
            <p:nvPr userDrawn="1"/>
          </p:nvPicPr>
          <p:blipFill>
            <a:blip r:embed="rId11"/>
            <a:stretch>
              <a:fillRect/>
            </a:stretch>
          </p:blipFill>
          <p:spPr>
            <a:xfrm>
              <a:off x="-10736023" y="7928687"/>
              <a:ext cx="1597665" cy="1001614"/>
            </a:xfrm>
            <a:prstGeom prst="rect">
              <a:avLst/>
            </a:prstGeom>
          </p:spPr>
        </p:pic>
        <p:pic>
          <p:nvPicPr>
            <p:cNvPr id="48" name="Picture 47"/>
            <p:cNvPicPr>
              <a:picLocks noChangeAspect="1"/>
            </p:cNvPicPr>
            <p:nvPr userDrawn="1"/>
          </p:nvPicPr>
          <p:blipFill>
            <a:blip r:embed="rId12"/>
            <a:stretch>
              <a:fillRect/>
            </a:stretch>
          </p:blipFill>
          <p:spPr>
            <a:xfrm>
              <a:off x="-10736023" y="12354606"/>
              <a:ext cx="9986807" cy="877997"/>
            </a:xfrm>
            <a:prstGeom prst="rect">
              <a:avLst/>
            </a:prstGeom>
          </p:spPr>
        </p:pic>
        <p:grpSp>
          <p:nvGrpSpPr>
            <p:cNvPr id="49" name="Group 48"/>
            <p:cNvGrpSpPr/>
            <p:nvPr userDrawn="1"/>
          </p:nvGrpSpPr>
          <p:grpSpPr>
            <a:xfrm>
              <a:off x="-9844888" y="19920591"/>
              <a:ext cx="7631077" cy="1987421"/>
              <a:chOff x="-4516464" y="11354920"/>
              <a:chExt cx="3516822" cy="1095725"/>
            </a:xfrm>
          </p:grpSpPr>
          <p:grpSp>
            <p:nvGrpSpPr>
              <p:cNvPr id="70" name="Group 69"/>
              <p:cNvGrpSpPr/>
              <p:nvPr userDrawn="1"/>
            </p:nvGrpSpPr>
            <p:grpSpPr>
              <a:xfrm>
                <a:off x="-2783494" y="11354967"/>
                <a:ext cx="624373" cy="894738"/>
                <a:chOff x="-3958698" y="11538812"/>
                <a:chExt cx="779266" cy="1282149"/>
              </a:xfrm>
            </p:grpSpPr>
            <p:pic>
              <p:nvPicPr>
                <p:cNvPr id="76" name="Picture 75"/>
                <p:cNvPicPr>
                  <a:picLocks noChangeAspect="1"/>
                </p:cNvPicPr>
                <p:nvPr userDrawn="1"/>
              </p:nvPicPr>
              <p:blipFill>
                <a:blip r:embed="rId13"/>
                <a:stretch>
                  <a:fillRect/>
                </a:stretch>
              </p:blipFill>
              <p:spPr>
                <a:xfrm>
                  <a:off x="-3948160" y="11538812"/>
                  <a:ext cx="768728" cy="1090753"/>
                </a:xfrm>
                <a:prstGeom prst="rect">
                  <a:avLst/>
                </a:prstGeom>
              </p:spPr>
            </p:pic>
            <p:sp>
              <p:nvSpPr>
                <p:cNvPr id="77" name="TextBox 76"/>
                <p:cNvSpPr txBox="1"/>
                <p:nvPr userDrawn="1"/>
              </p:nvSpPr>
              <p:spPr>
                <a:xfrm>
                  <a:off x="-3958698" y="12577802"/>
                  <a:ext cx="779263" cy="243159"/>
                </a:xfrm>
                <a:prstGeom prst="rect">
                  <a:avLst/>
                </a:prstGeom>
                <a:solidFill>
                  <a:schemeClr val="accent1"/>
                </a:solidFill>
                <a:ln>
                  <a:noFill/>
                </a:ln>
              </p:spPr>
              <p:txBody>
                <a:bodyPr wrap="square" lIns="0" tIns="0" rIns="0" bIns="0" rtlCol="0">
                  <a:spAutoFit/>
                </a:bodyPr>
                <a:lstStyle/>
                <a:p>
                  <a:pPr algn="ctr"/>
                  <a:r>
                    <a:rPr lang="en-US" sz="1200" b="1" dirty="0">
                      <a:solidFill>
                        <a:schemeClr val="tx1"/>
                      </a:solidFill>
                    </a:rPr>
                    <a:t>ORIGINAL</a:t>
                  </a:r>
                </a:p>
              </p:txBody>
            </p:sp>
          </p:grpSp>
          <p:grpSp>
            <p:nvGrpSpPr>
              <p:cNvPr id="71" name="Group 70"/>
              <p:cNvGrpSpPr/>
              <p:nvPr userDrawn="1"/>
            </p:nvGrpSpPr>
            <p:grpSpPr>
              <a:xfrm>
                <a:off x="-2033159" y="11354920"/>
                <a:ext cx="1033517" cy="907668"/>
                <a:chOff x="-2921738" y="11604219"/>
                <a:chExt cx="1420279" cy="1247338"/>
              </a:xfrm>
            </p:grpSpPr>
            <p:pic>
              <p:nvPicPr>
                <p:cNvPr id="74" name="Picture 73"/>
                <p:cNvPicPr>
                  <a:picLocks noChangeAspect="1"/>
                </p:cNvPicPr>
                <p:nvPr userDrawn="1"/>
              </p:nvPicPr>
              <p:blipFill>
                <a:blip r:embed="rId13"/>
                <a:stretch>
                  <a:fillRect/>
                </a:stretch>
              </p:blipFill>
              <p:spPr>
                <a:xfrm>
                  <a:off x="-2921738" y="11604219"/>
                  <a:ext cx="1420279" cy="1029695"/>
                </a:xfrm>
                <a:prstGeom prst="rect">
                  <a:avLst/>
                </a:prstGeom>
              </p:spPr>
            </p:pic>
            <p:sp>
              <p:nvSpPr>
                <p:cNvPr id="75" name="TextBox 74"/>
                <p:cNvSpPr txBox="1"/>
                <p:nvPr userDrawn="1"/>
              </p:nvSpPr>
              <p:spPr>
                <a:xfrm>
                  <a:off x="-2918992" y="12579503"/>
                  <a:ext cx="1417533" cy="272054"/>
                </a:xfrm>
                <a:prstGeom prst="rect">
                  <a:avLst/>
                </a:prstGeom>
                <a:solidFill>
                  <a:srgbClr val="FF0000"/>
                </a:solidFill>
              </p:spPr>
              <p:txBody>
                <a:bodyPr wrap="square" lIns="0" tIns="0" rIns="0" bIns="0" rtlCol="0">
                  <a:spAutoFit/>
                </a:bodyPr>
                <a:lstStyle/>
                <a:p>
                  <a:pPr algn="ctr"/>
                  <a:r>
                    <a:rPr lang="en-US" sz="1400" b="1" dirty="0">
                      <a:solidFill>
                        <a:schemeClr val="bg1"/>
                      </a:solidFill>
                    </a:rPr>
                    <a:t>DISTORTED</a:t>
                  </a:r>
                  <a:endParaRPr lang="en-US" sz="700" b="1" dirty="0">
                    <a:solidFill>
                      <a:schemeClr val="bg1"/>
                    </a:solidFill>
                  </a:endParaRPr>
                </a:p>
              </p:txBody>
            </p:sp>
          </p:grpSp>
          <p:pic>
            <p:nvPicPr>
              <p:cNvPr id="72" name="Picture 71"/>
              <p:cNvPicPr>
                <a:picLocks noChangeAspect="1"/>
              </p:cNvPicPr>
              <p:nvPr userDrawn="1"/>
            </p:nvPicPr>
            <p:blipFill>
              <a:blip r:embed="rId14"/>
              <a:stretch>
                <a:fillRect/>
              </a:stretch>
            </p:blipFill>
            <p:spPr>
              <a:xfrm>
                <a:off x="-4516464" y="11354941"/>
                <a:ext cx="1098742" cy="847761"/>
              </a:xfrm>
              <a:prstGeom prst="rect">
                <a:avLst/>
              </a:prstGeom>
            </p:spPr>
          </p:pic>
          <p:sp>
            <p:nvSpPr>
              <p:cNvPr id="73" name="TextBox 72"/>
              <p:cNvSpPr txBox="1"/>
              <p:nvPr userDrawn="1"/>
            </p:nvSpPr>
            <p:spPr>
              <a:xfrm>
                <a:off x="-4471893" y="12252677"/>
                <a:ext cx="1035685" cy="197968"/>
              </a:xfrm>
              <a:prstGeom prst="rect">
                <a:avLst/>
              </a:prstGeom>
              <a:noFill/>
            </p:spPr>
            <p:txBody>
              <a:bodyPr wrap="square" lIns="0" tIns="0" rIns="0" bIns="0" rtlCol="0">
                <a:spAutoFit/>
              </a:bodyPr>
              <a:lstStyle/>
              <a:p>
                <a:pPr algn="ctr"/>
                <a:r>
                  <a:rPr lang="en-US" sz="1400" dirty="0">
                    <a:solidFill>
                      <a:schemeClr val="bg1"/>
                    </a:solidFill>
                  </a:rPr>
                  <a:t>Corner</a:t>
                </a:r>
                <a:r>
                  <a:rPr lang="en-US" sz="1400" baseline="0" dirty="0">
                    <a:solidFill>
                      <a:schemeClr val="bg1"/>
                    </a:solidFill>
                  </a:rPr>
                  <a:t> handles</a:t>
                </a:r>
                <a:endParaRPr lang="en-US" sz="1400" dirty="0">
                  <a:solidFill>
                    <a:schemeClr val="bg1"/>
                  </a:solidFill>
                </a:endParaRPr>
              </a:p>
            </p:txBody>
          </p:sp>
        </p:grpSp>
        <p:grpSp>
          <p:nvGrpSpPr>
            <p:cNvPr id="50" name="Group 49"/>
            <p:cNvGrpSpPr/>
            <p:nvPr userDrawn="1"/>
          </p:nvGrpSpPr>
          <p:grpSpPr>
            <a:xfrm>
              <a:off x="-10453959" y="23717523"/>
              <a:ext cx="9139095" cy="2061267"/>
              <a:chOff x="-4818881" y="13423406"/>
              <a:chExt cx="4211800" cy="1136440"/>
            </a:xfrm>
          </p:grpSpPr>
          <p:graphicFrame>
            <p:nvGraphicFramePr>
              <p:cNvPr id="66" name="Object 65"/>
              <p:cNvGraphicFramePr>
                <a:graphicFrameLocks noChangeAspect="1"/>
              </p:cNvGraphicFramePr>
              <p:nvPr userDrawn="1">
                <p:extLst>
                  <p:ext uri="{D42A27DB-BD31-4B8C-83A1-F6EECF244321}">
                    <p14:modId xmlns:p14="http://schemas.microsoft.com/office/powerpoint/2010/main" val="2097624869"/>
                  </p:ext>
                </p:extLst>
              </p:nvPr>
            </p:nvGraphicFramePr>
            <p:xfrm>
              <a:off x="-4610234" y="13433123"/>
              <a:ext cx="1828800" cy="1117600"/>
            </p:xfrm>
            <a:graphic>
              <a:graphicData uri="http://schemas.openxmlformats.org/presentationml/2006/ole">
                <mc:AlternateContent xmlns:mc="http://schemas.openxmlformats.org/markup-compatibility/2006">
                  <mc:Choice xmlns:v="urn:schemas-microsoft-com:vml" Requires="v">
                    <p:oleObj spid="_x0000_s3208" name="Image" r:id="rId15" imgW="1828440" imgH="1117440" progId="Photoshop.Image.13">
                      <p:embed/>
                    </p:oleObj>
                  </mc:Choice>
                  <mc:Fallback>
                    <p:oleObj name="Image" r:id="rId15" imgW="1828440" imgH="1117440" progId="Photoshop.Image.13">
                      <p:embed/>
                      <p:pic>
                        <p:nvPicPr>
                          <p:cNvPr id="0" name=""/>
                          <p:cNvPicPr/>
                          <p:nvPr/>
                        </p:nvPicPr>
                        <p:blipFill>
                          <a:blip r:embed="rId16"/>
                          <a:stretch>
                            <a:fillRect/>
                          </a:stretch>
                        </p:blipFill>
                        <p:spPr>
                          <a:xfrm>
                            <a:off x="-4610234" y="13433123"/>
                            <a:ext cx="1828800" cy="1117600"/>
                          </a:xfrm>
                          <a:prstGeom prst="rect">
                            <a:avLst/>
                          </a:prstGeom>
                        </p:spPr>
                      </p:pic>
                    </p:oleObj>
                  </mc:Fallback>
                </mc:AlternateContent>
              </a:graphicData>
            </a:graphic>
          </p:graphicFrame>
          <p:graphicFrame>
            <p:nvGraphicFramePr>
              <p:cNvPr id="67" name="Object 66"/>
              <p:cNvGraphicFramePr>
                <a:graphicFrameLocks noChangeAspect="1"/>
              </p:cNvGraphicFramePr>
              <p:nvPr userDrawn="1">
                <p:extLst>
                  <p:ext uri="{D42A27DB-BD31-4B8C-83A1-F6EECF244321}">
                    <p14:modId xmlns:p14="http://schemas.microsoft.com/office/powerpoint/2010/main" val="1491161796"/>
                  </p:ext>
                </p:extLst>
              </p:nvPr>
            </p:nvGraphicFramePr>
            <p:xfrm>
              <a:off x="-2637523" y="13442246"/>
              <a:ext cx="1828800" cy="1117600"/>
            </p:xfrm>
            <a:graphic>
              <a:graphicData uri="http://schemas.openxmlformats.org/presentationml/2006/ole">
                <mc:AlternateContent xmlns:mc="http://schemas.openxmlformats.org/markup-compatibility/2006">
                  <mc:Choice xmlns:v="urn:schemas-microsoft-com:vml" Requires="v">
                    <p:oleObj spid="_x0000_s3209" name="Image" r:id="rId17" imgW="1828440" imgH="1117440" progId="Photoshop.Image.13">
                      <p:embed/>
                    </p:oleObj>
                  </mc:Choice>
                  <mc:Fallback>
                    <p:oleObj name="Image" r:id="rId17" imgW="1828440" imgH="1117440" progId="Photoshop.Image.13">
                      <p:embed/>
                      <p:pic>
                        <p:nvPicPr>
                          <p:cNvPr id="0" name=""/>
                          <p:cNvPicPr/>
                          <p:nvPr/>
                        </p:nvPicPr>
                        <p:blipFill>
                          <a:blip r:embed="rId18"/>
                          <a:stretch>
                            <a:fillRect/>
                          </a:stretch>
                        </p:blipFill>
                        <p:spPr>
                          <a:xfrm>
                            <a:off x="-2637523" y="13442246"/>
                            <a:ext cx="1828800" cy="1117600"/>
                          </a:xfrm>
                          <a:prstGeom prst="rect">
                            <a:avLst/>
                          </a:prstGeom>
                        </p:spPr>
                      </p:pic>
                    </p:oleObj>
                  </mc:Fallback>
                </mc:AlternateContent>
              </a:graphicData>
            </a:graphic>
          </p:graphicFrame>
          <p:sp>
            <p:nvSpPr>
              <p:cNvPr id="68" name="TextBox 67"/>
              <p:cNvSpPr txBox="1"/>
              <p:nvPr userDrawn="1"/>
            </p:nvSpPr>
            <p:spPr>
              <a:xfrm rot="16200000">
                <a:off x="-5312672" y="13926909"/>
                <a:ext cx="1117601" cy="130020"/>
              </a:xfrm>
              <a:prstGeom prst="rect">
                <a:avLst/>
              </a:prstGeom>
              <a:noFill/>
            </p:spPr>
            <p:txBody>
              <a:bodyPr wrap="square" lIns="0" tIns="0" rIns="0" bIns="0" rtlCol="0">
                <a:spAutoFit/>
              </a:bodyPr>
              <a:lstStyle/>
              <a:p>
                <a:pPr algn="ctr"/>
                <a:r>
                  <a:rPr lang="en-US" sz="1100" dirty="0">
                    <a:solidFill>
                      <a:srgbClr val="92D050"/>
                    </a:solidFill>
                  </a:rPr>
                  <a:t>Good</a:t>
                </a:r>
                <a:r>
                  <a:rPr lang="en-US" sz="1100" baseline="0" dirty="0">
                    <a:solidFill>
                      <a:srgbClr val="92D050"/>
                    </a:solidFill>
                  </a:rPr>
                  <a:t> </a:t>
                </a:r>
                <a:r>
                  <a:rPr lang="en-US" sz="1100" baseline="0" dirty="0">
                    <a:solidFill>
                      <a:schemeClr val="bg1"/>
                    </a:solidFill>
                  </a:rPr>
                  <a:t>printing quality</a:t>
                </a:r>
                <a:endParaRPr lang="en-US" sz="1100" dirty="0">
                  <a:solidFill>
                    <a:schemeClr val="bg1"/>
                  </a:solidFill>
                </a:endParaRPr>
              </a:p>
            </p:txBody>
          </p:sp>
          <p:sp>
            <p:nvSpPr>
              <p:cNvPr id="69" name="TextBox 68"/>
              <p:cNvSpPr txBox="1"/>
              <p:nvPr userDrawn="1"/>
            </p:nvSpPr>
            <p:spPr>
              <a:xfrm rot="16200000">
                <a:off x="-1236802" y="13911286"/>
                <a:ext cx="1117601" cy="141841"/>
              </a:xfrm>
              <a:prstGeom prst="rect">
                <a:avLst/>
              </a:prstGeom>
              <a:noFill/>
            </p:spPr>
            <p:txBody>
              <a:bodyPr wrap="square" lIns="0" tIns="0" rIns="0" bIns="0" rtlCol="0">
                <a:spAutoFit/>
              </a:bodyPr>
              <a:lstStyle/>
              <a:p>
                <a:pPr algn="ctr"/>
                <a:r>
                  <a:rPr lang="en-US" sz="1200" dirty="0">
                    <a:solidFill>
                      <a:srgbClr val="FF0000"/>
                    </a:solidFill>
                  </a:rPr>
                  <a:t>Bad </a:t>
                </a:r>
                <a:r>
                  <a:rPr lang="en-US" sz="1200" dirty="0">
                    <a:solidFill>
                      <a:schemeClr val="bg1"/>
                    </a:solidFill>
                  </a:rPr>
                  <a:t>printing quality</a:t>
                </a:r>
              </a:p>
            </p:txBody>
          </p:sp>
        </p:grpSp>
      </p:grpSp>
      <p:sp>
        <p:nvSpPr>
          <p:cNvPr id="37" name="TextBox 36"/>
          <p:cNvSpPr txBox="1"/>
          <p:nvPr userDrawn="1"/>
        </p:nvSpPr>
        <p:spPr>
          <a:xfrm>
            <a:off x="28116888" y="14859146"/>
            <a:ext cx="5820416" cy="927714"/>
          </a:xfrm>
          <a:prstGeom prst="rect">
            <a:avLst/>
          </a:prstGeom>
          <a:noFill/>
        </p:spPr>
        <p:txBody>
          <a:bodyPr wrap="square" lIns="65304" tIns="32651" rIns="65304" bIns="32651" rtlCol="0">
            <a:spAutoFit/>
          </a:bodyPr>
          <a:lstStyle/>
          <a:p>
            <a:pPr marL="176213" indent="-176213">
              <a:lnSpc>
                <a:spcPct val="100000"/>
              </a:lnSpc>
            </a:pPr>
            <a:r>
              <a:rPr lang="en-US" sz="1400" dirty="0">
                <a:solidFill>
                  <a:schemeClr val="bg1"/>
                </a:solidFill>
              </a:rPr>
              <a:t>© 2015</a:t>
            </a:r>
            <a:r>
              <a:rPr lang="en-US" sz="1400" baseline="0" dirty="0">
                <a:solidFill>
                  <a:schemeClr val="bg1"/>
                </a:solidFill>
              </a:rPr>
              <a:t> </a:t>
            </a:r>
            <a:r>
              <a:rPr lang="en-US" sz="1400" dirty="0">
                <a:solidFill>
                  <a:schemeClr val="bg1"/>
                </a:solidFill>
              </a:rPr>
              <a:t>PosterPresentations.com</a:t>
            </a:r>
            <a:br>
              <a:rPr lang="en-US" sz="1400" dirty="0">
                <a:solidFill>
                  <a:schemeClr val="bg1"/>
                </a:solidFill>
              </a:rPr>
            </a:br>
            <a:r>
              <a:rPr lang="en-US" sz="1400" dirty="0">
                <a:solidFill>
                  <a:schemeClr val="bg1"/>
                </a:solidFill>
              </a:rPr>
              <a:t>2117 Fourth Street ,</a:t>
            </a:r>
            <a:r>
              <a:rPr lang="en-US" sz="1400" baseline="0" dirty="0">
                <a:solidFill>
                  <a:schemeClr val="bg1"/>
                </a:solidFill>
              </a:rPr>
              <a:t> Unit C</a:t>
            </a:r>
          </a:p>
          <a:p>
            <a:pPr marL="176213" indent="-4763">
              <a:lnSpc>
                <a:spcPct val="100000"/>
              </a:lnSpc>
            </a:pPr>
            <a:r>
              <a:rPr lang="en-US" sz="1400" baseline="0" dirty="0">
                <a:solidFill>
                  <a:schemeClr val="bg1"/>
                </a:solidFill>
              </a:rPr>
              <a:t>Berkeley CA 94710</a:t>
            </a:r>
            <a:br>
              <a:rPr lang="en-US" sz="1400" baseline="0" dirty="0">
                <a:solidFill>
                  <a:schemeClr val="bg1"/>
                </a:solidFill>
              </a:rPr>
            </a:br>
            <a:r>
              <a:rPr lang="en-US" sz="1400" b="1" baseline="0" dirty="0">
                <a:solidFill>
                  <a:srgbClr val="FFFF00"/>
                </a:solidFill>
              </a:rPr>
              <a:t>posterpresenter@gmail.com</a:t>
            </a:r>
            <a:endParaRPr lang="en-US" sz="1400" b="1" dirty="0">
              <a:solidFill>
                <a:srgbClr val="FFFF00"/>
              </a:solidFill>
            </a:endParaRP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2507943" rtl="0" eaLnBrk="1" latinLnBrk="0" hangingPunct="1">
        <a:spcBef>
          <a:spcPct val="0"/>
        </a:spcBef>
        <a:buNone/>
        <a:defRPr sz="5000" kern="1200">
          <a:solidFill>
            <a:schemeClr val="bg1"/>
          </a:solidFill>
          <a:latin typeface="Trebuchet MS" pitchFamily="34" charset="0"/>
          <a:ea typeface="+mj-ea"/>
          <a:cs typeface="+mj-cs"/>
        </a:defRPr>
      </a:lvl1pPr>
    </p:titleStyle>
    <p:bodyStyle>
      <a:lvl1pPr marL="940479" indent="-940479" algn="l" defTabSz="2507943" rtl="0" eaLnBrk="1" latinLnBrk="0" hangingPunct="1">
        <a:spcBef>
          <a:spcPct val="20000"/>
        </a:spcBef>
        <a:buFont typeface="Arial" pitchFamily="34" charset="0"/>
        <a:buChar char="•"/>
        <a:defRPr sz="8800" kern="1200">
          <a:solidFill>
            <a:schemeClr val="tx1"/>
          </a:solidFill>
          <a:latin typeface="+mn-lt"/>
          <a:ea typeface="+mn-ea"/>
          <a:cs typeface="+mn-cs"/>
        </a:defRPr>
      </a:lvl1pPr>
      <a:lvl2pPr marL="2037704" indent="-783732" algn="l" defTabSz="2507943" rtl="0" eaLnBrk="1" latinLnBrk="0" hangingPunct="1">
        <a:spcBef>
          <a:spcPct val="20000"/>
        </a:spcBef>
        <a:buFont typeface="Arial" pitchFamily="34" charset="0"/>
        <a:buChar char="–"/>
        <a:defRPr sz="7700" kern="1200">
          <a:solidFill>
            <a:schemeClr val="tx1"/>
          </a:solidFill>
          <a:latin typeface="+mn-lt"/>
          <a:ea typeface="+mn-ea"/>
          <a:cs typeface="+mn-cs"/>
        </a:defRPr>
      </a:lvl2pPr>
      <a:lvl3pPr marL="3134929" indent="-626986" algn="l" defTabSz="2507943" rtl="0" eaLnBrk="1" latinLnBrk="0" hangingPunct="1">
        <a:spcBef>
          <a:spcPct val="20000"/>
        </a:spcBef>
        <a:buFont typeface="Arial" pitchFamily="34" charset="0"/>
        <a:buChar char="•"/>
        <a:defRPr sz="6600" kern="1200">
          <a:solidFill>
            <a:schemeClr val="tx1"/>
          </a:solidFill>
          <a:latin typeface="+mn-lt"/>
          <a:ea typeface="+mn-ea"/>
          <a:cs typeface="+mn-cs"/>
        </a:defRPr>
      </a:lvl3pPr>
      <a:lvl4pPr marL="4388901"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4pPr>
      <a:lvl5pPr marL="5642872"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5pPr>
      <a:lvl6pPr marL="6896844"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6pPr>
      <a:lvl7pPr marL="8150815"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7pPr>
      <a:lvl8pPr marL="9404787"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8pPr>
      <a:lvl9pPr marL="10658758" indent="-626986" algn="l" defTabSz="2507943" rtl="0" eaLnBrk="1" latinLnBrk="0" hangingPunct="1">
        <a:spcBef>
          <a:spcPct val="20000"/>
        </a:spcBef>
        <a:buFont typeface="Arial" pitchFamily="34" charset="0"/>
        <a:buChar char="•"/>
        <a:defRPr sz="5500" kern="1200">
          <a:solidFill>
            <a:schemeClr val="tx1"/>
          </a:solidFill>
          <a:latin typeface="+mn-lt"/>
          <a:ea typeface="+mn-ea"/>
          <a:cs typeface="+mn-cs"/>
        </a:defRPr>
      </a:lvl9pPr>
    </p:bodyStyle>
    <p:otherStyle>
      <a:defPPr>
        <a:defRPr lang="en-US"/>
      </a:defPPr>
      <a:lvl1pPr marL="0" algn="l" defTabSz="2507943" rtl="0" eaLnBrk="1" latinLnBrk="0" hangingPunct="1">
        <a:defRPr sz="4900" kern="1200">
          <a:solidFill>
            <a:schemeClr val="tx1"/>
          </a:solidFill>
          <a:latin typeface="+mn-lt"/>
          <a:ea typeface="+mn-ea"/>
          <a:cs typeface="+mn-cs"/>
        </a:defRPr>
      </a:lvl1pPr>
      <a:lvl2pPr marL="1253972" algn="l" defTabSz="2507943" rtl="0" eaLnBrk="1" latinLnBrk="0" hangingPunct="1">
        <a:defRPr sz="4900" kern="1200">
          <a:solidFill>
            <a:schemeClr val="tx1"/>
          </a:solidFill>
          <a:latin typeface="+mn-lt"/>
          <a:ea typeface="+mn-ea"/>
          <a:cs typeface="+mn-cs"/>
        </a:defRPr>
      </a:lvl2pPr>
      <a:lvl3pPr marL="2507943" algn="l" defTabSz="2507943" rtl="0" eaLnBrk="1" latinLnBrk="0" hangingPunct="1">
        <a:defRPr sz="4900" kern="1200">
          <a:solidFill>
            <a:schemeClr val="tx1"/>
          </a:solidFill>
          <a:latin typeface="+mn-lt"/>
          <a:ea typeface="+mn-ea"/>
          <a:cs typeface="+mn-cs"/>
        </a:defRPr>
      </a:lvl3pPr>
      <a:lvl4pPr marL="3761915" algn="l" defTabSz="2507943" rtl="0" eaLnBrk="1" latinLnBrk="0" hangingPunct="1">
        <a:defRPr sz="4900" kern="1200">
          <a:solidFill>
            <a:schemeClr val="tx1"/>
          </a:solidFill>
          <a:latin typeface="+mn-lt"/>
          <a:ea typeface="+mn-ea"/>
          <a:cs typeface="+mn-cs"/>
        </a:defRPr>
      </a:lvl4pPr>
      <a:lvl5pPr marL="5015886" algn="l" defTabSz="2507943" rtl="0" eaLnBrk="1" latinLnBrk="0" hangingPunct="1">
        <a:defRPr sz="4900" kern="1200">
          <a:solidFill>
            <a:schemeClr val="tx1"/>
          </a:solidFill>
          <a:latin typeface="+mn-lt"/>
          <a:ea typeface="+mn-ea"/>
          <a:cs typeface="+mn-cs"/>
        </a:defRPr>
      </a:lvl5pPr>
      <a:lvl6pPr marL="6269858" algn="l" defTabSz="2507943" rtl="0" eaLnBrk="1" latinLnBrk="0" hangingPunct="1">
        <a:defRPr sz="4900" kern="1200">
          <a:solidFill>
            <a:schemeClr val="tx1"/>
          </a:solidFill>
          <a:latin typeface="+mn-lt"/>
          <a:ea typeface="+mn-ea"/>
          <a:cs typeface="+mn-cs"/>
        </a:defRPr>
      </a:lvl6pPr>
      <a:lvl7pPr marL="7523830" algn="l" defTabSz="2507943" rtl="0" eaLnBrk="1" latinLnBrk="0" hangingPunct="1">
        <a:defRPr sz="4900" kern="1200">
          <a:solidFill>
            <a:schemeClr val="tx1"/>
          </a:solidFill>
          <a:latin typeface="+mn-lt"/>
          <a:ea typeface="+mn-ea"/>
          <a:cs typeface="+mn-cs"/>
        </a:defRPr>
      </a:lvl7pPr>
      <a:lvl8pPr marL="8777801" algn="l" defTabSz="2507943" rtl="0" eaLnBrk="1" latinLnBrk="0" hangingPunct="1">
        <a:defRPr sz="4900" kern="1200">
          <a:solidFill>
            <a:schemeClr val="tx1"/>
          </a:solidFill>
          <a:latin typeface="+mn-lt"/>
          <a:ea typeface="+mn-ea"/>
          <a:cs typeface="+mn-cs"/>
        </a:defRPr>
      </a:lvl8pPr>
      <a:lvl9pPr marL="10031773" algn="l" defTabSz="2507943" rtl="0" eaLnBrk="1" latinLnBrk="0" hangingPunct="1">
        <a:defRPr sz="4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tiff"/><Relationship Id="rId7" Type="http://schemas.openxmlformats.org/officeDocument/2006/relationships/image" Target="../media/image15.tiff"/><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4.tiff"/><Relationship Id="rId5" Type="http://schemas.openxmlformats.org/officeDocument/2006/relationships/image" Target="../media/image13.tiff"/><Relationship Id="rId4" Type="http://schemas.openxmlformats.org/officeDocument/2006/relationships/image" Target="../media/image1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Text Placeholder 297"/>
          <p:cNvSpPr>
            <a:spLocks noGrp="1"/>
          </p:cNvSpPr>
          <p:nvPr>
            <p:ph type="body" sz="quarter" idx="10"/>
          </p:nvPr>
        </p:nvSpPr>
        <p:spPr>
          <a:xfrm>
            <a:off x="568308" y="3063161"/>
            <a:ext cx="6285508" cy="3864781"/>
          </a:xfrm>
        </p:spPr>
        <p:txBody>
          <a:bodyPr/>
          <a:lstStyle/>
          <a:p>
            <a:pPr marL="285750" indent="-285750">
              <a:buFontTx/>
              <a:buChar char="-"/>
            </a:pPr>
            <a:r>
              <a:rPr lang="en-US" sz="1800" dirty="0"/>
              <a:t>The increased need for pain management in primary care as the elderly population increases</a:t>
            </a:r>
          </a:p>
          <a:p>
            <a:pPr marL="285750" indent="-285750">
              <a:buFontTx/>
              <a:buChar char="-"/>
            </a:pPr>
            <a:r>
              <a:rPr lang="en-US" sz="1800" dirty="0"/>
              <a:t>Pain affects more people in the United States than diabetes, heart disease and cancer combined</a:t>
            </a:r>
          </a:p>
          <a:p>
            <a:pPr marL="285750" indent="-285750">
              <a:buFontTx/>
              <a:buChar char="-"/>
            </a:pPr>
            <a:r>
              <a:rPr lang="en-US" sz="1800" dirty="0"/>
              <a:t>There is a lack of adequate pain assessment among the elderly </a:t>
            </a:r>
          </a:p>
          <a:p>
            <a:pPr marL="285750" indent="-285750">
              <a:buFontTx/>
              <a:buChar char="-"/>
            </a:pPr>
            <a:r>
              <a:rPr lang="en-US" sz="1800" dirty="0"/>
              <a:t>Inadequate pain management can affects well being, physical mobility and overall health</a:t>
            </a:r>
          </a:p>
          <a:p>
            <a:pPr marL="285750" indent="-285750">
              <a:buFontTx/>
              <a:buChar char="-"/>
            </a:pPr>
            <a:r>
              <a:rPr lang="en-US" sz="1800" dirty="0"/>
              <a:t>Between 50 million and 100 million adults in the United States have chronic pain conditions </a:t>
            </a:r>
          </a:p>
          <a:p>
            <a:pPr marL="285750" indent="-285750">
              <a:buFontTx/>
              <a:buChar char="-"/>
            </a:pPr>
            <a:r>
              <a:rPr lang="en-US" sz="1800" dirty="0"/>
              <a:t>The total cost attributed to low back pain in the United States were estimated at $100 billion, two thirds of which were indirect costs of lost wages and productivity</a:t>
            </a:r>
          </a:p>
        </p:txBody>
      </p:sp>
      <p:sp>
        <p:nvSpPr>
          <p:cNvPr id="299" name="Text Placeholder 298"/>
          <p:cNvSpPr>
            <a:spLocks noGrp="1"/>
          </p:cNvSpPr>
          <p:nvPr>
            <p:ph type="body" sz="quarter" idx="11"/>
          </p:nvPr>
        </p:nvSpPr>
        <p:spPr/>
        <p:txBody>
          <a:bodyPr/>
          <a:lstStyle/>
          <a:p>
            <a:r>
              <a:rPr lang="en-US" dirty="0"/>
              <a:t>Background </a:t>
            </a:r>
            <a:r>
              <a:rPr lang="en-US"/>
              <a:t>and Purpose</a:t>
            </a:r>
            <a:endParaRPr lang="en-US" dirty="0"/>
          </a:p>
        </p:txBody>
      </p:sp>
      <p:sp>
        <p:nvSpPr>
          <p:cNvPr id="302" name="Text Placeholder 301"/>
          <p:cNvSpPr>
            <a:spLocks noGrp="1"/>
          </p:cNvSpPr>
          <p:nvPr>
            <p:ph type="body" sz="quarter" idx="19"/>
          </p:nvPr>
        </p:nvSpPr>
        <p:spPr>
          <a:xfrm>
            <a:off x="567812" y="7540814"/>
            <a:ext cx="6286500" cy="7804321"/>
          </a:xfrm>
        </p:spPr>
        <p:txBody>
          <a:bodyPr/>
          <a:lstStyle/>
          <a:p>
            <a:r>
              <a:rPr lang="en-US" sz="1800" dirty="0"/>
              <a:t>P- Adults 18 years of age and older </a:t>
            </a:r>
          </a:p>
          <a:p>
            <a:r>
              <a:rPr lang="en-US" sz="1800" dirty="0"/>
              <a:t>I- Implementation of American College of Physicians guidelines </a:t>
            </a:r>
          </a:p>
          <a:p>
            <a:r>
              <a:rPr lang="en-US" sz="1800" dirty="0"/>
              <a:t>C- Compared to current practice of prescribing narcotics as first line therapy</a:t>
            </a:r>
          </a:p>
          <a:p>
            <a:r>
              <a:rPr lang="en-US" sz="1800" dirty="0"/>
              <a:t>O- Decrease the complaint of chronic ow back pain in a 6 month period</a:t>
            </a:r>
          </a:p>
          <a:p>
            <a:endParaRPr lang="en-US" sz="1800" dirty="0"/>
          </a:p>
          <a:p>
            <a:r>
              <a:rPr lang="en-US" sz="1800" b="1" dirty="0"/>
              <a:t>PICO Question: </a:t>
            </a:r>
            <a:r>
              <a:rPr lang="en-US" sz="1800" dirty="0"/>
              <a:t>In adult patients age 18 and above, how does the implementation of the American College of Physicians guidelines, compared to current practice of prescribing narcotics as first line treatment, decrease the complaint of  chronic low back pain in a 6 month period</a:t>
            </a:r>
          </a:p>
          <a:p>
            <a:pPr algn="ctr"/>
            <a:r>
              <a:rPr lang="en-US" sz="2000" b="1" u="sng" dirty="0">
                <a:latin typeface="+mj-lt"/>
              </a:rPr>
              <a:t>Objective</a:t>
            </a:r>
          </a:p>
          <a:p>
            <a:r>
              <a:rPr lang="en-US" sz="1800" dirty="0"/>
              <a:t>Improve pain assessment and provide current best practice according to the latest guideline for the management of chronic low back pain. </a:t>
            </a:r>
          </a:p>
          <a:p>
            <a:endParaRPr lang="en-US" dirty="0"/>
          </a:p>
          <a:p>
            <a:endParaRPr lang="en-US" dirty="0"/>
          </a:p>
          <a:p>
            <a:endParaRPr lang="en-US" dirty="0"/>
          </a:p>
          <a:p>
            <a:endParaRPr lang="en-US" dirty="0"/>
          </a:p>
          <a:p>
            <a:pPr algn="ctr"/>
            <a:endParaRPr lang="en-US" sz="2000" b="1" u="sng" dirty="0">
              <a:latin typeface="+mj-lt"/>
            </a:endParaRPr>
          </a:p>
          <a:p>
            <a:pPr algn="ctr"/>
            <a:r>
              <a:rPr lang="en-US" sz="2000" b="1" u="sng" dirty="0">
                <a:latin typeface="+mj-lt"/>
              </a:rPr>
              <a:t>Team Approach</a:t>
            </a:r>
          </a:p>
          <a:p>
            <a:r>
              <a:rPr lang="en-US" sz="1800" dirty="0"/>
              <a:t>All members of the treatment team are involved in the implementation. The patient as well as family participate in the treatment plan </a:t>
            </a:r>
          </a:p>
        </p:txBody>
      </p:sp>
      <p:sp>
        <p:nvSpPr>
          <p:cNvPr id="303" name="Text Placeholder 302"/>
          <p:cNvSpPr>
            <a:spLocks noGrp="1"/>
          </p:cNvSpPr>
          <p:nvPr>
            <p:ph type="body" sz="quarter" idx="20"/>
          </p:nvPr>
        </p:nvSpPr>
        <p:spPr>
          <a:xfrm>
            <a:off x="570293" y="7106256"/>
            <a:ext cx="6281539" cy="428684"/>
          </a:xfrm>
        </p:spPr>
        <p:txBody>
          <a:bodyPr/>
          <a:lstStyle/>
          <a:p>
            <a:r>
              <a:rPr lang="en-US" dirty="0"/>
              <a:t>PICO</a:t>
            </a:r>
          </a:p>
        </p:txBody>
      </p:sp>
      <p:sp>
        <p:nvSpPr>
          <p:cNvPr id="304" name="Text Placeholder 303"/>
          <p:cNvSpPr>
            <a:spLocks noGrp="1"/>
          </p:cNvSpPr>
          <p:nvPr>
            <p:ph type="body" sz="quarter" idx="21"/>
          </p:nvPr>
        </p:nvSpPr>
        <p:spPr>
          <a:xfrm>
            <a:off x="7241977" y="3079512"/>
            <a:ext cx="12950030" cy="7945898"/>
          </a:xfrm>
        </p:spPr>
        <p:txBody>
          <a:bodyPr/>
          <a:lstStyle/>
          <a:p>
            <a:pPr marL="285750" indent="-285750">
              <a:buFontTx/>
              <a:buChar char="-"/>
            </a:pPr>
            <a:r>
              <a:rPr lang="en-US" sz="1800" dirty="0"/>
              <a:t>The guideline development is adopted from the American College of Physicians  and states: </a:t>
            </a:r>
          </a:p>
          <a:p>
            <a:pPr marL="285750" indent="-285750">
              <a:buFontTx/>
              <a:buChar char="-"/>
            </a:pPr>
            <a:r>
              <a:rPr lang="en-US" sz="1800" dirty="0"/>
              <a:t>Pain should be adequately assessed to differentiate between acute, subacute or chronic</a:t>
            </a:r>
          </a:p>
          <a:p>
            <a:pPr marL="285750" indent="-285750">
              <a:buFontTx/>
              <a:buChar char="-"/>
            </a:pPr>
            <a:r>
              <a:rPr lang="en-US" sz="1800" dirty="0"/>
              <a:t>Most patients with acute and subacute low back pain improve overtime regardless of treatment, therefore providers should select nonpharmacologic treatment such as massage, heat therapy, physical therapy, acupuncture</a:t>
            </a:r>
          </a:p>
          <a:p>
            <a:pPr marL="285750" indent="-285750">
              <a:buFontTx/>
              <a:buChar char="-"/>
            </a:pPr>
            <a:r>
              <a:rPr lang="en-US" sz="1800" dirty="0"/>
              <a:t>For patients with chronic low back pain, providers and patients should initially select nonpharmacologic treatment with exercise, multidisciplinary rehabilitation, acupuncture, stress reduction techniques and yoga</a:t>
            </a:r>
          </a:p>
          <a:p>
            <a:pPr marL="285750" indent="-285750">
              <a:buFontTx/>
              <a:buChar char="-"/>
            </a:pPr>
            <a:r>
              <a:rPr lang="en-US" sz="1800" dirty="0"/>
              <a:t>In patients with chronic low back pain who have inadequate response to nonpharmacologic treatment, providers should consider NSAID treatment</a:t>
            </a:r>
          </a:p>
          <a:p>
            <a:pPr marL="285750" indent="-285750">
              <a:buFontTx/>
              <a:buChar char="-"/>
            </a:pPr>
            <a:r>
              <a:rPr lang="en-US" sz="1800" dirty="0"/>
              <a:t>Opioids should only be considered as last result and after all other therapy has failed. </a:t>
            </a:r>
            <a:endParaRPr lang="en-US" dirty="0">
              <a:latin typeface="Times New Roman" panose="02020603050405020304" pitchFamily="18" charset="0"/>
              <a:cs typeface="Times New Roman" panose="02020603050405020304" pitchFamily="18" charset="0"/>
            </a:endParaRPr>
          </a:p>
          <a:p>
            <a:pPr marL="1134793" lvl="1" indent="-285750">
              <a:buFontTx/>
              <a:buChar char="-"/>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a:p>
            <a:pPr lvl="1" indent="0">
              <a:buNone/>
            </a:pPr>
            <a:endParaRPr lang="en-US" dirty="0">
              <a:latin typeface="Times New Roman" panose="02020603050405020304" pitchFamily="18" charset="0"/>
              <a:cs typeface="Times New Roman" panose="02020603050405020304" pitchFamily="18" charset="0"/>
            </a:endParaRPr>
          </a:p>
        </p:txBody>
      </p:sp>
      <p:sp>
        <p:nvSpPr>
          <p:cNvPr id="305" name="Text Placeholder 304"/>
          <p:cNvSpPr>
            <a:spLocks noGrp="1"/>
          </p:cNvSpPr>
          <p:nvPr>
            <p:ph type="body" sz="quarter" idx="22"/>
          </p:nvPr>
        </p:nvSpPr>
        <p:spPr>
          <a:xfrm>
            <a:off x="7241977" y="2486674"/>
            <a:ext cx="12950031" cy="721072"/>
          </a:xfrm>
        </p:spPr>
        <p:txBody>
          <a:bodyPr/>
          <a:lstStyle/>
          <a:p>
            <a:r>
              <a:rPr lang="en-US" sz="4000" dirty="0"/>
              <a:t>Guideline Development</a:t>
            </a:r>
          </a:p>
        </p:txBody>
      </p:sp>
      <p:sp>
        <p:nvSpPr>
          <p:cNvPr id="306" name="Text Placeholder 305"/>
          <p:cNvSpPr>
            <a:spLocks noGrp="1"/>
          </p:cNvSpPr>
          <p:nvPr>
            <p:ph type="body" sz="quarter" idx="23"/>
          </p:nvPr>
        </p:nvSpPr>
        <p:spPr>
          <a:xfrm>
            <a:off x="7261315" y="10987984"/>
            <a:ext cx="12930693" cy="1765745"/>
          </a:xfrm>
        </p:spPr>
        <p:txBody>
          <a:bodyPr/>
          <a:lstStyle/>
          <a:p>
            <a:pPr algn="ctr"/>
            <a:r>
              <a:rPr lang="en-US" sz="4000" b="1" u="sng" dirty="0">
                <a:latin typeface="+mn-lt"/>
              </a:rPr>
              <a:t>Iowa Evidenced Based Practice Model</a:t>
            </a:r>
          </a:p>
          <a:p>
            <a:r>
              <a:rPr lang="en-US" sz="1800" dirty="0"/>
              <a:t>Basing practice on research findings or other evidence is facilitated through The Iowa Model Revised: Evidence-Based Practice to Promote Excellence in Health Care (Iowa Model). The Iowa Model guides clinical decision-making and EBP process from both the clinician and systems perspectives.</a:t>
            </a:r>
            <a:endParaRPr lang="en-US" sz="1800" b="1" dirty="0"/>
          </a:p>
        </p:txBody>
      </p:sp>
      <p:sp>
        <p:nvSpPr>
          <p:cNvPr id="307" name="Text Placeholder 306"/>
          <p:cNvSpPr>
            <a:spLocks noGrp="1"/>
          </p:cNvSpPr>
          <p:nvPr>
            <p:ph type="body" sz="quarter" idx="24"/>
          </p:nvPr>
        </p:nvSpPr>
        <p:spPr>
          <a:xfrm>
            <a:off x="7241977" y="6106792"/>
            <a:ext cx="12950031" cy="8486274"/>
          </a:xfrm>
        </p:spPr>
        <p:txBody>
          <a:bodyPr/>
          <a:lstStyle/>
          <a:p>
            <a:r>
              <a:rPr lang="en-US" sz="4000" dirty="0"/>
              <a:t>Summary of The Evidence</a:t>
            </a:r>
          </a:p>
          <a:p>
            <a:pPr algn="l"/>
            <a:r>
              <a:rPr lang="en-US" u="none" dirty="0"/>
              <a:t>Traeger, A., PhD., Buchbinder, R., PhD., Harris, I., PhD., &amp; Maher, C., PhD. (2017). Diagnosis	and management of low-back pain in primary care. Canadian Medical	</a:t>
            </a:r>
            <a:r>
              <a:rPr lang="en-US" u="none" dirty="0" err="1"/>
              <a:t>Association.Journal</a:t>
            </a:r>
            <a:r>
              <a:rPr lang="en-US" u="none" dirty="0"/>
              <a:t>,	189(45), E1386 E1395.</a:t>
            </a:r>
            <a:r>
              <a:rPr lang="en-US" sz="1800" u="none" dirty="0"/>
              <a:t> </a:t>
            </a:r>
          </a:p>
          <a:p>
            <a:pPr algn="l"/>
            <a:r>
              <a:rPr lang="en-US" b="0" u="none" dirty="0"/>
              <a:t>The article focuses on first line treatment of low back pain and states: When it comes to nonpharmacological treatment for low back pain, both guidelines agree on having the patient stay active, massage, physical therapy, and</a:t>
            </a:r>
          </a:p>
          <a:p>
            <a:pPr algn="l"/>
            <a:r>
              <a:rPr lang="en-US" b="0" u="none" dirty="0"/>
              <a:t> acupuncture as first line. </a:t>
            </a:r>
          </a:p>
          <a:p>
            <a:pPr algn="l"/>
            <a:endParaRPr lang="en-US" u="none" dirty="0"/>
          </a:p>
          <a:p>
            <a:pPr algn="l"/>
            <a:r>
              <a:rPr lang="en-US" u="none" dirty="0"/>
              <a:t>PAIN MANAGEMENT GUIDELINE Nonpharmacologic approaches preferred for treating low	back pain. (2017). Nursing, 47(11), 24. </a:t>
            </a:r>
          </a:p>
          <a:p>
            <a:pPr algn="l"/>
            <a:r>
              <a:rPr lang="en-US" b="0" u="none" dirty="0"/>
              <a:t>The guideline clearly recommends that physicians avoid prescribing unnecessary tests and costly and potentially harmful drugs, especially narcotics. The health outcomes evaluated by the ACP include the reduction or complete elimination of low back pain, improvement in overall motor function and quality of life.</a:t>
            </a:r>
            <a:r>
              <a:rPr lang="en-US" sz="1800" b="0" u="none" dirty="0"/>
              <a:t> </a:t>
            </a:r>
          </a:p>
          <a:p>
            <a:pPr algn="l"/>
            <a:endParaRPr lang="en-US" sz="1800" b="0" u="none" dirty="0"/>
          </a:p>
          <a:p>
            <a:pPr algn="l"/>
            <a:endParaRPr lang="en-US" b="0" u="none" dirty="0"/>
          </a:p>
          <a:p>
            <a:pPr algn="l"/>
            <a:endParaRPr lang="en-US" b="0" u="none" dirty="0"/>
          </a:p>
          <a:p>
            <a:pPr algn="l"/>
            <a:r>
              <a:rPr lang="en-US" b="0" u="none" dirty="0"/>
              <a:t>.</a:t>
            </a:r>
            <a:endParaRPr lang="en-US" sz="1800" b="0" u="none" dirty="0"/>
          </a:p>
          <a:p>
            <a:pPr algn="l"/>
            <a:endParaRPr lang="en-US" sz="1800" b="0" u="none" dirty="0"/>
          </a:p>
          <a:p>
            <a:pPr algn="l"/>
            <a:endParaRPr lang="en-US" sz="1800" b="0" u="none" dirty="0"/>
          </a:p>
          <a:p>
            <a:pPr algn="l"/>
            <a:endParaRPr lang="en-US" sz="1800" b="0" u="none" dirty="0"/>
          </a:p>
          <a:p>
            <a:pPr algn="l"/>
            <a:endParaRPr lang="en-US" sz="1800" b="0" u="none" dirty="0"/>
          </a:p>
          <a:p>
            <a:pPr algn="l"/>
            <a:endParaRPr lang="en-US" sz="1800" b="0" u="none" dirty="0"/>
          </a:p>
          <a:p>
            <a:pPr algn="l"/>
            <a:endParaRPr lang="en-US" sz="1800" b="0" u="none" dirty="0"/>
          </a:p>
          <a:p>
            <a:pPr algn="l"/>
            <a:endParaRPr lang="en-US" sz="1800" b="0" u="none" dirty="0"/>
          </a:p>
        </p:txBody>
      </p:sp>
      <p:sp>
        <p:nvSpPr>
          <p:cNvPr id="308" name="Text Placeholder 307"/>
          <p:cNvSpPr>
            <a:spLocks noGrp="1"/>
          </p:cNvSpPr>
          <p:nvPr>
            <p:ph type="body" sz="quarter" idx="25"/>
          </p:nvPr>
        </p:nvSpPr>
        <p:spPr>
          <a:xfrm>
            <a:off x="20600583" y="2632869"/>
            <a:ext cx="6279386" cy="428684"/>
          </a:xfrm>
        </p:spPr>
        <p:txBody>
          <a:bodyPr/>
          <a:lstStyle/>
          <a:p>
            <a:r>
              <a:rPr lang="en-US" dirty="0"/>
              <a:t>Evaluation </a:t>
            </a:r>
          </a:p>
        </p:txBody>
      </p:sp>
      <p:sp>
        <p:nvSpPr>
          <p:cNvPr id="309" name="Text Placeholder 308"/>
          <p:cNvSpPr>
            <a:spLocks noGrp="1"/>
          </p:cNvSpPr>
          <p:nvPr>
            <p:ph type="body" sz="quarter" idx="26"/>
          </p:nvPr>
        </p:nvSpPr>
        <p:spPr>
          <a:xfrm>
            <a:off x="20600583" y="3083481"/>
            <a:ext cx="6279386" cy="4455712"/>
          </a:xfrm>
        </p:spPr>
        <p:txBody>
          <a:bodyPr/>
          <a:lstStyle/>
          <a:p>
            <a:r>
              <a:rPr lang="en-US" sz="1800" dirty="0"/>
              <a:t>Develop pathways to ensure that patients are able to consult the right healthcare professional for provision of the right treatment at that right time. Restructure clinical pathways to realize best practice to decrease work disability. Discontinue passive methods of treating LBP like medications and promote active strategies such as exercise and physical therapy to prevent further disability. In chronic low back pain, physical therapy exercise should remain as first line treatment and should be routinely used </a:t>
            </a:r>
          </a:p>
          <a:p>
            <a:endParaRPr lang="en-US" sz="1600" dirty="0"/>
          </a:p>
          <a:p>
            <a:pPr algn="ctr"/>
            <a:r>
              <a:rPr lang="en-US" sz="2100" b="1" u="sng" dirty="0">
                <a:latin typeface="+mn-lt"/>
              </a:rPr>
              <a:t>Role of the APN</a:t>
            </a:r>
          </a:p>
          <a:p>
            <a:endParaRPr lang="en-US" dirty="0">
              <a:latin typeface="+mn-lt"/>
            </a:endParaRPr>
          </a:p>
          <a:p>
            <a:r>
              <a:rPr lang="en-US" sz="1600" dirty="0"/>
              <a:t>To help drive practice changes throughout the organization . Provide primary care across the lifespan through assessment, diagnosis and treatment of low back pain. Continue to provide safe, holistic, cost effective care and ensure optimal patient outcomes </a:t>
            </a:r>
          </a:p>
        </p:txBody>
      </p:sp>
      <p:sp>
        <p:nvSpPr>
          <p:cNvPr id="310" name="Text Placeholder 309"/>
          <p:cNvSpPr>
            <a:spLocks noGrp="1"/>
          </p:cNvSpPr>
          <p:nvPr>
            <p:ph type="body" sz="quarter" idx="27"/>
          </p:nvPr>
        </p:nvSpPr>
        <p:spPr>
          <a:xfrm>
            <a:off x="20600583" y="7428620"/>
            <a:ext cx="6279386" cy="329544"/>
          </a:xfrm>
        </p:spPr>
        <p:txBody>
          <a:bodyPr/>
          <a:lstStyle/>
          <a:p>
            <a:r>
              <a:rPr lang="en-US" dirty="0"/>
              <a:t>References</a:t>
            </a:r>
          </a:p>
        </p:txBody>
      </p:sp>
      <p:sp>
        <p:nvSpPr>
          <p:cNvPr id="311" name="Text Placeholder 310"/>
          <p:cNvSpPr>
            <a:spLocks noGrp="1"/>
          </p:cNvSpPr>
          <p:nvPr>
            <p:ph type="body" sz="quarter" idx="28"/>
          </p:nvPr>
        </p:nvSpPr>
        <p:spPr>
          <a:xfrm>
            <a:off x="20599011" y="7534940"/>
            <a:ext cx="6282531" cy="7761232"/>
          </a:xfrm>
        </p:spPr>
        <p:txBody>
          <a:bodyPr/>
          <a:lstStyle/>
          <a:p>
            <a:endParaRPr lang="en-US" sz="1800" dirty="0"/>
          </a:p>
          <a:p>
            <a:r>
              <a:rPr lang="en-US" sz="1800" dirty="0" err="1"/>
              <a:t>Gladkowski</a:t>
            </a:r>
            <a:r>
              <a:rPr lang="en-US" sz="1800" dirty="0"/>
              <a:t>, C. A., Medley, C. L., Nelson, H. M., Price, A. T., &amp; Harvey, M. (2014). Opioids versus physical therapy for management of chronic back pain.</a:t>
            </a:r>
            <a:r>
              <a:rPr lang="en-US" sz="1800" i="1" dirty="0"/>
              <a:t> The Journal for Nurse Practitioners, 10</a:t>
            </a:r>
            <a:r>
              <a:rPr lang="en-US" sz="1800" dirty="0"/>
              <a:t>(8), 552-559. </a:t>
            </a:r>
            <a:r>
              <a:rPr lang="en-US" sz="1800" dirty="0" err="1"/>
              <a:t>doi:http</a:t>
            </a:r>
            <a:r>
              <a:rPr lang="en-US" sz="1800" dirty="0"/>
              <a:t>://ezproxy.felician.edu:2301/10.1016/j.nurpra.2014.05.008</a:t>
            </a:r>
          </a:p>
          <a:p>
            <a:r>
              <a:rPr lang="en-US" sz="1800" dirty="0"/>
              <a:t>Iowa Model Collaborative. (2017). Iowa model of evidence-based practice: Revisions and validation. </a:t>
            </a:r>
            <a:r>
              <a:rPr lang="en-US" sz="1800" i="1" dirty="0"/>
              <a:t>Worldviews on Evidence-Based Nursing, 14</a:t>
            </a:r>
            <a:r>
              <a:rPr lang="en-US" sz="1800" dirty="0"/>
              <a:t>(3), 175-182. doi:10.1111/wvn.12223</a:t>
            </a:r>
          </a:p>
          <a:p>
            <a:r>
              <a:rPr lang="en-US" sz="1800" dirty="0" err="1"/>
              <a:t>Qaseem</a:t>
            </a:r>
            <a:r>
              <a:rPr lang="en-US" sz="1800" dirty="0"/>
              <a:t>, Amir, </a:t>
            </a:r>
            <a:r>
              <a:rPr lang="en-US" sz="1800" dirty="0" err="1"/>
              <a:t>MD,PhD</a:t>
            </a:r>
            <a:r>
              <a:rPr lang="en-US" sz="1800" dirty="0"/>
              <a:t>., M.H.A., Wilt, Timothy J,M.D., M.P.H., McLean, R. M., M.D., &amp; </a:t>
            </a:r>
            <a:r>
              <a:rPr lang="en-US" sz="1800" dirty="0" err="1"/>
              <a:t>Forciea</a:t>
            </a:r>
            <a:r>
              <a:rPr lang="en-US" sz="1800" dirty="0"/>
              <a:t>, M. A., M.D. (2017). Noninvasive treatments for acute, subacute, and chronic low back pain: A clinical practice guideline from the </a:t>
            </a:r>
            <a:r>
              <a:rPr lang="en-US" sz="1800" dirty="0" err="1"/>
              <a:t>american</a:t>
            </a:r>
            <a:r>
              <a:rPr lang="en-US" sz="1800" dirty="0"/>
              <a:t> college of physicians.</a:t>
            </a:r>
            <a:r>
              <a:rPr lang="en-US" sz="1800" i="1" dirty="0"/>
              <a:t> Annals of Internal Medicine, 166</a:t>
            </a:r>
            <a:r>
              <a:rPr lang="en-US" sz="1800" dirty="0"/>
              <a:t>(7), 514. Retrieved from http://</a:t>
            </a:r>
            <a:r>
              <a:rPr lang="en-US" sz="1800" dirty="0" err="1"/>
              <a:t>ezproxy.felician.edu</a:t>
            </a:r>
            <a:r>
              <a:rPr lang="en-US" sz="1800" dirty="0"/>
              <a:t>/</a:t>
            </a:r>
            <a:r>
              <a:rPr lang="en-US" sz="1800" dirty="0" err="1"/>
              <a:t>login?url</a:t>
            </a:r>
            <a:r>
              <a:rPr lang="en-US" sz="1800" dirty="0"/>
              <a:t>=https://ezproxy.felician.edu:2633/</a:t>
            </a:r>
            <a:r>
              <a:rPr lang="en-US" sz="1800" dirty="0" err="1"/>
              <a:t>docview</a:t>
            </a:r>
            <a:r>
              <a:rPr lang="en-US" sz="1800" dirty="0"/>
              <a:t>/1885895935?accountid=10819</a:t>
            </a:r>
          </a:p>
          <a:p>
            <a:r>
              <a:rPr lang="en-US" sz="1800" dirty="0"/>
              <a:t>Shipton, E. A. (2018). Physical therapy approaches in the treatment of low back pain.</a:t>
            </a:r>
            <a:r>
              <a:rPr lang="en-US" sz="1800" i="1" dirty="0"/>
              <a:t> Pain and Therapy, 7</a:t>
            </a:r>
            <a:r>
              <a:rPr lang="en-US" sz="1800" dirty="0"/>
              <a:t>(2), 127-137. </a:t>
            </a:r>
            <a:r>
              <a:rPr lang="en-US" sz="1800" dirty="0" err="1"/>
              <a:t>doi:http</a:t>
            </a:r>
            <a:r>
              <a:rPr lang="en-US" sz="1800" dirty="0"/>
              <a:t>://ezproxy.felician.edu:2301/10.1007/s40122-018-0105-x</a:t>
            </a:r>
          </a:p>
          <a:p>
            <a:endParaRPr lang="en-US" sz="1800" dirty="0"/>
          </a:p>
          <a:p>
            <a:r>
              <a:rPr lang="en-US" sz="1800" dirty="0"/>
              <a:t> </a:t>
            </a:r>
            <a:endParaRPr lang="en-US" dirty="0"/>
          </a:p>
          <a:p>
            <a:endParaRPr lang="en-US" dirty="0"/>
          </a:p>
          <a:p>
            <a:endParaRPr lang="en-US" dirty="0"/>
          </a:p>
        </p:txBody>
      </p:sp>
      <p:sp>
        <p:nvSpPr>
          <p:cNvPr id="312" name="Text Placeholder 311"/>
          <p:cNvSpPr>
            <a:spLocks noGrp="1"/>
          </p:cNvSpPr>
          <p:nvPr>
            <p:ph type="body" sz="quarter" idx="29"/>
          </p:nvPr>
        </p:nvSpPr>
        <p:spPr>
          <a:xfrm>
            <a:off x="20600583" y="12986403"/>
            <a:ext cx="6279386" cy="816482"/>
          </a:xfrm>
        </p:spPr>
        <p:txBody>
          <a:bodyPr/>
          <a:lstStyle/>
          <a:p>
            <a:endParaRPr lang="en-US" dirty="0"/>
          </a:p>
          <a:p>
            <a:endParaRPr lang="en-US" dirty="0"/>
          </a:p>
        </p:txBody>
      </p:sp>
      <p:sp>
        <p:nvSpPr>
          <p:cNvPr id="313" name="Text Placeholder 312"/>
          <p:cNvSpPr>
            <a:spLocks noGrp="1"/>
          </p:cNvSpPr>
          <p:nvPr>
            <p:ph type="body" sz="quarter" idx="30"/>
          </p:nvPr>
        </p:nvSpPr>
        <p:spPr>
          <a:xfrm>
            <a:off x="20599011" y="14466275"/>
            <a:ext cx="45719" cy="479239"/>
          </a:xfrm>
        </p:spPr>
        <p:txBody>
          <a:bodyPr/>
          <a:lstStyle/>
          <a:p>
            <a:endParaRPr lang="en-US" dirty="0">
              <a:noFill/>
            </a:endParaRPr>
          </a:p>
        </p:txBody>
      </p:sp>
      <p:sp>
        <p:nvSpPr>
          <p:cNvPr id="351" name="Text Placeholder 350"/>
          <p:cNvSpPr>
            <a:spLocks noGrp="1"/>
          </p:cNvSpPr>
          <p:nvPr>
            <p:ph type="body" sz="quarter" idx="150"/>
          </p:nvPr>
        </p:nvSpPr>
        <p:spPr/>
        <p:txBody>
          <a:bodyPr>
            <a:normAutofit lnSpcReduction="10000"/>
          </a:bodyPr>
          <a:lstStyle/>
          <a:p>
            <a:r>
              <a:rPr lang="en-US" dirty="0"/>
              <a:t>Stacia </a:t>
            </a:r>
            <a:r>
              <a:rPr lang="en-US" dirty="0" err="1"/>
              <a:t>Royes</a:t>
            </a:r>
            <a:r>
              <a:rPr lang="en-US" dirty="0"/>
              <a:t>, BSN, RN, PCCN, FNP-Student</a:t>
            </a:r>
          </a:p>
        </p:txBody>
      </p:sp>
      <p:sp>
        <p:nvSpPr>
          <p:cNvPr id="352" name="Text Placeholder 351"/>
          <p:cNvSpPr>
            <a:spLocks noGrp="1"/>
          </p:cNvSpPr>
          <p:nvPr>
            <p:ph type="body" sz="quarter" idx="184"/>
          </p:nvPr>
        </p:nvSpPr>
        <p:spPr/>
        <p:txBody>
          <a:bodyPr/>
          <a:lstStyle/>
          <a:p>
            <a:r>
              <a:rPr lang="en-US" dirty="0" err="1"/>
              <a:t>Felician</a:t>
            </a:r>
            <a:r>
              <a:rPr lang="en-US" dirty="0"/>
              <a:t> University</a:t>
            </a:r>
          </a:p>
        </p:txBody>
      </p:sp>
      <p:sp>
        <p:nvSpPr>
          <p:cNvPr id="353" name="Text Placeholder 352"/>
          <p:cNvSpPr>
            <a:spLocks noGrp="1"/>
          </p:cNvSpPr>
          <p:nvPr>
            <p:ph type="body" sz="quarter" idx="185"/>
          </p:nvPr>
        </p:nvSpPr>
        <p:spPr/>
        <p:txBody>
          <a:bodyPr/>
          <a:lstStyle/>
          <a:p>
            <a:r>
              <a:rPr lang="en-US" dirty="0"/>
              <a:t>Pain Management Guidelines For Low Back Pain in the Primary Care Setting</a:t>
            </a:r>
            <a:endParaRPr lang="en-US" b="1" dirty="0"/>
          </a:p>
        </p:txBody>
      </p:sp>
      <p:pic>
        <p:nvPicPr>
          <p:cNvPr id="3" name="Picture 2">
            <a:extLst>
              <a:ext uri="{FF2B5EF4-FFF2-40B4-BE49-F238E27FC236}">
                <a16:creationId xmlns:a16="http://schemas.microsoft.com/office/drawing/2014/main" id="{F42F6B68-EA7E-6449-B1DA-0A1D2B2D9AB6}"/>
              </a:ext>
            </a:extLst>
          </p:cNvPr>
          <p:cNvPicPr>
            <a:picLocks noChangeAspect="1"/>
          </p:cNvPicPr>
          <p:nvPr/>
        </p:nvPicPr>
        <p:blipFill>
          <a:blip r:embed="rId3"/>
          <a:stretch>
            <a:fillRect/>
          </a:stretch>
        </p:blipFill>
        <p:spPr>
          <a:xfrm>
            <a:off x="2437213" y="12336410"/>
            <a:ext cx="2450298" cy="1362016"/>
          </a:xfrm>
          <a:prstGeom prst="rect">
            <a:avLst/>
          </a:prstGeom>
        </p:spPr>
      </p:pic>
      <p:pic>
        <p:nvPicPr>
          <p:cNvPr id="6" name="Picture 5">
            <a:extLst>
              <a:ext uri="{FF2B5EF4-FFF2-40B4-BE49-F238E27FC236}">
                <a16:creationId xmlns:a16="http://schemas.microsoft.com/office/drawing/2014/main" id="{EF27DBBB-B3DC-8842-AE67-E63BADFC10B5}"/>
              </a:ext>
            </a:extLst>
          </p:cNvPr>
          <p:cNvPicPr>
            <a:picLocks noChangeAspect="1"/>
          </p:cNvPicPr>
          <p:nvPr/>
        </p:nvPicPr>
        <p:blipFill>
          <a:blip r:embed="rId4"/>
          <a:stretch>
            <a:fillRect/>
          </a:stretch>
        </p:blipFill>
        <p:spPr>
          <a:xfrm>
            <a:off x="7715846" y="12745800"/>
            <a:ext cx="2680853" cy="3108751"/>
          </a:xfrm>
          <a:prstGeom prst="rect">
            <a:avLst/>
          </a:prstGeom>
        </p:spPr>
      </p:pic>
      <p:pic>
        <p:nvPicPr>
          <p:cNvPr id="7" name="Picture 6">
            <a:extLst>
              <a:ext uri="{FF2B5EF4-FFF2-40B4-BE49-F238E27FC236}">
                <a16:creationId xmlns:a16="http://schemas.microsoft.com/office/drawing/2014/main" id="{68C40242-D5C6-5A47-A621-23D87BEA5C5E}"/>
              </a:ext>
            </a:extLst>
          </p:cNvPr>
          <p:cNvPicPr>
            <a:picLocks noChangeAspect="1"/>
          </p:cNvPicPr>
          <p:nvPr/>
        </p:nvPicPr>
        <p:blipFill>
          <a:blip r:embed="rId5"/>
          <a:stretch>
            <a:fillRect/>
          </a:stretch>
        </p:blipFill>
        <p:spPr>
          <a:xfrm>
            <a:off x="11608045" y="13408195"/>
            <a:ext cx="2144344" cy="1783959"/>
          </a:xfrm>
          <a:prstGeom prst="rect">
            <a:avLst/>
          </a:prstGeom>
        </p:spPr>
      </p:pic>
      <p:pic>
        <p:nvPicPr>
          <p:cNvPr id="8" name="Picture 7">
            <a:extLst>
              <a:ext uri="{FF2B5EF4-FFF2-40B4-BE49-F238E27FC236}">
                <a16:creationId xmlns:a16="http://schemas.microsoft.com/office/drawing/2014/main" id="{23D23F37-43D5-D445-955E-E9E7E2F649DA}"/>
              </a:ext>
            </a:extLst>
          </p:cNvPr>
          <p:cNvPicPr>
            <a:picLocks noChangeAspect="1"/>
          </p:cNvPicPr>
          <p:nvPr/>
        </p:nvPicPr>
        <p:blipFill>
          <a:blip r:embed="rId6"/>
          <a:stretch>
            <a:fillRect/>
          </a:stretch>
        </p:blipFill>
        <p:spPr>
          <a:xfrm>
            <a:off x="15568480" y="13328235"/>
            <a:ext cx="2369975" cy="1617279"/>
          </a:xfrm>
          <a:prstGeom prst="rect">
            <a:avLst/>
          </a:prstGeom>
        </p:spPr>
      </p:pic>
      <p:pic>
        <p:nvPicPr>
          <p:cNvPr id="11" name="Picture 10">
            <a:extLst>
              <a:ext uri="{FF2B5EF4-FFF2-40B4-BE49-F238E27FC236}">
                <a16:creationId xmlns:a16="http://schemas.microsoft.com/office/drawing/2014/main" id="{A70BB889-8C90-0041-BAF1-34D2825F8D06}"/>
              </a:ext>
            </a:extLst>
          </p:cNvPr>
          <p:cNvPicPr>
            <a:picLocks noChangeAspect="1"/>
          </p:cNvPicPr>
          <p:nvPr/>
        </p:nvPicPr>
        <p:blipFill>
          <a:blip r:embed="rId7"/>
          <a:stretch>
            <a:fillRect/>
          </a:stretch>
        </p:blipFill>
        <p:spPr>
          <a:xfrm>
            <a:off x="21945600" y="14111416"/>
            <a:ext cx="3089189" cy="1705233"/>
          </a:xfrm>
          <a:prstGeom prst="rect">
            <a:avLst/>
          </a:prstGeom>
        </p:spPr>
      </p:pic>
    </p:spTree>
    <p:extLst>
      <p:ext uri="{BB962C8B-B14F-4D97-AF65-F5344CB8AC3E}">
        <p14:creationId xmlns:p14="http://schemas.microsoft.com/office/powerpoint/2010/main" val="3417310049"/>
      </p:ext>
    </p:extLst>
  </p:cSld>
  <p:clrMapOvr>
    <a:masterClrMapping/>
  </p:clrMapOvr>
</p:sld>
</file>

<file path=ppt/theme/theme1.xml><?xml version="1.0" encoding="utf-8"?>
<a:theme xmlns:a="http://schemas.openxmlformats.org/drawingml/2006/main" name="PosterPresentations.com-36x60-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1_Classic 3 Columns">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400" dirty="0">
            <a:latin typeface="Times New Roman" panose="02020603050405020304" pitchFamily="18" charset="0"/>
            <a:cs typeface="Times New Roman" panose="02020603050405020304" pitchFamily="18"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PosterPresentations.com-36x60-Template-V3</Template>
  <TotalTime>16894</TotalTime>
  <Words>625</Words>
  <Application>Microsoft Macintosh PowerPoint</Application>
  <PresentationFormat>Custom</PresentationFormat>
  <Paragraphs>82</Paragraphs>
  <Slides>1</Slides>
  <Notes>1</Notes>
  <HiddenSlides>0</HiddenSlides>
  <MMClips>0</MMClips>
  <ScaleCrop>false</ScaleCrop>
  <HeadingPairs>
    <vt:vector size="8" baseType="variant">
      <vt:variant>
        <vt:lpstr>Fonts Used</vt:lpstr>
      </vt:variant>
      <vt:variant>
        <vt:i4>4</vt:i4>
      </vt:variant>
      <vt:variant>
        <vt:lpstr>Theme</vt:lpstr>
      </vt:variant>
      <vt:variant>
        <vt:i4>3</vt:i4>
      </vt:variant>
      <vt:variant>
        <vt:lpstr>Embedded OLE Servers</vt:lpstr>
      </vt:variant>
      <vt:variant>
        <vt:i4>1</vt:i4>
      </vt:variant>
      <vt:variant>
        <vt:lpstr>Slide Titles</vt:lpstr>
      </vt:variant>
      <vt:variant>
        <vt:i4>1</vt:i4>
      </vt:variant>
    </vt:vector>
  </HeadingPairs>
  <TitlesOfParts>
    <vt:vector size="9" baseType="lpstr">
      <vt:lpstr>Arial</vt:lpstr>
      <vt:lpstr>Calibri</vt:lpstr>
      <vt:lpstr>Times New Roman</vt:lpstr>
      <vt:lpstr>Trebuchet MS</vt:lpstr>
      <vt:lpstr>PosterPresentations.com-36x60-Template-V3</vt:lpstr>
      <vt:lpstr>1_Classic 3 Columns</vt:lpstr>
      <vt:lpstr>Classic - Wide Center</vt:lpstr>
      <vt:lpstr>Image</vt:lpstr>
      <vt:lpstr>PowerPoint Presentation</vt:lpstr>
    </vt:vector>
  </TitlesOfParts>
  <Company>Hewlett-Packard Company</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cp:lastModifiedBy>Microsoft Office User</cp:lastModifiedBy>
  <cp:revision>50</cp:revision>
  <dcterms:created xsi:type="dcterms:W3CDTF">2012-02-06T18:46:22Z</dcterms:created>
  <dcterms:modified xsi:type="dcterms:W3CDTF">2019-04-06T21:31:30Z</dcterms:modified>
</cp:coreProperties>
</file>