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1" r:id="rId4"/>
    <p:sldId id="263" r:id="rId5"/>
    <p:sldId id="265" r:id="rId6"/>
    <p:sldId id="268" r:id="rId7"/>
    <p:sldId id="269" r:id="rId8"/>
    <p:sldId id="270" r:id="rId9"/>
    <p:sldId id="271" r:id="rId10"/>
    <p:sldId id="272" r:id="rId11"/>
    <p:sldId id="273" r:id="rId12"/>
    <p:sldId id="275" r:id="rId13"/>
    <p:sldId id="276" r:id="rId14"/>
    <p:sldId id="274" r:id="rId15"/>
    <p:sldId id="282" r:id="rId16"/>
    <p:sldId id="283" r:id="rId17"/>
    <p:sldId id="285" r:id="rId18"/>
    <p:sldId id="286" r:id="rId19"/>
    <p:sldId id="287" r:id="rId20"/>
    <p:sldId id="288" r:id="rId21"/>
    <p:sldId id="289" r:id="rId22"/>
    <p:sldId id="278" r:id="rId23"/>
    <p:sldId id="279" r:id="rId24"/>
    <p:sldId id="281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506" y="-17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1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4E655-A09C-4BFF-9573-90935CE2934A}" type="datetimeFigureOut">
              <a:rPr lang="en-US" smtClean="0"/>
              <a:pPr/>
              <a:t>7/20/2017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347C0-B958-497E-B16D-46C8BCD6D6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82447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4E655-A09C-4BFF-9573-90935CE2934A}" type="datetimeFigureOut">
              <a:rPr lang="en-US" smtClean="0"/>
              <a:pPr/>
              <a:t>7/20/2017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347C0-B958-497E-B16D-46C8BCD6D6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97262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4E655-A09C-4BFF-9573-90935CE2934A}" type="datetimeFigureOut">
              <a:rPr lang="en-US" smtClean="0"/>
              <a:pPr/>
              <a:t>7/20/2017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347C0-B958-497E-B16D-46C8BCD6D6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499275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4E655-A09C-4BFF-9573-90935CE2934A}" type="datetimeFigureOut">
              <a:rPr lang="en-US" smtClean="0"/>
              <a:pPr/>
              <a:t>7/20/2017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347C0-B958-497E-B16D-46C8BCD6D6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451142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4E655-A09C-4BFF-9573-90935CE2934A}" type="datetimeFigureOut">
              <a:rPr lang="en-US" smtClean="0"/>
              <a:pPr/>
              <a:t>7/20/2017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347C0-B958-497E-B16D-46C8BCD6D6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309895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4E655-A09C-4BFF-9573-90935CE2934A}" type="datetimeFigureOut">
              <a:rPr lang="en-US" smtClean="0"/>
              <a:pPr/>
              <a:t>7/20/2017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347C0-B958-497E-B16D-46C8BCD6D6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854470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4E655-A09C-4BFF-9573-90935CE2934A}" type="datetimeFigureOut">
              <a:rPr lang="en-US" smtClean="0"/>
              <a:pPr/>
              <a:t>7/20/2017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347C0-B958-497E-B16D-46C8BCD6D6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619170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4E655-A09C-4BFF-9573-90935CE2934A}" type="datetimeFigureOut">
              <a:rPr lang="en-US" smtClean="0"/>
              <a:pPr/>
              <a:t>7/20/2017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347C0-B958-497E-B16D-46C8BCD6D6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803104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4E655-A09C-4BFF-9573-90935CE2934A}" type="datetimeFigureOut">
              <a:rPr lang="en-US" smtClean="0"/>
              <a:pPr/>
              <a:t>7/20/2017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347C0-B958-497E-B16D-46C8BCD6D6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823645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4E655-A09C-4BFF-9573-90935CE2934A}" type="datetimeFigureOut">
              <a:rPr lang="en-US" smtClean="0"/>
              <a:pPr/>
              <a:t>7/20/2017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347C0-B958-497E-B16D-46C8BCD6D6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070912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4E655-A09C-4BFF-9573-90935CE2934A}" type="datetimeFigureOut">
              <a:rPr lang="en-US" smtClean="0"/>
              <a:pPr/>
              <a:t>7/20/2017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347C0-B958-497E-B16D-46C8BCD6D6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57137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A4E655-A09C-4BFF-9573-90935CE2934A}" type="datetimeFigureOut">
              <a:rPr lang="en-US" smtClean="0"/>
              <a:pPr/>
              <a:t>7/20/2017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1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9347C0-B958-497E-B16D-46C8BCD6D6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25031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9436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t-IT" sz="1600" b="1" dirty="0" smtClean="0">
                <a:latin typeface="Times New Roman" pitchFamily="18" charset="0"/>
                <a:cs typeface="Times New Roman" pitchFamily="18" charset="0"/>
              </a:rPr>
              <a:t>UNIVERSITETI I PRISHTINËS “HASAN PRISHTINA”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it-IT" sz="1600" b="1" dirty="0" smtClean="0">
                <a:latin typeface="Times New Roman" pitchFamily="18" charset="0"/>
                <a:cs typeface="Times New Roman" pitchFamily="18" charset="0"/>
              </a:rPr>
              <a:t>FAKULTETI I MJEKËSISË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it-IT" sz="1600" b="1" dirty="0" smtClean="0">
                <a:latin typeface="Times New Roman" pitchFamily="18" charset="0"/>
                <a:cs typeface="Times New Roman" pitchFamily="18" charset="0"/>
              </a:rPr>
              <a:t>DEPARTAMENTI I FIZIOTERAPISË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400" dirty="0" smtClean="0">
                <a:latin typeface="Times New Roman" pitchFamily="18" charset="0"/>
                <a:cs typeface="Times New Roman" pitchFamily="18" charset="0"/>
              </a:rPr>
            </a:br>
            <a:endParaRPr lang="it-IT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it-IT" sz="1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it-IT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it-IT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it-IT" sz="14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it-IT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it-IT" sz="14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it-IT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it-IT" sz="14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it-IT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it-IT" sz="1400" dirty="0" smtClean="0">
                <a:latin typeface="Times New Roman" pitchFamily="18" charset="0"/>
                <a:cs typeface="Times New Roman" pitchFamily="18" charset="0"/>
              </a:rPr>
              <a:t>TEMA</a:t>
            </a:r>
            <a:r>
              <a:rPr lang="it-IT" sz="14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it-IT" sz="1400" b="1" dirty="0">
                <a:latin typeface="Times New Roman" pitchFamily="18" charset="0"/>
                <a:cs typeface="Times New Roman" pitchFamily="18" charset="0"/>
              </a:rPr>
              <a:t>TRAJTIMI FIZIKAL DHE ORTOTIK I TORTIKOLISIT MIOGJEN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it-IT" sz="1400" dirty="0">
                <a:latin typeface="Times New Roman" pitchFamily="18" charset="0"/>
                <a:cs typeface="Times New Roman" pitchFamily="18" charset="0"/>
              </a:rPr>
              <a:t> 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it-IT" sz="1400" dirty="0">
                <a:latin typeface="Times New Roman" pitchFamily="18" charset="0"/>
                <a:cs typeface="Times New Roman" pitchFamily="18" charset="0"/>
              </a:rPr>
              <a:t> </a:t>
            </a:r>
            <a:endParaRPr lang="it-IT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it-IT" sz="12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                                             </a:t>
            </a:r>
            <a:r>
              <a:rPr lang="it-IT" sz="1200" dirty="0">
                <a:latin typeface="Times New Roman" pitchFamily="18" charset="0"/>
                <a:cs typeface="Times New Roman" pitchFamily="18" charset="0"/>
              </a:rPr>
              <a:t>Kandidatet:  </a:t>
            </a:r>
            <a:endParaRPr lang="en-US" sz="12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it-IT" sz="12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                                             </a:t>
            </a:r>
            <a:r>
              <a:rPr lang="it-IT" sz="1200" b="1" dirty="0" smtClean="0">
                <a:latin typeface="Times New Roman" pitchFamily="18" charset="0"/>
                <a:cs typeface="Times New Roman" pitchFamily="18" charset="0"/>
              </a:rPr>
              <a:t>Visar Tifeku</a:t>
            </a:r>
            <a:r>
              <a:rPr lang="it-IT" sz="1200" b="1" dirty="0" smtClean="0">
                <a:latin typeface="Times New Roman" pitchFamily="18" charset="0"/>
                <a:cs typeface="Times New Roman" pitchFamily="18" charset="0"/>
              </a:rPr>
              <a:t>                      </a:t>
            </a:r>
            <a:endParaRPr lang="en-US" sz="12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it-IT" sz="1200" dirty="0">
                <a:latin typeface="Times New Roman" pitchFamily="18" charset="0"/>
                <a:cs typeface="Times New Roman" pitchFamily="18" charset="0"/>
              </a:rPr>
              <a:t> </a:t>
            </a:r>
            <a:endParaRPr lang="it-IT" sz="12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12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de-CH" sz="1200" dirty="0">
                <a:latin typeface="Times New Roman" pitchFamily="18" charset="0"/>
                <a:cs typeface="Times New Roman" pitchFamily="18" charset="0"/>
              </a:rPr>
              <a:t>Prishtinë, </a:t>
            </a:r>
            <a:r>
              <a:rPr lang="de-CH" sz="1200" dirty="0" smtClean="0">
                <a:latin typeface="Times New Roman" pitchFamily="18" charset="0"/>
                <a:cs typeface="Times New Roman" pitchFamily="18" charset="0"/>
              </a:rPr>
              <a:t>2017</a:t>
            </a:r>
            <a:endParaRPr lang="en-US" sz="1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81400" y="1384300"/>
            <a:ext cx="2060223" cy="189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001647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Anatomy of the skull and cervical region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143000"/>
            <a:ext cx="4572000" cy="51816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de-CH" sz="2200" dirty="0" smtClean="0">
                <a:latin typeface="Times New Roman" pitchFamily="18" charset="0"/>
                <a:cs typeface="Times New Roman" pitchFamily="18" charset="0"/>
              </a:rPr>
              <a:t> Skull skull is formed by 8 bones:</a:t>
            </a:r>
          </a:p>
          <a:p>
            <a:pPr marL="0" indent="0" algn="just">
              <a:buNone/>
            </a:pPr>
            <a:r>
              <a:rPr lang="de-CH" sz="2200" dirty="0" smtClean="0">
                <a:latin typeface="Times New Roman" pitchFamily="18" charset="0"/>
                <a:cs typeface="Times New Roman" pitchFamily="18" charset="0"/>
              </a:rPr>
              <a:t>Ashti ballor (os frontale),</a:t>
            </a:r>
          </a:p>
          <a:p>
            <a:pPr marL="0" indent="0" algn="just">
              <a:buNone/>
            </a:pPr>
            <a:r>
              <a:rPr lang="de-CH" sz="2200" dirty="0" smtClean="0">
                <a:latin typeface="Times New Roman" pitchFamily="18" charset="0"/>
                <a:cs typeface="Times New Roman" pitchFamily="18" charset="0"/>
              </a:rPr>
              <a:t>Ashti pykor (os sphenoidale),</a:t>
            </a:r>
          </a:p>
          <a:p>
            <a:pPr marL="0" indent="0" algn="just">
              <a:buNone/>
            </a:pPr>
            <a:r>
              <a:rPr lang="de-CH" sz="2200" dirty="0" smtClean="0">
                <a:latin typeface="Times New Roman" pitchFamily="18" charset="0"/>
                <a:cs typeface="Times New Roman" pitchFamily="18" charset="0"/>
              </a:rPr>
              <a:t>Ashti shoshor (os ethmoidale),</a:t>
            </a:r>
          </a:p>
          <a:p>
            <a:pPr marL="0" indent="0" algn="just">
              <a:buNone/>
            </a:pPr>
            <a:r>
              <a:rPr lang="de-CH" sz="2200" dirty="0" smtClean="0">
                <a:latin typeface="Times New Roman" pitchFamily="18" charset="0"/>
                <a:cs typeface="Times New Roman" pitchFamily="18" charset="0"/>
              </a:rPr>
              <a:t>Ashti zverkor (os occipitale),</a:t>
            </a:r>
          </a:p>
          <a:p>
            <a:pPr marL="0" indent="0" algn="just">
              <a:buNone/>
            </a:pPr>
            <a:r>
              <a:rPr lang="de-CH" sz="2200" dirty="0" smtClean="0">
                <a:latin typeface="Times New Roman" pitchFamily="18" charset="0"/>
                <a:cs typeface="Times New Roman" pitchFamily="18" charset="0"/>
              </a:rPr>
              <a:t>2 bone bones (temporal os) and</a:t>
            </a:r>
          </a:p>
          <a:p>
            <a:pPr marL="0" indent="0" algn="just">
              <a:buNone/>
            </a:pPr>
            <a:r>
              <a:rPr lang="de-CH" sz="2200" dirty="0" smtClean="0">
                <a:latin typeface="Times New Roman" pitchFamily="18" charset="0"/>
                <a:cs typeface="Times New Roman" pitchFamily="18" charset="0"/>
              </a:rPr>
              <a:t>2 bones (the parietal parietal).</a:t>
            </a:r>
          </a:p>
          <a:p>
            <a:pPr marL="0" indent="0" algn="just">
              <a:buNone/>
            </a:pPr>
            <a:endParaRPr lang="de-CH" sz="22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de-CH" sz="2200" dirty="0" smtClean="0">
                <a:latin typeface="Times New Roman" pitchFamily="18" charset="0"/>
                <a:cs typeface="Times New Roman" pitchFamily="18" charset="0"/>
              </a:rPr>
              <a:t>The cervical region is composed of 7 beads (C1-C7) of which the first, second and seventh are distinct from the others.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2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57800" y="1447800"/>
            <a:ext cx="3052210" cy="2209800"/>
          </a:xfr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67400" y="4038599"/>
            <a:ext cx="1981200" cy="2602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287528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Characteristics of cervical vertebrae and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intervertebral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disc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143000"/>
            <a:ext cx="4800600" cy="55626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de-CH" sz="22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Each vertebrae consists of:</a:t>
            </a:r>
          </a:p>
          <a:p>
            <a:pPr marL="0" indent="0" algn="just">
              <a:buNone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The body of the vertebrae</a:t>
            </a:r>
          </a:p>
          <a:p>
            <a:pPr marL="0" indent="0" algn="just">
              <a:buNone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The bead of the vertebrae</a:t>
            </a:r>
          </a:p>
          <a:p>
            <a:pPr marL="0" indent="0" algn="just">
              <a:buNone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The arch of the vertebrae</a:t>
            </a:r>
          </a:p>
          <a:p>
            <a:pPr marL="0" indent="0" algn="just">
              <a:buNone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Spinal, broad, knot and</a:t>
            </a:r>
          </a:p>
          <a:p>
            <a:pPr marL="0" indent="0" algn="just">
              <a:buNone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Holes of the beads</a:t>
            </a:r>
          </a:p>
          <a:p>
            <a:pPr marL="0" indent="0" algn="just">
              <a:buNone/>
            </a:pP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The spinal bones are separated by the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intervertebral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discs.</a:t>
            </a:r>
          </a:p>
          <a:p>
            <a:pPr marL="0" indent="0" algn="just">
              <a:buNone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Composed by nucleus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pulposus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anulus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fibrosus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just">
              <a:buNone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It has a significant role in moving and depreciating them.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22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62600" y="1295400"/>
            <a:ext cx="2819400" cy="2590442"/>
          </a:xfr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38799" y="4191000"/>
            <a:ext cx="2604773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161637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Articulations and ligaments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447800"/>
            <a:ext cx="4038600" cy="5072742"/>
          </a:xfrm>
        </p:spPr>
        <p:txBody>
          <a:bodyPr>
            <a:noAutofit/>
          </a:bodyPr>
          <a:lstStyle/>
          <a:p>
            <a:pPr algn="just">
              <a:buFontTx/>
              <a:buChar char="-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The articulations of the cervical region are:</a:t>
            </a:r>
          </a:p>
          <a:p>
            <a:pPr algn="just">
              <a:buFontTx/>
              <a:buChar char="-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Articulation of the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atlanto-ocipitalis</a:t>
            </a: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Tx/>
              <a:buChar char="-"/>
            </a:pP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Atlanto-axialis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articulation</a:t>
            </a:r>
          </a:p>
          <a:p>
            <a:pPr algn="just">
              <a:buFontTx/>
              <a:buChar char="-"/>
            </a:pP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Intervertebral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articulation</a:t>
            </a: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Tx/>
              <a:buChar char="-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Ligaments are:</a:t>
            </a:r>
          </a:p>
          <a:p>
            <a:pPr algn="just">
              <a:buFontTx/>
              <a:buChar char="-"/>
            </a:pP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Lig.longitudinal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anterior,</a:t>
            </a:r>
          </a:p>
          <a:p>
            <a:pPr algn="just">
              <a:buFontTx/>
              <a:buChar char="-"/>
            </a:pP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Lig.longitudinal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posterior,</a:t>
            </a:r>
          </a:p>
          <a:p>
            <a:pPr algn="just">
              <a:buFontTx/>
              <a:buChar char="-"/>
            </a:pP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lig.flava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algn="just">
              <a:buFontTx/>
              <a:buChar char="-"/>
            </a:pP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lig.interspinalis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algn="just">
              <a:buFontTx/>
              <a:buChar char="-"/>
            </a:pP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Lig.supraspinalis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and</a:t>
            </a:r>
          </a:p>
          <a:p>
            <a:pPr algn="just">
              <a:buFontTx/>
              <a:buChar char="-"/>
            </a:pP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lig.tranzversalis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200" dirty="0" err="1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54430" y="1371600"/>
            <a:ext cx="2611875" cy="2097268"/>
          </a:xfr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29199" y="4191000"/>
            <a:ext cx="3462337" cy="18847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755917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Muscle 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95400"/>
            <a:ext cx="4038600" cy="5867400"/>
          </a:xfrm>
        </p:spPr>
        <p:txBody>
          <a:bodyPr>
            <a:noAutofit/>
          </a:bodyPr>
          <a:lstStyle/>
          <a:p>
            <a:pPr algn="just">
              <a:buFontTx/>
              <a:buChar char="-"/>
            </a:pPr>
            <a:r>
              <a:rPr lang="en-US" sz="1900" dirty="0" smtClean="0">
                <a:latin typeface="Times New Roman" pitchFamily="18" charset="0"/>
                <a:cs typeface="Times New Roman" pitchFamily="18" charset="0"/>
              </a:rPr>
              <a:t>Many muscles are involved in the movement of the neck but the muscle most affected by </a:t>
            </a:r>
            <a:r>
              <a:rPr lang="en-US" sz="1900" dirty="0" err="1" smtClean="0">
                <a:latin typeface="Times New Roman" pitchFamily="18" charset="0"/>
                <a:cs typeface="Times New Roman" pitchFamily="18" charset="0"/>
              </a:rPr>
              <a:t>torticolysis</a:t>
            </a:r>
            <a:r>
              <a:rPr lang="en-US" sz="1900" dirty="0" smtClean="0">
                <a:latin typeface="Times New Roman" pitchFamily="18" charset="0"/>
                <a:cs typeface="Times New Roman" pitchFamily="18" charset="0"/>
              </a:rPr>
              <a:t> is </a:t>
            </a:r>
            <a:r>
              <a:rPr lang="en-US" sz="1900" dirty="0" err="1" smtClean="0">
                <a:latin typeface="Times New Roman" pitchFamily="18" charset="0"/>
                <a:cs typeface="Times New Roman" pitchFamily="18" charset="0"/>
              </a:rPr>
              <a:t>m.sternocleidomastoideus</a:t>
            </a:r>
            <a:r>
              <a:rPr lang="en-US" sz="19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19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Tx/>
              <a:buChar char="-"/>
            </a:pPr>
            <a:r>
              <a:rPr lang="en-US" sz="1900" dirty="0" err="1" smtClean="0">
                <a:latin typeface="Times New Roman" pitchFamily="18" charset="0"/>
                <a:cs typeface="Times New Roman" pitchFamily="18" charset="0"/>
              </a:rPr>
              <a:t>Sternokleidomasteoid</a:t>
            </a:r>
            <a:r>
              <a:rPr lang="en-US" sz="1900" dirty="0" smtClean="0">
                <a:latin typeface="Times New Roman" pitchFamily="18" charset="0"/>
                <a:cs typeface="Times New Roman" pitchFamily="18" charset="0"/>
              </a:rPr>
              <a:t> muscle is a powerful muscle located on both sides of the neck</a:t>
            </a:r>
            <a:r>
              <a:rPr lang="en-US" sz="19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19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Tx/>
              <a:buChar char="-"/>
            </a:pPr>
            <a:r>
              <a:rPr lang="en-US" sz="1900" dirty="0" smtClean="0">
                <a:latin typeface="Times New Roman" pitchFamily="18" charset="0"/>
                <a:cs typeface="Times New Roman" pitchFamily="18" charset="0"/>
              </a:rPr>
              <a:t>Origin ~ the sternum </a:t>
            </a:r>
            <a:r>
              <a:rPr lang="en-US" sz="1900" dirty="0" err="1" smtClean="0">
                <a:latin typeface="Times New Roman" pitchFamily="18" charset="0"/>
                <a:cs typeface="Times New Roman" pitchFamily="18" charset="0"/>
              </a:rPr>
              <a:t>manubrium</a:t>
            </a:r>
            <a:r>
              <a:rPr lang="en-US" sz="1900" dirty="0" smtClean="0">
                <a:latin typeface="Times New Roman" pitchFamily="18" charset="0"/>
                <a:cs typeface="Times New Roman" pitchFamily="18" charset="0"/>
              </a:rPr>
              <a:t> and the medial part of the clavicle.</a:t>
            </a:r>
          </a:p>
          <a:p>
            <a:pPr algn="just">
              <a:buFontTx/>
              <a:buChar char="-"/>
            </a:pPr>
            <a:r>
              <a:rPr lang="en-US" sz="1900" dirty="0" smtClean="0">
                <a:latin typeface="Times New Roman" pitchFamily="18" charset="0"/>
                <a:cs typeface="Times New Roman" pitchFamily="18" charset="0"/>
              </a:rPr>
              <a:t>Ascension ~ mastoid process.</a:t>
            </a:r>
          </a:p>
          <a:p>
            <a:pPr algn="just">
              <a:buFontTx/>
              <a:buChar char="-"/>
            </a:pPr>
            <a:r>
              <a:rPr lang="en-US" sz="1900" dirty="0" smtClean="0">
                <a:latin typeface="Times New Roman" pitchFamily="18" charset="0"/>
                <a:cs typeface="Times New Roman" pitchFamily="18" charset="0"/>
              </a:rPr>
              <a:t>Action - when both </a:t>
            </a:r>
            <a:r>
              <a:rPr lang="en-US" sz="1900" dirty="0" err="1" smtClean="0">
                <a:latin typeface="Times New Roman" pitchFamily="18" charset="0"/>
                <a:cs typeface="Times New Roman" pitchFamily="18" charset="0"/>
              </a:rPr>
              <a:t>sternocleidomasteoid</a:t>
            </a:r>
            <a:r>
              <a:rPr lang="en-US" sz="1900" dirty="0" smtClean="0">
                <a:latin typeface="Times New Roman" pitchFamily="18" charset="0"/>
                <a:cs typeface="Times New Roman" pitchFamily="18" charset="0"/>
              </a:rPr>
              <a:t> muscles shrink, then they cause the scrotum. When it shrinks, one cranial muscles bend over the shrunken muscle and face turns to the opposite side.</a:t>
            </a:r>
            <a:endParaRPr lang="en-US" sz="19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752600"/>
            <a:ext cx="3810330" cy="3328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420705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CH" sz="3200" b="1" dirty="0" smtClean="0">
                <a:latin typeface="Times New Roman" pitchFamily="18" charset="0"/>
                <a:cs typeface="Times New Roman" pitchFamily="18" charset="0"/>
              </a:rPr>
              <a:t>Torticolism of myogenesis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828800"/>
            <a:ext cx="8077200" cy="4525963"/>
          </a:xfrm>
        </p:spPr>
        <p:txBody>
          <a:bodyPr>
            <a:normAutofit/>
          </a:bodyPr>
          <a:lstStyle/>
          <a:p>
            <a:pPr algn="just">
              <a:buFontTx/>
              <a:buChar char="-"/>
            </a:pP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Torticolysis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is a deformity characterized by the lateral flexion (flexion) of the head to the arm on the side of the localization of deformity and its rotation on the opposite side.</a:t>
            </a:r>
          </a:p>
          <a:p>
            <a:pPr algn="just">
              <a:buFontTx/>
              <a:buChar char="-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>
              <a:buFontTx/>
              <a:buChar char="-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It is caused by unilateral contractility of the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sternocleidomastoid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muscle and secondary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secondary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muscle relaxation and neck fascias.</a:t>
            </a:r>
          </a:p>
          <a:p>
            <a:pPr algn="just">
              <a:buFontTx/>
              <a:buChar char="-"/>
            </a:pP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Tx/>
              <a:buChar char="-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The word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Tortikolis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derives from the Latin words "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tortus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", twisted, twisted, and "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collum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" neck.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52426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447800"/>
            <a:ext cx="4648200" cy="38862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Torticolysis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can be:</a:t>
            </a:r>
          </a:p>
          <a:p>
            <a:pPr marL="0" indent="0" algn="just">
              <a:buNone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  Primary (congenital) and</a:t>
            </a:r>
          </a:p>
          <a:p>
            <a:pPr marL="0" indent="0" algn="just">
              <a:buNone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  Secondary (gained).</a:t>
            </a:r>
          </a:p>
          <a:p>
            <a:pPr marL="0" indent="0" algn="just">
              <a:buNone/>
            </a:pP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Congenital torsion is manifested at birth.</a:t>
            </a:r>
          </a:p>
          <a:p>
            <a:pPr marL="0" indent="0" algn="just">
              <a:buNone/>
            </a:pP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Acquired or secondary torsion is manifested in the most infants, in children and adults.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10200" y="1905000"/>
            <a:ext cx="3048000" cy="2921000"/>
          </a:xfrm>
        </p:spPr>
      </p:pic>
    </p:spTree>
    <p:extLst>
      <p:ext uri="{BB962C8B-B14F-4D97-AF65-F5344CB8AC3E}">
        <p14:creationId xmlns:p14="http://schemas.microsoft.com/office/powerpoint/2010/main" xmlns="" val="576691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Etiology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371600"/>
            <a:ext cx="7467600" cy="4953000"/>
          </a:xfrm>
        </p:spPr>
        <p:txBody>
          <a:bodyPr>
            <a:noAutofit/>
          </a:bodyPr>
          <a:lstStyle/>
          <a:p>
            <a:pPr algn="just">
              <a:buFontTx/>
              <a:buChar char="-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myogenic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tortillin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etiology is unknown.</a:t>
            </a:r>
          </a:p>
          <a:p>
            <a:pPr algn="just">
              <a:buFontTx/>
              <a:buChar char="-"/>
            </a:pP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Tx/>
              <a:buChar char="-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Contributing factors are:</a:t>
            </a:r>
          </a:p>
          <a:p>
            <a:pPr algn="just">
              <a:buFontTx/>
              <a:buChar char="-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Abnormal intrauterine position,</a:t>
            </a:r>
          </a:p>
          <a:p>
            <a:pPr algn="just">
              <a:buFontTx/>
              <a:buChar char="-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Twin births,</a:t>
            </a:r>
          </a:p>
          <a:p>
            <a:pPr algn="just">
              <a:buFontTx/>
              <a:buChar char="-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Cesarean births,</a:t>
            </a:r>
          </a:p>
          <a:p>
            <a:pPr algn="just">
              <a:buFontTx/>
              <a:buChar char="-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Harder births assisted with forceps</a:t>
            </a:r>
          </a:p>
          <a:p>
            <a:pPr algn="just">
              <a:buFontTx/>
              <a:buChar char="-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trauma</a:t>
            </a:r>
          </a:p>
          <a:p>
            <a:pPr algn="just">
              <a:buFontTx/>
              <a:buChar char="-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Infection and so on.</a:t>
            </a:r>
          </a:p>
          <a:p>
            <a:pPr algn="just">
              <a:buFontTx/>
              <a:buChar char="-"/>
            </a:pP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Tx/>
              <a:buChar char="-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Most authors think that in the presentation of muscular congestion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torticosis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we are dealing with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polyetiologic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factors.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66714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CH" sz="3200" b="1" dirty="0" smtClean="0">
                <a:latin typeface="Times New Roman" pitchFamily="18" charset="0"/>
                <a:cs typeface="Times New Roman" pitchFamily="18" charset="0"/>
              </a:rPr>
              <a:t>symptoms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219200"/>
            <a:ext cx="6629400" cy="5257800"/>
          </a:xfrm>
        </p:spPr>
        <p:txBody>
          <a:bodyPr>
            <a:noAutofit/>
          </a:bodyPr>
          <a:lstStyle/>
          <a:p>
            <a:pPr algn="just">
              <a:buFontTx/>
              <a:buChar char="-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The initial signs are:</a:t>
            </a:r>
          </a:p>
          <a:p>
            <a:pPr algn="just">
              <a:buFontTx/>
              <a:buChar char="-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The distortion of the head on the side of the shortened muscle,</a:t>
            </a:r>
          </a:p>
          <a:p>
            <a:pPr algn="just">
              <a:buFontTx/>
              <a:buChar char="-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Looking toward the healthy side,</a:t>
            </a:r>
          </a:p>
          <a:p>
            <a:pPr algn="just">
              <a:buFontTx/>
              <a:buChar char="-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The restraining of the neck movement,</a:t>
            </a:r>
          </a:p>
          <a:p>
            <a:pPr algn="just">
              <a:buFontTx/>
              <a:buChar char="-"/>
            </a:pP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hipertonusi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algn="just">
              <a:buFontTx/>
              <a:buChar char="-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Shortening of the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sternokleidomastoideus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and</a:t>
            </a:r>
          </a:p>
          <a:p>
            <a:pPr algn="just">
              <a:buFontTx/>
              <a:buChar char="-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Released head (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plagiocephaly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algn="just">
              <a:buFontTx/>
              <a:buChar char="-"/>
            </a:pP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Tx/>
              <a:buChar char="-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Late signs are:</a:t>
            </a:r>
          </a:p>
          <a:p>
            <a:pPr algn="just">
              <a:buFontTx/>
              <a:buChar char="-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Facial asymmetry,</a:t>
            </a:r>
          </a:p>
          <a:p>
            <a:pPr algn="just">
              <a:buFontTx/>
              <a:buChar char="-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Asymmetry of the head,</a:t>
            </a:r>
          </a:p>
          <a:p>
            <a:pPr algn="just">
              <a:buFontTx/>
              <a:buChar char="-"/>
            </a:pP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Cervico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-thoracic scoliosis and</a:t>
            </a:r>
          </a:p>
          <a:p>
            <a:pPr algn="just">
              <a:buFontTx/>
              <a:buChar char="-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Visual disorder.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34488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Diagnosing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24000"/>
            <a:ext cx="7620000" cy="4754565"/>
          </a:xfrm>
        </p:spPr>
        <p:txBody>
          <a:bodyPr>
            <a:normAutofit lnSpcReduction="10000"/>
          </a:bodyPr>
          <a:lstStyle/>
          <a:p>
            <a:pPr algn="just">
              <a:buFontTx/>
              <a:buChar char="-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Early diagnosis is a prophylactic measure.</a:t>
            </a:r>
          </a:p>
          <a:p>
            <a:pPr algn="just">
              <a:buFontTx/>
              <a:buChar char="-"/>
            </a:pP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Tx/>
              <a:buChar char="-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To complete a patient assessment, it is important to make a thorough and complete systematic examination.</a:t>
            </a:r>
          </a:p>
          <a:p>
            <a:pPr algn="just">
              <a:buFontTx/>
              <a:buChar char="-"/>
            </a:pP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Tx/>
              <a:buChar char="-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Examination includes:</a:t>
            </a:r>
          </a:p>
          <a:p>
            <a:pPr algn="just">
              <a:buFontTx/>
              <a:buChar char="-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    - anamnesis, - functional tests,</a:t>
            </a:r>
          </a:p>
          <a:p>
            <a:pPr algn="just">
              <a:buFontTx/>
              <a:buChar char="-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    - observation, - special tests and</a:t>
            </a:r>
          </a:p>
          <a:p>
            <a:pPr algn="just">
              <a:buFontTx/>
              <a:buChar char="-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    - amplitude of movement, -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palpim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FontTx/>
              <a:buChar char="-"/>
            </a:pP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Tx/>
              <a:buChar char="-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For a more realistic diagnosis we also do radiography, ultrasound,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electromyogram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, blood mirror and magnetic resonance.</a:t>
            </a:r>
            <a:endParaRPr lang="it-IT" sz="22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66149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Treatment of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torticulitis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295400"/>
            <a:ext cx="7848600" cy="51816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Conservative treatment of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torticulosis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consists of:</a:t>
            </a:r>
          </a:p>
          <a:p>
            <a:pPr marL="0" indent="0" algn="just">
              <a:buNone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Use of modalities (thermotherapy and electrotherapy),</a:t>
            </a:r>
          </a:p>
          <a:p>
            <a:pPr marL="0" indent="0" algn="just">
              <a:buNone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Physical therapy and</a:t>
            </a:r>
          </a:p>
          <a:p>
            <a:pPr marL="0" indent="0" algn="just">
              <a:buNone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Orthopedic instruments.</a:t>
            </a:r>
          </a:p>
          <a:p>
            <a:pPr marL="0" indent="0" algn="just">
              <a:buNone/>
            </a:pP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Paraphytotherapy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is applied in the morning, before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kinesiotherapy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about 20-30 min. It is most commonly started in the third week of life, in a series of 3-4 weeks, paused for 3 weeks, then the series is repeated.</a:t>
            </a:r>
          </a:p>
          <a:p>
            <a:pPr marL="0" indent="0" algn="just">
              <a:buNone/>
            </a:pP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Hot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Paraphony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Affects:</a:t>
            </a:r>
          </a:p>
          <a:p>
            <a:pPr marL="0" indent="0" algn="just">
              <a:buNone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Improving blood circulation and metabolism,</a:t>
            </a:r>
          </a:p>
          <a:p>
            <a:pPr marL="0" indent="0" algn="just">
              <a:buNone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Reduces pain and</a:t>
            </a:r>
          </a:p>
          <a:p>
            <a:pPr marL="0" indent="0" algn="just">
              <a:buNone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Increases elasticity of shortened tissue.</a:t>
            </a:r>
            <a:endParaRPr lang="en-US" sz="2200" dirty="0" err="1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21479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066800"/>
            <a:ext cx="7467600" cy="4800600"/>
          </a:xfrm>
        </p:spPr>
        <p:txBody>
          <a:bodyPr>
            <a:normAutofit/>
          </a:bodyPr>
          <a:lstStyle/>
          <a:p>
            <a:pPr algn="just">
              <a:buFontTx/>
              <a:buChar char="-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Electrotherapy can be started when the baby is three weeks old.</a:t>
            </a:r>
          </a:p>
          <a:p>
            <a:pPr algn="just">
              <a:buFontTx/>
              <a:buChar char="-"/>
            </a:pP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Tx/>
              <a:buChar char="-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The application time is 20 minutes in a series of 10-15 days. After the 2-3 week break, the series can be repeated.</a:t>
            </a:r>
          </a:p>
          <a:p>
            <a:pPr algn="just">
              <a:buFontTx/>
              <a:buChar char="-"/>
            </a:pP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Tx/>
              <a:buChar char="-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Electrophoresis is applied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monopolically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by applying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fibrolytic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antisklerotic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herbs (potassium, iodine,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thyomucase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, hydrocortisone).</a:t>
            </a:r>
          </a:p>
          <a:p>
            <a:pPr algn="just">
              <a:buFontTx/>
              <a:buChar char="-"/>
            </a:pP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Tx/>
              <a:buChar char="-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These are given to accelerate hematoma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resorption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and inhibit the development of fibrosis.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03811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304800"/>
            <a:ext cx="4419600" cy="6248400"/>
          </a:xfrm>
        </p:spPr>
        <p:txBody>
          <a:bodyPr>
            <a:noAutofit/>
          </a:bodyPr>
          <a:lstStyle/>
          <a:p>
            <a:pPr algn="just">
              <a:buFontTx/>
              <a:buChar char="-"/>
            </a:pP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Kinesiotherapy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uses passive and active movement techniques.</a:t>
            </a:r>
          </a:p>
          <a:p>
            <a:pPr algn="just">
              <a:buFontTx/>
              <a:buChar char="-"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Tx/>
              <a:buChar char="-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These exercises are applied to maintain or increase the length of the neck muscles, in particular the m.SCM.</a:t>
            </a:r>
          </a:p>
          <a:p>
            <a:pPr algn="just">
              <a:buFontTx/>
              <a:buChar char="-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                                        </a:t>
            </a:r>
          </a:p>
          <a:p>
            <a:pPr algn="just">
              <a:buFontTx/>
              <a:buChar char="-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Extension is carried out carefully, slowly and if encountered in resistance it becomes a short pause.</a:t>
            </a:r>
          </a:p>
          <a:p>
            <a:pPr algn="just">
              <a:buFontTx/>
              <a:buChar char="-"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Tx/>
              <a:buChar char="-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muscle in the prolonged position is held 5-10 seconds.</a:t>
            </a:r>
          </a:p>
          <a:p>
            <a:pPr algn="just">
              <a:buFontTx/>
              <a:buChar char="-"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Tx/>
              <a:buChar char="-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This maneuver is repeated 5-6 times a day with a duration of 10-15 min.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29200" y="304800"/>
            <a:ext cx="3313113" cy="2859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57800" y="3432175"/>
            <a:ext cx="3084513" cy="2384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78622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609600"/>
            <a:ext cx="7086600" cy="2971801"/>
          </a:xfrm>
        </p:spPr>
        <p:txBody>
          <a:bodyPr>
            <a:normAutofit/>
          </a:bodyPr>
          <a:lstStyle/>
          <a:p>
            <a:pPr algn="just">
              <a:buFontTx/>
              <a:buChar char="-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The same exercises should be repeated from the mother at home.</a:t>
            </a:r>
          </a:p>
          <a:p>
            <a:pPr algn="just">
              <a:buFontTx/>
              <a:buChar char="-"/>
            </a:pP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Tx/>
              <a:buChar char="-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It is important for the baby to lie in bed when sleeping.</a:t>
            </a:r>
          </a:p>
          <a:p>
            <a:pPr algn="just">
              <a:buFontTx/>
              <a:buChar char="-"/>
            </a:pP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Tx/>
              <a:buChar char="-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Sounds, lights and toys must always be in the sick side</a:t>
            </a: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2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19200" y="3657600"/>
            <a:ext cx="3393805" cy="2649036"/>
          </a:xfr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94075" y="3810000"/>
            <a:ext cx="3261139" cy="2250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35793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Orthotic treatment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6314" y="1295400"/>
            <a:ext cx="4419600" cy="5257800"/>
          </a:xfrm>
        </p:spPr>
        <p:txBody>
          <a:bodyPr>
            <a:normAutofit/>
          </a:bodyPr>
          <a:lstStyle/>
          <a:p>
            <a:pPr algn="just">
              <a:buFontTx/>
              <a:buChar char="-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The following are used:</a:t>
            </a:r>
          </a:p>
          <a:p>
            <a:pPr algn="just">
              <a:buFontTx/>
              <a:buChar char="-"/>
            </a:pP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Schanz's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cherub</a:t>
            </a:r>
          </a:p>
          <a:p>
            <a:pPr algn="just">
              <a:buFontTx/>
              <a:buChar char="-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Thomas's cherub</a:t>
            </a:r>
          </a:p>
          <a:p>
            <a:pPr algn="just">
              <a:buFontTx/>
              <a:buChar char="-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Improvised chafing-paper for babies less than 1 year old</a:t>
            </a:r>
          </a:p>
          <a:p>
            <a:pPr algn="just">
              <a:buFontTx/>
              <a:buChar char="-"/>
            </a:pP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Tx/>
              <a:buChar char="-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Average recovery time:</a:t>
            </a:r>
          </a:p>
          <a:p>
            <a:pPr algn="just">
              <a:buFontTx/>
              <a:buChar char="-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In the presence of hematoma 3-6 months,</a:t>
            </a:r>
          </a:p>
          <a:p>
            <a:pPr algn="just">
              <a:buFontTx/>
              <a:buChar char="-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Without hematoma is 1-3 months.</a:t>
            </a:r>
          </a:p>
          <a:p>
            <a:pPr algn="just">
              <a:buFontTx/>
              <a:buChar char="-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If surgery is not available until 6 months of treatment, surgical treatment is proposed.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86400" y="1371600"/>
            <a:ext cx="2971800" cy="2971800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76800" y="4495800"/>
            <a:ext cx="3861956" cy="1633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40939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2578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Purpose</a:t>
            </a:r>
          </a:p>
          <a:p>
            <a:pPr marL="0" indent="0" algn="ctr">
              <a:buNone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The purpose of this research was to analyze patients treated with </a:t>
            </a: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myoglycemic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tortikolis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at the </a:t>
            </a: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Physiatrics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Clinic for the period November 2016 to April 2017.</a:t>
            </a:r>
          </a:p>
          <a:p>
            <a:pPr marL="0" indent="0" algn="ctr">
              <a:buNone/>
            </a:pPr>
            <a:endParaRPr lang="en-US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Research is a retrospective cohort with the descriptive component. Study subjects were 116 cases and were analyzed during 10 treatment days.</a:t>
            </a:r>
          </a:p>
          <a:p>
            <a:pPr marL="0" indent="0" algn="ctr">
              <a:buNone/>
            </a:pPr>
            <a:endParaRPr lang="en-US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We have analyzed the subjects on the basis of sex, age, place, physical therapy and the attacked side.</a:t>
            </a:r>
          </a:p>
          <a:p>
            <a:pPr marL="0" indent="0" algn="ctr">
              <a:buNone/>
            </a:pPr>
            <a:endParaRPr lang="en-US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Statistical calculations, tables and graphs are worked on the SPSS program.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0323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0"/>
            <a:ext cx="4665345" cy="236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Content Placeholder 5"/>
          <p:cNvPicPr>
            <a:picLocks noGrp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57800" y="1066800"/>
            <a:ext cx="35052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457200" y="4114800"/>
            <a:ext cx="83820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Tx/>
              <a:buChar char="-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From the data presented in the chart and graph, we note that in the study were included in total 116 cases treated with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myogene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torticolis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buFontTx/>
              <a:buChar char="-"/>
            </a:pP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Tx/>
              <a:buChar char="-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Women with 66 or 56.9% were the most affected gender, compared to males who were 50 or 43.1%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90600" y="304800"/>
            <a:ext cx="7315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Results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98526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371600"/>
            <a:ext cx="4845064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990600"/>
            <a:ext cx="383558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304800" y="4495800"/>
            <a:ext cx="848378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Of the total of 116 cases treated with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torticulus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, the age most affected were 1 year olds with 83.6%, children aged 2 and 3 with the same percentage 3.4%, while children over 4 years were with a higher percentage small.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22649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29200" y="478970"/>
            <a:ext cx="3906159" cy="3712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1" y="662049"/>
            <a:ext cx="4876800" cy="32241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689429" y="4193738"/>
            <a:ext cx="762000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In the table are presented the treatment with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tortogenic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miogens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based on their birthplace. It is noted that the largest number of patients was from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Prishtina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with 78 cases or 67.2%.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Lipjan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13 cases with 11.2%,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Podujevo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10 cases with 8.6% and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Fushe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Kosova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7 cases 6%.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89998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50132" y="1371601"/>
            <a:ext cx="5384131" cy="266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0" y="518851"/>
            <a:ext cx="3962400" cy="31702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914400" y="4572000"/>
            <a:ext cx="73914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Out of a total of 116 cases that were diagnosed as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torticulus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and treated the most meticulous side was the left side with 64 cases or 55.2% and 52 cases or 44.8% of the right side.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59103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" y="1295400"/>
            <a:ext cx="5384031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62600" y="457200"/>
            <a:ext cx="4010542" cy="30837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609600" y="4114800"/>
            <a:ext cx="79248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Out of a total of 116 cases treated with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torticulosis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, around 99.1% were treated with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kinesiotherapy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parafinotherapy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, while 0.9% or only one case was treated with interfering current (IR) and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kinesiotherapy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and this patient belonged to the age of 26.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80022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CH" sz="3600" b="1" dirty="0" smtClean="0">
                <a:latin typeface="Times New Roman" pitchFamily="18" charset="0"/>
                <a:cs typeface="Times New Roman" pitchFamily="18" charset="0"/>
              </a:rPr>
              <a:t>conclusion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371600"/>
            <a:ext cx="7086600" cy="4525965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The most affected gender by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myogene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tortikolysis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was the female gender.</a:t>
            </a:r>
          </a:p>
          <a:p>
            <a:pPr algn="just"/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The average age of attack is 1 year.</a:t>
            </a:r>
          </a:p>
          <a:p>
            <a:pPr algn="just"/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The capital has been the most attacked country with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tortogenic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miogens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in the territory of Kosovo.</a:t>
            </a:r>
          </a:p>
          <a:p>
            <a:pPr algn="just"/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Kinesiotherapy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paraffinotherapy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affect almost completely the treatment of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myogeneic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torticosis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The most frequent localization was the left hand side.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8863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CH" sz="3200" b="1" dirty="0" smtClean="0">
                <a:latin typeface="Times New Roman" pitchFamily="18" charset="0"/>
                <a:cs typeface="Times New Roman" pitchFamily="18" charset="0"/>
              </a:rPr>
              <a:t>suggestions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848600" cy="4525963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Reduce your time in baby carriers!</a:t>
            </a:r>
          </a:p>
          <a:p>
            <a:pPr algn="just">
              <a:buFont typeface="Wingdings" pitchFamily="2" charset="2"/>
              <a:buChar char="Ø"/>
            </a:pP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More time on the boat!</a:t>
            </a:r>
          </a:p>
          <a:p>
            <a:pPr algn="just">
              <a:buFont typeface="Wingdings" pitchFamily="2" charset="2"/>
              <a:buChar char="Ø"/>
            </a:pP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Engaging in game activities that enable the use of both hands and feet!</a:t>
            </a:r>
          </a:p>
          <a:p>
            <a:pPr algn="just">
              <a:buFont typeface="Wingdings" pitchFamily="2" charset="2"/>
              <a:buChar char="Ø"/>
            </a:pP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Encourage the baby to look at both sides!</a:t>
            </a:r>
          </a:p>
          <a:p>
            <a:pPr algn="just">
              <a:buFont typeface="Wingdings" pitchFamily="2" charset="2"/>
              <a:buChar char="Ø"/>
            </a:pP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Change the arm with which you keep the baby while feeding!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73877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819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THANK YOU FOR YOUR ATTENTION!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92539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559</TotalTime>
  <Words>1168</Words>
  <Application>Microsoft Office PowerPoint</Application>
  <PresentationFormat>On-screen Show (4:3)</PresentationFormat>
  <Paragraphs>187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Slide 1</vt:lpstr>
      <vt:lpstr>Anatomy of the skull and cervical region</vt:lpstr>
      <vt:lpstr>Characteristics of cervical vertebrae and intervertebral disc</vt:lpstr>
      <vt:lpstr>Articulations and ligaments</vt:lpstr>
      <vt:lpstr>Muscle  </vt:lpstr>
      <vt:lpstr>Torticolism of myogenesis</vt:lpstr>
      <vt:lpstr>Slide 7</vt:lpstr>
      <vt:lpstr>Etiology</vt:lpstr>
      <vt:lpstr>symptoms</vt:lpstr>
      <vt:lpstr>Diagnosing</vt:lpstr>
      <vt:lpstr>Treatment of torticulitis</vt:lpstr>
      <vt:lpstr>Slide 12</vt:lpstr>
      <vt:lpstr>Slide 13</vt:lpstr>
      <vt:lpstr>Slide 14</vt:lpstr>
      <vt:lpstr>Orthotic treatment</vt:lpstr>
      <vt:lpstr>Slide 16</vt:lpstr>
      <vt:lpstr>Slide 17</vt:lpstr>
      <vt:lpstr>Slide 18</vt:lpstr>
      <vt:lpstr>Slide 19</vt:lpstr>
      <vt:lpstr>Slide 20</vt:lpstr>
      <vt:lpstr>Slide 21</vt:lpstr>
      <vt:lpstr>conclusion </vt:lpstr>
      <vt:lpstr>suggestions</vt:lpstr>
      <vt:lpstr>THANK YOU FOR YOUR ATTENTION!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Arilda Shala</dc:creator>
  <cp:lastModifiedBy>NESTI</cp:lastModifiedBy>
  <cp:revision>74</cp:revision>
  <dcterms:created xsi:type="dcterms:W3CDTF">2017-05-24T09:32:04Z</dcterms:created>
  <dcterms:modified xsi:type="dcterms:W3CDTF">2017-07-20T10:06:32Z</dcterms:modified>
</cp:coreProperties>
</file>