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406" r:id="rId3"/>
    <p:sldId id="387" r:id="rId4"/>
    <p:sldId id="389" r:id="rId5"/>
    <p:sldId id="391" r:id="rId6"/>
    <p:sldId id="392" r:id="rId7"/>
    <p:sldId id="393" r:id="rId8"/>
    <p:sldId id="450" r:id="rId9"/>
    <p:sldId id="502" r:id="rId10"/>
    <p:sldId id="503" r:id="rId11"/>
    <p:sldId id="504" r:id="rId12"/>
    <p:sldId id="505" r:id="rId13"/>
    <p:sldId id="455" r:id="rId14"/>
    <p:sldId id="456" r:id="rId15"/>
    <p:sldId id="459" r:id="rId16"/>
    <p:sldId id="506" r:id="rId17"/>
    <p:sldId id="507" r:id="rId18"/>
    <p:sldId id="480" r:id="rId19"/>
    <p:sldId id="460" r:id="rId20"/>
    <p:sldId id="461" r:id="rId21"/>
    <p:sldId id="479" r:id="rId22"/>
    <p:sldId id="509" r:id="rId23"/>
    <p:sldId id="462" r:id="rId24"/>
    <p:sldId id="463" r:id="rId25"/>
    <p:sldId id="464" r:id="rId26"/>
    <p:sldId id="465" r:id="rId27"/>
    <p:sldId id="466" r:id="rId28"/>
    <p:sldId id="510" r:id="rId29"/>
    <p:sldId id="481" r:id="rId30"/>
    <p:sldId id="482" r:id="rId31"/>
    <p:sldId id="513" r:id="rId32"/>
    <p:sldId id="483" r:id="rId33"/>
    <p:sldId id="484" r:id="rId34"/>
    <p:sldId id="486" r:id="rId35"/>
    <p:sldId id="512" r:id="rId36"/>
    <p:sldId id="531" r:id="rId37"/>
    <p:sldId id="532" r:id="rId38"/>
    <p:sldId id="521" r:id="rId39"/>
    <p:sldId id="527" r:id="rId40"/>
    <p:sldId id="534" r:id="rId41"/>
    <p:sldId id="533" r:id="rId42"/>
    <p:sldId id="522" r:id="rId43"/>
    <p:sldId id="535" r:id="rId44"/>
    <p:sldId id="523" r:id="rId45"/>
    <p:sldId id="528" r:id="rId46"/>
    <p:sldId id="538" r:id="rId47"/>
    <p:sldId id="468" r:id="rId48"/>
    <p:sldId id="530" r:id="rId49"/>
    <p:sldId id="524" r:id="rId50"/>
    <p:sldId id="529" r:id="rId51"/>
    <p:sldId id="488" r:id="rId52"/>
    <p:sldId id="514" r:id="rId53"/>
    <p:sldId id="477" r:id="rId54"/>
    <p:sldId id="478" r:id="rId55"/>
    <p:sldId id="475" r:id="rId56"/>
    <p:sldId id="536" r:id="rId57"/>
    <p:sldId id="498" r:id="rId58"/>
    <p:sldId id="500" r:id="rId59"/>
    <p:sldId id="493" r:id="rId60"/>
    <p:sldId id="492" r:id="rId61"/>
    <p:sldId id="539" r:id="rId62"/>
    <p:sldId id="540" r:id="rId63"/>
    <p:sldId id="537" r:id="rId64"/>
    <p:sldId id="520" r:id="rId6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81818" autoAdjust="0"/>
  </p:normalViewPr>
  <p:slideViewPr>
    <p:cSldViewPr>
      <p:cViewPr>
        <p:scale>
          <a:sx n="100" d="100"/>
          <a:sy n="100" d="100"/>
        </p:scale>
        <p:origin x="24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C7479-8F90-482E-A86D-AE659B36D79E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74263-3964-4A84-90E1-9D6A9063FD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166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151822/" TargetMode="External"/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23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23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23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23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23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591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371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10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2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11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575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altLang="ko-KR" smtClean="0">
                <a:solidFill>
                  <a:prstClr val="black"/>
                </a:solidFill>
              </a:rPr>
              <a:pPr/>
              <a:t>12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99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JEV</a:t>
            </a:r>
            <a:r>
              <a:rPr lang="ko-KR" altLang="en-US" dirty="0" smtClean="0"/>
              <a:t>는 동아시아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동남아시아에서 </a:t>
            </a:r>
            <a:r>
              <a:rPr lang="en-US" altLang="ko-KR" dirty="0" smtClean="0"/>
              <a:t>endemic</a:t>
            </a:r>
            <a:r>
              <a:rPr lang="ko-KR" altLang="en-US" dirty="0" smtClean="0"/>
              <a:t>함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F463F-97A2-4335-B1A4-F4559DBBAD0A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9696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1982 1194</a:t>
            </a:r>
            <a:r>
              <a:rPr lang="ko-KR" altLang="en-US" dirty="0" smtClean="0"/>
              <a:t>명</a:t>
            </a:r>
            <a:r>
              <a:rPr lang="en-US" altLang="ko-KR" dirty="0" smtClean="0"/>
              <a:t>, 1983 193</a:t>
            </a:r>
            <a:r>
              <a:rPr lang="ko-KR" altLang="en-US" dirty="0" smtClean="0"/>
              <a:t>명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F463F-97A2-4335-B1A4-F4559DBBAD0A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789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F463F-97A2-4335-B1A4-F4559DBBAD0A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032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Cumulative incidence is the number of cases per 100 000 population at risk.</a:t>
            </a:r>
          </a:p>
          <a:p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 Proximity to pigsty or rice paddy was defined as location of residence within 5 kilometers of a pigsty or rice paddy.</a:t>
            </a:r>
          </a:p>
          <a:p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 Outdoor activity was defined as outdoor activity </a:t>
            </a:r>
            <a:r>
              <a:rPr lang="en-US" altLang="ko-KR" sz="1200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9:00 p.m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more than three times a week.</a:t>
            </a:r>
          </a:p>
          <a:p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Outdoor occupation was defined as spending more than 50% of work time outside of the building.</a:t>
            </a:r>
          </a:p>
          <a:p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Immigrant was defined as a foreign-born person who had resided in Korea for more than 3 months before the onset of symptoms.</a:t>
            </a:r>
          </a:p>
          <a:p>
            <a:endParaRPr lang="en-US" altLang="ko-K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Outdoor activity :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늦은 밤에 순찰돌기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이른 새벽에 출근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(4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명은 논이나 밭일하러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3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명은 공장에 출근하고 있었고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명은 경비직으로 출근하였고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나머지는 교통경찰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목수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건설현장일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등등을 순이었음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.)</a:t>
            </a:r>
          </a:p>
          <a:p>
            <a:endParaRPr lang="en-US" altLang="ko-K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외국 국적의 사람은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명이 포함되어 있었는데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국적은 다르지만 한국에서 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ko-KR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개월 이상 거주하고 있었음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n-US" altLang="ko-K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F463F-97A2-4335-B1A4-F4559DBBAD0A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2602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F463F-97A2-4335-B1A4-F4559DBBAD0A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7333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전구기 </a:t>
            </a:r>
            <a:r>
              <a:rPr lang="en-US" altLang="ko-KR" dirty="0" smtClean="0"/>
              <a:t>2-3</a:t>
            </a:r>
            <a:r>
              <a:rPr lang="ko-KR" altLang="en-US" dirty="0" smtClean="0"/>
              <a:t>일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급성기</a:t>
            </a:r>
            <a:r>
              <a:rPr lang="ko-KR" altLang="en-US" dirty="0" smtClean="0"/>
              <a:t> </a:t>
            </a:r>
            <a:r>
              <a:rPr lang="en-US" altLang="ko-KR" dirty="0" smtClean="0"/>
              <a:t>3-4</a:t>
            </a:r>
            <a:r>
              <a:rPr lang="ko-KR" altLang="en-US" dirty="0" smtClean="0"/>
              <a:t>일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아급성기</a:t>
            </a:r>
            <a:r>
              <a:rPr lang="ko-KR" altLang="en-US" dirty="0" smtClean="0"/>
              <a:t> </a:t>
            </a:r>
            <a:r>
              <a:rPr lang="en-US" altLang="ko-KR" dirty="0" smtClean="0"/>
              <a:t>7-10</a:t>
            </a:r>
            <a:r>
              <a:rPr lang="ko-KR" altLang="en-US" dirty="0" smtClean="0"/>
              <a:t>일</a:t>
            </a:r>
            <a:r>
              <a:rPr lang="en-US" altLang="ko-KR" dirty="0" smtClean="0"/>
              <a:t>, </a:t>
            </a:r>
            <a:r>
              <a:rPr lang="ko-KR" altLang="en-US" dirty="0" smtClean="0"/>
              <a:t>회복기 </a:t>
            </a:r>
            <a:r>
              <a:rPr lang="en-US" altLang="ko-KR" dirty="0" smtClean="0"/>
              <a:t>4-7</a:t>
            </a:r>
            <a:r>
              <a:rPr lang="ko-KR" altLang="en-US" dirty="0" smtClean="0"/>
              <a:t>주</a:t>
            </a:r>
            <a:endParaRPr lang="en-US" altLang="ko-KR" dirty="0" smtClean="0"/>
          </a:p>
          <a:p>
            <a:r>
              <a:rPr lang="en-US" altLang="ko-KR" dirty="0" smtClean="0"/>
              <a:t>10-35% </a:t>
            </a:r>
            <a:r>
              <a:rPr lang="ko-KR" altLang="en-US" dirty="0" smtClean="0"/>
              <a:t>발병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일 이내 사망</a:t>
            </a: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 smtClean="0"/>
              <a:t>10-35% </a:t>
            </a:r>
            <a:r>
              <a:rPr lang="ko-KR" altLang="en-US" sz="1200" dirty="0" smtClean="0"/>
              <a:t>발병 </a:t>
            </a:r>
            <a:r>
              <a:rPr lang="en-US" altLang="ko-KR" sz="1200" dirty="0" smtClean="0"/>
              <a:t>10</a:t>
            </a:r>
            <a:r>
              <a:rPr lang="ko-KR" altLang="en-US" sz="1200" dirty="0" smtClean="0"/>
              <a:t>일 이내 사망 </a:t>
            </a:r>
            <a:r>
              <a:rPr lang="en-US" altLang="ko-KR" sz="1200" dirty="0" smtClean="0"/>
              <a:t>(1950</a:t>
            </a:r>
            <a:r>
              <a:rPr lang="ko-KR" altLang="en-US" sz="1200" dirty="0" smtClean="0"/>
              <a:t>년대 국내 사망률 </a:t>
            </a:r>
            <a:r>
              <a:rPr lang="en-US" altLang="ko-KR" sz="1200" dirty="0" smtClean="0"/>
              <a:t>43.8%-&gt; 1960</a:t>
            </a:r>
            <a:r>
              <a:rPr lang="ko-KR" altLang="en-US" sz="1200" dirty="0" smtClean="0"/>
              <a:t>년대 </a:t>
            </a:r>
            <a:r>
              <a:rPr lang="en-US" altLang="ko-KR" sz="1200" dirty="0" smtClean="0"/>
              <a:t>31.5% -&gt; 2010</a:t>
            </a:r>
            <a:r>
              <a:rPr lang="ko-KR" altLang="en-US" sz="1200" dirty="0" smtClean="0"/>
              <a:t>년 </a:t>
            </a:r>
            <a:r>
              <a:rPr lang="en-US" altLang="ko-KR" sz="1200" dirty="0" smtClean="0"/>
              <a:t>20%</a:t>
            </a: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 smtClean="0"/>
              <a:t>headache, fever, rigor, GI symptoms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F463F-97A2-4335-B1A4-F4559DBBAD0A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5379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대부분 </a:t>
            </a:r>
            <a:r>
              <a:rPr lang="en-US" altLang="ko-KR" dirty="0" smtClean="0"/>
              <a:t>IgM</a:t>
            </a:r>
            <a:r>
              <a:rPr lang="en-US" altLang="ko-KR" baseline="0" dirty="0" smtClean="0"/>
              <a:t> positive</a:t>
            </a:r>
            <a:endParaRPr lang="en-US" altLang="ko-KR" dirty="0" smtClean="0"/>
          </a:p>
          <a:p>
            <a:r>
              <a:rPr lang="en-US" altLang="ko-KR" dirty="0" smtClean="0"/>
              <a:t>Viral</a:t>
            </a:r>
            <a:r>
              <a:rPr lang="en-US" altLang="ko-KR" baseline="0" dirty="0" smtClean="0"/>
              <a:t> PCR </a:t>
            </a:r>
            <a:r>
              <a:rPr lang="ko-KR" altLang="en-US" baseline="0" dirty="0" err="1" smtClean="0"/>
              <a:t>검출율</a:t>
            </a:r>
            <a:r>
              <a:rPr lang="ko-KR" altLang="en-US" baseline="0" dirty="0" smtClean="0"/>
              <a:t> 낮다</a:t>
            </a:r>
            <a:r>
              <a:rPr lang="en-US" altLang="ko-KR" baseline="0" dirty="0" smtClean="0"/>
              <a:t>. </a:t>
            </a:r>
            <a:r>
              <a:rPr lang="en-US" altLang="ko-KR" dirty="0" smtClean="0"/>
              <a:t>Viremia </a:t>
            </a:r>
            <a:r>
              <a:rPr lang="ko-KR" altLang="en-US" dirty="0" smtClean="0"/>
              <a:t>적다</a:t>
            </a:r>
            <a:endParaRPr lang="en-US" altLang="ko-KR" dirty="0" smtClean="0"/>
          </a:p>
          <a:p>
            <a:r>
              <a:rPr lang="en-US" altLang="ko-KR" dirty="0" smtClean="0"/>
              <a:t>100~200 </a:t>
            </a:r>
            <a:r>
              <a:rPr lang="en-US" altLang="ko-KR" dirty="0" err="1" smtClean="0"/>
              <a:t>wbc</a:t>
            </a:r>
            <a:endParaRPr lang="en-US" altLang="ko-KR" dirty="0" smtClean="0"/>
          </a:p>
          <a:p>
            <a:r>
              <a:rPr lang="en-US" altLang="ko-KR" dirty="0" smtClean="0"/>
              <a:t>MR</a:t>
            </a:r>
            <a:r>
              <a:rPr lang="ko-KR" altLang="en-US" dirty="0" smtClean="0"/>
              <a:t>상 대부분 </a:t>
            </a:r>
            <a:r>
              <a:rPr lang="ko-KR" altLang="en-US" dirty="0" err="1" smtClean="0"/>
              <a:t>이상소견</a:t>
            </a:r>
            <a:r>
              <a:rPr lang="ko-KR" altLang="en-US" dirty="0" smtClean="0"/>
              <a:t> 동반</a:t>
            </a:r>
            <a:endParaRPr lang="en-US" altLang="ko-KR" dirty="0" smtClean="0"/>
          </a:p>
          <a:p>
            <a:r>
              <a:rPr lang="ko-KR" altLang="en-US" dirty="0" smtClean="0"/>
              <a:t>사망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74263-3964-4A84-90E1-9D6A9063FDB4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054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https://www.ncbi.nlm.nih.gov/pmc/articles/PMC4187632/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74263-3964-4A84-90E1-9D6A9063FDB4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331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https://link.springer.com/article/10.1080%2F13550280802339643</a:t>
            </a:r>
            <a:endParaRPr lang="ko-KR" altLang="en-US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Rabies virus (RV), poliovirus (PV), and adenoviruses (</a:t>
            </a:r>
            <a:r>
              <a:rPr lang="en-US" altLang="ko-KR" dirty="0" err="1" smtClean="0"/>
              <a:t>AdV</a:t>
            </a:r>
            <a:r>
              <a:rPr lang="en-US" altLang="ko-KR" dirty="0" smtClean="0"/>
              <a:t>) all infect peripheral</a:t>
            </a:r>
          </a:p>
          <a:p>
            <a:r>
              <a:rPr lang="en-US" altLang="ko-KR" dirty="0" smtClean="0"/>
              <a:t>nerves at neuromuscular junctions to access the CNS and induce fatal encephalitic</a:t>
            </a:r>
          </a:p>
          <a:p>
            <a:r>
              <a:rPr lang="en-US" altLang="ko-KR" dirty="0" smtClean="0"/>
              <a:t>disease (rabies), paralytic disease (poliomyelitis), and meningoencephalitis (</a:t>
            </a:r>
            <a:r>
              <a:rPr lang="en-US" altLang="ko-KR" dirty="0" err="1" smtClean="0"/>
              <a:t>AdV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74263-3964-4A84-90E1-9D6A9063FDB4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8393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https://link.springer.com/article/10.1080%2F13550280802339643</a:t>
            </a:r>
            <a:endParaRPr lang="ko-KR" altLang="en-US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Rabies virus (RV), poliovirus (PV), and adenoviruses (</a:t>
            </a:r>
            <a:r>
              <a:rPr lang="en-US" altLang="ko-KR" dirty="0" err="1" smtClean="0"/>
              <a:t>AdV</a:t>
            </a:r>
            <a:r>
              <a:rPr lang="en-US" altLang="ko-KR" dirty="0" smtClean="0"/>
              <a:t>) all infect peripheral</a:t>
            </a:r>
          </a:p>
          <a:p>
            <a:r>
              <a:rPr lang="en-US" altLang="ko-KR" dirty="0" smtClean="0"/>
              <a:t>nerves at neuromuscular junctions to access the CNS and induce fatal encephalitic</a:t>
            </a:r>
          </a:p>
          <a:p>
            <a:r>
              <a:rPr lang="en-US" altLang="ko-KR" dirty="0" smtClean="0"/>
              <a:t>disease (rabies), paralytic disease (poliomyelitis), and meningoencephalitis (</a:t>
            </a:r>
            <a:r>
              <a:rPr lang="en-US" altLang="ko-KR" dirty="0" err="1" smtClean="0"/>
              <a:t>AdV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74263-3964-4A84-90E1-9D6A9063FDB4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9739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Motor proteins called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dyneins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are responsible for retrograde transport, which moves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molecules along microtubules from neuronal synapses to the cell body. Kinesins,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the other hand, control anterograde movement by transporting molecules in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opposite direction (Salinas et al. 2010). Utilization of these motor proteins is essential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cient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transneural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migration of viruses, which would otherwise have to rely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passive diffusion to navigate the long distances between nerve terminals and cell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bodies. In fact, it is estimated that the capsid proteins of poliovirus and HSV would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 up to 61 and 231 years, respectively, to move through 1 cm of cytoplasm by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passive diffusion (</a:t>
            </a:r>
            <a:r>
              <a:rPr lang="en-US" altLang="ko-K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Sodeik</a:t>
            </a:r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2000). Therefore, many neurotropic viruses have evolved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strategies to exploit the transportation network within neurons.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74263-3964-4A84-90E1-9D6A9063FDB4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444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우선 초기에 모기에 물려서 감염이 발생하게 됩니다</a:t>
            </a:r>
            <a:r>
              <a:rPr lang="en-US" altLang="ko-K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ko-KR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F463F-97A2-4335-B1A4-F4559DBBAD0A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9922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Mechanism</a:t>
            </a:r>
            <a:r>
              <a:rPr lang="en-US" altLang="ko-KR" baseline="0" dirty="0" smtClean="0"/>
              <a:t> unknown.</a:t>
            </a:r>
          </a:p>
          <a:p>
            <a:r>
              <a:rPr lang="en-US" altLang="ko-KR" baseline="0" dirty="0" smtClean="0"/>
              <a:t>St Louis encephalitis virus</a:t>
            </a:r>
            <a:r>
              <a:rPr lang="ko-KR" altLang="en-US" baseline="0" dirty="0" smtClean="0"/>
              <a:t>의 경우에는 </a:t>
            </a:r>
            <a:r>
              <a:rPr lang="en-US" altLang="ko-KR" baseline="0" dirty="0" smtClean="0"/>
              <a:t>olfactory route</a:t>
            </a:r>
            <a:r>
              <a:rPr lang="ko-KR" altLang="en-US" baseline="0" dirty="0" smtClean="0"/>
              <a:t>를 통해 </a:t>
            </a:r>
            <a:r>
              <a:rPr lang="en-US" altLang="ko-KR" baseline="0" dirty="0" smtClean="0"/>
              <a:t>CNS</a:t>
            </a:r>
            <a:r>
              <a:rPr lang="ko-KR" altLang="en-US" baseline="0" dirty="0" smtClean="0"/>
              <a:t>를 통과한다고 </a:t>
            </a:r>
            <a:r>
              <a:rPr lang="ko-KR" altLang="en-US" baseline="0" dirty="0" err="1" smtClean="0"/>
              <a:t>알려져있고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Postmortem study</a:t>
            </a:r>
            <a:r>
              <a:rPr lang="ko-KR" altLang="en-US" baseline="0" dirty="0" smtClean="0"/>
              <a:t>를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해보면 </a:t>
            </a:r>
            <a:r>
              <a:rPr lang="en-US" altLang="ko-KR" baseline="0" dirty="0" smtClean="0"/>
              <a:t>brain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diffuse</a:t>
            </a:r>
            <a:r>
              <a:rPr lang="ko-KR" altLang="en-US" baseline="0" dirty="0" smtClean="0"/>
              <a:t>한 </a:t>
            </a:r>
            <a:r>
              <a:rPr lang="en-US" altLang="ko-KR" baseline="0" dirty="0" smtClean="0"/>
              <a:t>infection</a:t>
            </a:r>
            <a:r>
              <a:rPr lang="ko-KR" altLang="en-US" baseline="0" dirty="0" smtClean="0"/>
              <a:t>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관찰되며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flavivirus</a:t>
            </a:r>
            <a:r>
              <a:rPr lang="ko-KR" altLang="en-US" baseline="0" dirty="0" smtClean="0"/>
              <a:t>가 </a:t>
            </a:r>
            <a:r>
              <a:rPr lang="en-US" altLang="ko-KR" baseline="0" dirty="0" smtClean="0"/>
              <a:t>endothelium </a:t>
            </a:r>
            <a:r>
              <a:rPr lang="ko-KR" altLang="en-US" baseline="0" dirty="0" smtClean="0"/>
              <a:t>내부에서 </a:t>
            </a:r>
            <a:r>
              <a:rPr lang="en-US" altLang="ko-KR" baseline="0" dirty="0" smtClean="0"/>
              <a:t>replication</a:t>
            </a:r>
            <a:r>
              <a:rPr lang="ko-KR" altLang="en-US" baseline="0" dirty="0" err="1" smtClean="0"/>
              <a:t>하는것이</a:t>
            </a:r>
            <a:r>
              <a:rPr lang="ko-KR" altLang="en-US" baseline="0" dirty="0" smtClean="0"/>
              <a:t> 관찰되기도 하여</a:t>
            </a:r>
            <a:r>
              <a:rPr lang="en-US" altLang="ko-KR" baseline="0" dirty="0" smtClean="0"/>
              <a:t>, endothelial cell</a:t>
            </a:r>
            <a:r>
              <a:rPr lang="ko-KR" altLang="en-US" baseline="0" dirty="0" smtClean="0"/>
              <a:t>을 통과하여 </a:t>
            </a:r>
            <a:r>
              <a:rPr lang="en-US" altLang="ko-KR" baseline="0" dirty="0" smtClean="0"/>
              <a:t>BBB</a:t>
            </a:r>
            <a:r>
              <a:rPr lang="ko-KR" altLang="en-US" baseline="0" dirty="0" smtClean="0"/>
              <a:t>를 </a:t>
            </a:r>
            <a:r>
              <a:rPr lang="ko-KR" altLang="en-US" baseline="0" dirty="0" err="1" smtClean="0"/>
              <a:t>통과할것으로</a:t>
            </a:r>
            <a:r>
              <a:rPr lang="ko-KR" altLang="en-US" baseline="0" dirty="0" smtClean="0"/>
              <a:t> 추정한다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또한 </a:t>
            </a:r>
            <a:r>
              <a:rPr lang="en-US" altLang="ko-KR" baseline="0" dirty="0" smtClean="0"/>
              <a:t>autopsy case</a:t>
            </a:r>
            <a:r>
              <a:rPr lang="ko-KR" altLang="en-US" baseline="0" dirty="0" smtClean="0"/>
              <a:t>들을 전자현미경으로 분석해보면 바이러스가 </a:t>
            </a:r>
            <a:r>
              <a:rPr lang="en-US" altLang="ko-KR" baseline="0" dirty="0" smtClean="0"/>
              <a:t>rough ER</a:t>
            </a:r>
            <a:r>
              <a:rPr lang="ko-KR" altLang="en-US" baseline="0" dirty="0" smtClean="0"/>
              <a:t>과 </a:t>
            </a:r>
            <a:r>
              <a:rPr lang="en-US" altLang="ko-KR" baseline="0" dirty="0" smtClean="0"/>
              <a:t>Golgi apparatus</a:t>
            </a:r>
            <a:r>
              <a:rPr lang="ko-KR" altLang="en-US" baseline="0" dirty="0" smtClean="0"/>
              <a:t>에서 </a:t>
            </a:r>
            <a:r>
              <a:rPr lang="en-US" altLang="ko-KR" baseline="0" dirty="0" smtClean="0"/>
              <a:t>replication</a:t>
            </a:r>
            <a:r>
              <a:rPr lang="ko-KR" altLang="en-US" baseline="0" dirty="0" err="1" smtClean="0"/>
              <a:t>하는것을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볼수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있다ㅣ</a:t>
            </a:r>
            <a:r>
              <a:rPr lang="en-US" altLang="ko-KR" baseline="0" dirty="0" smtClean="0"/>
              <a:t>. Neuron</a:t>
            </a:r>
            <a:r>
              <a:rPr lang="ko-KR" altLang="en-US" baseline="0" dirty="0" smtClean="0"/>
              <a:t>들의 </a:t>
            </a:r>
            <a:r>
              <a:rPr lang="en-US" altLang="ko-KR" baseline="0" dirty="0" smtClean="0"/>
              <a:t>endoplasmic reticulum</a:t>
            </a:r>
            <a:r>
              <a:rPr lang="ko-KR" altLang="en-US" baseline="0" dirty="0" smtClean="0"/>
              <a:t>에 </a:t>
            </a:r>
            <a:r>
              <a:rPr lang="en-US" altLang="ko-KR" baseline="0" dirty="0" smtClean="0"/>
              <a:t>hypertrophy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extensive</a:t>
            </a:r>
            <a:r>
              <a:rPr lang="ko-KR" altLang="en-US" baseline="0" dirty="0" smtClean="0"/>
              <a:t>한 </a:t>
            </a:r>
            <a:r>
              <a:rPr lang="en-US" altLang="ko-KR" baseline="0" dirty="0" smtClean="0"/>
              <a:t>destruction</a:t>
            </a:r>
            <a:r>
              <a:rPr lang="ko-KR" altLang="en-US" baseline="0" dirty="0" smtClean="0"/>
              <a:t>이 관찰된다</a:t>
            </a:r>
            <a:r>
              <a:rPr lang="en-US" altLang="ko-KR" baseline="0" dirty="0" smtClean="0"/>
              <a:t>. Inflammatory cell</a:t>
            </a:r>
            <a:r>
              <a:rPr lang="ko-KR" altLang="en-US" baseline="0" dirty="0" smtClean="0"/>
              <a:t>과 </a:t>
            </a:r>
            <a:r>
              <a:rPr lang="en-US" altLang="ko-KR" baseline="0" dirty="0" smtClean="0"/>
              <a:t>phagocytosis</a:t>
            </a:r>
            <a:r>
              <a:rPr lang="ko-KR" altLang="en-US" baseline="0" dirty="0" smtClean="0"/>
              <a:t>가 </a:t>
            </a:r>
            <a:r>
              <a:rPr lang="en-US" altLang="ko-KR" baseline="0" dirty="0" smtClean="0"/>
              <a:t>perivascular space</a:t>
            </a:r>
            <a:r>
              <a:rPr lang="ko-KR" altLang="en-US" baseline="0" dirty="0" smtClean="0"/>
              <a:t>에서 관찰된다고 함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dirty="0" smtClean="0"/>
              <a:t>The ER is a vital cell organelle that is </a:t>
            </a:r>
            <a:r>
              <a:rPr lang="en-US" altLang="ko-KR" dirty="0" smtClean="0">
                <a:hlinkClick r:id="rId3"/>
              </a:rPr>
              <a:t>important for folding, assembly and transport of the newly </a:t>
            </a:r>
            <a:r>
              <a:rPr lang="en-US" altLang="ko-KR" dirty="0" err="1" smtClean="0">
                <a:hlinkClick r:id="rId3"/>
              </a:rPr>
              <a:t>synthesised</a:t>
            </a:r>
            <a:r>
              <a:rPr lang="en-US" altLang="ko-KR" dirty="0" smtClean="0">
                <a:hlinkClick r:id="rId3"/>
              </a:rPr>
              <a:t> proteins</a:t>
            </a:r>
            <a:r>
              <a:rPr lang="en-US" altLang="ko-KR" dirty="0" smtClean="0"/>
              <a:t> from the nucleus. JEV infection lowers the protein folding capacity of ER and increases viral protein synthesis. This causes it to expand, leading to a stress response and eventually to apoptosis and cell death.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F463F-97A2-4335-B1A4-F4559DBBAD0A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85145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 smtClean="0"/>
              <a:t>Portals of Viral Entry into the Central Nervous System</a:t>
            </a:r>
            <a:endParaRPr lang="en-US" altLang="ko-KR" dirty="0" smtClean="0"/>
          </a:p>
          <a:p>
            <a:r>
              <a:rPr lang="en-US" altLang="ko-KR" dirty="0" smtClean="0"/>
              <a:t>https://www.researchgate.net/publication/282851330_Portals_of_Viral_Entry_into_the_Central_Nervous_System</a:t>
            </a:r>
          </a:p>
          <a:p>
            <a:endParaRPr lang="en-US" altLang="ko-KR" dirty="0" smtClean="0"/>
          </a:p>
          <a:p>
            <a:r>
              <a:rPr lang="en-US" altLang="ko-KR" b="1" dirty="0" smtClean="0"/>
              <a:t>The blood-brain barrier in the cerebrum is the initial site for the Japanese encephalitis virus entering the central nervous system.</a:t>
            </a:r>
          </a:p>
          <a:p>
            <a:r>
              <a:rPr lang="en-US" altLang="ko-KR" dirty="0" smtClean="0"/>
              <a:t>https://www.ncbi.nlm.nih.gov/pubmed/19023687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74263-3964-4A84-90E1-9D6A9063FDB4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83675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https://www.ncbi.nlm.nih.gov/pmc/articles/PMC4187632/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74263-3964-4A84-90E1-9D6A9063FDB4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6793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The injured anterior horn cells were</a:t>
            </a:r>
          </a:p>
          <a:p>
            <a:r>
              <a:rPr lang="en-US" altLang="ko-KR" dirty="0" smtClean="0"/>
              <a:t>invaded by both leukocytes and microglia in the process, of </a:t>
            </a:r>
            <a:r>
              <a:rPr lang="en-US" altLang="ko-KR" dirty="0" err="1" smtClean="0"/>
              <a:t>neuronophagia</a:t>
            </a:r>
            <a:endParaRPr lang="en-US" altLang="ko-KR" dirty="0" smtClean="0"/>
          </a:p>
          <a:p>
            <a:r>
              <a:rPr lang="en-US" altLang="ko-KR" dirty="0" smtClean="0"/>
              <a:t>(Fig. 7). The latter was rarely seen in regions other than</a:t>
            </a:r>
          </a:p>
          <a:p>
            <a:r>
              <a:rPr lang="en-US" altLang="ko-KR" dirty="0" smtClean="0"/>
              <a:t>the cord; elsewhere the damaged ganglion cells were indicated by</a:t>
            </a:r>
          </a:p>
          <a:p>
            <a:r>
              <a:rPr lang="en-US" altLang="ko-KR" dirty="0" smtClean="0"/>
              <a:t>increased glial </a:t>
            </a:r>
            <a:r>
              <a:rPr lang="en-US" altLang="ko-KR" dirty="0" err="1" smtClean="0"/>
              <a:t>satellitosis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74263-3964-4A84-90E1-9D6A9063FDB4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58513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Kalita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J., </a:t>
            </a:r>
            <a:r>
              <a:rPr lang="en-US" altLang="ko-K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Misra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U.K., 2000a. Comparison of CT scan and MRI findings in the</a:t>
            </a:r>
          </a:p>
          <a:p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diagnosis of Japanese encephalitis. J. Neurol. Sci. 174, 3–8.</a:t>
            </a:r>
          </a:p>
          <a:p>
            <a:endParaRPr lang="en-US" altLang="ko-K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Handique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S.K., Das, R.R., Barman, K., </a:t>
            </a:r>
            <a:r>
              <a:rPr lang="en-US" altLang="ko-K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Medhi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N., </a:t>
            </a:r>
            <a:r>
              <a:rPr lang="en-US" altLang="ko-K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Saharia</a:t>
            </a:r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B., et al., 2006. Temporal</a:t>
            </a:r>
          </a:p>
          <a:p>
            <a:r>
              <a:rPr lang="en-US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lobe involvement in Japanese encephalitis: problems in differential diagnosis.</a:t>
            </a:r>
          </a:p>
          <a:p>
            <a:r>
              <a:rPr lang="de-DE" altLang="ko-K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Am. J. Neuroradiol. 27, 1027–1031.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F463F-97A2-4335-B1A4-F4559DBBAD0A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9515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latin typeface="Times New Roman" panose="02020603050405020304" pitchFamily="18" charset="0"/>
              </a:rPr>
              <a:t>All these patients had</a:t>
            </a:r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characteristic encephalitic syndrome comprised of</a:t>
            </a:r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fever with varying degree of unconsciousness. In</a:t>
            </a:r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the initial stage, focal </a:t>
            </a:r>
            <a:r>
              <a:rPr lang="en-US" altLang="ko-KR" dirty="0" err="1" smtClean="0">
                <a:latin typeface="Times New Roman" panose="02020603050405020304" pitchFamily="18" charset="0"/>
              </a:rPr>
              <a:t>hypotonia</a:t>
            </a:r>
            <a:r>
              <a:rPr lang="en-US" altLang="ko-KR" dirty="0" smtClean="0">
                <a:latin typeface="Times New Roman" panose="02020603050405020304" pitchFamily="18" charset="0"/>
              </a:rPr>
              <a:t> in </a:t>
            </a:r>
            <a:r>
              <a:rPr lang="en-US" altLang="ko-KR" b="1" dirty="0" smtClean="0">
                <a:latin typeface="Times New Roman" panose="02020603050405020304" pitchFamily="18" charset="0"/>
              </a:rPr>
              <a:t>3 </a:t>
            </a:r>
            <a:r>
              <a:rPr lang="en-US" altLang="ko-KR" dirty="0" smtClean="0">
                <a:latin typeface="Times New Roman" panose="02020603050405020304" pitchFamily="18" charset="0"/>
              </a:rPr>
              <a:t>and focal</a:t>
            </a:r>
          </a:p>
          <a:p>
            <a:r>
              <a:rPr lang="en-US" altLang="ko-KR" dirty="0" smtClean="0"/>
              <a:t>reflex loss in 6 patients were present. All </a:t>
            </a:r>
            <a:r>
              <a:rPr lang="en-US" altLang="ko-KR" b="1" dirty="0" smtClean="0"/>
              <a:t>4 </a:t>
            </a:r>
            <a:r>
              <a:rPr lang="en-US" altLang="ko-KR" dirty="0" smtClean="0"/>
              <a:t>limbs</a:t>
            </a:r>
          </a:p>
          <a:p>
            <a:r>
              <a:rPr lang="en-US" altLang="ko-KR" dirty="0" smtClean="0"/>
              <a:t>were flaccid in 2 patients and the reflexes were</a:t>
            </a:r>
          </a:p>
          <a:p>
            <a:r>
              <a:rPr lang="en-US" altLang="ko-KR" dirty="0" smtClean="0"/>
              <a:t>absent in 1 patient. By the 2nd to 4th week, muscle</a:t>
            </a:r>
          </a:p>
          <a:p>
            <a:r>
              <a:rPr lang="en-US" altLang="ko-KR" dirty="0" smtClean="0"/>
              <a:t>wasting was noted, which involved all 4 limbs in 2</a:t>
            </a:r>
          </a:p>
          <a:p>
            <a:r>
              <a:rPr lang="en-US" altLang="ko-KR" dirty="0" smtClean="0"/>
              <a:t>patients and was focal in </a:t>
            </a:r>
            <a:r>
              <a:rPr lang="en-US" altLang="ko-KR" i="1" dirty="0" smtClean="0"/>
              <a:t>5 </a:t>
            </a:r>
            <a:r>
              <a:rPr lang="en-US" altLang="ko-KR" dirty="0" smtClean="0"/>
              <a:t>patients. The focal</a:t>
            </a:r>
          </a:p>
          <a:p>
            <a:r>
              <a:rPr lang="en-US" altLang="ko-KR" dirty="0" smtClean="0"/>
              <a:t>wasting was patchy involving a few muscles of a</a:t>
            </a:r>
          </a:p>
          <a:p>
            <a:r>
              <a:rPr lang="en-US" altLang="ko-KR" dirty="0" smtClean="0"/>
              <a:t>limb in 2 patients and a number of noncontiguous</a:t>
            </a:r>
          </a:p>
          <a:p>
            <a:r>
              <a:rPr lang="en-US" altLang="ko-KR" dirty="0" smtClean="0"/>
              <a:t>muscles in different limbs in 3 patients.</a:t>
            </a:r>
          </a:p>
          <a:p>
            <a:endParaRPr lang="en-US" altLang="ko-KR" dirty="0" smtClean="0"/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After 3 months, muscle wasting although persisted</a:t>
            </a:r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but </a:t>
            </a:r>
            <a:r>
              <a:rPr lang="en-US" altLang="ko-KR" dirty="0" err="1" smtClean="0">
                <a:latin typeface="Times New Roman" panose="02020603050405020304" pitchFamily="18" charset="0"/>
              </a:rPr>
              <a:t>hypotonia</a:t>
            </a:r>
            <a:r>
              <a:rPr lang="en-US" altLang="ko-KR" dirty="0" smtClean="0">
                <a:latin typeface="Times New Roman" panose="02020603050405020304" pitchFamily="18" charset="0"/>
              </a:rPr>
              <a:t> was replaced by spasticity in </a:t>
            </a:r>
            <a:r>
              <a:rPr lang="en-US" altLang="ko-KR" i="1" dirty="0" smtClean="0">
                <a:latin typeface="Times New Roman" panose="02020603050405020304" pitchFamily="18" charset="0"/>
              </a:rPr>
              <a:t>5</a:t>
            </a:r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patients and tone became normal in 2 patients.</a:t>
            </a:r>
            <a:endParaRPr lang="ko-KR" altLang="en-US" dirty="0" smtClean="0"/>
          </a:p>
          <a:p>
            <a:endParaRPr lang="en-US" altLang="ko-KR" dirty="0" smtClean="0"/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In the group with extensive</a:t>
            </a:r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anterior horn cell involvement, the recovery was</a:t>
            </a:r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poor in 2 patients or partial in 3 patients. These</a:t>
            </a:r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results suggest the important role of anterior horn</a:t>
            </a:r>
          </a:p>
          <a:p>
            <a:r>
              <a:rPr lang="en-US" altLang="ko-KR" dirty="0" smtClean="0">
                <a:latin typeface="Times New Roman" panose="02020603050405020304" pitchFamily="18" charset="0"/>
              </a:rPr>
              <a:t>cell involvement in the outcome of JE patients.</a:t>
            </a:r>
            <a:endParaRPr lang="ko-KR" altLang="en-US" dirty="0" smtClean="0"/>
          </a:p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74263-3964-4A84-90E1-9D6A9063FDB4}" type="slidenum">
              <a:rPr lang="ko-KR" altLang="en-US" smtClean="0"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702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74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04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780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486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3729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99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67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78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16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74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514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C4B5A-4E04-45FB-8048-A1836C9B1E29}" type="datetimeFigureOut">
              <a:rPr lang="ko-KR" altLang="en-US" smtClean="0"/>
              <a:t>2018-10-03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4EAA9-4F4D-4E2D-9321-FF6B5DAF17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64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frm=1&amp;source=images&amp;cd=&amp;cad=rja&amp;uact=8&amp;ved=0CAcQjRxqFQoTCLG0n96jqMgCFUJ9pgodViMANA&amp;url=http://wwwnc.cdc.gov/travel/yellowbook/2016/infectious-diseases-related-to-travel/japanese-encephalitis&amp;bvm=bv.104317490,d.dGY&amp;psig=AFQjCNFaUA2-1z2zrLzNAJdg_XnzVTG6Jw&amp;ust=1444029600704043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s://www.ncbi.nlm.nih.gov/core/lw/2.0/html/tileshop_pmc/tileshop_pmc_inline.html?title=Click%20on%20image%20to%20zoom&amp;p=PMC3&amp;id=4187632_zcm9990924810002.jpg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frm=1&amp;source=images&amp;cd=&amp;cad=rja&amp;uact=8&amp;ved=0CAcQjRxqFQoTCPv015ymqMgCFaLYpgodQ5wHOw&amp;url=http://openi.nlm.nih.gov/detailedresult.php?img=2868497_1756-3305-3-35-3&amp;req=4&amp;bvm=bv.104317490,d.dGY&amp;psig=AFQjCNGx1zYTbOuUY0IeDyyUW1d-IHNmGw&amp;ust=1444030119708091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s://www.ncbi.nlm.nih.gov/core/lw/2.0/html/tileshop_pmc/tileshop_pmc_inline.html?title=Click%20on%20image%20to%20zoom&amp;p=PMC3&amp;id=4187632_zcm9990924810002.jpg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Japanese encephalitis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2018/10/04 </a:t>
            </a:r>
            <a:endParaRPr lang="en-US" altLang="ko-KR" dirty="0" smtClean="0"/>
          </a:p>
          <a:p>
            <a:r>
              <a:rPr lang="en-US" altLang="ko-KR" dirty="0" smtClean="0"/>
              <a:t>AMC NR R2 </a:t>
            </a:r>
            <a:r>
              <a:rPr lang="ko-KR" altLang="en-US" dirty="0" smtClean="0"/>
              <a:t>안형석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24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6516688" cy="1066800"/>
          </a:xfrm>
        </p:spPr>
        <p:txBody>
          <a:bodyPr/>
          <a:lstStyle/>
          <a:p>
            <a:r>
              <a:rPr lang="en-US" altLang="ko-KR" dirty="0" smtClean="0"/>
              <a:t>Patient information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0" y="2117725"/>
            <a:ext cx="6516688" cy="4191000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55644594 </a:t>
            </a:r>
            <a:r>
              <a:rPr lang="ko-KR" altLang="en-US" sz="2400" dirty="0" smtClean="0"/>
              <a:t>신</a:t>
            </a:r>
            <a:r>
              <a:rPr lang="en-US" altLang="ko-KR" sz="2400" dirty="0" smtClean="0"/>
              <a:t>O</a:t>
            </a:r>
            <a:r>
              <a:rPr lang="ko-KR" altLang="en-US" sz="2400" dirty="0"/>
              <a:t>훈</a:t>
            </a:r>
            <a:endParaRPr lang="en-US" altLang="ko-KR" sz="2400" dirty="0" smtClean="0"/>
          </a:p>
          <a:p>
            <a:r>
              <a:rPr lang="en-US" altLang="ko-KR" sz="2400" dirty="0" smtClean="0"/>
              <a:t>56/M</a:t>
            </a:r>
          </a:p>
          <a:p>
            <a:r>
              <a:rPr lang="ko-KR" altLang="en-US" sz="2400" dirty="0" smtClean="0"/>
              <a:t>충북 보은군 거주</a:t>
            </a:r>
            <a:endParaRPr lang="en-US" altLang="ko-KR" sz="2400" dirty="0"/>
          </a:p>
          <a:p>
            <a:pPr marL="45720" indent="0">
              <a:buNone/>
            </a:pPr>
            <a:endParaRPr lang="en-US" altLang="ko-KR" sz="2400" dirty="0"/>
          </a:p>
          <a:p>
            <a:r>
              <a:rPr lang="en-US" altLang="ko-KR" sz="2400" dirty="0" smtClean="0"/>
              <a:t>C.C : </a:t>
            </a:r>
            <a:r>
              <a:rPr lang="en-US" altLang="ko-KR" sz="2400" b="1" dirty="0" smtClean="0"/>
              <a:t>Altered mental status </a:t>
            </a:r>
            <a:r>
              <a:rPr lang="en-US" altLang="ko-KR" sz="2400" dirty="0" smtClean="0"/>
              <a:t>(2018/09/05)</a:t>
            </a:r>
            <a:endParaRPr lang="en-US" altLang="ko-KR" sz="2000" dirty="0" smtClean="0"/>
          </a:p>
          <a:p>
            <a:pPr lvl="1"/>
            <a:endParaRPr lang="en-US" altLang="ko-KR" sz="2000" dirty="0" smtClean="0"/>
          </a:p>
          <a:p>
            <a:pPr lvl="1"/>
            <a:endParaRPr lang="en-US" altLang="ko-KR" sz="2000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37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6516688" cy="1066800"/>
          </a:xfrm>
        </p:spPr>
        <p:txBody>
          <a:bodyPr rtlCol="0"/>
          <a:lstStyle/>
          <a:p>
            <a:pPr rtl="0"/>
            <a:r>
              <a:rPr lang="en-US" altLang="ko-KR" dirty="0" smtClean="0"/>
              <a:t>Brief history</a:t>
            </a:r>
            <a:endParaRPr lang="ko-KR" altLang="en-US" dirty="0"/>
          </a:p>
        </p:txBody>
      </p:sp>
      <p:sp>
        <p:nvSpPr>
          <p:cNvPr id="14" name="내용 개체 틀 13"/>
          <p:cNvSpPr>
            <a:spLocks noGrp="1"/>
          </p:cNvSpPr>
          <p:nvPr>
            <p:ph idx="4294967295"/>
          </p:nvPr>
        </p:nvSpPr>
        <p:spPr>
          <a:xfrm>
            <a:off x="0" y="1844674"/>
            <a:ext cx="9036496" cy="4824686"/>
          </a:xfrm>
        </p:spPr>
        <p:txBody>
          <a:bodyPr rtlCol="0">
            <a:normAutofit fontScale="92500" lnSpcReduction="10000"/>
          </a:bodyPr>
          <a:lstStyle/>
          <a:p>
            <a:pPr marL="45720" indent="0">
              <a:buNone/>
            </a:pPr>
            <a:r>
              <a:rPr lang="ko-KR" altLang="en-US" sz="1900" dirty="0" smtClean="0"/>
              <a:t>농사일</a:t>
            </a:r>
            <a:r>
              <a:rPr lang="en-US" altLang="ko-KR" sz="1900" dirty="0" smtClean="0"/>
              <a:t>, </a:t>
            </a:r>
            <a:r>
              <a:rPr lang="ko-KR" altLang="en-US" sz="1900" dirty="0" smtClean="0"/>
              <a:t>과수원 하면서 혼자 지내시 분</a:t>
            </a:r>
            <a:r>
              <a:rPr lang="en-US" altLang="ko-KR" sz="1900" dirty="0" smtClean="0"/>
              <a:t>,  </a:t>
            </a:r>
          </a:p>
          <a:p>
            <a:pPr marL="45720" indent="0">
              <a:buNone/>
            </a:pPr>
            <a:r>
              <a:rPr lang="ko-KR" altLang="en-US" sz="1900" dirty="0" smtClean="0"/>
              <a:t>평소 매일 소주 </a:t>
            </a:r>
            <a:r>
              <a:rPr lang="en-US" altLang="ko-KR" sz="1900" dirty="0" smtClean="0"/>
              <a:t>1</a:t>
            </a:r>
            <a:r>
              <a:rPr lang="ko-KR" altLang="en-US" sz="1900" dirty="0" smtClean="0"/>
              <a:t>병 가량 복용</a:t>
            </a:r>
            <a:r>
              <a:rPr lang="en-US" altLang="ko-KR" sz="1900" dirty="0" smtClean="0"/>
              <a:t/>
            </a:r>
            <a:br>
              <a:rPr lang="en-US" altLang="ko-KR" sz="1900" dirty="0" smtClean="0"/>
            </a:br>
            <a:endParaRPr lang="en-US" altLang="ko-KR" sz="1900" dirty="0"/>
          </a:p>
          <a:p>
            <a:pPr marL="45720" indent="0">
              <a:buNone/>
            </a:pPr>
            <a:r>
              <a:rPr lang="en-US" altLang="ko-KR" sz="1900" dirty="0" smtClean="0"/>
              <a:t>2018/08 </a:t>
            </a:r>
            <a:r>
              <a:rPr lang="ko-KR" altLang="en-US" sz="1900" dirty="0" smtClean="0"/>
              <a:t>허리 </a:t>
            </a:r>
            <a:r>
              <a:rPr lang="ko-KR" altLang="en-US" sz="1900" dirty="0" smtClean="0"/>
              <a:t>디스크 </a:t>
            </a:r>
            <a:r>
              <a:rPr lang="ko-KR" altLang="en-US" sz="1900" dirty="0" smtClean="0"/>
              <a:t>시술 </a:t>
            </a:r>
            <a:r>
              <a:rPr lang="ko-KR" altLang="en-US" sz="1900" dirty="0" smtClean="0"/>
              <a:t>받음</a:t>
            </a:r>
            <a:endParaRPr lang="en-US" altLang="ko-KR" sz="1900" dirty="0" smtClean="0"/>
          </a:p>
          <a:p>
            <a:pPr marL="45720" indent="0">
              <a:buNone/>
            </a:pPr>
            <a:r>
              <a:rPr lang="en-US" altLang="ko-KR" sz="1900" dirty="0"/>
              <a:t> </a:t>
            </a:r>
            <a:r>
              <a:rPr lang="en-US" altLang="ko-KR" sz="1900" dirty="0" smtClean="0"/>
              <a:t>          </a:t>
            </a:r>
            <a:r>
              <a:rPr lang="ko-KR" altLang="en-US" sz="1900" dirty="0" smtClean="0"/>
              <a:t>이 당시 부터 거의 술 안 마셨다고 함</a:t>
            </a:r>
            <a:endParaRPr lang="en-US" altLang="ko-KR" sz="1900" dirty="0" smtClean="0"/>
          </a:p>
          <a:p>
            <a:pPr marL="45720" indent="0">
              <a:buNone/>
            </a:pPr>
            <a:r>
              <a:rPr lang="en-US" altLang="ko-KR" sz="1900" dirty="0" smtClean="0"/>
              <a:t>               </a:t>
            </a:r>
          </a:p>
          <a:p>
            <a:pPr marL="45720" indent="0">
              <a:buNone/>
            </a:pPr>
            <a:r>
              <a:rPr lang="en-US" altLang="ko-KR" sz="1900" dirty="0"/>
              <a:t> </a:t>
            </a:r>
            <a:r>
              <a:rPr lang="en-US" altLang="ko-KR" sz="1900" dirty="0" smtClean="0"/>
              <a:t>          </a:t>
            </a:r>
            <a:r>
              <a:rPr lang="ko-KR" altLang="en-US" sz="1900" dirty="0"/>
              <a:t> </a:t>
            </a:r>
            <a:r>
              <a:rPr lang="ko-KR" altLang="en-US" sz="1900" dirty="0" smtClean="0"/>
              <a:t>이후 농사일도 거의 안했으나 밭</a:t>
            </a:r>
            <a:r>
              <a:rPr lang="en-US" altLang="ko-KR" sz="1900" dirty="0" smtClean="0"/>
              <a:t>, </a:t>
            </a:r>
            <a:r>
              <a:rPr lang="ko-KR" altLang="en-US" sz="1900" dirty="0" smtClean="0"/>
              <a:t>과수원이 바로</a:t>
            </a:r>
            <a:endParaRPr lang="en-US" altLang="ko-KR" sz="1900" dirty="0" smtClean="0"/>
          </a:p>
          <a:p>
            <a:pPr marL="45720" indent="0">
              <a:buNone/>
            </a:pPr>
            <a:r>
              <a:rPr lang="en-US" altLang="ko-KR" sz="1900" dirty="0"/>
              <a:t> </a:t>
            </a:r>
            <a:r>
              <a:rPr lang="en-US" altLang="ko-KR" sz="1900" dirty="0" smtClean="0"/>
              <a:t>           </a:t>
            </a:r>
            <a:r>
              <a:rPr lang="ko-KR" altLang="en-US" sz="1900" dirty="0" smtClean="0"/>
              <a:t>집 앞이라 지나가며 접촉은 많았을 것이라고 함</a:t>
            </a:r>
            <a:endParaRPr lang="en-US" altLang="ko-KR" sz="1900" dirty="0" smtClean="0"/>
          </a:p>
          <a:p>
            <a:pPr marL="45720" indent="0">
              <a:buNone/>
            </a:pPr>
            <a:endParaRPr lang="en-US" altLang="ko-KR" sz="1900" dirty="0" smtClean="0"/>
          </a:p>
          <a:p>
            <a:pPr marL="45720" indent="0">
              <a:buNone/>
            </a:pPr>
            <a:r>
              <a:rPr lang="en-US" altLang="ko-KR" sz="1900" dirty="0" smtClean="0"/>
              <a:t>2018/09/04 </a:t>
            </a:r>
            <a:r>
              <a:rPr lang="ko-KR" altLang="en-US" sz="1900" dirty="0" smtClean="0"/>
              <a:t>마지막으로 자녀들이 보았을 때 </a:t>
            </a:r>
            <a:r>
              <a:rPr lang="en-US" altLang="ko-KR" sz="1900" dirty="0" smtClean="0"/>
              <a:t>fever, skin rash, headache</a:t>
            </a:r>
          </a:p>
          <a:p>
            <a:pPr marL="45720" indent="0">
              <a:buNone/>
            </a:pPr>
            <a:r>
              <a:rPr lang="en-US" altLang="ko-KR" sz="1900" dirty="0"/>
              <a:t> </a:t>
            </a:r>
            <a:r>
              <a:rPr lang="en-US" altLang="ko-KR" sz="1900" dirty="0" smtClean="0"/>
              <a:t>               </a:t>
            </a:r>
            <a:r>
              <a:rPr lang="ko-KR" altLang="en-US" sz="1900" dirty="0" smtClean="0"/>
              <a:t>등의 증상은 </a:t>
            </a:r>
            <a:r>
              <a:rPr lang="ko-KR" altLang="en-US" sz="1900" dirty="0" err="1" smtClean="0"/>
              <a:t>없었다고함</a:t>
            </a:r>
            <a:endParaRPr lang="en-US" altLang="ko-KR" sz="1900" dirty="0" smtClean="0"/>
          </a:p>
          <a:p>
            <a:pPr marL="45720" indent="0">
              <a:buNone/>
            </a:pPr>
            <a:endParaRPr lang="en-US" altLang="ko-KR" sz="1900" dirty="0"/>
          </a:p>
          <a:p>
            <a:pPr marL="45720" indent="0">
              <a:buNone/>
            </a:pPr>
            <a:r>
              <a:rPr lang="en-US" altLang="ko-KR" sz="1900" dirty="0" smtClean="0"/>
              <a:t>2018/09/05 </a:t>
            </a:r>
            <a:r>
              <a:rPr lang="ko-KR" altLang="en-US" sz="1900" dirty="0" smtClean="0"/>
              <a:t>동네 주민에 의해 발견</a:t>
            </a:r>
            <a:endParaRPr lang="en-US" altLang="ko-KR" sz="1900" dirty="0" smtClean="0"/>
          </a:p>
          <a:p>
            <a:pPr marL="45720" indent="0">
              <a:buNone/>
            </a:pPr>
            <a:r>
              <a:rPr lang="en-US" altLang="ko-KR" sz="1900" dirty="0"/>
              <a:t> </a:t>
            </a:r>
            <a:r>
              <a:rPr lang="en-US" altLang="ko-KR" sz="1900" dirty="0" smtClean="0"/>
              <a:t>               </a:t>
            </a:r>
            <a:r>
              <a:rPr lang="ko-KR" altLang="en-US" sz="1900" dirty="0" smtClean="0"/>
              <a:t>당시 </a:t>
            </a:r>
            <a:r>
              <a:rPr lang="en-US" altLang="ko-KR" sz="1900" dirty="0" smtClean="0"/>
              <a:t>Lt. side weakness, dysarthria </a:t>
            </a:r>
            <a:r>
              <a:rPr lang="ko-KR" altLang="en-US" sz="1900" dirty="0" smtClean="0"/>
              <a:t>보이는 채로 길에 </a:t>
            </a:r>
            <a:endParaRPr lang="en-US" altLang="ko-KR" sz="1900" dirty="0" smtClean="0"/>
          </a:p>
          <a:p>
            <a:pPr marL="45720" indent="0">
              <a:buNone/>
            </a:pPr>
            <a:r>
              <a:rPr lang="en-US" altLang="ko-KR" sz="1900" dirty="0"/>
              <a:t> </a:t>
            </a:r>
            <a:r>
              <a:rPr lang="en-US" altLang="ko-KR" sz="1900" dirty="0" smtClean="0"/>
              <a:t>               </a:t>
            </a:r>
            <a:r>
              <a:rPr lang="ko-KR" altLang="en-US" sz="1900" dirty="0" smtClean="0"/>
              <a:t>쓰러져 있었음</a:t>
            </a:r>
            <a:r>
              <a:rPr lang="en-US" altLang="ko-KR" sz="1900" dirty="0" smtClean="0"/>
              <a:t>. </a:t>
            </a:r>
            <a:r>
              <a:rPr lang="ko-KR" altLang="en-US" sz="1900" dirty="0" smtClean="0"/>
              <a:t>이에 </a:t>
            </a:r>
            <a:r>
              <a:rPr lang="ko-KR" altLang="en-US" sz="1900" dirty="0" err="1" smtClean="0"/>
              <a:t>충북대병원</a:t>
            </a:r>
            <a:r>
              <a:rPr lang="ko-KR" altLang="en-US" sz="1900" dirty="0" smtClean="0"/>
              <a:t> </a:t>
            </a:r>
            <a:r>
              <a:rPr lang="en-US" altLang="ko-KR" sz="1900" dirty="0" smtClean="0"/>
              <a:t>ER </a:t>
            </a:r>
            <a:r>
              <a:rPr lang="ko-KR" altLang="en-US" sz="1900" dirty="0" err="1" smtClean="0"/>
              <a:t>내원</a:t>
            </a:r>
            <a:endParaRPr lang="en-US" altLang="ko-KR" sz="1900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26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6516688" cy="1066800"/>
          </a:xfrm>
        </p:spPr>
        <p:txBody>
          <a:bodyPr rtlCol="0"/>
          <a:lstStyle/>
          <a:p>
            <a:pPr rtl="0"/>
            <a:r>
              <a:rPr lang="en-US" altLang="ko-KR" dirty="0" smtClean="0"/>
              <a:t>Past medical history</a:t>
            </a:r>
            <a:endParaRPr lang="ko-KR" altLang="en-US" dirty="0"/>
          </a:p>
        </p:txBody>
      </p:sp>
      <p:sp>
        <p:nvSpPr>
          <p:cNvPr id="14" name="내용 개체 틀 13"/>
          <p:cNvSpPr>
            <a:spLocks noGrp="1"/>
          </p:cNvSpPr>
          <p:nvPr>
            <p:ph idx="4294967295"/>
          </p:nvPr>
        </p:nvSpPr>
        <p:spPr>
          <a:xfrm>
            <a:off x="0" y="1916113"/>
            <a:ext cx="6516688" cy="4176712"/>
          </a:xfrm>
        </p:spPr>
        <p:txBody>
          <a:bodyPr rtlCol="0">
            <a:normAutofit/>
          </a:bodyPr>
          <a:lstStyle/>
          <a:p>
            <a:r>
              <a:rPr lang="en-US" altLang="ko-KR" dirty="0" smtClean="0"/>
              <a:t>HTN/DM/Tb/Hepatitis (+/-/-/-)</a:t>
            </a:r>
          </a:p>
          <a:p>
            <a:r>
              <a:rPr lang="en-US" altLang="ko-KR" dirty="0" smtClean="0">
                <a:solidFill>
                  <a:srgbClr val="FF0000"/>
                </a:solidFill>
              </a:rPr>
              <a:t>Chronic alcoholics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sz="1900" dirty="0" smtClean="0"/>
          </a:p>
        </p:txBody>
      </p:sp>
      <p:sp>
        <p:nvSpPr>
          <p:cNvPr id="4" name="제목 12"/>
          <p:cNvSpPr txBox="1">
            <a:spLocks/>
          </p:cNvSpPr>
          <p:nvPr/>
        </p:nvSpPr>
        <p:spPr>
          <a:xfrm>
            <a:off x="799117" y="2951731"/>
            <a:ext cx="651679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1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en-US" altLang="ko-KR" sz="4400" b="0" dirty="0">
                <a:solidFill>
                  <a:schemeClr val="tx1"/>
                </a:solidFill>
                <a:latin typeface="+mj-lt"/>
                <a:ea typeface="+mj-ea"/>
              </a:rPr>
              <a:t>Family</a:t>
            </a:r>
            <a: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  <a:t> </a:t>
            </a:r>
            <a:r>
              <a:rPr lang="en-US" altLang="ko-KR" sz="4400" b="0" dirty="0">
                <a:solidFill>
                  <a:schemeClr val="tx1"/>
                </a:solidFill>
                <a:latin typeface="+mj-lt"/>
                <a:ea typeface="+mj-ea"/>
              </a:rPr>
              <a:t>history</a:t>
            </a:r>
            <a:endParaRPr lang="ko-KR" altLang="en-US" sz="4400" b="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5" name="내용 개체 틀 13"/>
          <p:cNvSpPr txBox="1">
            <a:spLocks/>
          </p:cNvSpPr>
          <p:nvPr/>
        </p:nvSpPr>
        <p:spPr>
          <a:xfrm>
            <a:off x="683568" y="4149946"/>
            <a:ext cx="6516798" cy="1570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1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9436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77240" indent="-182880" algn="l" defTabSz="914400" rtl="0" eaLnBrk="1" latinLnBrk="1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960120" indent="-182880" algn="l" defTabSz="914400" rtl="0" eaLnBrk="1" latinLnBrk="1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097280" indent="-137160" algn="l" defTabSz="914400" rtl="0" eaLnBrk="1" latinLnBrk="1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234440" indent="-137160" algn="l" defTabSz="914400" rtl="0" eaLnBrk="1" latinLnBrk="1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1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1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1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>
                  <a:lumMod val="65000"/>
                  <a:lumOff val="35000"/>
                </a:srgbClr>
              </a:buClr>
            </a:pPr>
            <a:r>
              <a:rPr lang="ko-KR" altLang="en-US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신경학적 질환</a:t>
            </a:r>
            <a:r>
              <a:rPr lang="en-US" altLang="ko-KR" dirty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  <a:r>
              <a:rPr lang="ko-KR" altLang="en-US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특이 가족력 없음</a:t>
            </a:r>
            <a:endParaRPr lang="en-US" altLang="ko-KR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>
              <a:buClr>
                <a:srgbClr val="000000">
                  <a:lumMod val="65000"/>
                  <a:lumOff val="35000"/>
                </a:srgbClr>
              </a:buClr>
            </a:pPr>
            <a:endParaRPr lang="en-US" altLang="ko-KR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3946523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제목 12"/>
          <p:cNvSpPr txBox="1">
            <a:spLocks/>
          </p:cNvSpPr>
          <p:nvPr/>
        </p:nvSpPr>
        <p:spPr>
          <a:xfrm>
            <a:off x="799117" y="4833392"/>
            <a:ext cx="651679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1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en-US" altLang="ko-KR" sz="4400" b="0" dirty="0" smtClean="0">
                <a:solidFill>
                  <a:schemeClr val="tx1"/>
                </a:solidFill>
                <a:latin typeface="+mj-lt"/>
                <a:ea typeface="+mj-ea"/>
              </a:rPr>
              <a:t>Social history</a:t>
            </a:r>
            <a:endParaRPr lang="ko-KR" altLang="en-US" sz="4400" b="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582818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내용 개체 틀 13"/>
          <p:cNvSpPr txBox="1">
            <a:spLocks/>
          </p:cNvSpPr>
          <p:nvPr/>
        </p:nvSpPr>
        <p:spPr>
          <a:xfrm>
            <a:off x="683568" y="6141841"/>
            <a:ext cx="6516798" cy="1570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1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9436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77240" indent="-182880" algn="l" defTabSz="914400" rtl="0" eaLnBrk="1" latinLnBrk="1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960120" indent="-182880" algn="l" defTabSz="914400" rtl="0" eaLnBrk="1" latinLnBrk="1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097280" indent="-137160" algn="l" defTabSz="914400" rtl="0" eaLnBrk="1" latinLnBrk="1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1234440" indent="-137160" algn="l" defTabSz="914400" rtl="0" eaLnBrk="1" latinLnBrk="1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1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1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1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>
                  <a:lumMod val="65000"/>
                  <a:lumOff val="35000"/>
                </a:srgbClr>
              </a:buClr>
            </a:pPr>
            <a:r>
              <a:rPr lang="ko-KR" altLang="en-US" dirty="0" smtClean="0">
                <a:solidFill>
                  <a:srgbClr val="FF0000"/>
                </a:solidFill>
              </a:rPr>
              <a:t>농사일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>
              <a:buClr>
                <a:srgbClr val="000000">
                  <a:lumMod val="65000"/>
                  <a:lumOff val="35000"/>
                </a:srgbClr>
              </a:buClr>
            </a:pPr>
            <a:endParaRPr lang="en-US" altLang="ko-KR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2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6516688" cy="1066800"/>
          </a:xfrm>
        </p:spPr>
        <p:txBody>
          <a:bodyPr rtlCol="0"/>
          <a:lstStyle/>
          <a:p>
            <a:r>
              <a:rPr lang="en-US" altLang="ko-KR" dirty="0"/>
              <a:t>Initial vital </a:t>
            </a:r>
            <a:r>
              <a:rPr lang="en-US" altLang="ko-KR" dirty="0" smtClean="0"/>
              <a:t>sign</a:t>
            </a:r>
            <a:endParaRPr lang="ko-KR" altLang="en-US" dirty="0"/>
          </a:p>
        </p:txBody>
      </p:sp>
      <p:sp>
        <p:nvSpPr>
          <p:cNvPr id="14" name="내용 개체 틀 13"/>
          <p:cNvSpPr>
            <a:spLocks noGrp="1"/>
          </p:cNvSpPr>
          <p:nvPr>
            <p:ph idx="4294967295"/>
          </p:nvPr>
        </p:nvSpPr>
        <p:spPr>
          <a:xfrm>
            <a:off x="0" y="1844675"/>
            <a:ext cx="6516688" cy="3671888"/>
          </a:xfrm>
        </p:spPr>
        <p:txBody>
          <a:bodyPr rtlCol="0">
            <a:normAutofit/>
          </a:bodyPr>
          <a:lstStyle/>
          <a:p>
            <a:r>
              <a:rPr lang="en-US" altLang="ko-KR" dirty="0" smtClean="0"/>
              <a:t>BP : 160/110 mmHg</a:t>
            </a:r>
          </a:p>
          <a:p>
            <a:r>
              <a:rPr lang="en-US" altLang="ko-KR" dirty="0" smtClean="0"/>
              <a:t>HR : 65/min</a:t>
            </a:r>
          </a:p>
          <a:p>
            <a:r>
              <a:rPr lang="en-US" altLang="ko-KR" dirty="0" smtClean="0"/>
              <a:t>RR : 22/min</a:t>
            </a:r>
          </a:p>
          <a:p>
            <a:r>
              <a:rPr lang="en-US" altLang="ko-KR" dirty="0" smtClean="0"/>
              <a:t>BT : </a:t>
            </a:r>
            <a:r>
              <a:rPr lang="en-US" altLang="ko-KR" b="1" dirty="0" smtClean="0">
                <a:solidFill>
                  <a:srgbClr val="FF0000"/>
                </a:solidFill>
              </a:rPr>
              <a:t>37.9`C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31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7500938" cy="1066800"/>
          </a:xfrm>
        </p:spPr>
        <p:txBody>
          <a:bodyPr rtlCol="0"/>
          <a:lstStyle/>
          <a:p>
            <a:pPr rtl="0"/>
            <a:r>
              <a:rPr lang="en-US" altLang="ko-KR" dirty="0" smtClean="0"/>
              <a:t>Neurologic examination</a:t>
            </a:r>
            <a:endParaRPr lang="ko-KR" altLang="en-US" sz="2800" dirty="0"/>
          </a:p>
        </p:txBody>
      </p:sp>
      <p:sp>
        <p:nvSpPr>
          <p:cNvPr id="14" name="내용 개체 틀 13"/>
          <p:cNvSpPr>
            <a:spLocks noGrp="1"/>
          </p:cNvSpPr>
          <p:nvPr>
            <p:ph idx="4294967295"/>
          </p:nvPr>
        </p:nvSpPr>
        <p:spPr>
          <a:xfrm>
            <a:off x="0" y="1844675"/>
            <a:ext cx="8028384" cy="4464050"/>
          </a:xfrm>
        </p:spPr>
        <p:txBody>
          <a:bodyPr rtlCol="0">
            <a:normAutofit/>
          </a:bodyPr>
          <a:lstStyle/>
          <a:p>
            <a:r>
              <a:rPr lang="en-US" altLang="ko-KR" sz="2000" dirty="0" smtClean="0"/>
              <a:t>Alert but confused</a:t>
            </a:r>
          </a:p>
          <a:p>
            <a:r>
              <a:rPr lang="en-US" altLang="ko-KR" sz="2000" dirty="0" smtClean="0"/>
              <a:t>Orientation : T/P/P -/-/-</a:t>
            </a:r>
          </a:p>
          <a:p>
            <a:r>
              <a:rPr lang="en-US" altLang="ko-KR" sz="2000" dirty="0" smtClean="0"/>
              <a:t>Obey : none</a:t>
            </a:r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endParaRPr lang="en-US" altLang="ko-KR" sz="2000" dirty="0" smtClean="0"/>
          </a:p>
          <a:p>
            <a:r>
              <a:rPr lang="en-US" altLang="ko-KR" sz="2000" dirty="0" smtClean="0"/>
              <a:t>Cranial nerve exam</a:t>
            </a:r>
          </a:p>
          <a:p>
            <a:pPr lvl="1"/>
            <a:r>
              <a:rPr lang="en-US" altLang="ko-KR" sz="2000" dirty="0" err="1" smtClean="0"/>
              <a:t>Isocoric</a:t>
            </a:r>
            <a:r>
              <a:rPr lang="en-US" altLang="ko-KR" sz="2000" dirty="0" smtClean="0"/>
              <a:t> pupil (3/3) with LR prompt / prompt</a:t>
            </a:r>
          </a:p>
          <a:p>
            <a:pPr lvl="1"/>
            <a:r>
              <a:rPr lang="en-US" altLang="ko-KR" sz="2000" dirty="0" smtClean="0"/>
              <a:t>VOR +/+</a:t>
            </a:r>
          </a:p>
          <a:p>
            <a:pPr lvl="1"/>
            <a:r>
              <a:rPr lang="en-US" altLang="ko-KR" sz="2000" dirty="0" smtClean="0"/>
              <a:t>Corneal reflex +/+</a:t>
            </a:r>
          </a:p>
          <a:p>
            <a:pPr lvl="1"/>
            <a:r>
              <a:rPr lang="en-US" altLang="ko-KR" sz="2000" dirty="0" smtClean="0"/>
              <a:t>No facial palsy</a:t>
            </a:r>
          </a:p>
          <a:p>
            <a:endParaRPr lang="en-US" altLang="ko-KR" sz="2000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21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7500938" cy="1066800"/>
          </a:xfrm>
        </p:spPr>
        <p:txBody>
          <a:bodyPr rtlCol="0"/>
          <a:lstStyle/>
          <a:p>
            <a:pPr rtl="0"/>
            <a:r>
              <a:rPr lang="en-US" altLang="ko-KR" dirty="0" smtClean="0"/>
              <a:t>Neurologic examination</a:t>
            </a:r>
            <a:endParaRPr lang="ko-KR" altLang="en-US" sz="2800" dirty="0"/>
          </a:p>
        </p:txBody>
      </p:sp>
      <p:sp>
        <p:nvSpPr>
          <p:cNvPr id="14" name="내용 개체 틀 13"/>
          <p:cNvSpPr>
            <a:spLocks noGrp="1"/>
          </p:cNvSpPr>
          <p:nvPr>
            <p:ph idx="4294967295"/>
          </p:nvPr>
        </p:nvSpPr>
        <p:spPr>
          <a:xfrm>
            <a:off x="0" y="1844675"/>
            <a:ext cx="8748464" cy="4464050"/>
          </a:xfrm>
        </p:spPr>
        <p:txBody>
          <a:bodyPr rtlCol="0">
            <a:normAutofit/>
          </a:bodyPr>
          <a:lstStyle/>
          <a:p>
            <a:r>
              <a:rPr lang="en-US" altLang="ko-KR" sz="2000" dirty="0" smtClean="0"/>
              <a:t>Motor power : VI </a:t>
            </a:r>
            <a:r>
              <a:rPr lang="ko-KR" altLang="en-US" sz="2000" dirty="0" smtClean="0"/>
              <a:t>이상 </a:t>
            </a:r>
            <a:r>
              <a:rPr lang="en-US" altLang="ko-KR" sz="2000" dirty="0" smtClean="0"/>
              <a:t>/ III</a:t>
            </a:r>
          </a:p>
          <a:p>
            <a:pPr marL="0" indent="0">
              <a:buNone/>
            </a:pPr>
            <a:r>
              <a:rPr lang="en-US" altLang="ko-KR" sz="2000" dirty="0" smtClean="0"/>
              <a:t>-&gt; Rt. Side</a:t>
            </a:r>
            <a:r>
              <a:rPr lang="ko-KR" altLang="en-US" sz="2000" dirty="0" smtClean="0"/>
              <a:t>에 비해 </a:t>
            </a:r>
            <a:r>
              <a:rPr lang="en-US" altLang="ko-KR" sz="2000" dirty="0" smtClean="0"/>
              <a:t>Lt. </a:t>
            </a:r>
            <a:r>
              <a:rPr lang="ko-KR" altLang="en-US" sz="2000" dirty="0" smtClean="0"/>
              <a:t>잘 움직이지 못하는 모습 보임</a:t>
            </a:r>
            <a:endParaRPr lang="en-US" altLang="ko-KR" sz="2000" dirty="0"/>
          </a:p>
          <a:p>
            <a:endParaRPr lang="en-US" altLang="ko-KR" sz="2000" dirty="0" smtClean="0"/>
          </a:p>
          <a:p>
            <a:pPr marL="365760" lvl="1" indent="0">
              <a:buNone/>
            </a:pPr>
            <a:endParaRPr lang="en-US" altLang="ko-KR" sz="2000" dirty="0" smtClean="0"/>
          </a:p>
          <a:p>
            <a:r>
              <a:rPr lang="en-US" altLang="ko-KR" sz="2000" dirty="0" smtClean="0"/>
              <a:t>Reflex</a:t>
            </a:r>
          </a:p>
          <a:p>
            <a:pPr lvl="1"/>
            <a:r>
              <a:rPr lang="en-US" altLang="ko-KR" sz="2000" dirty="0" smtClean="0"/>
              <a:t>DTR : hypoactive in all limbs</a:t>
            </a:r>
          </a:p>
          <a:p>
            <a:pPr lvl="1"/>
            <a:r>
              <a:rPr lang="en-US" altLang="ko-KR" sz="2000" dirty="0" smtClean="0"/>
              <a:t>Babinski sign -/-</a:t>
            </a:r>
          </a:p>
          <a:p>
            <a:pPr lvl="1"/>
            <a:r>
              <a:rPr lang="en-US" altLang="ko-KR" sz="2000" dirty="0" smtClean="0"/>
              <a:t>Hoffmann sign -/-</a:t>
            </a:r>
          </a:p>
          <a:p>
            <a:pPr lvl="1"/>
            <a:endParaRPr lang="en-US" altLang="ko-KR" sz="2000" dirty="0"/>
          </a:p>
          <a:p>
            <a:r>
              <a:rPr lang="en-US" altLang="ko-KR" sz="2000" dirty="0" smtClean="0"/>
              <a:t>Meningeal irritation sign</a:t>
            </a:r>
          </a:p>
          <a:p>
            <a:pPr lvl="1"/>
            <a:r>
              <a:rPr lang="en-US" altLang="ko-KR" sz="2000" dirty="0" smtClean="0"/>
              <a:t>Neck stiffness </a:t>
            </a:r>
            <a:r>
              <a:rPr lang="en-US" altLang="ko-KR" sz="2000" dirty="0" smtClean="0"/>
              <a:t>+</a:t>
            </a:r>
            <a:endParaRPr lang="en-US" altLang="ko-KR" sz="2000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012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-1044624" y="332656"/>
            <a:ext cx="7500938" cy="1066800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4000" dirty="0" smtClean="0"/>
              <a:t>Initial </a:t>
            </a:r>
            <a:r>
              <a:rPr lang="en-US" altLang="ko-KR" sz="4000" dirty="0" err="1" smtClean="0"/>
              <a:t>assessement</a:t>
            </a:r>
            <a:endParaRPr lang="ko-KR" altLang="en-US" sz="4000" dirty="0"/>
          </a:p>
        </p:txBody>
      </p:sp>
      <p:sp>
        <p:nvSpPr>
          <p:cNvPr id="9" name="직사각형 8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467543" y="1844824"/>
            <a:ext cx="869384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dirty="0"/>
          </a:p>
          <a:p>
            <a:endParaRPr lang="ko-KR" altLang="en-US" dirty="0"/>
          </a:p>
          <a:p>
            <a:r>
              <a:rPr lang="en-US" altLang="ko-KR" dirty="0" smtClean="0"/>
              <a:t>#1. Lt. side weakness, dysarthria, confusion</a:t>
            </a:r>
          </a:p>
          <a:p>
            <a:endParaRPr lang="en-US" altLang="ko-KR" dirty="0"/>
          </a:p>
          <a:p>
            <a:r>
              <a:rPr lang="en-US" altLang="ko-KR" dirty="0" smtClean="0"/>
              <a:t>-acute stroke (Rt. hemisphere)</a:t>
            </a:r>
          </a:p>
          <a:p>
            <a:endParaRPr lang="en-US" altLang="ko-KR" dirty="0"/>
          </a:p>
          <a:p>
            <a:r>
              <a:rPr lang="en-US" altLang="ko-KR" dirty="0" smtClean="0"/>
              <a:t>#2. Delirium tremens</a:t>
            </a:r>
          </a:p>
          <a:p>
            <a:endParaRPr lang="en-US" altLang="ko-KR" dirty="0"/>
          </a:p>
          <a:p>
            <a:r>
              <a:rPr lang="en-US" altLang="ko-KR" dirty="0" smtClean="0"/>
              <a:t>#3. seizure</a:t>
            </a:r>
          </a:p>
          <a:p>
            <a:endParaRPr lang="en-US" altLang="ko-KR" dirty="0"/>
          </a:p>
          <a:p>
            <a:r>
              <a:rPr lang="en-US" altLang="ko-KR" dirty="0" smtClean="0"/>
              <a:t>#4. metabolic encephalopathy</a:t>
            </a:r>
          </a:p>
          <a:p>
            <a:endParaRPr lang="en-US" altLang="ko-KR" dirty="0"/>
          </a:p>
          <a:p>
            <a:r>
              <a:rPr lang="en-US" altLang="ko-KR" dirty="0" smtClean="0"/>
              <a:t>#5. encephalitis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2605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-1044624" y="332656"/>
            <a:ext cx="7500938" cy="1066800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4000" dirty="0" smtClean="0"/>
              <a:t>Initial </a:t>
            </a:r>
            <a:r>
              <a:rPr lang="en-US" altLang="ko-KR" sz="4000" dirty="0" err="1" smtClean="0"/>
              <a:t>assessement</a:t>
            </a:r>
            <a:endParaRPr lang="ko-KR" altLang="en-US" sz="4000" dirty="0"/>
          </a:p>
        </p:txBody>
      </p:sp>
      <p:sp>
        <p:nvSpPr>
          <p:cNvPr id="9" name="직사각형 8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67543" y="1844824"/>
            <a:ext cx="869384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dirty="0"/>
          </a:p>
          <a:p>
            <a:endParaRPr lang="ko-KR" altLang="en-US" dirty="0"/>
          </a:p>
          <a:p>
            <a:r>
              <a:rPr lang="en-US" altLang="ko-KR" dirty="0" smtClean="0"/>
              <a:t>#1</a:t>
            </a:r>
            <a:r>
              <a:rPr lang="en-US" altLang="ko-KR" dirty="0"/>
              <a:t>. acute stroke (Rt. hemisphere</a:t>
            </a:r>
            <a:r>
              <a:rPr lang="en-US" altLang="ko-KR" dirty="0" smtClean="0"/>
              <a:t>) -&gt; </a:t>
            </a:r>
            <a:r>
              <a:rPr lang="en-US" altLang="ko-KR" dirty="0" smtClean="0">
                <a:solidFill>
                  <a:srgbClr val="00B0F0"/>
                </a:solidFill>
              </a:rPr>
              <a:t>MR Diffusion/CT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#2. Delirium tremens -&gt; Ativan 1mg q4hr</a:t>
            </a:r>
          </a:p>
          <a:p>
            <a:endParaRPr lang="en-US" altLang="ko-KR" dirty="0"/>
          </a:p>
          <a:p>
            <a:r>
              <a:rPr lang="en-US" altLang="ko-KR" dirty="0" smtClean="0"/>
              <a:t>#3. seizure -&gt; </a:t>
            </a:r>
            <a:r>
              <a:rPr lang="en-US" altLang="ko-KR" dirty="0" smtClean="0">
                <a:solidFill>
                  <a:srgbClr val="00B0F0"/>
                </a:solidFill>
              </a:rPr>
              <a:t>EEG</a:t>
            </a:r>
          </a:p>
          <a:p>
            <a:endParaRPr lang="en-US" altLang="ko-KR" dirty="0"/>
          </a:p>
          <a:p>
            <a:r>
              <a:rPr lang="en-US" altLang="ko-KR" dirty="0" smtClean="0"/>
              <a:t>#4. metabolic encephalopathy -&gt; </a:t>
            </a:r>
            <a:r>
              <a:rPr lang="en-US" altLang="ko-KR" dirty="0" smtClean="0">
                <a:solidFill>
                  <a:srgbClr val="00B0F0"/>
                </a:solidFill>
              </a:rPr>
              <a:t>Lab</a:t>
            </a:r>
          </a:p>
          <a:p>
            <a:endParaRPr lang="en-US" altLang="ko-KR" dirty="0"/>
          </a:p>
          <a:p>
            <a:r>
              <a:rPr lang="en-US" altLang="ko-KR" dirty="0" smtClean="0"/>
              <a:t>#5. infective encephalitis (viral, </a:t>
            </a:r>
            <a:r>
              <a:rPr lang="ko-KR" altLang="en-US" dirty="0" smtClean="0"/>
              <a:t>가을설출혈열</a:t>
            </a:r>
            <a:r>
              <a:rPr lang="en-US" altLang="ko-KR" dirty="0" smtClean="0"/>
              <a:t>…) -&gt; </a:t>
            </a:r>
            <a:r>
              <a:rPr lang="en-US" altLang="ko-KR" dirty="0" smtClean="0">
                <a:solidFill>
                  <a:srgbClr val="00B0F0"/>
                </a:solidFill>
              </a:rPr>
              <a:t>CSF tapping</a:t>
            </a:r>
          </a:p>
          <a:p>
            <a:r>
              <a:rPr lang="en-US" altLang="ko-KR" dirty="0">
                <a:solidFill>
                  <a:srgbClr val="00B0F0"/>
                </a:solidFill>
              </a:rPr>
              <a:t> </a:t>
            </a:r>
            <a:r>
              <a:rPr lang="en-US" altLang="ko-KR" dirty="0" smtClean="0">
                <a:solidFill>
                  <a:srgbClr val="00B0F0"/>
                </a:solidFill>
              </a:rPr>
              <a:t>    </a:t>
            </a:r>
            <a:r>
              <a:rPr lang="en-US" altLang="ko-KR" dirty="0" smtClean="0"/>
              <a:t>non-infective encephalitis (autoimmune, paraneoplastic, ADEM)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150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395536" y="332656"/>
            <a:ext cx="7500938" cy="1066800"/>
          </a:xfrm>
        </p:spPr>
        <p:txBody>
          <a:bodyPr rtlCol="0">
            <a:normAutofit/>
          </a:bodyPr>
          <a:lstStyle/>
          <a:p>
            <a:pPr algn="l" rtl="0"/>
            <a:r>
              <a:rPr lang="en-US" altLang="ko-KR" sz="4000" dirty="0" smtClean="0">
                <a:solidFill>
                  <a:schemeClr val="bg1"/>
                </a:solidFill>
              </a:rPr>
              <a:t>Brain imaging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650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539552" y="332656"/>
            <a:ext cx="7500938" cy="1066800"/>
          </a:xfrm>
        </p:spPr>
        <p:txBody>
          <a:bodyPr rtlCol="0">
            <a:normAutofit/>
          </a:bodyPr>
          <a:lstStyle/>
          <a:p>
            <a:pPr algn="l" rtl="0"/>
            <a:r>
              <a:rPr lang="en-US" altLang="ko-KR" sz="4000" dirty="0" smtClean="0"/>
              <a:t>EEG</a:t>
            </a:r>
            <a:endParaRPr lang="ko-KR" altLang="en-US" sz="4000" dirty="0"/>
          </a:p>
        </p:txBody>
      </p:sp>
      <p:sp>
        <p:nvSpPr>
          <p:cNvPr id="9" name="직사각형 8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65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2"/>
          <p:cNvSpPr>
            <a:spLocks noGrp="1"/>
          </p:cNvSpPr>
          <p:nvPr>
            <p:ph type="title" idx="4294967295"/>
          </p:nvPr>
        </p:nvSpPr>
        <p:spPr>
          <a:xfrm>
            <a:off x="539552" y="304056"/>
            <a:ext cx="7500938" cy="1066800"/>
          </a:xfrm>
        </p:spPr>
        <p:txBody>
          <a:bodyPr rtlCol="0">
            <a:normAutofit/>
          </a:bodyPr>
          <a:lstStyle/>
          <a:p>
            <a:pPr algn="l" rtl="0"/>
            <a:r>
              <a:rPr lang="en-US" altLang="ko-KR" sz="4000" dirty="0" smtClean="0"/>
              <a:t>Lab</a:t>
            </a:r>
            <a:endParaRPr lang="ko-KR" altLang="en-US" sz="4000" dirty="0"/>
          </a:p>
        </p:txBody>
      </p:sp>
      <p:sp>
        <p:nvSpPr>
          <p:cNvPr id="9" name="직사각형 8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370856"/>
            <a:ext cx="6208727" cy="505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0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406169"/>
              </p:ext>
            </p:extLst>
          </p:nvPr>
        </p:nvGraphicFramePr>
        <p:xfrm>
          <a:off x="428596" y="3643314"/>
          <a:ext cx="4071966" cy="207264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2214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174"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2018/9/12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Opining</a:t>
                      </a:r>
                      <a:r>
                        <a:rPr lang="en-US" altLang="ko-KR" sz="1400" baseline="0" dirty="0" smtClean="0"/>
                        <a:t> pressure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en-US" altLang="ko-KR" sz="1400" dirty="0" smtClean="0"/>
                        <a:t>WBC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   Lymphocyte</a:t>
                      </a:r>
                    </a:p>
                    <a:p>
                      <a:pPr latinLnBrk="1"/>
                      <a:r>
                        <a:rPr lang="en-US" altLang="ko-KR" sz="1400" baseline="0" dirty="0" smtClean="0"/>
                        <a:t>   </a:t>
                      </a:r>
                      <a:r>
                        <a:rPr lang="en-US" altLang="ko-KR" sz="1400" baseline="0" dirty="0" err="1" smtClean="0"/>
                        <a:t>Monocyte</a:t>
                      </a:r>
                      <a:endParaRPr lang="en-US" altLang="ko-KR" sz="1400" baseline="0" dirty="0" smtClean="0"/>
                    </a:p>
                    <a:p>
                      <a:pPr latinLnBrk="1"/>
                      <a:r>
                        <a:rPr lang="en-US" altLang="ko-KR" sz="1400" baseline="0" dirty="0" smtClean="0"/>
                        <a:t>   Neutrophil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26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21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89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10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en-US" altLang="ko-KR" sz="1400" dirty="0" smtClean="0"/>
                        <a:t>1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mmH20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/</a:t>
                      </a:r>
                      <a:r>
                        <a:rPr lang="en-US" altLang="ko-KR" sz="1400" dirty="0" err="1" smtClean="0"/>
                        <a:t>uL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en-US" altLang="ko-KR" sz="1400" dirty="0" smtClean="0"/>
                        <a:t>%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en-US" altLang="ko-KR" sz="1400" dirty="0" smtClean="0"/>
                        <a:t>%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%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Protein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73.3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mg/</a:t>
                      </a:r>
                      <a:r>
                        <a:rPr lang="en-US" altLang="ko-KR" sz="1400" dirty="0" err="1" smtClean="0"/>
                        <a:t>dL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Glucose (BST)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81 (135)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mg/</a:t>
                      </a:r>
                      <a:r>
                        <a:rPr lang="en-US" altLang="ko-KR" sz="1400" dirty="0" err="1" smtClean="0"/>
                        <a:t>dL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896755"/>
              </p:ext>
            </p:extLst>
          </p:nvPr>
        </p:nvGraphicFramePr>
        <p:xfrm>
          <a:off x="428596" y="1786737"/>
          <a:ext cx="4071966" cy="164592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2214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174"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2018/9/06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WBC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   Lymphocyte</a:t>
                      </a:r>
                    </a:p>
                    <a:p>
                      <a:pPr latinLnBrk="1"/>
                      <a:r>
                        <a:rPr lang="en-US" altLang="ko-KR" sz="1400" baseline="0" dirty="0" smtClean="0"/>
                        <a:t>   Monocyte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51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45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/</a:t>
                      </a:r>
                      <a:r>
                        <a:rPr lang="en-US" altLang="ko-KR" sz="1400" dirty="0" err="1" smtClean="0"/>
                        <a:t>uL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en-US" altLang="ko-KR" sz="1400" dirty="0" smtClean="0"/>
                        <a:t>%</a:t>
                      </a:r>
                    </a:p>
                    <a:p>
                      <a:pPr latinLnBrk="1"/>
                      <a:r>
                        <a:rPr lang="en-US" altLang="ko-KR" sz="1400" dirty="0" smtClean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Protein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81.2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mg/</a:t>
                      </a:r>
                      <a:r>
                        <a:rPr lang="en-US" altLang="ko-KR" sz="1400" dirty="0" err="1" smtClean="0"/>
                        <a:t>dL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Glucose (BST)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85 (108)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mg/</a:t>
                      </a:r>
                      <a:r>
                        <a:rPr lang="en-US" altLang="ko-KR" sz="1400" dirty="0" err="1" smtClean="0"/>
                        <a:t>dL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제목 12"/>
          <p:cNvSpPr txBox="1">
            <a:spLocks/>
          </p:cNvSpPr>
          <p:nvPr/>
        </p:nvSpPr>
        <p:spPr>
          <a:xfrm>
            <a:off x="539552" y="304056"/>
            <a:ext cx="750093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000" dirty="0"/>
              <a:t>CSF analysis</a:t>
            </a:r>
            <a:endParaRPr lang="ko-KR" altLang="en-US" sz="4000" dirty="0"/>
          </a:p>
        </p:txBody>
      </p:sp>
      <p:sp>
        <p:nvSpPr>
          <p:cNvPr id="10" name="직사각형 9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0128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749994"/>
              </p:ext>
            </p:extLst>
          </p:nvPr>
        </p:nvGraphicFramePr>
        <p:xfrm>
          <a:off x="285720" y="1714488"/>
          <a:ext cx="4071966" cy="368808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214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1610"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CSF</a:t>
                      </a:r>
                      <a:r>
                        <a:rPr lang="en-US" altLang="ko-KR" sz="1600" baseline="0" dirty="0" smtClean="0"/>
                        <a:t> tests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 culture/Gram stain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</a:t>
                      </a:r>
                      <a:r>
                        <a:rPr lang="en-US" altLang="ko-KR" sz="1400" baseline="0" dirty="0" smtClean="0"/>
                        <a:t> AFB stain/culture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 Indian ink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 CFW-KOH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 fungus culture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 </a:t>
                      </a:r>
                      <a:r>
                        <a:rPr lang="en-US" altLang="ko-KR" sz="1400" dirty="0" err="1" smtClean="0"/>
                        <a:t>cryptococcal</a:t>
                      </a:r>
                      <a:r>
                        <a:rPr lang="en-US" altLang="ko-KR" sz="1400" dirty="0" smtClean="0"/>
                        <a:t> Ag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 TB PCR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 </a:t>
                      </a:r>
                      <a:r>
                        <a:rPr lang="en-US" altLang="ko-KR" sz="1400" dirty="0" err="1" smtClean="0"/>
                        <a:t>M.pneumoniae</a:t>
                      </a:r>
                      <a:r>
                        <a:rPr lang="en-US" altLang="ko-KR" sz="1400" dirty="0" smtClean="0"/>
                        <a:t> PCR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 MTB/RIF</a:t>
                      </a:r>
                      <a:r>
                        <a:rPr lang="en-US" altLang="ko-KR" sz="1400" baseline="0" dirty="0" smtClean="0"/>
                        <a:t> </a:t>
                      </a:r>
                      <a:r>
                        <a:rPr lang="en-US" altLang="ko-KR" sz="1400" baseline="0" dirty="0" err="1" smtClean="0"/>
                        <a:t>Xpert</a:t>
                      </a:r>
                      <a:r>
                        <a:rPr lang="en-US" altLang="ko-KR" sz="1400" baseline="0" dirty="0" smtClean="0"/>
                        <a:t> PCR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 Syphilis VDRL</a:t>
                      </a:r>
                      <a:r>
                        <a:rPr lang="en-US" altLang="ko-KR" sz="1400" baseline="0" dirty="0" smtClean="0"/>
                        <a:t> titer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CSF,</a:t>
                      </a:r>
                      <a:r>
                        <a:rPr lang="en-US" altLang="ko-KR" sz="1400" baseline="0" dirty="0" smtClean="0"/>
                        <a:t> ADA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10.2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IU/L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4786314" y="1714488"/>
          <a:ext cx="4071966" cy="216408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214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1610"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CSF tests</a:t>
                      </a:r>
                      <a:endParaRPr lang="ko-KR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CSF, HSV-1 PCR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CSF, HSV-2 PCR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CSF, CMV PCR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CSF, EBV PCR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CSF, herpes</a:t>
                      </a:r>
                      <a:r>
                        <a:rPr lang="en-US" altLang="ko-KR" sz="1400" baseline="0" dirty="0" smtClean="0"/>
                        <a:t> zoster PCR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1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CSF, </a:t>
                      </a:r>
                      <a:r>
                        <a:rPr lang="en-US" altLang="ko-KR" sz="1400" dirty="0" err="1" smtClean="0"/>
                        <a:t>enterovirus</a:t>
                      </a:r>
                      <a:r>
                        <a:rPr lang="en-US" altLang="ko-KR" sz="1400" baseline="0" dirty="0" smtClean="0"/>
                        <a:t> PCR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negative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제목 12"/>
          <p:cNvSpPr>
            <a:spLocks noGrp="1"/>
          </p:cNvSpPr>
          <p:nvPr>
            <p:ph type="title" idx="4294967295"/>
          </p:nvPr>
        </p:nvSpPr>
        <p:spPr>
          <a:xfrm>
            <a:off x="539552" y="304056"/>
            <a:ext cx="7500938" cy="1066800"/>
          </a:xfrm>
        </p:spPr>
        <p:txBody>
          <a:bodyPr rtlCol="0">
            <a:normAutofit/>
          </a:bodyPr>
          <a:lstStyle/>
          <a:p>
            <a:pPr algn="l" rtl="0"/>
            <a:r>
              <a:rPr lang="en-US" altLang="ko-KR" sz="4000" dirty="0" smtClean="0"/>
              <a:t>CNS infection lab</a:t>
            </a:r>
            <a:endParaRPr lang="ko-KR" altLang="en-US" sz="4000" dirty="0"/>
          </a:p>
        </p:txBody>
      </p:sp>
      <p:sp>
        <p:nvSpPr>
          <p:cNvPr id="9" name="직사각형 8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4786314" y="4653136"/>
            <a:ext cx="27976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Vasculitis lab: negative</a:t>
            </a:r>
          </a:p>
          <a:p>
            <a:endParaRPr lang="en-US" altLang="ko-KR" dirty="0"/>
          </a:p>
          <a:p>
            <a:r>
              <a:rPr lang="en-US" altLang="ko-KR" dirty="0" err="1" smtClean="0"/>
              <a:t>Euroimmun</a:t>
            </a:r>
            <a:r>
              <a:rPr lang="en-US" altLang="ko-KR" dirty="0" smtClean="0"/>
              <a:t> lab: negative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58156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1</a:t>
            </a:r>
            <a:r>
              <a:rPr lang="ko-KR" altLang="en-US" sz="2000" dirty="0" smtClean="0"/>
              <a:t>차</a:t>
            </a:r>
            <a:r>
              <a:rPr lang="en-US" altLang="ko-KR" sz="2000" dirty="0" smtClean="0"/>
              <a:t>(9.07)</a:t>
            </a:r>
            <a:r>
              <a:rPr lang="ko-KR" altLang="en-US" sz="2000" dirty="0" smtClean="0"/>
              <a:t> </a:t>
            </a:r>
            <a:r>
              <a:rPr lang="en-US" altLang="ko-KR" sz="2000" dirty="0"/>
              <a:t>serum </a:t>
            </a:r>
            <a:r>
              <a:rPr lang="en-US" altLang="ko-KR" sz="2000" dirty="0" err="1" smtClean="0"/>
              <a:t>IgM+IgG</a:t>
            </a:r>
            <a:r>
              <a:rPr lang="en-US" altLang="ko-KR" sz="2000" dirty="0" smtClean="0"/>
              <a:t> IFA 1:16 </a:t>
            </a:r>
            <a:r>
              <a:rPr lang="ko-KR" altLang="en-US" sz="2000" dirty="0" smtClean="0"/>
              <a:t>미만</a:t>
            </a:r>
            <a:endParaRPr lang="en-US" altLang="ko-KR" sz="2000" dirty="0"/>
          </a:p>
          <a:p>
            <a:r>
              <a:rPr lang="en-US" altLang="ko-KR" sz="2000" dirty="0"/>
              <a:t>2</a:t>
            </a:r>
            <a:r>
              <a:rPr lang="ko-KR" altLang="en-US" sz="2000" dirty="0" smtClean="0"/>
              <a:t>차</a:t>
            </a:r>
            <a:r>
              <a:rPr lang="en-US" altLang="ko-KR" sz="2000" dirty="0" smtClean="0"/>
              <a:t>(9.11)</a:t>
            </a:r>
            <a:r>
              <a:rPr lang="ko-KR" altLang="en-US" sz="2000" dirty="0" smtClean="0"/>
              <a:t> </a:t>
            </a:r>
            <a:r>
              <a:rPr lang="en-US" altLang="ko-KR" sz="2000" dirty="0"/>
              <a:t>serum </a:t>
            </a:r>
            <a:r>
              <a:rPr lang="en-US" altLang="ko-KR" sz="2000" dirty="0" err="1"/>
              <a:t>IgM+IgG</a:t>
            </a:r>
            <a:r>
              <a:rPr lang="en-US" altLang="ko-KR" sz="2000" dirty="0"/>
              <a:t> IFA </a:t>
            </a:r>
            <a:r>
              <a:rPr lang="en-US" altLang="ko-KR" sz="2000" dirty="0" smtClean="0"/>
              <a:t>1:64</a:t>
            </a:r>
          </a:p>
          <a:p>
            <a:r>
              <a:rPr lang="en-US" altLang="ko-KR" sz="2000" dirty="0" smtClean="0"/>
              <a:t>3</a:t>
            </a:r>
            <a:r>
              <a:rPr lang="ko-KR" altLang="en-US" sz="2000" dirty="0" smtClean="0"/>
              <a:t>차</a:t>
            </a:r>
            <a:r>
              <a:rPr lang="en-US" altLang="ko-KR" sz="2000" dirty="0" smtClean="0"/>
              <a:t>(9.16)</a:t>
            </a:r>
            <a:r>
              <a:rPr lang="ko-KR" altLang="en-US" sz="2000" dirty="0" smtClean="0"/>
              <a:t> </a:t>
            </a:r>
            <a:r>
              <a:rPr lang="en-US" altLang="ko-KR" sz="2000" dirty="0"/>
              <a:t>serum </a:t>
            </a:r>
            <a:r>
              <a:rPr lang="en-US" altLang="ko-KR" sz="2000" dirty="0" err="1"/>
              <a:t>IgM+IgG</a:t>
            </a:r>
            <a:r>
              <a:rPr lang="en-US" altLang="ko-KR" sz="2000" dirty="0"/>
              <a:t> IFA </a:t>
            </a:r>
            <a:r>
              <a:rPr lang="en-US" altLang="ko-KR" sz="2000" dirty="0" smtClean="0"/>
              <a:t>1:128</a:t>
            </a:r>
            <a:endParaRPr lang="en-US" altLang="ko-KR" sz="2000" dirty="0"/>
          </a:p>
          <a:p>
            <a:endParaRPr lang="en-US" altLang="ko-KR" sz="2000" dirty="0"/>
          </a:p>
        </p:txBody>
      </p:sp>
      <p:sp>
        <p:nvSpPr>
          <p:cNvPr id="5" name="제목 12"/>
          <p:cNvSpPr>
            <a:spLocks noGrp="1"/>
          </p:cNvSpPr>
          <p:nvPr>
            <p:ph type="title" idx="4294967295"/>
          </p:nvPr>
        </p:nvSpPr>
        <p:spPr>
          <a:xfrm>
            <a:off x="539552" y="304056"/>
            <a:ext cx="7500938" cy="1066800"/>
          </a:xfrm>
        </p:spPr>
        <p:txBody>
          <a:bodyPr rtlCol="0">
            <a:normAutofit/>
          </a:bodyPr>
          <a:lstStyle/>
          <a:p>
            <a:pPr algn="l" rtl="0"/>
            <a:r>
              <a:rPr lang="ko-KR" altLang="en-US" sz="4000" dirty="0" smtClean="0"/>
              <a:t>질병관리본부 수탁 </a:t>
            </a:r>
            <a:r>
              <a:rPr lang="en-US" altLang="ko-KR" sz="4000" dirty="0" smtClean="0"/>
              <a:t>JEV lab</a:t>
            </a:r>
            <a:endParaRPr lang="ko-KR" altLang="en-US" sz="4000" dirty="0"/>
          </a:p>
        </p:txBody>
      </p:sp>
      <p:sp>
        <p:nvSpPr>
          <p:cNvPr id="6" name="직사각형 5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88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Hypoactive DTR, motor weakness</a:t>
            </a:r>
          </a:p>
          <a:p>
            <a:pPr marL="0" indent="0">
              <a:buNone/>
            </a:pPr>
            <a:r>
              <a:rPr lang="en-US" altLang="ko-KR" dirty="0" smtClean="0"/>
              <a:t>-&gt; r/o peripheral weakness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Spine MR</a:t>
            </a:r>
          </a:p>
          <a:p>
            <a:pPr marL="0" indent="0">
              <a:buNone/>
            </a:pPr>
            <a:r>
              <a:rPr lang="en-US" altLang="ko-KR" dirty="0" smtClean="0"/>
              <a:t>NCV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774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2"/>
          <p:cNvSpPr>
            <a:spLocks noGrp="1"/>
          </p:cNvSpPr>
          <p:nvPr>
            <p:ph type="title" idx="4294967295"/>
          </p:nvPr>
        </p:nvSpPr>
        <p:spPr>
          <a:xfrm>
            <a:off x="395536" y="332656"/>
            <a:ext cx="7500938" cy="1066800"/>
          </a:xfrm>
        </p:spPr>
        <p:txBody>
          <a:bodyPr rtlCol="0">
            <a:normAutofit/>
          </a:bodyPr>
          <a:lstStyle/>
          <a:p>
            <a:pPr algn="l" rtl="0"/>
            <a:r>
              <a:rPr lang="en-US" altLang="ko-KR" sz="4000" dirty="0" smtClean="0">
                <a:solidFill>
                  <a:schemeClr val="bg1"/>
                </a:solidFill>
              </a:rPr>
              <a:t>Spine MR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585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2"/>
          <p:cNvSpPr txBox="1">
            <a:spLocks/>
          </p:cNvSpPr>
          <p:nvPr/>
        </p:nvSpPr>
        <p:spPr>
          <a:xfrm>
            <a:off x="395536" y="332656"/>
            <a:ext cx="750093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4000" dirty="0" smtClean="0"/>
              <a:t>NCV</a:t>
            </a:r>
            <a:endParaRPr lang="ko-KR" altLang="en-US" sz="4000" dirty="0"/>
          </a:p>
        </p:txBody>
      </p:sp>
      <p:sp>
        <p:nvSpPr>
          <p:cNvPr id="6" name="직사각형 5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791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Final diagnosis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Japanese encephalitis with ant. Horn involvement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437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세계지~1.PNG"/>
          <p:cNvPicPr>
            <a:picLocks noChangeAspect="1"/>
          </p:cNvPicPr>
          <p:nvPr/>
        </p:nvPicPr>
        <p:blipFill>
          <a:blip r:embed="rId2">
            <a:lum bright="28000"/>
          </a:blip>
          <a:stretch>
            <a:fillRect/>
          </a:stretch>
        </p:blipFill>
        <p:spPr>
          <a:xfrm>
            <a:off x="0" y="817067"/>
            <a:ext cx="9144000" cy="5223867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Review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467544" y="4365104"/>
            <a:ext cx="216024" cy="4320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40435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JEV introduction, epidemiology</a:t>
            </a:r>
          </a:p>
          <a:p>
            <a:r>
              <a:rPr lang="en-US" altLang="ko-KR" dirty="0" smtClean="0"/>
              <a:t>Diagnosis</a:t>
            </a:r>
          </a:p>
          <a:p>
            <a:r>
              <a:rPr lang="en-US" altLang="ko-KR" dirty="0" smtClean="0"/>
              <a:t>Clinical manifestation</a:t>
            </a:r>
          </a:p>
          <a:p>
            <a:r>
              <a:rPr lang="en-US" altLang="ko-KR" dirty="0" smtClean="0"/>
              <a:t>Pathology</a:t>
            </a:r>
          </a:p>
          <a:p>
            <a:pPr marL="0" indent="0">
              <a:buNone/>
            </a:pPr>
            <a:r>
              <a:rPr lang="en-US" altLang="ko-KR" dirty="0" smtClean="0"/>
              <a:t>  viral </a:t>
            </a:r>
            <a:r>
              <a:rPr lang="en-US" altLang="ko-KR" dirty="0"/>
              <a:t>cycle, brain/cord, biopsy…</a:t>
            </a:r>
            <a:endParaRPr lang="en-US" altLang="ko-KR" dirty="0" smtClean="0"/>
          </a:p>
          <a:p>
            <a:r>
              <a:rPr lang="en-US" altLang="ko-KR" dirty="0"/>
              <a:t>Flaccid paralysis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395536" y="332656"/>
            <a:ext cx="750093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목차</a:t>
            </a:r>
            <a:endParaRPr lang="ko-KR" altLang="en-US" sz="4000" dirty="0"/>
          </a:p>
        </p:txBody>
      </p:sp>
      <p:sp>
        <p:nvSpPr>
          <p:cNvPr id="6" name="직사각형 5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882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JEV introduction, epidemiology</a:t>
            </a:r>
          </a:p>
          <a:p>
            <a:r>
              <a:rPr lang="en-US" altLang="ko-KR" dirty="0" smtClean="0"/>
              <a:t>Diagnosis</a:t>
            </a:r>
          </a:p>
          <a:p>
            <a:r>
              <a:rPr lang="en-US" altLang="ko-KR" dirty="0" smtClean="0"/>
              <a:t>Clinical manifestation</a:t>
            </a:r>
          </a:p>
          <a:p>
            <a:r>
              <a:rPr lang="en-US" altLang="ko-KR" dirty="0" smtClean="0"/>
              <a:t>Pathology</a:t>
            </a:r>
          </a:p>
          <a:p>
            <a:pPr marL="0" indent="0">
              <a:buNone/>
            </a:pPr>
            <a:r>
              <a:rPr lang="en-US" altLang="ko-KR" dirty="0" smtClean="0"/>
              <a:t>  viral </a:t>
            </a:r>
            <a:r>
              <a:rPr lang="en-US" altLang="ko-KR" dirty="0"/>
              <a:t>cycle, brain/cord, biopsy…</a:t>
            </a:r>
            <a:endParaRPr lang="en-US" altLang="ko-KR" dirty="0" smtClean="0"/>
          </a:p>
          <a:p>
            <a:r>
              <a:rPr lang="en-US" altLang="ko-KR" dirty="0"/>
              <a:t>Flaccid paralysis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395536" y="332656"/>
            <a:ext cx="750093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목차</a:t>
            </a:r>
            <a:endParaRPr lang="ko-KR" altLang="en-US" sz="4000" dirty="0"/>
          </a:p>
        </p:txBody>
      </p:sp>
      <p:sp>
        <p:nvSpPr>
          <p:cNvPr id="6" name="직사각형 5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09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Japanese encephalitis virus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60304"/>
          </a:xfrm>
        </p:spPr>
        <p:txBody>
          <a:bodyPr>
            <a:normAutofit/>
          </a:bodyPr>
          <a:lstStyle/>
          <a:p>
            <a:pPr marL="400050"/>
            <a:r>
              <a:rPr lang="en-US" altLang="ko-KR" sz="1600" dirty="0"/>
              <a:t>Single strand RNA virus which belongs to </a:t>
            </a:r>
            <a:r>
              <a:rPr lang="en-US" altLang="ko-KR" sz="1600" b="1" dirty="0"/>
              <a:t>Japanese encephalitis virus serogroup of genu </a:t>
            </a:r>
            <a:r>
              <a:rPr lang="en-US" altLang="ko-KR" sz="1600" b="1" dirty="0" err="1"/>
              <a:t>flavivirus</a:t>
            </a:r>
            <a:r>
              <a:rPr lang="en-US" altLang="ko-KR" sz="1600" b="1" dirty="0"/>
              <a:t>, family </a:t>
            </a:r>
            <a:r>
              <a:rPr lang="en-US" altLang="ko-KR" sz="1600" b="1" dirty="0" err="1"/>
              <a:t>flaviviridae</a:t>
            </a:r>
            <a:endParaRPr lang="en-US" altLang="ko-KR" sz="1600" b="1" dirty="0"/>
          </a:p>
          <a:p>
            <a:pPr marL="400050"/>
            <a:endParaRPr lang="en-US" altLang="ko-KR" sz="1600" b="1" dirty="0"/>
          </a:p>
          <a:p>
            <a:pPr marL="57150" indent="0">
              <a:buNone/>
            </a:pPr>
            <a:r>
              <a:rPr lang="en-US" altLang="ko-KR" sz="1600" dirty="0"/>
              <a:t>West Nile virus, dengue virus, tick-borne encephalitis virus, yellow fever virus, </a:t>
            </a:r>
            <a:r>
              <a:rPr lang="en-US" altLang="ko-KR" sz="1600" dirty="0" err="1"/>
              <a:t>Zika</a:t>
            </a:r>
            <a:r>
              <a:rPr lang="en-US" altLang="ko-KR" sz="1600" dirty="0"/>
              <a:t> virus and several other </a:t>
            </a:r>
            <a:r>
              <a:rPr lang="en-US" altLang="ko-KR" sz="1600" dirty="0" smtClean="0"/>
              <a:t>viruses</a:t>
            </a:r>
          </a:p>
          <a:p>
            <a:pPr marL="57150" indent="0">
              <a:buNone/>
            </a:pPr>
            <a:endParaRPr lang="en-US" altLang="ko-KR" sz="1600" b="1" dirty="0" smtClean="0"/>
          </a:p>
          <a:p>
            <a:pPr marL="400050"/>
            <a:r>
              <a:rPr lang="en-US" altLang="ko-KR" sz="1600" dirty="0" smtClean="0"/>
              <a:t>Arthropod </a:t>
            </a:r>
            <a:r>
              <a:rPr lang="en-US" altLang="ko-KR" sz="1600" dirty="0"/>
              <a:t>borne (</a:t>
            </a:r>
            <a:r>
              <a:rPr lang="en-US" altLang="ko-KR" sz="1600" dirty="0" err="1"/>
              <a:t>ARBOvirus</a:t>
            </a:r>
            <a:r>
              <a:rPr lang="en-US" altLang="ko-KR" sz="1600" dirty="0"/>
              <a:t>)</a:t>
            </a:r>
          </a:p>
          <a:p>
            <a:pPr marL="400050"/>
            <a:r>
              <a:rPr lang="en-US" altLang="ko-KR" sz="1600" dirty="0"/>
              <a:t>Avian vertebrate hosts, transmitted by</a:t>
            </a:r>
            <a:r>
              <a:rPr lang="ko-KR" altLang="en-US" sz="1600" dirty="0"/>
              <a:t> </a:t>
            </a:r>
            <a:r>
              <a:rPr lang="en-US" altLang="ko-KR" sz="1600" dirty="0" err="1"/>
              <a:t>Culex</a:t>
            </a:r>
            <a:r>
              <a:rPr lang="en-US" altLang="ko-KR" sz="1600" dirty="0"/>
              <a:t> mosquitos</a:t>
            </a:r>
          </a:p>
          <a:p>
            <a:pPr marL="400050"/>
            <a:r>
              <a:rPr lang="en-US" altLang="ko-KR" sz="1600" dirty="0"/>
              <a:t>Humans are “dead-end” hosts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24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060306" y="6009502"/>
            <a:ext cx="1083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www.cdc.gov</a:t>
            </a:r>
            <a:endParaRPr lang="ko-KR" altLang="en-US" sz="1200" dirty="0"/>
          </a:p>
        </p:txBody>
      </p:sp>
      <p:pic>
        <p:nvPicPr>
          <p:cNvPr id="1029" name="Picture 5" descr="http://www.cdc.gov/travel-static/yellowbook/2016/map_3-08-small.pn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3" y="857233"/>
            <a:ext cx="7534275" cy="5133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14936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History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71600" y="1905000"/>
            <a:ext cx="7715200" cy="426030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1600" b="1" dirty="0"/>
              <a:t>1871</a:t>
            </a:r>
            <a:r>
              <a:rPr lang="en-US" altLang="ko-KR" sz="1600" dirty="0"/>
              <a:t> First recognized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600" b="1" dirty="0"/>
              <a:t>1924</a:t>
            </a:r>
            <a:r>
              <a:rPr lang="en-US" altLang="ko-KR" sz="1600" dirty="0"/>
              <a:t> Severe epidemic in Japan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600" b="1" dirty="0"/>
              <a:t>1935</a:t>
            </a:r>
            <a:r>
              <a:rPr lang="en-US" altLang="ko-KR" sz="1600" dirty="0"/>
              <a:t> JEV isolated in human brain in Japan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600" b="1" dirty="0"/>
              <a:t>1936</a:t>
            </a:r>
            <a:r>
              <a:rPr lang="en-US" altLang="ko-KR" sz="1600" dirty="0"/>
              <a:t> Mosquito transmission from </a:t>
            </a:r>
            <a:r>
              <a:rPr lang="en-US" altLang="ko-KR" sz="1600" i="1" dirty="0" err="1"/>
              <a:t>Culex</a:t>
            </a:r>
            <a:r>
              <a:rPr lang="en-US" altLang="ko-KR" sz="1600" i="1" dirty="0"/>
              <a:t> </a:t>
            </a:r>
            <a:r>
              <a:rPr lang="en-US" altLang="ko-KR" sz="1600" i="1" dirty="0" err="1"/>
              <a:t>tritaenorrhynchus</a:t>
            </a:r>
            <a:r>
              <a:rPr lang="en-US" altLang="ko-KR" sz="1600" i="1" dirty="0"/>
              <a:t> </a:t>
            </a:r>
            <a:r>
              <a:rPr lang="en-US" altLang="ko-KR" sz="1600" dirty="0"/>
              <a:t>identified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600" b="1" dirty="0"/>
              <a:t>1949</a:t>
            </a:r>
            <a:r>
              <a:rPr lang="en-US" altLang="ko-KR" sz="1600" dirty="0"/>
              <a:t> Large epidemic in South Korea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600" b="1" dirty="0"/>
              <a:t>1959</a:t>
            </a:r>
            <a:r>
              <a:rPr lang="en-US" altLang="ko-KR" sz="1600" dirty="0"/>
              <a:t> Role of pigs and birds as reservoir identified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600" b="1" dirty="0"/>
              <a:t>1971</a:t>
            </a:r>
            <a:r>
              <a:rPr lang="en-US" altLang="ko-KR" sz="1600" dirty="0"/>
              <a:t> Mouse brain-derived inactive vaccine first introduced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600" b="1" dirty="0"/>
              <a:t>1982</a:t>
            </a:r>
            <a:r>
              <a:rPr lang="en-US" altLang="ko-KR" sz="1600" dirty="0"/>
              <a:t> Major outbreak in south Korea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600" b="1" dirty="0"/>
              <a:t>1985</a:t>
            </a:r>
            <a:r>
              <a:rPr lang="en-US" altLang="ko-KR" sz="1600" dirty="0"/>
              <a:t> National Immunization Program</a:t>
            </a:r>
            <a:endParaRPr lang="ko-KR" altLang="en-US" sz="1600" dirty="0"/>
          </a:p>
        </p:txBody>
      </p:sp>
      <p:sp>
        <p:nvSpPr>
          <p:cNvPr id="4" name="아래쪽 화살표 3"/>
          <p:cNvSpPr/>
          <p:nvPr/>
        </p:nvSpPr>
        <p:spPr>
          <a:xfrm>
            <a:off x="323528" y="1957990"/>
            <a:ext cx="504056" cy="3847274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2672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Epidemiology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22" y="1844824"/>
            <a:ext cx="8568178" cy="318246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457200" y="3717032"/>
            <a:ext cx="7931224" cy="936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6660232" y="2420888"/>
            <a:ext cx="648072" cy="22322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4425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/>
          <a:srcRect b="18442"/>
          <a:stretch/>
        </p:blipFill>
        <p:spPr bwMode="auto">
          <a:xfrm>
            <a:off x="-109513" y="2348881"/>
            <a:ext cx="9254048" cy="3447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Epidemiology</a:t>
            </a:r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4419" y="661310"/>
            <a:ext cx="7791466" cy="117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 descr="https://www.elsevier.com/__data/assets/image/0003/51591/International-Journal-of-Infectious-Diseas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71500"/>
            <a:ext cx="1004419" cy="1357322"/>
          </a:xfrm>
          <a:prstGeom prst="rect">
            <a:avLst/>
          </a:prstGeom>
          <a:noFill/>
        </p:spPr>
      </p:pic>
      <p:sp>
        <p:nvSpPr>
          <p:cNvPr id="3" name="직사각형 2"/>
          <p:cNvSpPr/>
          <p:nvPr/>
        </p:nvSpPr>
        <p:spPr>
          <a:xfrm>
            <a:off x="212331" y="4857285"/>
            <a:ext cx="8583555" cy="299907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12331" y="5157192"/>
            <a:ext cx="8583554" cy="288032"/>
          </a:xfrm>
          <a:prstGeom prst="rect">
            <a:avLst/>
          </a:prstGeom>
          <a:solidFill>
            <a:schemeClr val="accent6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12331" y="5445224"/>
            <a:ext cx="8583554" cy="15240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12332" y="3573016"/>
            <a:ext cx="8583553" cy="1152128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12331" y="5597624"/>
            <a:ext cx="8583554" cy="152400"/>
          </a:xfrm>
          <a:prstGeom prst="rect">
            <a:avLst/>
          </a:prstGeom>
          <a:solidFill>
            <a:schemeClr val="bg1">
              <a:lumMod val="6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8694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JEV introduction, epidemiology</a:t>
            </a:r>
          </a:p>
          <a:p>
            <a:r>
              <a:rPr lang="en-US" altLang="ko-KR" dirty="0" smtClean="0">
                <a:solidFill>
                  <a:srgbClr val="FF0000"/>
                </a:solidFill>
              </a:rPr>
              <a:t>Diagnosis</a:t>
            </a:r>
          </a:p>
          <a:p>
            <a:r>
              <a:rPr lang="en-US" altLang="ko-KR" dirty="0" smtClean="0"/>
              <a:t>Clinical manifestation</a:t>
            </a:r>
          </a:p>
          <a:p>
            <a:r>
              <a:rPr lang="en-US" altLang="ko-KR" dirty="0" smtClean="0"/>
              <a:t>Pathology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viral </a:t>
            </a:r>
            <a:r>
              <a:rPr lang="en-US" altLang="ko-KR" dirty="0"/>
              <a:t>cycle, brain/cord, biopsy…</a:t>
            </a:r>
            <a:endParaRPr lang="en-US" altLang="ko-KR" dirty="0" smtClean="0"/>
          </a:p>
          <a:p>
            <a:r>
              <a:rPr lang="en-US" altLang="ko-KR" dirty="0" smtClean="0"/>
              <a:t>Flaccid paralysis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395536" y="332656"/>
            <a:ext cx="750093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목차</a:t>
            </a:r>
            <a:endParaRPr lang="ko-KR" altLang="en-US" sz="4000" dirty="0"/>
          </a:p>
        </p:txBody>
      </p:sp>
      <p:sp>
        <p:nvSpPr>
          <p:cNvPr id="6" name="직사각형 5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424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Diagnosis</a:t>
            </a:r>
            <a:endParaRPr lang="ko-KR" altLang="en-US" dirty="0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771636"/>
          </a:xfrm>
        </p:spPr>
        <p:txBody>
          <a:bodyPr>
            <a:normAutofit/>
          </a:bodyPr>
          <a:lstStyle/>
          <a:p>
            <a:r>
              <a:rPr lang="ko-KR" altLang="en-US" sz="1800" dirty="0"/>
              <a:t>질병관리본부 진단 기준</a:t>
            </a:r>
            <a:endParaRPr lang="en-US" altLang="ko-KR" sz="1800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395536" y="2490489"/>
            <a:ext cx="8352928" cy="3096344"/>
          </a:xfrm>
          <a:prstGeom prst="roundRect">
            <a:avLst>
              <a:gd name="adj" fmla="val 1244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Febrile illness associated with neurological symptoms suggestive of JE, confirmed by laboratory evidence of one or more following :</a:t>
            </a:r>
          </a:p>
          <a:p>
            <a:endParaRPr lang="en-US" altLang="ko-KR" dirty="0"/>
          </a:p>
          <a:p>
            <a:pPr marL="342900" indent="-342900">
              <a:buFont typeface="+mj-lt"/>
              <a:buAutoNum type="arabicPeriod"/>
            </a:pPr>
            <a:r>
              <a:rPr lang="en-US" altLang="ko-KR" dirty="0"/>
              <a:t>direct detection of JE virus, JE virus antigen, or JE virus gene from brain tissue or cerebrospinal fluid (CSF), 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dirty="0"/>
              <a:t>JE-specific IgM-capture by ELISA on CSF or serum in the absence of IgM to other </a:t>
            </a:r>
            <a:r>
              <a:rPr lang="en-US" altLang="ko-KR" dirty="0" err="1"/>
              <a:t>flaviviruses</a:t>
            </a:r>
            <a:r>
              <a:rPr lang="en-US" altLang="ko-KR" dirty="0"/>
              <a:t>, 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dirty="0"/>
              <a:t>a four-fold or greater rise in JE virus-specific neutralizing antibodies between the acute and convalescent phase serum specimens.</a:t>
            </a:r>
            <a:endParaRPr lang="ko-KR" altLang="en-US" dirty="0"/>
          </a:p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589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Diagnosis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857364"/>
            <a:ext cx="609238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035156" y="599739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질병관리본부</a:t>
            </a:r>
          </a:p>
        </p:txBody>
      </p:sp>
    </p:spTree>
    <p:extLst>
      <p:ext uri="{BB962C8B-B14F-4D97-AF65-F5344CB8AC3E}">
        <p14:creationId xmlns:p14="http://schemas.microsoft.com/office/powerpoint/2010/main" val="366543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JEV introduction, epidemiology</a:t>
            </a:r>
          </a:p>
          <a:p>
            <a:r>
              <a:rPr lang="en-US" altLang="ko-KR" dirty="0" smtClean="0"/>
              <a:t>Diagnosis</a:t>
            </a:r>
          </a:p>
          <a:p>
            <a:r>
              <a:rPr lang="en-US" altLang="ko-KR" dirty="0" smtClean="0">
                <a:solidFill>
                  <a:srgbClr val="FF0000"/>
                </a:solidFill>
              </a:rPr>
              <a:t>Clinical manifestation</a:t>
            </a:r>
          </a:p>
          <a:p>
            <a:r>
              <a:rPr lang="en-US" altLang="ko-KR" dirty="0" smtClean="0"/>
              <a:t>Pathology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viral cycle, brain/cord, biopsy…</a:t>
            </a:r>
          </a:p>
          <a:p>
            <a:r>
              <a:rPr lang="en-US" altLang="ko-KR" dirty="0"/>
              <a:t>Flaccid paralysis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395536" y="332656"/>
            <a:ext cx="750093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목차</a:t>
            </a:r>
            <a:endParaRPr lang="ko-KR" altLang="en-US" sz="4000" dirty="0"/>
          </a:p>
        </p:txBody>
      </p:sp>
      <p:sp>
        <p:nvSpPr>
          <p:cNvPr id="6" name="직사각형 5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319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Clinical feature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81500"/>
          </a:xfrm>
        </p:spPr>
        <p:txBody>
          <a:bodyPr>
            <a:normAutofit/>
          </a:bodyPr>
          <a:lstStyle/>
          <a:p>
            <a:r>
              <a:rPr lang="en-US" altLang="ko-KR" sz="1800" dirty="0"/>
              <a:t>Asymptomatic infection 95%</a:t>
            </a:r>
          </a:p>
          <a:p>
            <a:r>
              <a:rPr lang="en-US" altLang="ko-KR" sz="1800" dirty="0"/>
              <a:t>Symptomatic infection 5%</a:t>
            </a:r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pPr lvl="1"/>
            <a:endParaRPr lang="en-US" altLang="ko-KR" sz="1600" dirty="0"/>
          </a:p>
          <a:p>
            <a:endParaRPr lang="en-US" altLang="ko-KR" sz="2000" dirty="0"/>
          </a:p>
          <a:p>
            <a:pPr lvl="1"/>
            <a:endParaRPr lang="en-US" altLang="ko-KR" sz="1600" dirty="0"/>
          </a:p>
        </p:txBody>
      </p:sp>
      <p:sp>
        <p:nvSpPr>
          <p:cNvPr id="26" name="오른쪽 화살표 25"/>
          <p:cNvSpPr/>
          <p:nvPr/>
        </p:nvSpPr>
        <p:spPr>
          <a:xfrm>
            <a:off x="-6566" y="2784300"/>
            <a:ext cx="2649710" cy="133867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Incubation period</a:t>
            </a:r>
          </a:p>
          <a:p>
            <a:pPr algn="ctr"/>
            <a:r>
              <a:rPr lang="en-US" altLang="ko-KR" sz="1600" dirty="0"/>
              <a:t>5-15 days</a:t>
            </a:r>
            <a:endParaRPr lang="ko-KR" altLang="en-US" sz="1600" dirty="0"/>
          </a:p>
        </p:txBody>
      </p:sp>
      <p:sp>
        <p:nvSpPr>
          <p:cNvPr id="27" name="오른쪽 화살표 26"/>
          <p:cNvSpPr/>
          <p:nvPr/>
        </p:nvSpPr>
        <p:spPr>
          <a:xfrm>
            <a:off x="2643144" y="2806812"/>
            <a:ext cx="2548604" cy="133867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Prodromal syndrome</a:t>
            </a:r>
          </a:p>
          <a:p>
            <a:pPr algn="ctr"/>
            <a:r>
              <a:rPr lang="en-US" altLang="ko-KR" sz="1600" dirty="0"/>
              <a:t>2-4 days</a:t>
            </a:r>
            <a:endParaRPr lang="ko-KR" altLang="en-US" sz="1600" dirty="0"/>
          </a:p>
        </p:txBody>
      </p:sp>
      <p:sp>
        <p:nvSpPr>
          <p:cNvPr id="28" name="오른쪽 화살표 27"/>
          <p:cNvSpPr/>
          <p:nvPr/>
        </p:nvSpPr>
        <p:spPr>
          <a:xfrm>
            <a:off x="5191748" y="2813308"/>
            <a:ext cx="2548604" cy="133867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Encephalitis symptoms</a:t>
            </a:r>
            <a:endParaRPr lang="ko-KR" altLang="en-US" sz="1600" dirty="0"/>
          </a:p>
        </p:txBody>
      </p:sp>
      <p:sp>
        <p:nvSpPr>
          <p:cNvPr id="29" name="직사각형 28"/>
          <p:cNvSpPr/>
          <p:nvPr/>
        </p:nvSpPr>
        <p:spPr>
          <a:xfrm>
            <a:off x="5224037" y="4368006"/>
            <a:ext cx="25163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/>
              <a:t>behavioral abnormality, seizure, movement symptom or cerebellar signs </a:t>
            </a:r>
            <a:endParaRPr lang="ko-KR" alt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2661602" y="4295999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Headache, fever, GI symptoms</a:t>
            </a:r>
            <a:endParaRPr lang="ko-KR" altLang="en-US" sz="1600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3846" y="1683727"/>
            <a:ext cx="172819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굽은 화살표 31"/>
          <p:cNvSpPr/>
          <p:nvPr/>
        </p:nvSpPr>
        <p:spPr>
          <a:xfrm rot="16200000" flipV="1">
            <a:off x="7744257" y="2208236"/>
            <a:ext cx="1245401" cy="1245401"/>
          </a:xfrm>
          <a:prstGeom prst="bentArrow">
            <a:avLst>
              <a:gd name="adj1" fmla="val 12631"/>
              <a:gd name="adj2" fmla="val 25000"/>
              <a:gd name="adj3" fmla="val 25000"/>
              <a:gd name="adj4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굽은 화살표 32"/>
          <p:cNvSpPr/>
          <p:nvPr/>
        </p:nvSpPr>
        <p:spPr>
          <a:xfrm rot="5400000">
            <a:off x="7740353" y="3501009"/>
            <a:ext cx="1245401" cy="1245401"/>
          </a:xfrm>
          <a:prstGeom prst="bentArrow">
            <a:avLst>
              <a:gd name="adj1" fmla="val 12631"/>
              <a:gd name="adj2" fmla="val 25000"/>
              <a:gd name="adj3" fmla="val 25000"/>
              <a:gd name="adj4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85350" y="1867808"/>
            <a:ext cx="1058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Survival</a:t>
            </a:r>
            <a:endParaRPr lang="ko-KR" altLang="en-US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8244409" y="4818638"/>
            <a:ext cx="1058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Death</a:t>
            </a:r>
            <a:endParaRPr lang="ko-KR" altLang="en-US" sz="1600" dirty="0"/>
          </a:p>
        </p:txBody>
      </p:sp>
      <p:sp>
        <p:nvSpPr>
          <p:cNvPr id="36" name="오른쪽 화살표 35"/>
          <p:cNvSpPr/>
          <p:nvPr/>
        </p:nvSpPr>
        <p:spPr>
          <a:xfrm>
            <a:off x="6326166" y="5445224"/>
            <a:ext cx="1609259" cy="576064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>
                <a:solidFill>
                  <a:schemeClr val="tx1"/>
                </a:solidFill>
              </a:rPr>
              <a:t>IgM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7" name="오른쪽 화살표 36"/>
          <p:cNvSpPr/>
          <p:nvPr/>
        </p:nvSpPr>
        <p:spPr>
          <a:xfrm>
            <a:off x="7452321" y="5733256"/>
            <a:ext cx="1609259" cy="576064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>
                <a:solidFill>
                  <a:schemeClr val="tx1"/>
                </a:solidFill>
              </a:rPr>
              <a:t>IgG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2193" y="1683728"/>
            <a:ext cx="1603156" cy="11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5131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굽은 화살표 14"/>
          <p:cNvSpPr/>
          <p:nvPr/>
        </p:nvSpPr>
        <p:spPr>
          <a:xfrm rot="16200000" flipV="1">
            <a:off x="39401" y="2208236"/>
            <a:ext cx="1245401" cy="1245401"/>
          </a:xfrm>
          <a:prstGeom prst="bentArrow">
            <a:avLst>
              <a:gd name="adj1" fmla="val 12631"/>
              <a:gd name="adj2" fmla="val 25000"/>
              <a:gd name="adj3" fmla="val 25000"/>
              <a:gd name="adj4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굽은 화살표 15"/>
          <p:cNvSpPr/>
          <p:nvPr/>
        </p:nvSpPr>
        <p:spPr>
          <a:xfrm rot="5400000">
            <a:off x="35497" y="3501009"/>
            <a:ext cx="1245401" cy="1245401"/>
          </a:xfrm>
          <a:prstGeom prst="bentArrow">
            <a:avLst>
              <a:gd name="adj1" fmla="val 12631"/>
              <a:gd name="adj2" fmla="val 25000"/>
              <a:gd name="adj3" fmla="val 25000"/>
              <a:gd name="adj4" fmla="val 75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0494" y="1867808"/>
            <a:ext cx="1058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Survival</a:t>
            </a:r>
            <a:endParaRPr lang="ko-KR" alt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539553" y="4818638"/>
            <a:ext cx="1058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Death</a:t>
            </a:r>
            <a:endParaRPr lang="ko-KR" alt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1598204" y="4293097"/>
            <a:ext cx="6790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10-35% dies within 10 days</a:t>
            </a:r>
          </a:p>
          <a:p>
            <a:r>
              <a:rPr lang="en-US" altLang="ko-KR" b="1" dirty="0"/>
              <a:t>Mortality rate </a:t>
            </a:r>
            <a:r>
              <a:rPr lang="en-US" altLang="ko-KR" dirty="0"/>
              <a:t>within 3 months :</a:t>
            </a:r>
          </a:p>
          <a:p>
            <a:r>
              <a:rPr lang="en-US" altLang="ko-KR" dirty="0"/>
              <a:t>43.8%(1950s) → 31.5%(1960s) → 20%(2007-2010)</a:t>
            </a:r>
          </a:p>
          <a:p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598204" y="1772817"/>
            <a:ext cx="6790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50% of survivors have severe neurological sequelae</a:t>
            </a:r>
          </a:p>
          <a:p>
            <a:r>
              <a:rPr lang="en-US" altLang="ko-KR" b="1" dirty="0"/>
              <a:t>Prognostic predictors </a:t>
            </a:r>
            <a:r>
              <a:rPr lang="en-US" altLang="ko-KR" dirty="0"/>
              <a:t>: Extremes of age, high fever, deep coma, </a:t>
            </a:r>
            <a:r>
              <a:rPr lang="en-US" altLang="ko-KR" dirty="0" err="1"/>
              <a:t>hypotonia</a:t>
            </a:r>
            <a:r>
              <a:rPr lang="en-US" altLang="ko-KR" dirty="0"/>
              <a:t>, features of seizure, raised ICP and low level of IgG and IgM antibodies against JE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759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28803"/>
            <a:ext cx="9082116" cy="370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457200" y="800365"/>
            <a:ext cx="8229600" cy="9525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en-US" altLang="ko-KR" sz="4400">
                <a:latin typeface="+mj-lt"/>
                <a:ea typeface="+mj-ea"/>
                <a:cs typeface="+mj-cs"/>
              </a:rPr>
              <a:t>Clinical feature</a:t>
            </a:r>
            <a:endParaRPr lang="ko-KR" altLang="en-U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25132" y="3068960"/>
            <a:ext cx="8856984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25132" y="3996131"/>
            <a:ext cx="8856984" cy="2969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43508" y="4581129"/>
            <a:ext cx="885698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7641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JEV introduction, epidemiology</a:t>
            </a:r>
          </a:p>
          <a:p>
            <a:r>
              <a:rPr lang="en-US" altLang="ko-KR" dirty="0" smtClean="0"/>
              <a:t>Diagnosis</a:t>
            </a:r>
          </a:p>
          <a:p>
            <a:r>
              <a:rPr lang="en-US" altLang="ko-KR" dirty="0" smtClean="0"/>
              <a:t>Clinical manifestation</a:t>
            </a:r>
          </a:p>
          <a:p>
            <a:r>
              <a:rPr lang="en-US" altLang="ko-KR" dirty="0" smtClean="0">
                <a:solidFill>
                  <a:srgbClr val="FF0000"/>
                </a:solidFill>
              </a:rPr>
              <a:t>Pathology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viral cycle, brain/cord, biopsy…</a:t>
            </a:r>
          </a:p>
          <a:p>
            <a:r>
              <a:rPr lang="en-US" altLang="ko-KR" dirty="0"/>
              <a:t>Flaccid paralysis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395536" y="332656"/>
            <a:ext cx="750093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목차</a:t>
            </a:r>
            <a:endParaRPr lang="ko-KR" altLang="en-US" sz="4000" dirty="0"/>
          </a:p>
        </p:txBody>
      </p:sp>
      <p:sp>
        <p:nvSpPr>
          <p:cNvPr id="6" name="직사각형 5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292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036496" cy="1409228"/>
          </a:xfrm>
          <a:prstGeom prst="rect">
            <a:avLst/>
          </a:prstGeom>
        </p:spPr>
      </p:pic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29550" y="1916832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1800" dirty="0" smtClean="0"/>
              <a:t>1) </a:t>
            </a:r>
            <a:r>
              <a:rPr lang="en-US" altLang="ko-KR" sz="1800" dirty="0" smtClean="0"/>
              <a:t>Blood supply</a:t>
            </a: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1800" dirty="0"/>
              <a:t>-</a:t>
            </a:r>
            <a:r>
              <a:rPr lang="en-US" altLang="ko-KR" sz="1800" dirty="0" smtClean="0"/>
              <a:t>directly infect vascular endothelial cell</a:t>
            </a:r>
          </a:p>
          <a:p>
            <a:pPr marL="0" indent="0">
              <a:buNone/>
            </a:pPr>
            <a:r>
              <a:rPr lang="en-US" altLang="ko-KR" sz="1800" dirty="0" smtClean="0"/>
              <a:t>-trans choroid plexus,  circumventricular organs</a:t>
            </a:r>
          </a:p>
          <a:p>
            <a:pPr marL="0" indent="0">
              <a:buNone/>
            </a:pPr>
            <a:r>
              <a:rPr lang="en-US" altLang="ko-KR" sz="1800" dirty="0" smtClean="0"/>
              <a:t>-infected hematopoietic cells, </a:t>
            </a:r>
          </a:p>
          <a:p>
            <a:pPr marL="0" indent="0">
              <a:buNone/>
            </a:pPr>
            <a:r>
              <a:rPr lang="en-US" altLang="ko-KR" sz="1800" dirty="0" smtClean="0"/>
              <a:t>‘Trojan horses’</a:t>
            </a:r>
          </a:p>
          <a:p>
            <a:pPr marL="0" indent="0">
              <a:buNone/>
            </a:pPr>
            <a:r>
              <a:rPr lang="en-US" altLang="ko-KR" sz="1800" dirty="0" smtClean="0"/>
              <a:t>-inflammation induced breakdown of BBB</a:t>
            </a:r>
            <a:endParaRPr lang="en-US" altLang="ko-KR" sz="1800" dirty="0"/>
          </a:p>
          <a:p>
            <a:pPr marL="0" indent="0">
              <a:buNone/>
            </a:pPr>
            <a:endParaRPr lang="en-US" altLang="ko-KR" sz="1800" dirty="0" smtClean="0"/>
          </a:p>
          <a:p>
            <a:r>
              <a:rPr lang="en-US" altLang="ko-KR" sz="1800" dirty="0"/>
              <a:t>2) </a:t>
            </a:r>
            <a:r>
              <a:rPr lang="en-US" altLang="ko-KR" sz="1800" dirty="0" smtClean="0"/>
              <a:t>Peripheral </a:t>
            </a:r>
            <a:r>
              <a:rPr lang="en-US" altLang="ko-KR" sz="1800" dirty="0"/>
              <a:t>nerve</a:t>
            </a:r>
          </a:p>
          <a:p>
            <a:pPr marL="0" indent="0">
              <a:buNone/>
            </a:pPr>
            <a:r>
              <a:rPr lang="en-US" altLang="ko-KR" sz="1800" dirty="0"/>
              <a:t>motor nerve-&gt; polio, rabies</a:t>
            </a:r>
          </a:p>
          <a:p>
            <a:pPr marL="0" indent="0">
              <a:buNone/>
            </a:pPr>
            <a:r>
              <a:rPr lang="en-US" altLang="ko-KR" sz="1800" dirty="0"/>
              <a:t>sensory nerve -&gt; HSV-1</a:t>
            </a:r>
          </a:p>
          <a:p>
            <a:pPr marL="0" indent="0">
              <a:buNone/>
            </a:pPr>
            <a:r>
              <a:rPr lang="en-US" altLang="ko-KR" sz="1800" dirty="0"/>
              <a:t>olfactory nerve -&gt; HSV-1, </a:t>
            </a:r>
            <a:r>
              <a:rPr lang="en-US" altLang="ko-KR" sz="1800" dirty="0" err="1"/>
              <a:t>Nipah</a:t>
            </a:r>
            <a:r>
              <a:rPr lang="en-US" altLang="ko-KR" sz="1800" dirty="0"/>
              <a:t>, rabies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794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036496" cy="1409228"/>
          </a:xfrm>
          <a:prstGeom prst="rect">
            <a:avLst/>
          </a:prstGeom>
        </p:spPr>
      </p:pic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29550" y="1916832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1800" b="1" u="sng" dirty="0" smtClean="0">
                <a:solidFill>
                  <a:srgbClr val="FF0000"/>
                </a:solidFill>
              </a:rPr>
              <a:t>1) </a:t>
            </a:r>
            <a:r>
              <a:rPr lang="en-US" altLang="ko-KR" sz="1800" b="1" u="sng" dirty="0" smtClean="0">
                <a:solidFill>
                  <a:srgbClr val="FF0000"/>
                </a:solidFill>
              </a:rPr>
              <a:t>Blood supply</a:t>
            </a:r>
            <a:endParaRPr lang="en-US" altLang="ko-KR" sz="1800" b="1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ko-KR" sz="1800" dirty="0"/>
              <a:t>-</a:t>
            </a:r>
            <a:r>
              <a:rPr lang="en-US" altLang="ko-KR" sz="1800" dirty="0" smtClean="0"/>
              <a:t>directly infect vascular endothelial cell</a:t>
            </a:r>
          </a:p>
          <a:p>
            <a:pPr marL="0" indent="0">
              <a:buNone/>
            </a:pPr>
            <a:r>
              <a:rPr lang="en-US" altLang="ko-KR" sz="1800" dirty="0" smtClean="0"/>
              <a:t>-trans choroid plexus,  circumventricular </a:t>
            </a:r>
            <a:r>
              <a:rPr lang="en-US" altLang="ko-KR" sz="1800" dirty="0" smtClean="0"/>
              <a:t>organs</a:t>
            </a:r>
          </a:p>
          <a:p>
            <a:pPr marL="0" indent="0">
              <a:buNone/>
            </a:pPr>
            <a:r>
              <a:rPr lang="en-US" altLang="ko-KR" sz="1800" dirty="0"/>
              <a:t>-infected hematopoietic cells, </a:t>
            </a:r>
          </a:p>
          <a:p>
            <a:pPr marL="0" indent="0">
              <a:buNone/>
            </a:pPr>
            <a:r>
              <a:rPr lang="en-US" altLang="ko-KR" sz="1800" dirty="0"/>
              <a:t>‘Trojan horses</a:t>
            </a:r>
            <a:r>
              <a:rPr lang="en-US" altLang="ko-KR" sz="1800" dirty="0" smtClean="0"/>
              <a:t>’</a:t>
            </a: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1800" dirty="0" smtClean="0"/>
              <a:t>-</a:t>
            </a:r>
            <a:r>
              <a:rPr lang="en-US" altLang="ko-KR" sz="1800" dirty="0" smtClean="0"/>
              <a:t>inflammation induced breakdown of BBB</a:t>
            </a:r>
            <a:endParaRPr lang="en-US" altLang="ko-KR" sz="1800" dirty="0"/>
          </a:p>
          <a:p>
            <a:pPr marL="0" indent="0">
              <a:buNone/>
            </a:pPr>
            <a:endParaRPr lang="en-US" altLang="ko-KR" sz="1800" dirty="0" smtClean="0"/>
          </a:p>
          <a:p>
            <a:r>
              <a:rPr lang="en-US" altLang="ko-KR" sz="1800" dirty="0"/>
              <a:t>2) </a:t>
            </a:r>
            <a:r>
              <a:rPr lang="en-US" altLang="ko-KR" sz="1800" dirty="0" smtClean="0"/>
              <a:t>Peripheral </a:t>
            </a:r>
            <a:r>
              <a:rPr lang="en-US" altLang="ko-KR" sz="1800" dirty="0"/>
              <a:t>nerve</a:t>
            </a:r>
          </a:p>
          <a:p>
            <a:pPr marL="0" indent="0">
              <a:buNone/>
            </a:pPr>
            <a:r>
              <a:rPr lang="en-US" altLang="ko-KR" sz="1800" dirty="0"/>
              <a:t>motor nerve-&gt; polio, rabies</a:t>
            </a:r>
          </a:p>
          <a:p>
            <a:pPr marL="0" indent="0">
              <a:buNone/>
            </a:pPr>
            <a:r>
              <a:rPr lang="en-US" altLang="ko-KR" sz="1800" dirty="0"/>
              <a:t>sensory nerve -&gt; HSV-1</a:t>
            </a:r>
          </a:p>
          <a:p>
            <a:pPr marL="0" indent="0">
              <a:buNone/>
            </a:pPr>
            <a:r>
              <a:rPr lang="en-US" altLang="ko-KR" sz="1800" dirty="0"/>
              <a:t>olfactory nerve -&gt; </a:t>
            </a:r>
            <a:r>
              <a:rPr lang="en-US" altLang="ko-KR" sz="1800" dirty="0" smtClean="0"/>
              <a:t>Influenza, HSV-1</a:t>
            </a:r>
            <a:r>
              <a:rPr lang="en-US" altLang="ko-KR" sz="1800" dirty="0"/>
              <a:t>, </a:t>
            </a:r>
            <a:r>
              <a:rPr lang="en-US" altLang="ko-KR" sz="1800" dirty="0" err="1"/>
              <a:t>Nipah</a:t>
            </a:r>
            <a:r>
              <a:rPr lang="en-US" altLang="ko-KR" sz="1800" dirty="0"/>
              <a:t>, rabies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57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649"/>
            <a:ext cx="4814617" cy="5688632"/>
          </a:xfrm>
          <a:prstGeom prst="rect">
            <a:avLst/>
          </a:prstGeom>
        </p:spPr>
      </p:pic>
      <p:pic>
        <p:nvPicPr>
          <p:cNvPr id="6" name="Picture 2" descr="An external file that holds a picture, illustration, etc.&#10;Object name is zcm999092481000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58283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타원 2"/>
          <p:cNvSpPr/>
          <p:nvPr/>
        </p:nvSpPr>
        <p:spPr>
          <a:xfrm>
            <a:off x="2627784" y="744"/>
            <a:ext cx="2560894" cy="240083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2492455" y="3645024"/>
            <a:ext cx="2560894" cy="240083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오른쪽 화살표 3"/>
          <p:cNvSpPr/>
          <p:nvPr/>
        </p:nvSpPr>
        <p:spPr>
          <a:xfrm rot="19608967">
            <a:off x="4636997" y="3392995"/>
            <a:ext cx="562043" cy="5040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70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900112"/>
            <a:ext cx="648652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4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036496" cy="1409228"/>
          </a:xfrm>
          <a:prstGeom prst="rect">
            <a:avLst/>
          </a:prstGeom>
        </p:spPr>
      </p:pic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29550" y="1916832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ko-KR" sz="1800" dirty="0" smtClean="0"/>
              <a:t>1) </a:t>
            </a:r>
            <a:r>
              <a:rPr lang="en-US" altLang="ko-KR" sz="1800" dirty="0" smtClean="0"/>
              <a:t>Blood supply</a:t>
            </a: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1800" dirty="0"/>
              <a:t>-</a:t>
            </a:r>
            <a:r>
              <a:rPr lang="en-US" altLang="ko-KR" sz="1800" dirty="0" smtClean="0"/>
              <a:t>directly infect vascular endothelial cell</a:t>
            </a:r>
          </a:p>
          <a:p>
            <a:pPr marL="0" indent="0">
              <a:buNone/>
            </a:pPr>
            <a:r>
              <a:rPr lang="en-US" altLang="ko-KR" sz="1800" dirty="0" smtClean="0"/>
              <a:t>-trans choroid plexus,  circumventricular organs</a:t>
            </a:r>
          </a:p>
          <a:p>
            <a:pPr marL="0" indent="0">
              <a:buNone/>
            </a:pPr>
            <a:r>
              <a:rPr lang="en-US" altLang="ko-KR" sz="1800" dirty="0" smtClean="0"/>
              <a:t>-infected hematopoietic cells, </a:t>
            </a:r>
          </a:p>
          <a:p>
            <a:pPr marL="0" indent="0">
              <a:buNone/>
            </a:pPr>
            <a:r>
              <a:rPr lang="en-US" altLang="ko-KR" sz="1800" dirty="0" smtClean="0"/>
              <a:t>‘Trojan horses’</a:t>
            </a:r>
          </a:p>
          <a:p>
            <a:pPr marL="0" indent="0">
              <a:buNone/>
            </a:pPr>
            <a:r>
              <a:rPr lang="en-US" altLang="ko-KR" sz="1800" dirty="0" smtClean="0"/>
              <a:t>-inflammation induced breakdown of BBB</a:t>
            </a:r>
            <a:endParaRPr lang="en-US" altLang="ko-KR" sz="1800" dirty="0"/>
          </a:p>
          <a:p>
            <a:pPr marL="0" indent="0">
              <a:buNone/>
            </a:pPr>
            <a:endParaRPr lang="en-US" altLang="ko-KR" sz="1800" dirty="0" smtClean="0"/>
          </a:p>
          <a:p>
            <a:r>
              <a:rPr lang="en-US" altLang="ko-KR" sz="1800" b="1" u="sng" dirty="0">
                <a:solidFill>
                  <a:srgbClr val="FF0000"/>
                </a:solidFill>
              </a:rPr>
              <a:t>2) </a:t>
            </a:r>
            <a:r>
              <a:rPr lang="en-US" altLang="ko-KR" sz="1800" b="1" u="sng" dirty="0" smtClean="0">
                <a:solidFill>
                  <a:srgbClr val="FF0000"/>
                </a:solidFill>
              </a:rPr>
              <a:t>Peripheral </a:t>
            </a:r>
            <a:r>
              <a:rPr lang="en-US" altLang="ko-KR" sz="1800" b="1" u="sng" dirty="0">
                <a:solidFill>
                  <a:srgbClr val="FF0000"/>
                </a:solidFill>
              </a:rPr>
              <a:t>nerve</a:t>
            </a:r>
          </a:p>
          <a:p>
            <a:pPr marL="0" indent="0">
              <a:buNone/>
            </a:pPr>
            <a:r>
              <a:rPr lang="en-US" altLang="ko-KR" sz="1800" dirty="0"/>
              <a:t>olfactory nerve -&gt; Influenza, HSV-1, </a:t>
            </a:r>
            <a:r>
              <a:rPr lang="en-US" altLang="ko-KR" sz="1800" dirty="0" err="1"/>
              <a:t>Nipah</a:t>
            </a:r>
            <a:r>
              <a:rPr lang="en-US" altLang="ko-KR" sz="1800" dirty="0"/>
              <a:t>, </a:t>
            </a:r>
            <a:r>
              <a:rPr lang="en-US" altLang="ko-KR" sz="1800" dirty="0" smtClean="0"/>
              <a:t>rabies</a:t>
            </a:r>
          </a:p>
          <a:p>
            <a:pPr marL="0" indent="0">
              <a:buNone/>
            </a:pPr>
            <a:r>
              <a:rPr lang="en-US" altLang="ko-KR" sz="1800" dirty="0" smtClean="0"/>
              <a:t>motor </a:t>
            </a:r>
            <a:r>
              <a:rPr lang="en-US" altLang="ko-KR" sz="1800" dirty="0"/>
              <a:t>nerve-&gt; polio, rabies</a:t>
            </a:r>
          </a:p>
          <a:p>
            <a:pPr marL="0" indent="0">
              <a:buNone/>
            </a:pPr>
            <a:r>
              <a:rPr lang="en-US" altLang="ko-KR" sz="1800" dirty="0"/>
              <a:t>sensory nerve -&gt; HSV-1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938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24744"/>
            <a:ext cx="4579992" cy="428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3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60648"/>
            <a:ext cx="3986626" cy="62646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16016" y="980728"/>
            <a:ext cx="44279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Rabies virus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Polio virus</a:t>
            </a:r>
          </a:p>
          <a:p>
            <a:endParaRPr lang="en-US" altLang="ko-KR" dirty="0"/>
          </a:p>
          <a:p>
            <a:r>
              <a:rPr lang="en-US" altLang="ko-KR" dirty="0" smtClean="0"/>
              <a:t>Adenovirus</a:t>
            </a:r>
          </a:p>
          <a:p>
            <a:endParaRPr lang="en-US" altLang="ko-KR" dirty="0"/>
          </a:p>
          <a:p>
            <a:r>
              <a:rPr lang="en-US" altLang="ko-KR" dirty="0" smtClean="0"/>
              <a:t>Herpes virus</a:t>
            </a:r>
          </a:p>
        </p:txBody>
      </p:sp>
    </p:spTree>
    <p:extLst>
      <p:ext uri="{BB962C8B-B14F-4D97-AF65-F5344CB8AC3E}">
        <p14:creationId xmlns:p14="http://schemas.microsoft.com/office/powerpoint/2010/main" val="26582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60648"/>
            <a:ext cx="3986626" cy="62646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16016" y="980728"/>
            <a:ext cx="44279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Rabies virus-&gt;</a:t>
            </a:r>
            <a:r>
              <a:rPr lang="en-US" altLang="ko-KR" dirty="0" smtClean="0">
                <a:solidFill>
                  <a:srgbClr val="FF0000"/>
                </a:solidFill>
              </a:rPr>
              <a:t> encephalitis</a:t>
            </a:r>
          </a:p>
          <a:p>
            <a:endParaRPr lang="en-US" altLang="ko-KR" dirty="0"/>
          </a:p>
          <a:p>
            <a:r>
              <a:rPr lang="en-US" altLang="ko-KR" dirty="0" smtClean="0"/>
              <a:t>Polio virus-&gt; </a:t>
            </a:r>
            <a:r>
              <a:rPr lang="en-US" altLang="ko-KR" dirty="0" smtClean="0">
                <a:solidFill>
                  <a:srgbClr val="FF0000"/>
                </a:solidFill>
              </a:rPr>
              <a:t>myelitis</a:t>
            </a:r>
          </a:p>
          <a:p>
            <a:endParaRPr lang="en-US" altLang="ko-KR" dirty="0"/>
          </a:p>
          <a:p>
            <a:r>
              <a:rPr lang="en-US" altLang="ko-KR" dirty="0" smtClean="0"/>
              <a:t>Adenovirus-&gt; </a:t>
            </a:r>
            <a:r>
              <a:rPr lang="en-US" altLang="ko-KR" dirty="0" smtClean="0">
                <a:solidFill>
                  <a:srgbClr val="FF0000"/>
                </a:solidFill>
              </a:rPr>
              <a:t>meningoencephalitis</a:t>
            </a:r>
          </a:p>
          <a:p>
            <a:endParaRPr lang="en-US" altLang="ko-KR" dirty="0"/>
          </a:p>
          <a:p>
            <a:r>
              <a:rPr lang="en-US" altLang="ko-KR" dirty="0" smtClean="0"/>
              <a:t>Herpes virus-&gt; </a:t>
            </a:r>
            <a:r>
              <a:rPr lang="en-US" altLang="ko-KR" dirty="0" smtClean="0">
                <a:solidFill>
                  <a:srgbClr val="FF0000"/>
                </a:solidFill>
              </a:rPr>
              <a:t>encephalitis</a:t>
            </a:r>
          </a:p>
        </p:txBody>
      </p:sp>
    </p:spTree>
    <p:extLst>
      <p:ext uri="{BB962C8B-B14F-4D97-AF65-F5344CB8AC3E}">
        <p14:creationId xmlns:p14="http://schemas.microsoft.com/office/powerpoint/2010/main" val="217388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62" y="1371600"/>
            <a:ext cx="70770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5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362" y="309562"/>
            <a:ext cx="715327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0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 descr="http://openi.nlm.nih.gov/imgs/512/144/2868497/2868497_1756-3305-3-35-3.pn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3568" y="1948227"/>
            <a:ext cx="4392488" cy="3894903"/>
          </a:xfrm>
          <a:prstGeom prst="rect">
            <a:avLst/>
          </a:prstGeom>
          <a:noFill/>
        </p:spPr>
      </p:pic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800365"/>
            <a:ext cx="8229600" cy="952500"/>
          </a:xfrm>
        </p:spPr>
        <p:txBody>
          <a:bodyPr/>
          <a:lstStyle/>
          <a:p>
            <a:r>
              <a:rPr lang="en-US" altLang="ko-KR" dirty="0" smtClean="0"/>
              <a:t>Epidemic cycle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4948673" y="270892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altLang="ko-KR" sz="1200" i="1" dirty="0" err="1"/>
              <a:t>Culex</a:t>
            </a:r>
            <a:r>
              <a:rPr lang="en-US" altLang="ko-KR" sz="1200" i="1" dirty="0"/>
              <a:t> </a:t>
            </a:r>
            <a:r>
              <a:rPr lang="en-US" altLang="ko-KR" sz="1200" i="1" dirty="0" err="1"/>
              <a:t>tritaeniorrhynchus</a:t>
            </a:r>
            <a:r>
              <a:rPr lang="en-US" altLang="ko-KR" sz="1200" i="1" dirty="0"/>
              <a:t> </a:t>
            </a:r>
            <a:r>
              <a:rPr lang="en-US" altLang="ko-KR" sz="1200" dirty="0"/>
              <a:t>(</a:t>
            </a:r>
            <a:r>
              <a:rPr lang="ko-KR" altLang="en-US" sz="1200" dirty="0" err="1"/>
              <a:t>작은빨간집모기</a:t>
            </a:r>
            <a:r>
              <a:rPr lang="en-US" altLang="ko-KR" sz="1200" dirty="0"/>
              <a:t>)</a:t>
            </a:r>
          </a:p>
          <a:p>
            <a:pPr lvl="1"/>
            <a:r>
              <a:rPr lang="en-US" altLang="ko-KR" sz="1200" i="1" dirty="0" err="1"/>
              <a:t>Culex</a:t>
            </a:r>
            <a:r>
              <a:rPr lang="en-US" altLang="ko-KR" sz="1200" i="1" dirty="0"/>
              <a:t> </a:t>
            </a:r>
            <a:r>
              <a:rPr lang="en-US" altLang="ko-KR" sz="1200" i="1" dirty="0" err="1"/>
              <a:t>pipiens</a:t>
            </a:r>
            <a:r>
              <a:rPr lang="en-US" altLang="ko-KR" sz="1200" dirty="0"/>
              <a:t> (</a:t>
            </a:r>
            <a:r>
              <a:rPr lang="ko-KR" altLang="en-US" sz="1200" dirty="0" err="1"/>
              <a:t>빨간집모기</a:t>
            </a:r>
            <a:r>
              <a:rPr lang="en-US" altLang="ko-KR" sz="1200" dirty="0"/>
              <a:t>)</a:t>
            </a:r>
          </a:p>
          <a:p>
            <a:pPr lvl="1"/>
            <a:r>
              <a:rPr lang="en-US" altLang="ko-KR" sz="1200" i="1" dirty="0" err="1"/>
              <a:t>Aedes</a:t>
            </a:r>
            <a:r>
              <a:rPr lang="en-US" altLang="ko-KR" sz="1200" i="1" dirty="0"/>
              <a:t> </a:t>
            </a:r>
            <a:r>
              <a:rPr lang="en-US" altLang="ko-KR" sz="1200" i="1" dirty="0" err="1"/>
              <a:t>Albopictus</a:t>
            </a:r>
            <a:r>
              <a:rPr lang="en-US" altLang="ko-KR" sz="1200" dirty="0"/>
              <a:t> (</a:t>
            </a:r>
            <a:r>
              <a:rPr lang="ko-KR" altLang="en-US" sz="1200" dirty="0" err="1"/>
              <a:t>흰줄숲모기</a:t>
            </a:r>
            <a:r>
              <a:rPr lang="en-US" altLang="ko-KR" sz="1200" dirty="0"/>
              <a:t>)</a:t>
            </a:r>
          </a:p>
          <a:p>
            <a:pPr lvl="1"/>
            <a:r>
              <a:rPr lang="en-US" altLang="ko-KR" sz="1200" i="1" dirty="0" err="1"/>
              <a:t>Aedes</a:t>
            </a:r>
            <a:r>
              <a:rPr lang="en-US" altLang="ko-KR" sz="1200" i="1" dirty="0"/>
              <a:t> </a:t>
            </a:r>
            <a:r>
              <a:rPr lang="en-US" altLang="ko-KR" sz="1200" i="1" dirty="0" err="1"/>
              <a:t>vexans</a:t>
            </a:r>
            <a:r>
              <a:rPr lang="en-US" altLang="ko-KR" sz="1200" i="1" dirty="0"/>
              <a:t> </a:t>
            </a:r>
            <a:r>
              <a:rPr lang="en-US" altLang="ko-KR" sz="1200" dirty="0"/>
              <a:t>(</a:t>
            </a:r>
            <a:r>
              <a:rPr lang="ko-KR" altLang="en-US" sz="1200" dirty="0" err="1"/>
              <a:t>금빛숲모기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154697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3gef7ppmbvsns.cloudfront.net/content/qjmed/105/3/219/F1.large.jpg?width=800&amp;height=600&amp;carousel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3237"/>
            <a:ext cx="4356230" cy="560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86033" y="1344983"/>
            <a:ext cx="388843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1600" dirty="0"/>
              <a:t>Virus amplifies peripherally in dermal tissue, and then lymph node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986033" y="2866183"/>
            <a:ext cx="3888432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1600" dirty="0"/>
              <a:t>Viremia occurs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6033" y="4098558"/>
            <a:ext cx="3888432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1600" dirty="0"/>
              <a:t>BBB entry</a:t>
            </a:r>
          </a:p>
        </p:txBody>
      </p:sp>
      <p:sp>
        <p:nvSpPr>
          <p:cNvPr id="5" name="아래쪽 화살표 4"/>
          <p:cNvSpPr/>
          <p:nvPr/>
        </p:nvSpPr>
        <p:spPr>
          <a:xfrm>
            <a:off x="6804248" y="1929757"/>
            <a:ext cx="216024" cy="93642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아래쪽 화살표 10"/>
          <p:cNvSpPr/>
          <p:nvPr/>
        </p:nvSpPr>
        <p:spPr>
          <a:xfrm>
            <a:off x="6804248" y="3204738"/>
            <a:ext cx="216024" cy="87233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220073" y="4725144"/>
            <a:ext cx="365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Mechanism unknown</a:t>
            </a:r>
          </a:p>
        </p:txBody>
      </p:sp>
    </p:spTree>
    <p:extLst>
      <p:ext uri="{BB962C8B-B14F-4D97-AF65-F5344CB8AC3E}">
        <p14:creationId xmlns:p14="http://schemas.microsoft.com/office/powerpoint/2010/main" val="20469722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34772" cy="380454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933056"/>
            <a:ext cx="4978619" cy="276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79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Nevertheless, features </a:t>
            </a:r>
            <a:r>
              <a:rPr lang="en-US" altLang="ko-KR" dirty="0" smtClean="0"/>
              <a:t>including the </a:t>
            </a:r>
            <a:r>
              <a:rPr lang="en-US" altLang="ko-KR" dirty="0"/>
              <a:t>diffuse infection throughout the brain and </a:t>
            </a:r>
            <a:r>
              <a:rPr lang="en-US" altLang="ko-KR" dirty="0" smtClean="0"/>
              <a:t>no viral </a:t>
            </a:r>
            <a:r>
              <a:rPr lang="en-US" altLang="ko-KR" dirty="0"/>
              <a:t>antigens in the choroid plexus </a:t>
            </a:r>
            <a:r>
              <a:rPr lang="en-US" altLang="ko-KR" dirty="0" smtClean="0"/>
              <a:t>or ependymal indicate </a:t>
            </a:r>
            <a:r>
              <a:rPr lang="en-US" altLang="ko-KR" dirty="0"/>
              <a:t>that viruses probably enter the CNS via </a:t>
            </a:r>
            <a:r>
              <a:rPr lang="en-US" altLang="ko-KR" dirty="0" smtClean="0"/>
              <a:t>a </a:t>
            </a:r>
            <a:r>
              <a:rPr lang="en-US" altLang="ko-KR" dirty="0" err="1" smtClean="0"/>
              <a:t>hematogenous</a:t>
            </a:r>
            <a:r>
              <a:rPr lang="en-US" altLang="ko-KR" dirty="0" smtClean="0"/>
              <a:t> </a:t>
            </a:r>
            <a:r>
              <a:rPr lang="en-US" altLang="ko-KR" dirty="0"/>
              <a:t>route (Kimura-Kuroda et al, 1992</a:t>
            </a:r>
            <a:r>
              <a:rPr lang="en-US" altLang="ko-KR" dirty="0" smtClean="0"/>
              <a:t>), especially </a:t>
            </a:r>
            <a:r>
              <a:rPr lang="en-US" altLang="ko-KR" dirty="0"/>
              <a:t>when severe viremia is induced (</a:t>
            </a:r>
            <a:r>
              <a:rPr lang="en-US" altLang="ko-KR" dirty="0" smtClean="0"/>
              <a:t>Yamada et </a:t>
            </a:r>
            <a:r>
              <a:rPr lang="en-US" altLang="ko-KR" dirty="0"/>
              <a:t>al, 2004).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4081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649"/>
            <a:ext cx="4814617" cy="5688632"/>
          </a:xfrm>
          <a:prstGeom prst="rect">
            <a:avLst/>
          </a:prstGeom>
        </p:spPr>
      </p:pic>
      <p:pic>
        <p:nvPicPr>
          <p:cNvPr id="6" name="Picture 2" descr="An external file that holds a picture, illustration, etc.&#10;Object name is zcm999092481000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58283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타원 8"/>
          <p:cNvSpPr/>
          <p:nvPr/>
        </p:nvSpPr>
        <p:spPr>
          <a:xfrm>
            <a:off x="3631444" y="3104965"/>
            <a:ext cx="1588628" cy="15841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" name="직선 연결선 2"/>
          <p:cNvCxnSpPr/>
          <p:nvPr/>
        </p:nvCxnSpPr>
        <p:spPr>
          <a:xfrm flipH="1">
            <a:off x="3203848" y="332656"/>
            <a:ext cx="1944216" cy="1944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곱셈 기호 3"/>
          <p:cNvSpPr/>
          <p:nvPr/>
        </p:nvSpPr>
        <p:spPr>
          <a:xfrm>
            <a:off x="3208340" y="586384"/>
            <a:ext cx="2088232" cy="259228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29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76672"/>
            <a:ext cx="6062875" cy="12207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0762" y="1916832"/>
            <a:ext cx="867645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u="sng" dirty="0" smtClean="0"/>
              <a:t>11 case</a:t>
            </a:r>
          </a:p>
          <a:p>
            <a:endParaRPr lang="en-US" altLang="ko-KR" sz="1600" dirty="0" smtClean="0"/>
          </a:p>
          <a:p>
            <a:r>
              <a:rPr lang="en-US" altLang="ko-KR" sz="1600" dirty="0"/>
              <a:t>They are almost always </a:t>
            </a:r>
            <a:r>
              <a:rPr lang="en-US" altLang="ko-KR" sz="1600" dirty="0">
                <a:solidFill>
                  <a:srgbClr val="FF0000"/>
                </a:solidFill>
              </a:rPr>
              <a:t>perivascular </a:t>
            </a:r>
            <a:r>
              <a:rPr lang="en-US" altLang="ko-KR" sz="1600" dirty="0"/>
              <a:t>in distribution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widespread </a:t>
            </a:r>
            <a:r>
              <a:rPr lang="en-US" altLang="ko-KR" sz="1600" dirty="0">
                <a:solidFill>
                  <a:srgbClr val="FF0000"/>
                </a:solidFill>
              </a:rPr>
              <a:t>destruction of ganglion </a:t>
            </a:r>
            <a:r>
              <a:rPr lang="en-US" altLang="ko-KR" sz="1600" dirty="0" smtClean="0">
                <a:solidFill>
                  <a:srgbClr val="FF0000"/>
                </a:solidFill>
              </a:rPr>
              <a:t>cells accompanied by </a:t>
            </a:r>
            <a:r>
              <a:rPr lang="en-US" altLang="ko-KR" sz="1600" dirty="0">
                <a:solidFill>
                  <a:srgbClr val="FF0000"/>
                </a:solidFill>
              </a:rPr>
              <a:t>lymphocytic and </a:t>
            </a:r>
            <a:r>
              <a:rPr lang="en-US" altLang="ko-KR" sz="1600" dirty="0" err="1">
                <a:solidFill>
                  <a:srgbClr val="FF0000"/>
                </a:solidFill>
              </a:rPr>
              <a:t>polymorphonuclear</a:t>
            </a: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 err="1">
                <a:solidFill>
                  <a:srgbClr val="FF0000"/>
                </a:solidFill>
              </a:rPr>
              <a:t>leukocytic</a:t>
            </a: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infiltration </a:t>
            </a:r>
            <a:r>
              <a:rPr lang="en-US" altLang="ko-KR" sz="1600" dirty="0" smtClean="0"/>
              <a:t>and </a:t>
            </a:r>
            <a:r>
              <a:rPr lang="en-US" altLang="ko-KR" sz="1600" dirty="0"/>
              <a:t>by microglial proliferation. </a:t>
            </a:r>
            <a:endParaRPr lang="en-US" altLang="ko-KR" sz="1600" dirty="0" smtClean="0"/>
          </a:p>
          <a:p>
            <a:endParaRPr lang="en-US" altLang="ko-KR" sz="1600" dirty="0"/>
          </a:p>
          <a:p>
            <a:r>
              <a:rPr lang="en-US" altLang="ko-KR" sz="1600" dirty="0" smtClean="0"/>
              <a:t>In </a:t>
            </a:r>
            <a:r>
              <a:rPr lang="en-US" altLang="ko-KR" sz="1600" dirty="0"/>
              <a:t>the </a:t>
            </a:r>
            <a:r>
              <a:rPr lang="en-US" altLang="ko-KR" sz="1600" dirty="0">
                <a:solidFill>
                  <a:srgbClr val="FF0000"/>
                </a:solidFill>
              </a:rPr>
              <a:t>cerebral cortex </a:t>
            </a:r>
            <a:r>
              <a:rPr lang="en-US" altLang="ko-KR" sz="1600" dirty="0"/>
              <a:t>the injured ganglion cells were surrounded </a:t>
            </a:r>
            <a:r>
              <a:rPr lang="en-US" altLang="ko-KR" sz="1600" dirty="0" smtClean="0"/>
              <a:t>by increased </a:t>
            </a:r>
            <a:r>
              <a:rPr lang="en-US" altLang="ko-KR" sz="1600" dirty="0"/>
              <a:t>numbers of glial </a:t>
            </a:r>
            <a:r>
              <a:rPr lang="en-US" altLang="ko-KR" sz="1600" dirty="0">
                <a:solidFill>
                  <a:srgbClr val="FF0000"/>
                </a:solidFill>
              </a:rPr>
              <a:t>satellites</a:t>
            </a:r>
            <a:r>
              <a:rPr lang="en-US" altLang="ko-KR" sz="1600" dirty="0"/>
              <a:t>; in the </a:t>
            </a:r>
            <a:r>
              <a:rPr lang="en-US" altLang="ko-KR" sz="1600" dirty="0" err="1"/>
              <a:t>cornua</a:t>
            </a:r>
            <a:r>
              <a:rPr lang="en-US" altLang="ko-KR" sz="1600" dirty="0"/>
              <a:t> of the </a:t>
            </a:r>
            <a:r>
              <a:rPr lang="en-US" altLang="ko-KR" sz="1600" dirty="0">
                <a:solidFill>
                  <a:srgbClr val="FF0000"/>
                </a:solidFill>
              </a:rPr>
              <a:t>spinal </a:t>
            </a:r>
            <a:r>
              <a:rPr lang="en-US" altLang="ko-KR" sz="1600" dirty="0" smtClean="0">
                <a:solidFill>
                  <a:srgbClr val="FF0000"/>
                </a:solidFill>
              </a:rPr>
              <a:t>cord </a:t>
            </a:r>
            <a:r>
              <a:rPr lang="en-US" altLang="ko-KR" sz="1600" dirty="0" smtClean="0"/>
              <a:t>there </a:t>
            </a:r>
            <a:r>
              <a:rPr lang="en-US" altLang="ko-KR" sz="1600" dirty="0" smtClean="0"/>
              <a:t>was </a:t>
            </a:r>
            <a:r>
              <a:rPr lang="en-US" altLang="ko-KR" sz="1600" dirty="0" err="1" smtClean="0">
                <a:solidFill>
                  <a:srgbClr val="FF0000"/>
                </a:solidFill>
              </a:rPr>
              <a:t>neuronophagia</a:t>
            </a:r>
            <a:r>
              <a:rPr lang="en-US" altLang="ko-KR" sz="1600" dirty="0" smtClean="0"/>
              <a:t>.</a:t>
            </a:r>
          </a:p>
          <a:p>
            <a:endParaRPr lang="en-US" altLang="ko-KR" sz="1600" dirty="0"/>
          </a:p>
          <a:p>
            <a:r>
              <a:rPr lang="en-US" altLang="ko-KR" sz="1600" dirty="0"/>
              <a:t>The injured anterior horn cells </a:t>
            </a:r>
            <a:r>
              <a:rPr lang="en-US" altLang="ko-KR" sz="1600" dirty="0" smtClean="0"/>
              <a:t>were invaded </a:t>
            </a:r>
            <a:r>
              <a:rPr lang="en-US" altLang="ko-KR" sz="1600" dirty="0"/>
              <a:t>by both leukocytes and microglia in the process, of </a:t>
            </a:r>
            <a:r>
              <a:rPr lang="en-US" altLang="ko-KR" sz="1600" dirty="0" err="1"/>
              <a:t>neuronophagia</a:t>
            </a:r>
            <a:endParaRPr lang="en-US" altLang="ko-KR" sz="1600" dirty="0"/>
          </a:p>
          <a:p>
            <a:endParaRPr lang="en-US" altLang="ko-KR" sz="1600" dirty="0" smtClean="0"/>
          </a:p>
          <a:p>
            <a:endParaRPr lang="en-US" altLang="ko-KR" sz="1600" dirty="0"/>
          </a:p>
          <a:p>
            <a:r>
              <a:rPr lang="en-US" altLang="ko-KR" sz="1600" dirty="0"/>
              <a:t>In </a:t>
            </a:r>
            <a:r>
              <a:rPr lang="en-US" altLang="ko-KR" sz="1600" dirty="0" smtClean="0"/>
              <a:t>the present </a:t>
            </a:r>
            <a:r>
              <a:rPr lang="en-US" altLang="ko-KR" sz="1600" dirty="0"/>
              <a:t>cases, the </a:t>
            </a:r>
            <a:r>
              <a:rPr lang="en-US" altLang="ko-KR" sz="1600" dirty="0">
                <a:solidFill>
                  <a:srgbClr val="FF0000"/>
                </a:solidFill>
              </a:rPr>
              <a:t>white matter was spared </a:t>
            </a:r>
            <a:r>
              <a:rPr lang="en-US" altLang="ko-KR" sz="1600" dirty="0"/>
              <a:t>except in those rare instances where the lesions spread from affected collections of </a:t>
            </a:r>
            <a:r>
              <a:rPr lang="en-US" altLang="ko-KR" sz="1600" dirty="0" smtClean="0"/>
              <a:t>ganglion cells </a:t>
            </a:r>
            <a:r>
              <a:rPr lang="en-US" altLang="ko-KR" sz="1600" dirty="0"/>
              <a:t>to encroach on the myelinated fibers.</a:t>
            </a:r>
            <a:endParaRPr lang="ko-KR" altLang="en-US" sz="16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823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Gray matter &gt; white matter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2400" dirty="0" smtClean="0">
                <a:solidFill>
                  <a:srgbClr val="0070C0"/>
                </a:solidFill>
              </a:rPr>
              <a:t>Infectious </a:t>
            </a:r>
            <a:r>
              <a:rPr lang="en-US" altLang="ko-KR" sz="2400" dirty="0" smtClean="0">
                <a:solidFill>
                  <a:srgbClr val="0070C0"/>
                </a:solidFill>
              </a:rPr>
              <a:t>encephalitis &gt;Post-infectious encephalitis</a:t>
            </a:r>
          </a:p>
          <a:p>
            <a:pPr marL="0" indent="0">
              <a:buNone/>
            </a:pPr>
            <a:endParaRPr lang="en-US" altLang="ko-KR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ko-KR" sz="24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ko-KR" dirty="0" smtClean="0"/>
              <a:t>Brain tissue &lt;-&gt; spinal cord</a:t>
            </a:r>
          </a:p>
          <a:p>
            <a:pPr marL="0" indent="0">
              <a:buNone/>
            </a:pPr>
            <a:r>
              <a:rPr lang="en-US" altLang="ko-KR" sz="2400" dirty="0">
                <a:solidFill>
                  <a:srgbClr val="0070C0"/>
                </a:solidFill>
              </a:rPr>
              <a:t>surrounded by increased numbers of glial </a:t>
            </a:r>
            <a:r>
              <a:rPr lang="en-US" altLang="ko-KR" sz="2400" dirty="0" smtClean="0">
                <a:solidFill>
                  <a:srgbClr val="0070C0"/>
                </a:solidFill>
              </a:rPr>
              <a:t>satellites&lt;-&gt; leukocyte, microglia invasion (</a:t>
            </a:r>
            <a:r>
              <a:rPr lang="en-US" altLang="ko-KR" sz="2400" dirty="0" err="1" smtClean="0">
                <a:solidFill>
                  <a:srgbClr val="0070C0"/>
                </a:solidFill>
              </a:rPr>
              <a:t>neuronophagia</a:t>
            </a:r>
            <a:r>
              <a:rPr lang="en-US" altLang="ko-KR" sz="2400" dirty="0" smtClean="0">
                <a:solidFill>
                  <a:srgbClr val="0070C0"/>
                </a:solidFill>
              </a:rPr>
              <a:t>)</a:t>
            </a:r>
            <a:endParaRPr lang="en-US" altLang="ko-KR" sz="24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ko-KR" alt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9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gure 1: Axial fluid attenuated inversion recovery images of involvement in different areas: (a) Involvement in the bilateral thalamus and basal ganglia; (b) Involvement in the bilateral thalamus; (c) Involvement in the left prefrontal cortex; (d) Involvement in the bilateral frontal lobe, temporal lobe, insula cortex, thalamus, and basal ganglia; (e) Involvement in the bilateral hippocampal tail; (f) Involvement in the bilateral hippocampal head and body and uncus; (g) Involvement in the corpus callosum; (h) Involvement in the bilateral hippocampal head and body and midb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764" y="1988840"/>
            <a:ext cx="6261763" cy="37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1898" y="6009502"/>
            <a:ext cx="1592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Qi </a:t>
            </a:r>
            <a:r>
              <a:rPr lang="en-US" altLang="ko-KR" sz="1200" dirty="0" err="1">
                <a:solidFill>
                  <a:schemeClr val="bg1"/>
                </a:solidFill>
              </a:rPr>
              <a:t>Meng</a:t>
            </a:r>
            <a:r>
              <a:rPr lang="en-US" altLang="ko-KR" sz="1200" dirty="0">
                <a:solidFill>
                  <a:schemeClr val="bg1"/>
                </a:solidFill>
              </a:rPr>
              <a:t> et al, 2014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457200" y="800365"/>
            <a:ext cx="8229600" cy="952500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bg1"/>
                </a:solidFill>
              </a:rPr>
              <a:t>MRI findings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72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6141" y="3356992"/>
            <a:ext cx="6377463" cy="2232248"/>
            <a:chOff x="0" y="2928938"/>
            <a:chExt cx="9639376" cy="3229805"/>
          </a:xfrm>
        </p:grpSpPr>
        <p:pic>
          <p:nvPicPr>
            <p:cNvPr id="7" name="그림 6" descr="00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928938"/>
              <a:ext cx="3225800" cy="3225800"/>
            </a:xfrm>
            <a:prstGeom prst="rect">
              <a:avLst/>
            </a:prstGeom>
          </p:spPr>
        </p:pic>
        <p:pic>
          <p:nvPicPr>
            <p:cNvPr id="8" name="그림 7" descr="000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8866" y="2932943"/>
              <a:ext cx="3225800" cy="3225800"/>
            </a:xfrm>
            <a:prstGeom prst="rect">
              <a:avLst/>
            </a:prstGeom>
          </p:spPr>
        </p:pic>
        <p:pic>
          <p:nvPicPr>
            <p:cNvPr id="9" name="그림 8" descr="000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3576" y="2932158"/>
              <a:ext cx="3225800" cy="3225800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4093" y="1111218"/>
            <a:ext cx="6398310" cy="2376264"/>
            <a:chOff x="571472" y="1714492"/>
            <a:chExt cx="9655220" cy="3225800"/>
          </a:xfrm>
        </p:grpSpPr>
        <p:pic>
          <p:nvPicPr>
            <p:cNvPr id="3" name="그림 2" descr="0001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1472" y="1714492"/>
              <a:ext cx="3225800" cy="3225800"/>
            </a:xfrm>
            <a:prstGeom prst="rect">
              <a:avLst/>
            </a:prstGeom>
          </p:spPr>
        </p:pic>
        <p:pic>
          <p:nvPicPr>
            <p:cNvPr id="4" name="그림 3" descr="0001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6182" y="1714492"/>
              <a:ext cx="3225800" cy="3225800"/>
            </a:xfrm>
            <a:prstGeom prst="rect">
              <a:avLst/>
            </a:prstGeom>
          </p:spPr>
        </p:pic>
        <p:pic>
          <p:nvPicPr>
            <p:cNvPr id="5" name="그림 4" descr="0001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00892" y="1714492"/>
              <a:ext cx="3225800" cy="3225800"/>
            </a:xfrm>
            <a:prstGeom prst="rect">
              <a:avLst/>
            </a:prstGeom>
          </p:spPr>
        </p:pic>
      </p:grpSp>
      <p:sp>
        <p:nvSpPr>
          <p:cNvPr id="10" name="직사각형 9"/>
          <p:cNvSpPr/>
          <p:nvPr/>
        </p:nvSpPr>
        <p:spPr>
          <a:xfrm>
            <a:off x="6228184" y="2440408"/>
            <a:ext cx="28083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Thalamus	94%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Basal ganglia 	35%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Midbrain 	58%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Pons 		26%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Cerebellum 	19%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Cerebral cortex 	19%</a:t>
            </a:r>
          </a:p>
          <a:p>
            <a:r>
              <a:rPr lang="en-US" altLang="ko-KR" dirty="0">
                <a:solidFill>
                  <a:schemeClr val="bg1"/>
                </a:solidFill>
              </a:rPr>
              <a:t>Temporal lobe 	17.7%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25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9275" y="2614614"/>
            <a:ext cx="55054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512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JEV introduction, epidemiology</a:t>
            </a:r>
          </a:p>
          <a:p>
            <a:r>
              <a:rPr lang="en-US" altLang="ko-KR" dirty="0" smtClean="0"/>
              <a:t>Diagnosis</a:t>
            </a:r>
          </a:p>
          <a:p>
            <a:r>
              <a:rPr lang="en-US" altLang="ko-KR" dirty="0" smtClean="0"/>
              <a:t>Clinical manifestation</a:t>
            </a:r>
          </a:p>
          <a:p>
            <a:r>
              <a:rPr lang="en-US" altLang="ko-KR" dirty="0" smtClean="0"/>
              <a:t>Pathology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viral cycle, brain/cord, biopsy…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Flaccid paralysis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제목 12"/>
          <p:cNvSpPr txBox="1">
            <a:spLocks/>
          </p:cNvSpPr>
          <p:nvPr/>
        </p:nvSpPr>
        <p:spPr>
          <a:xfrm>
            <a:off x="395536" y="332656"/>
            <a:ext cx="750093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4000" dirty="0" smtClean="0"/>
              <a:t>목차</a:t>
            </a:r>
            <a:endParaRPr lang="ko-KR" altLang="en-US" sz="4000" dirty="0"/>
          </a:p>
        </p:txBody>
      </p:sp>
      <p:sp>
        <p:nvSpPr>
          <p:cNvPr id="6" name="직사각형 5"/>
          <p:cNvSpPr/>
          <p:nvPr/>
        </p:nvSpPr>
        <p:spPr>
          <a:xfrm>
            <a:off x="17391" y="1124744"/>
            <a:ext cx="914400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748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20688"/>
            <a:ext cx="6711021" cy="136815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276872"/>
            <a:ext cx="73247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6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7" y="1700212"/>
            <a:ext cx="728662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9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296275" cy="2705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3789040"/>
            <a:ext cx="4908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12 patients with JE (fever, unconsciousness…)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7 with muscle wasting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841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69" y="2420888"/>
            <a:ext cx="8258175" cy="364807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347864" y="4581128"/>
            <a:ext cx="2016224" cy="2333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347864" y="4871704"/>
            <a:ext cx="6480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671592" y="4221088"/>
            <a:ext cx="2932856" cy="10081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399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7956884" cy="12241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392" y="1412776"/>
            <a:ext cx="5003470" cy="49128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1548341"/>
            <a:ext cx="34918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22 </a:t>
            </a:r>
            <a:r>
              <a:rPr lang="en-US" altLang="ko-KR" sz="1400" dirty="0" smtClean="0"/>
              <a:t>patients with acute flaccid paralysis</a:t>
            </a:r>
          </a:p>
          <a:p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en-US" altLang="ko-KR" sz="1400" b="1" dirty="0" smtClean="0"/>
              <a:t>8-</a:t>
            </a:r>
            <a:r>
              <a:rPr lang="en-US" altLang="ko-KR" sz="1400" dirty="0" smtClean="0"/>
              <a:t> JEV negative</a:t>
            </a:r>
          </a:p>
          <a:p>
            <a:endParaRPr lang="en-US" altLang="ko-KR" sz="1400" dirty="0"/>
          </a:p>
          <a:p>
            <a:r>
              <a:rPr lang="en-US" altLang="ko-KR" sz="1400" b="1" dirty="0" smtClean="0"/>
              <a:t>2-</a:t>
            </a:r>
            <a:r>
              <a:rPr lang="en-US" altLang="ko-KR" sz="1400" dirty="0" smtClean="0"/>
              <a:t> CSF negative</a:t>
            </a:r>
          </a:p>
          <a:p>
            <a:endParaRPr lang="en-US" altLang="ko-KR" sz="1400" dirty="0" smtClean="0"/>
          </a:p>
          <a:p>
            <a:r>
              <a:rPr lang="en-US" altLang="ko-KR" sz="1400" b="1" dirty="0"/>
              <a:t>12-</a:t>
            </a:r>
            <a:r>
              <a:rPr lang="en-US" altLang="ko-KR" sz="1400" dirty="0"/>
              <a:t> JEV positive</a:t>
            </a:r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JEV negative…</a:t>
            </a:r>
            <a:endParaRPr lang="en-US" altLang="ko-KR" sz="1400" dirty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Wild </a:t>
            </a:r>
            <a:r>
              <a:rPr lang="en-US" altLang="ko-KR" sz="1400" dirty="0" smtClean="0"/>
              <a:t>poliovirus type 1</a:t>
            </a:r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Non-polio enterovirus (</a:t>
            </a:r>
            <a:r>
              <a:rPr lang="en-US" altLang="ko-KR" sz="1400" dirty="0" err="1" smtClean="0"/>
              <a:t>coxakie</a:t>
            </a:r>
            <a:r>
              <a:rPr lang="en-US" altLang="ko-KR" sz="1400" dirty="0" smtClean="0"/>
              <a:t>, echovirus 20, echovirus 14)</a:t>
            </a:r>
            <a:endParaRPr lang="ko-KR" altLang="en-US" sz="1400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3779912" y="3284984"/>
            <a:ext cx="28803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3779912" y="3869189"/>
            <a:ext cx="288214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3779912" y="4581128"/>
            <a:ext cx="28803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51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539552" y="1061010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u="sng" dirty="0" smtClean="0">
                <a:latin typeface="Plantin"/>
              </a:rPr>
              <a:t>Polio &lt;-&gt; JEV</a:t>
            </a:r>
            <a:endParaRPr lang="en-US" altLang="ko-KR" b="1" u="sng" dirty="0" smtClean="0">
              <a:latin typeface="Plantin"/>
            </a:endParaRPr>
          </a:p>
          <a:p>
            <a:endParaRPr lang="en-US" altLang="ko-KR" dirty="0" smtClean="0">
              <a:latin typeface="Plantin"/>
            </a:endParaRPr>
          </a:p>
          <a:p>
            <a:r>
              <a:rPr lang="en-US" altLang="ko-KR" dirty="0">
                <a:latin typeface="Plantin"/>
              </a:rPr>
              <a:t>The presentation mimicked poliomyelitis in many respects: a short </a:t>
            </a:r>
            <a:r>
              <a:rPr lang="en-US" altLang="ko-KR" dirty="0" err="1">
                <a:latin typeface="Plantin"/>
              </a:rPr>
              <a:t>prodrome</a:t>
            </a:r>
            <a:r>
              <a:rPr lang="en-US" altLang="ko-KR" dirty="0">
                <a:latin typeface="Plantin"/>
              </a:rPr>
              <a:t> with fever, vomiting, and headache; rapidly progressing asymmetrical flaccid paralysis, usually beginning in the lower limbs,</a:t>
            </a:r>
            <a:endParaRPr lang="ko-KR" altLang="en-US" dirty="0"/>
          </a:p>
          <a:p>
            <a:endParaRPr lang="en-US" altLang="ko-KR" dirty="0">
              <a:latin typeface="Plantin"/>
            </a:endParaRPr>
          </a:p>
          <a:p>
            <a:r>
              <a:rPr lang="en-US" altLang="ko-KR" dirty="0" smtClean="0">
                <a:latin typeface="Plantin"/>
              </a:rPr>
              <a:t>However</a:t>
            </a:r>
            <a:r>
              <a:rPr lang="en-US" altLang="ko-KR" dirty="0">
                <a:latin typeface="Plantin"/>
              </a:rPr>
              <a:t>, </a:t>
            </a:r>
            <a:r>
              <a:rPr lang="en-US" altLang="ko-KR" dirty="0">
                <a:solidFill>
                  <a:srgbClr val="00B0F0"/>
                </a:solidFill>
                <a:latin typeface="Plantin"/>
              </a:rPr>
              <a:t>urinary retention, </a:t>
            </a:r>
            <a:r>
              <a:rPr lang="en-US" altLang="ko-KR" dirty="0" smtClean="0">
                <a:solidFill>
                  <a:srgbClr val="00B0F0"/>
                </a:solidFill>
                <a:latin typeface="Plantin"/>
              </a:rPr>
              <a:t>pyramidal tract signs</a:t>
            </a:r>
            <a:r>
              <a:rPr lang="en-US" altLang="ko-KR" dirty="0">
                <a:solidFill>
                  <a:srgbClr val="00B0F0"/>
                </a:solidFill>
                <a:latin typeface="Plantin"/>
              </a:rPr>
              <a:t>, and encephalitis</a:t>
            </a:r>
            <a:r>
              <a:rPr lang="en-US" altLang="ko-KR" dirty="0">
                <a:latin typeface="Plantin"/>
              </a:rPr>
              <a:t> are rare complications </a:t>
            </a:r>
            <a:r>
              <a:rPr lang="en-US" altLang="ko-KR" dirty="0" smtClean="0">
                <a:latin typeface="Plantin"/>
              </a:rPr>
              <a:t>of poliomyelitis </a:t>
            </a:r>
            <a:r>
              <a:rPr lang="en-US" altLang="ko-KR" dirty="0">
                <a:latin typeface="Plantin"/>
              </a:rPr>
              <a:t>and should point to </a:t>
            </a:r>
            <a:r>
              <a:rPr lang="en-US" altLang="ko-KR" dirty="0">
                <a:solidFill>
                  <a:srgbClr val="00B0F0"/>
                </a:solidFill>
                <a:latin typeface="Plantin"/>
              </a:rPr>
              <a:t>JEV infection </a:t>
            </a:r>
            <a:r>
              <a:rPr lang="en-US" altLang="ko-KR" dirty="0">
                <a:latin typeface="Plantin"/>
              </a:rPr>
              <a:t>in</a:t>
            </a:r>
          </a:p>
          <a:p>
            <a:r>
              <a:rPr lang="en-US" altLang="ko-KR" dirty="0">
                <a:latin typeface="Plantin"/>
              </a:rPr>
              <a:t>endemic areas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399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Summary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err="1"/>
              <a:t>H</a:t>
            </a:r>
            <a:r>
              <a:rPr lang="en-US" altLang="ko-KR" dirty="0" err="1" smtClean="0"/>
              <a:t>ematogenous</a:t>
            </a:r>
            <a:r>
              <a:rPr lang="en-US" altLang="ko-KR" dirty="0" smtClean="0"/>
              <a:t> spread</a:t>
            </a:r>
          </a:p>
          <a:p>
            <a:pPr marL="0" indent="0">
              <a:buNone/>
            </a:pPr>
            <a:r>
              <a:rPr lang="en-US" altLang="ko-KR" dirty="0" smtClean="0"/>
              <a:t>Gray matter &gt; white matter</a:t>
            </a:r>
          </a:p>
          <a:p>
            <a:pPr marL="0" indent="0">
              <a:buNone/>
            </a:pPr>
            <a:r>
              <a:rPr lang="en-US" altLang="ko-KR" dirty="0" smtClean="0"/>
              <a:t>Anterior horn involvement (prognosis)</a:t>
            </a:r>
          </a:p>
          <a:p>
            <a:pPr marL="0" indent="0">
              <a:buNone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5902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https://jvi.asm.org/content/89/10/5602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02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7598</TotalTime>
  <Words>2397</Words>
  <Application>Microsoft Office PowerPoint</Application>
  <PresentationFormat>화면 슬라이드 쇼(4:3)</PresentationFormat>
  <Paragraphs>524</Paragraphs>
  <Slides>64</Slides>
  <Notes>28</Notes>
  <HiddenSlides>2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64</vt:i4>
      </vt:variant>
    </vt:vector>
  </HeadingPairs>
  <TitlesOfParts>
    <vt:vector size="69" baseType="lpstr">
      <vt:lpstr>Plantin</vt:lpstr>
      <vt:lpstr>맑은 고딕</vt:lpstr>
      <vt:lpstr>Arial</vt:lpstr>
      <vt:lpstr>Times New Roman</vt:lpstr>
      <vt:lpstr>Office 테마</vt:lpstr>
      <vt:lpstr>Japanese encephalitis</vt:lpstr>
      <vt:lpstr>Patient information</vt:lpstr>
      <vt:lpstr>Brief history</vt:lpstr>
      <vt:lpstr>Past medical history</vt:lpstr>
      <vt:lpstr>Initial vital sign</vt:lpstr>
      <vt:lpstr>Neurologic examination</vt:lpstr>
      <vt:lpstr>Neurologic examination</vt:lpstr>
      <vt:lpstr>Initial assessement</vt:lpstr>
      <vt:lpstr>Initial assessement</vt:lpstr>
      <vt:lpstr>Brain imaging</vt:lpstr>
      <vt:lpstr>EEG</vt:lpstr>
      <vt:lpstr>Lab</vt:lpstr>
      <vt:lpstr>PowerPoint 프레젠테이션</vt:lpstr>
      <vt:lpstr>CNS infection lab</vt:lpstr>
      <vt:lpstr>질병관리본부 수탁 JEV lab</vt:lpstr>
      <vt:lpstr>PowerPoint 프레젠테이션</vt:lpstr>
      <vt:lpstr>Spine MR</vt:lpstr>
      <vt:lpstr>PowerPoint 프레젠테이션</vt:lpstr>
      <vt:lpstr>Final diagnosis</vt:lpstr>
      <vt:lpstr>Review</vt:lpstr>
      <vt:lpstr>PowerPoint 프레젠테이션</vt:lpstr>
      <vt:lpstr>PowerPoint 프레젠테이션</vt:lpstr>
      <vt:lpstr>Japanese encephalitis virus</vt:lpstr>
      <vt:lpstr>PowerPoint 프레젠테이션</vt:lpstr>
      <vt:lpstr>History</vt:lpstr>
      <vt:lpstr>Epidemiology</vt:lpstr>
      <vt:lpstr>Epidemiology</vt:lpstr>
      <vt:lpstr>PowerPoint 프레젠테이션</vt:lpstr>
      <vt:lpstr>Diagnosis</vt:lpstr>
      <vt:lpstr>Diagnosis</vt:lpstr>
      <vt:lpstr>PowerPoint 프레젠테이션</vt:lpstr>
      <vt:lpstr>Clinical feature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Epidemic cycle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Summary</vt:lpstr>
      <vt:lpstr>https://jvi.asm.org/content/89/10/5602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Windows User</cp:lastModifiedBy>
  <cp:revision>239</cp:revision>
  <dcterms:created xsi:type="dcterms:W3CDTF">2018-04-04T13:07:21Z</dcterms:created>
  <dcterms:modified xsi:type="dcterms:W3CDTF">2018-10-03T11:10:00Z</dcterms:modified>
</cp:coreProperties>
</file>