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6" r:id="rId2"/>
    <p:sldId id="256" r:id="rId3"/>
    <p:sldId id="257" r:id="rId4"/>
    <p:sldId id="260" r:id="rId5"/>
    <p:sldId id="259" r:id="rId6"/>
    <p:sldId id="261" r:id="rId7"/>
    <p:sldId id="258" r:id="rId8"/>
    <p:sldId id="262" r:id="rId9"/>
    <p:sldId id="265" r:id="rId10"/>
    <p:sldId id="267" r:id="rId11"/>
    <p:sldId id="268" r:id="rId12"/>
    <p:sldId id="271" r:id="rId13"/>
    <p:sldId id="269" r:id="rId14"/>
    <p:sldId id="270" r:id="rId15"/>
    <p:sldId id="272" r:id="rId16"/>
    <p:sldId id="273" r:id="rId17"/>
    <p:sldId id="263" r:id="rId18"/>
    <p:sldId id="264" r:id="rId19"/>
    <p:sldId id="274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5EEC3C"/>
    <a:srgbClr val="FFCC66"/>
    <a:srgbClr val="007033"/>
    <a:srgbClr val="990099"/>
    <a:srgbClr val="CC0099"/>
    <a:srgbClr val="FE9202"/>
    <a:srgbClr val="6C1A00"/>
    <a:srgbClr val="00AACC"/>
    <a:srgbClr val="1D3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95" d="100"/>
          <a:sy n="95" d="100"/>
        </p:scale>
        <p:origin x="66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D107F-6047-4DE7-AB59-ABB9BAC7B9FB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951A5-9DCA-4A8B-BDE9-C3C7BB27EA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0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89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0" y="739290"/>
            <a:ext cx="4275739" cy="137434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2256" y="2113635"/>
            <a:ext cx="4197872" cy="1068935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655520"/>
            <a:ext cx="8246070" cy="610820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CC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2266340"/>
            <a:ext cx="8246070" cy="2443275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539" y="433880"/>
            <a:ext cx="626090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CC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9539" y="1044700"/>
            <a:ext cx="6260905" cy="3511061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655520"/>
            <a:ext cx="8246071" cy="610820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CC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244633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CCCC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724454"/>
            <a:ext cx="4040188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2244633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CCCC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724454"/>
            <a:ext cx="4041775" cy="2137871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="" xmlns:a16="http://schemas.microsoft.com/office/drawing/2014/main" id="{6C060C6E-BA3B-4A3C-9517-AEB34D634E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00EE5B7-221E-4E2A-9089-6C2C9ACED3AE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 (1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69F27138-3B83-F44B-B89C-8A012C08C4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AHMAD SHAJARI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30A0FED6-C3B5-CA43-B5DD-E0A47531D4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HYPRTENSION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5FDCF76-5AD8-1D4D-864A-A4F14381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Borderline:90 -95 percentile</a:t>
            </a:r>
          </a:p>
          <a:p>
            <a:r>
              <a:rPr lang="en-US" dirty="0" smtClean="0"/>
              <a:t>Mild: 5-9 mmHg above 95 percentile</a:t>
            </a:r>
          </a:p>
          <a:p>
            <a:r>
              <a:rPr lang="en-US" dirty="0" smtClean="0"/>
              <a:t>Moderate:10-15 mmHg above 95 percentile</a:t>
            </a:r>
          </a:p>
          <a:p>
            <a:r>
              <a:rPr lang="en-US" dirty="0" smtClean="0"/>
              <a:t>Severe: More than 15 mmHg above 95 percentile or vital organ damage.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D3562D64-3C66-9843-AF95-FD150D38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HTN: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Differences in children and adults: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2266340"/>
            <a:ext cx="8246070" cy="259598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Incidence</a:t>
            </a:r>
          </a:p>
          <a:p>
            <a:pPr>
              <a:buNone/>
            </a:pPr>
            <a:r>
              <a:rPr lang="en-US" dirty="0" smtClean="0"/>
              <a:t>BP is not measured routinely</a:t>
            </a:r>
          </a:p>
          <a:p>
            <a:pPr>
              <a:buNone/>
            </a:pPr>
            <a:r>
              <a:rPr lang="en-US" dirty="0" smtClean="0"/>
              <a:t>Difficulties in BP measurement</a:t>
            </a:r>
          </a:p>
          <a:p>
            <a:pPr>
              <a:buNone/>
            </a:pPr>
            <a:r>
              <a:rPr lang="en-US" dirty="0" smtClean="0"/>
              <a:t>Vital organ damage</a:t>
            </a:r>
          </a:p>
          <a:p>
            <a:pPr>
              <a:buNone/>
            </a:pPr>
            <a:r>
              <a:rPr lang="en-US" dirty="0" smtClean="0"/>
              <a:t>Etiology</a:t>
            </a:r>
          </a:p>
          <a:p>
            <a:pPr>
              <a:buNone/>
            </a:pPr>
            <a:r>
              <a:rPr lang="en-US" dirty="0" smtClean="0"/>
              <a:t>Symptoms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fa-IR" dirty="0"/>
          </a:p>
        </p:txBody>
      </p:sp>
      <p:pic>
        <p:nvPicPr>
          <p:cNvPr id="5" name="Picture 4" descr="20181230_19594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0115" y="2266340"/>
            <a:ext cx="3817625" cy="25959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92245" y="1197404"/>
          <a:ext cx="5964840" cy="3512216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29824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24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0821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BP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Age(yr)</a:t>
                      </a:r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8215"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110/70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1-5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8215"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120/80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6-9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8215"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125/85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10-13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79356"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135/90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14-18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="" xmlns:a16="http://schemas.microsoft.com/office/drawing/2014/main" id="{5173C580-1BB4-244E-914F-FC91618F4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540" y="433880"/>
            <a:ext cx="6260905" cy="572644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Upper limit of BP: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>Blood pressure Measurements in children and Adolescents</a:t>
            </a:r>
            <a:r>
              <a:rPr lang="en-US" dirty="0" smtClean="0"/>
              <a:t>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2266340"/>
            <a:ext cx="8246070" cy="259598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Environment</a:t>
            </a:r>
          </a:p>
          <a:p>
            <a:r>
              <a:rPr lang="en-US" dirty="0" smtClean="0"/>
              <a:t>Quiet and comfortable.</a:t>
            </a:r>
          </a:p>
          <a:p>
            <a:r>
              <a:rPr lang="en-US" dirty="0" smtClean="0"/>
              <a:t>Cuff size</a:t>
            </a:r>
          </a:p>
          <a:p>
            <a:r>
              <a:rPr lang="en-US" dirty="0" smtClean="0"/>
              <a:t>Cuffs differ in width and in length. The rubber bladder should encircle 80% to 100% of girth of upper arm and cover 40% of length of upper arm . If the cuff is too small use of the next larger size will avoid falsely elevated readings. 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280AC0-0DFF-7947-A42D-B135EBC3ED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technique is similar to the adults . The IV </a:t>
            </a:r>
            <a:r>
              <a:rPr lang="en-US" dirty="0" err="1" smtClean="0"/>
              <a:t>Korotokoff</a:t>
            </a:r>
            <a:r>
              <a:rPr lang="en-US" dirty="0" smtClean="0"/>
              <a:t> sound is used as the best indirect reflection of diastolic pressure . Blood pressure should be measured in both arm , standing, sitting and supine, and the leg. 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="" xmlns:a16="http://schemas.microsoft.com/office/drawing/2014/main" id="{A1C575F3-E302-894A-8749-AF3CD81C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Blood pressure measurements in children and Adolescent:</a:t>
            </a:r>
            <a:endParaRPr lang="en-US" sz="24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="" xmlns:a16="http://schemas.microsoft.com/office/drawing/2014/main" id="{A7D6AAB8-89CF-6546-A0DD-D40A315926F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These include arm not at heart level , malfunctioning manometers, and observer bias and/or hearing deficit.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E6D3FCB6-0DFE-3F45-89EA-A9D62B0E0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Sources  of error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3AB58E5E-3FF5-5048-9C4D-D0ACDF239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Procedure</a:t>
            </a:r>
            <a:endParaRPr lang="en-US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Renal diseases: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most common cause of HTN(75-80%)</a:t>
            </a:r>
          </a:p>
          <a:p>
            <a:r>
              <a:rPr lang="en-US" dirty="0" smtClean="0"/>
              <a:t>The most common renal disease:</a:t>
            </a:r>
          </a:p>
          <a:p>
            <a:r>
              <a:rPr lang="en-US" dirty="0" smtClean="0"/>
              <a:t>Reflux-nephropathy(25-50%)</a:t>
            </a:r>
          </a:p>
          <a:p>
            <a:r>
              <a:rPr lang="en-US" dirty="0" smtClean="0"/>
              <a:t>The most common type of RVH:</a:t>
            </a:r>
          </a:p>
          <a:p>
            <a:r>
              <a:rPr lang="en-US" dirty="0" err="1" smtClean="0"/>
              <a:t>Fibromascular</a:t>
            </a:r>
            <a:r>
              <a:rPr lang="en-US" dirty="0" smtClean="0"/>
              <a:t> dysplasia(70%)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6835" y="-1"/>
            <a:ext cx="6413609" cy="547314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_age&gt;3 yrs</a:t>
            </a:r>
            <a:endParaRPr lang="en-US" sz="2400" dirty="0" smtClean="0"/>
          </a:p>
          <a:p>
            <a:r>
              <a:rPr lang="en-US" sz="2400" dirty="0" smtClean="0"/>
              <a:t>_ ICU                       CHF </a:t>
            </a:r>
          </a:p>
          <a:p>
            <a:endParaRPr lang="en-US" sz="2400" dirty="0" smtClean="0"/>
          </a:p>
          <a:p>
            <a:r>
              <a:rPr lang="en-US" sz="2400" dirty="0" smtClean="0"/>
              <a:t>_Risk factor:           Convulsion     </a:t>
            </a:r>
          </a:p>
          <a:p>
            <a:r>
              <a:rPr lang="en-US" sz="2400" dirty="0" smtClean="0"/>
              <a:t>                               Catheterization</a:t>
            </a:r>
          </a:p>
          <a:p>
            <a:endParaRPr lang="en-US" sz="2400" dirty="0" smtClean="0"/>
          </a:p>
          <a:p>
            <a:r>
              <a:rPr lang="en-US" sz="2400" dirty="0" smtClean="0"/>
              <a:t>_ R</a:t>
            </a:r>
            <a:r>
              <a:rPr lang="en-US" sz="2200" dirty="0" smtClean="0"/>
              <a:t>eno vascular hypertension</a:t>
            </a:r>
          </a:p>
          <a:p>
            <a:r>
              <a:rPr lang="en-US" sz="2200" dirty="0" smtClean="0"/>
              <a:t>_Abdominal mass </a:t>
            </a:r>
          </a:p>
          <a:p>
            <a:r>
              <a:rPr lang="en-US" sz="2200" dirty="0" smtClean="0"/>
              <a:t>_ </a:t>
            </a:r>
            <a:r>
              <a:rPr lang="en-US" sz="2200" dirty="0" err="1" smtClean="0"/>
              <a:t>Coarctation</a:t>
            </a:r>
            <a:r>
              <a:rPr lang="en-US" sz="2200" dirty="0" smtClean="0"/>
              <a:t> of the  Aorta</a:t>
            </a:r>
          </a:p>
          <a:p>
            <a:r>
              <a:rPr lang="en-US" sz="2200" dirty="0" smtClean="0"/>
              <a:t>_</a:t>
            </a:r>
            <a:r>
              <a:rPr lang="en-US" sz="2200" dirty="0" err="1" smtClean="0"/>
              <a:t>neruo</a:t>
            </a:r>
            <a:r>
              <a:rPr lang="en-US" sz="2200" dirty="0" smtClean="0"/>
              <a:t> fibro </a:t>
            </a:r>
            <a:r>
              <a:rPr lang="en-US" sz="2200" dirty="0" err="1" smtClean="0"/>
              <a:t>matosis</a:t>
            </a:r>
            <a:endParaRPr lang="en-US" sz="2200" dirty="0" smtClean="0"/>
          </a:p>
          <a:p>
            <a:r>
              <a:rPr lang="en-US" sz="2200" dirty="0" smtClean="0"/>
              <a:t>_Turner syndrome</a:t>
            </a:r>
          </a:p>
          <a:p>
            <a:r>
              <a:rPr lang="en-US" dirty="0" smtClean="0"/>
              <a:t>_</a:t>
            </a:r>
            <a:r>
              <a:rPr lang="en-US" sz="2000" dirty="0" smtClean="0"/>
              <a:t>CAH </a:t>
            </a:r>
          </a:p>
          <a:p>
            <a:r>
              <a:rPr lang="en-US" sz="2000" dirty="0" smtClean="0"/>
              <a:t>_Drug ( steroid _ACTH)</a:t>
            </a:r>
          </a:p>
          <a:p>
            <a:r>
              <a:rPr lang="en-US" sz="2000" dirty="0" smtClean="0"/>
              <a:t>_Burn _Hus _FTT</a:t>
            </a:r>
          </a:p>
          <a:p>
            <a:r>
              <a:rPr lang="en-US" sz="2000" dirty="0" smtClean="0"/>
              <a:t>_Eye mass</a:t>
            </a:r>
          </a:p>
          <a:p>
            <a:r>
              <a:rPr lang="en-US" sz="2000" dirty="0" smtClean="0"/>
              <a:t>_proteinuria - Hematuria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4" name="Left Brace 3"/>
          <p:cNvSpPr/>
          <p:nvPr/>
        </p:nvSpPr>
        <p:spPr>
          <a:xfrm>
            <a:off x="4266590" y="433880"/>
            <a:ext cx="458115" cy="122164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5" name="Picture 4" descr="20181230_2009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3640" y="1808225"/>
            <a:ext cx="2928022" cy="306613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Etiology: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8966" y="2266340"/>
            <a:ext cx="8246070" cy="287716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1)Renal or Azotemia hypertension</a:t>
            </a:r>
          </a:p>
          <a:p>
            <a:r>
              <a:rPr lang="en-US" sz="2000" dirty="0" smtClean="0"/>
              <a:t>(75-80 %)(Reflux nephropathy 25-50%)</a:t>
            </a:r>
          </a:p>
          <a:p>
            <a:r>
              <a:rPr lang="en-US" sz="2000" dirty="0" smtClean="0"/>
              <a:t>U/A           pr- blood – cast WBC _cast RBC</a:t>
            </a:r>
          </a:p>
          <a:p>
            <a:r>
              <a:rPr lang="en-US" sz="2000" dirty="0" smtClean="0"/>
              <a:t>S.G      _ Urea      _           </a:t>
            </a:r>
            <a:r>
              <a:rPr lang="en-US" sz="2000" dirty="0" err="1" smtClean="0"/>
              <a:t>cr</a:t>
            </a:r>
            <a:r>
              <a:rPr lang="en-US" sz="2000" dirty="0" smtClean="0"/>
              <a:t>          _ Edema</a:t>
            </a:r>
          </a:p>
          <a:p>
            <a:r>
              <a:rPr lang="en-US" sz="2000" dirty="0" smtClean="0"/>
              <a:t>Oliguria</a:t>
            </a:r>
          </a:p>
          <a:p>
            <a:r>
              <a:rPr lang="en-US" sz="2000" dirty="0" smtClean="0"/>
              <a:t>Transient HTN: Acute nephritis due to Infection</a:t>
            </a:r>
          </a:p>
          <a:p>
            <a:r>
              <a:rPr lang="en-US" sz="2000" dirty="0" smtClean="0"/>
              <a:t>HSP           HUS        ATN              Obstruction </a:t>
            </a:r>
            <a:r>
              <a:rPr lang="en-US" sz="2000" dirty="0" err="1" smtClean="0"/>
              <a:t>uropathy</a:t>
            </a:r>
            <a:endParaRPr lang="en-US" sz="2000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65195" y="3182570"/>
            <a:ext cx="45811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365195" y="3335275"/>
            <a:ext cx="0" cy="305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434130" y="3335275"/>
            <a:ext cx="1" cy="305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808475" y="3487980"/>
            <a:ext cx="1" cy="305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39539" y="128470"/>
            <a:ext cx="6260905" cy="501503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2)</a:t>
            </a:r>
            <a:r>
              <a:rPr lang="en-US" dirty="0" err="1" smtClean="0"/>
              <a:t>Renin</a:t>
            </a:r>
            <a:r>
              <a:rPr lang="en-US" dirty="0" smtClean="0"/>
              <a:t> Mediated Hypertension</a:t>
            </a:r>
            <a:r>
              <a:rPr lang="en-US" sz="2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(10-15%)</a:t>
            </a:r>
            <a:endParaRPr lang="en-US" sz="2000" dirty="0" smtClean="0"/>
          </a:p>
          <a:p>
            <a:r>
              <a:rPr lang="en-US" dirty="0" smtClean="0"/>
              <a:t>   - Cardio vascular ( </a:t>
            </a:r>
            <a:r>
              <a:rPr lang="en-US" dirty="0" err="1" smtClean="0"/>
              <a:t>Coarctation</a:t>
            </a:r>
            <a:r>
              <a:rPr lang="en-US" dirty="0" smtClean="0"/>
              <a:t> of aorta)</a:t>
            </a:r>
          </a:p>
          <a:p>
            <a:r>
              <a:rPr lang="en-US" dirty="0" smtClean="0"/>
              <a:t>   -Reno vascular</a:t>
            </a:r>
          </a:p>
          <a:p>
            <a:r>
              <a:rPr lang="en-US" dirty="0" smtClean="0"/>
              <a:t>   -Alkalosis metabolic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Hypokalemia</a:t>
            </a:r>
            <a:endParaRPr lang="en-US" dirty="0" smtClean="0"/>
          </a:p>
          <a:p>
            <a:r>
              <a:rPr lang="en-US" dirty="0" smtClean="0"/>
              <a:t>-Target organ damage</a:t>
            </a:r>
          </a:p>
          <a:p>
            <a:r>
              <a:rPr lang="en-US" dirty="0" smtClean="0"/>
              <a:t>-HTN(diastolic)</a:t>
            </a:r>
          </a:p>
          <a:p>
            <a:r>
              <a:rPr lang="en-US" dirty="0" smtClean="0"/>
              <a:t>DMSA – DTPA –IVP </a:t>
            </a:r>
          </a:p>
          <a:p>
            <a:r>
              <a:rPr lang="en-US" dirty="0" err="1" smtClean="0"/>
              <a:t>Renin</a:t>
            </a:r>
            <a:r>
              <a:rPr lang="en-US" dirty="0" smtClean="0"/>
              <a:t> - </a:t>
            </a:r>
            <a:r>
              <a:rPr lang="en-US" dirty="0" err="1" smtClean="0"/>
              <a:t>Aldosterone</a:t>
            </a:r>
            <a:endParaRPr lang="en-US" dirty="0" smtClean="0"/>
          </a:p>
          <a:p>
            <a:r>
              <a:rPr lang="en-US" dirty="0" smtClean="0"/>
              <a:t>Angiography</a:t>
            </a:r>
            <a:endParaRPr lang="fa-IR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099050" y="3793390"/>
            <a:ext cx="0" cy="4581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Left Brace 8"/>
          <p:cNvSpPr/>
          <p:nvPr/>
        </p:nvSpPr>
        <p:spPr>
          <a:xfrm>
            <a:off x="3044950" y="1197405"/>
            <a:ext cx="305411" cy="61082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3) </a:t>
            </a:r>
            <a:r>
              <a:rPr lang="en-US" sz="27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Mineralo</a:t>
            </a:r>
            <a:r>
              <a:rPr lang="en-US" sz="27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corticoid induced Hypertension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(3-5%)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39539" y="1044700"/>
            <a:ext cx="6260905" cy="4098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BP     systolic</a:t>
            </a:r>
          </a:p>
          <a:p>
            <a:r>
              <a:rPr lang="en-US" sz="2000" dirty="0" smtClean="0"/>
              <a:t>          diastolic (NL)</a:t>
            </a:r>
          </a:p>
          <a:p>
            <a:r>
              <a:rPr lang="en-US" sz="2000" dirty="0" smtClean="0"/>
              <a:t>U/A           NL</a:t>
            </a:r>
          </a:p>
          <a:p>
            <a:r>
              <a:rPr lang="en-US" sz="2000" dirty="0" smtClean="0"/>
              <a:t>Edema            Negative</a:t>
            </a:r>
          </a:p>
          <a:p>
            <a:r>
              <a:rPr lang="en-US" sz="2000" dirty="0" smtClean="0"/>
              <a:t>Target organ damage= Negative</a:t>
            </a:r>
          </a:p>
          <a:p>
            <a:r>
              <a:rPr lang="en-US" sz="2000" dirty="0" smtClean="0"/>
              <a:t>_ Alkalosis metabolic</a:t>
            </a:r>
          </a:p>
          <a:p>
            <a:r>
              <a:rPr lang="en-US" sz="2000" dirty="0" err="1" smtClean="0"/>
              <a:t>Hypokalemia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Aldosterone</a:t>
            </a:r>
            <a:r>
              <a:rPr lang="en-US" sz="2000" dirty="0" smtClean="0"/>
              <a:t>             </a:t>
            </a:r>
            <a:r>
              <a:rPr lang="en-US" sz="2000" dirty="0" err="1" smtClean="0"/>
              <a:t>Renin</a:t>
            </a:r>
            <a:endParaRPr lang="en-US" sz="2000" dirty="0" smtClean="0"/>
          </a:p>
          <a:p>
            <a:r>
              <a:rPr lang="en-US" sz="2000" dirty="0" smtClean="0"/>
              <a:t>CT scan                  Tumor</a:t>
            </a:r>
          </a:p>
          <a:p>
            <a:r>
              <a:rPr lang="en-US" sz="2000" dirty="0" err="1" smtClean="0"/>
              <a:t>Liddle</a:t>
            </a:r>
            <a:r>
              <a:rPr lang="en-US" sz="2000" dirty="0" smtClean="0"/>
              <a:t> syndrome- </a:t>
            </a:r>
            <a:r>
              <a:rPr lang="en-US" sz="2000" dirty="0" err="1" smtClean="0"/>
              <a:t>psudohyperaldestronism</a:t>
            </a:r>
            <a:endParaRPr lang="en-US" sz="2000" dirty="0" smtClean="0"/>
          </a:p>
          <a:p>
            <a:endParaRPr lang="en-US" sz="2000" dirty="0" smtClean="0"/>
          </a:p>
          <a:p>
            <a:endParaRPr lang="fa-IR" sz="2000" dirty="0"/>
          </a:p>
        </p:txBody>
      </p:sp>
      <p:sp>
        <p:nvSpPr>
          <p:cNvPr id="6" name="Left Brace 5"/>
          <p:cNvSpPr/>
          <p:nvPr/>
        </p:nvSpPr>
        <p:spPr>
          <a:xfrm>
            <a:off x="3503065" y="1197405"/>
            <a:ext cx="152705" cy="458115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655770" y="1960930"/>
            <a:ext cx="45811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961180" y="2419045"/>
            <a:ext cx="45811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572000" y="3640685"/>
            <a:ext cx="0" cy="305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946345" y="3640685"/>
            <a:ext cx="0" cy="305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13885" y="4251505"/>
            <a:ext cx="61082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9539" y="281175"/>
            <a:ext cx="6260905" cy="458114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4)</a:t>
            </a:r>
            <a:r>
              <a:rPr lang="en-US" sz="2400" dirty="0" err="1" smtClean="0"/>
              <a:t>cathecolomin</a:t>
            </a:r>
            <a:r>
              <a:rPr lang="en-US" sz="2400" dirty="0" smtClean="0"/>
              <a:t> induced Hypertension</a:t>
            </a:r>
          </a:p>
          <a:p>
            <a:r>
              <a:rPr lang="en-US" sz="2400" dirty="0" smtClean="0"/>
              <a:t>(2 -5%)</a:t>
            </a:r>
          </a:p>
          <a:p>
            <a:r>
              <a:rPr lang="en-US" sz="2400" dirty="0" smtClean="0"/>
              <a:t>BP</a:t>
            </a:r>
          </a:p>
          <a:p>
            <a:r>
              <a:rPr lang="en-US" sz="2400" dirty="0" smtClean="0"/>
              <a:t>Alkalosis metabolic</a:t>
            </a:r>
          </a:p>
          <a:p>
            <a:r>
              <a:rPr lang="en-US" sz="2400" dirty="0" err="1" smtClean="0"/>
              <a:t>Hypokalemia</a:t>
            </a:r>
            <a:endParaRPr lang="en-US" sz="2400" dirty="0" smtClean="0"/>
          </a:p>
          <a:p>
            <a:r>
              <a:rPr lang="en-US" sz="2400" dirty="0" smtClean="0"/>
              <a:t>_surgery on neck</a:t>
            </a:r>
          </a:p>
          <a:p>
            <a:r>
              <a:rPr lang="en-US" sz="2400" dirty="0" smtClean="0"/>
              <a:t>-</a:t>
            </a:r>
            <a:r>
              <a:rPr lang="en-US" sz="2400" dirty="0" err="1" smtClean="0"/>
              <a:t>feocromocitoma</a:t>
            </a:r>
            <a:r>
              <a:rPr lang="en-US" sz="2400" dirty="0" smtClean="0"/>
              <a:t>:          Epinephrine</a:t>
            </a:r>
          </a:p>
          <a:p>
            <a:r>
              <a:rPr lang="en-US" sz="2400" dirty="0" smtClean="0"/>
              <a:t>                                        </a:t>
            </a:r>
            <a:r>
              <a:rPr lang="en-US" sz="2400" dirty="0" err="1" smtClean="0"/>
              <a:t>nephrine</a:t>
            </a:r>
            <a:r>
              <a:rPr lang="en-US" sz="2400" dirty="0" smtClean="0"/>
              <a:t>           </a:t>
            </a:r>
            <a:r>
              <a:rPr lang="en-US" sz="2400" dirty="0" err="1" smtClean="0"/>
              <a:t>sonograghy,CTscan</a:t>
            </a:r>
            <a:endParaRPr lang="en-US" sz="2400" dirty="0" smtClean="0"/>
          </a:p>
          <a:p>
            <a:r>
              <a:rPr lang="en-US" sz="2400" dirty="0" smtClean="0"/>
              <a:t> Neurofibromatosis (MIBG=</a:t>
            </a:r>
            <a:r>
              <a:rPr lang="en-US" sz="2400" dirty="0" err="1" smtClean="0"/>
              <a:t>metaio</a:t>
            </a:r>
            <a:r>
              <a:rPr lang="en-US" sz="2400" dirty="0" smtClean="0"/>
              <a:t> </a:t>
            </a:r>
            <a:r>
              <a:rPr lang="en-US" sz="2400" dirty="0" err="1" smtClean="0"/>
              <a:t>debenzyl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-</a:t>
            </a:r>
            <a:r>
              <a:rPr lang="en-US" sz="2400" dirty="0" err="1"/>
              <a:t>Guilluin</a:t>
            </a:r>
            <a:r>
              <a:rPr lang="en-US" sz="2400" dirty="0"/>
              <a:t> – Barre </a:t>
            </a:r>
            <a:r>
              <a:rPr lang="en-US" sz="2400" dirty="0" smtClean="0"/>
              <a:t>syndrome                                                            </a:t>
            </a:r>
            <a:endParaRPr lang="fa-IR" sz="24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655770" y="1197405"/>
            <a:ext cx="0" cy="3054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Left Brace 5"/>
          <p:cNvSpPr/>
          <p:nvPr/>
        </p:nvSpPr>
        <p:spPr>
          <a:xfrm>
            <a:off x="5488230" y="2877160"/>
            <a:ext cx="305409" cy="916230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167985" y="3640685"/>
            <a:ext cx="45811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7167985" y="4251505"/>
            <a:ext cx="1374345" cy="7392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8966" y="1808226"/>
            <a:ext cx="8246070" cy="290139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Poliomyelitis</a:t>
            </a:r>
          </a:p>
          <a:p>
            <a:pPr>
              <a:buFontTx/>
              <a:buChar char="-"/>
            </a:pPr>
            <a:r>
              <a:rPr lang="en-US" dirty="0" smtClean="0"/>
              <a:t>Burn</a:t>
            </a:r>
          </a:p>
          <a:p>
            <a:pPr>
              <a:buFontTx/>
              <a:buChar char="-"/>
            </a:pPr>
            <a:r>
              <a:rPr lang="en-US" dirty="0" smtClean="0"/>
              <a:t>Steven johnson syndrome</a:t>
            </a:r>
          </a:p>
          <a:p>
            <a:pPr>
              <a:buFontTx/>
              <a:buChar char="-"/>
            </a:pPr>
            <a:r>
              <a:rPr lang="en-US" dirty="0" smtClean="0"/>
              <a:t>-</a:t>
            </a:r>
            <a:r>
              <a:rPr lang="en-US" dirty="0" err="1" smtClean="0"/>
              <a:t>Dysautonomia</a:t>
            </a:r>
            <a:r>
              <a:rPr lang="en-US" dirty="0" smtClean="0"/>
              <a:t> familial</a:t>
            </a:r>
            <a:endParaRPr lang="fa-IR" dirty="0"/>
          </a:p>
        </p:txBody>
      </p:sp>
      <p:pic>
        <p:nvPicPr>
          <p:cNvPr id="9" name="Picture 8" descr="467433_2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8230" y="2113634"/>
            <a:ext cx="3054100" cy="1985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fa-IR"/>
          </a:p>
        </p:txBody>
      </p:sp>
      <p:pic>
        <p:nvPicPr>
          <p:cNvPr id="4" name="Content Placeholder 3" descr="dpg170015f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Hemotologic</a:t>
            </a:r>
            <a:r>
              <a:rPr lang="en-US" dirty="0" smtClean="0"/>
              <a:t>        Anemia- </a:t>
            </a:r>
            <a:r>
              <a:rPr lang="en-US" dirty="0" err="1" smtClean="0"/>
              <a:t>polycythemia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Endocrine</a:t>
            </a:r>
            <a:endParaRPr lang="fa-I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Cushing syndrome </a:t>
            </a:r>
          </a:p>
          <a:p>
            <a:r>
              <a:rPr lang="en-US" dirty="0" smtClean="0"/>
              <a:t>Hyperthyroidism</a:t>
            </a:r>
          </a:p>
          <a:p>
            <a:r>
              <a:rPr lang="en-US" dirty="0" smtClean="0"/>
              <a:t>Hypothyroidism</a:t>
            </a:r>
            <a:endParaRPr lang="fa-I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metabolic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</a:p>
          <a:p>
            <a:r>
              <a:rPr lang="en-US" dirty="0" smtClean="0"/>
              <a:t>Hypernatremia</a:t>
            </a:r>
          </a:p>
          <a:p>
            <a:r>
              <a:rPr lang="en-US" dirty="0" err="1" smtClean="0"/>
              <a:t>Hypercalcemia</a:t>
            </a:r>
            <a:endParaRPr lang="fa-IR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739540" y="1960930"/>
            <a:ext cx="45811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Symptoms in infants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CHF                       (56%)</a:t>
            </a:r>
          </a:p>
          <a:p>
            <a:r>
              <a:rPr lang="en-US" dirty="0" smtClean="0"/>
              <a:t>Respiratory distress        (36%)</a:t>
            </a:r>
          </a:p>
          <a:p>
            <a:r>
              <a:rPr lang="en-US" dirty="0" smtClean="0"/>
              <a:t>FTT , vomiting                 (29%)</a:t>
            </a:r>
          </a:p>
          <a:p>
            <a:r>
              <a:rPr lang="en-US" dirty="0" smtClean="0"/>
              <a:t>Irritability                      (20%)</a:t>
            </a:r>
          </a:p>
          <a:p>
            <a:r>
              <a:rPr lang="en-US" dirty="0" smtClean="0"/>
              <a:t>Convulsion                       (11%)      </a:t>
            </a:r>
            <a:endParaRPr lang="fa-IR" dirty="0"/>
          </a:p>
        </p:txBody>
      </p:sp>
      <p:pic>
        <p:nvPicPr>
          <p:cNvPr id="4" name="Picture 3" descr="14864741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6345" y="1960930"/>
            <a:ext cx="2821230" cy="2821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Symptoms in older children: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Headache                  (30%)</a:t>
            </a:r>
          </a:p>
          <a:p>
            <a:r>
              <a:rPr lang="en-US" dirty="0" smtClean="0"/>
              <a:t>Nausea , Vomiting           (13%)</a:t>
            </a:r>
          </a:p>
          <a:p>
            <a:r>
              <a:rPr lang="en-US" dirty="0" smtClean="0"/>
              <a:t>Hypertensive encephalopathy    (10%)</a:t>
            </a:r>
          </a:p>
          <a:p>
            <a:endParaRPr lang="en-US" dirty="0" smtClean="0"/>
          </a:p>
          <a:p>
            <a:r>
              <a:rPr lang="en-US" dirty="0" err="1" smtClean="0"/>
              <a:t>Polyuria</a:t>
            </a:r>
            <a:r>
              <a:rPr lang="en-US" dirty="0" smtClean="0"/>
              <a:t> , enuresis , visual defect ,facial palsy, </a:t>
            </a:r>
            <a:r>
              <a:rPr lang="en-US" dirty="0" err="1" smtClean="0"/>
              <a:t>epistaxis</a:t>
            </a:r>
            <a:r>
              <a:rPr lang="en-US" dirty="0" smtClean="0"/>
              <a:t> , etc.</a:t>
            </a:r>
            <a:endParaRPr lang="fa-IR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739539" y="1044700"/>
            <a:ext cx="6260905" cy="38176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-Renal HTN</a:t>
            </a:r>
          </a:p>
          <a:p>
            <a:pPr>
              <a:buNone/>
            </a:pPr>
            <a:r>
              <a:rPr lang="en-US" sz="2000" dirty="0" smtClean="0"/>
              <a:t>Lasix _ </a:t>
            </a:r>
            <a:r>
              <a:rPr lang="en-US" sz="2000" dirty="0" smtClean="0"/>
              <a:t>vasodilator</a:t>
            </a:r>
            <a:r>
              <a:rPr lang="en-US" sz="2000" dirty="0" smtClean="0"/>
              <a:t>:               </a:t>
            </a:r>
            <a:r>
              <a:rPr lang="en-US" sz="2000" dirty="0" err="1" smtClean="0"/>
              <a:t>Nifedipine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                                             </a:t>
            </a:r>
            <a:r>
              <a:rPr lang="en-US" sz="2000" dirty="0" smtClean="0"/>
              <a:t>Hydralazine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_ Renin mediated HTN         Inderal</a:t>
            </a:r>
          </a:p>
          <a:p>
            <a:pPr>
              <a:buNone/>
            </a:pPr>
            <a:r>
              <a:rPr lang="en-US" sz="2000" dirty="0" smtClean="0"/>
              <a:t>Captopril –</a:t>
            </a:r>
            <a:r>
              <a:rPr lang="en-US" sz="2000" dirty="0" err="1" smtClean="0"/>
              <a:t>Enalapril</a:t>
            </a:r>
            <a:r>
              <a:rPr lang="en-US" sz="2000" dirty="0" smtClean="0"/>
              <a:t>- </a:t>
            </a:r>
            <a:r>
              <a:rPr lang="en-US" sz="2000" dirty="0" smtClean="0"/>
              <a:t>labetalol </a:t>
            </a:r>
          </a:p>
          <a:p>
            <a:pPr>
              <a:buNone/>
            </a:pPr>
            <a:r>
              <a:rPr lang="en-US" sz="2000" dirty="0" smtClean="0"/>
              <a:t>-</a:t>
            </a:r>
            <a:r>
              <a:rPr lang="en-US" sz="2000" dirty="0" err="1" smtClean="0"/>
              <a:t>mineralocoticoid</a:t>
            </a:r>
            <a:r>
              <a:rPr lang="en-US" sz="2000" dirty="0" smtClean="0"/>
              <a:t> </a:t>
            </a:r>
            <a:r>
              <a:rPr lang="en-US" sz="2000" dirty="0" smtClean="0"/>
              <a:t>induced HTN</a:t>
            </a:r>
          </a:p>
          <a:p>
            <a:pPr>
              <a:buNone/>
            </a:pPr>
            <a:r>
              <a:rPr lang="en-US" sz="2000" dirty="0" err="1" smtClean="0"/>
              <a:t>Spironolactone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en-US" sz="2000" dirty="0" err="1" smtClean="0"/>
              <a:t>Catecolamine</a:t>
            </a:r>
            <a:r>
              <a:rPr lang="en-US" sz="2000" dirty="0" smtClean="0"/>
              <a:t> </a:t>
            </a:r>
            <a:r>
              <a:rPr lang="en-US" sz="2000" dirty="0" smtClean="0"/>
              <a:t>induced HTN</a:t>
            </a:r>
          </a:p>
          <a:p>
            <a:pPr>
              <a:buFontTx/>
              <a:buChar char="-"/>
            </a:pPr>
            <a:r>
              <a:rPr lang="en-US" sz="2000" dirty="0" err="1" smtClean="0"/>
              <a:t>Perazosin</a:t>
            </a:r>
            <a:r>
              <a:rPr lang="en-US" sz="2000" dirty="0" smtClean="0"/>
              <a:t> </a:t>
            </a:r>
            <a:r>
              <a:rPr lang="en-US" sz="2000" dirty="0" smtClean="0"/>
              <a:t>– </a:t>
            </a:r>
            <a:r>
              <a:rPr lang="en-US" sz="2000" dirty="0" err="1" smtClean="0"/>
              <a:t>phenoxybenzamine</a:t>
            </a:r>
            <a:endParaRPr lang="en-US" sz="2000" dirty="0" smtClean="0"/>
          </a:p>
          <a:p>
            <a:pPr>
              <a:buFontTx/>
              <a:buChar char="-"/>
            </a:pPr>
            <a:r>
              <a:rPr lang="en-US" sz="2000" dirty="0" err="1" smtClean="0"/>
              <a:t>Phentolamine</a:t>
            </a:r>
            <a:r>
              <a:rPr lang="en-US" sz="2000" dirty="0" smtClean="0"/>
              <a:t> – </a:t>
            </a:r>
            <a:r>
              <a:rPr lang="en-US" sz="2000" dirty="0" smtClean="0"/>
              <a:t>labetalol </a:t>
            </a:r>
            <a:r>
              <a:rPr lang="en-US" sz="2000" dirty="0" smtClean="0"/>
              <a:t>- </a:t>
            </a:r>
            <a:r>
              <a:rPr lang="en-US" sz="2000" dirty="0" err="1" smtClean="0"/>
              <a:t>inderal</a:t>
            </a:r>
            <a:endParaRPr lang="fa-IR" sz="2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565</Words>
  <Application>Microsoft Office PowerPoint</Application>
  <PresentationFormat>On-screen Show (16:9)</PresentationFormat>
  <Paragraphs>136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PowerPoint Presentation</vt:lpstr>
      <vt:lpstr>HYPRTENSION</vt:lpstr>
      <vt:lpstr>Definition of HTN:</vt:lpstr>
      <vt:lpstr>Differences in children and adults:</vt:lpstr>
      <vt:lpstr>Upper limit of BP:</vt:lpstr>
      <vt:lpstr>Blood pressure Measurements in children and Adolescents:</vt:lpstr>
      <vt:lpstr>Blood pressure measurements in children and Adolescent:</vt:lpstr>
      <vt:lpstr>Renal diseases:</vt:lpstr>
      <vt:lpstr>PowerPoint Presentation</vt:lpstr>
      <vt:lpstr>Etiology:</vt:lpstr>
      <vt:lpstr>PowerPoint Presentation</vt:lpstr>
      <vt:lpstr> 3) Mineralo corticoid induced Hypertension (3-5%)</vt:lpstr>
      <vt:lpstr>PowerPoint Presentation</vt:lpstr>
      <vt:lpstr>PowerPoint Presentation</vt:lpstr>
      <vt:lpstr>PowerPoint Presentation</vt:lpstr>
      <vt:lpstr>Hemotologic        Anemia- polycythemia</vt:lpstr>
      <vt:lpstr>Symptoms in infants</vt:lpstr>
      <vt:lpstr>Symptoms in older children:</vt:lpstr>
      <vt:lpstr>treatment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Windows User</cp:lastModifiedBy>
  <cp:revision>171</cp:revision>
  <dcterms:created xsi:type="dcterms:W3CDTF">2013-08-21T19:17:07Z</dcterms:created>
  <dcterms:modified xsi:type="dcterms:W3CDTF">2019-01-01T19:54:59Z</dcterms:modified>
</cp:coreProperties>
</file>