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0" r:id="rId1"/>
  </p:sldMasterIdLst>
  <p:notesMasterIdLst>
    <p:notesMasterId r:id="rId39"/>
  </p:notesMasterIdLst>
  <p:sldIdLst>
    <p:sldId id="256" r:id="rId2"/>
    <p:sldId id="258" r:id="rId3"/>
    <p:sldId id="260" r:id="rId4"/>
    <p:sldId id="293" r:id="rId5"/>
    <p:sldId id="261" r:id="rId6"/>
    <p:sldId id="262" r:id="rId7"/>
    <p:sldId id="263" r:id="rId8"/>
    <p:sldId id="264" r:id="rId9"/>
    <p:sldId id="294" r:id="rId10"/>
    <p:sldId id="265" r:id="rId11"/>
    <p:sldId id="266" r:id="rId12"/>
    <p:sldId id="271" r:id="rId13"/>
    <p:sldId id="272" r:id="rId14"/>
    <p:sldId id="274" r:id="rId15"/>
    <p:sldId id="275" r:id="rId16"/>
    <p:sldId id="269" r:id="rId17"/>
    <p:sldId id="276" r:id="rId18"/>
    <p:sldId id="298" r:id="rId19"/>
    <p:sldId id="299" r:id="rId20"/>
    <p:sldId id="300" r:id="rId21"/>
    <p:sldId id="301" r:id="rId22"/>
    <p:sldId id="297" r:id="rId23"/>
    <p:sldId id="296" r:id="rId24"/>
    <p:sldId id="267" r:id="rId25"/>
    <p:sldId id="268"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355" autoAdjust="0"/>
  </p:normalViewPr>
  <p:slideViewPr>
    <p:cSldViewPr>
      <p:cViewPr>
        <p:scale>
          <a:sx n="70" d="100"/>
          <a:sy n="70" d="100"/>
        </p:scale>
        <p:origin x="-1374"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391EA58-EEF7-4E82-8CCE-1F39C0321B85}"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6D6AB38B-2AC2-4285-A225-36173293E752}">
      <dgm:prSet/>
      <dgm:spPr/>
      <dgm:t>
        <a:bodyPr/>
        <a:lstStyle/>
        <a:p>
          <a:pPr rtl="0"/>
          <a:r>
            <a:rPr lang="en-US" baseline="0" dirty="0" smtClean="0"/>
            <a:t>Emergence of Multi drug resistant pathogens In Neonatal Sepsis</a:t>
          </a:r>
          <a:endParaRPr lang="en-US" dirty="0"/>
        </a:p>
      </dgm:t>
    </dgm:pt>
    <dgm:pt modelId="{3E1CD45B-AD94-4240-B0EA-F5DF01BF4BA1}" type="parTrans" cxnId="{BB03345B-764F-4A73-BE41-B95FF0446464}">
      <dgm:prSet/>
      <dgm:spPr/>
      <dgm:t>
        <a:bodyPr/>
        <a:lstStyle/>
        <a:p>
          <a:endParaRPr lang="en-US"/>
        </a:p>
      </dgm:t>
    </dgm:pt>
    <dgm:pt modelId="{A19A7BFE-5613-47FD-A4BC-55490BF4B75B}" type="sibTrans" cxnId="{BB03345B-764F-4A73-BE41-B95FF0446464}">
      <dgm:prSet/>
      <dgm:spPr/>
      <dgm:t>
        <a:bodyPr/>
        <a:lstStyle/>
        <a:p>
          <a:endParaRPr lang="en-US"/>
        </a:p>
      </dgm:t>
    </dgm:pt>
    <dgm:pt modelId="{6E3CDA20-61C6-4138-85A7-366536622D4E}" type="pres">
      <dgm:prSet presAssocID="{8391EA58-EEF7-4E82-8CCE-1F39C0321B85}" presName="linear" presStyleCnt="0">
        <dgm:presLayoutVars>
          <dgm:animLvl val="lvl"/>
          <dgm:resizeHandles val="exact"/>
        </dgm:presLayoutVars>
      </dgm:prSet>
      <dgm:spPr/>
      <dgm:t>
        <a:bodyPr/>
        <a:lstStyle/>
        <a:p>
          <a:endParaRPr lang="en-US"/>
        </a:p>
      </dgm:t>
    </dgm:pt>
    <dgm:pt modelId="{F3F35B05-C277-441C-B3AA-D5F1990393D0}" type="pres">
      <dgm:prSet presAssocID="{6D6AB38B-2AC2-4285-A225-36173293E752}" presName="parentText" presStyleLbl="node1" presStyleIdx="0" presStyleCnt="1">
        <dgm:presLayoutVars>
          <dgm:chMax val="0"/>
          <dgm:bulletEnabled val="1"/>
        </dgm:presLayoutVars>
      </dgm:prSet>
      <dgm:spPr/>
      <dgm:t>
        <a:bodyPr/>
        <a:lstStyle/>
        <a:p>
          <a:endParaRPr lang="en-US"/>
        </a:p>
      </dgm:t>
    </dgm:pt>
  </dgm:ptLst>
  <dgm:cxnLst>
    <dgm:cxn modelId="{B857C072-2749-418B-9D08-6A7C8E990FD2}" type="presOf" srcId="{8391EA58-EEF7-4E82-8CCE-1F39C0321B85}" destId="{6E3CDA20-61C6-4138-85A7-366536622D4E}" srcOrd="0" destOrd="0" presId="urn:microsoft.com/office/officeart/2005/8/layout/vList2"/>
    <dgm:cxn modelId="{BB03345B-764F-4A73-BE41-B95FF0446464}" srcId="{8391EA58-EEF7-4E82-8CCE-1F39C0321B85}" destId="{6D6AB38B-2AC2-4285-A225-36173293E752}" srcOrd="0" destOrd="0" parTransId="{3E1CD45B-AD94-4240-B0EA-F5DF01BF4BA1}" sibTransId="{A19A7BFE-5613-47FD-A4BC-55490BF4B75B}"/>
    <dgm:cxn modelId="{A54695FD-F6E1-43E0-86FE-F8A7C6BD53E2}" type="presOf" srcId="{6D6AB38B-2AC2-4285-A225-36173293E752}" destId="{F3F35B05-C277-441C-B3AA-D5F1990393D0}" srcOrd="0" destOrd="0" presId="urn:microsoft.com/office/officeart/2005/8/layout/vList2"/>
    <dgm:cxn modelId="{4786209B-412D-4EE9-8CBD-3F567ECE64E9}" type="presParOf" srcId="{6E3CDA20-61C6-4138-85A7-366536622D4E}" destId="{F3F35B05-C277-441C-B3AA-D5F1990393D0}"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F3109ED-A0EC-4729-B648-9F9B3A91D91C}" type="doc">
      <dgm:prSet loTypeId="urn:microsoft.com/office/officeart/2005/8/layout/vList2" loCatId="list" qsTypeId="urn:microsoft.com/office/officeart/2005/8/quickstyle/simple5" qsCatId="simple" csTypeId="urn:microsoft.com/office/officeart/2005/8/colors/colorful2" csCatId="colorful"/>
      <dgm:spPr/>
      <dgm:t>
        <a:bodyPr/>
        <a:lstStyle/>
        <a:p>
          <a:endParaRPr lang="en-US"/>
        </a:p>
      </dgm:t>
    </dgm:pt>
    <dgm:pt modelId="{EA333D46-7CF7-430E-889A-B1C37A77A555}">
      <dgm:prSet custT="1"/>
      <dgm:spPr/>
      <dgm:t>
        <a:bodyPr/>
        <a:lstStyle/>
        <a:p>
          <a:pPr rtl="0"/>
          <a:r>
            <a:rPr lang="en-US" sz="2000" i="1" smtClean="0"/>
            <a:t>By</a:t>
          </a:r>
          <a:endParaRPr lang="en-US" sz="2000"/>
        </a:p>
      </dgm:t>
    </dgm:pt>
    <dgm:pt modelId="{8C64C133-9F43-4985-8BAA-25FE62008130}" type="parTrans" cxnId="{C576EDBC-1C88-4AE2-9669-B3950FF25FEC}">
      <dgm:prSet/>
      <dgm:spPr/>
      <dgm:t>
        <a:bodyPr/>
        <a:lstStyle/>
        <a:p>
          <a:endParaRPr lang="en-US"/>
        </a:p>
      </dgm:t>
    </dgm:pt>
    <dgm:pt modelId="{C2BD5629-F2FB-4A74-AA78-6CC700943CD3}" type="sibTrans" cxnId="{C576EDBC-1C88-4AE2-9669-B3950FF25FEC}">
      <dgm:prSet/>
      <dgm:spPr/>
      <dgm:t>
        <a:bodyPr/>
        <a:lstStyle/>
        <a:p>
          <a:endParaRPr lang="en-US"/>
        </a:p>
      </dgm:t>
    </dgm:pt>
    <dgm:pt modelId="{52746B5E-00E3-4916-B961-FD55F637C675}">
      <dgm:prSet custT="1"/>
      <dgm:spPr/>
      <dgm:t>
        <a:bodyPr/>
        <a:lstStyle/>
        <a:p>
          <a:pPr rtl="0"/>
          <a:r>
            <a:rPr lang="en-US" sz="2800" b="1" i="1" dirty="0" smtClean="0"/>
            <a:t>Professor </a:t>
          </a:r>
          <a:r>
            <a:rPr lang="en-US" sz="2800" b="1" i="1" dirty="0" err="1" smtClean="0"/>
            <a:t>Zareen</a:t>
          </a:r>
          <a:r>
            <a:rPr lang="en-US" sz="2800" b="1" i="1" dirty="0" smtClean="0"/>
            <a:t> </a:t>
          </a:r>
          <a:r>
            <a:rPr lang="en-US" sz="2800" b="1" i="1" dirty="0" err="1" smtClean="0"/>
            <a:t>Fasih</a:t>
          </a:r>
          <a:endParaRPr lang="en-US" sz="2800" b="1" dirty="0"/>
        </a:p>
      </dgm:t>
    </dgm:pt>
    <dgm:pt modelId="{70274F86-6C59-427C-9820-43AE93241512}" type="parTrans" cxnId="{DD5EA298-CD52-4567-A27F-65A8A945E2A8}">
      <dgm:prSet/>
      <dgm:spPr/>
      <dgm:t>
        <a:bodyPr/>
        <a:lstStyle/>
        <a:p>
          <a:endParaRPr lang="en-US"/>
        </a:p>
      </dgm:t>
    </dgm:pt>
    <dgm:pt modelId="{E22CF43C-F3E2-46CF-9CB7-81DFFE498F6E}" type="sibTrans" cxnId="{DD5EA298-CD52-4567-A27F-65A8A945E2A8}">
      <dgm:prSet/>
      <dgm:spPr/>
      <dgm:t>
        <a:bodyPr/>
        <a:lstStyle/>
        <a:p>
          <a:endParaRPr lang="en-US"/>
        </a:p>
      </dgm:t>
    </dgm:pt>
    <dgm:pt modelId="{2E0169EA-E77A-4E03-8168-2617FDC7EAB8}">
      <dgm:prSet custT="1"/>
      <dgm:spPr/>
      <dgm:t>
        <a:bodyPr/>
        <a:lstStyle/>
        <a:p>
          <a:pPr rtl="0"/>
          <a:r>
            <a:rPr lang="en-US" sz="2000" i="0" smtClean="0"/>
            <a:t>Chairperson Peadiatric Department</a:t>
          </a:r>
          <a:endParaRPr lang="en-US" sz="2000"/>
        </a:p>
      </dgm:t>
    </dgm:pt>
    <dgm:pt modelId="{ED64FFE8-3530-49EE-AA39-D505C1B4F6E4}" type="parTrans" cxnId="{CE62E18F-A129-44DA-94E3-7DCB2FE8AA54}">
      <dgm:prSet/>
      <dgm:spPr/>
      <dgm:t>
        <a:bodyPr/>
        <a:lstStyle/>
        <a:p>
          <a:endParaRPr lang="en-US"/>
        </a:p>
      </dgm:t>
    </dgm:pt>
    <dgm:pt modelId="{DB4DF4E2-9B7F-4890-B39C-6AAC055696AE}" type="sibTrans" cxnId="{CE62E18F-A129-44DA-94E3-7DCB2FE8AA54}">
      <dgm:prSet/>
      <dgm:spPr/>
      <dgm:t>
        <a:bodyPr/>
        <a:lstStyle/>
        <a:p>
          <a:endParaRPr lang="en-US"/>
        </a:p>
      </dgm:t>
    </dgm:pt>
    <dgm:pt modelId="{85A0E33C-E969-4B85-BAEF-0138A315D632}">
      <dgm:prSet custT="1"/>
      <dgm:spPr/>
      <dgm:t>
        <a:bodyPr/>
        <a:lstStyle/>
        <a:p>
          <a:pPr rtl="0"/>
          <a:r>
            <a:rPr lang="en-US" sz="2000" i="0" smtClean="0"/>
            <a:t>Zia-ud-din Hospital Karachi</a:t>
          </a:r>
          <a:endParaRPr lang="en-US" sz="2000"/>
        </a:p>
      </dgm:t>
    </dgm:pt>
    <dgm:pt modelId="{6813BD83-656D-40D8-AA3C-1933B7CC3379}" type="parTrans" cxnId="{90802AEA-6FF7-44EE-A170-3674692234DD}">
      <dgm:prSet/>
      <dgm:spPr/>
      <dgm:t>
        <a:bodyPr/>
        <a:lstStyle/>
        <a:p>
          <a:endParaRPr lang="en-US"/>
        </a:p>
      </dgm:t>
    </dgm:pt>
    <dgm:pt modelId="{204E2C23-8CA8-44BC-98EF-7CABE4EC9A40}" type="sibTrans" cxnId="{90802AEA-6FF7-44EE-A170-3674692234DD}">
      <dgm:prSet/>
      <dgm:spPr/>
      <dgm:t>
        <a:bodyPr/>
        <a:lstStyle/>
        <a:p>
          <a:endParaRPr lang="en-US"/>
        </a:p>
      </dgm:t>
    </dgm:pt>
    <dgm:pt modelId="{41CED485-4486-49E5-8688-6D9D2634EB35}">
      <dgm:prSet custT="1"/>
      <dgm:spPr/>
      <dgm:t>
        <a:bodyPr/>
        <a:lstStyle/>
        <a:p>
          <a:pPr rtl="0"/>
          <a:r>
            <a:rPr lang="en-US" sz="2000" i="0" dirty="0" smtClean="0"/>
            <a:t>Secretory General Pakistan Pediatric Association</a:t>
          </a:r>
          <a:endParaRPr lang="en-US" sz="2000" dirty="0"/>
        </a:p>
      </dgm:t>
    </dgm:pt>
    <dgm:pt modelId="{088972EF-04BA-412F-92D5-7FEBF514ED8A}" type="parTrans" cxnId="{0680CF99-A49D-4F83-AA9E-460969F39A58}">
      <dgm:prSet/>
      <dgm:spPr/>
      <dgm:t>
        <a:bodyPr/>
        <a:lstStyle/>
        <a:p>
          <a:endParaRPr lang="en-US"/>
        </a:p>
      </dgm:t>
    </dgm:pt>
    <dgm:pt modelId="{7FA538B9-B1D1-40A4-8337-EC0D860743D1}" type="sibTrans" cxnId="{0680CF99-A49D-4F83-AA9E-460969F39A58}">
      <dgm:prSet/>
      <dgm:spPr/>
      <dgm:t>
        <a:bodyPr/>
        <a:lstStyle/>
        <a:p>
          <a:endParaRPr lang="en-US"/>
        </a:p>
      </dgm:t>
    </dgm:pt>
    <dgm:pt modelId="{1114D239-E4AE-467E-97D8-914CAFAC87F5}" type="pres">
      <dgm:prSet presAssocID="{6F3109ED-A0EC-4729-B648-9F9B3A91D91C}" presName="linear" presStyleCnt="0">
        <dgm:presLayoutVars>
          <dgm:animLvl val="lvl"/>
          <dgm:resizeHandles val="exact"/>
        </dgm:presLayoutVars>
      </dgm:prSet>
      <dgm:spPr/>
      <dgm:t>
        <a:bodyPr/>
        <a:lstStyle/>
        <a:p>
          <a:endParaRPr lang="en-US"/>
        </a:p>
      </dgm:t>
    </dgm:pt>
    <dgm:pt modelId="{14CE9525-6AE8-4D61-B239-127E5FED20B2}" type="pres">
      <dgm:prSet presAssocID="{EA333D46-7CF7-430E-889A-B1C37A77A555}" presName="parentText" presStyleLbl="node1" presStyleIdx="0" presStyleCnt="5">
        <dgm:presLayoutVars>
          <dgm:chMax val="0"/>
          <dgm:bulletEnabled val="1"/>
        </dgm:presLayoutVars>
      </dgm:prSet>
      <dgm:spPr/>
      <dgm:t>
        <a:bodyPr/>
        <a:lstStyle/>
        <a:p>
          <a:endParaRPr lang="en-US"/>
        </a:p>
      </dgm:t>
    </dgm:pt>
    <dgm:pt modelId="{556F77D0-A228-4176-8B9D-A3726C6A5050}" type="pres">
      <dgm:prSet presAssocID="{C2BD5629-F2FB-4A74-AA78-6CC700943CD3}" presName="spacer" presStyleCnt="0"/>
      <dgm:spPr/>
    </dgm:pt>
    <dgm:pt modelId="{2833B049-1492-41A7-B1C7-3C1ED63AB289}" type="pres">
      <dgm:prSet presAssocID="{52746B5E-00E3-4916-B961-FD55F637C675}" presName="parentText" presStyleLbl="node1" presStyleIdx="1" presStyleCnt="5">
        <dgm:presLayoutVars>
          <dgm:chMax val="0"/>
          <dgm:bulletEnabled val="1"/>
        </dgm:presLayoutVars>
      </dgm:prSet>
      <dgm:spPr/>
      <dgm:t>
        <a:bodyPr/>
        <a:lstStyle/>
        <a:p>
          <a:endParaRPr lang="en-US"/>
        </a:p>
      </dgm:t>
    </dgm:pt>
    <dgm:pt modelId="{9323EB8A-DC28-42DD-A027-CB0339D9078E}" type="pres">
      <dgm:prSet presAssocID="{E22CF43C-F3E2-46CF-9CB7-81DFFE498F6E}" presName="spacer" presStyleCnt="0"/>
      <dgm:spPr/>
    </dgm:pt>
    <dgm:pt modelId="{4291C420-6F15-4112-933B-2630D8C42561}" type="pres">
      <dgm:prSet presAssocID="{2E0169EA-E77A-4E03-8168-2617FDC7EAB8}" presName="parentText" presStyleLbl="node1" presStyleIdx="2" presStyleCnt="5">
        <dgm:presLayoutVars>
          <dgm:chMax val="0"/>
          <dgm:bulletEnabled val="1"/>
        </dgm:presLayoutVars>
      </dgm:prSet>
      <dgm:spPr/>
      <dgm:t>
        <a:bodyPr/>
        <a:lstStyle/>
        <a:p>
          <a:endParaRPr lang="en-US"/>
        </a:p>
      </dgm:t>
    </dgm:pt>
    <dgm:pt modelId="{A8A9663D-48BC-447E-8BBD-442EA8AF8C3C}" type="pres">
      <dgm:prSet presAssocID="{DB4DF4E2-9B7F-4890-B39C-6AAC055696AE}" presName="spacer" presStyleCnt="0"/>
      <dgm:spPr/>
    </dgm:pt>
    <dgm:pt modelId="{7F7BF7F5-15B9-45D8-8165-67B8EEC1B911}" type="pres">
      <dgm:prSet presAssocID="{85A0E33C-E969-4B85-BAEF-0138A315D632}" presName="parentText" presStyleLbl="node1" presStyleIdx="3" presStyleCnt="5">
        <dgm:presLayoutVars>
          <dgm:chMax val="0"/>
          <dgm:bulletEnabled val="1"/>
        </dgm:presLayoutVars>
      </dgm:prSet>
      <dgm:spPr/>
      <dgm:t>
        <a:bodyPr/>
        <a:lstStyle/>
        <a:p>
          <a:endParaRPr lang="en-US"/>
        </a:p>
      </dgm:t>
    </dgm:pt>
    <dgm:pt modelId="{07DC5FF6-882F-4249-A5B1-5AB0B304EC29}" type="pres">
      <dgm:prSet presAssocID="{204E2C23-8CA8-44BC-98EF-7CABE4EC9A40}" presName="spacer" presStyleCnt="0"/>
      <dgm:spPr/>
    </dgm:pt>
    <dgm:pt modelId="{1F3ED16F-37DF-405A-9C43-B8C4D1D82B0E}" type="pres">
      <dgm:prSet presAssocID="{41CED485-4486-49E5-8688-6D9D2634EB35}" presName="parentText" presStyleLbl="node1" presStyleIdx="4" presStyleCnt="5">
        <dgm:presLayoutVars>
          <dgm:chMax val="0"/>
          <dgm:bulletEnabled val="1"/>
        </dgm:presLayoutVars>
      </dgm:prSet>
      <dgm:spPr/>
      <dgm:t>
        <a:bodyPr/>
        <a:lstStyle/>
        <a:p>
          <a:endParaRPr lang="en-US"/>
        </a:p>
      </dgm:t>
    </dgm:pt>
  </dgm:ptLst>
  <dgm:cxnLst>
    <dgm:cxn modelId="{0680CF99-A49D-4F83-AA9E-460969F39A58}" srcId="{6F3109ED-A0EC-4729-B648-9F9B3A91D91C}" destId="{41CED485-4486-49E5-8688-6D9D2634EB35}" srcOrd="4" destOrd="0" parTransId="{088972EF-04BA-412F-92D5-7FEBF514ED8A}" sibTransId="{7FA538B9-B1D1-40A4-8337-EC0D860743D1}"/>
    <dgm:cxn modelId="{C576EDBC-1C88-4AE2-9669-B3950FF25FEC}" srcId="{6F3109ED-A0EC-4729-B648-9F9B3A91D91C}" destId="{EA333D46-7CF7-430E-889A-B1C37A77A555}" srcOrd="0" destOrd="0" parTransId="{8C64C133-9F43-4985-8BAA-25FE62008130}" sibTransId="{C2BD5629-F2FB-4A74-AA78-6CC700943CD3}"/>
    <dgm:cxn modelId="{874434A5-8A4E-4D1A-8D37-8BF150282F2F}" type="presOf" srcId="{52746B5E-00E3-4916-B961-FD55F637C675}" destId="{2833B049-1492-41A7-B1C7-3C1ED63AB289}" srcOrd="0" destOrd="0" presId="urn:microsoft.com/office/officeart/2005/8/layout/vList2"/>
    <dgm:cxn modelId="{4CEBA880-259B-4BBC-B6D1-EB9C2AAC8019}" type="presOf" srcId="{85A0E33C-E969-4B85-BAEF-0138A315D632}" destId="{7F7BF7F5-15B9-45D8-8165-67B8EEC1B911}" srcOrd="0" destOrd="0" presId="urn:microsoft.com/office/officeart/2005/8/layout/vList2"/>
    <dgm:cxn modelId="{90802AEA-6FF7-44EE-A170-3674692234DD}" srcId="{6F3109ED-A0EC-4729-B648-9F9B3A91D91C}" destId="{85A0E33C-E969-4B85-BAEF-0138A315D632}" srcOrd="3" destOrd="0" parTransId="{6813BD83-656D-40D8-AA3C-1933B7CC3379}" sibTransId="{204E2C23-8CA8-44BC-98EF-7CABE4EC9A40}"/>
    <dgm:cxn modelId="{EEF065CA-B197-478B-B540-6E1F438E190A}" type="presOf" srcId="{6F3109ED-A0EC-4729-B648-9F9B3A91D91C}" destId="{1114D239-E4AE-467E-97D8-914CAFAC87F5}" srcOrd="0" destOrd="0" presId="urn:microsoft.com/office/officeart/2005/8/layout/vList2"/>
    <dgm:cxn modelId="{3112B292-461D-4F63-AA5A-7E614E6F4363}" type="presOf" srcId="{41CED485-4486-49E5-8688-6D9D2634EB35}" destId="{1F3ED16F-37DF-405A-9C43-B8C4D1D82B0E}" srcOrd="0" destOrd="0" presId="urn:microsoft.com/office/officeart/2005/8/layout/vList2"/>
    <dgm:cxn modelId="{CE62E18F-A129-44DA-94E3-7DCB2FE8AA54}" srcId="{6F3109ED-A0EC-4729-B648-9F9B3A91D91C}" destId="{2E0169EA-E77A-4E03-8168-2617FDC7EAB8}" srcOrd="2" destOrd="0" parTransId="{ED64FFE8-3530-49EE-AA39-D505C1B4F6E4}" sibTransId="{DB4DF4E2-9B7F-4890-B39C-6AAC055696AE}"/>
    <dgm:cxn modelId="{DD5EA298-CD52-4567-A27F-65A8A945E2A8}" srcId="{6F3109ED-A0EC-4729-B648-9F9B3A91D91C}" destId="{52746B5E-00E3-4916-B961-FD55F637C675}" srcOrd="1" destOrd="0" parTransId="{70274F86-6C59-427C-9820-43AE93241512}" sibTransId="{E22CF43C-F3E2-46CF-9CB7-81DFFE498F6E}"/>
    <dgm:cxn modelId="{4D0BE637-BD26-431E-97E0-6600071232AA}" type="presOf" srcId="{EA333D46-7CF7-430E-889A-B1C37A77A555}" destId="{14CE9525-6AE8-4D61-B239-127E5FED20B2}" srcOrd="0" destOrd="0" presId="urn:microsoft.com/office/officeart/2005/8/layout/vList2"/>
    <dgm:cxn modelId="{47EC7A0E-2A39-45D4-9074-3DE267E1274D}" type="presOf" srcId="{2E0169EA-E77A-4E03-8168-2617FDC7EAB8}" destId="{4291C420-6F15-4112-933B-2630D8C42561}" srcOrd="0" destOrd="0" presId="urn:microsoft.com/office/officeart/2005/8/layout/vList2"/>
    <dgm:cxn modelId="{5D7EA30F-BEFE-484D-9495-930D2C97BE48}" type="presParOf" srcId="{1114D239-E4AE-467E-97D8-914CAFAC87F5}" destId="{14CE9525-6AE8-4D61-B239-127E5FED20B2}" srcOrd="0" destOrd="0" presId="urn:microsoft.com/office/officeart/2005/8/layout/vList2"/>
    <dgm:cxn modelId="{B3F4524F-9D7B-472E-859B-BB723E9D2A14}" type="presParOf" srcId="{1114D239-E4AE-467E-97D8-914CAFAC87F5}" destId="{556F77D0-A228-4176-8B9D-A3726C6A5050}" srcOrd="1" destOrd="0" presId="urn:microsoft.com/office/officeart/2005/8/layout/vList2"/>
    <dgm:cxn modelId="{6DA2BDC4-097F-4F47-9179-C7A91310E8D2}" type="presParOf" srcId="{1114D239-E4AE-467E-97D8-914CAFAC87F5}" destId="{2833B049-1492-41A7-B1C7-3C1ED63AB289}" srcOrd="2" destOrd="0" presId="urn:microsoft.com/office/officeart/2005/8/layout/vList2"/>
    <dgm:cxn modelId="{89A79CC9-183B-440C-B1CC-8D2C1F9E41FF}" type="presParOf" srcId="{1114D239-E4AE-467E-97D8-914CAFAC87F5}" destId="{9323EB8A-DC28-42DD-A027-CB0339D9078E}" srcOrd="3" destOrd="0" presId="urn:microsoft.com/office/officeart/2005/8/layout/vList2"/>
    <dgm:cxn modelId="{B94D140F-0F17-4D8D-BE30-A5EBFE293ACC}" type="presParOf" srcId="{1114D239-E4AE-467E-97D8-914CAFAC87F5}" destId="{4291C420-6F15-4112-933B-2630D8C42561}" srcOrd="4" destOrd="0" presId="urn:microsoft.com/office/officeart/2005/8/layout/vList2"/>
    <dgm:cxn modelId="{6629A9D2-DBA7-4E04-82A3-9FC0B9C453F5}" type="presParOf" srcId="{1114D239-E4AE-467E-97D8-914CAFAC87F5}" destId="{A8A9663D-48BC-447E-8BBD-442EA8AF8C3C}" srcOrd="5" destOrd="0" presId="urn:microsoft.com/office/officeart/2005/8/layout/vList2"/>
    <dgm:cxn modelId="{0D43A59D-6669-4753-8CCA-79CEB4E4754C}" type="presParOf" srcId="{1114D239-E4AE-467E-97D8-914CAFAC87F5}" destId="{7F7BF7F5-15B9-45D8-8165-67B8EEC1B911}" srcOrd="6" destOrd="0" presId="urn:microsoft.com/office/officeart/2005/8/layout/vList2"/>
    <dgm:cxn modelId="{A0CFEC3A-61A6-46C7-A524-B68FAAA3421B}" type="presParOf" srcId="{1114D239-E4AE-467E-97D8-914CAFAC87F5}" destId="{07DC5FF6-882F-4249-A5B1-5AB0B304EC29}" srcOrd="7" destOrd="0" presId="urn:microsoft.com/office/officeart/2005/8/layout/vList2"/>
    <dgm:cxn modelId="{407029B1-215D-43EB-A493-7809A0DCCBB8}" type="presParOf" srcId="{1114D239-E4AE-467E-97D8-914CAFAC87F5}" destId="{1F3ED16F-37DF-405A-9C43-B8C4D1D82B0E}" srcOrd="8"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4B8F2D3-5A30-45DB-8603-915B9E1221D8}" type="doc">
      <dgm:prSet loTypeId="urn:microsoft.com/office/officeart/2005/8/layout/vList2" loCatId="list" qsTypeId="urn:microsoft.com/office/officeart/2005/8/quickstyle/simple1" qsCatId="simple" csTypeId="urn:microsoft.com/office/officeart/2005/8/colors/accent2_2" csCatId="accent2"/>
      <dgm:spPr/>
      <dgm:t>
        <a:bodyPr/>
        <a:lstStyle/>
        <a:p>
          <a:endParaRPr lang="en-US"/>
        </a:p>
      </dgm:t>
    </dgm:pt>
    <dgm:pt modelId="{833436DC-EADD-4D9A-85D8-B6222865E31E}">
      <dgm:prSet/>
      <dgm:spPr/>
      <dgm:t>
        <a:bodyPr/>
        <a:lstStyle/>
        <a:p>
          <a:pPr rtl="0"/>
          <a:r>
            <a:rPr lang="en-US" b="1" i="0" dirty="0" smtClean="0"/>
            <a:t>Increased resistance of </a:t>
          </a:r>
          <a:endParaRPr lang="en-US" dirty="0"/>
        </a:p>
      </dgm:t>
    </dgm:pt>
    <dgm:pt modelId="{15639CEA-78D4-4EEA-9C13-09E85EDFEB6F}" type="parTrans" cxnId="{5F2767FA-8CB0-42A8-B8A3-34FF1EB56F71}">
      <dgm:prSet/>
      <dgm:spPr/>
      <dgm:t>
        <a:bodyPr/>
        <a:lstStyle/>
        <a:p>
          <a:endParaRPr lang="en-US"/>
        </a:p>
      </dgm:t>
    </dgm:pt>
    <dgm:pt modelId="{4FBEE67C-1F74-4725-9242-20E05A21C46F}" type="sibTrans" cxnId="{5F2767FA-8CB0-42A8-B8A3-34FF1EB56F71}">
      <dgm:prSet/>
      <dgm:spPr/>
      <dgm:t>
        <a:bodyPr/>
        <a:lstStyle/>
        <a:p>
          <a:endParaRPr lang="en-US"/>
        </a:p>
      </dgm:t>
    </dgm:pt>
    <dgm:pt modelId="{E3B8B68D-C27F-43FA-8628-4E71E97C2E02}">
      <dgm:prSet/>
      <dgm:spPr/>
      <dgm:t>
        <a:bodyPr/>
        <a:lstStyle/>
        <a:p>
          <a:pPr rtl="0"/>
          <a:r>
            <a:rPr lang="en-US" b="1" i="0" dirty="0" smtClean="0"/>
            <a:t>Multi-Resistant </a:t>
          </a:r>
          <a:r>
            <a:rPr lang="en-US" b="1" dirty="0" err="1" smtClean="0"/>
            <a:t>Enterobacter</a:t>
          </a:r>
          <a:r>
            <a:rPr lang="en-US" b="1" dirty="0" smtClean="0"/>
            <a:t> sepsis </a:t>
          </a:r>
          <a:endParaRPr lang="en-US" dirty="0"/>
        </a:p>
      </dgm:t>
    </dgm:pt>
    <dgm:pt modelId="{4475B823-5C84-48E7-8695-F2554E818FC8}" type="parTrans" cxnId="{89FACAC0-3CF5-4504-9702-F4BAC0AE1115}">
      <dgm:prSet/>
      <dgm:spPr/>
      <dgm:t>
        <a:bodyPr/>
        <a:lstStyle/>
        <a:p>
          <a:endParaRPr lang="en-US"/>
        </a:p>
      </dgm:t>
    </dgm:pt>
    <dgm:pt modelId="{2361CCDC-0816-48D2-B70D-520AC4AE24DB}" type="sibTrans" cxnId="{89FACAC0-3CF5-4504-9702-F4BAC0AE1115}">
      <dgm:prSet/>
      <dgm:spPr/>
      <dgm:t>
        <a:bodyPr/>
        <a:lstStyle/>
        <a:p>
          <a:endParaRPr lang="en-US"/>
        </a:p>
      </dgm:t>
    </dgm:pt>
    <dgm:pt modelId="{4E91095B-27D3-4B48-9B3D-E2A2EE1BB904}">
      <dgm:prSet/>
      <dgm:spPr/>
      <dgm:t>
        <a:bodyPr/>
        <a:lstStyle/>
        <a:p>
          <a:pPr rtl="0"/>
          <a:r>
            <a:rPr lang="en-US" b="1" i="0" smtClean="0"/>
            <a:t>in a Tertiary care NICU setting – a two year study</a:t>
          </a:r>
          <a:endParaRPr lang="en-US"/>
        </a:p>
      </dgm:t>
    </dgm:pt>
    <dgm:pt modelId="{ADC9DA10-A8B8-45B7-A0B4-9B238E27CA27}" type="parTrans" cxnId="{8DF1BF58-D85C-47FB-ACAA-F072BA5C79F1}">
      <dgm:prSet/>
      <dgm:spPr/>
      <dgm:t>
        <a:bodyPr/>
        <a:lstStyle/>
        <a:p>
          <a:endParaRPr lang="en-US"/>
        </a:p>
      </dgm:t>
    </dgm:pt>
    <dgm:pt modelId="{E09D18FC-A21A-4108-B8F0-21DAF9CACCCA}" type="sibTrans" cxnId="{8DF1BF58-D85C-47FB-ACAA-F072BA5C79F1}">
      <dgm:prSet/>
      <dgm:spPr/>
      <dgm:t>
        <a:bodyPr/>
        <a:lstStyle/>
        <a:p>
          <a:endParaRPr lang="en-US"/>
        </a:p>
      </dgm:t>
    </dgm:pt>
    <dgm:pt modelId="{A4ADB9BC-7613-4AF1-94C4-F5B2064F5C26}">
      <dgm:prSet/>
      <dgm:spPr/>
      <dgm:t>
        <a:bodyPr/>
        <a:lstStyle/>
        <a:p>
          <a:pPr rtl="0"/>
          <a:r>
            <a:rPr lang="en-US" b="1" i="0" smtClean="0"/>
            <a:t>Ziauddin University Karachi Pakistan</a:t>
          </a:r>
          <a:endParaRPr lang="en-US"/>
        </a:p>
      </dgm:t>
    </dgm:pt>
    <dgm:pt modelId="{7803D4E0-2025-4E5C-AD59-B26EC900F71A}" type="parTrans" cxnId="{5AA184C6-5F77-4A6C-A238-3D51DF5981FE}">
      <dgm:prSet/>
      <dgm:spPr/>
      <dgm:t>
        <a:bodyPr/>
        <a:lstStyle/>
        <a:p>
          <a:endParaRPr lang="en-US"/>
        </a:p>
      </dgm:t>
    </dgm:pt>
    <dgm:pt modelId="{BB05F7D0-C0E5-458B-B0BE-4EF731821C7C}" type="sibTrans" cxnId="{5AA184C6-5F77-4A6C-A238-3D51DF5981FE}">
      <dgm:prSet/>
      <dgm:spPr/>
      <dgm:t>
        <a:bodyPr/>
        <a:lstStyle/>
        <a:p>
          <a:endParaRPr lang="en-US"/>
        </a:p>
      </dgm:t>
    </dgm:pt>
    <dgm:pt modelId="{A26CD0AF-75C4-4E1C-8ACB-FA0E887F399A}" type="pres">
      <dgm:prSet presAssocID="{D4B8F2D3-5A30-45DB-8603-915B9E1221D8}" presName="linear" presStyleCnt="0">
        <dgm:presLayoutVars>
          <dgm:animLvl val="lvl"/>
          <dgm:resizeHandles val="exact"/>
        </dgm:presLayoutVars>
      </dgm:prSet>
      <dgm:spPr/>
      <dgm:t>
        <a:bodyPr/>
        <a:lstStyle/>
        <a:p>
          <a:endParaRPr lang="en-US"/>
        </a:p>
      </dgm:t>
    </dgm:pt>
    <dgm:pt modelId="{A8B4E4F0-7787-4088-9FEC-32ABD92A3153}" type="pres">
      <dgm:prSet presAssocID="{833436DC-EADD-4D9A-85D8-B6222865E31E}" presName="parentText" presStyleLbl="node1" presStyleIdx="0" presStyleCnt="4">
        <dgm:presLayoutVars>
          <dgm:chMax val="0"/>
          <dgm:bulletEnabled val="1"/>
        </dgm:presLayoutVars>
      </dgm:prSet>
      <dgm:spPr/>
      <dgm:t>
        <a:bodyPr/>
        <a:lstStyle/>
        <a:p>
          <a:endParaRPr lang="en-US"/>
        </a:p>
      </dgm:t>
    </dgm:pt>
    <dgm:pt modelId="{443BAF65-33B1-4443-89F7-4828A414A605}" type="pres">
      <dgm:prSet presAssocID="{4FBEE67C-1F74-4725-9242-20E05A21C46F}" presName="spacer" presStyleCnt="0"/>
      <dgm:spPr/>
    </dgm:pt>
    <dgm:pt modelId="{AB075499-3533-49FD-8951-52B00B4553DA}" type="pres">
      <dgm:prSet presAssocID="{E3B8B68D-C27F-43FA-8628-4E71E97C2E02}" presName="parentText" presStyleLbl="node1" presStyleIdx="1" presStyleCnt="4">
        <dgm:presLayoutVars>
          <dgm:chMax val="0"/>
          <dgm:bulletEnabled val="1"/>
        </dgm:presLayoutVars>
      </dgm:prSet>
      <dgm:spPr/>
      <dgm:t>
        <a:bodyPr/>
        <a:lstStyle/>
        <a:p>
          <a:endParaRPr lang="en-US"/>
        </a:p>
      </dgm:t>
    </dgm:pt>
    <dgm:pt modelId="{9764CC9B-BDE5-4AE9-80D7-43E94DF6623A}" type="pres">
      <dgm:prSet presAssocID="{2361CCDC-0816-48D2-B70D-520AC4AE24DB}" presName="spacer" presStyleCnt="0"/>
      <dgm:spPr/>
    </dgm:pt>
    <dgm:pt modelId="{A3D3A728-2F80-430F-86B8-018836900471}" type="pres">
      <dgm:prSet presAssocID="{4E91095B-27D3-4B48-9B3D-E2A2EE1BB904}" presName="parentText" presStyleLbl="node1" presStyleIdx="2" presStyleCnt="4">
        <dgm:presLayoutVars>
          <dgm:chMax val="0"/>
          <dgm:bulletEnabled val="1"/>
        </dgm:presLayoutVars>
      </dgm:prSet>
      <dgm:spPr/>
      <dgm:t>
        <a:bodyPr/>
        <a:lstStyle/>
        <a:p>
          <a:endParaRPr lang="en-US"/>
        </a:p>
      </dgm:t>
    </dgm:pt>
    <dgm:pt modelId="{576BA20E-F5A7-44E7-A24C-F07D257E42F6}" type="pres">
      <dgm:prSet presAssocID="{E09D18FC-A21A-4108-B8F0-21DAF9CACCCA}" presName="spacer" presStyleCnt="0"/>
      <dgm:spPr/>
    </dgm:pt>
    <dgm:pt modelId="{944F5E14-374A-43D6-A075-C2BAC440A8B7}" type="pres">
      <dgm:prSet presAssocID="{A4ADB9BC-7613-4AF1-94C4-F5B2064F5C26}" presName="parentText" presStyleLbl="node1" presStyleIdx="3" presStyleCnt="4">
        <dgm:presLayoutVars>
          <dgm:chMax val="0"/>
          <dgm:bulletEnabled val="1"/>
        </dgm:presLayoutVars>
      </dgm:prSet>
      <dgm:spPr/>
      <dgm:t>
        <a:bodyPr/>
        <a:lstStyle/>
        <a:p>
          <a:endParaRPr lang="en-US"/>
        </a:p>
      </dgm:t>
    </dgm:pt>
  </dgm:ptLst>
  <dgm:cxnLst>
    <dgm:cxn modelId="{5F2767FA-8CB0-42A8-B8A3-34FF1EB56F71}" srcId="{D4B8F2D3-5A30-45DB-8603-915B9E1221D8}" destId="{833436DC-EADD-4D9A-85D8-B6222865E31E}" srcOrd="0" destOrd="0" parTransId="{15639CEA-78D4-4EEA-9C13-09E85EDFEB6F}" sibTransId="{4FBEE67C-1F74-4725-9242-20E05A21C46F}"/>
    <dgm:cxn modelId="{8DF1BF58-D85C-47FB-ACAA-F072BA5C79F1}" srcId="{D4B8F2D3-5A30-45DB-8603-915B9E1221D8}" destId="{4E91095B-27D3-4B48-9B3D-E2A2EE1BB904}" srcOrd="2" destOrd="0" parTransId="{ADC9DA10-A8B8-45B7-A0B4-9B238E27CA27}" sibTransId="{E09D18FC-A21A-4108-B8F0-21DAF9CACCCA}"/>
    <dgm:cxn modelId="{2FEC7273-853C-4A6E-B969-949D4A0D4765}" type="presOf" srcId="{4E91095B-27D3-4B48-9B3D-E2A2EE1BB904}" destId="{A3D3A728-2F80-430F-86B8-018836900471}" srcOrd="0" destOrd="0" presId="urn:microsoft.com/office/officeart/2005/8/layout/vList2"/>
    <dgm:cxn modelId="{0E8CD0E4-F578-4D8E-B027-A8112ABED145}" type="presOf" srcId="{D4B8F2D3-5A30-45DB-8603-915B9E1221D8}" destId="{A26CD0AF-75C4-4E1C-8ACB-FA0E887F399A}" srcOrd="0" destOrd="0" presId="urn:microsoft.com/office/officeart/2005/8/layout/vList2"/>
    <dgm:cxn modelId="{6234F496-6E22-4DFF-822C-075C3EE88266}" type="presOf" srcId="{A4ADB9BC-7613-4AF1-94C4-F5B2064F5C26}" destId="{944F5E14-374A-43D6-A075-C2BAC440A8B7}" srcOrd="0" destOrd="0" presId="urn:microsoft.com/office/officeart/2005/8/layout/vList2"/>
    <dgm:cxn modelId="{443E891B-2515-4703-AEEA-969C7630FE8E}" type="presOf" srcId="{833436DC-EADD-4D9A-85D8-B6222865E31E}" destId="{A8B4E4F0-7787-4088-9FEC-32ABD92A3153}" srcOrd="0" destOrd="0" presId="urn:microsoft.com/office/officeart/2005/8/layout/vList2"/>
    <dgm:cxn modelId="{DBFDB297-6C85-4EB9-942D-647029D3FF3D}" type="presOf" srcId="{E3B8B68D-C27F-43FA-8628-4E71E97C2E02}" destId="{AB075499-3533-49FD-8951-52B00B4553DA}" srcOrd="0" destOrd="0" presId="urn:microsoft.com/office/officeart/2005/8/layout/vList2"/>
    <dgm:cxn modelId="{89FACAC0-3CF5-4504-9702-F4BAC0AE1115}" srcId="{D4B8F2D3-5A30-45DB-8603-915B9E1221D8}" destId="{E3B8B68D-C27F-43FA-8628-4E71E97C2E02}" srcOrd="1" destOrd="0" parTransId="{4475B823-5C84-48E7-8695-F2554E818FC8}" sibTransId="{2361CCDC-0816-48D2-B70D-520AC4AE24DB}"/>
    <dgm:cxn modelId="{5AA184C6-5F77-4A6C-A238-3D51DF5981FE}" srcId="{D4B8F2D3-5A30-45DB-8603-915B9E1221D8}" destId="{A4ADB9BC-7613-4AF1-94C4-F5B2064F5C26}" srcOrd="3" destOrd="0" parTransId="{7803D4E0-2025-4E5C-AD59-B26EC900F71A}" sibTransId="{BB05F7D0-C0E5-458B-B0BE-4EF731821C7C}"/>
    <dgm:cxn modelId="{D4DB4F87-45ED-4102-AD2D-F127586C645A}" type="presParOf" srcId="{A26CD0AF-75C4-4E1C-8ACB-FA0E887F399A}" destId="{A8B4E4F0-7787-4088-9FEC-32ABD92A3153}" srcOrd="0" destOrd="0" presId="urn:microsoft.com/office/officeart/2005/8/layout/vList2"/>
    <dgm:cxn modelId="{DEC7F79A-7078-4C5F-A863-5E57F042D637}" type="presParOf" srcId="{A26CD0AF-75C4-4E1C-8ACB-FA0E887F399A}" destId="{443BAF65-33B1-4443-89F7-4828A414A605}" srcOrd="1" destOrd="0" presId="urn:microsoft.com/office/officeart/2005/8/layout/vList2"/>
    <dgm:cxn modelId="{50AFD2BA-A2B9-4647-BA5E-4B6D01AEA608}" type="presParOf" srcId="{A26CD0AF-75C4-4E1C-8ACB-FA0E887F399A}" destId="{AB075499-3533-49FD-8951-52B00B4553DA}" srcOrd="2" destOrd="0" presId="urn:microsoft.com/office/officeart/2005/8/layout/vList2"/>
    <dgm:cxn modelId="{E267904F-C623-4900-9482-01A3676EBEBC}" type="presParOf" srcId="{A26CD0AF-75C4-4E1C-8ACB-FA0E887F399A}" destId="{9764CC9B-BDE5-4AE9-80D7-43E94DF6623A}" srcOrd="3" destOrd="0" presId="urn:microsoft.com/office/officeart/2005/8/layout/vList2"/>
    <dgm:cxn modelId="{A58AC7E0-3138-4F51-A3AF-A09EF035EF04}" type="presParOf" srcId="{A26CD0AF-75C4-4E1C-8ACB-FA0E887F399A}" destId="{A3D3A728-2F80-430F-86B8-018836900471}" srcOrd="4" destOrd="0" presId="urn:microsoft.com/office/officeart/2005/8/layout/vList2"/>
    <dgm:cxn modelId="{0A16CE14-A54D-4B71-A30B-6DC5A4F35F19}" type="presParOf" srcId="{A26CD0AF-75C4-4E1C-8ACB-FA0E887F399A}" destId="{576BA20E-F5A7-44E7-A24C-F07D257E42F6}" srcOrd="5" destOrd="0" presId="urn:microsoft.com/office/officeart/2005/8/layout/vList2"/>
    <dgm:cxn modelId="{C040F55A-6B12-458B-B72E-505AC6D01D2F}" type="presParOf" srcId="{A26CD0AF-75C4-4E1C-8ACB-FA0E887F399A}" destId="{944F5E14-374A-43D6-A075-C2BAC440A8B7}"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61C72A4-CEFD-45F8-8C6A-2A90CE50B33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0658007-EA1E-408F-9A43-DE7CB05D72DD}">
      <dgm:prSet custT="1"/>
      <dgm:spPr>
        <a:solidFill>
          <a:schemeClr val="accent2"/>
        </a:solidFill>
      </dgm:spPr>
      <dgm:t>
        <a:bodyPr/>
        <a:lstStyle/>
        <a:p>
          <a:pPr algn="ctr" rtl="0"/>
          <a:r>
            <a:rPr lang="en-US" sz="2400" b="1" u="sng" dirty="0" smtClean="0"/>
            <a:t>Introduction &amp; Background</a:t>
          </a:r>
          <a:endParaRPr lang="en-US" sz="2400" b="1" dirty="0"/>
        </a:p>
      </dgm:t>
    </dgm:pt>
    <dgm:pt modelId="{E0509368-6669-42B7-AA2E-40D422528E24}" type="parTrans" cxnId="{C6A0C4BB-C222-4FD9-939F-BA8D7D787D8D}">
      <dgm:prSet/>
      <dgm:spPr/>
      <dgm:t>
        <a:bodyPr/>
        <a:lstStyle/>
        <a:p>
          <a:pPr algn="ctr"/>
          <a:endParaRPr lang="en-US"/>
        </a:p>
      </dgm:t>
    </dgm:pt>
    <dgm:pt modelId="{15B2F623-6740-4913-A01A-CBDFF939316D}" type="sibTrans" cxnId="{C6A0C4BB-C222-4FD9-939F-BA8D7D787D8D}">
      <dgm:prSet/>
      <dgm:spPr/>
      <dgm:t>
        <a:bodyPr/>
        <a:lstStyle/>
        <a:p>
          <a:pPr algn="ctr"/>
          <a:endParaRPr lang="en-US"/>
        </a:p>
      </dgm:t>
    </dgm:pt>
    <dgm:pt modelId="{0501A1B0-B089-4CED-AEE5-7A9861FCB255}" type="pres">
      <dgm:prSet presAssocID="{361C72A4-CEFD-45F8-8C6A-2A90CE50B33B}" presName="linear" presStyleCnt="0">
        <dgm:presLayoutVars>
          <dgm:animLvl val="lvl"/>
          <dgm:resizeHandles val="exact"/>
        </dgm:presLayoutVars>
      </dgm:prSet>
      <dgm:spPr/>
      <dgm:t>
        <a:bodyPr/>
        <a:lstStyle/>
        <a:p>
          <a:endParaRPr lang="en-US"/>
        </a:p>
      </dgm:t>
    </dgm:pt>
    <dgm:pt modelId="{FE926A7E-2E90-4051-AEC8-13796871AEFC}" type="pres">
      <dgm:prSet presAssocID="{30658007-EA1E-408F-9A43-DE7CB05D72DD}" presName="parentText" presStyleLbl="node1" presStyleIdx="0" presStyleCnt="1" custLinFactNeighborY="16654">
        <dgm:presLayoutVars>
          <dgm:chMax val="0"/>
          <dgm:bulletEnabled val="1"/>
        </dgm:presLayoutVars>
      </dgm:prSet>
      <dgm:spPr/>
      <dgm:t>
        <a:bodyPr/>
        <a:lstStyle/>
        <a:p>
          <a:endParaRPr lang="en-US"/>
        </a:p>
      </dgm:t>
    </dgm:pt>
  </dgm:ptLst>
  <dgm:cxnLst>
    <dgm:cxn modelId="{D515E212-191D-49CF-9FE6-CBE86ACB801F}" type="presOf" srcId="{361C72A4-CEFD-45F8-8C6A-2A90CE50B33B}" destId="{0501A1B0-B089-4CED-AEE5-7A9861FCB255}" srcOrd="0" destOrd="0" presId="urn:microsoft.com/office/officeart/2005/8/layout/vList2"/>
    <dgm:cxn modelId="{C6A0C4BB-C222-4FD9-939F-BA8D7D787D8D}" srcId="{361C72A4-CEFD-45F8-8C6A-2A90CE50B33B}" destId="{30658007-EA1E-408F-9A43-DE7CB05D72DD}" srcOrd="0" destOrd="0" parTransId="{E0509368-6669-42B7-AA2E-40D422528E24}" sibTransId="{15B2F623-6740-4913-A01A-CBDFF939316D}"/>
    <dgm:cxn modelId="{9BAEBC2E-3F6F-4ED5-A1B7-F6CEF294AC1B}" type="presOf" srcId="{30658007-EA1E-408F-9A43-DE7CB05D72DD}" destId="{FE926A7E-2E90-4051-AEC8-13796871AEFC}" srcOrd="0" destOrd="0" presId="urn:microsoft.com/office/officeart/2005/8/layout/vList2"/>
    <dgm:cxn modelId="{E7ABF1D9-36BD-45B0-B6F4-3C4D6C6881DC}" type="presParOf" srcId="{0501A1B0-B089-4CED-AEE5-7A9861FCB255}" destId="{FE926A7E-2E90-4051-AEC8-13796871AEFC}" srcOrd="0" destOrd="0" presId="urn:microsoft.com/office/officeart/2005/8/layout/vList2"/>
  </dgm:cxnLst>
  <dgm:bg>
    <a:solidFill>
      <a:schemeClr val="accent6">
        <a:lumMod val="75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2C66F9A-45FD-45D0-A30C-7B132BAA94C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AD48DDA-78AF-42D8-BBD6-F8F36778C89B}">
      <dgm:prSet custT="1"/>
      <dgm:spPr>
        <a:solidFill>
          <a:schemeClr val="accent2"/>
        </a:solidFill>
      </dgm:spPr>
      <dgm:t>
        <a:bodyPr/>
        <a:lstStyle/>
        <a:p>
          <a:pPr algn="ctr" rtl="0"/>
          <a:r>
            <a:rPr lang="en-US" sz="2400" b="1" u="sng" dirty="0" smtClean="0"/>
            <a:t>Introduction &amp; Background</a:t>
          </a:r>
          <a:endParaRPr lang="en-US" sz="2400" b="1" dirty="0"/>
        </a:p>
      </dgm:t>
    </dgm:pt>
    <dgm:pt modelId="{4395DCFB-5A1B-47A6-A824-CC2919DEE7BB}" type="parTrans" cxnId="{FECAA60A-E2EA-4E58-A5C4-71E35A69BD4F}">
      <dgm:prSet/>
      <dgm:spPr/>
      <dgm:t>
        <a:bodyPr/>
        <a:lstStyle/>
        <a:p>
          <a:endParaRPr lang="en-US" sz="2400" b="1"/>
        </a:p>
      </dgm:t>
    </dgm:pt>
    <dgm:pt modelId="{9047938E-692F-4F86-B6CB-202653EAA790}" type="sibTrans" cxnId="{FECAA60A-E2EA-4E58-A5C4-71E35A69BD4F}">
      <dgm:prSet/>
      <dgm:spPr/>
      <dgm:t>
        <a:bodyPr/>
        <a:lstStyle/>
        <a:p>
          <a:endParaRPr lang="en-US" sz="2400" b="1"/>
        </a:p>
      </dgm:t>
    </dgm:pt>
    <dgm:pt modelId="{ECA30DEB-E615-467F-87D6-6DF035F4DD92}" type="pres">
      <dgm:prSet presAssocID="{32C66F9A-45FD-45D0-A30C-7B132BAA94CB}" presName="linear" presStyleCnt="0">
        <dgm:presLayoutVars>
          <dgm:animLvl val="lvl"/>
          <dgm:resizeHandles val="exact"/>
        </dgm:presLayoutVars>
      </dgm:prSet>
      <dgm:spPr/>
      <dgm:t>
        <a:bodyPr/>
        <a:lstStyle/>
        <a:p>
          <a:endParaRPr lang="en-US"/>
        </a:p>
      </dgm:t>
    </dgm:pt>
    <dgm:pt modelId="{6F841623-3AF7-452C-9993-DD5E339E7DF9}" type="pres">
      <dgm:prSet presAssocID="{3AD48DDA-78AF-42D8-BBD6-F8F36778C89B}" presName="parentText" presStyleLbl="node1" presStyleIdx="0" presStyleCnt="1">
        <dgm:presLayoutVars>
          <dgm:chMax val="0"/>
          <dgm:bulletEnabled val="1"/>
        </dgm:presLayoutVars>
      </dgm:prSet>
      <dgm:spPr/>
      <dgm:t>
        <a:bodyPr/>
        <a:lstStyle/>
        <a:p>
          <a:endParaRPr lang="en-US"/>
        </a:p>
      </dgm:t>
    </dgm:pt>
  </dgm:ptLst>
  <dgm:cxnLst>
    <dgm:cxn modelId="{FECAA60A-E2EA-4E58-A5C4-71E35A69BD4F}" srcId="{32C66F9A-45FD-45D0-A30C-7B132BAA94CB}" destId="{3AD48DDA-78AF-42D8-BBD6-F8F36778C89B}" srcOrd="0" destOrd="0" parTransId="{4395DCFB-5A1B-47A6-A824-CC2919DEE7BB}" sibTransId="{9047938E-692F-4F86-B6CB-202653EAA790}"/>
    <dgm:cxn modelId="{A8C43ED8-3175-4F4E-B579-A634F301BE45}" type="presOf" srcId="{3AD48DDA-78AF-42D8-BBD6-F8F36778C89B}" destId="{6F841623-3AF7-452C-9993-DD5E339E7DF9}" srcOrd="0" destOrd="0" presId="urn:microsoft.com/office/officeart/2005/8/layout/vList2"/>
    <dgm:cxn modelId="{E4CB7319-56EE-4A1E-A4E4-B2B76BBC2D79}" type="presOf" srcId="{32C66F9A-45FD-45D0-A30C-7B132BAA94CB}" destId="{ECA30DEB-E615-467F-87D6-6DF035F4DD92}" srcOrd="0" destOrd="0" presId="urn:microsoft.com/office/officeart/2005/8/layout/vList2"/>
    <dgm:cxn modelId="{D392A0DC-0C61-4617-9371-5048FD0605DA}" type="presParOf" srcId="{ECA30DEB-E615-467F-87D6-6DF035F4DD92}" destId="{6F841623-3AF7-452C-9993-DD5E339E7DF9}" srcOrd="0" destOrd="0" presId="urn:microsoft.com/office/officeart/2005/8/layout/vList2"/>
  </dgm:cxnLst>
  <dgm:bg>
    <a:solidFill>
      <a:schemeClr val="accent2"/>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911690E-8E97-4734-B606-42D81FA9B85E}"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A0EB9FE-601F-47BC-BCD3-6CCDE523E0BA}">
      <dgm:prSet custT="1"/>
      <dgm:spPr>
        <a:solidFill>
          <a:schemeClr val="accent2"/>
        </a:solidFill>
      </dgm:spPr>
      <dgm:t>
        <a:bodyPr/>
        <a:lstStyle/>
        <a:p>
          <a:pPr algn="ctr" rtl="0"/>
          <a:r>
            <a:rPr lang="en-US" sz="2400" b="1" u="sng" baseline="0" dirty="0" smtClean="0"/>
            <a:t>Introduction &amp; Background</a:t>
          </a:r>
          <a:endParaRPr lang="en-US" sz="2400" b="1" dirty="0"/>
        </a:p>
      </dgm:t>
    </dgm:pt>
    <dgm:pt modelId="{EE4E0A40-9B69-41BF-B4C2-AAB29C1229A8}" type="parTrans" cxnId="{6997139D-AF7D-4991-AC90-CC0D2F18C3D0}">
      <dgm:prSet/>
      <dgm:spPr/>
      <dgm:t>
        <a:bodyPr/>
        <a:lstStyle/>
        <a:p>
          <a:pPr algn="ctr"/>
          <a:endParaRPr lang="en-US" sz="2400" b="1"/>
        </a:p>
      </dgm:t>
    </dgm:pt>
    <dgm:pt modelId="{5BCF071C-A01A-48CD-97C0-3B6ACA3BA556}" type="sibTrans" cxnId="{6997139D-AF7D-4991-AC90-CC0D2F18C3D0}">
      <dgm:prSet/>
      <dgm:spPr/>
      <dgm:t>
        <a:bodyPr/>
        <a:lstStyle/>
        <a:p>
          <a:pPr algn="ctr"/>
          <a:endParaRPr lang="en-US" sz="2400" b="1"/>
        </a:p>
      </dgm:t>
    </dgm:pt>
    <dgm:pt modelId="{C1414192-040D-45BA-981E-A47D3AA86471}" type="pres">
      <dgm:prSet presAssocID="{7911690E-8E97-4734-B606-42D81FA9B85E}" presName="linear" presStyleCnt="0">
        <dgm:presLayoutVars>
          <dgm:animLvl val="lvl"/>
          <dgm:resizeHandles val="exact"/>
        </dgm:presLayoutVars>
      </dgm:prSet>
      <dgm:spPr/>
      <dgm:t>
        <a:bodyPr/>
        <a:lstStyle/>
        <a:p>
          <a:endParaRPr lang="en-US"/>
        </a:p>
      </dgm:t>
    </dgm:pt>
    <dgm:pt modelId="{E92A6419-36A4-493D-BAD1-5BD6D39DC720}" type="pres">
      <dgm:prSet presAssocID="{8A0EB9FE-601F-47BC-BCD3-6CCDE523E0BA}" presName="parentText" presStyleLbl="node1" presStyleIdx="0" presStyleCnt="1">
        <dgm:presLayoutVars>
          <dgm:chMax val="0"/>
          <dgm:bulletEnabled val="1"/>
        </dgm:presLayoutVars>
      </dgm:prSet>
      <dgm:spPr/>
      <dgm:t>
        <a:bodyPr/>
        <a:lstStyle/>
        <a:p>
          <a:endParaRPr lang="en-US"/>
        </a:p>
      </dgm:t>
    </dgm:pt>
  </dgm:ptLst>
  <dgm:cxnLst>
    <dgm:cxn modelId="{6997139D-AF7D-4991-AC90-CC0D2F18C3D0}" srcId="{7911690E-8E97-4734-B606-42D81FA9B85E}" destId="{8A0EB9FE-601F-47BC-BCD3-6CCDE523E0BA}" srcOrd="0" destOrd="0" parTransId="{EE4E0A40-9B69-41BF-B4C2-AAB29C1229A8}" sibTransId="{5BCF071C-A01A-48CD-97C0-3B6ACA3BA556}"/>
    <dgm:cxn modelId="{2442D4F2-E5B1-46A1-A3EB-D62A706D438B}" type="presOf" srcId="{8A0EB9FE-601F-47BC-BCD3-6CCDE523E0BA}" destId="{E92A6419-36A4-493D-BAD1-5BD6D39DC720}" srcOrd="0" destOrd="0" presId="urn:microsoft.com/office/officeart/2005/8/layout/vList2"/>
    <dgm:cxn modelId="{877B1DEC-EA34-4F73-AF65-D0E399812B28}" type="presOf" srcId="{7911690E-8E97-4734-B606-42D81FA9B85E}" destId="{C1414192-040D-45BA-981E-A47D3AA86471}" srcOrd="0" destOrd="0" presId="urn:microsoft.com/office/officeart/2005/8/layout/vList2"/>
    <dgm:cxn modelId="{DBB65A6E-61E7-4DD1-90F9-4519FF551F92}" type="presParOf" srcId="{C1414192-040D-45BA-981E-A47D3AA86471}" destId="{E92A6419-36A4-493D-BAD1-5BD6D39DC720}"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9AB0F6D-25D5-4D59-A6E1-6FA70EF4667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E733F3F-CA5B-4EBA-9835-0895504F04EF}">
      <dgm:prSet custT="1"/>
      <dgm:spPr>
        <a:solidFill>
          <a:schemeClr val="accent2"/>
        </a:solidFill>
      </dgm:spPr>
      <dgm:t>
        <a:bodyPr/>
        <a:lstStyle/>
        <a:p>
          <a:pPr algn="ctr" rtl="0"/>
          <a:r>
            <a:rPr lang="en-US" sz="2400" b="1" u="sng" dirty="0" smtClean="0"/>
            <a:t>Introduction &amp; Background</a:t>
          </a:r>
          <a:endParaRPr lang="en-US" sz="2400" b="1" dirty="0"/>
        </a:p>
      </dgm:t>
    </dgm:pt>
    <dgm:pt modelId="{C19E1374-F942-4455-B890-8DA9961447B7}" type="parTrans" cxnId="{770B4CB6-AB2B-4396-A56B-F8FC32B02589}">
      <dgm:prSet/>
      <dgm:spPr/>
      <dgm:t>
        <a:bodyPr/>
        <a:lstStyle/>
        <a:p>
          <a:endParaRPr lang="en-US"/>
        </a:p>
      </dgm:t>
    </dgm:pt>
    <dgm:pt modelId="{81AEA3FC-7A87-4DB2-8707-01D13FFCE20F}" type="sibTrans" cxnId="{770B4CB6-AB2B-4396-A56B-F8FC32B02589}">
      <dgm:prSet/>
      <dgm:spPr/>
      <dgm:t>
        <a:bodyPr/>
        <a:lstStyle/>
        <a:p>
          <a:endParaRPr lang="en-US"/>
        </a:p>
      </dgm:t>
    </dgm:pt>
    <dgm:pt modelId="{29388222-91D5-43D4-A342-52EFF9FAC2F3}" type="pres">
      <dgm:prSet presAssocID="{99AB0F6D-25D5-4D59-A6E1-6FA70EF46671}" presName="linear" presStyleCnt="0">
        <dgm:presLayoutVars>
          <dgm:animLvl val="lvl"/>
          <dgm:resizeHandles val="exact"/>
        </dgm:presLayoutVars>
      </dgm:prSet>
      <dgm:spPr/>
      <dgm:t>
        <a:bodyPr/>
        <a:lstStyle/>
        <a:p>
          <a:endParaRPr lang="en-US"/>
        </a:p>
      </dgm:t>
    </dgm:pt>
    <dgm:pt modelId="{6E883ADE-BE72-462B-B59E-7CF3B80FA4E8}" type="pres">
      <dgm:prSet presAssocID="{5E733F3F-CA5B-4EBA-9835-0895504F04EF}" presName="parentText" presStyleLbl="node1" presStyleIdx="0" presStyleCnt="1">
        <dgm:presLayoutVars>
          <dgm:chMax val="0"/>
          <dgm:bulletEnabled val="1"/>
        </dgm:presLayoutVars>
      </dgm:prSet>
      <dgm:spPr/>
      <dgm:t>
        <a:bodyPr/>
        <a:lstStyle/>
        <a:p>
          <a:endParaRPr lang="en-US"/>
        </a:p>
      </dgm:t>
    </dgm:pt>
  </dgm:ptLst>
  <dgm:cxnLst>
    <dgm:cxn modelId="{770B4CB6-AB2B-4396-A56B-F8FC32B02589}" srcId="{99AB0F6D-25D5-4D59-A6E1-6FA70EF46671}" destId="{5E733F3F-CA5B-4EBA-9835-0895504F04EF}" srcOrd="0" destOrd="0" parTransId="{C19E1374-F942-4455-B890-8DA9961447B7}" sibTransId="{81AEA3FC-7A87-4DB2-8707-01D13FFCE20F}"/>
    <dgm:cxn modelId="{70DDC41F-37E3-4B86-A181-C51C208C1E5F}" type="presOf" srcId="{5E733F3F-CA5B-4EBA-9835-0895504F04EF}" destId="{6E883ADE-BE72-462B-B59E-7CF3B80FA4E8}" srcOrd="0" destOrd="0" presId="urn:microsoft.com/office/officeart/2005/8/layout/vList2"/>
    <dgm:cxn modelId="{EEDFEAB2-CF28-4C30-930F-C3FB565E8739}" type="presOf" srcId="{99AB0F6D-25D5-4D59-A6E1-6FA70EF46671}" destId="{29388222-91D5-43D4-A342-52EFF9FAC2F3}" srcOrd="0" destOrd="0" presId="urn:microsoft.com/office/officeart/2005/8/layout/vList2"/>
    <dgm:cxn modelId="{214A9911-63B0-480A-97E7-0679CC66D499}" type="presParOf" srcId="{29388222-91D5-43D4-A342-52EFF9FAC2F3}" destId="{6E883ADE-BE72-462B-B59E-7CF3B80FA4E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492FD47-34D6-490F-A5CA-996A7012364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6161EAD-D9A1-40AC-8E1A-C968E2EEA429}">
      <dgm:prSet custT="1"/>
      <dgm:spPr>
        <a:solidFill>
          <a:schemeClr val="accent2"/>
        </a:solidFill>
      </dgm:spPr>
      <dgm:t>
        <a:bodyPr/>
        <a:lstStyle/>
        <a:p>
          <a:pPr algn="ctr" rtl="0"/>
          <a:r>
            <a:rPr lang="en-US" sz="2400" b="1" u="sng" dirty="0" smtClean="0"/>
            <a:t>Introduction &amp; Background</a:t>
          </a:r>
          <a:endParaRPr lang="en-US" sz="2400" b="1" dirty="0"/>
        </a:p>
      </dgm:t>
    </dgm:pt>
    <dgm:pt modelId="{B4432BC0-39A2-4B36-B301-686DA3CDB9F9}" type="parTrans" cxnId="{B70154CD-A513-4065-AA15-FFC7FCECBC58}">
      <dgm:prSet/>
      <dgm:spPr/>
      <dgm:t>
        <a:bodyPr/>
        <a:lstStyle/>
        <a:p>
          <a:endParaRPr lang="en-US"/>
        </a:p>
      </dgm:t>
    </dgm:pt>
    <dgm:pt modelId="{B4894FDA-3F68-4603-8D9A-F902ACA8ABBC}" type="sibTrans" cxnId="{B70154CD-A513-4065-AA15-FFC7FCECBC58}">
      <dgm:prSet/>
      <dgm:spPr/>
      <dgm:t>
        <a:bodyPr/>
        <a:lstStyle/>
        <a:p>
          <a:endParaRPr lang="en-US"/>
        </a:p>
      </dgm:t>
    </dgm:pt>
    <dgm:pt modelId="{6E2BE948-FBCA-4FB3-B54B-96D36951BEDE}" type="pres">
      <dgm:prSet presAssocID="{B492FD47-34D6-490F-A5CA-996A70123641}" presName="linear" presStyleCnt="0">
        <dgm:presLayoutVars>
          <dgm:animLvl val="lvl"/>
          <dgm:resizeHandles val="exact"/>
        </dgm:presLayoutVars>
      </dgm:prSet>
      <dgm:spPr/>
      <dgm:t>
        <a:bodyPr/>
        <a:lstStyle/>
        <a:p>
          <a:endParaRPr lang="en-US"/>
        </a:p>
      </dgm:t>
    </dgm:pt>
    <dgm:pt modelId="{7CA84EA2-4A5F-4319-A682-2AD19CC76BE9}" type="pres">
      <dgm:prSet presAssocID="{D6161EAD-D9A1-40AC-8E1A-C968E2EEA429}" presName="parentText" presStyleLbl="node1" presStyleIdx="0" presStyleCnt="1" custLinFactNeighborY="-16691">
        <dgm:presLayoutVars>
          <dgm:chMax val="0"/>
          <dgm:bulletEnabled val="1"/>
        </dgm:presLayoutVars>
      </dgm:prSet>
      <dgm:spPr/>
      <dgm:t>
        <a:bodyPr/>
        <a:lstStyle/>
        <a:p>
          <a:endParaRPr lang="en-US"/>
        </a:p>
      </dgm:t>
    </dgm:pt>
  </dgm:ptLst>
  <dgm:cxnLst>
    <dgm:cxn modelId="{62E0D704-4D61-4347-B226-6A931C2C995E}" type="presOf" srcId="{B492FD47-34D6-490F-A5CA-996A70123641}" destId="{6E2BE948-FBCA-4FB3-B54B-96D36951BEDE}" srcOrd="0" destOrd="0" presId="urn:microsoft.com/office/officeart/2005/8/layout/vList2"/>
    <dgm:cxn modelId="{B70154CD-A513-4065-AA15-FFC7FCECBC58}" srcId="{B492FD47-34D6-490F-A5CA-996A70123641}" destId="{D6161EAD-D9A1-40AC-8E1A-C968E2EEA429}" srcOrd="0" destOrd="0" parTransId="{B4432BC0-39A2-4B36-B301-686DA3CDB9F9}" sibTransId="{B4894FDA-3F68-4603-8D9A-F902ACA8ABBC}"/>
    <dgm:cxn modelId="{24D07675-A34C-44C8-8079-3EA24C1EC979}" type="presOf" srcId="{D6161EAD-D9A1-40AC-8E1A-C968E2EEA429}" destId="{7CA84EA2-4A5F-4319-A682-2AD19CC76BE9}" srcOrd="0" destOrd="0" presId="urn:microsoft.com/office/officeart/2005/8/layout/vList2"/>
    <dgm:cxn modelId="{A46F1B99-7024-4A88-A811-B90B83CC0973}" type="presParOf" srcId="{6E2BE948-FBCA-4FB3-B54B-96D36951BEDE}" destId="{7CA84EA2-4A5F-4319-A682-2AD19CC76BE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C29593F-3596-45DF-AD91-79642B7FC44E}" type="doc">
      <dgm:prSet loTypeId="urn:microsoft.com/office/officeart/2005/8/layout/vList2" loCatId="list" qsTypeId="urn:microsoft.com/office/officeart/2005/8/quickstyle/simple1" qsCatId="simple" csTypeId="urn:microsoft.com/office/officeart/2005/8/colors/colorful3" csCatId="colorful"/>
      <dgm:spPr/>
      <dgm:t>
        <a:bodyPr/>
        <a:lstStyle/>
        <a:p>
          <a:endParaRPr lang="en-US"/>
        </a:p>
      </dgm:t>
    </dgm:pt>
    <dgm:pt modelId="{F289DDC3-1A9A-4BD5-9CFA-25C1F78E2C9A}">
      <dgm:prSet/>
      <dgm:spPr/>
      <dgm:t>
        <a:bodyPr/>
        <a:lstStyle/>
        <a:p>
          <a:pPr rtl="0"/>
          <a:r>
            <a:rPr lang="en-US" i="0" dirty="0" smtClean="0"/>
            <a:t>Hence,  it is very important for neonatologists and microbiologists to periodically evaluate the spectrum of organisms causing neonatal sepsis in their units and to determine  the antibiotic policies in context and the resistance patterns of the organisms.</a:t>
          </a:r>
          <a:endParaRPr lang="en-US" dirty="0"/>
        </a:p>
      </dgm:t>
    </dgm:pt>
    <dgm:pt modelId="{7E4EA1A7-7FF0-4926-8911-1D4764CAD868}" type="parTrans" cxnId="{B7323CC2-70B1-4C58-8DE2-26A314C1DED7}">
      <dgm:prSet/>
      <dgm:spPr/>
      <dgm:t>
        <a:bodyPr/>
        <a:lstStyle/>
        <a:p>
          <a:endParaRPr lang="en-US"/>
        </a:p>
      </dgm:t>
    </dgm:pt>
    <dgm:pt modelId="{2F850D99-2D2B-420A-B4B3-E123594AE07B}" type="sibTrans" cxnId="{B7323CC2-70B1-4C58-8DE2-26A314C1DED7}">
      <dgm:prSet/>
      <dgm:spPr/>
      <dgm:t>
        <a:bodyPr/>
        <a:lstStyle/>
        <a:p>
          <a:endParaRPr lang="en-US"/>
        </a:p>
      </dgm:t>
    </dgm:pt>
    <dgm:pt modelId="{15CE1A35-D10D-455A-B529-1D6424253C21}" type="pres">
      <dgm:prSet presAssocID="{CC29593F-3596-45DF-AD91-79642B7FC44E}" presName="linear" presStyleCnt="0">
        <dgm:presLayoutVars>
          <dgm:animLvl val="lvl"/>
          <dgm:resizeHandles val="exact"/>
        </dgm:presLayoutVars>
      </dgm:prSet>
      <dgm:spPr/>
      <dgm:t>
        <a:bodyPr/>
        <a:lstStyle/>
        <a:p>
          <a:endParaRPr lang="en-US"/>
        </a:p>
      </dgm:t>
    </dgm:pt>
    <dgm:pt modelId="{84DE5AFC-0ADF-4423-908F-27D2B40D297D}" type="pres">
      <dgm:prSet presAssocID="{F289DDC3-1A9A-4BD5-9CFA-25C1F78E2C9A}" presName="parentText" presStyleLbl="node1" presStyleIdx="0" presStyleCnt="1">
        <dgm:presLayoutVars>
          <dgm:chMax val="0"/>
          <dgm:bulletEnabled val="1"/>
        </dgm:presLayoutVars>
      </dgm:prSet>
      <dgm:spPr/>
      <dgm:t>
        <a:bodyPr/>
        <a:lstStyle/>
        <a:p>
          <a:endParaRPr lang="en-US"/>
        </a:p>
      </dgm:t>
    </dgm:pt>
  </dgm:ptLst>
  <dgm:cxnLst>
    <dgm:cxn modelId="{B7323CC2-70B1-4C58-8DE2-26A314C1DED7}" srcId="{CC29593F-3596-45DF-AD91-79642B7FC44E}" destId="{F289DDC3-1A9A-4BD5-9CFA-25C1F78E2C9A}" srcOrd="0" destOrd="0" parTransId="{7E4EA1A7-7FF0-4926-8911-1D4764CAD868}" sibTransId="{2F850D99-2D2B-420A-B4B3-E123594AE07B}"/>
    <dgm:cxn modelId="{55622566-DC4D-4245-92EF-29AB7E188622}" type="presOf" srcId="{F289DDC3-1A9A-4BD5-9CFA-25C1F78E2C9A}" destId="{84DE5AFC-0ADF-4423-908F-27D2B40D297D}" srcOrd="0" destOrd="0" presId="urn:microsoft.com/office/officeart/2005/8/layout/vList2"/>
    <dgm:cxn modelId="{F543B2D2-EB0B-45ED-8377-77B3D12F0063}" type="presOf" srcId="{CC29593F-3596-45DF-AD91-79642B7FC44E}" destId="{15CE1A35-D10D-455A-B529-1D6424253C21}" srcOrd="0" destOrd="0" presId="urn:microsoft.com/office/officeart/2005/8/layout/vList2"/>
    <dgm:cxn modelId="{7E792E63-9C23-4CC3-A42E-A15E172630C2}" type="presParOf" srcId="{15CE1A35-D10D-455A-B529-1D6424253C21}" destId="{84DE5AFC-0ADF-4423-908F-27D2B40D297D}"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DD67E626-23E4-48AB-B69A-664CDAAA523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0F0323D-D569-49D1-BBF7-572370BB1D1E}">
      <dgm:prSet custT="1"/>
      <dgm:spPr>
        <a:solidFill>
          <a:schemeClr val="accent2"/>
        </a:solidFill>
      </dgm:spPr>
      <dgm:t>
        <a:bodyPr/>
        <a:lstStyle/>
        <a:p>
          <a:pPr algn="ctr" rtl="0"/>
          <a:r>
            <a:rPr lang="en-US" sz="2400" b="1" u="sng" dirty="0" smtClean="0"/>
            <a:t>Introduction &amp; Background</a:t>
          </a:r>
          <a:endParaRPr lang="en-US" sz="2400" b="1" dirty="0"/>
        </a:p>
      </dgm:t>
    </dgm:pt>
    <dgm:pt modelId="{80783BF2-0E90-448C-8E1F-B625A1D68EAC}" type="parTrans" cxnId="{02947C97-222B-4189-A5C0-E521C2E81003}">
      <dgm:prSet/>
      <dgm:spPr/>
      <dgm:t>
        <a:bodyPr/>
        <a:lstStyle/>
        <a:p>
          <a:pPr algn="ctr"/>
          <a:endParaRPr lang="en-US" sz="2400" b="1"/>
        </a:p>
      </dgm:t>
    </dgm:pt>
    <dgm:pt modelId="{35D15926-0BBA-44DD-9B99-B1D323650F29}" type="sibTrans" cxnId="{02947C97-222B-4189-A5C0-E521C2E81003}">
      <dgm:prSet/>
      <dgm:spPr/>
      <dgm:t>
        <a:bodyPr/>
        <a:lstStyle/>
        <a:p>
          <a:pPr algn="ctr"/>
          <a:endParaRPr lang="en-US" sz="2400" b="1"/>
        </a:p>
      </dgm:t>
    </dgm:pt>
    <dgm:pt modelId="{FA2850B8-8B50-43A2-9D63-D2BD577AB869}" type="pres">
      <dgm:prSet presAssocID="{DD67E626-23E4-48AB-B69A-664CDAAA523C}" presName="linear" presStyleCnt="0">
        <dgm:presLayoutVars>
          <dgm:animLvl val="lvl"/>
          <dgm:resizeHandles val="exact"/>
        </dgm:presLayoutVars>
      </dgm:prSet>
      <dgm:spPr/>
      <dgm:t>
        <a:bodyPr/>
        <a:lstStyle/>
        <a:p>
          <a:endParaRPr lang="en-US"/>
        </a:p>
      </dgm:t>
    </dgm:pt>
    <dgm:pt modelId="{CCC07AEE-EC35-4FC2-813C-6B7EC3E8152C}" type="pres">
      <dgm:prSet presAssocID="{50F0323D-D569-49D1-BBF7-572370BB1D1E}" presName="parentText" presStyleLbl="node1" presStyleIdx="0" presStyleCnt="1">
        <dgm:presLayoutVars>
          <dgm:chMax val="0"/>
          <dgm:bulletEnabled val="1"/>
        </dgm:presLayoutVars>
      </dgm:prSet>
      <dgm:spPr/>
      <dgm:t>
        <a:bodyPr/>
        <a:lstStyle/>
        <a:p>
          <a:endParaRPr lang="en-US"/>
        </a:p>
      </dgm:t>
    </dgm:pt>
  </dgm:ptLst>
  <dgm:cxnLst>
    <dgm:cxn modelId="{02947C97-222B-4189-A5C0-E521C2E81003}" srcId="{DD67E626-23E4-48AB-B69A-664CDAAA523C}" destId="{50F0323D-D569-49D1-BBF7-572370BB1D1E}" srcOrd="0" destOrd="0" parTransId="{80783BF2-0E90-448C-8E1F-B625A1D68EAC}" sibTransId="{35D15926-0BBA-44DD-9B99-B1D323650F29}"/>
    <dgm:cxn modelId="{D39913EB-C18C-4130-A772-FF5BEC4F81F9}" type="presOf" srcId="{DD67E626-23E4-48AB-B69A-664CDAAA523C}" destId="{FA2850B8-8B50-43A2-9D63-D2BD577AB869}" srcOrd="0" destOrd="0" presId="urn:microsoft.com/office/officeart/2005/8/layout/vList2"/>
    <dgm:cxn modelId="{F474E6E0-D064-42F2-86AB-0C089F2819BF}" type="presOf" srcId="{50F0323D-D569-49D1-BBF7-572370BB1D1E}" destId="{CCC07AEE-EC35-4FC2-813C-6B7EC3E8152C}" srcOrd="0" destOrd="0" presId="urn:microsoft.com/office/officeart/2005/8/layout/vList2"/>
    <dgm:cxn modelId="{8AA4C877-9F33-4AAF-92FD-5B56F4734838}" type="presParOf" srcId="{FA2850B8-8B50-43A2-9D63-D2BD577AB869}" destId="{CCC07AEE-EC35-4FC2-813C-6B7EC3E8152C}"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6A302DE-A5D4-496F-98DE-C5CC2E55E46C}"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BFA9BAE-CB35-4AE7-9FD2-06D1D3E01D38}">
      <dgm:prSet custT="1"/>
      <dgm:spPr>
        <a:solidFill>
          <a:schemeClr val="accent2"/>
        </a:solidFill>
      </dgm:spPr>
      <dgm:t>
        <a:bodyPr/>
        <a:lstStyle/>
        <a:p>
          <a:pPr algn="ctr" rtl="0"/>
          <a:r>
            <a:rPr lang="en-US" sz="2400" b="1" u="sng" dirty="0" smtClean="0"/>
            <a:t>Introduction &amp; Background</a:t>
          </a:r>
          <a:endParaRPr lang="en-US" sz="2400" b="1" dirty="0"/>
        </a:p>
      </dgm:t>
    </dgm:pt>
    <dgm:pt modelId="{83C502C3-9772-4E9D-8529-AC17DF53CE5E}" type="parTrans" cxnId="{63137EFF-8A6B-443E-A7CC-0A6BCFEA96E5}">
      <dgm:prSet/>
      <dgm:spPr/>
      <dgm:t>
        <a:bodyPr/>
        <a:lstStyle/>
        <a:p>
          <a:pPr algn="ctr"/>
          <a:endParaRPr lang="en-US"/>
        </a:p>
      </dgm:t>
    </dgm:pt>
    <dgm:pt modelId="{894B3717-1DAF-4BCE-89BD-B65BD93E86FB}" type="sibTrans" cxnId="{63137EFF-8A6B-443E-A7CC-0A6BCFEA96E5}">
      <dgm:prSet/>
      <dgm:spPr/>
      <dgm:t>
        <a:bodyPr/>
        <a:lstStyle/>
        <a:p>
          <a:pPr algn="ctr"/>
          <a:endParaRPr lang="en-US"/>
        </a:p>
      </dgm:t>
    </dgm:pt>
    <dgm:pt modelId="{EDA053AD-45CF-48FA-8A7D-FE182BF95ABA}" type="pres">
      <dgm:prSet presAssocID="{D6A302DE-A5D4-496F-98DE-C5CC2E55E46C}" presName="linear" presStyleCnt="0">
        <dgm:presLayoutVars>
          <dgm:animLvl val="lvl"/>
          <dgm:resizeHandles val="exact"/>
        </dgm:presLayoutVars>
      </dgm:prSet>
      <dgm:spPr/>
      <dgm:t>
        <a:bodyPr/>
        <a:lstStyle/>
        <a:p>
          <a:endParaRPr lang="en-US"/>
        </a:p>
      </dgm:t>
    </dgm:pt>
    <dgm:pt modelId="{D5DD406D-9B70-4380-B52B-744D0494A5FE}" type="pres">
      <dgm:prSet presAssocID="{FBFA9BAE-CB35-4AE7-9FD2-06D1D3E01D38}" presName="parentText" presStyleLbl="node1" presStyleIdx="0" presStyleCnt="1">
        <dgm:presLayoutVars>
          <dgm:chMax val="0"/>
          <dgm:bulletEnabled val="1"/>
        </dgm:presLayoutVars>
      </dgm:prSet>
      <dgm:spPr/>
      <dgm:t>
        <a:bodyPr/>
        <a:lstStyle/>
        <a:p>
          <a:endParaRPr lang="en-US"/>
        </a:p>
      </dgm:t>
    </dgm:pt>
  </dgm:ptLst>
  <dgm:cxnLst>
    <dgm:cxn modelId="{63137EFF-8A6B-443E-A7CC-0A6BCFEA96E5}" srcId="{D6A302DE-A5D4-496F-98DE-C5CC2E55E46C}" destId="{FBFA9BAE-CB35-4AE7-9FD2-06D1D3E01D38}" srcOrd="0" destOrd="0" parTransId="{83C502C3-9772-4E9D-8529-AC17DF53CE5E}" sibTransId="{894B3717-1DAF-4BCE-89BD-B65BD93E86FB}"/>
    <dgm:cxn modelId="{25B70F9A-0258-4605-8121-AF124105914E}" type="presOf" srcId="{FBFA9BAE-CB35-4AE7-9FD2-06D1D3E01D38}" destId="{D5DD406D-9B70-4380-B52B-744D0494A5FE}" srcOrd="0" destOrd="0" presId="urn:microsoft.com/office/officeart/2005/8/layout/vList2"/>
    <dgm:cxn modelId="{D2715283-0C71-4199-9B76-623F2C839BDD}" type="presOf" srcId="{D6A302DE-A5D4-496F-98DE-C5CC2E55E46C}" destId="{EDA053AD-45CF-48FA-8A7D-FE182BF95ABA}" srcOrd="0" destOrd="0" presId="urn:microsoft.com/office/officeart/2005/8/layout/vList2"/>
    <dgm:cxn modelId="{F809D538-C98C-4069-94FB-18F8F3F5269A}" type="presParOf" srcId="{EDA053AD-45CF-48FA-8A7D-FE182BF95ABA}" destId="{D5DD406D-9B70-4380-B52B-744D0494A5F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6DD3C70B-CC16-4740-887B-7CE434B273D9}"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A3F3AE1-DD21-4CA6-B710-4DCA32FC8E3A}">
      <dgm:prSet custT="1"/>
      <dgm:spPr>
        <a:solidFill>
          <a:schemeClr val="accent2"/>
        </a:solidFill>
      </dgm:spPr>
      <dgm:t>
        <a:bodyPr/>
        <a:lstStyle/>
        <a:p>
          <a:pPr algn="ctr" rtl="0"/>
          <a:r>
            <a:rPr lang="en-US" sz="2400" b="1" u="sng" dirty="0" smtClean="0"/>
            <a:t>Material and methods </a:t>
          </a:r>
          <a:endParaRPr lang="en-US" sz="2400" b="1" dirty="0"/>
        </a:p>
      </dgm:t>
    </dgm:pt>
    <dgm:pt modelId="{9A923C9B-3EE3-4603-8507-7FEB4109D071}" type="parTrans" cxnId="{90C6AEE7-06E9-4D8E-8E01-B49521409ED0}">
      <dgm:prSet/>
      <dgm:spPr/>
      <dgm:t>
        <a:bodyPr/>
        <a:lstStyle/>
        <a:p>
          <a:endParaRPr lang="en-US" sz="2400" b="1"/>
        </a:p>
      </dgm:t>
    </dgm:pt>
    <dgm:pt modelId="{A766E3E0-A533-40C6-B241-8AB75E649F00}" type="sibTrans" cxnId="{90C6AEE7-06E9-4D8E-8E01-B49521409ED0}">
      <dgm:prSet/>
      <dgm:spPr/>
      <dgm:t>
        <a:bodyPr/>
        <a:lstStyle/>
        <a:p>
          <a:endParaRPr lang="en-US" sz="2400" b="1"/>
        </a:p>
      </dgm:t>
    </dgm:pt>
    <dgm:pt modelId="{A2771411-95EA-43E6-A00E-51FCD42520C2}" type="pres">
      <dgm:prSet presAssocID="{6DD3C70B-CC16-4740-887B-7CE434B273D9}" presName="linear" presStyleCnt="0">
        <dgm:presLayoutVars>
          <dgm:animLvl val="lvl"/>
          <dgm:resizeHandles val="exact"/>
        </dgm:presLayoutVars>
      </dgm:prSet>
      <dgm:spPr/>
      <dgm:t>
        <a:bodyPr/>
        <a:lstStyle/>
        <a:p>
          <a:endParaRPr lang="en-US"/>
        </a:p>
      </dgm:t>
    </dgm:pt>
    <dgm:pt modelId="{01F79349-9B34-4D33-A0F8-F1CFC310660A}" type="pres">
      <dgm:prSet presAssocID="{3A3F3AE1-DD21-4CA6-B710-4DCA32FC8E3A}" presName="parentText" presStyleLbl="node1" presStyleIdx="0" presStyleCnt="1" custLinFactNeighborX="447" custLinFactNeighborY="-1560">
        <dgm:presLayoutVars>
          <dgm:chMax val="0"/>
          <dgm:bulletEnabled val="1"/>
        </dgm:presLayoutVars>
      </dgm:prSet>
      <dgm:spPr/>
      <dgm:t>
        <a:bodyPr/>
        <a:lstStyle/>
        <a:p>
          <a:endParaRPr lang="en-US"/>
        </a:p>
      </dgm:t>
    </dgm:pt>
  </dgm:ptLst>
  <dgm:cxnLst>
    <dgm:cxn modelId="{B5D0BC1E-1283-423C-B2EA-2F5FEB6896A3}" type="presOf" srcId="{3A3F3AE1-DD21-4CA6-B710-4DCA32FC8E3A}" destId="{01F79349-9B34-4D33-A0F8-F1CFC310660A}" srcOrd="0" destOrd="0" presId="urn:microsoft.com/office/officeart/2005/8/layout/vList2"/>
    <dgm:cxn modelId="{90C6AEE7-06E9-4D8E-8E01-B49521409ED0}" srcId="{6DD3C70B-CC16-4740-887B-7CE434B273D9}" destId="{3A3F3AE1-DD21-4CA6-B710-4DCA32FC8E3A}" srcOrd="0" destOrd="0" parTransId="{9A923C9B-3EE3-4603-8507-7FEB4109D071}" sibTransId="{A766E3E0-A533-40C6-B241-8AB75E649F00}"/>
    <dgm:cxn modelId="{B1B0492E-C150-45A1-8CB3-94C4DFDF2032}" type="presOf" srcId="{6DD3C70B-CC16-4740-887B-7CE434B273D9}" destId="{A2771411-95EA-43E6-A00E-51FCD42520C2}" srcOrd="0" destOrd="0" presId="urn:microsoft.com/office/officeart/2005/8/layout/vList2"/>
    <dgm:cxn modelId="{7FD3CBC9-F56B-4E31-81E5-1EAB5E516CA6}" type="presParOf" srcId="{A2771411-95EA-43E6-A00E-51FCD42520C2}" destId="{01F79349-9B34-4D33-A0F8-F1CFC310660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DB5EC50A-65F2-4413-B558-2C335595AD5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5EF8FB6A-C94C-400B-B5FF-7FA4ED27994A}">
      <dgm:prSet custT="1"/>
      <dgm:spPr>
        <a:solidFill>
          <a:schemeClr val="accent2"/>
        </a:solidFill>
      </dgm:spPr>
      <dgm:t>
        <a:bodyPr/>
        <a:lstStyle/>
        <a:p>
          <a:pPr algn="ctr" rtl="0"/>
          <a:r>
            <a:rPr lang="en-US" sz="2400" b="1" u="sng" dirty="0" smtClean="0"/>
            <a:t>The type of organisms for neonatal sepsis (n = 540):</a:t>
          </a:r>
          <a:endParaRPr lang="en-US" sz="2400" b="1" dirty="0"/>
        </a:p>
      </dgm:t>
    </dgm:pt>
    <dgm:pt modelId="{19DC0BC2-D77D-42CB-B99B-A28E37AD42D5}" type="parTrans" cxnId="{A65ACA9F-F27D-4A24-BBA4-34FEBB25FB12}">
      <dgm:prSet/>
      <dgm:spPr/>
      <dgm:t>
        <a:bodyPr/>
        <a:lstStyle/>
        <a:p>
          <a:endParaRPr lang="en-US"/>
        </a:p>
      </dgm:t>
    </dgm:pt>
    <dgm:pt modelId="{524FE2E4-D292-4AD4-8409-B84569899AE2}" type="sibTrans" cxnId="{A65ACA9F-F27D-4A24-BBA4-34FEBB25FB12}">
      <dgm:prSet/>
      <dgm:spPr/>
      <dgm:t>
        <a:bodyPr/>
        <a:lstStyle/>
        <a:p>
          <a:endParaRPr lang="en-US"/>
        </a:p>
      </dgm:t>
    </dgm:pt>
    <dgm:pt modelId="{2B0970F3-7365-4800-8219-5913D237835E}" type="pres">
      <dgm:prSet presAssocID="{DB5EC50A-65F2-4413-B558-2C335595AD5D}" presName="linear" presStyleCnt="0">
        <dgm:presLayoutVars>
          <dgm:animLvl val="lvl"/>
          <dgm:resizeHandles val="exact"/>
        </dgm:presLayoutVars>
      </dgm:prSet>
      <dgm:spPr/>
      <dgm:t>
        <a:bodyPr/>
        <a:lstStyle/>
        <a:p>
          <a:endParaRPr lang="en-US"/>
        </a:p>
      </dgm:t>
    </dgm:pt>
    <dgm:pt modelId="{29DF2605-ED53-4868-A222-2C0C39274B37}" type="pres">
      <dgm:prSet presAssocID="{5EF8FB6A-C94C-400B-B5FF-7FA4ED27994A}" presName="parentText" presStyleLbl="node1" presStyleIdx="0" presStyleCnt="1" custLinFactNeighborX="-658" custLinFactNeighborY="-26322">
        <dgm:presLayoutVars>
          <dgm:chMax val="0"/>
          <dgm:bulletEnabled val="1"/>
        </dgm:presLayoutVars>
      </dgm:prSet>
      <dgm:spPr/>
      <dgm:t>
        <a:bodyPr/>
        <a:lstStyle/>
        <a:p>
          <a:endParaRPr lang="en-US"/>
        </a:p>
      </dgm:t>
    </dgm:pt>
  </dgm:ptLst>
  <dgm:cxnLst>
    <dgm:cxn modelId="{A65ACA9F-F27D-4A24-BBA4-34FEBB25FB12}" srcId="{DB5EC50A-65F2-4413-B558-2C335595AD5D}" destId="{5EF8FB6A-C94C-400B-B5FF-7FA4ED27994A}" srcOrd="0" destOrd="0" parTransId="{19DC0BC2-D77D-42CB-B99B-A28E37AD42D5}" sibTransId="{524FE2E4-D292-4AD4-8409-B84569899AE2}"/>
    <dgm:cxn modelId="{11545A7C-9FC7-47EA-A0AF-8609B252BBCA}" type="presOf" srcId="{5EF8FB6A-C94C-400B-B5FF-7FA4ED27994A}" destId="{29DF2605-ED53-4868-A222-2C0C39274B37}" srcOrd="0" destOrd="0" presId="urn:microsoft.com/office/officeart/2005/8/layout/vList2"/>
    <dgm:cxn modelId="{CBA23078-399A-4E51-900F-3A9799375A48}" type="presOf" srcId="{DB5EC50A-65F2-4413-B558-2C335595AD5D}" destId="{2B0970F3-7365-4800-8219-5913D237835E}" srcOrd="0" destOrd="0" presId="urn:microsoft.com/office/officeart/2005/8/layout/vList2"/>
    <dgm:cxn modelId="{915423D2-E108-4F8D-AE9F-A67E7017EBC7}" type="presParOf" srcId="{2B0970F3-7365-4800-8219-5913D237835E}" destId="{29DF2605-ED53-4868-A222-2C0C39274B37}"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CB77A116-F4DC-403D-B5CC-01A5E0EC719E}"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9BC292A4-F293-4297-8C61-72248294507D}">
      <dgm:prSet/>
      <dgm:spPr/>
      <dgm:t>
        <a:bodyPr/>
        <a:lstStyle/>
        <a:p>
          <a:pPr algn="ctr" rtl="0"/>
          <a:r>
            <a:rPr lang="en-US" dirty="0" smtClean="0"/>
            <a:t>Table  2</a:t>
          </a:r>
          <a:endParaRPr lang="en-US" dirty="0"/>
        </a:p>
      </dgm:t>
    </dgm:pt>
    <dgm:pt modelId="{755B62E3-E4A2-4EF1-B8CA-D8710E6A16C7}" type="parTrans" cxnId="{FB5A379C-23B2-4C1B-8231-918198B43010}">
      <dgm:prSet/>
      <dgm:spPr/>
      <dgm:t>
        <a:bodyPr/>
        <a:lstStyle/>
        <a:p>
          <a:pPr algn="ctr"/>
          <a:endParaRPr lang="en-US"/>
        </a:p>
      </dgm:t>
    </dgm:pt>
    <dgm:pt modelId="{359175AF-FB84-49F9-9A83-6EC5F9971D57}" type="sibTrans" cxnId="{FB5A379C-23B2-4C1B-8231-918198B43010}">
      <dgm:prSet/>
      <dgm:spPr/>
      <dgm:t>
        <a:bodyPr/>
        <a:lstStyle/>
        <a:p>
          <a:pPr algn="ctr"/>
          <a:endParaRPr lang="en-US"/>
        </a:p>
      </dgm:t>
    </dgm:pt>
    <dgm:pt modelId="{EF6B2C0F-6D60-4FDA-BAC0-548C6EEFA7C9}" type="pres">
      <dgm:prSet presAssocID="{CB77A116-F4DC-403D-B5CC-01A5E0EC719E}" presName="linear" presStyleCnt="0">
        <dgm:presLayoutVars>
          <dgm:animLvl val="lvl"/>
          <dgm:resizeHandles val="exact"/>
        </dgm:presLayoutVars>
      </dgm:prSet>
      <dgm:spPr/>
      <dgm:t>
        <a:bodyPr/>
        <a:lstStyle/>
        <a:p>
          <a:endParaRPr lang="en-US"/>
        </a:p>
      </dgm:t>
    </dgm:pt>
    <dgm:pt modelId="{2CD77521-D137-4E63-A30B-1F23EED9BA1A}" type="pres">
      <dgm:prSet presAssocID="{9BC292A4-F293-4297-8C61-72248294507D}" presName="parentText" presStyleLbl="node1" presStyleIdx="0" presStyleCnt="1" custLinFactNeighborY="19331">
        <dgm:presLayoutVars>
          <dgm:chMax val="0"/>
          <dgm:bulletEnabled val="1"/>
        </dgm:presLayoutVars>
      </dgm:prSet>
      <dgm:spPr/>
      <dgm:t>
        <a:bodyPr/>
        <a:lstStyle/>
        <a:p>
          <a:endParaRPr lang="en-US"/>
        </a:p>
      </dgm:t>
    </dgm:pt>
  </dgm:ptLst>
  <dgm:cxnLst>
    <dgm:cxn modelId="{FB5A379C-23B2-4C1B-8231-918198B43010}" srcId="{CB77A116-F4DC-403D-B5CC-01A5E0EC719E}" destId="{9BC292A4-F293-4297-8C61-72248294507D}" srcOrd="0" destOrd="0" parTransId="{755B62E3-E4A2-4EF1-B8CA-D8710E6A16C7}" sibTransId="{359175AF-FB84-49F9-9A83-6EC5F9971D57}"/>
    <dgm:cxn modelId="{025E344A-7BD9-4EAF-ADF9-0C27103CD97C}" type="presOf" srcId="{CB77A116-F4DC-403D-B5CC-01A5E0EC719E}" destId="{EF6B2C0F-6D60-4FDA-BAC0-548C6EEFA7C9}" srcOrd="0" destOrd="0" presId="urn:microsoft.com/office/officeart/2005/8/layout/vList2"/>
    <dgm:cxn modelId="{51E75B95-5890-408D-89E5-46B5D578A373}" type="presOf" srcId="{9BC292A4-F293-4297-8C61-72248294507D}" destId="{2CD77521-D137-4E63-A30B-1F23EED9BA1A}" srcOrd="0" destOrd="0" presId="urn:microsoft.com/office/officeart/2005/8/layout/vList2"/>
    <dgm:cxn modelId="{C21F629C-264F-4A31-ACC7-76066AE1B59F}" type="presParOf" srcId="{EF6B2C0F-6D60-4FDA-BAC0-548C6EEFA7C9}" destId="{2CD77521-D137-4E63-A30B-1F23EED9BA1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9B8F162-12D4-4A24-9FE7-1D1C546CCDDC}" type="doc">
      <dgm:prSet loTypeId="urn:microsoft.com/office/officeart/2005/8/layout/vList2" loCatId="list" qsTypeId="urn:microsoft.com/office/officeart/2005/8/quickstyle/simple1" qsCatId="simple" csTypeId="urn:microsoft.com/office/officeart/2005/8/colors/colorful4" csCatId="colorful"/>
      <dgm:spPr/>
      <dgm:t>
        <a:bodyPr/>
        <a:lstStyle/>
        <a:p>
          <a:endParaRPr lang="en-US"/>
        </a:p>
      </dgm:t>
    </dgm:pt>
    <dgm:pt modelId="{E2D221BF-97E5-4178-AC38-0D460EFE219B}">
      <dgm:prSet/>
      <dgm:spPr/>
      <dgm:t>
        <a:bodyPr/>
        <a:lstStyle/>
        <a:p>
          <a:pPr rtl="0"/>
          <a:r>
            <a:rPr lang="en-US" i="0" dirty="0" smtClean="0"/>
            <a:t>Looking into the resistance  pattern of the organism to the first line antibiotics used in the unit (</a:t>
          </a:r>
          <a:r>
            <a:rPr lang="en-US" i="0" dirty="0" err="1" smtClean="0"/>
            <a:t>Cefotaxime</a:t>
          </a:r>
          <a:r>
            <a:rPr lang="en-US" i="0" dirty="0" smtClean="0"/>
            <a:t> and </a:t>
          </a:r>
          <a:r>
            <a:rPr lang="en-US" i="0" dirty="0" err="1" smtClean="0"/>
            <a:t>Amikacin</a:t>
          </a:r>
          <a:r>
            <a:rPr lang="en-US" i="0" dirty="0" smtClean="0"/>
            <a:t> )  72% of the organisms showed resistance to the first line antibiotics</a:t>
          </a:r>
          <a:endParaRPr lang="en-US" dirty="0"/>
        </a:p>
      </dgm:t>
    </dgm:pt>
    <dgm:pt modelId="{22FAA903-A3CC-4172-B396-811D70CF6DDC}" type="parTrans" cxnId="{34B295B3-BCE5-4333-B45A-A14D17CC640D}">
      <dgm:prSet/>
      <dgm:spPr/>
      <dgm:t>
        <a:bodyPr/>
        <a:lstStyle/>
        <a:p>
          <a:endParaRPr lang="en-US"/>
        </a:p>
      </dgm:t>
    </dgm:pt>
    <dgm:pt modelId="{0DC4B2C8-8F43-4C35-9491-C0E8CD166F89}" type="sibTrans" cxnId="{34B295B3-BCE5-4333-B45A-A14D17CC640D}">
      <dgm:prSet/>
      <dgm:spPr/>
      <dgm:t>
        <a:bodyPr/>
        <a:lstStyle/>
        <a:p>
          <a:endParaRPr lang="en-US"/>
        </a:p>
      </dgm:t>
    </dgm:pt>
    <dgm:pt modelId="{8F2E7B4A-539A-40B2-8FE0-9512C2E5C39A}" type="pres">
      <dgm:prSet presAssocID="{E9B8F162-12D4-4A24-9FE7-1D1C546CCDDC}" presName="linear" presStyleCnt="0">
        <dgm:presLayoutVars>
          <dgm:animLvl val="lvl"/>
          <dgm:resizeHandles val="exact"/>
        </dgm:presLayoutVars>
      </dgm:prSet>
      <dgm:spPr/>
      <dgm:t>
        <a:bodyPr/>
        <a:lstStyle/>
        <a:p>
          <a:endParaRPr lang="en-US"/>
        </a:p>
      </dgm:t>
    </dgm:pt>
    <dgm:pt modelId="{D16C070F-77A3-4E1C-B017-E237D6BE70B6}" type="pres">
      <dgm:prSet presAssocID="{E2D221BF-97E5-4178-AC38-0D460EFE219B}" presName="parentText" presStyleLbl="node1" presStyleIdx="0" presStyleCnt="1" custLinFactNeighborY="2924">
        <dgm:presLayoutVars>
          <dgm:chMax val="0"/>
          <dgm:bulletEnabled val="1"/>
        </dgm:presLayoutVars>
      </dgm:prSet>
      <dgm:spPr/>
      <dgm:t>
        <a:bodyPr/>
        <a:lstStyle/>
        <a:p>
          <a:endParaRPr lang="en-US"/>
        </a:p>
      </dgm:t>
    </dgm:pt>
  </dgm:ptLst>
  <dgm:cxnLst>
    <dgm:cxn modelId="{34B295B3-BCE5-4333-B45A-A14D17CC640D}" srcId="{E9B8F162-12D4-4A24-9FE7-1D1C546CCDDC}" destId="{E2D221BF-97E5-4178-AC38-0D460EFE219B}" srcOrd="0" destOrd="0" parTransId="{22FAA903-A3CC-4172-B396-811D70CF6DDC}" sibTransId="{0DC4B2C8-8F43-4C35-9491-C0E8CD166F89}"/>
    <dgm:cxn modelId="{B838BB76-4EC9-404E-8893-4E22C3072240}" type="presOf" srcId="{E9B8F162-12D4-4A24-9FE7-1D1C546CCDDC}" destId="{8F2E7B4A-539A-40B2-8FE0-9512C2E5C39A}" srcOrd="0" destOrd="0" presId="urn:microsoft.com/office/officeart/2005/8/layout/vList2"/>
    <dgm:cxn modelId="{377B3A7B-65C3-4100-93B5-F1201971D011}" type="presOf" srcId="{E2D221BF-97E5-4178-AC38-0D460EFE219B}" destId="{D16C070F-77A3-4E1C-B017-E237D6BE70B6}" srcOrd="0" destOrd="0" presId="urn:microsoft.com/office/officeart/2005/8/layout/vList2"/>
    <dgm:cxn modelId="{B95B36FD-D407-4A6F-9ED2-D6F7C5CF9625}" type="presParOf" srcId="{8F2E7B4A-539A-40B2-8FE0-9512C2E5C39A}" destId="{D16C070F-77A3-4E1C-B017-E237D6BE70B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CC12381-AB92-4629-8598-DABD556C977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004A3E32-218F-4025-9123-D016FCFB2162}">
      <dgm:prSet custT="1"/>
      <dgm:spPr>
        <a:solidFill>
          <a:schemeClr val="accent2"/>
        </a:solidFill>
      </dgm:spPr>
      <dgm:t>
        <a:bodyPr/>
        <a:lstStyle/>
        <a:p>
          <a:pPr algn="ctr" rtl="0"/>
          <a:r>
            <a:rPr lang="en-US" sz="2400" dirty="0" smtClean="0"/>
            <a:t>Antimicrobial Resistance pattern (%) 0f organisms</a:t>
          </a:r>
          <a:br>
            <a:rPr lang="en-US" sz="2400" dirty="0" smtClean="0"/>
          </a:br>
          <a:r>
            <a:rPr lang="en-US" sz="2400" dirty="0" smtClean="0"/>
            <a:t>Department of microbiology</a:t>
          </a:r>
          <a:br>
            <a:rPr lang="en-US" sz="2400" dirty="0" smtClean="0"/>
          </a:br>
          <a:r>
            <a:rPr lang="en-US" sz="2400" dirty="0" smtClean="0"/>
            <a:t>dr. </a:t>
          </a:r>
          <a:r>
            <a:rPr lang="en-US" sz="2400" dirty="0" err="1" smtClean="0"/>
            <a:t>ziauddin</a:t>
          </a:r>
          <a:r>
            <a:rPr lang="en-US" sz="2400" dirty="0" smtClean="0"/>
            <a:t> hospital Karachi</a:t>
          </a:r>
          <a:endParaRPr lang="en-US" sz="2400" dirty="0"/>
        </a:p>
      </dgm:t>
    </dgm:pt>
    <dgm:pt modelId="{502E1CBD-F6E5-48D4-80C1-2443FC1F9BCD}" type="parTrans" cxnId="{D18956FA-0BEB-4D52-84AE-72BA5FAFB7B1}">
      <dgm:prSet/>
      <dgm:spPr/>
      <dgm:t>
        <a:bodyPr/>
        <a:lstStyle/>
        <a:p>
          <a:pPr algn="ctr"/>
          <a:endParaRPr lang="en-US"/>
        </a:p>
      </dgm:t>
    </dgm:pt>
    <dgm:pt modelId="{E6184C98-22AD-4039-A553-3676F172B9AB}" type="sibTrans" cxnId="{D18956FA-0BEB-4D52-84AE-72BA5FAFB7B1}">
      <dgm:prSet/>
      <dgm:spPr/>
      <dgm:t>
        <a:bodyPr/>
        <a:lstStyle/>
        <a:p>
          <a:pPr algn="ctr"/>
          <a:endParaRPr lang="en-US"/>
        </a:p>
      </dgm:t>
    </dgm:pt>
    <dgm:pt modelId="{FDA1B168-CA14-4856-A146-99CBBF83457F}" type="pres">
      <dgm:prSet presAssocID="{3CC12381-AB92-4629-8598-DABD556C977A}" presName="linear" presStyleCnt="0">
        <dgm:presLayoutVars>
          <dgm:animLvl val="lvl"/>
          <dgm:resizeHandles val="exact"/>
        </dgm:presLayoutVars>
      </dgm:prSet>
      <dgm:spPr/>
      <dgm:t>
        <a:bodyPr/>
        <a:lstStyle/>
        <a:p>
          <a:endParaRPr lang="en-US"/>
        </a:p>
      </dgm:t>
    </dgm:pt>
    <dgm:pt modelId="{1978345B-A07F-4232-8BD9-28BA0CBA9C55}" type="pres">
      <dgm:prSet presAssocID="{004A3E32-218F-4025-9123-D016FCFB2162}" presName="parentText" presStyleLbl="node1" presStyleIdx="0" presStyleCnt="1">
        <dgm:presLayoutVars>
          <dgm:chMax val="0"/>
          <dgm:bulletEnabled val="1"/>
        </dgm:presLayoutVars>
      </dgm:prSet>
      <dgm:spPr/>
      <dgm:t>
        <a:bodyPr/>
        <a:lstStyle/>
        <a:p>
          <a:endParaRPr lang="en-US"/>
        </a:p>
      </dgm:t>
    </dgm:pt>
  </dgm:ptLst>
  <dgm:cxnLst>
    <dgm:cxn modelId="{A63C4790-8D97-43EF-A5CC-C2B6B573C3CB}" type="presOf" srcId="{3CC12381-AB92-4629-8598-DABD556C977A}" destId="{FDA1B168-CA14-4856-A146-99CBBF83457F}" srcOrd="0" destOrd="0" presId="urn:microsoft.com/office/officeart/2005/8/layout/vList2"/>
    <dgm:cxn modelId="{D18956FA-0BEB-4D52-84AE-72BA5FAFB7B1}" srcId="{3CC12381-AB92-4629-8598-DABD556C977A}" destId="{004A3E32-218F-4025-9123-D016FCFB2162}" srcOrd="0" destOrd="0" parTransId="{502E1CBD-F6E5-48D4-80C1-2443FC1F9BCD}" sibTransId="{E6184C98-22AD-4039-A553-3676F172B9AB}"/>
    <dgm:cxn modelId="{10C081AF-0260-4743-8CEB-0963AC4569E5}" type="presOf" srcId="{004A3E32-218F-4025-9123-D016FCFB2162}" destId="{1978345B-A07F-4232-8BD9-28BA0CBA9C55}" srcOrd="0" destOrd="0" presId="urn:microsoft.com/office/officeart/2005/8/layout/vList2"/>
    <dgm:cxn modelId="{052920C2-3E06-427C-BEB3-D05DC03023F5}" type="presParOf" srcId="{FDA1B168-CA14-4856-A146-99CBBF83457F}" destId="{1978345B-A07F-4232-8BD9-28BA0CBA9C5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752A6D5-8EB9-4FEE-B823-945489A074C0}"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81C2B36C-CE2C-4409-9267-9850D45F5820}">
      <dgm:prSet/>
      <dgm:spPr/>
      <dgm:t>
        <a:bodyPr/>
        <a:lstStyle/>
        <a:p>
          <a:pPr algn="ctr" rtl="0"/>
          <a:r>
            <a:rPr lang="en-US" b="1" dirty="0" smtClean="0"/>
            <a:t>Year  1</a:t>
          </a:r>
          <a:endParaRPr lang="en-US" dirty="0"/>
        </a:p>
      </dgm:t>
    </dgm:pt>
    <dgm:pt modelId="{B20E542B-5DF1-448A-9C2D-40FD425F98DC}" type="parTrans" cxnId="{C4FE9604-D880-4560-AED3-2DC1FDAE304E}">
      <dgm:prSet/>
      <dgm:spPr/>
      <dgm:t>
        <a:bodyPr/>
        <a:lstStyle/>
        <a:p>
          <a:pPr algn="ctr"/>
          <a:endParaRPr lang="en-US"/>
        </a:p>
      </dgm:t>
    </dgm:pt>
    <dgm:pt modelId="{4ECA3423-E73D-4ADE-A514-825AE25EAAD9}" type="sibTrans" cxnId="{C4FE9604-D880-4560-AED3-2DC1FDAE304E}">
      <dgm:prSet/>
      <dgm:spPr/>
      <dgm:t>
        <a:bodyPr/>
        <a:lstStyle/>
        <a:p>
          <a:pPr algn="ctr"/>
          <a:endParaRPr lang="en-US"/>
        </a:p>
      </dgm:t>
    </dgm:pt>
    <dgm:pt modelId="{7032AD89-F617-4E5F-9AA7-8258B00C9430}" type="pres">
      <dgm:prSet presAssocID="{5752A6D5-8EB9-4FEE-B823-945489A074C0}" presName="linear" presStyleCnt="0">
        <dgm:presLayoutVars>
          <dgm:animLvl val="lvl"/>
          <dgm:resizeHandles val="exact"/>
        </dgm:presLayoutVars>
      </dgm:prSet>
      <dgm:spPr/>
      <dgm:t>
        <a:bodyPr/>
        <a:lstStyle/>
        <a:p>
          <a:endParaRPr lang="en-US"/>
        </a:p>
      </dgm:t>
    </dgm:pt>
    <dgm:pt modelId="{79DB88E3-7F51-4F86-BF81-281994902F5A}" type="pres">
      <dgm:prSet presAssocID="{81C2B36C-CE2C-4409-9267-9850D45F5820}" presName="parentText" presStyleLbl="node1" presStyleIdx="0" presStyleCnt="1">
        <dgm:presLayoutVars>
          <dgm:chMax val="0"/>
          <dgm:bulletEnabled val="1"/>
        </dgm:presLayoutVars>
      </dgm:prSet>
      <dgm:spPr/>
      <dgm:t>
        <a:bodyPr/>
        <a:lstStyle/>
        <a:p>
          <a:endParaRPr lang="en-US"/>
        </a:p>
      </dgm:t>
    </dgm:pt>
  </dgm:ptLst>
  <dgm:cxnLst>
    <dgm:cxn modelId="{046E41CF-871A-422C-BAB4-CF72D10A07E1}" type="presOf" srcId="{5752A6D5-8EB9-4FEE-B823-945489A074C0}" destId="{7032AD89-F617-4E5F-9AA7-8258B00C9430}" srcOrd="0" destOrd="0" presId="urn:microsoft.com/office/officeart/2005/8/layout/vList2"/>
    <dgm:cxn modelId="{C4FE9604-D880-4560-AED3-2DC1FDAE304E}" srcId="{5752A6D5-8EB9-4FEE-B823-945489A074C0}" destId="{81C2B36C-CE2C-4409-9267-9850D45F5820}" srcOrd="0" destOrd="0" parTransId="{B20E542B-5DF1-448A-9C2D-40FD425F98DC}" sibTransId="{4ECA3423-E73D-4ADE-A514-825AE25EAAD9}"/>
    <dgm:cxn modelId="{A1F11EA7-F01B-459A-9A15-4C60FBCA368A}" type="presOf" srcId="{81C2B36C-CE2C-4409-9267-9850D45F5820}" destId="{79DB88E3-7F51-4F86-BF81-281994902F5A}" srcOrd="0" destOrd="0" presId="urn:microsoft.com/office/officeart/2005/8/layout/vList2"/>
    <dgm:cxn modelId="{3C0D160D-D379-452E-990C-01FC622D6D0D}" type="presParOf" srcId="{7032AD89-F617-4E5F-9AA7-8258B00C9430}" destId="{79DB88E3-7F51-4F86-BF81-281994902F5A}"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9EFDB8F9-5D35-4D03-B1DE-DB50C843106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54D5950-312F-48A8-927C-CB4E8C25E1DB}">
      <dgm:prSet custT="1"/>
      <dgm:spPr>
        <a:solidFill>
          <a:schemeClr val="accent2"/>
        </a:solidFill>
      </dgm:spPr>
      <dgm:t>
        <a:bodyPr/>
        <a:lstStyle/>
        <a:p>
          <a:pPr algn="ctr" rtl="0"/>
          <a:r>
            <a:rPr lang="en-US" sz="2400" dirty="0" smtClean="0"/>
            <a:t>Antimicrobial Resistance pattern (%) 0f organisms</a:t>
          </a:r>
          <a:br>
            <a:rPr lang="en-US" sz="2400" dirty="0" smtClean="0"/>
          </a:br>
          <a:r>
            <a:rPr lang="en-US" sz="2400" dirty="0" smtClean="0"/>
            <a:t>Department of microbiology</a:t>
          </a:r>
          <a:br>
            <a:rPr lang="en-US" sz="2400" dirty="0" smtClean="0"/>
          </a:br>
          <a:r>
            <a:rPr lang="en-US" sz="2400" dirty="0" smtClean="0"/>
            <a:t>dr. </a:t>
          </a:r>
          <a:r>
            <a:rPr lang="en-US" sz="2400" dirty="0" err="1" smtClean="0"/>
            <a:t>ziauddin</a:t>
          </a:r>
          <a:r>
            <a:rPr lang="en-US" sz="2400" dirty="0" smtClean="0"/>
            <a:t> hospital Karachi</a:t>
          </a:r>
          <a:endParaRPr lang="en-US" sz="2400" dirty="0"/>
        </a:p>
      </dgm:t>
    </dgm:pt>
    <dgm:pt modelId="{D4BB8070-A7A2-49EB-80E9-B61511D315DE}" type="parTrans" cxnId="{E9D0897C-0588-45E8-9707-E4880AFD2DA9}">
      <dgm:prSet/>
      <dgm:spPr/>
      <dgm:t>
        <a:bodyPr/>
        <a:lstStyle/>
        <a:p>
          <a:pPr algn="ctr"/>
          <a:endParaRPr lang="en-US"/>
        </a:p>
      </dgm:t>
    </dgm:pt>
    <dgm:pt modelId="{63BDDD45-E150-4857-A34C-BE32B69078C5}" type="sibTrans" cxnId="{E9D0897C-0588-45E8-9707-E4880AFD2DA9}">
      <dgm:prSet/>
      <dgm:spPr/>
      <dgm:t>
        <a:bodyPr/>
        <a:lstStyle/>
        <a:p>
          <a:pPr algn="ctr"/>
          <a:endParaRPr lang="en-US"/>
        </a:p>
      </dgm:t>
    </dgm:pt>
    <dgm:pt modelId="{A67A5E79-A55A-43F2-AF72-A21334FC787F}" type="pres">
      <dgm:prSet presAssocID="{9EFDB8F9-5D35-4D03-B1DE-DB50C8431067}" presName="linear" presStyleCnt="0">
        <dgm:presLayoutVars>
          <dgm:animLvl val="lvl"/>
          <dgm:resizeHandles val="exact"/>
        </dgm:presLayoutVars>
      </dgm:prSet>
      <dgm:spPr/>
      <dgm:t>
        <a:bodyPr/>
        <a:lstStyle/>
        <a:p>
          <a:endParaRPr lang="en-US"/>
        </a:p>
      </dgm:t>
    </dgm:pt>
    <dgm:pt modelId="{F6F3C963-2113-486E-84EF-947F206265D6}" type="pres">
      <dgm:prSet presAssocID="{654D5950-312F-48A8-927C-CB4E8C25E1DB}" presName="parentText" presStyleLbl="node1" presStyleIdx="0" presStyleCnt="1">
        <dgm:presLayoutVars>
          <dgm:chMax val="0"/>
          <dgm:bulletEnabled val="1"/>
        </dgm:presLayoutVars>
      </dgm:prSet>
      <dgm:spPr/>
      <dgm:t>
        <a:bodyPr/>
        <a:lstStyle/>
        <a:p>
          <a:endParaRPr lang="en-US"/>
        </a:p>
      </dgm:t>
    </dgm:pt>
  </dgm:ptLst>
  <dgm:cxnLst>
    <dgm:cxn modelId="{43744D97-1CFA-46DB-8587-CEC68B08FCC1}" type="presOf" srcId="{654D5950-312F-48A8-927C-CB4E8C25E1DB}" destId="{F6F3C963-2113-486E-84EF-947F206265D6}" srcOrd="0" destOrd="0" presId="urn:microsoft.com/office/officeart/2005/8/layout/vList2"/>
    <dgm:cxn modelId="{E9D0897C-0588-45E8-9707-E4880AFD2DA9}" srcId="{9EFDB8F9-5D35-4D03-B1DE-DB50C8431067}" destId="{654D5950-312F-48A8-927C-CB4E8C25E1DB}" srcOrd="0" destOrd="0" parTransId="{D4BB8070-A7A2-49EB-80E9-B61511D315DE}" sibTransId="{63BDDD45-E150-4857-A34C-BE32B69078C5}"/>
    <dgm:cxn modelId="{D1263028-6D63-47E6-BBAB-8448AC580951}" type="presOf" srcId="{9EFDB8F9-5D35-4D03-B1DE-DB50C8431067}" destId="{A67A5E79-A55A-43F2-AF72-A21334FC787F}" srcOrd="0" destOrd="0" presId="urn:microsoft.com/office/officeart/2005/8/layout/vList2"/>
    <dgm:cxn modelId="{E4BE6F66-B322-4612-8C0B-158892A1CD21}" type="presParOf" srcId="{A67A5E79-A55A-43F2-AF72-A21334FC787F}" destId="{F6F3C963-2113-486E-84EF-947F206265D6}"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9A94C5E-62D0-45DE-9EE1-2867BBEFA81D}"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B69BE0E9-52E2-42BD-A206-2B3509654855}">
      <dgm:prSet/>
      <dgm:spPr/>
      <dgm:t>
        <a:bodyPr/>
        <a:lstStyle/>
        <a:p>
          <a:pPr algn="ctr" rtl="0"/>
          <a:r>
            <a:rPr lang="en-US" b="1" smtClean="0"/>
            <a:t>Year  1</a:t>
          </a:r>
          <a:endParaRPr lang="en-US"/>
        </a:p>
      </dgm:t>
    </dgm:pt>
    <dgm:pt modelId="{670C451B-D511-414B-859C-050F55623EEB}" type="parTrans" cxnId="{EAE3BCB9-9A8B-42B0-AB5C-DBE610D13F47}">
      <dgm:prSet/>
      <dgm:spPr/>
      <dgm:t>
        <a:bodyPr/>
        <a:lstStyle/>
        <a:p>
          <a:endParaRPr lang="en-US"/>
        </a:p>
      </dgm:t>
    </dgm:pt>
    <dgm:pt modelId="{3F1C75BA-A3FD-4FFC-A179-D81B07AFF912}" type="sibTrans" cxnId="{EAE3BCB9-9A8B-42B0-AB5C-DBE610D13F47}">
      <dgm:prSet/>
      <dgm:spPr/>
      <dgm:t>
        <a:bodyPr/>
        <a:lstStyle/>
        <a:p>
          <a:endParaRPr lang="en-US"/>
        </a:p>
      </dgm:t>
    </dgm:pt>
    <dgm:pt modelId="{26F4F008-F8C6-4024-836E-0E8B3E5ED193}" type="pres">
      <dgm:prSet presAssocID="{39A94C5E-62D0-45DE-9EE1-2867BBEFA81D}" presName="linear" presStyleCnt="0">
        <dgm:presLayoutVars>
          <dgm:animLvl val="lvl"/>
          <dgm:resizeHandles val="exact"/>
        </dgm:presLayoutVars>
      </dgm:prSet>
      <dgm:spPr/>
      <dgm:t>
        <a:bodyPr/>
        <a:lstStyle/>
        <a:p>
          <a:endParaRPr lang="en-US"/>
        </a:p>
      </dgm:t>
    </dgm:pt>
    <dgm:pt modelId="{4ED37EED-2F57-440D-803B-9EF35EF389A3}" type="pres">
      <dgm:prSet presAssocID="{B69BE0E9-52E2-42BD-A206-2B3509654855}" presName="parentText" presStyleLbl="node1" presStyleIdx="0" presStyleCnt="1">
        <dgm:presLayoutVars>
          <dgm:chMax val="0"/>
          <dgm:bulletEnabled val="1"/>
        </dgm:presLayoutVars>
      </dgm:prSet>
      <dgm:spPr/>
      <dgm:t>
        <a:bodyPr/>
        <a:lstStyle/>
        <a:p>
          <a:endParaRPr lang="en-US"/>
        </a:p>
      </dgm:t>
    </dgm:pt>
  </dgm:ptLst>
  <dgm:cxnLst>
    <dgm:cxn modelId="{EAE3BCB9-9A8B-42B0-AB5C-DBE610D13F47}" srcId="{39A94C5E-62D0-45DE-9EE1-2867BBEFA81D}" destId="{B69BE0E9-52E2-42BD-A206-2B3509654855}" srcOrd="0" destOrd="0" parTransId="{670C451B-D511-414B-859C-050F55623EEB}" sibTransId="{3F1C75BA-A3FD-4FFC-A179-D81B07AFF912}"/>
    <dgm:cxn modelId="{AFA61A54-829D-439B-804B-0A934081BC5F}" type="presOf" srcId="{B69BE0E9-52E2-42BD-A206-2B3509654855}" destId="{4ED37EED-2F57-440D-803B-9EF35EF389A3}" srcOrd="0" destOrd="0" presId="urn:microsoft.com/office/officeart/2005/8/layout/vList2"/>
    <dgm:cxn modelId="{104DC5B6-A738-4260-8C2A-CA1808CE121D}" type="presOf" srcId="{39A94C5E-62D0-45DE-9EE1-2867BBEFA81D}" destId="{26F4F008-F8C6-4024-836E-0E8B3E5ED193}" srcOrd="0" destOrd="0" presId="urn:microsoft.com/office/officeart/2005/8/layout/vList2"/>
    <dgm:cxn modelId="{AAAB222F-F28F-4711-8580-01D706F40BBA}" type="presParOf" srcId="{26F4F008-F8C6-4024-836E-0E8B3E5ED193}" destId="{4ED37EED-2F57-440D-803B-9EF35EF389A3}"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18B8FE7-9913-4F9E-9C9A-DE74E4E0A0F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B869B93D-BAB5-47D7-9010-80486F61AA34}">
      <dgm:prSet custT="1"/>
      <dgm:spPr>
        <a:solidFill>
          <a:schemeClr val="accent2"/>
        </a:solidFill>
      </dgm:spPr>
      <dgm:t>
        <a:bodyPr/>
        <a:lstStyle/>
        <a:p>
          <a:pPr algn="ctr" rtl="0"/>
          <a:r>
            <a:rPr lang="en-US" sz="2400" dirty="0" smtClean="0"/>
            <a:t>Antimicrobial Resistance pattern (%) 0f organisms</a:t>
          </a:r>
          <a:br>
            <a:rPr lang="en-US" sz="2400" dirty="0" smtClean="0"/>
          </a:br>
          <a:r>
            <a:rPr lang="en-US" sz="2400" dirty="0" smtClean="0"/>
            <a:t>Department of microbiology</a:t>
          </a:r>
          <a:br>
            <a:rPr lang="en-US" sz="2400" dirty="0" smtClean="0"/>
          </a:br>
          <a:r>
            <a:rPr lang="en-US" sz="2400" dirty="0" smtClean="0"/>
            <a:t>dr. </a:t>
          </a:r>
          <a:r>
            <a:rPr lang="en-US" sz="2400" dirty="0" err="1" smtClean="0"/>
            <a:t>ziauddin</a:t>
          </a:r>
          <a:r>
            <a:rPr lang="en-US" sz="2400" dirty="0" smtClean="0"/>
            <a:t> hospital Karachi</a:t>
          </a:r>
          <a:endParaRPr lang="en-US" sz="2400" dirty="0"/>
        </a:p>
      </dgm:t>
    </dgm:pt>
    <dgm:pt modelId="{81FBAF1A-492B-4A0D-8369-EF8EF13DE5BF}" type="parTrans" cxnId="{7F8F996C-9155-4B60-B85C-F75704670245}">
      <dgm:prSet/>
      <dgm:spPr/>
      <dgm:t>
        <a:bodyPr/>
        <a:lstStyle/>
        <a:p>
          <a:pPr algn="ctr"/>
          <a:endParaRPr lang="en-US"/>
        </a:p>
      </dgm:t>
    </dgm:pt>
    <dgm:pt modelId="{ADC3953A-06B9-4500-AEA4-513477156D31}" type="sibTrans" cxnId="{7F8F996C-9155-4B60-B85C-F75704670245}">
      <dgm:prSet/>
      <dgm:spPr/>
      <dgm:t>
        <a:bodyPr/>
        <a:lstStyle/>
        <a:p>
          <a:pPr algn="ctr"/>
          <a:endParaRPr lang="en-US"/>
        </a:p>
      </dgm:t>
    </dgm:pt>
    <dgm:pt modelId="{9098E1F7-9307-4CCD-AB9B-A19315296ECE}" type="pres">
      <dgm:prSet presAssocID="{B18B8FE7-9913-4F9E-9C9A-DE74E4E0A0F0}" presName="linear" presStyleCnt="0">
        <dgm:presLayoutVars>
          <dgm:animLvl val="lvl"/>
          <dgm:resizeHandles val="exact"/>
        </dgm:presLayoutVars>
      </dgm:prSet>
      <dgm:spPr/>
      <dgm:t>
        <a:bodyPr/>
        <a:lstStyle/>
        <a:p>
          <a:endParaRPr lang="en-US"/>
        </a:p>
      </dgm:t>
    </dgm:pt>
    <dgm:pt modelId="{185ED3DD-E19A-47A7-8945-8CAA33E65C79}" type="pres">
      <dgm:prSet presAssocID="{B869B93D-BAB5-47D7-9010-80486F61AA34}" presName="parentText" presStyleLbl="node1" presStyleIdx="0" presStyleCnt="1">
        <dgm:presLayoutVars>
          <dgm:chMax val="0"/>
          <dgm:bulletEnabled val="1"/>
        </dgm:presLayoutVars>
      </dgm:prSet>
      <dgm:spPr/>
      <dgm:t>
        <a:bodyPr/>
        <a:lstStyle/>
        <a:p>
          <a:endParaRPr lang="en-US"/>
        </a:p>
      </dgm:t>
    </dgm:pt>
  </dgm:ptLst>
  <dgm:cxnLst>
    <dgm:cxn modelId="{B16AF9A2-A192-4B70-B2D8-2D06E565578C}" type="presOf" srcId="{B869B93D-BAB5-47D7-9010-80486F61AA34}" destId="{185ED3DD-E19A-47A7-8945-8CAA33E65C79}" srcOrd="0" destOrd="0" presId="urn:microsoft.com/office/officeart/2005/8/layout/vList2"/>
    <dgm:cxn modelId="{1BCA6FDD-9734-4C84-81B2-CEDF2A55DD20}" type="presOf" srcId="{B18B8FE7-9913-4F9E-9C9A-DE74E4E0A0F0}" destId="{9098E1F7-9307-4CCD-AB9B-A19315296ECE}" srcOrd="0" destOrd="0" presId="urn:microsoft.com/office/officeart/2005/8/layout/vList2"/>
    <dgm:cxn modelId="{7F8F996C-9155-4B60-B85C-F75704670245}" srcId="{B18B8FE7-9913-4F9E-9C9A-DE74E4E0A0F0}" destId="{B869B93D-BAB5-47D7-9010-80486F61AA34}" srcOrd="0" destOrd="0" parTransId="{81FBAF1A-492B-4A0D-8369-EF8EF13DE5BF}" sibTransId="{ADC3953A-06B9-4500-AEA4-513477156D31}"/>
    <dgm:cxn modelId="{1183DF35-6F6A-4F92-8876-6A140DD34084}" type="presParOf" srcId="{9098E1F7-9307-4CCD-AB9B-A19315296ECE}" destId="{185ED3DD-E19A-47A7-8945-8CAA33E65C79}"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B2AA34F6-D4D9-4EE3-A403-B71DB14E4B2F}"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749B268A-5A9C-4245-8FC2-E10CAFC51083}">
      <dgm:prSet/>
      <dgm:spPr/>
      <dgm:t>
        <a:bodyPr/>
        <a:lstStyle/>
        <a:p>
          <a:pPr rtl="0"/>
          <a:r>
            <a:rPr lang="en-US" b="1" smtClean="0"/>
            <a:t>Year  2</a:t>
          </a:r>
          <a:endParaRPr lang="en-US"/>
        </a:p>
      </dgm:t>
    </dgm:pt>
    <dgm:pt modelId="{C51B1A79-B809-45A1-9A81-357C060B00BE}" type="parTrans" cxnId="{B01D65EE-B853-4DDA-A421-8B23101AAC43}">
      <dgm:prSet/>
      <dgm:spPr/>
      <dgm:t>
        <a:bodyPr/>
        <a:lstStyle/>
        <a:p>
          <a:endParaRPr lang="en-US"/>
        </a:p>
      </dgm:t>
    </dgm:pt>
    <dgm:pt modelId="{467C1138-D2B9-4327-B93E-AB13FDA0AE02}" type="sibTrans" cxnId="{B01D65EE-B853-4DDA-A421-8B23101AAC43}">
      <dgm:prSet/>
      <dgm:spPr/>
      <dgm:t>
        <a:bodyPr/>
        <a:lstStyle/>
        <a:p>
          <a:endParaRPr lang="en-US"/>
        </a:p>
      </dgm:t>
    </dgm:pt>
    <dgm:pt modelId="{D11C3FD0-B2DA-44EC-8170-5CC5C680F856}" type="pres">
      <dgm:prSet presAssocID="{B2AA34F6-D4D9-4EE3-A403-B71DB14E4B2F}" presName="linear" presStyleCnt="0">
        <dgm:presLayoutVars>
          <dgm:animLvl val="lvl"/>
          <dgm:resizeHandles val="exact"/>
        </dgm:presLayoutVars>
      </dgm:prSet>
      <dgm:spPr/>
      <dgm:t>
        <a:bodyPr/>
        <a:lstStyle/>
        <a:p>
          <a:endParaRPr lang="en-US"/>
        </a:p>
      </dgm:t>
    </dgm:pt>
    <dgm:pt modelId="{24371706-C14D-4054-91BF-FA3516AA048D}" type="pres">
      <dgm:prSet presAssocID="{749B268A-5A9C-4245-8FC2-E10CAFC51083}" presName="parentText" presStyleLbl="node1" presStyleIdx="0" presStyleCnt="1">
        <dgm:presLayoutVars>
          <dgm:chMax val="0"/>
          <dgm:bulletEnabled val="1"/>
        </dgm:presLayoutVars>
      </dgm:prSet>
      <dgm:spPr/>
      <dgm:t>
        <a:bodyPr/>
        <a:lstStyle/>
        <a:p>
          <a:endParaRPr lang="en-US"/>
        </a:p>
      </dgm:t>
    </dgm:pt>
  </dgm:ptLst>
  <dgm:cxnLst>
    <dgm:cxn modelId="{383C745F-D977-4553-AB37-8C2490FF2B7C}" type="presOf" srcId="{749B268A-5A9C-4245-8FC2-E10CAFC51083}" destId="{24371706-C14D-4054-91BF-FA3516AA048D}" srcOrd="0" destOrd="0" presId="urn:microsoft.com/office/officeart/2005/8/layout/vList2"/>
    <dgm:cxn modelId="{B01D65EE-B853-4DDA-A421-8B23101AAC43}" srcId="{B2AA34F6-D4D9-4EE3-A403-B71DB14E4B2F}" destId="{749B268A-5A9C-4245-8FC2-E10CAFC51083}" srcOrd="0" destOrd="0" parTransId="{C51B1A79-B809-45A1-9A81-357C060B00BE}" sibTransId="{467C1138-D2B9-4327-B93E-AB13FDA0AE02}"/>
    <dgm:cxn modelId="{5E7DD38B-DEFC-4541-86C7-995E161C3059}" type="presOf" srcId="{B2AA34F6-D4D9-4EE3-A403-B71DB14E4B2F}" destId="{D11C3FD0-B2DA-44EC-8170-5CC5C680F856}" srcOrd="0" destOrd="0" presId="urn:microsoft.com/office/officeart/2005/8/layout/vList2"/>
    <dgm:cxn modelId="{3321E4FA-116F-44B6-91E7-2C6E067B2A11}" type="presParOf" srcId="{D11C3FD0-B2DA-44EC-8170-5CC5C680F856}" destId="{24371706-C14D-4054-91BF-FA3516AA048D}"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EEDCECD1-775C-414E-BBEF-F4FBE41C7750}"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6C7804A1-25BF-4E0B-B968-18ECBF17A07D}">
      <dgm:prSet custT="1"/>
      <dgm:spPr>
        <a:solidFill>
          <a:schemeClr val="accent2"/>
        </a:solidFill>
      </dgm:spPr>
      <dgm:t>
        <a:bodyPr/>
        <a:lstStyle/>
        <a:p>
          <a:pPr algn="ctr" rtl="0"/>
          <a:r>
            <a:rPr lang="en-US" sz="2400" dirty="0" smtClean="0"/>
            <a:t>Antimicrobial Resistance pattern (%) 0f organisms</a:t>
          </a:r>
          <a:br>
            <a:rPr lang="en-US" sz="2400" dirty="0" smtClean="0"/>
          </a:br>
          <a:r>
            <a:rPr lang="en-US" sz="2400" dirty="0" smtClean="0"/>
            <a:t>Department of microbiology</a:t>
          </a:r>
          <a:br>
            <a:rPr lang="en-US" sz="2400" dirty="0" smtClean="0"/>
          </a:br>
          <a:r>
            <a:rPr lang="en-US" sz="2400" dirty="0" smtClean="0"/>
            <a:t>dr. </a:t>
          </a:r>
          <a:r>
            <a:rPr lang="en-US" sz="2400" dirty="0" err="1" smtClean="0"/>
            <a:t>ziauddin</a:t>
          </a:r>
          <a:r>
            <a:rPr lang="en-US" sz="2400" dirty="0" smtClean="0"/>
            <a:t> hospital Karachi</a:t>
          </a:r>
          <a:endParaRPr lang="en-US" sz="2400" dirty="0"/>
        </a:p>
      </dgm:t>
    </dgm:pt>
    <dgm:pt modelId="{D2CF51BA-4BD2-49D7-AD67-346D1E45789B}" type="parTrans" cxnId="{87B32DFD-5980-41A9-BF4B-B77756EF3B2E}">
      <dgm:prSet/>
      <dgm:spPr/>
      <dgm:t>
        <a:bodyPr/>
        <a:lstStyle/>
        <a:p>
          <a:pPr algn="ctr"/>
          <a:endParaRPr lang="en-US" sz="2400"/>
        </a:p>
      </dgm:t>
    </dgm:pt>
    <dgm:pt modelId="{305BBDA0-275C-4683-8A0B-3B6EFFF05DFD}" type="sibTrans" cxnId="{87B32DFD-5980-41A9-BF4B-B77756EF3B2E}">
      <dgm:prSet/>
      <dgm:spPr/>
      <dgm:t>
        <a:bodyPr/>
        <a:lstStyle/>
        <a:p>
          <a:pPr algn="ctr"/>
          <a:endParaRPr lang="en-US" sz="2400"/>
        </a:p>
      </dgm:t>
    </dgm:pt>
    <dgm:pt modelId="{F722578C-8213-4F45-BE41-1FEF3967D18F}" type="pres">
      <dgm:prSet presAssocID="{EEDCECD1-775C-414E-BBEF-F4FBE41C7750}" presName="linear" presStyleCnt="0">
        <dgm:presLayoutVars>
          <dgm:animLvl val="lvl"/>
          <dgm:resizeHandles val="exact"/>
        </dgm:presLayoutVars>
      </dgm:prSet>
      <dgm:spPr/>
      <dgm:t>
        <a:bodyPr/>
        <a:lstStyle/>
        <a:p>
          <a:endParaRPr lang="en-US"/>
        </a:p>
      </dgm:t>
    </dgm:pt>
    <dgm:pt modelId="{840BE06F-0F61-4ED0-9FB8-42AA45EB46DE}" type="pres">
      <dgm:prSet presAssocID="{6C7804A1-25BF-4E0B-B968-18ECBF17A07D}" presName="parentText" presStyleLbl="node1" presStyleIdx="0" presStyleCnt="1">
        <dgm:presLayoutVars>
          <dgm:chMax val="0"/>
          <dgm:bulletEnabled val="1"/>
        </dgm:presLayoutVars>
      </dgm:prSet>
      <dgm:spPr/>
      <dgm:t>
        <a:bodyPr/>
        <a:lstStyle/>
        <a:p>
          <a:endParaRPr lang="en-US"/>
        </a:p>
      </dgm:t>
    </dgm:pt>
  </dgm:ptLst>
  <dgm:cxnLst>
    <dgm:cxn modelId="{B6C2DB42-BC80-46CE-81F8-EFBEE1D61F7C}" type="presOf" srcId="{EEDCECD1-775C-414E-BBEF-F4FBE41C7750}" destId="{F722578C-8213-4F45-BE41-1FEF3967D18F}" srcOrd="0" destOrd="0" presId="urn:microsoft.com/office/officeart/2005/8/layout/vList2"/>
    <dgm:cxn modelId="{C1948E55-12F7-458A-B2D2-B0F11385229F}" type="presOf" srcId="{6C7804A1-25BF-4E0B-B968-18ECBF17A07D}" destId="{840BE06F-0F61-4ED0-9FB8-42AA45EB46DE}" srcOrd="0" destOrd="0" presId="urn:microsoft.com/office/officeart/2005/8/layout/vList2"/>
    <dgm:cxn modelId="{87B32DFD-5980-41A9-BF4B-B77756EF3B2E}" srcId="{EEDCECD1-775C-414E-BBEF-F4FBE41C7750}" destId="{6C7804A1-25BF-4E0B-B968-18ECBF17A07D}" srcOrd="0" destOrd="0" parTransId="{D2CF51BA-4BD2-49D7-AD67-346D1E45789B}" sibTransId="{305BBDA0-275C-4683-8A0B-3B6EFFF05DFD}"/>
    <dgm:cxn modelId="{9BA2C853-63BF-46AB-B245-E1C54B89D96A}" type="presParOf" srcId="{F722578C-8213-4F45-BE41-1FEF3967D18F}" destId="{840BE06F-0F61-4ED0-9FB8-42AA45EB46D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8BE51521-8985-4E37-8FBD-416046D5B7A4}"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FA8F4AFA-04CC-4DC2-BC6F-9333C75480D4}">
      <dgm:prSet/>
      <dgm:spPr/>
      <dgm:t>
        <a:bodyPr/>
        <a:lstStyle/>
        <a:p>
          <a:pPr algn="ctr" rtl="0"/>
          <a:r>
            <a:rPr lang="en-US" b="1" smtClean="0"/>
            <a:t>Year  2</a:t>
          </a:r>
          <a:endParaRPr lang="en-US"/>
        </a:p>
      </dgm:t>
    </dgm:pt>
    <dgm:pt modelId="{0BABAE06-47F9-41FB-BC2D-4C5EE6AA8F0C}" type="parTrans" cxnId="{D031230A-80DB-4F88-9AE0-F3208FC86FBA}">
      <dgm:prSet/>
      <dgm:spPr/>
      <dgm:t>
        <a:bodyPr/>
        <a:lstStyle/>
        <a:p>
          <a:endParaRPr lang="en-US"/>
        </a:p>
      </dgm:t>
    </dgm:pt>
    <dgm:pt modelId="{54CAAF73-75D8-4F6A-B0ED-40DCAFBE3FF0}" type="sibTrans" cxnId="{D031230A-80DB-4F88-9AE0-F3208FC86FBA}">
      <dgm:prSet/>
      <dgm:spPr/>
      <dgm:t>
        <a:bodyPr/>
        <a:lstStyle/>
        <a:p>
          <a:endParaRPr lang="en-US"/>
        </a:p>
      </dgm:t>
    </dgm:pt>
    <dgm:pt modelId="{1BD16F5B-A3A2-4A13-97FD-615870667AE7}" type="pres">
      <dgm:prSet presAssocID="{8BE51521-8985-4E37-8FBD-416046D5B7A4}" presName="linear" presStyleCnt="0">
        <dgm:presLayoutVars>
          <dgm:animLvl val="lvl"/>
          <dgm:resizeHandles val="exact"/>
        </dgm:presLayoutVars>
      </dgm:prSet>
      <dgm:spPr/>
      <dgm:t>
        <a:bodyPr/>
        <a:lstStyle/>
        <a:p>
          <a:endParaRPr lang="en-US"/>
        </a:p>
      </dgm:t>
    </dgm:pt>
    <dgm:pt modelId="{075297B1-30B3-4981-A494-6BED97AA99B0}" type="pres">
      <dgm:prSet presAssocID="{FA8F4AFA-04CC-4DC2-BC6F-9333C75480D4}" presName="parentText" presStyleLbl="node1" presStyleIdx="0" presStyleCnt="1">
        <dgm:presLayoutVars>
          <dgm:chMax val="0"/>
          <dgm:bulletEnabled val="1"/>
        </dgm:presLayoutVars>
      </dgm:prSet>
      <dgm:spPr/>
      <dgm:t>
        <a:bodyPr/>
        <a:lstStyle/>
        <a:p>
          <a:endParaRPr lang="en-US"/>
        </a:p>
      </dgm:t>
    </dgm:pt>
  </dgm:ptLst>
  <dgm:cxnLst>
    <dgm:cxn modelId="{D031230A-80DB-4F88-9AE0-F3208FC86FBA}" srcId="{8BE51521-8985-4E37-8FBD-416046D5B7A4}" destId="{FA8F4AFA-04CC-4DC2-BC6F-9333C75480D4}" srcOrd="0" destOrd="0" parTransId="{0BABAE06-47F9-41FB-BC2D-4C5EE6AA8F0C}" sibTransId="{54CAAF73-75D8-4F6A-B0ED-40DCAFBE3FF0}"/>
    <dgm:cxn modelId="{59D6F247-7735-495B-BC41-B0EBC0A83E1E}" type="presOf" srcId="{8BE51521-8985-4E37-8FBD-416046D5B7A4}" destId="{1BD16F5B-A3A2-4A13-97FD-615870667AE7}" srcOrd="0" destOrd="0" presId="urn:microsoft.com/office/officeart/2005/8/layout/vList2"/>
    <dgm:cxn modelId="{19CC4299-26A1-49DA-8ECD-DA569B40B9A6}" type="presOf" srcId="{FA8F4AFA-04CC-4DC2-BC6F-9333C75480D4}" destId="{075297B1-30B3-4981-A494-6BED97AA99B0}" srcOrd="0" destOrd="0" presId="urn:microsoft.com/office/officeart/2005/8/layout/vList2"/>
    <dgm:cxn modelId="{4C815E54-3FDF-478E-823A-F1C8D7A9F9BE}" type="presParOf" srcId="{1BD16F5B-A3A2-4A13-97FD-615870667AE7}" destId="{075297B1-30B3-4981-A494-6BED97AA99B0}"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BD4E687F-BDEC-4D8F-AE36-D3FFAA3A270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86E52B6-EDF6-4B29-8581-F9F8AE9E53BA}">
      <dgm:prSet/>
      <dgm:spPr>
        <a:solidFill>
          <a:schemeClr val="accent2"/>
        </a:solidFill>
      </dgm:spPr>
      <dgm:t>
        <a:bodyPr/>
        <a:lstStyle/>
        <a:p>
          <a:pPr algn="ctr" rtl="0"/>
          <a:r>
            <a:rPr lang="en-US" b="1" dirty="0" smtClean="0"/>
            <a:t>Result</a:t>
          </a:r>
          <a:endParaRPr lang="en-US" b="1" dirty="0"/>
        </a:p>
      </dgm:t>
    </dgm:pt>
    <dgm:pt modelId="{DB949EE3-A2C4-405F-927F-4EEAE6B6A437}" type="parTrans" cxnId="{296C305C-FB2B-405F-9948-4433A2FFAA3A}">
      <dgm:prSet/>
      <dgm:spPr/>
      <dgm:t>
        <a:bodyPr/>
        <a:lstStyle/>
        <a:p>
          <a:endParaRPr lang="en-US"/>
        </a:p>
      </dgm:t>
    </dgm:pt>
    <dgm:pt modelId="{D4327B24-F3C2-4A77-B20E-77D241A2EA56}" type="sibTrans" cxnId="{296C305C-FB2B-405F-9948-4433A2FFAA3A}">
      <dgm:prSet/>
      <dgm:spPr/>
      <dgm:t>
        <a:bodyPr/>
        <a:lstStyle/>
        <a:p>
          <a:endParaRPr lang="en-US"/>
        </a:p>
      </dgm:t>
    </dgm:pt>
    <dgm:pt modelId="{D24DB116-A1C6-4218-B297-025AE0335860}" type="pres">
      <dgm:prSet presAssocID="{BD4E687F-BDEC-4D8F-AE36-D3FFAA3A2701}" presName="linear" presStyleCnt="0">
        <dgm:presLayoutVars>
          <dgm:animLvl val="lvl"/>
          <dgm:resizeHandles val="exact"/>
        </dgm:presLayoutVars>
      </dgm:prSet>
      <dgm:spPr/>
      <dgm:t>
        <a:bodyPr/>
        <a:lstStyle/>
        <a:p>
          <a:endParaRPr lang="en-US"/>
        </a:p>
      </dgm:t>
    </dgm:pt>
    <dgm:pt modelId="{D51A2A3C-8988-4FD0-BFB8-BCEACF1FC40D}" type="pres">
      <dgm:prSet presAssocID="{F86E52B6-EDF6-4B29-8581-F9F8AE9E53BA}" presName="parentText" presStyleLbl="node1" presStyleIdx="0" presStyleCnt="1">
        <dgm:presLayoutVars>
          <dgm:chMax val="0"/>
          <dgm:bulletEnabled val="1"/>
        </dgm:presLayoutVars>
      </dgm:prSet>
      <dgm:spPr/>
      <dgm:t>
        <a:bodyPr/>
        <a:lstStyle/>
        <a:p>
          <a:endParaRPr lang="en-US"/>
        </a:p>
      </dgm:t>
    </dgm:pt>
  </dgm:ptLst>
  <dgm:cxnLst>
    <dgm:cxn modelId="{27C5C0B2-F0F7-4B30-A0FE-6D4FEB9F6FB2}" type="presOf" srcId="{BD4E687F-BDEC-4D8F-AE36-D3FFAA3A2701}" destId="{D24DB116-A1C6-4218-B297-025AE0335860}" srcOrd="0" destOrd="0" presId="urn:microsoft.com/office/officeart/2005/8/layout/vList2"/>
    <dgm:cxn modelId="{E11016BC-6FB9-4E9A-85B0-4C990A37D808}" type="presOf" srcId="{F86E52B6-EDF6-4B29-8581-F9F8AE9E53BA}" destId="{D51A2A3C-8988-4FD0-BFB8-BCEACF1FC40D}" srcOrd="0" destOrd="0" presId="urn:microsoft.com/office/officeart/2005/8/layout/vList2"/>
    <dgm:cxn modelId="{296C305C-FB2B-405F-9948-4433A2FFAA3A}" srcId="{BD4E687F-BDEC-4D8F-AE36-D3FFAA3A2701}" destId="{F86E52B6-EDF6-4B29-8581-F9F8AE9E53BA}" srcOrd="0" destOrd="0" parTransId="{DB949EE3-A2C4-405F-927F-4EEAE6B6A437}" sibTransId="{D4327B24-F3C2-4A77-B20E-77D241A2EA56}"/>
    <dgm:cxn modelId="{13859073-A92D-48FE-8232-3329289FA1EA}" type="presParOf" srcId="{D24DB116-A1C6-4218-B297-025AE0335860}" destId="{D51A2A3C-8988-4FD0-BFB8-BCEACF1FC40D}"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7D7EA478-558E-4B68-9D09-5200DC524B8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29CE1CB-E87B-44F1-91DF-1D20DC9C287A}">
      <dgm:prSet custT="1"/>
      <dgm:spPr>
        <a:solidFill>
          <a:schemeClr val="accent2"/>
        </a:solidFill>
      </dgm:spPr>
      <dgm:t>
        <a:bodyPr/>
        <a:lstStyle/>
        <a:p>
          <a:pPr algn="ctr" rtl="0"/>
          <a:r>
            <a:rPr lang="en-US" sz="2400" b="1" u="sng" dirty="0" smtClean="0"/>
            <a:t>Sources of Positive Cultures of </a:t>
          </a:r>
          <a:r>
            <a:rPr lang="en-US" sz="2400" b="1" u="sng" dirty="0" err="1" smtClean="0"/>
            <a:t>Enterobacter</a:t>
          </a:r>
          <a:endParaRPr lang="en-US" sz="2400" b="1" dirty="0"/>
        </a:p>
      </dgm:t>
    </dgm:pt>
    <dgm:pt modelId="{4C7AC9E5-F7B0-427C-BC51-EBF570532AF0}" type="parTrans" cxnId="{48E25B40-7C20-41E0-8001-5A319DDC542A}">
      <dgm:prSet/>
      <dgm:spPr/>
      <dgm:t>
        <a:bodyPr/>
        <a:lstStyle/>
        <a:p>
          <a:pPr algn="ctr"/>
          <a:endParaRPr lang="en-US" sz="2400" b="1"/>
        </a:p>
      </dgm:t>
    </dgm:pt>
    <dgm:pt modelId="{DF0587B8-49CD-4EFC-A6F1-DCCEC61EAF37}" type="sibTrans" cxnId="{48E25B40-7C20-41E0-8001-5A319DDC542A}">
      <dgm:prSet/>
      <dgm:spPr/>
      <dgm:t>
        <a:bodyPr/>
        <a:lstStyle/>
        <a:p>
          <a:pPr algn="ctr"/>
          <a:endParaRPr lang="en-US" sz="2400" b="1"/>
        </a:p>
      </dgm:t>
    </dgm:pt>
    <dgm:pt modelId="{4C8D7F5A-26CD-47F8-A50E-19721CCFC529}" type="pres">
      <dgm:prSet presAssocID="{7D7EA478-558E-4B68-9D09-5200DC524B8B}" presName="linear" presStyleCnt="0">
        <dgm:presLayoutVars>
          <dgm:animLvl val="lvl"/>
          <dgm:resizeHandles val="exact"/>
        </dgm:presLayoutVars>
      </dgm:prSet>
      <dgm:spPr/>
      <dgm:t>
        <a:bodyPr/>
        <a:lstStyle/>
        <a:p>
          <a:endParaRPr lang="en-US"/>
        </a:p>
      </dgm:t>
    </dgm:pt>
    <dgm:pt modelId="{6C6B951C-3448-416C-AB5A-B706060E6665}" type="pres">
      <dgm:prSet presAssocID="{329CE1CB-E87B-44F1-91DF-1D20DC9C287A}" presName="parentText" presStyleLbl="node1" presStyleIdx="0" presStyleCnt="1" custLinFactNeighborX="-433" custLinFactNeighborY="-35428">
        <dgm:presLayoutVars>
          <dgm:chMax val="0"/>
          <dgm:bulletEnabled val="1"/>
        </dgm:presLayoutVars>
      </dgm:prSet>
      <dgm:spPr/>
      <dgm:t>
        <a:bodyPr/>
        <a:lstStyle/>
        <a:p>
          <a:endParaRPr lang="en-US"/>
        </a:p>
      </dgm:t>
    </dgm:pt>
  </dgm:ptLst>
  <dgm:cxnLst>
    <dgm:cxn modelId="{48E25B40-7C20-41E0-8001-5A319DDC542A}" srcId="{7D7EA478-558E-4B68-9D09-5200DC524B8B}" destId="{329CE1CB-E87B-44F1-91DF-1D20DC9C287A}" srcOrd="0" destOrd="0" parTransId="{4C7AC9E5-F7B0-427C-BC51-EBF570532AF0}" sibTransId="{DF0587B8-49CD-4EFC-A6F1-DCCEC61EAF37}"/>
    <dgm:cxn modelId="{AD48195A-04D4-423D-B0FF-BB7947D0DB50}" type="presOf" srcId="{329CE1CB-E87B-44F1-91DF-1D20DC9C287A}" destId="{6C6B951C-3448-416C-AB5A-B706060E6665}" srcOrd="0" destOrd="0" presId="urn:microsoft.com/office/officeart/2005/8/layout/vList2"/>
    <dgm:cxn modelId="{06B76378-B12F-4E2E-BACD-630322364C33}" type="presOf" srcId="{7D7EA478-558E-4B68-9D09-5200DC524B8B}" destId="{4C8D7F5A-26CD-47F8-A50E-19721CCFC529}" srcOrd="0" destOrd="0" presId="urn:microsoft.com/office/officeart/2005/8/layout/vList2"/>
    <dgm:cxn modelId="{D3D5D4C7-FC60-4EDB-925A-EE82594B530E}" type="presParOf" srcId="{4C8D7F5A-26CD-47F8-A50E-19721CCFC529}" destId="{6C6B951C-3448-416C-AB5A-B706060E6665}"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A99E9DAB-652F-4450-9F4B-40397A58A4BA}" type="doc">
      <dgm:prSet loTypeId="urn:microsoft.com/office/officeart/2005/8/layout/vList2" loCatId="list" qsTypeId="urn:microsoft.com/office/officeart/2005/8/quickstyle/simple1" qsCatId="simple" csTypeId="urn:microsoft.com/office/officeart/2005/8/colors/accent1_2" csCatId="accent1"/>
      <dgm:spPr/>
      <dgm:t>
        <a:bodyPr/>
        <a:lstStyle/>
        <a:p>
          <a:endParaRPr lang="en-US"/>
        </a:p>
      </dgm:t>
    </dgm:pt>
    <dgm:pt modelId="{E50FEC03-4DF2-4D9C-93E2-3114CC9C9A89}">
      <dgm:prSet/>
      <dgm:spPr/>
      <dgm:t>
        <a:bodyPr/>
        <a:lstStyle/>
        <a:p>
          <a:pPr algn="ctr" rtl="0"/>
          <a:r>
            <a:rPr lang="en-US" dirty="0" smtClean="0"/>
            <a:t>Table  1</a:t>
          </a:r>
          <a:endParaRPr lang="en-US" dirty="0"/>
        </a:p>
      </dgm:t>
    </dgm:pt>
    <dgm:pt modelId="{549E2869-246C-429F-8B06-4EB85297D92F}" type="parTrans" cxnId="{E5DE658B-CC64-49F8-A392-1852742E0C61}">
      <dgm:prSet/>
      <dgm:spPr/>
      <dgm:t>
        <a:bodyPr/>
        <a:lstStyle/>
        <a:p>
          <a:endParaRPr lang="en-US"/>
        </a:p>
      </dgm:t>
    </dgm:pt>
    <dgm:pt modelId="{179CD205-26B0-4449-BD28-BC4F8DA4A9B8}" type="sibTrans" cxnId="{E5DE658B-CC64-49F8-A392-1852742E0C61}">
      <dgm:prSet/>
      <dgm:spPr/>
      <dgm:t>
        <a:bodyPr/>
        <a:lstStyle/>
        <a:p>
          <a:endParaRPr lang="en-US"/>
        </a:p>
      </dgm:t>
    </dgm:pt>
    <dgm:pt modelId="{1870E139-DF8B-45BA-B228-9D17EDD25A7F}" type="pres">
      <dgm:prSet presAssocID="{A99E9DAB-652F-4450-9F4B-40397A58A4BA}" presName="linear" presStyleCnt="0">
        <dgm:presLayoutVars>
          <dgm:animLvl val="lvl"/>
          <dgm:resizeHandles val="exact"/>
        </dgm:presLayoutVars>
      </dgm:prSet>
      <dgm:spPr/>
      <dgm:t>
        <a:bodyPr/>
        <a:lstStyle/>
        <a:p>
          <a:endParaRPr lang="en-US"/>
        </a:p>
      </dgm:t>
    </dgm:pt>
    <dgm:pt modelId="{293711FB-8143-4757-8038-3EAC2DC6C7A3}" type="pres">
      <dgm:prSet presAssocID="{E50FEC03-4DF2-4D9C-93E2-3114CC9C9A89}" presName="parentText" presStyleLbl="node1" presStyleIdx="0" presStyleCnt="1">
        <dgm:presLayoutVars>
          <dgm:chMax val="0"/>
          <dgm:bulletEnabled val="1"/>
        </dgm:presLayoutVars>
      </dgm:prSet>
      <dgm:spPr/>
      <dgm:t>
        <a:bodyPr/>
        <a:lstStyle/>
        <a:p>
          <a:endParaRPr lang="en-US"/>
        </a:p>
      </dgm:t>
    </dgm:pt>
  </dgm:ptLst>
  <dgm:cxnLst>
    <dgm:cxn modelId="{3D3DBE4F-7FDC-46CD-8579-FF493739D534}" type="presOf" srcId="{A99E9DAB-652F-4450-9F4B-40397A58A4BA}" destId="{1870E139-DF8B-45BA-B228-9D17EDD25A7F}" srcOrd="0" destOrd="0" presId="urn:microsoft.com/office/officeart/2005/8/layout/vList2"/>
    <dgm:cxn modelId="{44DD24DA-F83B-4A31-B1D7-CA2F128F1FDE}" type="presOf" srcId="{E50FEC03-4DF2-4D9C-93E2-3114CC9C9A89}" destId="{293711FB-8143-4757-8038-3EAC2DC6C7A3}" srcOrd="0" destOrd="0" presId="urn:microsoft.com/office/officeart/2005/8/layout/vList2"/>
    <dgm:cxn modelId="{E5DE658B-CC64-49F8-A392-1852742E0C61}" srcId="{A99E9DAB-652F-4450-9F4B-40397A58A4BA}" destId="{E50FEC03-4DF2-4D9C-93E2-3114CC9C9A89}" srcOrd="0" destOrd="0" parTransId="{549E2869-246C-429F-8B06-4EB85297D92F}" sibTransId="{179CD205-26B0-4449-BD28-BC4F8DA4A9B8}"/>
    <dgm:cxn modelId="{86216B6F-1AC4-4A82-A47C-96B63A5118E3}" type="presParOf" srcId="{1870E139-DF8B-45BA-B228-9D17EDD25A7F}" destId="{293711FB-8143-4757-8038-3EAC2DC6C7A3}" srcOrd="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2B1FCAC7-6BFF-4623-B20B-BC595EF6ED77}"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8F3EEA06-DF3C-475B-9247-42F0525F8A60}">
      <dgm:prSet custT="1"/>
      <dgm:spPr>
        <a:solidFill>
          <a:schemeClr val="accent2"/>
        </a:solidFill>
      </dgm:spPr>
      <dgm:t>
        <a:bodyPr/>
        <a:lstStyle/>
        <a:p>
          <a:pPr algn="ctr" rtl="0"/>
          <a:r>
            <a:rPr lang="en-US" sz="2400" b="1" u="sng" smtClean="0"/>
            <a:t>Discussion:</a:t>
          </a:r>
          <a:endParaRPr lang="en-US" sz="2400" b="1"/>
        </a:p>
      </dgm:t>
    </dgm:pt>
    <dgm:pt modelId="{DE5E8A49-BF59-4E8F-9C25-D07331065DE8}" type="parTrans" cxnId="{EB70EC95-32BF-4009-BE18-B6FA9C501158}">
      <dgm:prSet/>
      <dgm:spPr/>
      <dgm:t>
        <a:bodyPr/>
        <a:lstStyle/>
        <a:p>
          <a:pPr algn="ctr"/>
          <a:endParaRPr lang="en-US"/>
        </a:p>
      </dgm:t>
    </dgm:pt>
    <dgm:pt modelId="{157D3222-FE10-4633-B8C6-0DA62D135137}" type="sibTrans" cxnId="{EB70EC95-32BF-4009-BE18-B6FA9C501158}">
      <dgm:prSet/>
      <dgm:spPr/>
      <dgm:t>
        <a:bodyPr/>
        <a:lstStyle/>
        <a:p>
          <a:pPr algn="ctr"/>
          <a:endParaRPr lang="en-US"/>
        </a:p>
      </dgm:t>
    </dgm:pt>
    <dgm:pt modelId="{CA425765-FFC6-4DE8-9139-8C1F562F4647}" type="pres">
      <dgm:prSet presAssocID="{2B1FCAC7-6BFF-4623-B20B-BC595EF6ED77}" presName="linear" presStyleCnt="0">
        <dgm:presLayoutVars>
          <dgm:animLvl val="lvl"/>
          <dgm:resizeHandles val="exact"/>
        </dgm:presLayoutVars>
      </dgm:prSet>
      <dgm:spPr/>
      <dgm:t>
        <a:bodyPr/>
        <a:lstStyle/>
        <a:p>
          <a:endParaRPr lang="en-US"/>
        </a:p>
      </dgm:t>
    </dgm:pt>
    <dgm:pt modelId="{B65EBEEB-A7B2-4C27-B290-981E5CB61CBF}" type="pres">
      <dgm:prSet presAssocID="{8F3EEA06-DF3C-475B-9247-42F0525F8A60}" presName="parentText" presStyleLbl="node1" presStyleIdx="0" presStyleCnt="1">
        <dgm:presLayoutVars>
          <dgm:chMax val="0"/>
          <dgm:bulletEnabled val="1"/>
        </dgm:presLayoutVars>
      </dgm:prSet>
      <dgm:spPr/>
      <dgm:t>
        <a:bodyPr/>
        <a:lstStyle/>
        <a:p>
          <a:endParaRPr lang="en-US"/>
        </a:p>
      </dgm:t>
    </dgm:pt>
  </dgm:ptLst>
  <dgm:cxnLst>
    <dgm:cxn modelId="{6BB938BD-F56D-44F4-8BF4-A96DBE75FB03}" type="presOf" srcId="{8F3EEA06-DF3C-475B-9247-42F0525F8A60}" destId="{B65EBEEB-A7B2-4C27-B290-981E5CB61CBF}" srcOrd="0" destOrd="0" presId="urn:microsoft.com/office/officeart/2005/8/layout/vList2"/>
    <dgm:cxn modelId="{D7CD0645-DA11-4ADD-A716-1D51C28124B3}" type="presOf" srcId="{2B1FCAC7-6BFF-4623-B20B-BC595EF6ED77}" destId="{CA425765-FFC6-4DE8-9139-8C1F562F4647}" srcOrd="0" destOrd="0" presId="urn:microsoft.com/office/officeart/2005/8/layout/vList2"/>
    <dgm:cxn modelId="{EB70EC95-32BF-4009-BE18-B6FA9C501158}" srcId="{2B1FCAC7-6BFF-4623-B20B-BC595EF6ED77}" destId="{8F3EEA06-DF3C-475B-9247-42F0525F8A60}" srcOrd="0" destOrd="0" parTransId="{DE5E8A49-BF59-4E8F-9C25-D07331065DE8}" sibTransId="{157D3222-FE10-4633-B8C6-0DA62D135137}"/>
    <dgm:cxn modelId="{A0C79972-68D8-4BC1-92D8-77FBEF20472D}" type="presParOf" srcId="{CA425765-FFC6-4DE8-9139-8C1F562F4647}" destId="{B65EBEEB-A7B2-4C27-B290-981E5CB61CBF}"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60447965-939B-48CC-A7B6-5115A2436D16}" type="doc">
      <dgm:prSet loTypeId="urn:microsoft.com/office/officeart/2005/8/layout/vList2" loCatId="list" qsTypeId="urn:microsoft.com/office/officeart/2005/8/quickstyle/simple1" qsCatId="simple" csTypeId="urn:microsoft.com/office/officeart/2005/8/colors/colorful3" csCatId="colorful"/>
      <dgm:spPr/>
      <dgm:t>
        <a:bodyPr/>
        <a:lstStyle/>
        <a:p>
          <a:endParaRPr lang="en-US"/>
        </a:p>
      </dgm:t>
    </dgm:pt>
    <dgm:pt modelId="{22847563-4AA8-4A22-A771-F2173557AAC2}">
      <dgm:prSet/>
      <dgm:spPr/>
      <dgm:t>
        <a:bodyPr/>
        <a:lstStyle/>
        <a:p>
          <a:pPr rtl="0"/>
          <a:r>
            <a:rPr lang="en-US" i="0" dirty="0" smtClean="0"/>
            <a:t>Although each of the  mentioned risk factors can independently justified  , their separate analysis might not be appropriate because of the apparent inter-relationship between them.</a:t>
          </a:r>
          <a:endParaRPr lang="en-US" dirty="0"/>
        </a:p>
      </dgm:t>
    </dgm:pt>
    <dgm:pt modelId="{7112BED9-7028-4115-AF90-32335B633CA0}" type="parTrans" cxnId="{D02FB22C-7661-437E-AFDC-E0EDF32BFE8B}">
      <dgm:prSet/>
      <dgm:spPr/>
      <dgm:t>
        <a:bodyPr/>
        <a:lstStyle/>
        <a:p>
          <a:endParaRPr lang="en-US"/>
        </a:p>
      </dgm:t>
    </dgm:pt>
    <dgm:pt modelId="{B8DAE782-4B18-4470-8A4B-E2A8A6768E0E}" type="sibTrans" cxnId="{D02FB22C-7661-437E-AFDC-E0EDF32BFE8B}">
      <dgm:prSet/>
      <dgm:spPr/>
      <dgm:t>
        <a:bodyPr/>
        <a:lstStyle/>
        <a:p>
          <a:endParaRPr lang="en-US"/>
        </a:p>
      </dgm:t>
    </dgm:pt>
    <dgm:pt modelId="{C4C38209-476A-450E-B78B-DE3C54D758CE}" type="pres">
      <dgm:prSet presAssocID="{60447965-939B-48CC-A7B6-5115A2436D16}" presName="linear" presStyleCnt="0">
        <dgm:presLayoutVars>
          <dgm:animLvl val="lvl"/>
          <dgm:resizeHandles val="exact"/>
        </dgm:presLayoutVars>
      </dgm:prSet>
      <dgm:spPr/>
      <dgm:t>
        <a:bodyPr/>
        <a:lstStyle/>
        <a:p>
          <a:endParaRPr lang="en-US"/>
        </a:p>
      </dgm:t>
    </dgm:pt>
    <dgm:pt modelId="{26118FE3-F895-4447-B250-C7E8CC977A4E}" type="pres">
      <dgm:prSet presAssocID="{22847563-4AA8-4A22-A771-F2173557AAC2}" presName="parentText" presStyleLbl="node1" presStyleIdx="0" presStyleCnt="1" custLinFactNeighborX="-177">
        <dgm:presLayoutVars>
          <dgm:chMax val="0"/>
          <dgm:bulletEnabled val="1"/>
        </dgm:presLayoutVars>
      </dgm:prSet>
      <dgm:spPr/>
      <dgm:t>
        <a:bodyPr/>
        <a:lstStyle/>
        <a:p>
          <a:endParaRPr lang="en-US"/>
        </a:p>
      </dgm:t>
    </dgm:pt>
  </dgm:ptLst>
  <dgm:cxnLst>
    <dgm:cxn modelId="{D02FB22C-7661-437E-AFDC-E0EDF32BFE8B}" srcId="{60447965-939B-48CC-A7B6-5115A2436D16}" destId="{22847563-4AA8-4A22-A771-F2173557AAC2}" srcOrd="0" destOrd="0" parTransId="{7112BED9-7028-4115-AF90-32335B633CA0}" sibTransId="{B8DAE782-4B18-4470-8A4B-E2A8A6768E0E}"/>
    <dgm:cxn modelId="{BE0DDC6F-D03F-41F2-B11B-BC20BD99DCD3}" type="presOf" srcId="{22847563-4AA8-4A22-A771-F2173557AAC2}" destId="{26118FE3-F895-4447-B250-C7E8CC977A4E}" srcOrd="0" destOrd="0" presId="urn:microsoft.com/office/officeart/2005/8/layout/vList2"/>
    <dgm:cxn modelId="{3CD2D034-1BBA-4B60-8BEA-B214C7FE059A}" type="presOf" srcId="{60447965-939B-48CC-A7B6-5115A2436D16}" destId="{C4C38209-476A-450E-B78B-DE3C54D758CE}" srcOrd="0" destOrd="0" presId="urn:microsoft.com/office/officeart/2005/8/layout/vList2"/>
    <dgm:cxn modelId="{9B49BAE8-0DE2-4385-B91F-A51B33577B73}" type="presParOf" srcId="{C4C38209-476A-450E-B78B-DE3C54D758CE}" destId="{26118FE3-F895-4447-B250-C7E8CC977A4E}"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6F51B826-6E5A-4035-B535-0CA4A048DC9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2003AF96-4E86-4BDD-9736-7A2A5C919523}">
      <dgm:prSet custT="1"/>
      <dgm:spPr>
        <a:solidFill>
          <a:schemeClr val="accent2"/>
        </a:solidFill>
      </dgm:spPr>
      <dgm:t>
        <a:bodyPr/>
        <a:lstStyle/>
        <a:p>
          <a:pPr algn="ctr" rtl="0"/>
          <a:r>
            <a:rPr lang="en-US" sz="2400" b="1" u="sng" dirty="0" smtClean="0"/>
            <a:t>Conclusion</a:t>
          </a:r>
          <a:endParaRPr lang="en-US" sz="2400" b="1" dirty="0"/>
        </a:p>
      </dgm:t>
    </dgm:pt>
    <dgm:pt modelId="{5878D8E0-A7F3-42E8-8083-BDDE8BB1FD3F}" type="parTrans" cxnId="{67392CAA-9F34-465C-9ECD-878B59C28F80}">
      <dgm:prSet/>
      <dgm:spPr/>
      <dgm:t>
        <a:bodyPr/>
        <a:lstStyle/>
        <a:p>
          <a:endParaRPr lang="en-US"/>
        </a:p>
      </dgm:t>
    </dgm:pt>
    <dgm:pt modelId="{AC87663D-7932-4F9B-92D8-4986BE13E148}" type="sibTrans" cxnId="{67392CAA-9F34-465C-9ECD-878B59C28F80}">
      <dgm:prSet/>
      <dgm:spPr/>
      <dgm:t>
        <a:bodyPr/>
        <a:lstStyle/>
        <a:p>
          <a:endParaRPr lang="en-US"/>
        </a:p>
      </dgm:t>
    </dgm:pt>
    <dgm:pt modelId="{7688F4B8-B29A-47F5-B39B-789E5F4FAAB8}" type="pres">
      <dgm:prSet presAssocID="{6F51B826-6E5A-4035-B535-0CA4A048DC96}" presName="linear" presStyleCnt="0">
        <dgm:presLayoutVars>
          <dgm:animLvl val="lvl"/>
          <dgm:resizeHandles val="exact"/>
        </dgm:presLayoutVars>
      </dgm:prSet>
      <dgm:spPr/>
      <dgm:t>
        <a:bodyPr/>
        <a:lstStyle/>
        <a:p>
          <a:endParaRPr lang="en-US"/>
        </a:p>
      </dgm:t>
    </dgm:pt>
    <dgm:pt modelId="{F75E3C5A-272B-4C39-B8A3-3B2DB4D70AE8}" type="pres">
      <dgm:prSet presAssocID="{2003AF96-4E86-4BDD-9736-7A2A5C919523}" presName="parentText" presStyleLbl="node1" presStyleIdx="0" presStyleCnt="1" custLinFactNeighborX="59574" custLinFactNeighborY="71401">
        <dgm:presLayoutVars>
          <dgm:chMax val="0"/>
          <dgm:bulletEnabled val="1"/>
        </dgm:presLayoutVars>
      </dgm:prSet>
      <dgm:spPr/>
      <dgm:t>
        <a:bodyPr/>
        <a:lstStyle/>
        <a:p>
          <a:endParaRPr lang="en-US"/>
        </a:p>
      </dgm:t>
    </dgm:pt>
  </dgm:ptLst>
  <dgm:cxnLst>
    <dgm:cxn modelId="{0A1EDDBD-D0AF-4B74-8771-95C67094606B}" type="presOf" srcId="{6F51B826-6E5A-4035-B535-0CA4A048DC96}" destId="{7688F4B8-B29A-47F5-B39B-789E5F4FAAB8}" srcOrd="0" destOrd="0" presId="urn:microsoft.com/office/officeart/2005/8/layout/vList2"/>
    <dgm:cxn modelId="{67392CAA-9F34-465C-9ECD-878B59C28F80}" srcId="{6F51B826-6E5A-4035-B535-0CA4A048DC96}" destId="{2003AF96-4E86-4BDD-9736-7A2A5C919523}" srcOrd="0" destOrd="0" parTransId="{5878D8E0-A7F3-42E8-8083-BDDE8BB1FD3F}" sibTransId="{AC87663D-7932-4F9B-92D8-4986BE13E148}"/>
    <dgm:cxn modelId="{EF1AA0EA-D125-469F-933F-9E51F12C11E8}" type="presOf" srcId="{2003AF96-4E86-4BDD-9736-7A2A5C919523}" destId="{F75E3C5A-272B-4C39-B8A3-3B2DB4D70AE8}" srcOrd="0" destOrd="0" presId="urn:microsoft.com/office/officeart/2005/8/layout/vList2"/>
    <dgm:cxn modelId="{A46A678C-0A60-404B-B714-E7027A8C6096}" type="presParOf" srcId="{7688F4B8-B29A-47F5-B39B-789E5F4FAAB8}" destId="{F75E3C5A-272B-4C39-B8A3-3B2DB4D70AE8}"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B029086A-95E6-42C4-B95E-020ED40A555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B920A2E-FFAC-4875-BE27-E6DC45058EA9}">
      <dgm:prSet custT="1"/>
      <dgm:spPr>
        <a:solidFill>
          <a:schemeClr val="accent2"/>
        </a:solidFill>
      </dgm:spPr>
      <dgm:t>
        <a:bodyPr/>
        <a:lstStyle/>
        <a:p>
          <a:pPr algn="ctr" rtl="0"/>
          <a:r>
            <a:rPr lang="en-US" sz="2400" b="1" u="sng" smtClean="0"/>
            <a:t>References:</a:t>
          </a:r>
          <a:endParaRPr lang="en-US" sz="2400" b="1"/>
        </a:p>
      </dgm:t>
    </dgm:pt>
    <dgm:pt modelId="{F63441AE-8310-4BC7-A1D5-230F07F949E7}" type="parTrans" cxnId="{E8905425-D2CA-4E2E-B64F-C367E46EED97}">
      <dgm:prSet/>
      <dgm:spPr/>
      <dgm:t>
        <a:bodyPr/>
        <a:lstStyle/>
        <a:p>
          <a:pPr algn="ctr"/>
          <a:endParaRPr lang="en-US"/>
        </a:p>
      </dgm:t>
    </dgm:pt>
    <dgm:pt modelId="{00323732-7D40-40BD-843C-3F2498536A02}" type="sibTrans" cxnId="{E8905425-D2CA-4E2E-B64F-C367E46EED97}">
      <dgm:prSet/>
      <dgm:spPr/>
      <dgm:t>
        <a:bodyPr/>
        <a:lstStyle/>
        <a:p>
          <a:pPr algn="ctr"/>
          <a:endParaRPr lang="en-US"/>
        </a:p>
      </dgm:t>
    </dgm:pt>
    <dgm:pt modelId="{1117411D-9F7A-4303-871A-4B4C184BB8F6}" type="pres">
      <dgm:prSet presAssocID="{B029086A-95E6-42C4-B95E-020ED40A555A}" presName="linear" presStyleCnt="0">
        <dgm:presLayoutVars>
          <dgm:animLvl val="lvl"/>
          <dgm:resizeHandles val="exact"/>
        </dgm:presLayoutVars>
      </dgm:prSet>
      <dgm:spPr/>
      <dgm:t>
        <a:bodyPr/>
        <a:lstStyle/>
        <a:p>
          <a:endParaRPr lang="en-US"/>
        </a:p>
      </dgm:t>
    </dgm:pt>
    <dgm:pt modelId="{8B9408D4-1C2D-47B3-B292-96089B03C56A}" type="pres">
      <dgm:prSet presAssocID="{FB920A2E-FFAC-4875-BE27-E6DC45058EA9}" presName="parentText" presStyleLbl="node1" presStyleIdx="0" presStyleCnt="1">
        <dgm:presLayoutVars>
          <dgm:chMax val="0"/>
          <dgm:bulletEnabled val="1"/>
        </dgm:presLayoutVars>
      </dgm:prSet>
      <dgm:spPr/>
      <dgm:t>
        <a:bodyPr/>
        <a:lstStyle/>
        <a:p>
          <a:endParaRPr lang="en-US"/>
        </a:p>
      </dgm:t>
    </dgm:pt>
  </dgm:ptLst>
  <dgm:cxnLst>
    <dgm:cxn modelId="{E8905425-D2CA-4E2E-B64F-C367E46EED97}" srcId="{B029086A-95E6-42C4-B95E-020ED40A555A}" destId="{FB920A2E-FFAC-4875-BE27-E6DC45058EA9}" srcOrd="0" destOrd="0" parTransId="{F63441AE-8310-4BC7-A1D5-230F07F949E7}" sibTransId="{00323732-7D40-40BD-843C-3F2498536A02}"/>
    <dgm:cxn modelId="{E031A159-B4BD-4E25-B374-9AA3B6570A0D}" type="presOf" srcId="{B029086A-95E6-42C4-B95E-020ED40A555A}" destId="{1117411D-9F7A-4303-871A-4B4C184BB8F6}" srcOrd="0" destOrd="0" presId="urn:microsoft.com/office/officeart/2005/8/layout/vList2"/>
    <dgm:cxn modelId="{87DF315A-BEDA-4C66-915C-12494413BB00}" type="presOf" srcId="{FB920A2E-FFAC-4875-BE27-E6DC45058EA9}" destId="{8B9408D4-1C2D-47B3-B292-96089B03C56A}" srcOrd="0" destOrd="0" presId="urn:microsoft.com/office/officeart/2005/8/layout/vList2"/>
    <dgm:cxn modelId="{A727ADDC-0551-448B-B3ED-DC426FAA67C2}" type="presParOf" srcId="{1117411D-9F7A-4303-871A-4B4C184BB8F6}" destId="{8B9408D4-1C2D-47B3-B292-96089B03C56A}" srcOrd="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F35B05-C277-441C-B3AA-D5F1990393D0}">
      <dsp:nvSpPr>
        <dsp:cNvPr id="0" name=""/>
        <dsp:cNvSpPr/>
      </dsp:nvSpPr>
      <dsp:spPr>
        <a:xfrm>
          <a:off x="0" y="62054"/>
          <a:ext cx="8583304" cy="170469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9070" tIns="179070" rIns="179070" bIns="179070" numCol="1" spcCol="1270" anchor="ctr" anchorCtr="0">
          <a:noAutofit/>
        </a:bodyPr>
        <a:lstStyle/>
        <a:p>
          <a:pPr lvl="0" algn="l" defTabSz="2089150" rtl="0">
            <a:lnSpc>
              <a:spcPct val="90000"/>
            </a:lnSpc>
            <a:spcBef>
              <a:spcPct val="0"/>
            </a:spcBef>
            <a:spcAft>
              <a:spcPct val="35000"/>
            </a:spcAft>
          </a:pPr>
          <a:r>
            <a:rPr lang="en-US" sz="4700" kern="1200" baseline="0" dirty="0" smtClean="0"/>
            <a:t>Emergence of Multi drug resistant pathogens In Neonatal Sepsis</a:t>
          </a:r>
          <a:endParaRPr lang="en-US" sz="4700" kern="1200" dirty="0"/>
        </a:p>
      </dsp:txBody>
      <dsp:txXfrm>
        <a:off x="83216" y="145270"/>
        <a:ext cx="8416872" cy="15382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CE9525-6AE8-4D61-B239-127E5FED20B2}">
      <dsp:nvSpPr>
        <dsp:cNvPr id="0" name=""/>
        <dsp:cNvSpPr/>
      </dsp:nvSpPr>
      <dsp:spPr>
        <a:xfrm>
          <a:off x="0" y="495"/>
          <a:ext cx="5715000" cy="433796"/>
        </a:xfrm>
        <a:prstGeom prst="roundRect">
          <a:avLst/>
        </a:prstGeom>
        <a:solidFill>
          <a:schemeClr val="accent2">
            <a:hueOff val="0"/>
            <a:satOff val="0"/>
            <a:lumOff val="0"/>
            <a:alphaOff val="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2">
              <a:hueOff val="0"/>
              <a:satOff val="0"/>
              <a:lumOff val="0"/>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i="1" kern="1200" smtClean="0"/>
            <a:t>By</a:t>
          </a:r>
          <a:endParaRPr lang="en-US" sz="2000" kern="1200"/>
        </a:p>
      </dsp:txBody>
      <dsp:txXfrm>
        <a:off x="21176" y="21671"/>
        <a:ext cx="5672648" cy="391444"/>
      </dsp:txXfrm>
    </dsp:sp>
    <dsp:sp modelId="{2833B049-1492-41A7-B1C7-3C1ED63AB289}">
      <dsp:nvSpPr>
        <dsp:cNvPr id="0" name=""/>
        <dsp:cNvSpPr/>
      </dsp:nvSpPr>
      <dsp:spPr>
        <a:xfrm>
          <a:off x="0" y="444248"/>
          <a:ext cx="5715000" cy="433796"/>
        </a:xfrm>
        <a:prstGeom prst="roundRect">
          <a:avLst/>
        </a:prstGeom>
        <a:solidFill>
          <a:schemeClr val="accent2">
            <a:hueOff val="686585"/>
            <a:satOff val="-12202"/>
            <a:lumOff val="392"/>
            <a:alphaOff val="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2">
              <a:hueOff val="686585"/>
              <a:satOff val="-12202"/>
              <a:lumOff val="392"/>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106680" tIns="106680" rIns="106680" bIns="106680" numCol="1" spcCol="1270" anchor="ctr" anchorCtr="0">
          <a:noAutofit/>
        </a:bodyPr>
        <a:lstStyle/>
        <a:p>
          <a:pPr lvl="0" algn="l" defTabSz="1244600" rtl="0">
            <a:lnSpc>
              <a:spcPct val="90000"/>
            </a:lnSpc>
            <a:spcBef>
              <a:spcPct val="0"/>
            </a:spcBef>
            <a:spcAft>
              <a:spcPct val="35000"/>
            </a:spcAft>
          </a:pPr>
          <a:r>
            <a:rPr lang="en-US" sz="2800" b="1" i="1" kern="1200" dirty="0" smtClean="0"/>
            <a:t>Professor </a:t>
          </a:r>
          <a:r>
            <a:rPr lang="en-US" sz="2800" b="1" i="1" kern="1200" dirty="0" err="1" smtClean="0"/>
            <a:t>Zareen</a:t>
          </a:r>
          <a:r>
            <a:rPr lang="en-US" sz="2800" b="1" i="1" kern="1200" dirty="0" smtClean="0"/>
            <a:t> </a:t>
          </a:r>
          <a:r>
            <a:rPr lang="en-US" sz="2800" b="1" i="1" kern="1200" dirty="0" err="1" smtClean="0"/>
            <a:t>Fasih</a:t>
          </a:r>
          <a:endParaRPr lang="en-US" sz="2800" b="1" kern="1200" dirty="0"/>
        </a:p>
      </dsp:txBody>
      <dsp:txXfrm>
        <a:off x="21176" y="465424"/>
        <a:ext cx="5672648" cy="391444"/>
      </dsp:txXfrm>
    </dsp:sp>
    <dsp:sp modelId="{4291C420-6F15-4112-933B-2630D8C42561}">
      <dsp:nvSpPr>
        <dsp:cNvPr id="0" name=""/>
        <dsp:cNvSpPr/>
      </dsp:nvSpPr>
      <dsp:spPr>
        <a:xfrm>
          <a:off x="0" y="888001"/>
          <a:ext cx="5715000" cy="433796"/>
        </a:xfrm>
        <a:prstGeom prst="roundRect">
          <a:avLst/>
        </a:prstGeom>
        <a:solidFill>
          <a:schemeClr val="accent2">
            <a:hueOff val="1373170"/>
            <a:satOff val="-24404"/>
            <a:lumOff val="785"/>
            <a:alphaOff val="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2">
              <a:hueOff val="1373170"/>
              <a:satOff val="-24404"/>
              <a:lumOff val="785"/>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i="0" kern="1200" smtClean="0"/>
            <a:t>Chairperson Peadiatric Department</a:t>
          </a:r>
          <a:endParaRPr lang="en-US" sz="2000" kern="1200"/>
        </a:p>
      </dsp:txBody>
      <dsp:txXfrm>
        <a:off x="21176" y="909177"/>
        <a:ext cx="5672648" cy="391444"/>
      </dsp:txXfrm>
    </dsp:sp>
    <dsp:sp modelId="{7F7BF7F5-15B9-45D8-8165-67B8EEC1B911}">
      <dsp:nvSpPr>
        <dsp:cNvPr id="0" name=""/>
        <dsp:cNvSpPr/>
      </dsp:nvSpPr>
      <dsp:spPr>
        <a:xfrm>
          <a:off x="0" y="1331754"/>
          <a:ext cx="5715000" cy="433796"/>
        </a:xfrm>
        <a:prstGeom prst="roundRect">
          <a:avLst/>
        </a:prstGeom>
        <a:solidFill>
          <a:schemeClr val="accent2">
            <a:hueOff val="2059755"/>
            <a:satOff val="-36606"/>
            <a:lumOff val="1177"/>
            <a:alphaOff val="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2">
              <a:hueOff val="2059755"/>
              <a:satOff val="-36606"/>
              <a:lumOff val="1177"/>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i="0" kern="1200" smtClean="0"/>
            <a:t>Zia-ud-din Hospital Karachi</a:t>
          </a:r>
          <a:endParaRPr lang="en-US" sz="2000" kern="1200"/>
        </a:p>
      </dsp:txBody>
      <dsp:txXfrm>
        <a:off x="21176" y="1352930"/>
        <a:ext cx="5672648" cy="391444"/>
      </dsp:txXfrm>
    </dsp:sp>
    <dsp:sp modelId="{1F3ED16F-37DF-405A-9C43-B8C4D1D82B0E}">
      <dsp:nvSpPr>
        <dsp:cNvPr id="0" name=""/>
        <dsp:cNvSpPr/>
      </dsp:nvSpPr>
      <dsp:spPr>
        <a:xfrm>
          <a:off x="0" y="1775507"/>
          <a:ext cx="5715000" cy="433796"/>
        </a:xfrm>
        <a:prstGeom prst="roundRect">
          <a:avLst/>
        </a:prstGeom>
        <a:solidFill>
          <a:schemeClr val="accent2">
            <a:hueOff val="2746340"/>
            <a:satOff val="-48808"/>
            <a:lumOff val="1569"/>
            <a:alphaOff val="0"/>
          </a:schemeClr>
        </a:solidFill>
        <a:ln>
          <a:noFill/>
        </a:ln>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accent2">
              <a:hueOff val="2746340"/>
              <a:satOff val="-48808"/>
              <a:lumOff val="1569"/>
              <a:alphaOff val="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rtl="0">
            <a:lnSpc>
              <a:spcPct val="90000"/>
            </a:lnSpc>
            <a:spcBef>
              <a:spcPct val="0"/>
            </a:spcBef>
            <a:spcAft>
              <a:spcPct val="35000"/>
            </a:spcAft>
          </a:pPr>
          <a:r>
            <a:rPr lang="en-US" sz="2000" i="0" kern="1200" dirty="0" smtClean="0"/>
            <a:t>Secretory General Pakistan Pediatric Association</a:t>
          </a:r>
          <a:endParaRPr lang="en-US" sz="2000" kern="1200" dirty="0"/>
        </a:p>
      </dsp:txBody>
      <dsp:txXfrm>
        <a:off x="21176" y="1796683"/>
        <a:ext cx="5672648" cy="39144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B4E4F0-7787-4088-9FEC-32ABD92A3153}">
      <dsp:nvSpPr>
        <dsp:cNvPr id="0" name=""/>
        <dsp:cNvSpPr/>
      </dsp:nvSpPr>
      <dsp:spPr>
        <a:xfrm>
          <a:off x="0" y="26071"/>
          <a:ext cx="8610600" cy="68445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en-US" sz="3000" b="1" i="0" kern="1200" dirty="0" smtClean="0"/>
            <a:t>Increased resistance of </a:t>
          </a:r>
          <a:endParaRPr lang="en-US" sz="3000" kern="1200" dirty="0"/>
        </a:p>
      </dsp:txBody>
      <dsp:txXfrm>
        <a:off x="33412" y="59483"/>
        <a:ext cx="8543776" cy="617626"/>
      </dsp:txXfrm>
    </dsp:sp>
    <dsp:sp modelId="{AB075499-3533-49FD-8951-52B00B4553DA}">
      <dsp:nvSpPr>
        <dsp:cNvPr id="0" name=""/>
        <dsp:cNvSpPr/>
      </dsp:nvSpPr>
      <dsp:spPr>
        <a:xfrm>
          <a:off x="0" y="796921"/>
          <a:ext cx="8610600" cy="68445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en-US" sz="3000" b="1" i="0" kern="1200" dirty="0" smtClean="0"/>
            <a:t>Multi-Resistant </a:t>
          </a:r>
          <a:r>
            <a:rPr lang="en-US" sz="3000" b="1" kern="1200" dirty="0" err="1" smtClean="0"/>
            <a:t>Enterobacter</a:t>
          </a:r>
          <a:r>
            <a:rPr lang="en-US" sz="3000" b="1" kern="1200" dirty="0" smtClean="0"/>
            <a:t> sepsis </a:t>
          </a:r>
          <a:endParaRPr lang="en-US" sz="3000" kern="1200" dirty="0"/>
        </a:p>
      </dsp:txBody>
      <dsp:txXfrm>
        <a:off x="33412" y="830333"/>
        <a:ext cx="8543776" cy="617626"/>
      </dsp:txXfrm>
    </dsp:sp>
    <dsp:sp modelId="{A3D3A728-2F80-430F-86B8-018836900471}">
      <dsp:nvSpPr>
        <dsp:cNvPr id="0" name=""/>
        <dsp:cNvSpPr/>
      </dsp:nvSpPr>
      <dsp:spPr>
        <a:xfrm>
          <a:off x="0" y="1567771"/>
          <a:ext cx="8610600" cy="68445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en-US" sz="3000" b="1" i="0" kern="1200" smtClean="0"/>
            <a:t>in a Tertiary care NICU setting – a two year study</a:t>
          </a:r>
          <a:endParaRPr lang="en-US" sz="3000" kern="1200"/>
        </a:p>
      </dsp:txBody>
      <dsp:txXfrm>
        <a:off x="33412" y="1601183"/>
        <a:ext cx="8543776" cy="617626"/>
      </dsp:txXfrm>
    </dsp:sp>
    <dsp:sp modelId="{944F5E14-374A-43D6-A075-C2BAC440A8B7}">
      <dsp:nvSpPr>
        <dsp:cNvPr id="0" name=""/>
        <dsp:cNvSpPr/>
      </dsp:nvSpPr>
      <dsp:spPr>
        <a:xfrm>
          <a:off x="0" y="2338622"/>
          <a:ext cx="8610600" cy="684450"/>
        </a:xfrm>
        <a:prstGeom prst="round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rtl="0">
            <a:lnSpc>
              <a:spcPct val="90000"/>
            </a:lnSpc>
            <a:spcBef>
              <a:spcPct val="0"/>
            </a:spcBef>
            <a:spcAft>
              <a:spcPct val="35000"/>
            </a:spcAft>
          </a:pPr>
          <a:r>
            <a:rPr lang="en-US" sz="3000" b="1" i="0" kern="1200" smtClean="0"/>
            <a:t>Ziauddin University Karachi Pakistan</a:t>
          </a:r>
          <a:endParaRPr lang="en-US" sz="3000" kern="1200"/>
        </a:p>
      </dsp:txBody>
      <dsp:txXfrm>
        <a:off x="33412" y="2372034"/>
        <a:ext cx="8543776" cy="61762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926A7E-2E90-4051-AEC8-13796871AEFC}">
      <dsp:nvSpPr>
        <dsp:cNvPr id="0" name=""/>
        <dsp:cNvSpPr/>
      </dsp:nvSpPr>
      <dsp:spPr>
        <a:xfrm>
          <a:off x="0" y="465"/>
          <a:ext cx="6512511" cy="456734"/>
        </a:xfrm>
        <a:prstGeom prst="roundRect">
          <a:avLst/>
        </a:prstGeom>
        <a:solidFill>
          <a:schemeClr val="accent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u="sng" kern="1200" dirty="0" smtClean="0"/>
            <a:t>Introduction &amp; Background</a:t>
          </a:r>
          <a:endParaRPr lang="en-US" sz="2400" b="1" kern="1200" dirty="0"/>
        </a:p>
      </dsp:txBody>
      <dsp:txXfrm>
        <a:off x="22296" y="22761"/>
        <a:ext cx="6467919" cy="41214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841623-3AF7-452C-9993-DD5E339E7DF9}">
      <dsp:nvSpPr>
        <dsp:cNvPr id="0" name=""/>
        <dsp:cNvSpPr/>
      </dsp:nvSpPr>
      <dsp:spPr>
        <a:xfrm>
          <a:off x="0" y="232"/>
          <a:ext cx="6512511" cy="456734"/>
        </a:xfrm>
        <a:prstGeom prst="roundRect">
          <a:avLst/>
        </a:prstGeom>
        <a:solidFill>
          <a:schemeClr val="accent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u="sng" kern="1200" dirty="0" smtClean="0"/>
            <a:t>Introduction &amp; Background</a:t>
          </a:r>
          <a:endParaRPr lang="en-US" sz="2400" b="1" kern="1200" dirty="0"/>
        </a:p>
      </dsp:txBody>
      <dsp:txXfrm>
        <a:off x="22296" y="22528"/>
        <a:ext cx="6467919" cy="41214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2A6419-36A4-493D-BAD1-5BD6D39DC720}">
      <dsp:nvSpPr>
        <dsp:cNvPr id="0" name=""/>
        <dsp:cNvSpPr/>
      </dsp:nvSpPr>
      <dsp:spPr>
        <a:xfrm>
          <a:off x="0" y="232"/>
          <a:ext cx="6512511" cy="456734"/>
        </a:xfrm>
        <a:prstGeom prst="roundRect">
          <a:avLst/>
        </a:prstGeom>
        <a:solidFill>
          <a:schemeClr val="accent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u="sng" kern="1200" baseline="0" dirty="0" smtClean="0"/>
            <a:t>Introduction &amp; Background</a:t>
          </a:r>
          <a:endParaRPr lang="en-US" sz="2400" b="1" kern="1200" dirty="0"/>
        </a:p>
      </dsp:txBody>
      <dsp:txXfrm>
        <a:off x="22296" y="22528"/>
        <a:ext cx="6467919" cy="41214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883ADE-BE72-462B-B59E-7CF3B80FA4E8}">
      <dsp:nvSpPr>
        <dsp:cNvPr id="0" name=""/>
        <dsp:cNvSpPr/>
      </dsp:nvSpPr>
      <dsp:spPr>
        <a:xfrm>
          <a:off x="0" y="232"/>
          <a:ext cx="6512511" cy="456734"/>
        </a:xfrm>
        <a:prstGeom prst="roundRect">
          <a:avLst/>
        </a:prstGeom>
        <a:solidFill>
          <a:schemeClr val="accent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u="sng" kern="1200" dirty="0" smtClean="0"/>
            <a:t>Introduction &amp; Background</a:t>
          </a:r>
          <a:endParaRPr lang="en-US" sz="2400" b="1" kern="1200" dirty="0"/>
        </a:p>
      </dsp:txBody>
      <dsp:txXfrm>
        <a:off x="22296" y="22528"/>
        <a:ext cx="6467919" cy="41214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A84EA2-4A5F-4319-A682-2AD19CC76BE9}">
      <dsp:nvSpPr>
        <dsp:cNvPr id="0" name=""/>
        <dsp:cNvSpPr/>
      </dsp:nvSpPr>
      <dsp:spPr>
        <a:xfrm>
          <a:off x="0" y="0"/>
          <a:ext cx="6512511" cy="456734"/>
        </a:xfrm>
        <a:prstGeom prst="roundRect">
          <a:avLst/>
        </a:prstGeom>
        <a:solidFill>
          <a:schemeClr val="accent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u="sng" kern="1200" dirty="0" smtClean="0"/>
            <a:t>Introduction &amp; Background</a:t>
          </a:r>
          <a:endParaRPr lang="en-US" sz="2400" b="1" kern="1200" dirty="0"/>
        </a:p>
      </dsp:txBody>
      <dsp:txXfrm>
        <a:off x="22296" y="22296"/>
        <a:ext cx="6467919" cy="412142"/>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DE5AFC-0ADF-4423-908F-27D2B40D297D}">
      <dsp:nvSpPr>
        <dsp:cNvPr id="0" name=""/>
        <dsp:cNvSpPr/>
      </dsp:nvSpPr>
      <dsp:spPr>
        <a:xfrm>
          <a:off x="0" y="599"/>
          <a:ext cx="7924800" cy="3580200"/>
        </a:xfrm>
        <a:prstGeom prst="round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lvl="0" algn="l" defTabSz="1511300" rtl="0">
            <a:lnSpc>
              <a:spcPct val="90000"/>
            </a:lnSpc>
            <a:spcBef>
              <a:spcPct val="0"/>
            </a:spcBef>
            <a:spcAft>
              <a:spcPct val="35000"/>
            </a:spcAft>
          </a:pPr>
          <a:r>
            <a:rPr lang="en-US" sz="3400" i="0" kern="1200" dirty="0" smtClean="0"/>
            <a:t>Hence,  it is very important for neonatologists and microbiologists to periodically evaluate the spectrum of organisms causing neonatal sepsis in their units and to determine  the antibiotic policies in context and the resistance patterns of the organisms.</a:t>
          </a:r>
          <a:endParaRPr lang="en-US" sz="3400" kern="1200" dirty="0"/>
        </a:p>
      </dsp:txBody>
      <dsp:txXfrm>
        <a:off x="174771" y="175370"/>
        <a:ext cx="7575258" cy="3230658"/>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07AEE-EC35-4FC2-813C-6B7EC3E8152C}">
      <dsp:nvSpPr>
        <dsp:cNvPr id="0" name=""/>
        <dsp:cNvSpPr/>
      </dsp:nvSpPr>
      <dsp:spPr>
        <a:xfrm>
          <a:off x="0" y="232"/>
          <a:ext cx="6512511" cy="456734"/>
        </a:xfrm>
        <a:prstGeom prst="roundRect">
          <a:avLst/>
        </a:prstGeom>
        <a:solidFill>
          <a:schemeClr val="accent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u="sng" kern="1200" dirty="0" smtClean="0"/>
            <a:t>Introduction &amp; Background</a:t>
          </a:r>
          <a:endParaRPr lang="en-US" sz="2400" b="1" kern="1200" dirty="0"/>
        </a:p>
      </dsp:txBody>
      <dsp:txXfrm>
        <a:off x="22296" y="22528"/>
        <a:ext cx="6467919" cy="412142"/>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DD406D-9B70-4380-B52B-744D0494A5FE}">
      <dsp:nvSpPr>
        <dsp:cNvPr id="0" name=""/>
        <dsp:cNvSpPr/>
      </dsp:nvSpPr>
      <dsp:spPr>
        <a:xfrm>
          <a:off x="0" y="232"/>
          <a:ext cx="6512511" cy="456734"/>
        </a:xfrm>
        <a:prstGeom prst="roundRect">
          <a:avLst/>
        </a:prstGeom>
        <a:solidFill>
          <a:schemeClr val="accent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u="sng" kern="1200" dirty="0" smtClean="0"/>
            <a:t>Introduction &amp; Background</a:t>
          </a:r>
          <a:endParaRPr lang="en-US" sz="2400" b="1" kern="1200" dirty="0"/>
        </a:p>
      </dsp:txBody>
      <dsp:txXfrm>
        <a:off x="22296" y="22528"/>
        <a:ext cx="6467919" cy="412142"/>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F79349-9B34-4D33-A0F8-F1CFC310660A}">
      <dsp:nvSpPr>
        <dsp:cNvPr id="0" name=""/>
        <dsp:cNvSpPr/>
      </dsp:nvSpPr>
      <dsp:spPr>
        <a:xfrm>
          <a:off x="0" y="0"/>
          <a:ext cx="5635752" cy="561600"/>
        </a:xfrm>
        <a:prstGeom prst="roundRect">
          <a:avLst/>
        </a:prstGeom>
        <a:solidFill>
          <a:schemeClr val="accent2"/>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b="1" u="sng" kern="1200" dirty="0" smtClean="0"/>
            <a:t>Material and methods </a:t>
          </a:r>
          <a:endParaRPr lang="en-US" sz="2400" b="1" kern="1200" dirty="0"/>
        </a:p>
      </dsp:txBody>
      <dsp:txXfrm>
        <a:off x="27415" y="27415"/>
        <a:ext cx="5580922" cy="50677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9.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C3B023-2395-4879-81ED-151B9772D09B}" type="datetimeFigureOut">
              <a:rPr lang="en-US" smtClean="0"/>
              <a:t>3/7/2016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F328A2-28F5-4B98-BA95-65218D9249B3}" type="slidenum">
              <a:rPr lang="en-US" smtClean="0"/>
              <a:t>‹#›</a:t>
            </a:fld>
            <a:endParaRPr lang="en-US"/>
          </a:p>
        </p:txBody>
      </p:sp>
    </p:spTree>
    <p:extLst>
      <p:ext uri="{BB962C8B-B14F-4D97-AF65-F5344CB8AC3E}">
        <p14:creationId xmlns:p14="http://schemas.microsoft.com/office/powerpoint/2010/main" val="907948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8F328A2-28F5-4B98-BA95-65218D9249B3}" type="slidenum">
              <a:rPr lang="en-US" smtClean="0"/>
              <a:t>5</a:t>
            </a:fld>
            <a:endParaRPr lang="en-US"/>
          </a:p>
        </p:txBody>
      </p:sp>
    </p:spTree>
    <p:extLst>
      <p:ext uri="{BB962C8B-B14F-4D97-AF65-F5344CB8AC3E}">
        <p14:creationId xmlns:p14="http://schemas.microsoft.com/office/powerpoint/2010/main" val="8627714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C2E99B45-D936-4438-9557-3EA79D318BFD}" type="datetimeFigureOut">
              <a:rPr lang="en-US" smtClean="0"/>
              <a:t>3/7/2016</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F14342AE-B02A-4BB5-A18D-495988FC6E01}"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transition spd="slow">
    <p:push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C2E99B45-D936-4438-9557-3EA79D318BFD}" type="datetimeFigureOut">
              <a:rPr lang="en-US" smtClean="0"/>
              <a:t>3/7/2016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F14342AE-B02A-4BB5-A18D-495988FC6E01}" type="slidenum">
              <a:rPr lang="en-US" smtClean="0"/>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push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C2E99B45-D936-4438-9557-3EA79D318BFD}" type="datetimeFigureOut">
              <a:rPr lang="en-US" smtClean="0"/>
              <a:t>3/7/2016</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F14342AE-B02A-4BB5-A18D-495988FC6E01}" type="slidenum">
              <a:rPr lang="en-US" smtClean="0"/>
              <a:t>‹#›</a:t>
            </a:fld>
            <a:endParaRPr lang="en-US"/>
          </a:p>
        </p:txBody>
      </p:sp>
      <p:sp>
        <p:nvSpPr>
          <p:cNvPr id="14" name="Footer Placeholder 13"/>
          <p:cNvSpPr>
            <a:spLocks noGrp="1"/>
          </p:cNvSpPr>
          <p:nvPr>
            <p:ph type="ftr" sz="quarter" idx="12"/>
          </p:nvPr>
        </p:nvSpPr>
        <p:spPr/>
        <p:txBody>
          <a:bodyPr/>
          <a:lstStyle/>
          <a:p>
            <a:endParaRPr lang="en-US"/>
          </a:p>
        </p:txBody>
      </p:sp>
    </p:spTree>
  </p:cSld>
  <p:clrMapOvr>
    <a:overrideClrMapping bg1="lt1" tx1="dk1" bg2="lt2" tx2="dk2" accent1="accent1" accent2="accent2" accent3="accent3" accent4="accent4" accent5="accent5" accent6="accent6" hlink="hlink" folHlink="folHlink"/>
  </p:clrMapOvr>
  <p:transition spd="slow">
    <p:push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C2E99B45-D936-4438-9557-3EA79D318BFD}" type="datetimeFigureOut">
              <a:rPr lang="en-US" smtClean="0"/>
              <a:t>3/7/2016</a:t>
            </a:fld>
            <a:endParaRPr lang="en-US"/>
          </a:p>
        </p:txBody>
      </p:sp>
      <p:sp>
        <p:nvSpPr>
          <p:cNvPr id="10" name="Slide Number Placeholder 9"/>
          <p:cNvSpPr>
            <a:spLocks noGrp="1"/>
          </p:cNvSpPr>
          <p:nvPr>
            <p:ph type="sldNum" sz="quarter" idx="16"/>
          </p:nvPr>
        </p:nvSpPr>
        <p:spPr/>
        <p:txBody>
          <a:bodyPr rtlCol="0"/>
          <a:lstStyle/>
          <a:p>
            <a:fld id="{F14342AE-B02A-4BB5-A18D-495988FC6E01}" type="slidenum">
              <a:rPr lang="en-US" smtClean="0"/>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transition spd="slow">
    <p:push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C2E99B45-D936-4438-9557-3EA79D318BFD}" type="datetimeFigureOut">
              <a:rPr lang="en-US" smtClean="0"/>
              <a:t>3/7/2016</a:t>
            </a:fld>
            <a:endParaRPr lang="en-US"/>
          </a:p>
        </p:txBody>
      </p:sp>
      <p:sp>
        <p:nvSpPr>
          <p:cNvPr id="12" name="Slide Number Placeholder 11"/>
          <p:cNvSpPr>
            <a:spLocks noGrp="1"/>
          </p:cNvSpPr>
          <p:nvPr>
            <p:ph type="sldNum" sz="quarter" idx="16"/>
          </p:nvPr>
        </p:nvSpPr>
        <p:spPr/>
        <p:txBody>
          <a:bodyPr rtlCol="0"/>
          <a:lstStyle/>
          <a:p>
            <a:fld id="{F14342AE-B02A-4BB5-A18D-495988FC6E01}" type="slidenum">
              <a:rPr lang="en-US" smtClean="0"/>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transition spd="slow">
    <p:push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2E99B45-D936-4438-9557-3EA79D318BFD}" type="datetimeFigureOut">
              <a:rPr lang="en-US" smtClean="0"/>
              <a:t>3/7/2016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F14342AE-B02A-4BB5-A18D-495988FC6E01}" type="slidenum">
              <a:rPr lang="en-US" smtClean="0"/>
              <a:t>‹#›</a:t>
            </a:fld>
            <a:endParaRPr lang="en-US"/>
          </a:p>
        </p:txBody>
      </p:sp>
    </p:spTree>
  </p:cSld>
  <p:clrMapOvr>
    <a:masterClrMapping/>
  </p:clrMapOvr>
  <p:transition spd="slow">
    <p:push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E99B45-D936-4438-9557-3EA79D318BFD}" type="datetimeFigureOut">
              <a:rPr lang="en-US" smtClean="0"/>
              <a:t>3/7/2016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F14342AE-B02A-4BB5-A18D-495988FC6E01}" type="slidenum">
              <a:rPr lang="en-US" smtClean="0"/>
              <a:t>‹#›</a:t>
            </a:fld>
            <a:endParaRPr lang="en-US"/>
          </a:p>
        </p:txBody>
      </p:sp>
    </p:spTree>
  </p:cSld>
  <p:clrMapOvr>
    <a:masterClrMapping/>
  </p:clrMapOvr>
  <p:transition spd="slow">
    <p:push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C2E99B45-D936-4438-9557-3EA79D318BFD}" type="datetimeFigureOut">
              <a:rPr lang="en-US" smtClean="0"/>
              <a:t>3/7/2016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F14342AE-B02A-4BB5-A18D-495988FC6E01}" type="slidenum">
              <a:rPr lang="en-US" smtClean="0"/>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transition spd="slow">
    <p:push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C2E99B45-D936-4438-9557-3EA79D318BFD}" type="datetimeFigureOut">
              <a:rPr lang="en-US" smtClean="0"/>
              <a:t>3/7/2016</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F14342AE-B02A-4BB5-A18D-495988FC6E01}" type="slidenum">
              <a:rPr lang="en-US" smtClean="0"/>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transition spd="slow">
    <p:push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2E99B45-D936-4438-9557-3EA79D318BFD}" type="datetimeFigureOut">
              <a:rPr lang="en-US" smtClean="0"/>
              <a:t>3/7/2016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4342AE-B02A-4BB5-A18D-495988FC6E01}" type="slidenum">
              <a:rPr lang="en-US" smtClean="0"/>
              <a:t>‹#›</a:t>
            </a:fld>
            <a:endParaRPr lang="en-US"/>
          </a:p>
        </p:txBody>
      </p:sp>
    </p:spTree>
  </p:cSld>
  <p:clrMapOvr>
    <a:masterClrMapping/>
  </p:clrMapOvr>
  <p:transition spd="slow">
    <p:push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C2E99B45-D936-4438-9557-3EA79D318BFD}" type="datetimeFigureOut">
              <a:rPr lang="en-US" smtClean="0"/>
              <a:t>3/7/2016</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F14342AE-B02A-4BB5-A18D-495988FC6E01}"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transition spd="slow">
    <p:push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C2E99B45-D936-4438-9557-3EA79D318BFD}" type="datetimeFigureOut">
              <a:rPr lang="en-US" smtClean="0"/>
              <a:t>3/7/2016</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F14342AE-B02A-4BB5-A18D-495988FC6E01}"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transition spd="slow">
    <p:push dir="r"/>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12" Type="http://schemas.openxmlformats.org/officeDocument/2006/relationships/image" Target="../media/image3.emf"/><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9.xml"/><Relationship Id="rId3" Type="http://schemas.openxmlformats.org/officeDocument/2006/relationships/diagramLayout" Target="../diagrams/layout8.xml"/><Relationship Id="rId7" Type="http://schemas.openxmlformats.org/officeDocument/2006/relationships/diagramData" Target="../diagrams/data9.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11" Type="http://schemas.microsoft.com/office/2007/relationships/diagramDrawing" Target="../diagrams/drawing9.xml"/><Relationship Id="rId5" Type="http://schemas.openxmlformats.org/officeDocument/2006/relationships/diagramColors" Target="../diagrams/colors8.xml"/><Relationship Id="rId10" Type="http://schemas.openxmlformats.org/officeDocument/2006/relationships/diagramColors" Target="../diagrams/colors9.xml"/><Relationship Id="rId4" Type="http://schemas.openxmlformats.org/officeDocument/2006/relationships/diagramQuickStyle" Target="../diagrams/quickStyle8.xml"/><Relationship Id="rId9" Type="http://schemas.openxmlformats.org/officeDocument/2006/relationships/diagramQuickStyle" Target="../diagrams/quickStyle9.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18.xml.rels><?xml version="1.0" encoding="UTF-8" standalone="yes"?>
<Relationships xmlns="http://schemas.openxmlformats.org/package/2006/relationships"><Relationship Id="rId8" Type="http://schemas.openxmlformats.org/officeDocument/2006/relationships/diagramLayout" Target="../diagrams/layout17.xml"/><Relationship Id="rId3" Type="http://schemas.openxmlformats.org/officeDocument/2006/relationships/diagramLayout" Target="../diagrams/layout16.xml"/><Relationship Id="rId7" Type="http://schemas.openxmlformats.org/officeDocument/2006/relationships/diagramData" Target="../diagrams/data17.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11" Type="http://schemas.microsoft.com/office/2007/relationships/diagramDrawing" Target="../diagrams/drawing17.xml"/><Relationship Id="rId5" Type="http://schemas.openxmlformats.org/officeDocument/2006/relationships/diagramColors" Target="../diagrams/colors16.xml"/><Relationship Id="rId10" Type="http://schemas.openxmlformats.org/officeDocument/2006/relationships/diagramColors" Target="../diagrams/colors17.xml"/><Relationship Id="rId4" Type="http://schemas.openxmlformats.org/officeDocument/2006/relationships/diagramQuickStyle" Target="../diagrams/quickStyle16.xml"/><Relationship Id="rId9" Type="http://schemas.openxmlformats.org/officeDocument/2006/relationships/diagramQuickStyle" Target="../diagrams/quickStyle17.xml"/></Relationships>
</file>

<file path=ppt/slides/_rels/slide19.xml.rels><?xml version="1.0" encoding="UTF-8" standalone="yes"?>
<Relationships xmlns="http://schemas.openxmlformats.org/package/2006/relationships"><Relationship Id="rId8" Type="http://schemas.openxmlformats.org/officeDocument/2006/relationships/diagramLayout" Target="../diagrams/layout19.xml"/><Relationship Id="rId3" Type="http://schemas.openxmlformats.org/officeDocument/2006/relationships/diagramLayout" Target="../diagrams/layout18.xml"/><Relationship Id="rId7" Type="http://schemas.openxmlformats.org/officeDocument/2006/relationships/diagramData" Target="../diagrams/data19.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11" Type="http://schemas.microsoft.com/office/2007/relationships/diagramDrawing" Target="../diagrams/drawing19.xml"/><Relationship Id="rId5" Type="http://schemas.openxmlformats.org/officeDocument/2006/relationships/diagramColors" Target="../diagrams/colors18.xml"/><Relationship Id="rId10" Type="http://schemas.openxmlformats.org/officeDocument/2006/relationships/diagramColors" Target="../diagrams/colors19.xml"/><Relationship Id="rId4" Type="http://schemas.openxmlformats.org/officeDocument/2006/relationships/diagramQuickStyle" Target="../diagrams/quickStyle18.xml"/><Relationship Id="rId9" Type="http://schemas.openxmlformats.org/officeDocument/2006/relationships/diagramQuickStyle" Target="../diagrams/quickStyle19.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21.xml"/><Relationship Id="rId3" Type="http://schemas.openxmlformats.org/officeDocument/2006/relationships/diagramLayout" Target="../diagrams/layout20.xml"/><Relationship Id="rId7" Type="http://schemas.openxmlformats.org/officeDocument/2006/relationships/diagramData" Target="../diagrams/data21.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11" Type="http://schemas.microsoft.com/office/2007/relationships/diagramDrawing" Target="../diagrams/drawing21.xml"/><Relationship Id="rId5" Type="http://schemas.openxmlformats.org/officeDocument/2006/relationships/diagramColors" Target="../diagrams/colors20.xml"/><Relationship Id="rId10" Type="http://schemas.openxmlformats.org/officeDocument/2006/relationships/diagramColors" Target="../diagrams/colors21.xml"/><Relationship Id="rId4" Type="http://schemas.openxmlformats.org/officeDocument/2006/relationships/diagramQuickStyle" Target="../diagrams/quickStyle20.xml"/><Relationship Id="rId9" Type="http://schemas.openxmlformats.org/officeDocument/2006/relationships/diagramQuickStyle" Target="../diagrams/quickStyle21.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23.xml"/><Relationship Id="rId3" Type="http://schemas.openxmlformats.org/officeDocument/2006/relationships/diagramLayout" Target="../diagrams/layout22.xml"/><Relationship Id="rId7" Type="http://schemas.openxmlformats.org/officeDocument/2006/relationships/diagramData" Target="../diagrams/data23.xml"/><Relationship Id="rId2" Type="http://schemas.openxmlformats.org/officeDocument/2006/relationships/diagramData" Target="../diagrams/data22.xml"/><Relationship Id="rId1" Type="http://schemas.openxmlformats.org/officeDocument/2006/relationships/slideLayout" Target="../slideLayouts/slideLayout2.xml"/><Relationship Id="rId6" Type="http://schemas.microsoft.com/office/2007/relationships/diagramDrawing" Target="../diagrams/drawing22.xml"/><Relationship Id="rId11" Type="http://schemas.microsoft.com/office/2007/relationships/diagramDrawing" Target="../diagrams/drawing23.xml"/><Relationship Id="rId5" Type="http://schemas.openxmlformats.org/officeDocument/2006/relationships/diagramColors" Target="../diagrams/colors22.xml"/><Relationship Id="rId10" Type="http://schemas.openxmlformats.org/officeDocument/2006/relationships/diagramColors" Target="../diagrams/colors23.xml"/><Relationship Id="rId4" Type="http://schemas.openxmlformats.org/officeDocument/2006/relationships/diagramQuickStyle" Target="../diagrams/quickStyle22.xml"/><Relationship Id="rId9" Type="http://schemas.openxmlformats.org/officeDocument/2006/relationships/diagramQuickStyle" Target="../diagrams/quickStyle23.xml"/></Relationships>
</file>

<file path=ppt/slides/_rels/slide2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4.xml"/><Relationship Id="rId2" Type="http://schemas.openxmlformats.org/officeDocument/2006/relationships/diagramData" Target="../diagrams/data24.xml"/><Relationship Id="rId1" Type="http://schemas.openxmlformats.org/officeDocument/2006/relationships/slideLayout" Target="../slideLayouts/slideLayout2.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_rels/slide25.xml.rels><?xml version="1.0" encoding="UTF-8" standalone="yes"?>
<Relationships xmlns="http://schemas.openxmlformats.org/package/2006/relationships"><Relationship Id="rId8" Type="http://schemas.openxmlformats.org/officeDocument/2006/relationships/diagramLayout" Target="../diagrams/layout26.xml"/><Relationship Id="rId3" Type="http://schemas.openxmlformats.org/officeDocument/2006/relationships/diagramLayout" Target="../diagrams/layout25.xml"/><Relationship Id="rId7" Type="http://schemas.openxmlformats.org/officeDocument/2006/relationships/diagramData" Target="../diagrams/data26.xml"/><Relationship Id="rId2" Type="http://schemas.openxmlformats.org/officeDocument/2006/relationships/diagramData" Target="../diagrams/data25.xml"/><Relationship Id="rId1" Type="http://schemas.openxmlformats.org/officeDocument/2006/relationships/slideLayout" Target="../slideLayouts/slideLayout2.xml"/><Relationship Id="rId6" Type="http://schemas.microsoft.com/office/2007/relationships/diagramDrawing" Target="../diagrams/drawing25.xml"/><Relationship Id="rId11" Type="http://schemas.microsoft.com/office/2007/relationships/diagramDrawing" Target="../diagrams/drawing26.xml"/><Relationship Id="rId5" Type="http://schemas.openxmlformats.org/officeDocument/2006/relationships/diagramColors" Target="../diagrams/colors25.xml"/><Relationship Id="rId10" Type="http://schemas.openxmlformats.org/officeDocument/2006/relationships/diagramColors" Target="../diagrams/colors26.xml"/><Relationship Id="rId4" Type="http://schemas.openxmlformats.org/officeDocument/2006/relationships/diagramQuickStyle" Target="../diagrams/quickStyle25.xml"/><Relationship Id="rId9" Type="http://schemas.openxmlformats.org/officeDocument/2006/relationships/diagramQuickStyle" Target="../diagrams/quickStyle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27.xml"/><Relationship Id="rId2" Type="http://schemas.openxmlformats.org/officeDocument/2006/relationships/diagramData" Target="../diagrams/data27.xml"/><Relationship Id="rId1" Type="http://schemas.openxmlformats.org/officeDocument/2006/relationships/slideLayout" Target="../slideLayouts/slideLayout2.xml"/><Relationship Id="rId6" Type="http://schemas.microsoft.com/office/2007/relationships/diagramDrawing" Target="../diagrams/drawing27.xml"/><Relationship Id="rId5" Type="http://schemas.openxmlformats.org/officeDocument/2006/relationships/diagramColors" Target="../diagrams/colors27.xml"/><Relationship Id="rId4" Type="http://schemas.openxmlformats.org/officeDocument/2006/relationships/diagramQuickStyle" Target="../diagrams/quickStyl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28.xml"/><Relationship Id="rId2" Type="http://schemas.openxmlformats.org/officeDocument/2006/relationships/diagramData" Target="../diagrams/data28.xml"/><Relationship Id="rId1" Type="http://schemas.openxmlformats.org/officeDocument/2006/relationships/slideLayout" Target="../slideLayouts/slideLayout2.xml"/><Relationship Id="rId6" Type="http://schemas.microsoft.com/office/2007/relationships/diagramDrawing" Target="../diagrams/drawing28.xml"/><Relationship Id="rId5" Type="http://schemas.openxmlformats.org/officeDocument/2006/relationships/diagramColors" Target="../diagrams/colors28.xml"/><Relationship Id="rId4" Type="http://schemas.openxmlformats.org/officeDocument/2006/relationships/diagramQuickStyle" Target="../diagrams/quickStyle28.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29.xml"/><Relationship Id="rId2" Type="http://schemas.openxmlformats.org/officeDocument/2006/relationships/diagramData" Target="../diagrams/data29.xml"/><Relationship Id="rId1" Type="http://schemas.openxmlformats.org/officeDocument/2006/relationships/slideLayout" Target="../slideLayouts/slideLayout2.xml"/><Relationship Id="rId6" Type="http://schemas.microsoft.com/office/2007/relationships/diagramDrawing" Target="../diagrams/drawing29.xml"/><Relationship Id="rId5" Type="http://schemas.openxmlformats.org/officeDocument/2006/relationships/diagramColors" Target="../diagrams/colors29.xml"/><Relationship Id="rId4" Type="http://schemas.openxmlformats.org/officeDocument/2006/relationships/diagramQuickStyle" Target="../diagrams/quickStyle2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diagramLayout" Target="../diagrams/layout30.xml"/><Relationship Id="rId2" Type="http://schemas.openxmlformats.org/officeDocument/2006/relationships/diagramData" Target="../diagrams/data30.xml"/><Relationship Id="rId1" Type="http://schemas.openxmlformats.org/officeDocument/2006/relationships/slideLayout" Target="../slideLayouts/slideLayout2.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269544" y="685800"/>
          <a:ext cx="8583304" cy="1828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Diagram 5"/>
          <p:cNvGraphicFramePr/>
          <p:nvPr>
            <p:extLst>
              <p:ext uri="{D42A27DB-BD31-4B8C-83A1-F6EECF244321}">
                <p14:modId xmlns:p14="http://schemas.microsoft.com/office/powerpoint/2010/main" val="452150651"/>
              </p:ext>
            </p:extLst>
          </p:nvPr>
        </p:nvGraphicFramePr>
        <p:xfrm>
          <a:off x="3276600" y="3657600"/>
          <a:ext cx="5715000" cy="2209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4" name="Picture 5" descr="E:\JPG Folder\Letterhead.EMF"/>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3648" y="3449472"/>
            <a:ext cx="1149047" cy="8396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
            <p:extLst>
              <p:ext uri="{D42A27DB-BD31-4B8C-83A1-F6EECF244321}">
                <p14:modId xmlns:p14="http://schemas.microsoft.com/office/powerpoint/2010/main" val="130682398"/>
              </p:ext>
            </p:extLst>
          </p:nvPr>
        </p:nvGraphicFramePr>
        <p:xfrm>
          <a:off x="266128" y="1599056"/>
          <a:ext cx="8610600" cy="304914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417675710"/>
              </p:ext>
            </p:extLst>
          </p:nvPr>
        </p:nvGraphicFramePr>
        <p:xfrm>
          <a:off x="1297688" y="685800"/>
          <a:ext cx="6512511" cy="45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reeform 2"/>
          <p:cNvSpPr/>
          <p:nvPr/>
        </p:nvSpPr>
        <p:spPr>
          <a:xfrm>
            <a:off x="457200" y="1789049"/>
            <a:ext cx="8229600" cy="994500"/>
          </a:xfrm>
          <a:custGeom>
            <a:avLst/>
            <a:gdLst>
              <a:gd name="connsiteX0" fmla="*/ 0 w 8229600"/>
              <a:gd name="connsiteY0" fmla="*/ 165753 h 994500"/>
              <a:gd name="connsiteX1" fmla="*/ 165753 w 8229600"/>
              <a:gd name="connsiteY1" fmla="*/ 0 h 994500"/>
              <a:gd name="connsiteX2" fmla="*/ 8063847 w 8229600"/>
              <a:gd name="connsiteY2" fmla="*/ 0 h 994500"/>
              <a:gd name="connsiteX3" fmla="*/ 8229600 w 8229600"/>
              <a:gd name="connsiteY3" fmla="*/ 165753 h 994500"/>
              <a:gd name="connsiteX4" fmla="*/ 8229600 w 8229600"/>
              <a:gd name="connsiteY4" fmla="*/ 828747 h 994500"/>
              <a:gd name="connsiteX5" fmla="*/ 8063847 w 8229600"/>
              <a:gd name="connsiteY5" fmla="*/ 994500 h 994500"/>
              <a:gd name="connsiteX6" fmla="*/ 165753 w 8229600"/>
              <a:gd name="connsiteY6" fmla="*/ 994500 h 994500"/>
              <a:gd name="connsiteX7" fmla="*/ 0 w 8229600"/>
              <a:gd name="connsiteY7" fmla="*/ 828747 h 994500"/>
              <a:gd name="connsiteX8" fmla="*/ 0 w 8229600"/>
              <a:gd name="connsiteY8" fmla="*/ 165753 h 99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994500">
                <a:moveTo>
                  <a:pt x="0" y="165753"/>
                </a:moveTo>
                <a:cubicBezTo>
                  <a:pt x="0" y="74210"/>
                  <a:pt x="74210" y="0"/>
                  <a:pt x="165753" y="0"/>
                </a:cubicBezTo>
                <a:lnTo>
                  <a:pt x="8063847" y="0"/>
                </a:lnTo>
                <a:cubicBezTo>
                  <a:pt x="8155390" y="0"/>
                  <a:pt x="8229600" y="74210"/>
                  <a:pt x="8229600" y="165753"/>
                </a:cubicBezTo>
                <a:lnTo>
                  <a:pt x="8229600" y="828747"/>
                </a:lnTo>
                <a:cubicBezTo>
                  <a:pt x="8229600" y="920290"/>
                  <a:pt x="8155390" y="994500"/>
                  <a:pt x="8063847" y="994500"/>
                </a:cubicBezTo>
                <a:lnTo>
                  <a:pt x="165753" y="994500"/>
                </a:lnTo>
                <a:cubicBezTo>
                  <a:pt x="74210" y="994500"/>
                  <a:pt x="0" y="920290"/>
                  <a:pt x="0" y="828747"/>
                </a:cubicBezTo>
                <a:lnTo>
                  <a:pt x="0" y="165753"/>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43797" tIns="143797" rIns="143797" bIns="143797" numCol="1" spcCol="1270" anchor="ctr" anchorCtr="0">
            <a:noAutofit/>
          </a:bodyPr>
          <a:lstStyle/>
          <a:p>
            <a:pPr lvl="0" algn="l" defTabSz="1111250" rtl="0">
              <a:lnSpc>
                <a:spcPct val="90000"/>
              </a:lnSpc>
              <a:spcBef>
                <a:spcPct val="0"/>
              </a:spcBef>
              <a:spcAft>
                <a:spcPct val="35000"/>
              </a:spcAft>
            </a:pPr>
            <a:r>
              <a:rPr lang="en-US" sz="2500" i="0" kern="1200" dirty="0" smtClean="0"/>
              <a:t>Neonatal sepsis is one of the most frequent causes of admission in a tertiary care neonatal intensive care setting .</a:t>
            </a:r>
            <a:endParaRPr lang="en-US" sz="2500" kern="1200" dirty="0"/>
          </a:p>
        </p:txBody>
      </p:sp>
      <p:sp>
        <p:nvSpPr>
          <p:cNvPr id="4" name="Freeform 3"/>
          <p:cNvSpPr/>
          <p:nvPr/>
        </p:nvSpPr>
        <p:spPr>
          <a:xfrm>
            <a:off x="457200" y="2971805"/>
            <a:ext cx="8229600" cy="994500"/>
          </a:xfrm>
          <a:custGeom>
            <a:avLst/>
            <a:gdLst>
              <a:gd name="connsiteX0" fmla="*/ 0 w 8229600"/>
              <a:gd name="connsiteY0" fmla="*/ 165753 h 994500"/>
              <a:gd name="connsiteX1" fmla="*/ 165753 w 8229600"/>
              <a:gd name="connsiteY1" fmla="*/ 0 h 994500"/>
              <a:gd name="connsiteX2" fmla="*/ 8063847 w 8229600"/>
              <a:gd name="connsiteY2" fmla="*/ 0 h 994500"/>
              <a:gd name="connsiteX3" fmla="*/ 8229600 w 8229600"/>
              <a:gd name="connsiteY3" fmla="*/ 165753 h 994500"/>
              <a:gd name="connsiteX4" fmla="*/ 8229600 w 8229600"/>
              <a:gd name="connsiteY4" fmla="*/ 828747 h 994500"/>
              <a:gd name="connsiteX5" fmla="*/ 8063847 w 8229600"/>
              <a:gd name="connsiteY5" fmla="*/ 994500 h 994500"/>
              <a:gd name="connsiteX6" fmla="*/ 165753 w 8229600"/>
              <a:gd name="connsiteY6" fmla="*/ 994500 h 994500"/>
              <a:gd name="connsiteX7" fmla="*/ 0 w 8229600"/>
              <a:gd name="connsiteY7" fmla="*/ 828747 h 994500"/>
              <a:gd name="connsiteX8" fmla="*/ 0 w 8229600"/>
              <a:gd name="connsiteY8" fmla="*/ 165753 h 99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994500">
                <a:moveTo>
                  <a:pt x="0" y="165753"/>
                </a:moveTo>
                <a:cubicBezTo>
                  <a:pt x="0" y="74210"/>
                  <a:pt x="74210" y="0"/>
                  <a:pt x="165753" y="0"/>
                </a:cubicBezTo>
                <a:lnTo>
                  <a:pt x="8063847" y="0"/>
                </a:lnTo>
                <a:cubicBezTo>
                  <a:pt x="8155390" y="0"/>
                  <a:pt x="8229600" y="74210"/>
                  <a:pt x="8229600" y="165753"/>
                </a:cubicBezTo>
                <a:lnTo>
                  <a:pt x="8229600" y="828747"/>
                </a:lnTo>
                <a:cubicBezTo>
                  <a:pt x="8229600" y="920290"/>
                  <a:pt x="8155390" y="994500"/>
                  <a:pt x="8063847" y="994500"/>
                </a:cubicBezTo>
                <a:lnTo>
                  <a:pt x="165753" y="994500"/>
                </a:lnTo>
                <a:cubicBezTo>
                  <a:pt x="74210" y="994500"/>
                  <a:pt x="0" y="920290"/>
                  <a:pt x="0" y="828747"/>
                </a:cubicBezTo>
                <a:lnTo>
                  <a:pt x="0" y="165753"/>
                </a:lnTo>
                <a:close/>
              </a:path>
            </a:pathLst>
          </a:cu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txBody>
          <a:bodyPr spcFirstLastPara="0" vert="horz" wrap="square" lIns="143797" tIns="143797" rIns="143797" bIns="143797" numCol="1" spcCol="1270" anchor="ctr" anchorCtr="0">
            <a:noAutofit/>
          </a:bodyPr>
          <a:lstStyle/>
          <a:p>
            <a:pPr lvl="0" algn="l" defTabSz="1111250" rtl="0">
              <a:lnSpc>
                <a:spcPct val="90000"/>
              </a:lnSpc>
              <a:spcBef>
                <a:spcPct val="0"/>
              </a:spcBef>
              <a:spcAft>
                <a:spcPct val="35000"/>
              </a:spcAft>
            </a:pPr>
            <a:r>
              <a:rPr lang="en-US" sz="2500" i="0" kern="1200" dirty="0" smtClean="0"/>
              <a:t>It is also the most important cause of neonatal morbidity and mortality worldwide.</a:t>
            </a:r>
            <a:endParaRPr lang="en-US" sz="2500" kern="1200" dirty="0"/>
          </a:p>
        </p:txBody>
      </p:sp>
      <p:sp>
        <p:nvSpPr>
          <p:cNvPr id="5" name="Freeform 4"/>
          <p:cNvSpPr/>
          <p:nvPr/>
        </p:nvSpPr>
        <p:spPr>
          <a:xfrm>
            <a:off x="457200" y="4114802"/>
            <a:ext cx="8229600" cy="994500"/>
          </a:xfrm>
          <a:custGeom>
            <a:avLst/>
            <a:gdLst>
              <a:gd name="connsiteX0" fmla="*/ 0 w 8229600"/>
              <a:gd name="connsiteY0" fmla="*/ 165753 h 994500"/>
              <a:gd name="connsiteX1" fmla="*/ 165753 w 8229600"/>
              <a:gd name="connsiteY1" fmla="*/ 0 h 994500"/>
              <a:gd name="connsiteX2" fmla="*/ 8063847 w 8229600"/>
              <a:gd name="connsiteY2" fmla="*/ 0 h 994500"/>
              <a:gd name="connsiteX3" fmla="*/ 8229600 w 8229600"/>
              <a:gd name="connsiteY3" fmla="*/ 165753 h 994500"/>
              <a:gd name="connsiteX4" fmla="*/ 8229600 w 8229600"/>
              <a:gd name="connsiteY4" fmla="*/ 828747 h 994500"/>
              <a:gd name="connsiteX5" fmla="*/ 8063847 w 8229600"/>
              <a:gd name="connsiteY5" fmla="*/ 994500 h 994500"/>
              <a:gd name="connsiteX6" fmla="*/ 165753 w 8229600"/>
              <a:gd name="connsiteY6" fmla="*/ 994500 h 994500"/>
              <a:gd name="connsiteX7" fmla="*/ 0 w 8229600"/>
              <a:gd name="connsiteY7" fmla="*/ 828747 h 994500"/>
              <a:gd name="connsiteX8" fmla="*/ 0 w 8229600"/>
              <a:gd name="connsiteY8" fmla="*/ 165753 h 994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994500">
                <a:moveTo>
                  <a:pt x="0" y="165753"/>
                </a:moveTo>
                <a:cubicBezTo>
                  <a:pt x="0" y="74210"/>
                  <a:pt x="74210" y="0"/>
                  <a:pt x="165753" y="0"/>
                </a:cubicBezTo>
                <a:lnTo>
                  <a:pt x="8063847" y="0"/>
                </a:lnTo>
                <a:cubicBezTo>
                  <a:pt x="8155390" y="0"/>
                  <a:pt x="8229600" y="74210"/>
                  <a:pt x="8229600" y="165753"/>
                </a:cubicBezTo>
                <a:lnTo>
                  <a:pt x="8229600" y="828747"/>
                </a:lnTo>
                <a:cubicBezTo>
                  <a:pt x="8229600" y="920290"/>
                  <a:pt x="8155390" y="994500"/>
                  <a:pt x="8063847" y="994500"/>
                </a:cubicBezTo>
                <a:lnTo>
                  <a:pt x="165753" y="994500"/>
                </a:lnTo>
                <a:cubicBezTo>
                  <a:pt x="74210" y="994500"/>
                  <a:pt x="0" y="920290"/>
                  <a:pt x="0" y="828747"/>
                </a:cubicBezTo>
                <a:lnTo>
                  <a:pt x="0" y="165753"/>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43797" tIns="143797" rIns="143797" bIns="143797" numCol="1" spcCol="1270" anchor="ctr" anchorCtr="0">
            <a:noAutofit/>
          </a:bodyPr>
          <a:lstStyle/>
          <a:p>
            <a:pPr lvl="0" algn="l" defTabSz="1111250" rtl="0">
              <a:lnSpc>
                <a:spcPct val="90000"/>
              </a:lnSpc>
              <a:spcBef>
                <a:spcPct val="0"/>
              </a:spcBef>
              <a:spcAft>
                <a:spcPct val="35000"/>
              </a:spcAft>
            </a:pPr>
            <a:r>
              <a:rPr lang="en-US" sz="2500" i="0" kern="1200" dirty="0" smtClean="0"/>
              <a:t>Incidence of neonatal sepsis varies from 1-2.5/1000 live births.</a:t>
            </a:r>
            <a:endParaRPr lang="en-US" sz="2500" kern="1200"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arn(inVertic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arn(inVertical)">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AsOne/>
      </p:bldGraphic>
      <p:bldP spid="3" grpId="0" animBg="1"/>
      <p:bldP spid="4" grpId="0" animBg="1"/>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129418181"/>
              </p:ext>
            </p:extLst>
          </p:nvPr>
        </p:nvGraphicFramePr>
        <p:xfrm>
          <a:off x="1300833" y="685800"/>
          <a:ext cx="6512511" cy="45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reeform 3"/>
          <p:cNvSpPr/>
          <p:nvPr/>
        </p:nvSpPr>
        <p:spPr>
          <a:xfrm>
            <a:off x="685800" y="1790175"/>
            <a:ext cx="8153400" cy="1374750"/>
          </a:xfrm>
          <a:custGeom>
            <a:avLst/>
            <a:gdLst>
              <a:gd name="connsiteX0" fmla="*/ 0 w 8153400"/>
              <a:gd name="connsiteY0" fmla="*/ 229130 h 1374750"/>
              <a:gd name="connsiteX1" fmla="*/ 229130 w 8153400"/>
              <a:gd name="connsiteY1" fmla="*/ 0 h 1374750"/>
              <a:gd name="connsiteX2" fmla="*/ 7924270 w 8153400"/>
              <a:gd name="connsiteY2" fmla="*/ 0 h 1374750"/>
              <a:gd name="connsiteX3" fmla="*/ 8153400 w 8153400"/>
              <a:gd name="connsiteY3" fmla="*/ 229130 h 1374750"/>
              <a:gd name="connsiteX4" fmla="*/ 8153400 w 8153400"/>
              <a:gd name="connsiteY4" fmla="*/ 1145620 h 1374750"/>
              <a:gd name="connsiteX5" fmla="*/ 7924270 w 8153400"/>
              <a:gd name="connsiteY5" fmla="*/ 1374750 h 1374750"/>
              <a:gd name="connsiteX6" fmla="*/ 229130 w 8153400"/>
              <a:gd name="connsiteY6" fmla="*/ 1374750 h 1374750"/>
              <a:gd name="connsiteX7" fmla="*/ 0 w 8153400"/>
              <a:gd name="connsiteY7" fmla="*/ 1145620 h 1374750"/>
              <a:gd name="connsiteX8" fmla="*/ 0 w 8153400"/>
              <a:gd name="connsiteY8" fmla="*/ 229130 h 137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53400" h="1374750">
                <a:moveTo>
                  <a:pt x="0" y="229130"/>
                </a:moveTo>
                <a:cubicBezTo>
                  <a:pt x="0" y="102585"/>
                  <a:pt x="102585" y="0"/>
                  <a:pt x="229130" y="0"/>
                </a:cubicBezTo>
                <a:lnTo>
                  <a:pt x="7924270" y="0"/>
                </a:lnTo>
                <a:cubicBezTo>
                  <a:pt x="8050815" y="0"/>
                  <a:pt x="8153400" y="102585"/>
                  <a:pt x="8153400" y="229130"/>
                </a:cubicBezTo>
                <a:lnTo>
                  <a:pt x="8153400" y="1145620"/>
                </a:lnTo>
                <a:cubicBezTo>
                  <a:pt x="8153400" y="1272165"/>
                  <a:pt x="8050815" y="1374750"/>
                  <a:pt x="7924270" y="1374750"/>
                </a:cubicBezTo>
                <a:lnTo>
                  <a:pt x="229130" y="1374750"/>
                </a:lnTo>
                <a:cubicBezTo>
                  <a:pt x="102585" y="1374750"/>
                  <a:pt x="0" y="1272165"/>
                  <a:pt x="0" y="1145620"/>
                </a:cubicBezTo>
                <a:lnTo>
                  <a:pt x="0" y="22913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62360" tIns="162360" rIns="162360" bIns="162360" numCol="1" spcCol="1270" anchor="ctr" anchorCtr="0">
            <a:noAutofit/>
          </a:bodyPr>
          <a:lstStyle/>
          <a:p>
            <a:pPr lvl="0" algn="l" defTabSz="1111250" rtl="0">
              <a:lnSpc>
                <a:spcPct val="90000"/>
              </a:lnSpc>
              <a:spcBef>
                <a:spcPct val="0"/>
              </a:spcBef>
              <a:spcAft>
                <a:spcPct val="35000"/>
              </a:spcAft>
            </a:pPr>
            <a:r>
              <a:rPr lang="en-US" sz="2500" i="0" kern="1200" dirty="0" smtClean="0"/>
              <a:t>Neonatal sepsis can be “ early  onset ” if it presents within first 7 days of life and  “ late onset ” if it presents between 7- 28 days of life.</a:t>
            </a:r>
            <a:endParaRPr lang="en-US" sz="2500" kern="1200" dirty="0"/>
          </a:p>
        </p:txBody>
      </p:sp>
      <p:sp>
        <p:nvSpPr>
          <p:cNvPr id="6" name="Freeform 5"/>
          <p:cNvSpPr/>
          <p:nvPr/>
        </p:nvSpPr>
        <p:spPr>
          <a:xfrm>
            <a:off x="685800" y="3236925"/>
            <a:ext cx="8153400" cy="1374750"/>
          </a:xfrm>
          <a:custGeom>
            <a:avLst/>
            <a:gdLst>
              <a:gd name="connsiteX0" fmla="*/ 0 w 8153400"/>
              <a:gd name="connsiteY0" fmla="*/ 229130 h 1374750"/>
              <a:gd name="connsiteX1" fmla="*/ 229130 w 8153400"/>
              <a:gd name="connsiteY1" fmla="*/ 0 h 1374750"/>
              <a:gd name="connsiteX2" fmla="*/ 7924270 w 8153400"/>
              <a:gd name="connsiteY2" fmla="*/ 0 h 1374750"/>
              <a:gd name="connsiteX3" fmla="*/ 8153400 w 8153400"/>
              <a:gd name="connsiteY3" fmla="*/ 229130 h 1374750"/>
              <a:gd name="connsiteX4" fmla="*/ 8153400 w 8153400"/>
              <a:gd name="connsiteY4" fmla="*/ 1145620 h 1374750"/>
              <a:gd name="connsiteX5" fmla="*/ 7924270 w 8153400"/>
              <a:gd name="connsiteY5" fmla="*/ 1374750 h 1374750"/>
              <a:gd name="connsiteX6" fmla="*/ 229130 w 8153400"/>
              <a:gd name="connsiteY6" fmla="*/ 1374750 h 1374750"/>
              <a:gd name="connsiteX7" fmla="*/ 0 w 8153400"/>
              <a:gd name="connsiteY7" fmla="*/ 1145620 h 1374750"/>
              <a:gd name="connsiteX8" fmla="*/ 0 w 8153400"/>
              <a:gd name="connsiteY8" fmla="*/ 229130 h 137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53400" h="1374750">
                <a:moveTo>
                  <a:pt x="0" y="229130"/>
                </a:moveTo>
                <a:cubicBezTo>
                  <a:pt x="0" y="102585"/>
                  <a:pt x="102585" y="0"/>
                  <a:pt x="229130" y="0"/>
                </a:cubicBezTo>
                <a:lnTo>
                  <a:pt x="7924270" y="0"/>
                </a:lnTo>
                <a:cubicBezTo>
                  <a:pt x="8050815" y="0"/>
                  <a:pt x="8153400" y="102585"/>
                  <a:pt x="8153400" y="229130"/>
                </a:cubicBezTo>
                <a:lnTo>
                  <a:pt x="8153400" y="1145620"/>
                </a:lnTo>
                <a:cubicBezTo>
                  <a:pt x="8153400" y="1272165"/>
                  <a:pt x="8050815" y="1374750"/>
                  <a:pt x="7924270" y="1374750"/>
                </a:cubicBezTo>
                <a:lnTo>
                  <a:pt x="229130" y="1374750"/>
                </a:lnTo>
                <a:cubicBezTo>
                  <a:pt x="102585" y="1374750"/>
                  <a:pt x="0" y="1272165"/>
                  <a:pt x="0" y="1145620"/>
                </a:cubicBezTo>
                <a:lnTo>
                  <a:pt x="0" y="229130"/>
                </a:lnTo>
                <a:close/>
              </a:path>
            </a:pathLst>
          </a:cu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txBody>
          <a:bodyPr spcFirstLastPara="0" vert="horz" wrap="square" lIns="162360" tIns="162360" rIns="162360" bIns="162360" numCol="1" spcCol="1270" anchor="ctr" anchorCtr="0">
            <a:noAutofit/>
          </a:bodyPr>
          <a:lstStyle/>
          <a:p>
            <a:pPr lvl="0" algn="l" defTabSz="1111250" rtl="0">
              <a:lnSpc>
                <a:spcPct val="90000"/>
              </a:lnSpc>
              <a:spcBef>
                <a:spcPct val="0"/>
              </a:spcBef>
              <a:spcAft>
                <a:spcPct val="35000"/>
              </a:spcAft>
            </a:pPr>
            <a:r>
              <a:rPr lang="en-US" sz="2500" i="0" kern="1200" dirty="0" smtClean="0"/>
              <a:t>The spectrum of organisms that cause neonatal sepsis is  wide and includes both gram positive and gram negative organisms. Among the gram positive the most common </a:t>
            </a:r>
            <a:r>
              <a:rPr lang="en-US" sz="2500" i="0" kern="1200" dirty="0" smtClean="0"/>
              <a:t>-----.</a:t>
            </a:r>
            <a:endParaRPr lang="en-US" sz="2500" kern="1200" dirty="0"/>
          </a:p>
        </p:txBody>
      </p:sp>
      <p:sp>
        <p:nvSpPr>
          <p:cNvPr id="7" name="Freeform 6"/>
          <p:cNvSpPr/>
          <p:nvPr/>
        </p:nvSpPr>
        <p:spPr>
          <a:xfrm>
            <a:off x="685800" y="4683675"/>
            <a:ext cx="8153400" cy="1374750"/>
          </a:xfrm>
          <a:custGeom>
            <a:avLst/>
            <a:gdLst>
              <a:gd name="connsiteX0" fmla="*/ 0 w 8153400"/>
              <a:gd name="connsiteY0" fmla="*/ 229130 h 1374750"/>
              <a:gd name="connsiteX1" fmla="*/ 229130 w 8153400"/>
              <a:gd name="connsiteY1" fmla="*/ 0 h 1374750"/>
              <a:gd name="connsiteX2" fmla="*/ 7924270 w 8153400"/>
              <a:gd name="connsiteY2" fmla="*/ 0 h 1374750"/>
              <a:gd name="connsiteX3" fmla="*/ 8153400 w 8153400"/>
              <a:gd name="connsiteY3" fmla="*/ 229130 h 1374750"/>
              <a:gd name="connsiteX4" fmla="*/ 8153400 w 8153400"/>
              <a:gd name="connsiteY4" fmla="*/ 1145620 h 1374750"/>
              <a:gd name="connsiteX5" fmla="*/ 7924270 w 8153400"/>
              <a:gd name="connsiteY5" fmla="*/ 1374750 h 1374750"/>
              <a:gd name="connsiteX6" fmla="*/ 229130 w 8153400"/>
              <a:gd name="connsiteY6" fmla="*/ 1374750 h 1374750"/>
              <a:gd name="connsiteX7" fmla="*/ 0 w 8153400"/>
              <a:gd name="connsiteY7" fmla="*/ 1145620 h 1374750"/>
              <a:gd name="connsiteX8" fmla="*/ 0 w 8153400"/>
              <a:gd name="connsiteY8" fmla="*/ 229130 h 1374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53400" h="1374750">
                <a:moveTo>
                  <a:pt x="0" y="229130"/>
                </a:moveTo>
                <a:cubicBezTo>
                  <a:pt x="0" y="102585"/>
                  <a:pt x="102585" y="0"/>
                  <a:pt x="229130" y="0"/>
                </a:cubicBezTo>
                <a:lnTo>
                  <a:pt x="7924270" y="0"/>
                </a:lnTo>
                <a:cubicBezTo>
                  <a:pt x="8050815" y="0"/>
                  <a:pt x="8153400" y="102585"/>
                  <a:pt x="8153400" y="229130"/>
                </a:cubicBezTo>
                <a:lnTo>
                  <a:pt x="8153400" y="1145620"/>
                </a:lnTo>
                <a:cubicBezTo>
                  <a:pt x="8153400" y="1272165"/>
                  <a:pt x="8050815" y="1374750"/>
                  <a:pt x="7924270" y="1374750"/>
                </a:cubicBezTo>
                <a:lnTo>
                  <a:pt x="229130" y="1374750"/>
                </a:lnTo>
                <a:cubicBezTo>
                  <a:pt x="102585" y="1374750"/>
                  <a:pt x="0" y="1272165"/>
                  <a:pt x="0" y="1145620"/>
                </a:cubicBezTo>
                <a:lnTo>
                  <a:pt x="0" y="229130"/>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62360" tIns="162360" rIns="162360" bIns="162360" numCol="1" spcCol="1270" anchor="ctr" anchorCtr="0">
            <a:noAutofit/>
          </a:bodyPr>
          <a:lstStyle/>
          <a:p>
            <a:pPr lvl="0" algn="l" defTabSz="1111250" rtl="0">
              <a:lnSpc>
                <a:spcPct val="90000"/>
              </a:lnSpc>
              <a:spcBef>
                <a:spcPct val="0"/>
              </a:spcBef>
              <a:spcAft>
                <a:spcPct val="35000"/>
              </a:spcAft>
            </a:pPr>
            <a:r>
              <a:rPr lang="en-US" sz="2500" i="0" kern="1200" dirty="0" smtClean="0"/>
              <a:t>In any unit the protocol of selection of antibiotics depend upon the frequency and occurrence of the type of organisms  and their sensitivity patterns to the antibiotics.</a:t>
            </a:r>
            <a:endParaRPr lang="en-US" sz="2500" kern="1200" dirty="0"/>
          </a:p>
        </p:txBody>
      </p:sp>
    </p:spTree>
    <p:extLst>
      <p:ext uri="{BB962C8B-B14F-4D97-AF65-F5344CB8AC3E}">
        <p14:creationId xmlns:p14="http://schemas.microsoft.com/office/powerpoint/2010/main" val="2547856529"/>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4"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442408" y="1755421"/>
            <a:ext cx="8229600" cy="835379"/>
          </a:xfrm>
          <a:custGeom>
            <a:avLst/>
            <a:gdLst>
              <a:gd name="connsiteX0" fmla="*/ 0 w 8229600"/>
              <a:gd name="connsiteY0" fmla="*/ 139233 h 835379"/>
              <a:gd name="connsiteX1" fmla="*/ 139233 w 8229600"/>
              <a:gd name="connsiteY1" fmla="*/ 0 h 835379"/>
              <a:gd name="connsiteX2" fmla="*/ 8090367 w 8229600"/>
              <a:gd name="connsiteY2" fmla="*/ 0 h 835379"/>
              <a:gd name="connsiteX3" fmla="*/ 8229600 w 8229600"/>
              <a:gd name="connsiteY3" fmla="*/ 139233 h 835379"/>
              <a:gd name="connsiteX4" fmla="*/ 8229600 w 8229600"/>
              <a:gd name="connsiteY4" fmla="*/ 696146 h 835379"/>
              <a:gd name="connsiteX5" fmla="*/ 8090367 w 8229600"/>
              <a:gd name="connsiteY5" fmla="*/ 835379 h 835379"/>
              <a:gd name="connsiteX6" fmla="*/ 139233 w 8229600"/>
              <a:gd name="connsiteY6" fmla="*/ 835379 h 835379"/>
              <a:gd name="connsiteX7" fmla="*/ 0 w 8229600"/>
              <a:gd name="connsiteY7" fmla="*/ 696146 h 835379"/>
              <a:gd name="connsiteX8" fmla="*/ 0 w 8229600"/>
              <a:gd name="connsiteY8" fmla="*/ 139233 h 83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835379">
                <a:moveTo>
                  <a:pt x="0" y="139233"/>
                </a:moveTo>
                <a:cubicBezTo>
                  <a:pt x="0" y="62337"/>
                  <a:pt x="62337" y="0"/>
                  <a:pt x="139233" y="0"/>
                </a:cubicBezTo>
                <a:lnTo>
                  <a:pt x="8090367" y="0"/>
                </a:lnTo>
                <a:cubicBezTo>
                  <a:pt x="8167263" y="0"/>
                  <a:pt x="8229600" y="62337"/>
                  <a:pt x="8229600" y="139233"/>
                </a:cubicBezTo>
                <a:lnTo>
                  <a:pt x="8229600" y="696146"/>
                </a:lnTo>
                <a:cubicBezTo>
                  <a:pt x="8229600" y="773042"/>
                  <a:pt x="8167263" y="835379"/>
                  <a:pt x="8090367" y="835379"/>
                </a:cubicBezTo>
                <a:lnTo>
                  <a:pt x="139233" y="835379"/>
                </a:lnTo>
                <a:cubicBezTo>
                  <a:pt x="62337" y="835379"/>
                  <a:pt x="0" y="773042"/>
                  <a:pt x="0" y="696146"/>
                </a:cubicBezTo>
                <a:lnTo>
                  <a:pt x="0" y="139233"/>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20790" tIns="120790" rIns="120790" bIns="120790" numCol="1" spcCol="1270" anchor="ctr" anchorCtr="0">
            <a:noAutofit/>
          </a:bodyPr>
          <a:lstStyle/>
          <a:p>
            <a:pPr lvl="0" algn="l" defTabSz="933450" rtl="0">
              <a:lnSpc>
                <a:spcPct val="90000"/>
              </a:lnSpc>
              <a:spcBef>
                <a:spcPct val="0"/>
              </a:spcBef>
              <a:spcAft>
                <a:spcPct val="35000"/>
              </a:spcAft>
            </a:pPr>
            <a:r>
              <a:rPr lang="en-US" sz="2100" i="0" kern="1200" dirty="0" smtClean="0"/>
              <a:t>During past years there has been a change in the common pathogens causing neonatal sepsis.</a:t>
            </a:r>
            <a:endParaRPr lang="en-US" sz="2100" kern="1200" dirty="0"/>
          </a:p>
        </p:txBody>
      </p:sp>
      <p:sp>
        <p:nvSpPr>
          <p:cNvPr id="5" name="Freeform 4"/>
          <p:cNvSpPr/>
          <p:nvPr/>
        </p:nvSpPr>
        <p:spPr>
          <a:xfrm>
            <a:off x="456056" y="2667000"/>
            <a:ext cx="8229600" cy="835379"/>
          </a:xfrm>
          <a:custGeom>
            <a:avLst/>
            <a:gdLst>
              <a:gd name="connsiteX0" fmla="*/ 0 w 8229600"/>
              <a:gd name="connsiteY0" fmla="*/ 139233 h 835379"/>
              <a:gd name="connsiteX1" fmla="*/ 139233 w 8229600"/>
              <a:gd name="connsiteY1" fmla="*/ 0 h 835379"/>
              <a:gd name="connsiteX2" fmla="*/ 8090367 w 8229600"/>
              <a:gd name="connsiteY2" fmla="*/ 0 h 835379"/>
              <a:gd name="connsiteX3" fmla="*/ 8229600 w 8229600"/>
              <a:gd name="connsiteY3" fmla="*/ 139233 h 835379"/>
              <a:gd name="connsiteX4" fmla="*/ 8229600 w 8229600"/>
              <a:gd name="connsiteY4" fmla="*/ 696146 h 835379"/>
              <a:gd name="connsiteX5" fmla="*/ 8090367 w 8229600"/>
              <a:gd name="connsiteY5" fmla="*/ 835379 h 835379"/>
              <a:gd name="connsiteX6" fmla="*/ 139233 w 8229600"/>
              <a:gd name="connsiteY6" fmla="*/ 835379 h 835379"/>
              <a:gd name="connsiteX7" fmla="*/ 0 w 8229600"/>
              <a:gd name="connsiteY7" fmla="*/ 696146 h 835379"/>
              <a:gd name="connsiteX8" fmla="*/ 0 w 8229600"/>
              <a:gd name="connsiteY8" fmla="*/ 139233 h 83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835379">
                <a:moveTo>
                  <a:pt x="0" y="139233"/>
                </a:moveTo>
                <a:cubicBezTo>
                  <a:pt x="0" y="62337"/>
                  <a:pt x="62337" y="0"/>
                  <a:pt x="139233" y="0"/>
                </a:cubicBezTo>
                <a:lnTo>
                  <a:pt x="8090367" y="0"/>
                </a:lnTo>
                <a:cubicBezTo>
                  <a:pt x="8167263" y="0"/>
                  <a:pt x="8229600" y="62337"/>
                  <a:pt x="8229600" y="139233"/>
                </a:cubicBezTo>
                <a:lnTo>
                  <a:pt x="8229600" y="696146"/>
                </a:lnTo>
                <a:cubicBezTo>
                  <a:pt x="8229600" y="773042"/>
                  <a:pt x="8167263" y="835379"/>
                  <a:pt x="8090367" y="835379"/>
                </a:cubicBezTo>
                <a:lnTo>
                  <a:pt x="139233" y="835379"/>
                </a:lnTo>
                <a:cubicBezTo>
                  <a:pt x="62337" y="835379"/>
                  <a:pt x="0" y="773042"/>
                  <a:pt x="0" y="696146"/>
                </a:cubicBezTo>
                <a:lnTo>
                  <a:pt x="0" y="139233"/>
                </a:lnTo>
                <a:close/>
              </a:path>
            </a:pathLst>
          </a:custGeom>
        </p:spPr>
        <p:style>
          <a:lnRef idx="2">
            <a:schemeClr val="lt1">
              <a:hueOff val="0"/>
              <a:satOff val="0"/>
              <a:lumOff val="0"/>
              <a:alphaOff val="0"/>
            </a:schemeClr>
          </a:lnRef>
          <a:fillRef idx="1">
            <a:schemeClr val="accent3">
              <a:hueOff val="2250053"/>
              <a:satOff val="-3376"/>
              <a:lumOff val="-549"/>
              <a:alphaOff val="0"/>
            </a:schemeClr>
          </a:fillRef>
          <a:effectRef idx="0">
            <a:schemeClr val="accent3">
              <a:hueOff val="2250053"/>
              <a:satOff val="-3376"/>
              <a:lumOff val="-549"/>
              <a:alphaOff val="0"/>
            </a:schemeClr>
          </a:effectRef>
          <a:fontRef idx="minor">
            <a:schemeClr val="lt1"/>
          </a:fontRef>
        </p:style>
        <p:txBody>
          <a:bodyPr spcFirstLastPara="0" vert="horz" wrap="square" lIns="120790" tIns="120790" rIns="120790" bIns="120790" numCol="1" spcCol="1270" anchor="ctr" anchorCtr="0">
            <a:noAutofit/>
          </a:bodyPr>
          <a:lstStyle/>
          <a:p>
            <a:pPr lvl="0" algn="l" defTabSz="933450" rtl="0">
              <a:lnSpc>
                <a:spcPct val="90000"/>
              </a:lnSpc>
              <a:spcBef>
                <a:spcPct val="0"/>
              </a:spcBef>
              <a:spcAft>
                <a:spcPct val="35000"/>
              </a:spcAft>
            </a:pPr>
            <a:r>
              <a:rPr lang="en-US" sz="2100" i="0" kern="1200" dirty="0" smtClean="0"/>
              <a:t>Especially in the units where extremely premature VLBW  and high risk neonates are admitted and where highly specialized intervention like</a:t>
            </a:r>
            <a:endParaRPr lang="en-US" sz="2100" kern="1200" dirty="0"/>
          </a:p>
        </p:txBody>
      </p:sp>
      <p:sp>
        <p:nvSpPr>
          <p:cNvPr id="7" name="Freeform 6"/>
          <p:cNvSpPr/>
          <p:nvPr/>
        </p:nvSpPr>
        <p:spPr>
          <a:xfrm>
            <a:off x="469704" y="3586392"/>
            <a:ext cx="4711896" cy="675120"/>
          </a:xfrm>
          <a:custGeom>
            <a:avLst/>
            <a:gdLst>
              <a:gd name="connsiteX0" fmla="*/ 0 w 8229600"/>
              <a:gd name="connsiteY0" fmla="*/ 139233 h 835379"/>
              <a:gd name="connsiteX1" fmla="*/ 139233 w 8229600"/>
              <a:gd name="connsiteY1" fmla="*/ 0 h 835379"/>
              <a:gd name="connsiteX2" fmla="*/ 8090367 w 8229600"/>
              <a:gd name="connsiteY2" fmla="*/ 0 h 835379"/>
              <a:gd name="connsiteX3" fmla="*/ 8229600 w 8229600"/>
              <a:gd name="connsiteY3" fmla="*/ 139233 h 835379"/>
              <a:gd name="connsiteX4" fmla="*/ 8229600 w 8229600"/>
              <a:gd name="connsiteY4" fmla="*/ 696146 h 835379"/>
              <a:gd name="connsiteX5" fmla="*/ 8090367 w 8229600"/>
              <a:gd name="connsiteY5" fmla="*/ 835379 h 835379"/>
              <a:gd name="connsiteX6" fmla="*/ 139233 w 8229600"/>
              <a:gd name="connsiteY6" fmla="*/ 835379 h 835379"/>
              <a:gd name="connsiteX7" fmla="*/ 0 w 8229600"/>
              <a:gd name="connsiteY7" fmla="*/ 696146 h 835379"/>
              <a:gd name="connsiteX8" fmla="*/ 0 w 8229600"/>
              <a:gd name="connsiteY8" fmla="*/ 139233 h 83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835379">
                <a:moveTo>
                  <a:pt x="0" y="139233"/>
                </a:moveTo>
                <a:cubicBezTo>
                  <a:pt x="0" y="62337"/>
                  <a:pt x="62337" y="0"/>
                  <a:pt x="139233" y="0"/>
                </a:cubicBezTo>
                <a:lnTo>
                  <a:pt x="8090367" y="0"/>
                </a:lnTo>
                <a:cubicBezTo>
                  <a:pt x="8167263" y="0"/>
                  <a:pt x="8229600" y="62337"/>
                  <a:pt x="8229600" y="139233"/>
                </a:cubicBezTo>
                <a:lnTo>
                  <a:pt x="8229600" y="696146"/>
                </a:lnTo>
                <a:cubicBezTo>
                  <a:pt x="8229600" y="773042"/>
                  <a:pt x="8167263" y="835379"/>
                  <a:pt x="8090367" y="835379"/>
                </a:cubicBezTo>
                <a:lnTo>
                  <a:pt x="139233" y="835379"/>
                </a:lnTo>
                <a:cubicBezTo>
                  <a:pt x="62337" y="835379"/>
                  <a:pt x="0" y="773042"/>
                  <a:pt x="0" y="696146"/>
                </a:cubicBezTo>
                <a:lnTo>
                  <a:pt x="0" y="139233"/>
                </a:lnTo>
                <a:close/>
              </a:path>
            </a:pathLst>
          </a:custGeom>
        </p:spPr>
        <p:style>
          <a:lnRef idx="2">
            <a:schemeClr val="lt1">
              <a:hueOff val="0"/>
              <a:satOff val="0"/>
              <a:lumOff val="0"/>
              <a:alphaOff val="0"/>
            </a:schemeClr>
          </a:lnRef>
          <a:fillRef idx="1">
            <a:schemeClr val="accent3">
              <a:hueOff val="4500106"/>
              <a:satOff val="-6752"/>
              <a:lumOff val="-1098"/>
              <a:alphaOff val="0"/>
            </a:schemeClr>
          </a:fillRef>
          <a:effectRef idx="0">
            <a:schemeClr val="accent3">
              <a:hueOff val="4500106"/>
              <a:satOff val="-6752"/>
              <a:lumOff val="-1098"/>
              <a:alphaOff val="0"/>
            </a:schemeClr>
          </a:effectRef>
          <a:fontRef idx="minor">
            <a:schemeClr val="lt1"/>
          </a:fontRef>
        </p:style>
        <p:txBody>
          <a:bodyPr spcFirstLastPara="0" vert="horz" wrap="square" lIns="120790" tIns="120790" rIns="120790" bIns="120790" numCol="1" spcCol="1270" anchor="ctr" anchorCtr="0">
            <a:noAutofit/>
          </a:bodyPr>
          <a:lstStyle/>
          <a:p>
            <a:pPr lvl="0" algn="l" defTabSz="933450" rtl="0">
              <a:lnSpc>
                <a:spcPct val="90000"/>
              </a:lnSpc>
              <a:spcBef>
                <a:spcPct val="0"/>
              </a:spcBef>
              <a:spcAft>
                <a:spcPct val="35000"/>
              </a:spcAft>
            </a:pPr>
            <a:r>
              <a:rPr lang="en-US" sz="2100" kern="1200" smtClean="0"/>
              <a:t>mechanical ventilation</a:t>
            </a:r>
            <a:endParaRPr lang="en-US" sz="2100" kern="1200"/>
          </a:p>
        </p:txBody>
      </p:sp>
      <p:sp>
        <p:nvSpPr>
          <p:cNvPr id="8" name="Freeform 7"/>
          <p:cNvSpPr/>
          <p:nvPr/>
        </p:nvSpPr>
        <p:spPr>
          <a:xfrm>
            <a:off x="483352" y="4343500"/>
            <a:ext cx="4698248" cy="617460"/>
          </a:xfrm>
          <a:custGeom>
            <a:avLst/>
            <a:gdLst>
              <a:gd name="connsiteX0" fmla="*/ 0 w 8229600"/>
              <a:gd name="connsiteY0" fmla="*/ 139233 h 835379"/>
              <a:gd name="connsiteX1" fmla="*/ 139233 w 8229600"/>
              <a:gd name="connsiteY1" fmla="*/ 0 h 835379"/>
              <a:gd name="connsiteX2" fmla="*/ 8090367 w 8229600"/>
              <a:gd name="connsiteY2" fmla="*/ 0 h 835379"/>
              <a:gd name="connsiteX3" fmla="*/ 8229600 w 8229600"/>
              <a:gd name="connsiteY3" fmla="*/ 139233 h 835379"/>
              <a:gd name="connsiteX4" fmla="*/ 8229600 w 8229600"/>
              <a:gd name="connsiteY4" fmla="*/ 696146 h 835379"/>
              <a:gd name="connsiteX5" fmla="*/ 8090367 w 8229600"/>
              <a:gd name="connsiteY5" fmla="*/ 835379 h 835379"/>
              <a:gd name="connsiteX6" fmla="*/ 139233 w 8229600"/>
              <a:gd name="connsiteY6" fmla="*/ 835379 h 835379"/>
              <a:gd name="connsiteX7" fmla="*/ 0 w 8229600"/>
              <a:gd name="connsiteY7" fmla="*/ 696146 h 835379"/>
              <a:gd name="connsiteX8" fmla="*/ 0 w 8229600"/>
              <a:gd name="connsiteY8" fmla="*/ 139233 h 83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835379">
                <a:moveTo>
                  <a:pt x="0" y="139233"/>
                </a:moveTo>
                <a:cubicBezTo>
                  <a:pt x="0" y="62337"/>
                  <a:pt x="62337" y="0"/>
                  <a:pt x="139233" y="0"/>
                </a:cubicBezTo>
                <a:lnTo>
                  <a:pt x="8090367" y="0"/>
                </a:lnTo>
                <a:cubicBezTo>
                  <a:pt x="8167263" y="0"/>
                  <a:pt x="8229600" y="62337"/>
                  <a:pt x="8229600" y="139233"/>
                </a:cubicBezTo>
                <a:lnTo>
                  <a:pt x="8229600" y="696146"/>
                </a:lnTo>
                <a:cubicBezTo>
                  <a:pt x="8229600" y="773042"/>
                  <a:pt x="8167263" y="835379"/>
                  <a:pt x="8090367" y="835379"/>
                </a:cubicBezTo>
                <a:lnTo>
                  <a:pt x="139233" y="835379"/>
                </a:lnTo>
                <a:cubicBezTo>
                  <a:pt x="62337" y="835379"/>
                  <a:pt x="0" y="773042"/>
                  <a:pt x="0" y="696146"/>
                </a:cubicBezTo>
                <a:lnTo>
                  <a:pt x="0" y="139233"/>
                </a:lnTo>
                <a:close/>
              </a:path>
            </a:pathLst>
          </a:custGeom>
        </p:spPr>
        <p:style>
          <a:lnRef idx="2">
            <a:schemeClr val="lt1">
              <a:hueOff val="0"/>
              <a:satOff val="0"/>
              <a:lumOff val="0"/>
              <a:alphaOff val="0"/>
            </a:schemeClr>
          </a:lnRef>
          <a:fillRef idx="1">
            <a:schemeClr val="accent3">
              <a:hueOff val="6750158"/>
              <a:satOff val="-10128"/>
              <a:lumOff val="-1647"/>
              <a:alphaOff val="0"/>
            </a:schemeClr>
          </a:fillRef>
          <a:effectRef idx="0">
            <a:schemeClr val="accent3">
              <a:hueOff val="6750158"/>
              <a:satOff val="-10128"/>
              <a:lumOff val="-1647"/>
              <a:alphaOff val="0"/>
            </a:schemeClr>
          </a:effectRef>
          <a:fontRef idx="minor">
            <a:schemeClr val="lt1"/>
          </a:fontRef>
        </p:style>
        <p:txBody>
          <a:bodyPr spcFirstLastPara="0" vert="horz" wrap="square" lIns="120790" tIns="120790" rIns="120790" bIns="120790" numCol="1" spcCol="1270" anchor="ctr" anchorCtr="0">
            <a:noAutofit/>
          </a:bodyPr>
          <a:lstStyle/>
          <a:p>
            <a:pPr lvl="0" algn="l" defTabSz="933450" rtl="0">
              <a:lnSpc>
                <a:spcPct val="90000"/>
              </a:lnSpc>
              <a:spcBef>
                <a:spcPct val="0"/>
              </a:spcBef>
              <a:spcAft>
                <a:spcPct val="35000"/>
              </a:spcAft>
            </a:pPr>
            <a:r>
              <a:rPr lang="en-US" sz="2100" kern="1200" smtClean="0"/>
              <a:t>CVP line insertion</a:t>
            </a:r>
            <a:endParaRPr lang="en-US" sz="2100" kern="1200"/>
          </a:p>
        </p:txBody>
      </p:sp>
      <p:sp>
        <p:nvSpPr>
          <p:cNvPr id="9" name="Freeform 8"/>
          <p:cNvSpPr/>
          <p:nvPr/>
        </p:nvSpPr>
        <p:spPr>
          <a:xfrm>
            <a:off x="510648" y="5037160"/>
            <a:ext cx="4670952" cy="636000"/>
          </a:xfrm>
          <a:custGeom>
            <a:avLst/>
            <a:gdLst>
              <a:gd name="connsiteX0" fmla="*/ 0 w 8229600"/>
              <a:gd name="connsiteY0" fmla="*/ 139233 h 835379"/>
              <a:gd name="connsiteX1" fmla="*/ 139233 w 8229600"/>
              <a:gd name="connsiteY1" fmla="*/ 0 h 835379"/>
              <a:gd name="connsiteX2" fmla="*/ 8090367 w 8229600"/>
              <a:gd name="connsiteY2" fmla="*/ 0 h 835379"/>
              <a:gd name="connsiteX3" fmla="*/ 8229600 w 8229600"/>
              <a:gd name="connsiteY3" fmla="*/ 139233 h 835379"/>
              <a:gd name="connsiteX4" fmla="*/ 8229600 w 8229600"/>
              <a:gd name="connsiteY4" fmla="*/ 696146 h 835379"/>
              <a:gd name="connsiteX5" fmla="*/ 8090367 w 8229600"/>
              <a:gd name="connsiteY5" fmla="*/ 835379 h 835379"/>
              <a:gd name="connsiteX6" fmla="*/ 139233 w 8229600"/>
              <a:gd name="connsiteY6" fmla="*/ 835379 h 835379"/>
              <a:gd name="connsiteX7" fmla="*/ 0 w 8229600"/>
              <a:gd name="connsiteY7" fmla="*/ 696146 h 835379"/>
              <a:gd name="connsiteX8" fmla="*/ 0 w 8229600"/>
              <a:gd name="connsiteY8" fmla="*/ 139233 h 83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835379">
                <a:moveTo>
                  <a:pt x="0" y="139233"/>
                </a:moveTo>
                <a:cubicBezTo>
                  <a:pt x="0" y="62337"/>
                  <a:pt x="62337" y="0"/>
                  <a:pt x="139233" y="0"/>
                </a:cubicBezTo>
                <a:lnTo>
                  <a:pt x="8090367" y="0"/>
                </a:lnTo>
                <a:cubicBezTo>
                  <a:pt x="8167263" y="0"/>
                  <a:pt x="8229600" y="62337"/>
                  <a:pt x="8229600" y="139233"/>
                </a:cubicBezTo>
                <a:lnTo>
                  <a:pt x="8229600" y="696146"/>
                </a:lnTo>
                <a:cubicBezTo>
                  <a:pt x="8229600" y="773042"/>
                  <a:pt x="8167263" y="835379"/>
                  <a:pt x="8090367" y="835379"/>
                </a:cubicBezTo>
                <a:lnTo>
                  <a:pt x="139233" y="835379"/>
                </a:lnTo>
                <a:cubicBezTo>
                  <a:pt x="62337" y="835379"/>
                  <a:pt x="0" y="773042"/>
                  <a:pt x="0" y="696146"/>
                </a:cubicBezTo>
                <a:lnTo>
                  <a:pt x="0" y="139233"/>
                </a:lnTo>
                <a:close/>
              </a:path>
            </a:pathLst>
          </a:custGeom>
        </p:spPr>
        <p:style>
          <a:lnRef idx="2">
            <a:schemeClr val="lt1">
              <a:hueOff val="0"/>
              <a:satOff val="0"/>
              <a:lumOff val="0"/>
              <a:alphaOff val="0"/>
            </a:schemeClr>
          </a:lnRef>
          <a:fillRef idx="1">
            <a:schemeClr val="accent3">
              <a:hueOff val="9000211"/>
              <a:satOff val="-13504"/>
              <a:lumOff val="-2196"/>
              <a:alphaOff val="0"/>
            </a:schemeClr>
          </a:fillRef>
          <a:effectRef idx="0">
            <a:schemeClr val="accent3">
              <a:hueOff val="9000211"/>
              <a:satOff val="-13504"/>
              <a:lumOff val="-2196"/>
              <a:alphaOff val="0"/>
            </a:schemeClr>
          </a:effectRef>
          <a:fontRef idx="minor">
            <a:schemeClr val="lt1"/>
          </a:fontRef>
        </p:style>
        <p:txBody>
          <a:bodyPr spcFirstLastPara="0" vert="horz" wrap="square" lIns="120790" tIns="120790" rIns="120790" bIns="120790" numCol="1" spcCol="1270" anchor="ctr" anchorCtr="0">
            <a:noAutofit/>
          </a:bodyPr>
          <a:lstStyle/>
          <a:p>
            <a:pPr lvl="0" algn="l" defTabSz="933450" rtl="0">
              <a:lnSpc>
                <a:spcPct val="90000"/>
              </a:lnSpc>
              <a:spcBef>
                <a:spcPct val="0"/>
              </a:spcBef>
              <a:spcAft>
                <a:spcPct val="35000"/>
              </a:spcAft>
            </a:pPr>
            <a:r>
              <a:rPr lang="en-US" sz="2100" kern="1200" smtClean="0"/>
              <a:t>umbilical line placement</a:t>
            </a:r>
            <a:endParaRPr lang="en-US" sz="2100" kern="1200"/>
          </a:p>
        </p:txBody>
      </p:sp>
      <p:sp>
        <p:nvSpPr>
          <p:cNvPr id="10" name="Freeform 9"/>
          <p:cNvSpPr/>
          <p:nvPr/>
        </p:nvSpPr>
        <p:spPr>
          <a:xfrm>
            <a:off x="469704" y="5767869"/>
            <a:ext cx="4711896" cy="654540"/>
          </a:xfrm>
          <a:custGeom>
            <a:avLst/>
            <a:gdLst>
              <a:gd name="connsiteX0" fmla="*/ 0 w 8229600"/>
              <a:gd name="connsiteY0" fmla="*/ 139233 h 835379"/>
              <a:gd name="connsiteX1" fmla="*/ 139233 w 8229600"/>
              <a:gd name="connsiteY1" fmla="*/ 0 h 835379"/>
              <a:gd name="connsiteX2" fmla="*/ 8090367 w 8229600"/>
              <a:gd name="connsiteY2" fmla="*/ 0 h 835379"/>
              <a:gd name="connsiteX3" fmla="*/ 8229600 w 8229600"/>
              <a:gd name="connsiteY3" fmla="*/ 139233 h 835379"/>
              <a:gd name="connsiteX4" fmla="*/ 8229600 w 8229600"/>
              <a:gd name="connsiteY4" fmla="*/ 696146 h 835379"/>
              <a:gd name="connsiteX5" fmla="*/ 8090367 w 8229600"/>
              <a:gd name="connsiteY5" fmla="*/ 835379 h 835379"/>
              <a:gd name="connsiteX6" fmla="*/ 139233 w 8229600"/>
              <a:gd name="connsiteY6" fmla="*/ 835379 h 835379"/>
              <a:gd name="connsiteX7" fmla="*/ 0 w 8229600"/>
              <a:gd name="connsiteY7" fmla="*/ 696146 h 835379"/>
              <a:gd name="connsiteX8" fmla="*/ 0 w 8229600"/>
              <a:gd name="connsiteY8" fmla="*/ 139233 h 83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229600" h="835379">
                <a:moveTo>
                  <a:pt x="0" y="139233"/>
                </a:moveTo>
                <a:cubicBezTo>
                  <a:pt x="0" y="62337"/>
                  <a:pt x="62337" y="0"/>
                  <a:pt x="139233" y="0"/>
                </a:cubicBezTo>
                <a:lnTo>
                  <a:pt x="8090367" y="0"/>
                </a:lnTo>
                <a:cubicBezTo>
                  <a:pt x="8167263" y="0"/>
                  <a:pt x="8229600" y="62337"/>
                  <a:pt x="8229600" y="139233"/>
                </a:cubicBezTo>
                <a:lnTo>
                  <a:pt x="8229600" y="696146"/>
                </a:lnTo>
                <a:cubicBezTo>
                  <a:pt x="8229600" y="773042"/>
                  <a:pt x="8167263" y="835379"/>
                  <a:pt x="8090367" y="835379"/>
                </a:cubicBezTo>
                <a:lnTo>
                  <a:pt x="139233" y="835379"/>
                </a:lnTo>
                <a:cubicBezTo>
                  <a:pt x="62337" y="835379"/>
                  <a:pt x="0" y="773042"/>
                  <a:pt x="0" y="696146"/>
                </a:cubicBezTo>
                <a:lnTo>
                  <a:pt x="0" y="139233"/>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20790" tIns="120790" rIns="120790" bIns="120790" numCol="1" spcCol="1270" anchor="ctr" anchorCtr="0">
            <a:noAutofit/>
          </a:bodyPr>
          <a:lstStyle/>
          <a:p>
            <a:pPr lvl="0" algn="l" defTabSz="933450" rtl="0">
              <a:lnSpc>
                <a:spcPct val="90000"/>
              </a:lnSpc>
              <a:spcBef>
                <a:spcPct val="0"/>
              </a:spcBef>
              <a:spcAft>
                <a:spcPct val="35000"/>
              </a:spcAft>
            </a:pPr>
            <a:r>
              <a:rPr lang="en-US" sz="2100" kern="1200" dirty="0" smtClean="0"/>
              <a:t>catheterization are routinely practiced.</a:t>
            </a:r>
            <a:endParaRPr lang="en-US" sz="2100" kern="1200" dirty="0"/>
          </a:p>
        </p:txBody>
      </p:sp>
      <p:graphicFrame>
        <p:nvGraphicFramePr>
          <p:cNvPr id="2" name="Diagram 1"/>
          <p:cNvGraphicFramePr/>
          <p:nvPr>
            <p:extLst>
              <p:ext uri="{D42A27DB-BD31-4B8C-83A1-F6EECF244321}">
                <p14:modId xmlns:p14="http://schemas.microsoft.com/office/powerpoint/2010/main" val="3217526668"/>
              </p:ext>
            </p:extLst>
          </p:nvPr>
        </p:nvGraphicFramePr>
        <p:xfrm>
          <a:off x="1295145" y="685800"/>
          <a:ext cx="6512511" cy="457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arn(inVertic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arn(inVertic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animBg="1"/>
      <p:bldP spid="8" grpId="0" animBg="1"/>
      <p:bldP spid="9" grpId="0" animBg="1"/>
      <p:bldP spid="10" grpId="0" animBg="1"/>
      <p:bldGraphic spid="2"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229368397"/>
              </p:ext>
            </p:extLst>
          </p:nvPr>
        </p:nvGraphicFramePr>
        <p:xfrm>
          <a:off x="1311336" y="685800"/>
          <a:ext cx="6512511" cy="45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Freeform 4"/>
          <p:cNvSpPr/>
          <p:nvPr/>
        </p:nvSpPr>
        <p:spPr>
          <a:xfrm>
            <a:off x="608456" y="1747277"/>
            <a:ext cx="7924800" cy="2069730"/>
          </a:xfrm>
          <a:custGeom>
            <a:avLst/>
            <a:gdLst>
              <a:gd name="connsiteX0" fmla="*/ 0 w 7924800"/>
              <a:gd name="connsiteY0" fmla="*/ 344962 h 2069730"/>
              <a:gd name="connsiteX1" fmla="*/ 344962 w 7924800"/>
              <a:gd name="connsiteY1" fmla="*/ 0 h 2069730"/>
              <a:gd name="connsiteX2" fmla="*/ 7579838 w 7924800"/>
              <a:gd name="connsiteY2" fmla="*/ 0 h 2069730"/>
              <a:gd name="connsiteX3" fmla="*/ 7924800 w 7924800"/>
              <a:gd name="connsiteY3" fmla="*/ 344962 h 2069730"/>
              <a:gd name="connsiteX4" fmla="*/ 7924800 w 7924800"/>
              <a:gd name="connsiteY4" fmla="*/ 1724768 h 2069730"/>
              <a:gd name="connsiteX5" fmla="*/ 7579838 w 7924800"/>
              <a:gd name="connsiteY5" fmla="*/ 2069730 h 2069730"/>
              <a:gd name="connsiteX6" fmla="*/ 344962 w 7924800"/>
              <a:gd name="connsiteY6" fmla="*/ 2069730 h 2069730"/>
              <a:gd name="connsiteX7" fmla="*/ 0 w 7924800"/>
              <a:gd name="connsiteY7" fmla="*/ 1724768 h 2069730"/>
              <a:gd name="connsiteX8" fmla="*/ 0 w 7924800"/>
              <a:gd name="connsiteY8" fmla="*/ 344962 h 206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4800" h="2069730">
                <a:moveTo>
                  <a:pt x="0" y="344962"/>
                </a:moveTo>
                <a:cubicBezTo>
                  <a:pt x="0" y="154445"/>
                  <a:pt x="154445" y="0"/>
                  <a:pt x="344962" y="0"/>
                </a:cubicBezTo>
                <a:lnTo>
                  <a:pt x="7579838" y="0"/>
                </a:lnTo>
                <a:cubicBezTo>
                  <a:pt x="7770355" y="0"/>
                  <a:pt x="7924800" y="154445"/>
                  <a:pt x="7924800" y="344962"/>
                </a:cubicBezTo>
                <a:lnTo>
                  <a:pt x="7924800" y="1724768"/>
                </a:lnTo>
                <a:cubicBezTo>
                  <a:pt x="7924800" y="1915285"/>
                  <a:pt x="7770355" y="2069730"/>
                  <a:pt x="7579838" y="2069730"/>
                </a:cubicBezTo>
                <a:lnTo>
                  <a:pt x="344962" y="2069730"/>
                </a:lnTo>
                <a:cubicBezTo>
                  <a:pt x="154445" y="2069730"/>
                  <a:pt x="0" y="1915285"/>
                  <a:pt x="0" y="1724768"/>
                </a:cubicBezTo>
                <a:lnTo>
                  <a:pt x="0" y="344962"/>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11526" tIns="211526" rIns="211526" bIns="211526" numCol="1" spcCol="1270" anchor="ctr" anchorCtr="0">
            <a:noAutofit/>
          </a:bodyPr>
          <a:lstStyle/>
          <a:p>
            <a:pPr lvl="0" algn="l" defTabSz="1289050" rtl="0">
              <a:lnSpc>
                <a:spcPct val="90000"/>
              </a:lnSpc>
              <a:spcBef>
                <a:spcPct val="0"/>
              </a:spcBef>
              <a:spcAft>
                <a:spcPct val="35000"/>
              </a:spcAft>
            </a:pPr>
            <a:r>
              <a:rPr lang="en-US" sz="2900" i="0" kern="1200" dirty="0" smtClean="0"/>
              <a:t>Various studies worldwide have shown that with high risk babies who are on prolonged use of antibiotics the emergence of pathogens other than the common  pathogens is quite common.</a:t>
            </a:r>
            <a:endParaRPr lang="en-US" sz="2900" kern="1200" dirty="0"/>
          </a:p>
        </p:txBody>
      </p:sp>
      <p:sp>
        <p:nvSpPr>
          <p:cNvPr id="6" name="Freeform 5"/>
          <p:cNvSpPr/>
          <p:nvPr/>
        </p:nvSpPr>
        <p:spPr>
          <a:xfrm>
            <a:off x="608456" y="3900528"/>
            <a:ext cx="7924800" cy="2069730"/>
          </a:xfrm>
          <a:custGeom>
            <a:avLst/>
            <a:gdLst>
              <a:gd name="connsiteX0" fmla="*/ 0 w 7924800"/>
              <a:gd name="connsiteY0" fmla="*/ 344962 h 2069730"/>
              <a:gd name="connsiteX1" fmla="*/ 344962 w 7924800"/>
              <a:gd name="connsiteY1" fmla="*/ 0 h 2069730"/>
              <a:gd name="connsiteX2" fmla="*/ 7579838 w 7924800"/>
              <a:gd name="connsiteY2" fmla="*/ 0 h 2069730"/>
              <a:gd name="connsiteX3" fmla="*/ 7924800 w 7924800"/>
              <a:gd name="connsiteY3" fmla="*/ 344962 h 2069730"/>
              <a:gd name="connsiteX4" fmla="*/ 7924800 w 7924800"/>
              <a:gd name="connsiteY4" fmla="*/ 1724768 h 2069730"/>
              <a:gd name="connsiteX5" fmla="*/ 7579838 w 7924800"/>
              <a:gd name="connsiteY5" fmla="*/ 2069730 h 2069730"/>
              <a:gd name="connsiteX6" fmla="*/ 344962 w 7924800"/>
              <a:gd name="connsiteY6" fmla="*/ 2069730 h 2069730"/>
              <a:gd name="connsiteX7" fmla="*/ 0 w 7924800"/>
              <a:gd name="connsiteY7" fmla="*/ 1724768 h 2069730"/>
              <a:gd name="connsiteX8" fmla="*/ 0 w 7924800"/>
              <a:gd name="connsiteY8" fmla="*/ 344962 h 206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4800" h="2069730">
                <a:moveTo>
                  <a:pt x="0" y="344962"/>
                </a:moveTo>
                <a:cubicBezTo>
                  <a:pt x="0" y="154445"/>
                  <a:pt x="154445" y="0"/>
                  <a:pt x="344962" y="0"/>
                </a:cubicBezTo>
                <a:lnTo>
                  <a:pt x="7579838" y="0"/>
                </a:lnTo>
                <a:cubicBezTo>
                  <a:pt x="7770355" y="0"/>
                  <a:pt x="7924800" y="154445"/>
                  <a:pt x="7924800" y="344962"/>
                </a:cubicBezTo>
                <a:lnTo>
                  <a:pt x="7924800" y="1724768"/>
                </a:lnTo>
                <a:cubicBezTo>
                  <a:pt x="7924800" y="1915285"/>
                  <a:pt x="7770355" y="2069730"/>
                  <a:pt x="7579838" y="2069730"/>
                </a:cubicBezTo>
                <a:lnTo>
                  <a:pt x="344962" y="2069730"/>
                </a:lnTo>
                <a:cubicBezTo>
                  <a:pt x="154445" y="2069730"/>
                  <a:pt x="0" y="1915285"/>
                  <a:pt x="0" y="1724768"/>
                </a:cubicBezTo>
                <a:lnTo>
                  <a:pt x="0" y="344962"/>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211526" tIns="211526" rIns="211526" bIns="211526" numCol="1" spcCol="1270" anchor="ctr" anchorCtr="0">
            <a:noAutofit/>
          </a:bodyPr>
          <a:lstStyle/>
          <a:p>
            <a:pPr lvl="0" algn="l" defTabSz="1289050" rtl="0">
              <a:lnSpc>
                <a:spcPct val="90000"/>
              </a:lnSpc>
              <a:spcBef>
                <a:spcPct val="0"/>
              </a:spcBef>
              <a:spcAft>
                <a:spcPct val="35000"/>
              </a:spcAft>
            </a:pPr>
            <a:r>
              <a:rPr lang="en-US" sz="2900" i="0" kern="1200" dirty="0" smtClean="0"/>
              <a:t>Secondly, experience has shown that very soon these organisms develop resistance to commonly used antibiotics like third generation </a:t>
            </a:r>
            <a:r>
              <a:rPr lang="en-US" sz="2900" i="0" kern="1200" dirty="0" err="1" smtClean="0"/>
              <a:t>Cephalosporins</a:t>
            </a:r>
            <a:r>
              <a:rPr lang="en-US" sz="2900" i="0" kern="1200" dirty="0" smtClean="0"/>
              <a:t> and Aminoglycosides </a:t>
            </a:r>
            <a:endParaRPr lang="en-US" sz="2900" kern="1200"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5"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742933855"/>
              </p:ext>
            </p:extLst>
          </p:nvPr>
        </p:nvGraphicFramePr>
        <p:xfrm>
          <a:off x="1322441" y="685800"/>
          <a:ext cx="6512511" cy="45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5" name="Content Placeholder 4"/>
          <p:cNvGraphicFramePr>
            <a:graphicFrameLocks noGrp="1"/>
          </p:cNvGraphicFramePr>
          <p:nvPr>
            <p:ph sz="quarter" idx="1"/>
            <p:extLst>
              <p:ext uri="{D42A27DB-BD31-4B8C-83A1-F6EECF244321}">
                <p14:modId xmlns:p14="http://schemas.microsoft.com/office/powerpoint/2010/main" val="358365361"/>
              </p:ext>
            </p:extLst>
          </p:nvPr>
        </p:nvGraphicFramePr>
        <p:xfrm>
          <a:off x="614144" y="1619536"/>
          <a:ext cx="7924800" cy="3581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5" grpId="0">
        <p:bldAsOne/>
      </p:bldGraphic>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1364649066"/>
              </p:ext>
            </p:extLst>
          </p:nvPr>
        </p:nvGraphicFramePr>
        <p:xfrm>
          <a:off x="1322441" y="685800"/>
          <a:ext cx="6512511" cy="45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reeform 3"/>
          <p:cNvSpPr/>
          <p:nvPr/>
        </p:nvSpPr>
        <p:spPr>
          <a:xfrm>
            <a:off x="606184" y="1833933"/>
            <a:ext cx="7924800" cy="1342574"/>
          </a:xfrm>
          <a:custGeom>
            <a:avLst/>
            <a:gdLst>
              <a:gd name="connsiteX0" fmla="*/ 0 w 7924800"/>
              <a:gd name="connsiteY0" fmla="*/ 223767 h 1342574"/>
              <a:gd name="connsiteX1" fmla="*/ 223767 w 7924800"/>
              <a:gd name="connsiteY1" fmla="*/ 0 h 1342574"/>
              <a:gd name="connsiteX2" fmla="*/ 7701033 w 7924800"/>
              <a:gd name="connsiteY2" fmla="*/ 0 h 1342574"/>
              <a:gd name="connsiteX3" fmla="*/ 7924800 w 7924800"/>
              <a:gd name="connsiteY3" fmla="*/ 223767 h 1342574"/>
              <a:gd name="connsiteX4" fmla="*/ 7924800 w 7924800"/>
              <a:gd name="connsiteY4" fmla="*/ 1118807 h 1342574"/>
              <a:gd name="connsiteX5" fmla="*/ 7701033 w 7924800"/>
              <a:gd name="connsiteY5" fmla="*/ 1342574 h 1342574"/>
              <a:gd name="connsiteX6" fmla="*/ 223767 w 7924800"/>
              <a:gd name="connsiteY6" fmla="*/ 1342574 h 1342574"/>
              <a:gd name="connsiteX7" fmla="*/ 0 w 7924800"/>
              <a:gd name="connsiteY7" fmla="*/ 1118807 h 1342574"/>
              <a:gd name="connsiteX8" fmla="*/ 0 w 7924800"/>
              <a:gd name="connsiteY8" fmla="*/ 223767 h 134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4800" h="1342574">
                <a:moveTo>
                  <a:pt x="0" y="223767"/>
                </a:moveTo>
                <a:cubicBezTo>
                  <a:pt x="0" y="100184"/>
                  <a:pt x="100184" y="0"/>
                  <a:pt x="223767" y="0"/>
                </a:cubicBezTo>
                <a:lnTo>
                  <a:pt x="7701033" y="0"/>
                </a:lnTo>
                <a:cubicBezTo>
                  <a:pt x="7824616" y="0"/>
                  <a:pt x="7924800" y="100184"/>
                  <a:pt x="7924800" y="223767"/>
                </a:cubicBezTo>
                <a:lnTo>
                  <a:pt x="7924800" y="1118807"/>
                </a:lnTo>
                <a:cubicBezTo>
                  <a:pt x="7924800" y="1242390"/>
                  <a:pt x="7824616" y="1342574"/>
                  <a:pt x="7701033" y="1342574"/>
                </a:cubicBezTo>
                <a:lnTo>
                  <a:pt x="223767" y="1342574"/>
                </a:lnTo>
                <a:cubicBezTo>
                  <a:pt x="100184" y="1342574"/>
                  <a:pt x="0" y="1242390"/>
                  <a:pt x="0" y="1118807"/>
                </a:cubicBezTo>
                <a:lnTo>
                  <a:pt x="0" y="223767"/>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56979" tIns="156979" rIns="156979" bIns="156979" numCol="1" spcCol="1270" anchor="ctr" anchorCtr="0">
            <a:noAutofit/>
          </a:bodyPr>
          <a:lstStyle/>
          <a:p>
            <a:pPr lvl="0" algn="l" defTabSz="1066800" rtl="0">
              <a:lnSpc>
                <a:spcPct val="90000"/>
              </a:lnSpc>
              <a:spcBef>
                <a:spcPct val="0"/>
              </a:spcBef>
              <a:spcAft>
                <a:spcPct val="35000"/>
              </a:spcAft>
            </a:pPr>
            <a:r>
              <a:rPr lang="en-US" sz="2400" i="0" kern="1200" dirty="0" smtClean="0"/>
              <a:t>It is also of paramount importance to look into the risk factors for the development of resistance  to the antibiotics.</a:t>
            </a:r>
            <a:endParaRPr lang="en-US" sz="2400" kern="1200" dirty="0"/>
          </a:p>
        </p:txBody>
      </p:sp>
      <p:sp>
        <p:nvSpPr>
          <p:cNvPr id="6" name="Freeform 5"/>
          <p:cNvSpPr/>
          <p:nvPr/>
        </p:nvSpPr>
        <p:spPr>
          <a:xfrm>
            <a:off x="606184" y="3245628"/>
            <a:ext cx="7924800" cy="1342574"/>
          </a:xfrm>
          <a:custGeom>
            <a:avLst/>
            <a:gdLst>
              <a:gd name="connsiteX0" fmla="*/ 0 w 7924800"/>
              <a:gd name="connsiteY0" fmla="*/ 223767 h 1342574"/>
              <a:gd name="connsiteX1" fmla="*/ 223767 w 7924800"/>
              <a:gd name="connsiteY1" fmla="*/ 0 h 1342574"/>
              <a:gd name="connsiteX2" fmla="*/ 7701033 w 7924800"/>
              <a:gd name="connsiteY2" fmla="*/ 0 h 1342574"/>
              <a:gd name="connsiteX3" fmla="*/ 7924800 w 7924800"/>
              <a:gd name="connsiteY3" fmla="*/ 223767 h 1342574"/>
              <a:gd name="connsiteX4" fmla="*/ 7924800 w 7924800"/>
              <a:gd name="connsiteY4" fmla="*/ 1118807 h 1342574"/>
              <a:gd name="connsiteX5" fmla="*/ 7701033 w 7924800"/>
              <a:gd name="connsiteY5" fmla="*/ 1342574 h 1342574"/>
              <a:gd name="connsiteX6" fmla="*/ 223767 w 7924800"/>
              <a:gd name="connsiteY6" fmla="*/ 1342574 h 1342574"/>
              <a:gd name="connsiteX7" fmla="*/ 0 w 7924800"/>
              <a:gd name="connsiteY7" fmla="*/ 1118807 h 1342574"/>
              <a:gd name="connsiteX8" fmla="*/ 0 w 7924800"/>
              <a:gd name="connsiteY8" fmla="*/ 223767 h 13425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4800" h="1342574">
                <a:moveTo>
                  <a:pt x="0" y="223767"/>
                </a:moveTo>
                <a:cubicBezTo>
                  <a:pt x="0" y="100184"/>
                  <a:pt x="100184" y="0"/>
                  <a:pt x="223767" y="0"/>
                </a:cubicBezTo>
                <a:lnTo>
                  <a:pt x="7701033" y="0"/>
                </a:lnTo>
                <a:cubicBezTo>
                  <a:pt x="7824616" y="0"/>
                  <a:pt x="7924800" y="100184"/>
                  <a:pt x="7924800" y="223767"/>
                </a:cubicBezTo>
                <a:lnTo>
                  <a:pt x="7924800" y="1118807"/>
                </a:lnTo>
                <a:cubicBezTo>
                  <a:pt x="7924800" y="1242390"/>
                  <a:pt x="7824616" y="1342574"/>
                  <a:pt x="7701033" y="1342574"/>
                </a:cubicBezTo>
                <a:lnTo>
                  <a:pt x="223767" y="1342574"/>
                </a:lnTo>
                <a:cubicBezTo>
                  <a:pt x="100184" y="1342574"/>
                  <a:pt x="0" y="1242390"/>
                  <a:pt x="0" y="1118807"/>
                </a:cubicBezTo>
                <a:lnTo>
                  <a:pt x="0" y="223767"/>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56979" tIns="156979" rIns="156979" bIns="156979" numCol="1" spcCol="1270" anchor="ctr" anchorCtr="0">
            <a:noAutofit/>
          </a:bodyPr>
          <a:lstStyle/>
          <a:p>
            <a:pPr lvl="0" algn="l" defTabSz="1066800" rtl="0">
              <a:lnSpc>
                <a:spcPct val="90000"/>
              </a:lnSpc>
              <a:spcBef>
                <a:spcPct val="0"/>
              </a:spcBef>
              <a:spcAft>
                <a:spcPct val="35000"/>
              </a:spcAft>
            </a:pPr>
            <a:r>
              <a:rPr lang="en-US" sz="2400" i="0" kern="1200" dirty="0" smtClean="0"/>
              <a:t>Only after that one would be able to  decrease the emergence of resistant organisms of  neonatal sepsis and to decrease the morbidity and mortality due to neonatal sepsis.</a:t>
            </a:r>
            <a:endParaRPr lang="en-US" sz="2400" kern="1200"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4"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310201676"/>
              </p:ext>
            </p:extLst>
          </p:nvPr>
        </p:nvGraphicFramePr>
        <p:xfrm>
          <a:off x="1297688" y="685800"/>
          <a:ext cx="6512511" cy="45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Freeform 3"/>
          <p:cNvSpPr/>
          <p:nvPr/>
        </p:nvSpPr>
        <p:spPr>
          <a:xfrm>
            <a:off x="518608" y="1625699"/>
            <a:ext cx="8077200" cy="2141100"/>
          </a:xfrm>
          <a:custGeom>
            <a:avLst/>
            <a:gdLst>
              <a:gd name="connsiteX0" fmla="*/ 0 w 8077200"/>
              <a:gd name="connsiteY0" fmla="*/ 356857 h 2141100"/>
              <a:gd name="connsiteX1" fmla="*/ 356857 w 8077200"/>
              <a:gd name="connsiteY1" fmla="*/ 0 h 2141100"/>
              <a:gd name="connsiteX2" fmla="*/ 7720343 w 8077200"/>
              <a:gd name="connsiteY2" fmla="*/ 0 h 2141100"/>
              <a:gd name="connsiteX3" fmla="*/ 8077200 w 8077200"/>
              <a:gd name="connsiteY3" fmla="*/ 356857 h 2141100"/>
              <a:gd name="connsiteX4" fmla="*/ 8077200 w 8077200"/>
              <a:gd name="connsiteY4" fmla="*/ 1784243 h 2141100"/>
              <a:gd name="connsiteX5" fmla="*/ 7720343 w 8077200"/>
              <a:gd name="connsiteY5" fmla="*/ 2141100 h 2141100"/>
              <a:gd name="connsiteX6" fmla="*/ 356857 w 8077200"/>
              <a:gd name="connsiteY6" fmla="*/ 2141100 h 2141100"/>
              <a:gd name="connsiteX7" fmla="*/ 0 w 8077200"/>
              <a:gd name="connsiteY7" fmla="*/ 1784243 h 2141100"/>
              <a:gd name="connsiteX8" fmla="*/ 0 w 8077200"/>
              <a:gd name="connsiteY8" fmla="*/ 356857 h 214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7200" h="2141100">
                <a:moveTo>
                  <a:pt x="0" y="356857"/>
                </a:moveTo>
                <a:cubicBezTo>
                  <a:pt x="0" y="159770"/>
                  <a:pt x="159770" y="0"/>
                  <a:pt x="356857" y="0"/>
                </a:cubicBezTo>
                <a:lnTo>
                  <a:pt x="7720343" y="0"/>
                </a:lnTo>
                <a:cubicBezTo>
                  <a:pt x="7917430" y="0"/>
                  <a:pt x="8077200" y="159770"/>
                  <a:pt x="8077200" y="356857"/>
                </a:cubicBezTo>
                <a:lnTo>
                  <a:pt x="8077200" y="1784243"/>
                </a:lnTo>
                <a:cubicBezTo>
                  <a:pt x="8077200" y="1981330"/>
                  <a:pt x="7917430" y="2141100"/>
                  <a:pt x="7720343" y="2141100"/>
                </a:cubicBezTo>
                <a:lnTo>
                  <a:pt x="356857" y="2141100"/>
                </a:lnTo>
                <a:cubicBezTo>
                  <a:pt x="159770" y="2141100"/>
                  <a:pt x="0" y="1981330"/>
                  <a:pt x="0" y="1784243"/>
                </a:cubicBezTo>
                <a:lnTo>
                  <a:pt x="0" y="356857"/>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18820" tIns="218820" rIns="218820" bIns="218820" numCol="1" spcCol="1270" anchor="ctr" anchorCtr="0">
            <a:noAutofit/>
          </a:bodyPr>
          <a:lstStyle/>
          <a:p>
            <a:pPr lvl="0" algn="l" defTabSz="1333500" rtl="0">
              <a:lnSpc>
                <a:spcPct val="90000"/>
              </a:lnSpc>
              <a:spcBef>
                <a:spcPct val="0"/>
              </a:spcBef>
              <a:spcAft>
                <a:spcPct val="35000"/>
              </a:spcAft>
            </a:pPr>
            <a:r>
              <a:rPr lang="en-US" sz="3000" i="0" kern="1200" dirty="0" smtClean="0"/>
              <a:t>We carried out this study to look into occurrence  of </a:t>
            </a:r>
            <a:r>
              <a:rPr lang="en-US" sz="3000" i="0" kern="1200" dirty="0" err="1" smtClean="0"/>
              <a:t>Enterobacter</a:t>
            </a:r>
            <a:r>
              <a:rPr lang="en-US" sz="3000" i="0" kern="1200" dirty="0" smtClean="0"/>
              <a:t> sepsis in our unit and the emergence of resistance patterns of the above organisms to commonly used antibiotics</a:t>
            </a:r>
            <a:endParaRPr lang="en-US" sz="3000" kern="1200" dirty="0"/>
          </a:p>
        </p:txBody>
      </p:sp>
      <p:sp>
        <p:nvSpPr>
          <p:cNvPr id="6" name="Freeform 5"/>
          <p:cNvSpPr/>
          <p:nvPr/>
        </p:nvSpPr>
        <p:spPr>
          <a:xfrm>
            <a:off x="532256" y="3853200"/>
            <a:ext cx="8077200" cy="2141100"/>
          </a:xfrm>
          <a:custGeom>
            <a:avLst/>
            <a:gdLst>
              <a:gd name="connsiteX0" fmla="*/ 0 w 8077200"/>
              <a:gd name="connsiteY0" fmla="*/ 356857 h 2141100"/>
              <a:gd name="connsiteX1" fmla="*/ 356857 w 8077200"/>
              <a:gd name="connsiteY1" fmla="*/ 0 h 2141100"/>
              <a:gd name="connsiteX2" fmla="*/ 7720343 w 8077200"/>
              <a:gd name="connsiteY2" fmla="*/ 0 h 2141100"/>
              <a:gd name="connsiteX3" fmla="*/ 8077200 w 8077200"/>
              <a:gd name="connsiteY3" fmla="*/ 356857 h 2141100"/>
              <a:gd name="connsiteX4" fmla="*/ 8077200 w 8077200"/>
              <a:gd name="connsiteY4" fmla="*/ 1784243 h 2141100"/>
              <a:gd name="connsiteX5" fmla="*/ 7720343 w 8077200"/>
              <a:gd name="connsiteY5" fmla="*/ 2141100 h 2141100"/>
              <a:gd name="connsiteX6" fmla="*/ 356857 w 8077200"/>
              <a:gd name="connsiteY6" fmla="*/ 2141100 h 2141100"/>
              <a:gd name="connsiteX7" fmla="*/ 0 w 8077200"/>
              <a:gd name="connsiteY7" fmla="*/ 1784243 h 2141100"/>
              <a:gd name="connsiteX8" fmla="*/ 0 w 8077200"/>
              <a:gd name="connsiteY8" fmla="*/ 356857 h 214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77200" h="2141100">
                <a:moveTo>
                  <a:pt x="0" y="356857"/>
                </a:moveTo>
                <a:cubicBezTo>
                  <a:pt x="0" y="159770"/>
                  <a:pt x="159770" y="0"/>
                  <a:pt x="356857" y="0"/>
                </a:cubicBezTo>
                <a:lnTo>
                  <a:pt x="7720343" y="0"/>
                </a:lnTo>
                <a:cubicBezTo>
                  <a:pt x="7917430" y="0"/>
                  <a:pt x="8077200" y="159770"/>
                  <a:pt x="8077200" y="356857"/>
                </a:cubicBezTo>
                <a:lnTo>
                  <a:pt x="8077200" y="1784243"/>
                </a:lnTo>
                <a:cubicBezTo>
                  <a:pt x="8077200" y="1981330"/>
                  <a:pt x="7917430" y="2141100"/>
                  <a:pt x="7720343" y="2141100"/>
                </a:cubicBezTo>
                <a:lnTo>
                  <a:pt x="356857" y="2141100"/>
                </a:lnTo>
                <a:cubicBezTo>
                  <a:pt x="159770" y="2141100"/>
                  <a:pt x="0" y="1981330"/>
                  <a:pt x="0" y="1784243"/>
                </a:cubicBezTo>
                <a:lnTo>
                  <a:pt x="0" y="356857"/>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218820" tIns="218820" rIns="218820" bIns="218820" numCol="1" spcCol="1270" anchor="ctr" anchorCtr="0">
            <a:noAutofit/>
          </a:bodyPr>
          <a:lstStyle/>
          <a:p>
            <a:pPr lvl="0" algn="l" defTabSz="1333500" rtl="0">
              <a:lnSpc>
                <a:spcPct val="90000"/>
              </a:lnSpc>
              <a:spcBef>
                <a:spcPct val="0"/>
              </a:spcBef>
              <a:spcAft>
                <a:spcPct val="35000"/>
              </a:spcAft>
            </a:pPr>
            <a:r>
              <a:rPr lang="en-US" sz="3000" i="0" kern="1200" dirty="0" smtClean="0"/>
              <a:t>So that</a:t>
            </a:r>
          </a:p>
          <a:p>
            <a:pPr lvl="0" algn="l" defTabSz="1333500" rtl="0">
              <a:lnSpc>
                <a:spcPct val="90000"/>
              </a:lnSpc>
              <a:spcBef>
                <a:spcPct val="0"/>
              </a:spcBef>
              <a:spcAft>
                <a:spcPct val="35000"/>
              </a:spcAft>
            </a:pPr>
            <a:r>
              <a:rPr lang="en-US" sz="3000" i="0" kern="1200" dirty="0" smtClean="0"/>
              <a:t>protocol guidelines  can be prepared  regarding selection of antibiotics and secondly measures  taken  to prevent the development of resistant strains of </a:t>
            </a:r>
            <a:r>
              <a:rPr lang="en-US" sz="3000" i="0" kern="1200" dirty="0" err="1" smtClean="0"/>
              <a:t>Enterobacter</a:t>
            </a:r>
            <a:r>
              <a:rPr lang="en-US" sz="3000" i="0" kern="1200" dirty="0" smtClean="0"/>
              <a:t> .</a:t>
            </a:r>
            <a:endParaRPr lang="en-US" sz="3000" kern="1200" dirty="0"/>
          </a:p>
        </p:txBody>
      </p:sp>
    </p:spTree>
    <p:extLst>
      <p:ext uri="{BB962C8B-B14F-4D97-AF65-F5344CB8AC3E}">
        <p14:creationId xmlns:p14="http://schemas.microsoft.com/office/powerpoint/2010/main" val="1343136365"/>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4"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4235006450"/>
              </p:ext>
            </p:extLst>
          </p:nvPr>
        </p:nvGraphicFramePr>
        <p:xfrm>
          <a:off x="1742000" y="617560"/>
          <a:ext cx="5635752" cy="57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reeform 2"/>
          <p:cNvSpPr/>
          <p:nvPr/>
        </p:nvSpPr>
        <p:spPr>
          <a:xfrm>
            <a:off x="494728" y="1630112"/>
            <a:ext cx="8153400" cy="1484730"/>
          </a:xfrm>
          <a:custGeom>
            <a:avLst/>
            <a:gdLst>
              <a:gd name="connsiteX0" fmla="*/ 0 w 8153400"/>
              <a:gd name="connsiteY0" fmla="*/ 247460 h 1484730"/>
              <a:gd name="connsiteX1" fmla="*/ 247460 w 8153400"/>
              <a:gd name="connsiteY1" fmla="*/ 0 h 1484730"/>
              <a:gd name="connsiteX2" fmla="*/ 7905940 w 8153400"/>
              <a:gd name="connsiteY2" fmla="*/ 0 h 1484730"/>
              <a:gd name="connsiteX3" fmla="*/ 8153400 w 8153400"/>
              <a:gd name="connsiteY3" fmla="*/ 247460 h 1484730"/>
              <a:gd name="connsiteX4" fmla="*/ 8153400 w 8153400"/>
              <a:gd name="connsiteY4" fmla="*/ 1237270 h 1484730"/>
              <a:gd name="connsiteX5" fmla="*/ 7905940 w 8153400"/>
              <a:gd name="connsiteY5" fmla="*/ 1484730 h 1484730"/>
              <a:gd name="connsiteX6" fmla="*/ 247460 w 8153400"/>
              <a:gd name="connsiteY6" fmla="*/ 1484730 h 1484730"/>
              <a:gd name="connsiteX7" fmla="*/ 0 w 8153400"/>
              <a:gd name="connsiteY7" fmla="*/ 1237270 h 1484730"/>
              <a:gd name="connsiteX8" fmla="*/ 0 w 8153400"/>
              <a:gd name="connsiteY8" fmla="*/ 247460 h 148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53400" h="1484730">
                <a:moveTo>
                  <a:pt x="0" y="247460"/>
                </a:moveTo>
                <a:cubicBezTo>
                  <a:pt x="0" y="110792"/>
                  <a:pt x="110792" y="0"/>
                  <a:pt x="247460" y="0"/>
                </a:cubicBezTo>
                <a:lnTo>
                  <a:pt x="7905940" y="0"/>
                </a:lnTo>
                <a:cubicBezTo>
                  <a:pt x="8042608" y="0"/>
                  <a:pt x="8153400" y="110792"/>
                  <a:pt x="8153400" y="247460"/>
                </a:cubicBezTo>
                <a:lnTo>
                  <a:pt x="8153400" y="1237270"/>
                </a:lnTo>
                <a:cubicBezTo>
                  <a:pt x="8153400" y="1373938"/>
                  <a:pt x="8042608" y="1484730"/>
                  <a:pt x="7905940" y="1484730"/>
                </a:cubicBezTo>
                <a:lnTo>
                  <a:pt x="247460" y="1484730"/>
                </a:lnTo>
                <a:cubicBezTo>
                  <a:pt x="110792" y="1484730"/>
                  <a:pt x="0" y="1373938"/>
                  <a:pt x="0" y="1237270"/>
                </a:cubicBezTo>
                <a:lnTo>
                  <a:pt x="0" y="24746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75349" tIns="175349" rIns="175349" bIns="175349" numCol="1" spcCol="1270" anchor="ctr" anchorCtr="0">
            <a:noAutofit/>
          </a:bodyPr>
          <a:lstStyle/>
          <a:p>
            <a:pPr lvl="0" algn="l" defTabSz="1200150" rtl="0">
              <a:lnSpc>
                <a:spcPct val="90000"/>
              </a:lnSpc>
              <a:spcBef>
                <a:spcPct val="0"/>
              </a:spcBef>
              <a:spcAft>
                <a:spcPct val="35000"/>
              </a:spcAft>
            </a:pPr>
            <a:r>
              <a:rPr lang="en-US" sz="2700" i="0" kern="1200" dirty="0" smtClean="0"/>
              <a:t>The study  was conducted in the neonatal intensive care unit of </a:t>
            </a:r>
            <a:r>
              <a:rPr lang="en-US" sz="2700" i="0" kern="1200" dirty="0" err="1" smtClean="0"/>
              <a:t>Ziauddin</a:t>
            </a:r>
            <a:r>
              <a:rPr lang="en-US" sz="2700" i="0" kern="1200" dirty="0" smtClean="0"/>
              <a:t> Hospital  North Campus , Karachi during Jan. 2008- Dec ,2010.</a:t>
            </a:r>
            <a:endParaRPr lang="en-US" sz="2700" kern="1200" dirty="0"/>
          </a:p>
        </p:txBody>
      </p:sp>
      <p:sp>
        <p:nvSpPr>
          <p:cNvPr id="6" name="Freeform 5"/>
          <p:cNvSpPr/>
          <p:nvPr/>
        </p:nvSpPr>
        <p:spPr>
          <a:xfrm>
            <a:off x="494728" y="3192602"/>
            <a:ext cx="8153400" cy="1484730"/>
          </a:xfrm>
          <a:custGeom>
            <a:avLst/>
            <a:gdLst>
              <a:gd name="connsiteX0" fmla="*/ 0 w 8153400"/>
              <a:gd name="connsiteY0" fmla="*/ 247460 h 1484730"/>
              <a:gd name="connsiteX1" fmla="*/ 247460 w 8153400"/>
              <a:gd name="connsiteY1" fmla="*/ 0 h 1484730"/>
              <a:gd name="connsiteX2" fmla="*/ 7905940 w 8153400"/>
              <a:gd name="connsiteY2" fmla="*/ 0 h 1484730"/>
              <a:gd name="connsiteX3" fmla="*/ 8153400 w 8153400"/>
              <a:gd name="connsiteY3" fmla="*/ 247460 h 1484730"/>
              <a:gd name="connsiteX4" fmla="*/ 8153400 w 8153400"/>
              <a:gd name="connsiteY4" fmla="*/ 1237270 h 1484730"/>
              <a:gd name="connsiteX5" fmla="*/ 7905940 w 8153400"/>
              <a:gd name="connsiteY5" fmla="*/ 1484730 h 1484730"/>
              <a:gd name="connsiteX6" fmla="*/ 247460 w 8153400"/>
              <a:gd name="connsiteY6" fmla="*/ 1484730 h 1484730"/>
              <a:gd name="connsiteX7" fmla="*/ 0 w 8153400"/>
              <a:gd name="connsiteY7" fmla="*/ 1237270 h 1484730"/>
              <a:gd name="connsiteX8" fmla="*/ 0 w 8153400"/>
              <a:gd name="connsiteY8" fmla="*/ 247460 h 148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53400" h="1484730">
                <a:moveTo>
                  <a:pt x="0" y="247460"/>
                </a:moveTo>
                <a:cubicBezTo>
                  <a:pt x="0" y="110792"/>
                  <a:pt x="110792" y="0"/>
                  <a:pt x="247460" y="0"/>
                </a:cubicBezTo>
                <a:lnTo>
                  <a:pt x="7905940" y="0"/>
                </a:lnTo>
                <a:cubicBezTo>
                  <a:pt x="8042608" y="0"/>
                  <a:pt x="8153400" y="110792"/>
                  <a:pt x="8153400" y="247460"/>
                </a:cubicBezTo>
                <a:lnTo>
                  <a:pt x="8153400" y="1237270"/>
                </a:lnTo>
                <a:cubicBezTo>
                  <a:pt x="8153400" y="1373938"/>
                  <a:pt x="8042608" y="1484730"/>
                  <a:pt x="7905940" y="1484730"/>
                </a:cubicBezTo>
                <a:lnTo>
                  <a:pt x="247460" y="1484730"/>
                </a:lnTo>
                <a:cubicBezTo>
                  <a:pt x="110792" y="1484730"/>
                  <a:pt x="0" y="1373938"/>
                  <a:pt x="0" y="1237270"/>
                </a:cubicBezTo>
                <a:lnTo>
                  <a:pt x="0" y="247460"/>
                </a:lnTo>
                <a:close/>
              </a:path>
            </a:pathLst>
          </a:cu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txBody>
          <a:bodyPr spcFirstLastPara="0" vert="horz" wrap="square" lIns="175349" tIns="175349" rIns="175349" bIns="175349" numCol="1" spcCol="1270" anchor="ctr" anchorCtr="0">
            <a:noAutofit/>
          </a:bodyPr>
          <a:lstStyle/>
          <a:p>
            <a:pPr lvl="0" algn="l" defTabSz="1200150" rtl="0">
              <a:lnSpc>
                <a:spcPct val="90000"/>
              </a:lnSpc>
              <a:spcBef>
                <a:spcPct val="0"/>
              </a:spcBef>
              <a:spcAft>
                <a:spcPct val="35000"/>
              </a:spcAft>
            </a:pPr>
            <a:r>
              <a:rPr lang="en-US" sz="2700" i="0" kern="1200" dirty="0" smtClean="0"/>
              <a:t>Blood specimen for culture was drawn from  2166 newborn babies admitted in NICU with clinical signs of sepsis</a:t>
            </a:r>
            <a:endParaRPr lang="en-US" sz="2700" kern="1200" dirty="0"/>
          </a:p>
        </p:txBody>
      </p:sp>
      <p:sp>
        <p:nvSpPr>
          <p:cNvPr id="7" name="Freeform 6"/>
          <p:cNvSpPr/>
          <p:nvPr/>
        </p:nvSpPr>
        <p:spPr>
          <a:xfrm>
            <a:off x="508376" y="4755092"/>
            <a:ext cx="8153400" cy="1484730"/>
          </a:xfrm>
          <a:custGeom>
            <a:avLst/>
            <a:gdLst>
              <a:gd name="connsiteX0" fmla="*/ 0 w 8153400"/>
              <a:gd name="connsiteY0" fmla="*/ 247460 h 1484730"/>
              <a:gd name="connsiteX1" fmla="*/ 247460 w 8153400"/>
              <a:gd name="connsiteY1" fmla="*/ 0 h 1484730"/>
              <a:gd name="connsiteX2" fmla="*/ 7905940 w 8153400"/>
              <a:gd name="connsiteY2" fmla="*/ 0 h 1484730"/>
              <a:gd name="connsiteX3" fmla="*/ 8153400 w 8153400"/>
              <a:gd name="connsiteY3" fmla="*/ 247460 h 1484730"/>
              <a:gd name="connsiteX4" fmla="*/ 8153400 w 8153400"/>
              <a:gd name="connsiteY4" fmla="*/ 1237270 h 1484730"/>
              <a:gd name="connsiteX5" fmla="*/ 7905940 w 8153400"/>
              <a:gd name="connsiteY5" fmla="*/ 1484730 h 1484730"/>
              <a:gd name="connsiteX6" fmla="*/ 247460 w 8153400"/>
              <a:gd name="connsiteY6" fmla="*/ 1484730 h 1484730"/>
              <a:gd name="connsiteX7" fmla="*/ 0 w 8153400"/>
              <a:gd name="connsiteY7" fmla="*/ 1237270 h 1484730"/>
              <a:gd name="connsiteX8" fmla="*/ 0 w 8153400"/>
              <a:gd name="connsiteY8" fmla="*/ 247460 h 1484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53400" h="1484730">
                <a:moveTo>
                  <a:pt x="0" y="247460"/>
                </a:moveTo>
                <a:cubicBezTo>
                  <a:pt x="0" y="110792"/>
                  <a:pt x="110792" y="0"/>
                  <a:pt x="247460" y="0"/>
                </a:cubicBezTo>
                <a:lnTo>
                  <a:pt x="7905940" y="0"/>
                </a:lnTo>
                <a:cubicBezTo>
                  <a:pt x="8042608" y="0"/>
                  <a:pt x="8153400" y="110792"/>
                  <a:pt x="8153400" y="247460"/>
                </a:cubicBezTo>
                <a:lnTo>
                  <a:pt x="8153400" y="1237270"/>
                </a:lnTo>
                <a:cubicBezTo>
                  <a:pt x="8153400" y="1373938"/>
                  <a:pt x="8042608" y="1484730"/>
                  <a:pt x="7905940" y="1484730"/>
                </a:cubicBezTo>
                <a:lnTo>
                  <a:pt x="247460" y="1484730"/>
                </a:lnTo>
                <a:cubicBezTo>
                  <a:pt x="110792" y="1484730"/>
                  <a:pt x="0" y="1373938"/>
                  <a:pt x="0" y="1237270"/>
                </a:cubicBezTo>
                <a:lnTo>
                  <a:pt x="0" y="247460"/>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75349" tIns="175349" rIns="175349" bIns="175349" numCol="1" spcCol="1270" anchor="ctr" anchorCtr="0">
            <a:noAutofit/>
          </a:bodyPr>
          <a:lstStyle/>
          <a:p>
            <a:pPr lvl="0" algn="l" defTabSz="1200150" rtl="0">
              <a:lnSpc>
                <a:spcPct val="90000"/>
              </a:lnSpc>
              <a:spcBef>
                <a:spcPct val="0"/>
              </a:spcBef>
              <a:spcAft>
                <a:spcPct val="35000"/>
              </a:spcAft>
            </a:pPr>
            <a:r>
              <a:rPr lang="en-US" sz="2700" i="0" kern="1200" dirty="0" smtClean="0"/>
              <a:t>Repeat blood cultures were sent when the neonate did not show signs of improvement OR deteriorated on 1st line antibiotics .</a:t>
            </a:r>
            <a:endParaRPr lang="en-US" sz="2700" kern="1200"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 grpId="0" animBg="1"/>
      <p:bldP spid="6" grpId="0" animBg="1"/>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0" y="1572978"/>
            <a:ext cx="9144000" cy="1170222"/>
          </a:xfrm>
          <a:custGeom>
            <a:avLst/>
            <a:gdLst>
              <a:gd name="connsiteX0" fmla="*/ 0 w 9144000"/>
              <a:gd name="connsiteY0" fmla="*/ 337538 h 2025187"/>
              <a:gd name="connsiteX1" fmla="*/ 337538 w 9144000"/>
              <a:gd name="connsiteY1" fmla="*/ 0 h 2025187"/>
              <a:gd name="connsiteX2" fmla="*/ 8806462 w 9144000"/>
              <a:gd name="connsiteY2" fmla="*/ 0 h 2025187"/>
              <a:gd name="connsiteX3" fmla="*/ 9144000 w 9144000"/>
              <a:gd name="connsiteY3" fmla="*/ 337538 h 2025187"/>
              <a:gd name="connsiteX4" fmla="*/ 9144000 w 9144000"/>
              <a:gd name="connsiteY4" fmla="*/ 1687649 h 2025187"/>
              <a:gd name="connsiteX5" fmla="*/ 8806462 w 9144000"/>
              <a:gd name="connsiteY5" fmla="*/ 2025187 h 2025187"/>
              <a:gd name="connsiteX6" fmla="*/ 337538 w 9144000"/>
              <a:gd name="connsiteY6" fmla="*/ 2025187 h 2025187"/>
              <a:gd name="connsiteX7" fmla="*/ 0 w 9144000"/>
              <a:gd name="connsiteY7" fmla="*/ 1687649 h 2025187"/>
              <a:gd name="connsiteX8" fmla="*/ 0 w 9144000"/>
              <a:gd name="connsiteY8" fmla="*/ 337538 h 202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0" h="2025187">
                <a:moveTo>
                  <a:pt x="0" y="337538"/>
                </a:moveTo>
                <a:cubicBezTo>
                  <a:pt x="0" y="151121"/>
                  <a:pt x="151121" y="0"/>
                  <a:pt x="337538" y="0"/>
                </a:cubicBezTo>
                <a:lnTo>
                  <a:pt x="8806462" y="0"/>
                </a:lnTo>
                <a:cubicBezTo>
                  <a:pt x="8992879" y="0"/>
                  <a:pt x="9144000" y="151121"/>
                  <a:pt x="9144000" y="337538"/>
                </a:cubicBezTo>
                <a:lnTo>
                  <a:pt x="9144000" y="1687649"/>
                </a:lnTo>
                <a:cubicBezTo>
                  <a:pt x="9144000" y="1874066"/>
                  <a:pt x="8992879" y="2025187"/>
                  <a:pt x="8806462" y="2025187"/>
                </a:cubicBezTo>
                <a:lnTo>
                  <a:pt x="337538" y="2025187"/>
                </a:lnTo>
                <a:cubicBezTo>
                  <a:pt x="151121" y="2025187"/>
                  <a:pt x="0" y="1874066"/>
                  <a:pt x="0" y="1687649"/>
                </a:cubicBezTo>
                <a:lnTo>
                  <a:pt x="0" y="337538"/>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75061" tIns="175061" rIns="175061" bIns="175061" numCol="1" spcCol="1270" anchor="ctr" anchorCtr="0">
            <a:noAutofit/>
          </a:bodyPr>
          <a:lstStyle/>
          <a:p>
            <a:pPr lvl="0" algn="l" defTabSz="889000" rtl="0">
              <a:lnSpc>
                <a:spcPct val="90000"/>
              </a:lnSpc>
              <a:spcBef>
                <a:spcPct val="0"/>
              </a:spcBef>
              <a:spcAft>
                <a:spcPct val="35000"/>
              </a:spcAft>
            </a:pPr>
            <a:r>
              <a:rPr lang="en-US" sz="2000" i="0" kern="1200" dirty="0" smtClean="0"/>
              <a:t>A single sample of 2-3 ml  of blood  was collected and incubated in 30ml of Brain Heart infusion broth (</a:t>
            </a:r>
            <a:r>
              <a:rPr lang="en-US" sz="2000" i="0" kern="1200" dirty="0" err="1" smtClean="0"/>
              <a:t>Difco</a:t>
            </a:r>
            <a:r>
              <a:rPr lang="en-US" sz="2000" i="0" kern="1200" dirty="0" smtClean="0"/>
              <a:t>).</a:t>
            </a:r>
            <a:endParaRPr lang="en-US" sz="2000" kern="1200" dirty="0"/>
          </a:p>
        </p:txBody>
      </p:sp>
      <p:sp>
        <p:nvSpPr>
          <p:cNvPr id="5" name="Freeform 4"/>
          <p:cNvSpPr/>
          <p:nvPr/>
        </p:nvSpPr>
        <p:spPr>
          <a:xfrm>
            <a:off x="0" y="2753051"/>
            <a:ext cx="9144000" cy="1514149"/>
          </a:xfrm>
          <a:custGeom>
            <a:avLst/>
            <a:gdLst>
              <a:gd name="connsiteX0" fmla="*/ 0 w 9144000"/>
              <a:gd name="connsiteY0" fmla="*/ 337538 h 2025187"/>
              <a:gd name="connsiteX1" fmla="*/ 337538 w 9144000"/>
              <a:gd name="connsiteY1" fmla="*/ 0 h 2025187"/>
              <a:gd name="connsiteX2" fmla="*/ 8806462 w 9144000"/>
              <a:gd name="connsiteY2" fmla="*/ 0 h 2025187"/>
              <a:gd name="connsiteX3" fmla="*/ 9144000 w 9144000"/>
              <a:gd name="connsiteY3" fmla="*/ 337538 h 2025187"/>
              <a:gd name="connsiteX4" fmla="*/ 9144000 w 9144000"/>
              <a:gd name="connsiteY4" fmla="*/ 1687649 h 2025187"/>
              <a:gd name="connsiteX5" fmla="*/ 8806462 w 9144000"/>
              <a:gd name="connsiteY5" fmla="*/ 2025187 h 2025187"/>
              <a:gd name="connsiteX6" fmla="*/ 337538 w 9144000"/>
              <a:gd name="connsiteY6" fmla="*/ 2025187 h 2025187"/>
              <a:gd name="connsiteX7" fmla="*/ 0 w 9144000"/>
              <a:gd name="connsiteY7" fmla="*/ 1687649 h 2025187"/>
              <a:gd name="connsiteX8" fmla="*/ 0 w 9144000"/>
              <a:gd name="connsiteY8" fmla="*/ 337538 h 202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0" h="2025187">
                <a:moveTo>
                  <a:pt x="0" y="337538"/>
                </a:moveTo>
                <a:cubicBezTo>
                  <a:pt x="0" y="151121"/>
                  <a:pt x="151121" y="0"/>
                  <a:pt x="337538" y="0"/>
                </a:cubicBezTo>
                <a:lnTo>
                  <a:pt x="8806462" y="0"/>
                </a:lnTo>
                <a:cubicBezTo>
                  <a:pt x="8992879" y="0"/>
                  <a:pt x="9144000" y="151121"/>
                  <a:pt x="9144000" y="337538"/>
                </a:cubicBezTo>
                <a:lnTo>
                  <a:pt x="9144000" y="1687649"/>
                </a:lnTo>
                <a:cubicBezTo>
                  <a:pt x="9144000" y="1874066"/>
                  <a:pt x="8992879" y="2025187"/>
                  <a:pt x="8806462" y="2025187"/>
                </a:cubicBezTo>
                <a:lnTo>
                  <a:pt x="337538" y="2025187"/>
                </a:lnTo>
                <a:cubicBezTo>
                  <a:pt x="151121" y="2025187"/>
                  <a:pt x="0" y="1874066"/>
                  <a:pt x="0" y="1687649"/>
                </a:cubicBezTo>
                <a:lnTo>
                  <a:pt x="0" y="337538"/>
                </a:lnTo>
                <a:close/>
              </a:path>
            </a:pathLst>
          </a:cu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txBody>
          <a:bodyPr spcFirstLastPara="0" vert="horz" wrap="square" lIns="175061" tIns="175061" rIns="175061" bIns="175061" numCol="1" spcCol="1270" anchor="ctr" anchorCtr="0">
            <a:noAutofit/>
          </a:bodyPr>
          <a:lstStyle/>
          <a:p>
            <a:pPr lvl="0" algn="l" defTabSz="889000" rtl="0">
              <a:lnSpc>
                <a:spcPct val="90000"/>
              </a:lnSpc>
              <a:spcBef>
                <a:spcPct val="0"/>
              </a:spcBef>
              <a:spcAft>
                <a:spcPct val="35000"/>
              </a:spcAft>
            </a:pPr>
            <a:r>
              <a:rPr lang="en-US" sz="2000" i="0" kern="1200" dirty="0" smtClean="0"/>
              <a:t>The colony isolates were identified by their colony morphology and also by using  API-20E galleries (System </a:t>
            </a:r>
            <a:r>
              <a:rPr lang="en-US" sz="2000" i="0" kern="1200" dirty="0" err="1" smtClean="0"/>
              <a:t>Montalieu</a:t>
            </a:r>
            <a:r>
              <a:rPr lang="en-US" sz="2000" i="0" kern="1200" dirty="0" smtClean="0"/>
              <a:t> </a:t>
            </a:r>
            <a:r>
              <a:rPr lang="en-US" sz="2000" i="0" kern="1200" dirty="0" err="1" smtClean="0"/>
              <a:t>Vercieu</a:t>
            </a:r>
            <a:r>
              <a:rPr lang="en-US" sz="2000" i="0" kern="1200" dirty="0" smtClean="0"/>
              <a:t> ,France ) for </a:t>
            </a:r>
            <a:r>
              <a:rPr lang="en-US" sz="2000" i="0" kern="1200" dirty="0" err="1" smtClean="0"/>
              <a:t>Enterobacteriaceae</a:t>
            </a:r>
            <a:r>
              <a:rPr lang="en-US" sz="2000" i="0" kern="1200" dirty="0" smtClean="0"/>
              <a:t> (antibiotic resistance pattern of isolates were studied by using Modified Kirby Bauer  disc diffusion technique. 5-6</a:t>
            </a:r>
            <a:endParaRPr lang="en-US" sz="2000" kern="1200" dirty="0"/>
          </a:p>
        </p:txBody>
      </p:sp>
      <p:sp>
        <p:nvSpPr>
          <p:cNvPr id="6" name="Freeform 5"/>
          <p:cNvSpPr/>
          <p:nvPr/>
        </p:nvSpPr>
        <p:spPr>
          <a:xfrm>
            <a:off x="0" y="4419600"/>
            <a:ext cx="9144000" cy="2209800"/>
          </a:xfrm>
          <a:custGeom>
            <a:avLst/>
            <a:gdLst>
              <a:gd name="connsiteX0" fmla="*/ 0 w 9144000"/>
              <a:gd name="connsiteY0" fmla="*/ 337538 h 2025187"/>
              <a:gd name="connsiteX1" fmla="*/ 337538 w 9144000"/>
              <a:gd name="connsiteY1" fmla="*/ 0 h 2025187"/>
              <a:gd name="connsiteX2" fmla="*/ 8806462 w 9144000"/>
              <a:gd name="connsiteY2" fmla="*/ 0 h 2025187"/>
              <a:gd name="connsiteX3" fmla="*/ 9144000 w 9144000"/>
              <a:gd name="connsiteY3" fmla="*/ 337538 h 2025187"/>
              <a:gd name="connsiteX4" fmla="*/ 9144000 w 9144000"/>
              <a:gd name="connsiteY4" fmla="*/ 1687649 h 2025187"/>
              <a:gd name="connsiteX5" fmla="*/ 8806462 w 9144000"/>
              <a:gd name="connsiteY5" fmla="*/ 2025187 h 2025187"/>
              <a:gd name="connsiteX6" fmla="*/ 337538 w 9144000"/>
              <a:gd name="connsiteY6" fmla="*/ 2025187 h 2025187"/>
              <a:gd name="connsiteX7" fmla="*/ 0 w 9144000"/>
              <a:gd name="connsiteY7" fmla="*/ 1687649 h 2025187"/>
              <a:gd name="connsiteX8" fmla="*/ 0 w 9144000"/>
              <a:gd name="connsiteY8" fmla="*/ 337538 h 2025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144000" h="2025187">
                <a:moveTo>
                  <a:pt x="0" y="337538"/>
                </a:moveTo>
                <a:cubicBezTo>
                  <a:pt x="0" y="151121"/>
                  <a:pt x="151121" y="0"/>
                  <a:pt x="337538" y="0"/>
                </a:cubicBezTo>
                <a:lnTo>
                  <a:pt x="8806462" y="0"/>
                </a:lnTo>
                <a:cubicBezTo>
                  <a:pt x="8992879" y="0"/>
                  <a:pt x="9144000" y="151121"/>
                  <a:pt x="9144000" y="337538"/>
                </a:cubicBezTo>
                <a:lnTo>
                  <a:pt x="9144000" y="1687649"/>
                </a:lnTo>
                <a:cubicBezTo>
                  <a:pt x="9144000" y="1874066"/>
                  <a:pt x="8992879" y="2025187"/>
                  <a:pt x="8806462" y="2025187"/>
                </a:cubicBezTo>
                <a:lnTo>
                  <a:pt x="337538" y="2025187"/>
                </a:lnTo>
                <a:cubicBezTo>
                  <a:pt x="151121" y="2025187"/>
                  <a:pt x="0" y="1874066"/>
                  <a:pt x="0" y="1687649"/>
                </a:cubicBezTo>
                <a:lnTo>
                  <a:pt x="0" y="337538"/>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48391" tIns="148391" rIns="148391" bIns="148391" numCol="1" spcCol="1270" anchor="ctr" anchorCtr="0">
            <a:noAutofit/>
          </a:bodyPr>
          <a:lstStyle/>
          <a:p>
            <a:pPr lvl="0" algn="l" defTabSz="577850" rtl="0">
              <a:lnSpc>
                <a:spcPct val="90000"/>
              </a:lnSpc>
              <a:spcBef>
                <a:spcPct val="0"/>
              </a:spcBef>
              <a:spcAft>
                <a:spcPct val="35000"/>
              </a:spcAft>
            </a:pPr>
            <a:r>
              <a:rPr lang="en-US" sz="1600" i="0" kern="1200" dirty="0" smtClean="0"/>
              <a:t>As required, other samples e.g.</a:t>
            </a:r>
          </a:p>
          <a:p>
            <a:pPr lvl="0" algn="l" defTabSz="577850" rtl="0">
              <a:lnSpc>
                <a:spcPct val="90000"/>
              </a:lnSpc>
              <a:spcBef>
                <a:spcPct val="0"/>
              </a:spcBef>
              <a:spcAft>
                <a:spcPct val="35000"/>
              </a:spcAft>
            </a:pPr>
            <a:r>
              <a:rPr lang="en-US" sz="1600" kern="1200" dirty="0" smtClean="0"/>
              <a:t>Urine</a:t>
            </a:r>
          </a:p>
          <a:p>
            <a:pPr lvl="0" algn="l" defTabSz="577850" rtl="0">
              <a:lnSpc>
                <a:spcPct val="90000"/>
              </a:lnSpc>
              <a:spcBef>
                <a:spcPct val="0"/>
              </a:spcBef>
              <a:spcAft>
                <a:spcPct val="35000"/>
              </a:spcAft>
            </a:pPr>
            <a:r>
              <a:rPr lang="en-US" sz="1600" kern="1200" dirty="0" smtClean="0"/>
              <a:t>CSF</a:t>
            </a:r>
          </a:p>
          <a:p>
            <a:pPr lvl="0" algn="l" defTabSz="577850" rtl="0">
              <a:lnSpc>
                <a:spcPct val="90000"/>
              </a:lnSpc>
              <a:spcBef>
                <a:spcPct val="0"/>
              </a:spcBef>
              <a:spcAft>
                <a:spcPct val="35000"/>
              </a:spcAft>
            </a:pPr>
            <a:r>
              <a:rPr lang="en-US" sz="1600" kern="1200" dirty="0" smtClean="0"/>
              <a:t>skin swab</a:t>
            </a:r>
          </a:p>
          <a:p>
            <a:pPr lvl="0" algn="l" defTabSz="577850" rtl="0">
              <a:lnSpc>
                <a:spcPct val="90000"/>
              </a:lnSpc>
              <a:spcBef>
                <a:spcPct val="0"/>
              </a:spcBef>
              <a:spcAft>
                <a:spcPct val="35000"/>
              </a:spcAft>
            </a:pPr>
            <a:r>
              <a:rPr lang="en-US" sz="1600" kern="1200" dirty="0" smtClean="0"/>
              <a:t>E/T tip</a:t>
            </a:r>
          </a:p>
          <a:p>
            <a:pPr lvl="0" algn="l" defTabSz="577850" rtl="0">
              <a:lnSpc>
                <a:spcPct val="90000"/>
              </a:lnSpc>
              <a:spcBef>
                <a:spcPct val="0"/>
              </a:spcBef>
              <a:spcAft>
                <a:spcPct val="35000"/>
              </a:spcAft>
            </a:pPr>
            <a:r>
              <a:rPr lang="en-US" sz="1600" kern="1200" dirty="0" smtClean="0"/>
              <a:t>UAC tip UVC tip and E/T secretions</a:t>
            </a:r>
          </a:p>
          <a:p>
            <a:pPr lvl="0" algn="l" defTabSz="577850" rtl="0">
              <a:lnSpc>
                <a:spcPct val="90000"/>
              </a:lnSpc>
              <a:spcBef>
                <a:spcPct val="0"/>
              </a:spcBef>
              <a:spcAft>
                <a:spcPct val="35000"/>
              </a:spcAft>
            </a:pPr>
            <a:r>
              <a:rPr lang="en-US" sz="1600" kern="1200" dirty="0" smtClean="0"/>
              <a:t>were also sent for culture and sensitivity when indicated .</a:t>
            </a:r>
            <a:endParaRPr lang="en-US" sz="1600" kern="1200"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6172200" cy="685800"/>
          </a:xfrm>
        </p:spPr>
        <p:txBody>
          <a:bodyPr>
            <a:normAutofit fontScale="90000"/>
          </a:bodyPr>
          <a:lstStyle/>
          <a:p>
            <a:endParaRPr lang="en-US" dirty="0"/>
          </a:p>
        </p:txBody>
      </p:sp>
      <p:sp>
        <p:nvSpPr>
          <p:cNvPr id="5" name="Freeform 4"/>
          <p:cNvSpPr/>
          <p:nvPr/>
        </p:nvSpPr>
        <p:spPr>
          <a:xfrm>
            <a:off x="533400" y="1803298"/>
            <a:ext cx="8305800" cy="1855620"/>
          </a:xfrm>
          <a:custGeom>
            <a:avLst/>
            <a:gdLst>
              <a:gd name="connsiteX0" fmla="*/ 0 w 8305800"/>
              <a:gd name="connsiteY0" fmla="*/ 309276 h 1855620"/>
              <a:gd name="connsiteX1" fmla="*/ 309276 w 8305800"/>
              <a:gd name="connsiteY1" fmla="*/ 0 h 1855620"/>
              <a:gd name="connsiteX2" fmla="*/ 7996524 w 8305800"/>
              <a:gd name="connsiteY2" fmla="*/ 0 h 1855620"/>
              <a:gd name="connsiteX3" fmla="*/ 8305800 w 8305800"/>
              <a:gd name="connsiteY3" fmla="*/ 309276 h 1855620"/>
              <a:gd name="connsiteX4" fmla="*/ 8305800 w 8305800"/>
              <a:gd name="connsiteY4" fmla="*/ 1546344 h 1855620"/>
              <a:gd name="connsiteX5" fmla="*/ 7996524 w 8305800"/>
              <a:gd name="connsiteY5" fmla="*/ 1855620 h 1855620"/>
              <a:gd name="connsiteX6" fmla="*/ 309276 w 8305800"/>
              <a:gd name="connsiteY6" fmla="*/ 1855620 h 1855620"/>
              <a:gd name="connsiteX7" fmla="*/ 0 w 8305800"/>
              <a:gd name="connsiteY7" fmla="*/ 1546344 h 1855620"/>
              <a:gd name="connsiteX8" fmla="*/ 0 w 8305800"/>
              <a:gd name="connsiteY8" fmla="*/ 309276 h 1855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5800" h="1855620">
                <a:moveTo>
                  <a:pt x="0" y="309276"/>
                </a:moveTo>
                <a:cubicBezTo>
                  <a:pt x="0" y="138468"/>
                  <a:pt x="138468" y="0"/>
                  <a:pt x="309276" y="0"/>
                </a:cubicBezTo>
                <a:lnTo>
                  <a:pt x="7996524" y="0"/>
                </a:lnTo>
                <a:cubicBezTo>
                  <a:pt x="8167332" y="0"/>
                  <a:pt x="8305800" y="138468"/>
                  <a:pt x="8305800" y="309276"/>
                </a:cubicBezTo>
                <a:lnTo>
                  <a:pt x="8305800" y="1546344"/>
                </a:lnTo>
                <a:cubicBezTo>
                  <a:pt x="8305800" y="1717152"/>
                  <a:pt x="8167332" y="1855620"/>
                  <a:pt x="7996524" y="1855620"/>
                </a:cubicBezTo>
                <a:lnTo>
                  <a:pt x="309276" y="1855620"/>
                </a:lnTo>
                <a:cubicBezTo>
                  <a:pt x="138468" y="1855620"/>
                  <a:pt x="0" y="1717152"/>
                  <a:pt x="0" y="1546344"/>
                </a:cubicBezTo>
                <a:lnTo>
                  <a:pt x="0" y="309276"/>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9644" tIns="189644" rIns="189644" bIns="189644" numCol="1" spcCol="1270" anchor="ctr" anchorCtr="0">
            <a:noAutofit/>
          </a:bodyPr>
          <a:lstStyle/>
          <a:p>
            <a:pPr lvl="0" algn="l" defTabSz="1155700" rtl="0">
              <a:lnSpc>
                <a:spcPct val="90000"/>
              </a:lnSpc>
              <a:spcBef>
                <a:spcPct val="0"/>
              </a:spcBef>
              <a:spcAft>
                <a:spcPct val="35000"/>
              </a:spcAft>
            </a:pPr>
            <a:r>
              <a:rPr lang="en-US" sz="2600" i="0" kern="1200" dirty="0" smtClean="0"/>
              <a:t>When one looked into  the spectrum of organisms causing sepsis among gram positive organisms staphylococcus  </a:t>
            </a:r>
            <a:r>
              <a:rPr lang="en-US" sz="2600" i="0" kern="1200" dirty="0" err="1" smtClean="0"/>
              <a:t>lugdenensis</a:t>
            </a:r>
            <a:r>
              <a:rPr lang="en-US" sz="2600" i="0" kern="1200" dirty="0" smtClean="0"/>
              <a:t> was grown in 150 (27.7 %) cases followed by staphylococcus  </a:t>
            </a:r>
            <a:r>
              <a:rPr lang="en-US" sz="2600" i="0" kern="1200" dirty="0" err="1" smtClean="0"/>
              <a:t>aureus</a:t>
            </a:r>
            <a:r>
              <a:rPr lang="en-US" sz="2600" i="0" kern="1200" dirty="0" smtClean="0"/>
              <a:t> in 54 (10.00% ) cases.</a:t>
            </a:r>
            <a:endParaRPr lang="en-US" sz="2600" kern="1200" dirty="0"/>
          </a:p>
        </p:txBody>
      </p:sp>
      <p:sp>
        <p:nvSpPr>
          <p:cNvPr id="6" name="Freeform 5"/>
          <p:cNvSpPr/>
          <p:nvPr/>
        </p:nvSpPr>
        <p:spPr>
          <a:xfrm>
            <a:off x="533400" y="3733799"/>
            <a:ext cx="8305800" cy="1855620"/>
          </a:xfrm>
          <a:custGeom>
            <a:avLst/>
            <a:gdLst>
              <a:gd name="connsiteX0" fmla="*/ 0 w 8305800"/>
              <a:gd name="connsiteY0" fmla="*/ 309276 h 1855620"/>
              <a:gd name="connsiteX1" fmla="*/ 309276 w 8305800"/>
              <a:gd name="connsiteY1" fmla="*/ 0 h 1855620"/>
              <a:gd name="connsiteX2" fmla="*/ 7996524 w 8305800"/>
              <a:gd name="connsiteY2" fmla="*/ 0 h 1855620"/>
              <a:gd name="connsiteX3" fmla="*/ 8305800 w 8305800"/>
              <a:gd name="connsiteY3" fmla="*/ 309276 h 1855620"/>
              <a:gd name="connsiteX4" fmla="*/ 8305800 w 8305800"/>
              <a:gd name="connsiteY4" fmla="*/ 1546344 h 1855620"/>
              <a:gd name="connsiteX5" fmla="*/ 7996524 w 8305800"/>
              <a:gd name="connsiteY5" fmla="*/ 1855620 h 1855620"/>
              <a:gd name="connsiteX6" fmla="*/ 309276 w 8305800"/>
              <a:gd name="connsiteY6" fmla="*/ 1855620 h 1855620"/>
              <a:gd name="connsiteX7" fmla="*/ 0 w 8305800"/>
              <a:gd name="connsiteY7" fmla="*/ 1546344 h 1855620"/>
              <a:gd name="connsiteX8" fmla="*/ 0 w 8305800"/>
              <a:gd name="connsiteY8" fmla="*/ 309276 h 18556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5800" h="1855620">
                <a:moveTo>
                  <a:pt x="0" y="309276"/>
                </a:moveTo>
                <a:cubicBezTo>
                  <a:pt x="0" y="138468"/>
                  <a:pt x="138468" y="0"/>
                  <a:pt x="309276" y="0"/>
                </a:cubicBezTo>
                <a:lnTo>
                  <a:pt x="7996524" y="0"/>
                </a:lnTo>
                <a:cubicBezTo>
                  <a:pt x="8167332" y="0"/>
                  <a:pt x="8305800" y="138468"/>
                  <a:pt x="8305800" y="309276"/>
                </a:cubicBezTo>
                <a:lnTo>
                  <a:pt x="8305800" y="1546344"/>
                </a:lnTo>
                <a:cubicBezTo>
                  <a:pt x="8305800" y="1717152"/>
                  <a:pt x="8167332" y="1855620"/>
                  <a:pt x="7996524" y="1855620"/>
                </a:cubicBezTo>
                <a:lnTo>
                  <a:pt x="309276" y="1855620"/>
                </a:lnTo>
                <a:cubicBezTo>
                  <a:pt x="138468" y="1855620"/>
                  <a:pt x="0" y="1717152"/>
                  <a:pt x="0" y="1546344"/>
                </a:cubicBezTo>
                <a:lnTo>
                  <a:pt x="0" y="309276"/>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89644" tIns="189644" rIns="189644" bIns="189644" numCol="1" spcCol="1270" anchor="ctr" anchorCtr="0">
            <a:noAutofit/>
          </a:bodyPr>
          <a:lstStyle/>
          <a:p>
            <a:pPr lvl="0" algn="l" defTabSz="1155700" rtl="0">
              <a:lnSpc>
                <a:spcPct val="90000"/>
              </a:lnSpc>
              <a:spcBef>
                <a:spcPct val="0"/>
              </a:spcBef>
              <a:spcAft>
                <a:spcPct val="35000"/>
              </a:spcAft>
            </a:pPr>
            <a:r>
              <a:rPr lang="en-US" sz="2600" i="0" kern="1200" dirty="0" smtClean="0"/>
              <a:t>While among gram negative organism </a:t>
            </a:r>
            <a:r>
              <a:rPr lang="en-US" sz="2600" i="0" kern="1200" dirty="0" err="1" smtClean="0"/>
              <a:t>Enterobacter</a:t>
            </a:r>
            <a:r>
              <a:rPr lang="en-US" sz="2600" i="0" kern="1200" dirty="0" smtClean="0"/>
              <a:t> was seen in 84 (15.5 % ) cases followed by Pseudomonas 43 (7.96 %) cases.(Table 3.)</a:t>
            </a:r>
            <a:endParaRPr lang="en-US" sz="2600" kern="1200"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2782143439"/>
              </p:ext>
            </p:extLst>
          </p:nvPr>
        </p:nvGraphicFramePr>
        <p:xfrm>
          <a:off x="134203" y="228600"/>
          <a:ext cx="8991600" cy="91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sz="quarter" idx="1"/>
            <p:extLst>
              <p:ext uri="{D42A27DB-BD31-4B8C-83A1-F6EECF244321}">
                <p14:modId xmlns:p14="http://schemas.microsoft.com/office/powerpoint/2010/main" val="3564162049"/>
              </p:ext>
            </p:extLst>
          </p:nvPr>
        </p:nvGraphicFramePr>
        <p:xfrm>
          <a:off x="1094096" y="1828800"/>
          <a:ext cx="6934200" cy="1828799"/>
        </p:xfrm>
        <a:graphic>
          <a:graphicData uri="http://schemas.openxmlformats.org/drawingml/2006/table">
            <a:tbl>
              <a:tblPr firstRow="1" bandRow="1">
                <a:tableStyleId>{5C22544A-7EE6-4342-B048-85BDC9FD1C3A}</a:tableStyleId>
              </a:tblPr>
              <a:tblGrid>
                <a:gridCol w="3276600"/>
                <a:gridCol w="1600200"/>
                <a:gridCol w="2057400"/>
              </a:tblGrid>
              <a:tr h="638719">
                <a:tc>
                  <a:txBody>
                    <a:bodyPr/>
                    <a:lstStyle/>
                    <a:p>
                      <a:pPr marL="0" marR="0" algn="ctr">
                        <a:lnSpc>
                          <a:spcPct val="115000"/>
                        </a:lnSpc>
                        <a:spcBef>
                          <a:spcPts val="0"/>
                        </a:spcBef>
                        <a:spcAft>
                          <a:spcPts val="1000"/>
                        </a:spcAft>
                      </a:pPr>
                      <a:r>
                        <a:rPr lang="en-US" sz="2000" dirty="0" smtClean="0">
                          <a:latin typeface="Arial"/>
                          <a:ea typeface="Calibri"/>
                          <a:cs typeface="Times New Roman"/>
                        </a:rPr>
                        <a:t>Gram </a:t>
                      </a:r>
                      <a:r>
                        <a:rPr lang="en-US" sz="2000" dirty="0">
                          <a:latin typeface="Arial"/>
                          <a:ea typeface="Calibri"/>
                          <a:cs typeface="Times New Roman"/>
                        </a:rPr>
                        <a:t>positive organism</a:t>
                      </a:r>
                      <a:endParaRPr lang="en-US" sz="20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2000" dirty="0" smtClean="0">
                          <a:latin typeface="Arial"/>
                          <a:ea typeface="Calibri"/>
                          <a:cs typeface="Times New Roman"/>
                        </a:rPr>
                        <a:t> </a:t>
                      </a:r>
                      <a:r>
                        <a:rPr lang="en-US" sz="2000" dirty="0">
                          <a:latin typeface="Arial"/>
                          <a:ea typeface="Calibri"/>
                          <a:cs typeface="Times New Roman"/>
                        </a:rPr>
                        <a:t>n</a:t>
                      </a:r>
                      <a:endParaRPr lang="en-US" sz="20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2000" dirty="0" smtClean="0">
                          <a:latin typeface="Arial"/>
                          <a:ea typeface="Calibri"/>
                          <a:cs typeface="Times New Roman"/>
                        </a:rPr>
                        <a:t>%</a:t>
                      </a:r>
                      <a:endParaRPr lang="en-US" sz="2000" dirty="0">
                        <a:latin typeface="Calibri"/>
                        <a:ea typeface="Calibri"/>
                        <a:cs typeface="Times New Roman"/>
                      </a:endParaRPr>
                    </a:p>
                  </a:txBody>
                  <a:tcPr marL="63500" marR="63500" marT="0" marB="0" anchor="ctr">
                    <a:cell3D prstMaterial="dkEdge">
                      <a:bevel prst="relaxedInset"/>
                      <a:lightRig rig="flood" dir="t"/>
                    </a:cell3D>
                  </a:tcPr>
                </a:tc>
              </a:tr>
              <a:tr h="595040">
                <a:tc>
                  <a:txBody>
                    <a:bodyPr/>
                    <a:lstStyle/>
                    <a:p>
                      <a:pPr marL="0" marR="0" algn="ctr">
                        <a:lnSpc>
                          <a:spcPct val="115000"/>
                        </a:lnSpc>
                        <a:spcBef>
                          <a:spcPts val="0"/>
                        </a:spcBef>
                        <a:spcAft>
                          <a:spcPts val="1000"/>
                        </a:spcAft>
                      </a:pPr>
                      <a:r>
                        <a:rPr lang="en-US" sz="1800" dirty="0" err="1" smtClean="0">
                          <a:latin typeface="Arial"/>
                          <a:ea typeface="Calibri"/>
                          <a:cs typeface="Times New Roman"/>
                        </a:rPr>
                        <a:t>Staph.lugdenensis</a:t>
                      </a:r>
                      <a:endParaRPr lang="en-US" sz="18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dirty="0" smtClean="0">
                          <a:latin typeface="Arial"/>
                          <a:ea typeface="Calibri"/>
                          <a:cs typeface="Times New Roman"/>
                        </a:rPr>
                        <a:t>150</a:t>
                      </a:r>
                      <a:endParaRPr lang="en-US" sz="18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dirty="0" smtClean="0">
                          <a:latin typeface="Arial"/>
                          <a:ea typeface="Calibri"/>
                          <a:cs typeface="Times New Roman"/>
                        </a:rPr>
                        <a:t>27.77</a:t>
                      </a:r>
                      <a:endParaRPr lang="en-US" sz="1800" dirty="0">
                        <a:latin typeface="Calibri"/>
                        <a:ea typeface="Calibri"/>
                        <a:cs typeface="Times New Roman"/>
                      </a:endParaRPr>
                    </a:p>
                  </a:txBody>
                  <a:tcPr marL="63500" marR="63500" marT="0" marB="0" anchor="ctr">
                    <a:cell3D prstMaterial="dkEdge">
                      <a:bevel prst="relaxedInset"/>
                      <a:lightRig rig="flood" dir="t"/>
                    </a:cell3D>
                  </a:tcPr>
                </a:tc>
              </a:tr>
              <a:tr h="595040">
                <a:tc>
                  <a:txBody>
                    <a:bodyPr/>
                    <a:lstStyle/>
                    <a:p>
                      <a:pPr marL="0" marR="0" algn="ctr">
                        <a:lnSpc>
                          <a:spcPct val="115000"/>
                        </a:lnSpc>
                        <a:spcBef>
                          <a:spcPts val="0"/>
                        </a:spcBef>
                        <a:spcAft>
                          <a:spcPts val="1000"/>
                        </a:spcAft>
                      </a:pPr>
                      <a:r>
                        <a:rPr lang="en-US" sz="1800" dirty="0" smtClean="0">
                          <a:latin typeface="Arial"/>
                          <a:ea typeface="Calibri"/>
                          <a:cs typeface="Times New Roman"/>
                        </a:rPr>
                        <a:t>Staph</a:t>
                      </a:r>
                      <a:r>
                        <a:rPr lang="en-US" sz="1800" dirty="0">
                          <a:latin typeface="Arial"/>
                          <a:ea typeface="Calibri"/>
                          <a:cs typeface="Times New Roman"/>
                        </a:rPr>
                        <a:t>. </a:t>
                      </a:r>
                      <a:r>
                        <a:rPr lang="en-US" sz="1800" dirty="0" err="1">
                          <a:latin typeface="Arial"/>
                          <a:ea typeface="Calibri"/>
                          <a:cs typeface="Times New Roman"/>
                        </a:rPr>
                        <a:t>aureus</a:t>
                      </a:r>
                      <a:endParaRPr lang="en-US" sz="18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dirty="0" smtClean="0">
                          <a:latin typeface="Arial"/>
                          <a:ea typeface="Calibri"/>
                          <a:cs typeface="Times New Roman"/>
                        </a:rPr>
                        <a:t>54</a:t>
                      </a:r>
                      <a:endParaRPr lang="en-US" sz="18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dirty="0" smtClean="0">
                          <a:latin typeface="Arial"/>
                          <a:ea typeface="Calibri"/>
                          <a:cs typeface="Times New Roman"/>
                        </a:rPr>
                        <a:t>10.0</a:t>
                      </a:r>
                      <a:endParaRPr lang="en-US" sz="1800" dirty="0">
                        <a:latin typeface="Calibri"/>
                        <a:ea typeface="Calibri"/>
                        <a:cs typeface="Times New Roman"/>
                      </a:endParaRPr>
                    </a:p>
                  </a:txBody>
                  <a:tcPr marL="63500" marR="63500" marT="0" marB="0" anchor="ctr">
                    <a:cell3D prstMaterial="dkEdge">
                      <a:bevel prst="relaxedInset"/>
                      <a:lightRig rig="flood" dir="t"/>
                    </a:cell3D>
                  </a:tcPr>
                </a:tc>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2662415568"/>
              </p:ext>
            </p:extLst>
          </p:nvPr>
        </p:nvGraphicFramePr>
        <p:xfrm>
          <a:off x="1115704" y="4038600"/>
          <a:ext cx="6858000" cy="1752600"/>
        </p:xfrm>
        <a:graphic>
          <a:graphicData uri="http://schemas.openxmlformats.org/drawingml/2006/table">
            <a:tbl>
              <a:tblPr firstRow="1" bandRow="1">
                <a:tableStyleId>{5C22544A-7EE6-4342-B048-85BDC9FD1C3A}</a:tableStyleId>
              </a:tblPr>
              <a:tblGrid>
                <a:gridCol w="3310759"/>
                <a:gridCol w="1865587"/>
                <a:gridCol w="1681654"/>
              </a:tblGrid>
              <a:tr h="584200">
                <a:tc>
                  <a:txBody>
                    <a:bodyPr/>
                    <a:lstStyle/>
                    <a:p>
                      <a:pPr marL="0" marR="0" algn="ctr">
                        <a:lnSpc>
                          <a:spcPct val="115000"/>
                        </a:lnSpc>
                        <a:spcBef>
                          <a:spcPts val="0"/>
                        </a:spcBef>
                        <a:spcAft>
                          <a:spcPts val="1000"/>
                        </a:spcAft>
                      </a:pPr>
                      <a:r>
                        <a:rPr lang="en-US" sz="2000" dirty="0" smtClean="0">
                          <a:latin typeface="Arial"/>
                          <a:ea typeface="Calibri"/>
                          <a:cs typeface="Times New Roman"/>
                        </a:rPr>
                        <a:t>Gram </a:t>
                      </a:r>
                      <a:r>
                        <a:rPr lang="en-US" sz="2000" dirty="0">
                          <a:latin typeface="Arial"/>
                          <a:ea typeface="Calibri"/>
                          <a:cs typeface="Times New Roman"/>
                        </a:rPr>
                        <a:t>negative organism</a:t>
                      </a:r>
                      <a:endParaRPr lang="en-US" sz="20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2000" dirty="0" smtClean="0">
                          <a:latin typeface="Arial"/>
                          <a:ea typeface="Calibri"/>
                          <a:cs typeface="Times New Roman"/>
                        </a:rPr>
                        <a:t>n</a:t>
                      </a:r>
                      <a:endParaRPr lang="en-US" sz="20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defTabSz="914400" rtl="0" eaLnBrk="1" latinLnBrk="0" hangingPunct="1">
                        <a:lnSpc>
                          <a:spcPct val="115000"/>
                        </a:lnSpc>
                        <a:spcBef>
                          <a:spcPts val="0"/>
                        </a:spcBef>
                        <a:spcAft>
                          <a:spcPts val="1000"/>
                        </a:spcAft>
                      </a:pPr>
                      <a:r>
                        <a:rPr lang="en-US" sz="2000" kern="1200" dirty="0" smtClean="0">
                          <a:solidFill>
                            <a:schemeClr val="dk1"/>
                          </a:solidFill>
                          <a:latin typeface="Arial"/>
                          <a:ea typeface="Calibri"/>
                          <a:cs typeface="Times New Roman"/>
                        </a:rPr>
                        <a:t>%</a:t>
                      </a:r>
                      <a:endParaRPr lang="en-US" sz="2000" kern="1200" dirty="0">
                        <a:solidFill>
                          <a:schemeClr val="dk1"/>
                        </a:solidFill>
                        <a:latin typeface="Arial"/>
                        <a:ea typeface="Calibri"/>
                        <a:cs typeface="Times New Roman"/>
                      </a:endParaRPr>
                    </a:p>
                  </a:txBody>
                  <a:tcPr marL="63500" marR="63500" marT="0" marB="0" anchor="ctr">
                    <a:cell3D prstMaterial="dkEdge">
                      <a:bevel prst="relaxedInset"/>
                      <a:lightRig rig="flood" dir="t"/>
                    </a:cell3D>
                  </a:tcPr>
                </a:tc>
              </a:tr>
              <a:tr h="584200">
                <a:tc>
                  <a:txBody>
                    <a:bodyPr/>
                    <a:lstStyle/>
                    <a:p>
                      <a:pPr marL="0" marR="0" algn="ctr">
                        <a:lnSpc>
                          <a:spcPct val="115000"/>
                        </a:lnSpc>
                        <a:spcBef>
                          <a:spcPts val="0"/>
                        </a:spcBef>
                        <a:spcAft>
                          <a:spcPts val="1000"/>
                        </a:spcAft>
                      </a:pPr>
                      <a:r>
                        <a:rPr lang="en-US" sz="1800" dirty="0" err="1" smtClean="0">
                          <a:latin typeface="Arial"/>
                          <a:ea typeface="Calibri"/>
                          <a:cs typeface="Times New Roman"/>
                        </a:rPr>
                        <a:t>Enterobacter</a:t>
                      </a:r>
                      <a:r>
                        <a:rPr lang="en-US" sz="1800" dirty="0" smtClean="0">
                          <a:latin typeface="Arial"/>
                          <a:ea typeface="Calibri"/>
                          <a:cs typeface="Times New Roman"/>
                        </a:rPr>
                        <a:t> </a:t>
                      </a:r>
                      <a:r>
                        <a:rPr lang="en-US" sz="1800" dirty="0">
                          <a:latin typeface="Arial"/>
                          <a:ea typeface="Calibri"/>
                          <a:cs typeface="Times New Roman"/>
                        </a:rPr>
                        <a:t>cloacae</a:t>
                      </a:r>
                      <a:endParaRPr lang="en-US" sz="18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dirty="0" smtClean="0">
                          <a:latin typeface="Arial"/>
                          <a:ea typeface="Calibri"/>
                          <a:cs typeface="Times New Roman"/>
                        </a:rPr>
                        <a:t>84</a:t>
                      </a:r>
                      <a:endParaRPr lang="en-US" sz="18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defTabSz="914400" rtl="0" eaLnBrk="1" latinLnBrk="0" hangingPunct="1">
                        <a:lnSpc>
                          <a:spcPct val="115000"/>
                        </a:lnSpc>
                        <a:spcBef>
                          <a:spcPts val="0"/>
                        </a:spcBef>
                        <a:spcAft>
                          <a:spcPts val="1000"/>
                        </a:spcAft>
                      </a:pPr>
                      <a:r>
                        <a:rPr lang="en-US" sz="1800" kern="1200" dirty="0" smtClean="0">
                          <a:solidFill>
                            <a:schemeClr val="dk1"/>
                          </a:solidFill>
                          <a:latin typeface="Arial"/>
                          <a:ea typeface="Calibri"/>
                          <a:cs typeface="Times New Roman"/>
                        </a:rPr>
                        <a:t>15.55</a:t>
                      </a:r>
                      <a:endParaRPr lang="en-US" sz="1800" kern="1200" dirty="0">
                        <a:solidFill>
                          <a:schemeClr val="dk1"/>
                        </a:solidFill>
                        <a:latin typeface="Arial"/>
                        <a:ea typeface="Calibri"/>
                        <a:cs typeface="Times New Roman"/>
                      </a:endParaRPr>
                    </a:p>
                  </a:txBody>
                  <a:tcPr marL="63500" marR="63500" marT="0" marB="0" anchor="ctr">
                    <a:cell3D prstMaterial="dkEdge">
                      <a:bevel prst="relaxedInset"/>
                      <a:lightRig rig="flood" dir="t"/>
                    </a:cell3D>
                  </a:tcPr>
                </a:tc>
              </a:tr>
              <a:tr h="584200">
                <a:tc>
                  <a:txBody>
                    <a:bodyPr/>
                    <a:lstStyle/>
                    <a:p>
                      <a:pPr marL="0" marR="0" algn="ctr">
                        <a:lnSpc>
                          <a:spcPct val="115000"/>
                        </a:lnSpc>
                        <a:spcBef>
                          <a:spcPts val="0"/>
                        </a:spcBef>
                        <a:spcAft>
                          <a:spcPts val="1000"/>
                        </a:spcAft>
                      </a:pPr>
                      <a:r>
                        <a:rPr lang="en-US" sz="1800" dirty="0" smtClean="0">
                          <a:latin typeface="Arial"/>
                          <a:ea typeface="Calibri"/>
                          <a:cs typeface="Times New Roman"/>
                        </a:rPr>
                        <a:t>Pseudomonas </a:t>
                      </a:r>
                      <a:endParaRPr lang="en-US" sz="18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dirty="0" smtClean="0">
                          <a:latin typeface="Arial"/>
                          <a:ea typeface="Calibri"/>
                          <a:cs typeface="Times New Roman"/>
                        </a:rPr>
                        <a:t>43</a:t>
                      </a:r>
                      <a:endParaRPr lang="en-US" sz="18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defTabSz="914400" rtl="0" eaLnBrk="1" latinLnBrk="0" hangingPunct="1">
                        <a:lnSpc>
                          <a:spcPct val="115000"/>
                        </a:lnSpc>
                        <a:spcBef>
                          <a:spcPts val="0"/>
                        </a:spcBef>
                        <a:spcAft>
                          <a:spcPts val="1000"/>
                        </a:spcAft>
                      </a:pPr>
                      <a:r>
                        <a:rPr lang="en-US" sz="1800" kern="1200" dirty="0" smtClean="0">
                          <a:solidFill>
                            <a:schemeClr val="dk1"/>
                          </a:solidFill>
                          <a:latin typeface="Arial"/>
                          <a:ea typeface="Calibri"/>
                          <a:cs typeface="Times New Roman"/>
                        </a:rPr>
                        <a:t>7.96</a:t>
                      </a:r>
                      <a:endParaRPr lang="en-US" sz="1800" kern="1200" dirty="0">
                        <a:solidFill>
                          <a:schemeClr val="dk1"/>
                        </a:solidFill>
                        <a:latin typeface="Arial"/>
                        <a:ea typeface="Calibri"/>
                        <a:cs typeface="Times New Roman"/>
                      </a:endParaRPr>
                    </a:p>
                  </a:txBody>
                  <a:tcPr marL="63500" marR="63500" marT="0" marB="0" anchor="ctr">
                    <a:cell3D prstMaterial="dkEdge">
                      <a:bevel prst="relaxedInset"/>
                      <a:lightRig rig="flood" dir="t"/>
                    </a:cell3D>
                  </a:tcPr>
                </a:tc>
              </a:tr>
            </a:tbl>
          </a:graphicData>
        </a:graphic>
      </p:graphicFrame>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circle(in)">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circle(in)">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0248" y="381000"/>
            <a:ext cx="6702552" cy="457200"/>
          </a:xfrm>
        </p:spPr>
        <p:txBody>
          <a:bodyPr>
            <a:normAutofit fontScale="90000"/>
          </a:bodyPr>
          <a:lstStyle/>
          <a:p>
            <a:endParaRPr lang="en-US" dirty="0"/>
          </a:p>
        </p:txBody>
      </p:sp>
      <p:sp>
        <p:nvSpPr>
          <p:cNvPr id="5" name="Freeform 4"/>
          <p:cNvSpPr/>
          <p:nvPr/>
        </p:nvSpPr>
        <p:spPr>
          <a:xfrm>
            <a:off x="457200" y="1524923"/>
            <a:ext cx="8305800" cy="1034280"/>
          </a:xfrm>
          <a:custGeom>
            <a:avLst/>
            <a:gdLst>
              <a:gd name="connsiteX0" fmla="*/ 0 w 8305800"/>
              <a:gd name="connsiteY0" fmla="*/ 172383 h 1034280"/>
              <a:gd name="connsiteX1" fmla="*/ 172383 w 8305800"/>
              <a:gd name="connsiteY1" fmla="*/ 0 h 1034280"/>
              <a:gd name="connsiteX2" fmla="*/ 8133417 w 8305800"/>
              <a:gd name="connsiteY2" fmla="*/ 0 h 1034280"/>
              <a:gd name="connsiteX3" fmla="*/ 8305800 w 8305800"/>
              <a:gd name="connsiteY3" fmla="*/ 172383 h 1034280"/>
              <a:gd name="connsiteX4" fmla="*/ 8305800 w 8305800"/>
              <a:gd name="connsiteY4" fmla="*/ 861897 h 1034280"/>
              <a:gd name="connsiteX5" fmla="*/ 8133417 w 8305800"/>
              <a:gd name="connsiteY5" fmla="*/ 1034280 h 1034280"/>
              <a:gd name="connsiteX6" fmla="*/ 172383 w 8305800"/>
              <a:gd name="connsiteY6" fmla="*/ 1034280 h 1034280"/>
              <a:gd name="connsiteX7" fmla="*/ 0 w 8305800"/>
              <a:gd name="connsiteY7" fmla="*/ 861897 h 1034280"/>
              <a:gd name="connsiteX8" fmla="*/ 0 w 8305800"/>
              <a:gd name="connsiteY8" fmla="*/ 172383 h 103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5800" h="1034280">
                <a:moveTo>
                  <a:pt x="0" y="172383"/>
                </a:moveTo>
                <a:cubicBezTo>
                  <a:pt x="0" y="77178"/>
                  <a:pt x="77178" y="0"/>
                  <a:pt x="172383" y="0"/>
                </a:cubicBezTo>
                <a:lnTo>
                  <a:pt x="8133417" y="0"/>
                </a:lnTo>
                <a:cubicBezTo>
                  <a:pt x="8228622" y="0"/>
                  <a:pt x="8305800" y="77178"/>
                  <a:pt x="8305800" y="172383"/>
                </a:cubicBezTo>
                <a:lnTo>
                  <a:pt x="8305800" y="861897"/>
                </a:lnTo>
                <a:cubicBezTo>
                  <a:pt x="8305800" y="957102"/>
                  <a:pt x="8228622" y="1034280"/>
                  <a:pt x="8133417" y="1034280"/>
                </a:cubicBezTo>
                <a:lnTo>
                  <a:pt x="172383" y="1034280"/>
                </a:lnTo>
                <a:cubicBezTo>
                  <a:pt x="77178" y="1034280"/>
                  <a:pt x="0" y="957102"/>
                  <a:pt x="0" y="861897"/>
                </a:cubicBezTo>
                <a:lnTo>
                  <a:pt x="0" y="172383"/>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49549" tIns="149549" rIns="149549" bIns="149549" numCol="1" spcCol="1270" anchor="ctr" anchorCtr="0">
            <a:noAutofit/>
          </a:bodyPr>
          <a:lstStyle/>
          <a:p>
            <a:pPr lvl="0" algn="l" defTabSz="1155700" rtl="0">
              <a:lnSpc>
                <a:spcPct val="90000"/>
              </a:lnSpc>
              <a:spcBef>
                <a:spcPct val="0"/>
              </a:spcBef>
              <a:spcAft>
                <a:spcPct val="35000"/>
              </a:spcAft>
            </a:pPr>
            <a:r>
              <a:rPr lang="en-US" sz="2600" i="0" kern="1200" dirty="0" smtClean="0"/>
              <a:t>All the neonates were initially given broad spectrum intravenous antibiotics (</a:t>
            </a:r>
            <a:r>
              <a:rPr lang="en-US" sz="2600" i="0" kern="1200" dirty="0" err="1" smtClean="0"/>
              <a:t>Cefotaxime</a:t>
            </a:r>
            <a:r>
              <a:rPr lang="en-US" sz="2600" i="0" kern="1200" dirty="0" smtClean="0"/>
              <a:t> and </a:t>
            </a:r>
            <a:r>
              <a:rPr lang="en-US" sz="2600" i="0" kern="1200" dirty="0" err="1" smtClean="0"/>
              <a:t>Amikacin</a:t>
            </a:r>
            <a:r>
              <a:rPr lang="en-US" sz="2600" i="0" kern="1200" dirty="0" smtClean="0"/>
              <a:t> )</a:t>
            </a:r>
            <a:endParaRPr lang="en-US" sz="2600" kern="1200" dirty="0"/>
          </a:p>
        </p:txBody>
      </p:sp>
      <p:sp>
        <p:nvSpPr>
          <p:cNvPr id="6" name="Freeform 5"/>
          <p:cNvSpPr/>
          <p:nvPr/>
        </p:nvSpPr>
        <p:spPr>
          <a:xfrm>
            <a:off x="426492" y="2603900"/>
            <a:ext cx="8305800" cy="1034280"/>
          </a:xfrm>
          <a:custGeom>
            <a:avLst/>
            <a:gdLst>
              <a:gd name="connsiteX0" fmla="*/ 0 w 8305800"/>
              <a:gd name="connsiteY0" fmla="*/ 172383 h 1034280"/>
              <a:gd name="connsiteX1" fmla="*/ 172383 w 8305800"/>
              <a:gd name="connsiteY1" fmla="*/ 0 h 1034280"/>
              <a:gd name="connsiteX2" fmla="*/ 8133417 w 8305800"/>
              <a:gd name="connsiteY2" fmla="*/ 0 h 1034280"/>
              <a:gd name="connsiteX3" fmla="*/ 8305800 w 8305800"/>
              <a:gd name="connsiteY3" fmla="*/ 172383 h 1034280"/>
              <a:gd name="connsiteX4" fmla="*/ 8305800 w 8305800"/>
              <a:gd name="connsiteY4" fmla="*/ 861897 h 1034280"/>
              <a:gd name="connsiteX5" fmla="*/ 8133417 w 8305800"/>
              <a:gd name="connsiteY5" fmla="*/ 1034280 h 1034280"/>
              <a:gd name="connsiteX6" fmla="*/ 172383 w 8305800"/>
              <a:gd name="connsiteY6" fmla="*/ 1034280 h 1034280"/>
              <a:gd name="connsiteX7" fmla="*/ 0 w 8305800"/>
              <a:gd name="connsiteY7" fmla="*/ 861897 h 1034280"/>
              <a:gd name="connsiteX8" fmla="*/ 0 w 8305800"/>
              <a:gd name="connsiteY8" fmla="*/ 172383 h 103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5800" h="1034280">
                <a:moveTo>
                  <a:pt x="0" y="172383"/>
                </a:moveTo>
                <a:cubicBezTo>
                  <a:pt x="0" y="77178"/>
                  <a:pt x="77178" y="0"/>
                  <a:pt x="172383" y="0"/>
                </a:cubicBezTo>
                <a:lnTo>
                  <a:pt x="8133417" y="0"/>
                </a:lnTo>
                <a:cubicBezTo>
                  <a:pt x="8228622" y="0"/>
                  <a:pt x="8305800" y="77178"/>
                  <a:pt x="8305800" y="172383"/>
                </a:cubicBezTo>
                <a:lnTo>
                  <a:pt x="8305800" y="861897"/>
                </a:lnTo>
                <a:cubicBezTo>
                  <a:pt x="8305800" y="957102"/>
                  <a:pt x="8228622" y="1034280"/>
                  <a:pt x="8133417" y="1034280"/>
                </a:cubicBezTo>
                <a:lnTo>
                  <a:pt x="172383" y="1034280"/>
                </a:lnTo>
                <a:cubicBezTo>
                  <a:pt x="77178" y="1034280"/>
                  <a:pt x="0" y="957102"/>
                  <a:pt x="0" y="861897"/>
                </a:cubicBezTo>
                <a:lnTo>
                  <a:pt x="0" y="172383"/>
                </a:lnTo>
                <a:close/>
              </a:path>
            </a:pathLst>
          </a:custGeom>
        </p:spPr>
        <p:style>
          <a:lnRef idx="2">
            <a:schemeClr val="lt1">
              <a:hueOff val="0"/>
              <a:satOff val="0"/>
              <a:lumOff val="0"/>
              <a:alphaOff val="0"/>
            </a:schemeClr>
          </a:lnRef>
          <a:fillRef idx="1">
            <a:schemeClr val="accent3">
              <a:hueOff val="2812566"/>
              <a:satOff val="-4220"/>
              <a:lumOff val="-686"/>
              <a:alphaOff val="0"/>
            </a:schemeClr>
          </a:fillRef>
          <a:effectRef idx="0">
            <a:schemeClr val="accent3">
              <a:hueOff val="2812566"/>
              <a:satOff val="-4220"/>
              <a:lumOff val="-686"/>
              <a:alphaOff val="0"/>
            </a:schemeClr>
          </a:effectRef>
          <a:fontRef idx="minor">
            <a:schemeClr val="lt1"/>
          </a:fontRef>
        </p:style>
        <p:txBody>
          <a:bodyPr spcFirstLastPara="0" vert="horz" wrap="square" lIns="149549" tIns="149549" rIns="149549" bIns="149549" numCol="1" spcCol="1270" anchor="ctr" anchorCtr="0">
            <a:noAutofit/>
          </a:bodyPr>
          <a:lstStyle/>
          <a:p>
            <a:pPr lvl="0" algn="l" defTabSz="1155700" rtl="0">
              <a:lnSpc>
                <a:spcPct val="90000"/>
              </a:lnSpc>
              <a:spcBef>
                <a:spcPct val="0"/>
              </a:spcBef>
              <a:spcAft>
                <a:spcPct val="35000"/>
              </a:spcAft>
            </a:pPr>
            <a:r>
              <a:rPr lang="en-US" sz="2600" i="0" kern="1200" dirty="0" smtClean="0"/>
              <a:t>The antibiotics regimen was modified when the blood culture results were known.</a:t>
            </a:r>
            <a:endParaRPr lang="en-US" sz="2600" kern="1200" dirty="0"/>
          </a:p>
        </p:txBody>
      </p:sp>
      <p:sp>
        <p:nvSpPr>
          <p:cNvPr id="7" name="Freeform 6"/>
          <p:cNvSpPr/>
          <p:nvPr/>
        </p:nvSpPr>
        <p:spPr>
          <a:xfrm>
            <a:off x="443552" y="3702299"/>
            <a:ext cx="8305800" cy="1034280"/>
          </a:xfrm>
          <a:custGeom>
            <a:avLst/>
            <a:gdLst>
              <a:gd name="connsiteX0" fmla="*/ 0 w 8305800"/>
              <a:gd name="connsiteY0" fmla="*/ 172383 h 1034280"/>
              <a:gd name="connsiteX1" fmla="*/ 172383 w 8305800"/>
              <a:gd name="connsiteY1" fmla="*/ 0 h 1034280"/>
              <a:gd name="connsiteX2" fmla="*/ 8133417 w 8305800"/>
              <a:gd name="connsiteY2" fmla="*/ 0 h 1034280"/>
              <a:gd name="connsiteX3" fmla="*/ 8305800 w 8305800"/>
              <a:gd name="connsiteY3" fmla="*/ 172383 h 1034280"/>
              <a:gd name="connsiteX4" fmla="*/ 8305800 w 8305800"/>
              <a:gd name="connsiteY4" fmla="*/ 861897 h 1034280"/>
              <a:gd name="connsiteX5" fmla="*/ 8133417 w 8305800"/>
              <a:gd name="connsiteY5" fmla="*/ 1034280 h 1034280"/>
              <a:gd name="connsiteX6" fmla="*/ 172383 w 8305800"/>
              <a:gd name="connsiteY6" fmla="*/ 1034280 h 1034280"/>
              <a:gd name="connsiteX7" fmla="*/ 0 w 8305800"/>
              <a:gd name="connsiteY7" fmla="*/ 861897 h 1034280"/>
              <a:gd name="connsiteX8" fmla="*/ 0 w 8305800"/>
              <a:gd name="connsiteY8" fmla="*/ 172383 h 103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5800" h="1034280">
                <a:moveTo>
                  <a:pt x="0" y="172383"/>
                </a:moveTo>
                <a:cubicBezTo>
                  <a:pt x="0" y="77178"/>
                  <a:pt x="77178" y="0"/>
                  <a:pt x="172383" y="0"/>
                </a:cubicBezTo>
                <a:lnTo>
                  <a:pt x="8133417" y="0"/>
                </a:lnTo>
                <a:cubicBezTo>
                  <a:pt x="8228622" y="0"/>
                  <a:pt x="8305800" y="77178"/>
                  <a:pt x="8305800" y="172383"/>
                </a:cubicBezTo>
                <a:lnTo>
                  <a:pt x="8305800" y="861897"/>
                </a:lnTo>
                <a:cubicBezTo>
                  <a:pt x="8305800" y="957102"/>
                  <a:pt x="8228622" y="1034280"/>
                  <a:pt x="8133417" y="1034280"/>
                </a:cubicBezTo>
                <a:lnTo>
                  <a:pt x="172383" y="1034280"/>
                </a:lnTo>
                <a:cubicBezTo>
                  <a:pt x="77178" y="1034280"/>
                  <a:pt x="0" y="957102"/>
                  <a:pt x="0" y="861897"/>
                </a:cubicBezTo>
                <a:lnTo>
                  <a:pt x="0" y="172383"/>
                </a:lnTo>
                <a:close/>
              </a:path>
            </a:pathLst>
          </a:cu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txBody>
          <a:bodyPr spcFirstLastPara="0" vert="horz" wrap="square" lIns="149549" tIns="149549" rIns="149549" bIns="149549" numCol="1" spcCol="1270" anchor="ctr" anchorCtr="0">
            <a:noAutofit/>
          </a:bodyPr>
          <a:lstStyle/>
          <a:p>
            <a:pPr lvl="0" algn="l" defTabSz="1155700" rtl="0">
              <a:lnSpc>
                <a:spcPct val="90000"/>
              </a:lnSpc>
              <a:spcBef>
                <a:spcPct val="0"/>
              </a:spcBef>
              <a:spcAft>
                <a:spcPct val="35000"/>
              </a:spcAft>
            </a:pPr>
            <a:r>
              <a:rPr lang="en-US" sz="2600" i="0" kern="1200" dirty="0" smtClean="0"/>
              <a:t>The </a:t>
            </a:r>
            <a:r>
              <a:rPr lang="en-US" sz="2600" i="0" kern="1200" dirty="0" err="1" smtClean="0"/>
              <a:t>Enterobacter</a:t>
            </a:r>
            <a:r>
              <a:rPr lang="en-US" sz="2600" i="0" kern="1200" dirty="0" smtClean="0"/>
              <a:t> positive cases occurred in clusters , at intervals lasting from 4-6 months.</a:t>
            </a:r>
            <a:endParaRPr lang="en-US" sz="2600" kern="1200" dirty="0"/>
          </a:p>
        </p:txBody>
      </p:sp>
      <p:sp>
        <p:nvSpPr>
          <p:cNvPr id="8" name="Freeform 7"/>
          <p:cNvSpPr/>
          <p:nvPr/>
        </p:nvSpPr>
        <p:spPr>
          <a:xfrm>
            <a:off x="443552" y="4811460"/>
            <a:ext cx="8305800" cy="887620"/>
          </a:xfrm>
          <a:custGeom>
            <a:avLst/>
            <a:gdLst>
              <a:gd name="connsiteX0" fmla="*/ 0 w 8305800"/>
              <a:gd name="connsiteY0" fmla="*/ 172383 h 1034280"/>
              <a:gd name="connsiteX1" fmla="*/ 172383 w 8305800"/>
              <a:gd name="connsiteY1" fmla="*/ 0 h 1034280"/>
              <a:gd name="connsiteX2" fmla="*/ 8133417 w 8305800"/>
              <a:gd name="connsiteY2" fmla="*/ 0 h 1034280"/>
              <a:gd name="connsiteX3" fmla="*/ 8305800 w 8305800"/>
              <a:gd name="connsiteY3" fmla="*/ 172383 h 1034280"/>
              <a:gd name="connsiteX4" fmla="*/ 8305800 w 8305800"/>
              <a:gd name="connsiteY4" fmla="*/ 861897 h 1034280"/>
              <a:gd name="connsiteX5" fmla="*/ 8133417 w 8305800"/>
              <a:gd name="connsiteY5" fmla="*/ 1034280 h 1034280"/>
              <a:gd name="connsiteX6" fmla="*/ 172383 w 8305800"/>
              <a:gd name="connsiteY6" fmla="*/ 1034280 h 1034280"/>
              <a:gd name="connsiteX7" fmla="*/ 0 w 8305800"/>
              <a:gd name="connsiteY7" fmla="*/ 861897 h 1034280"/>
              <a:gd name="connsiteX8" fmla="*/ 0 w 8305800"/>
              <a:gd name="connsiteY8" fmla="*/ 172383 h 103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5800" h="1034280">
                <a:moveTo>
                  <a:pt x="0" y="172383"/>
                </a:moveTo>
                <a:cubicBezTo>
                  <a:pt x="0" y="77178"/>
                  <a:pt x="77178" y="0"/>
                  <a:pt x="172383" y="0"/>
                </a:cubicBezTo>
                <a:lnTo>
                  <a:pt x="8133417" y="0"/>
                </a:lnTo>
                <a:cubicBezTo>
                  <a:pt x="8228622" y="0"/>
                  <a:pt x="8305800" y="77178"/>
                  <a:pt x="8305800" y="172383"/>
                </a:cubicBezTo>
                <a:lnTo>
                  <a:pt x="8305800" y="861897"/>
                </a:lnTo>
                <a:cubicBezTo>
                  <a:pt x="8305800" y="957102"/>
                  <a:pt x="8228622" y="1034280"/>
                  <a:pt x="8133417" y="1034280"/>
                </a:cubicBezTo>
                <a:lnTo>
                  <a:pt x="172383" y="1034280"/>
                </a:lnTo>
                <a:cubicBezTo>
                  <a:pt x="77178" y="1034280"/>
                  <a:pt x="0" y="957102"/>
                  <a:pt x="0" y="861897"/>
                </a:cubicBezTo>
                <a:lnTo>
                  <a:pt x="0" y="172383"/>
                </a:lnTo>
                <a:close/>
              </a:path>
            </a:pathLst>
          </a:custGeom>
        </p:spPr>
        <p:style>
          <a:lnRef idx="2">
            <a:schemeClr val="lt1">
              <a:hueOff val="0"/>
              <a:satOff val="0"/>
              <a:lumOff val="0"/>
              <a:alphaOff val="0"/>
            </a:schemeClr>
          </a:lnRef>
          <a:fillRef idx="1">
            <a:schemeClr val="accent3">
              <a:hueOff val="8437698"/>
              <a:satOff val="-12660"/>
              <a:lumOff val="-2059"/>
              <a:alphaOff val="0"/>
            </a:schemeClr>
          </a:fillRef>
          <a:effectRef idx="0">
            <a:schemeClr val="accent3">
              <a:hueOff val="8437698"/>
              <a:satOff val="-12660"/>
              <a:lumOff val="-2059"/>
              <a:alphaOff val="0"/>
            </a:schemeClr>
          </a:effectRef>
          <a:fontRef idx="minor">
            <a:schemeClr val="lt1"/>
          </a:fontRef>
        </p:style>
        <p:txBody>
          <a:bodyPr spcFirstLastPara="0" vert="horz" wrap="square" lIns="149549" tIns="149549" rIns="149549" bIns="149549" numCol="1" spcCol="1270" anchor="ctr" anchorCtr="0">
            <a:noAutofit/>
          </a:bodyPr>
          <a:lstStyle/>
          <a:p>
            <a:pPr lvl="0" algn="l" defTabSz="1155700" rtl="0">
              <a:lnSpc>
                <a:spcPct val="90000"/>
              </a:lnSpc>
              <a:spcBef>
                <a:spcPct val="0"/>
              </a:spcBef>
              <a:spcAft>
                <a:spcPct val="35000"/>
              </a:spcAft>
            </a:pPr>
            <a:r>
              <a:rPr lang="en-US" sz="2600" i="0" kern="1200" dirty="0" smtClean="0"/>
              <a:t>In our  unit ,all neonates were housed in 2-18  cot, intensive care cubicles.</a:t>
            </a:r>
            <a:endParaRPr lang="en-US" sz="2600" kern="1200" dirty="0"/>
          </a:p>
        </p:txBody>
      </p:sp>
      <p:sp>
        <p:nvSpPr>
          <p:cNvPr id="9" name="Freeform 8"/>
          <p:cNvSpPr/>
          <p:nvPr/>
        </p:nvSpPr>
        <p:spPr>
          <a:xfrm>
            <a:off x="429904" y="5766856"/>
            <a:ext cx="8305800" cy="889840"/>
          </a:xfrm>
          <a:custGeom>
            <a:avLst/>
            <a:gdLst>
              <a:gd name="connsiteX0" fmla="*/ 0 w 8305800"/>
              <a:gd name="connsiteY0" fmla="*/ 172383 h 1034280"/>
              <a:gd name="connsiteX1" fmla="*/ 172383 w 8305800"/>
              <a:gd name="connsiteY1" fmla="*/ 0 h 1034280"/>
              <a:gd name="connsiteX2" fmla="*/ 8133417 w 8305800"/>
              <a:gd name="connsiteY2" fmla="*/ 0 h 1034280"/>
              <a:gd name="connsiteX3" fmla="*/ 8305800 w 8305800"/>
              <a:gd name="connsiteY3" fmla="*/ 172383 h 1034280"/>
              <a:gd name="connsiteX4" fmla="*/ 8305800 w 8305800"/>
              <a:gd name="connsiteY4" fmla="*/ 861897 h 1034280"/>
              <a:gd name="connsiteX5" fmla="*/ 8133417 w 8305800"/>
              <a:gd name="connsiteY5" fmla="*/ 1034280 h 1034280"/>
              <a:gd name="connsiteX6" fmla="*/ 172383 w 8305800"/>
              <a:gd name="connsiteY6" fmla="*/ 1034280 h 1034280"/>
              <a:gd name="connsiteX7" fmla="*/ 0 w 8305800"/>
              <a:gd name="connsiteY7" fmla="*/ 861897 h 1034280"/>
              <a:gd name="connsiteX8" fmla="*/ 0 w 8305800"/>
              <a:gd name="connsiteY8" fmla="*/ 172383 h 103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05800" h="1034280">
                <a:moveTo>
                  <a:pt x="0" y="172383"/>
                </a:moveTo>
                <a:cubicBezTo>
                  <a:pt x="0" y="77178"/>
                  <a:pt x="77178" y="0"/>
                  <a:pt x="172383" y="0"/>
                </a:cubicBezTo>
                <a:lnTo>
                  <a:pt x="8133417" y="0"/>
                </a:lnTo>
                <a:cubicBezTo>
                  <a:pt x="8228622" y="0"/>
                  <a:pt x="8305800" y="77178"/>
                  <a:pt x="8305800" y="172383"/>
                </a:cubicBezTo>
                <a:lnTo>
                  <a:pt x="8305800" y="861897"/>
                </a:lnTo>
                <a:cubicBezTo>
                  <a:pt x="8305800" y="957102"/>
                  <a:pt x="8228622" y="1034280"/>
                  <a:pt x="8133417" y="1034280"/>
                </a:cubicBezTo>
                <a:lnTo>
                  <a:pt x="172383" y="1034280"/>
                </a:lnTo>
                <a:cubicBezTo>
                  <a:pt x="77178" y="1034280"/>
                  <a:pt x="0" y="957102"/>
                  <a:pt x="0" y="861897"/>
                </a:cubicBezTo>
                <a:lnTo>
                  <a:pt x="0" y="172383"/>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49549" tIns="149549" rIns="149549" bIns="149549" numCol="1" spcCol="1270" anchor="ctr" anchorCtr="0">
            <a:noAutofit/>
          </a:bodyPr>
          <a:lstStyle/>
          <a:p>
            <a:pPr lvl="0" algn="l" defTabSz="1155700" rtl="0">
              <a:lnSpc>
                <a:spcPct val="90000"/>
              </a:lnSpc>
              <a:spcBef>
                <a:spcPct val="0"/>
              </a:spcBef>
              <a:spcAft>
                <a:spcPct val="35000"/>
              </a:spcAft>
            </a:pPr>
            <a:r>
              <a:rPr lang="en-US" sz="2600" i="0" kern="1200" dirty="0" smtClean="0"/>
              <a:t>It was difficult to isolate the infected babies or outside referrals.</a:t>
            </a:r>
            <a:endParaRPr lang="en-US" sz="2600" kern="1200"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609600"/>
            <a:ext cx="6473952" cy="731520"/>
          </a:xfrm>
        </p:spPr>
        <p:txBody>
          <a:bodyPr>
            <a:normAutofit fontScale="90000"/>
          </a:bodyPr>
          <a:lstStyle/>
          <a:p>
            <a:endParaRPr lang="en-US" dirty="0"/>
          </a:p>
        </p:txBody>
      </p:sp>
      <p:sp>
        <p:nvSpPr>
          <p:cNvPr id="5" name="Freeform 4"/>
          <p:cNvSpPr/>
          <p:nvPr/>
        </p:nvSpPr>
        <p:spPr>
          <a:xfrm>
            <a:off x="547048" y="1838686"/>
            <a:ext cx="8001000" cy="1398515"/>
          </a:xfrm>
          <a:custGeom>
            <a:avLst/>
            <a:gdLst>
              <a:gd name="connsiteX0" fmla="*/ 0 w 8001000"/>
              <a:gd name="connsiteY0" fmla="*/ 233090 h 1398515"/>
              <a:gd name="connsiteX1" fmla="*/ 233090 w 8001000"/>
              <a:gd name="connsiteY1" fmla="*/ 0 h 1398515"/>
              <a:gd name="connsiteX2" fmla="*/ 7767910 w 8001000"/>
              <a:gd name="connsiteY2" fmla="*/ 0 h 1398515"/>
              <a:gd name="connsiteX3" fmla="*/ 8001000 w 8001000"/>
              <a:gd name="connsiteY3" fmla="*/ 233090 h 1398515"/>
              <a:gd name="connsiteX4" fmla="*/ 8001000 w 8001000"/>
              <a:gd name="connsiteY4" fmla="*/ 1165425 h 1398515"/>
              <a:gd name="connsiteX5" fmla="*/ 7767910 w 8001000"/>
              <a:gd name="connsiteY5" fmla="*/ 1398515 h 1398515"/>
              <a:gd name="connsiteX6" fmla="*/ 233090 w 8001000"/>
              <a:gd name="connsiteY6" fmla="*/ 1398515 h 1398515"/>
              <a:gd name="connsiteX7" fmla="*/ 0 w 8001000"/>
              <a:gd name="connsiteY7" fmla="*/ 1165425 h 1398515"/>
              <a:gd name="connsiteX8" fmla="*/ 0 w 8001000"/>
              <a:gd name="connsiteY8" fmla="*/ 233090 h 1398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01000" h="1398515">
                <a:moveTo>
                  <a:pt x="0" y="233090"/>
                </a:moveTo>
                <a:cubicBezTo>
                  <a:pt x="0" y="104358"/>
                  <a:pt x="104358" y="0"/>
                  <a:pt x="233090" y="0"/>
                </a:cubicBezTo>
                <a:lnTo>
                  <a:pt x="7767910" y="0"/>
                </a:lnTo>
                <a:cubicBezTo>
                  <a:pt x="7896642" y="0"/>
                  <a:pt x="8001000" y="104358"/>
                  <a:pt x="8001000" y="233090"/>
                </a:cubicBezTo>
                <a:lnTo>
                  <a:pt x="8001000" y="1165425"/>
                </a:lnTo>
                <a:cubicBezTo>
                  <a:pt x="8001000" y="1294157"/>
                  <a:pt x="7896642" y="1398515"/>
                  <a:pt x="7767910" y="1398515"/>
                </a:cubicBezTo>
                <a:lnTo>
                  <a:pt x="233090" y="1398515"/>
                </a:lnTo>
                <a:cubicBezTo>
                  <a:pt x="104358" y="1398515"/>
                  <a:pt x="0" y="1294157"/>
                  <a:pt x="0" y="1165425"/>
                </a:cubicBezTo>
                <a:lnTo>
                  <a:pt x="0" y="23309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63520" tIns="163520" rIns="163520" bIns="163520" numCol="1" spcCol="1270" anchor="ctr" anchorCtr="0">
            <a:noAutofit/>
          </a:bodyPr>
          <a:lstStyle/>
          <a:p>
            <a:pPr lvl="0" algn="l" defTabSz="1111250" rtl="0">
              <a:lnSpc>
                <a:spcPct val="90000"/>
              </a:lnSpc>
              <a:spcBef>
                <a:spcPct val="0"/>
              </a:spcBef>
              <a:spcAft>
                <a:spcPct val="35000"/>
              </a:spcAft>
            </a:pPr>
            <a:r>
              <a:rPr lang="en-US" sz="2500" i="0" kern="1200" dirty="0" err="1" smtClean="0"/>
              <a:t>Enterobacter</a:t>
            </a:r>
            <a:r>
              <a:rPr lang="en-US" sz="2500" i="0" kern="1200" dirty="0" smtClean="0"/>
              <a:t> was the most common isolate in the period from Jan. 2009 till Dec.2010.</a:t>
            </a:r>
            <a:endParaRPr lang="en-US" sz="2500" kern="1200" dirty="0"/>
          </a:p>
        </p:txBody>
      </p:sp>
      <p:sp>
        <p:nvSpPr>
          <p:cNvPr id="6" name="Freeform 5"/>
          <p:cNvSpPr/>
          <p:nvPr/>
        </p:nvSpPr>
        <p:spPr>
          <a:xfrm>
            <a:off x="547048" y="3309202"/>
            <a:ext cx="8001000" cy="1398515"/>
          </a:xfrm>
          <a:custGeom>
            <a:avLst/>
            <a:gdLst>
              <a:gd name="connsiteX0" fmla="*/ 0 w 8001000"/>
              <a:gd name="connsiteY0" fmla="*/ 233090 h 1398515"/>
              <a:gd name="connsiteX1" fmla="*/ 233090 w 8001000"/>
              <a:gd name="connsiteY1" fmla="*/ 0 h 1398515"/>
              <a:gd name="connsiteX2" fmla="*/ 7767910 w 8001000"/>
              <a:gd name="connsiteY2" fmla="*/ 0 h 1398515"/>
              <a:gd name="connsiteX3" fmla="*/ 8001000 w 8001000"/>
              <a:gd name="connsiteY3" fmla="*/ 233090 h 1398515"/>
              <a:gd name="connsiteX4" fmla="*/ 8001000 w 8001000"/>
              <a:gd name="connsiteY4" fmla="*/ 1165425 h 1398515"/>
              <a:gd name="connsiteX5" fmla="*/ 7767910 w 8001000"/>
              <a:gd name="connsiteY5" fmla="*/ 1398515 h 1398515"/>
              <a:gd name="connsiteX6" fmla="*/ 233090 w 8001000"/>
              <a:gd name="connsiteY6" fmla="*/ 1398515 h 1398515"/>
              <a:gd name="connsiteX7" fmla="*/ 0 w 8001000"/>
              <a:gd name="connsiteY7" fmla="*/ 1165425 h 1398515"/>
              <a:gd name="connsiteX8" fmla="*/ 0 w 8001000"/>
              <a:gd name="connsiteY8" fmla="*/ 233090 h 1398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01000" h="1398515">
                <a:moveTo>
                  <a:pt x="0" y="233090"/>
                </a:moveTo>
                <a:cubicBezTo>
                  <a:pt x="0" y="104358"/>
                  <a:pt x="104358" y="0"/>
                  <a:pt x="233090" y="0"/>
                </a:cubicBezTo>
                <a:lnTo>
                  <a:pt x="7767910" y="0"/>
                </a:lnTo>
                <a:cubicBezTo>
                  <a:pt x="7896642" y="0"/>
                  <a:pt x="8001000" y="104358"/>
                  <a:pt x="8001000" y="233090"/>
                </a:cubicBezTo>
                <a:lnTo>
                  <a:pt x="8001000" y="1165425"/>
                </a:lnTo>
                <a:cubicBezTo>
                  <a:pt x="8001000" y="1294157"/>
                  <a:pt x="7896642" y="1398515"/>
                  <a:pt x="7767910" y="1398515"/>
                </a:cubicBezTo>
                <a:lnTo>
                  <a:pt x="233090" y="1398515"/>
                </a:lnTo>
                <a:cubicBezTo>
                  <a:pt x="104358" y="1398515"/>
                  <a:pt x="0" y="1294157"/>
                  <a:pt x="0" y="1165425"/>
                </a:cubicBezTo>
                <a:lnTo>
                  <a:pt x="0" y="233090"/>
                </a:lnTo>
                <a:close/>
              </a:path>
            </a:pathLst>
          </a:cu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txBody>
          <a:bodyPr spcFirstLastPara="0" vert="horz" wrap="square" lIns="163520" tIns="163520" rIns="163520" bIns="163520" numCol="1" spcCol="1270" anchor="ctr" anchorCtr="0">
            <a:noAutofit/>
          </a:bodyPr>
          <a:lstStyle/>
          <a:p>
            <a:pPr lvl="0" algn="l" defTabSz="1111250" rtl="0">
              <a:lnSpc>
                <a:spcPct val="90000"/>
              </a:lnSpc>
              <a:spcBef>
                <a:spcPct val="0"/>
              </a:spcBef>
              <a:spcAft>
                <a:spcPct val="35000"/>
              </a:spcAft>
            </a:pPr>
            <a:r>
              <a:rPr lang="en-US" sz="2500" i="0" kern="1200" dirty="0" smtClean="0"/>
              <a:t>Decrease in the incidence of early onset sepsis and a rise in the incidence of late onset sepsis with </a:t>
            </a:r>
            <a:r>
              <a:rPr lang="en-US" sz="2500" i="0" kern="1200" dirty="0" err="1" smtClean="0"/>
              <a:t>Enterobacter</a:t>
            </a:r>
            <a:r>
              <a:rPr lang="en-US" sz="2500" i="0" kern="1200" dirty="0" smtClean="0"/>
              <a:t> was also observed during this period (4.6/1000 live births).</a:t>
            </a:r>
            <a:endParaRPr lang="en-US" sz="2500" kern="1200" dirty="0"/>
          </a:p>
        </p:txBody>
      </p:sp>
      <p:sp>
        <p:nvSpPr>
          <p:cNvPr id="7" name="Freeform 6"/>
          <p:cNvSpPr/>
          <p:nvPr/>
        </p:nvSpPr>
        <p:spPr>
          <a:xfrm>
            <a:off x="547048" y="4779717"/>
            <a:ext cx="8001000" cy="1398515"/>
          </a:xfrm>
          <a:custGeom>
            <a:avLst/>
            <a:gdLst>
              <a:gd name="connsiteX0" fmla="*/ 0 w 8001000"/>
              <a:gd name="connsiteY0" fmla="*/ 233090 h 1398515"/>
              <a:gd name="connsiteX1" fmla="*/ 233090 w 8001000"/>
              <a:gd name="connsiteY1" fmla="*/ 0 h 1398515"/>
              <a:gd name="connsiteX2" fmla="*/ 7767910 w 8001000"/>
              <a:gd name="connsiteY2" fmla="*/ 0 h 1398515"/>
              <a:gd name="connsiteX3" fmla="*/ 8001000 w 8001000"/>
              <a:gd name="connsiteY3" fmla="*/ 233090 h 1398515"/>
              <a:gd name="connsiteX4" fmla="*/ 8001000 w 8001000"/>
              <a:gd name="connsiteY4" fmla="*/ 1165425 h 1398515"/>
              <a:gd name="connsiteX5" fmla="*/ 7767910 w 8001000"/>
              <a:gd name="connsiteY5" fmla="*/ 1398515 h 1398515"/>
              <a:gd name="connsiteX6" fmla="*/ 233090 w 8001000"/>
              <a:gd name="connsiteY6" fmla="*/ 1398515 h 1398515"/>
              <a:gd name="connsiteX7" fmla="*/ 0 w 8001000"/>
              <a:gd name="connsiteY7" fmla="*/ 1165425 h 1398515"/>
              <a:gd name="connsiteX8" fmla="*/ 0 w 8001000"/>
              <a:gd name="connsiteY8" fmla="*/ 233090 h 1398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01000" h="1398515">
                <a:moveTo>
                  <a:pt x="0" y="233090"/>
                </a:moveTo>
                <a:cubicBezTo>
                  <a:pt x="0" y="104358"/>
                  <a:pt x="104358" y="0"/>
                  <a:pt x="233090" y="0"/>
                </a:cubicBezTo>
                <a:lnTo>
                  <a:pt x="7767910" y="0"/>
                </a:lnTo>
                <a:cubicBezTo>
                  <a:pt x="7896642" y="0"/>
                  <a:pt x="8001000" y="104358"/>
                  <a:pt x="8001000" y="233090"/>
                </a:cubicBezTo>
                <a:lnTo>
                  <a:pt x="8001000" y="1165425"/>
                </a:lnTo>
                <a:cubicBezTo>
                  <a:pt x="8001000" y="1294157"/>
                  <a:pt x="7896642" y="1398515"/>
                  <a:pt x="7767910" y="1398515"/>
                </a:cubicBezTo>
                <a:lnTo>
                  <a:pt x="233090" y="1398515"/>
                </a:lnTo>
                <a:cubicBezTo>
                  <a:pt x="104358" y="1398515"/>
                  <a:pt x="0" y="1294157"/>
                  <a:pt x="0" y="1165425"/>
                </a:cubicBezTo>
                <a:lnTo>
                  <a:pt x="0" y="233090"/>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63520" tIns="163520" rIns="163520" bIns="163520" numCol="1" spcCol="1270" anchor="ctr" anchorCtr="0">
            <a:noAutofit/>
          </a:bodyPr>
          <a:lstStyle/>
          <a:p>
            <a:pPr lvl="0" algn="l" defTabSz="1111250" rtl="0">
              <a:lnSpc>
                <a:spcPct val="90000"/>
              </a:lnSpc>
              <a:spcBef>
                <a:spcPct val="0"/>
              </a:spcBef>
              <a:spcAft>
                <a:spcPct val="35000"/>
              </a:spcAft>
            </a:pPr>
            <a:r>
              <a:rPr lang="en-US" sz="2500" i="0" kern="1200" dirty="0" smtClean="0"/>
              <a:t>Tightening  of the infection control measures particularly frequent  hand washing and cohort isolation of the infected neonates resulted in subsidence of the clusters. </a:t>
            </a:r>
            <a:endParaRPr lang="en-US" sz="2500" kern="1200"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375312" y="1675273"/>
            <a:ext cx="8382000" cy="711952"/>
          </a:xfrm>
          <a:custGeom>
            <a:avLst/>
            <a:gdLst>
              <a:gd name="connsiteX0" fmla="*/ 0 w 8382000"/>
              <a:gd name="connsiteY0" fmla="*/ 145662 h 873953"/>
              <a:gd name="connsiteX1" fmla="*/ 145662 w 8382000"/>
              <a:gd name="connsiteY1" fmla="*/ 0 h 873953"/>
              <a:gd name="connsiteX2" fmla="*/ 8236338 w 8382000"/>
              <a:gd name="connsiteY2" fmla="*/ 0 h 873953"/>
              <a:gd name="connsiteX3" fmla="*/ 8382000 w 8382000"/>
              <a:gd name="connsiteY3" fmla="*/ 145662 h 873953"/>
              <a:gd name="connsiteX4" fmla="*/ 8382000 w 8382000"/>
              <a:gd name="connsiteY4" fmla="*/ 728291 h 873953"/>
              <a:gd name="connsiteX5" fmla="*/ 8236338 w 8382000"/>
              <a:gd name="connsiteY5" fmla="*/ 873953 h 873953"/>
              <a:gd name="connsiteX6" fmla="*/ 145662 w 8382000"/>
              <a:gd name="connsiteY6" fmla="*/ 873953 h 873953"/>
              <a:gd name="connsiteX7" fmla="*/ 0 w 8382000"/>
              <a:gd name="connsiteY7" fmla="*/ 728291 h 873953"/>
              <a:gd name="connsiteX8" fmla="*/ 0 w 8382000"/>
              <a:gd name="connsiteY8" fmla="*/ 145662 h 87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000" h="873953">
                <a:moveTo>
                  <a:pt x="0" y="145662"/>
                </a:moveTo>
                <a:cubicBezTo>
                  <a:pt x="0" y="65215"/>
                  <a:pt x="65215" y="0"/>
                  <a:pt x="145662" y="0"/>
                </a:cubicBezTo>
                <a:lnTo>
                  <a:pt x="8236338" y="0"/>
                </a:lnTo>
                <a:cubicBezTo>
                  <a:pt x="8316785" y="0"/>
                  <a:pt x="8382000" y="65215"/>
                  <a:pt x="8382000" y="145662"/>
                </a:cubicBezTo>
                <a:lnTo>
                  <a:pt x="8382000" y="728291"/>
                </a:lnTo>
                <a:cubicBezTo>
                  <a:pt x="8382000" y="808738"/>
                  <a:pt x="8316785" y="873953"/>
                  <a:pt x="8236338" y="873953"/>
                </a:cubicBezTo>
                <a:lnTo>
                  <a:pt x="145662" y="873953"/>
                </a:lnTo>
                <a:cubicBezTo>
                  <a:pt x="65215" y="873953"/>
                  <a:pt x="0" y="808738"/>
                  <a:pt x="0" y="728291"/>
                </a:cubicBezTo>
                <a:lnTo>
                  <a:pt x="0" y="145662"/>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26483" tIns="126483" rIns="126483" bIns="126483" numCol="1" spcCol="1270" anchor="ctr" anchorCtr="0">
            <a:noAutofit/>
          </a:bodyPr>
          <a:lstStyle/>
          <a:p>
            <a:pPr lvl="0" algn="l" defTabSz="977900" rtl="0">
              <a:lnSpc>
                <a:spcPct val="90000"/>
              </a:lnSpc>
              <a:spcBef>
                <a:spcPct val="0"/>
              </a:spcBef>
              <a:spcAft>
                <a:spcPct val="35000"/>
              </a:spcAft>
            </a:pPr>
            <a:r>
              <a:rPr lang="en-US" sz="2200" i="0" kern="1200" dirty="0" smtClean="0"/>
              <a:t>The source of </a:t>
            </a:r>
            <a:r>
              <a:rPr lang="en-US" sz="2200" i="0" kern="1200" dirty="0" err="1" smtClean="0"/>
              <a:t>Enterobacter</a:t>
            </a:r>
            <a:r>
              <a:rPr lang="en-US" sz="2200" i="0" kern="1200" dirty="0" smtClean="0"/>
              <a:t> was blood in 75 ( 89.28% ) cases.</a:t>
            </a:r>
            <a:endParaRPr lang="en-US" sz="2200" kern="1200" dirty="0"/>
          </a:p>
        </p:txBody>
      </p:sp>
      <p:sp>
        <p:nvSpPr>
          <p:cNvPr id="5" name="Freeform 4"/>
          <p:cNvSpPr/>
          <p:nvPr/>
        </p:nvSpPr>
        <p:spPr>
          <a:xfrm>
            <a:off x="388960" y="2455464"/>
            <a:ext cx="8382000" cy="873953"/>
          </a:xfrm>
          <a:custGeom>
            <a:avLst/>
            <a:gdLst>
              <a:gd name="connsiteX0" fmla="*/ 0 w 8382000"/>
              <a:gd name="connsiteY0" fmla="*/ 145662 h 873953"/>
              <a:gd name="connsiteX1" fmla="*/ 145662 w 8382000"/>
              <a:gd name="connsiteY1" fmla="*/ 0 h 873953"/>
              <a:gd name="connsiteX2" fmla="*/ 8236338 w 8382000"/>
              <a:gd name="connsiteY2" fmla="*/ 0 h 873953"/>
              <a:gd name="connsiteX3" fmla="*/ 8382000 w 8382000"/>
              <a:gd name="connsiteY3" fmla="*/ 145662 h 873953"/>
              <a:gd name="connsiteX4" fmla="*/ 8382000 w 8382000"/>
              <a:gd name="connsiteY4" fmla="*/ 728291 h 873953"/>
              <a:gd name="connsiteX5" fmla="*/ 8236338 w 8382000"/>
              <a:gd name="connsiteY5" fmla="*/ 873953 h 873953"/>
              <a:gd name="connsiteX6" fmla="*/ 145662 w 8382000"/>
              <a:gd name="connsiteY6" fmla="*/ 873953 h 873953"/>
              <a:gd name="connsiteX7" fmla="*/ 0 w 8382000"/>
              <a:gd name="connsiteY7" fmla="*/ 728291 h 873953"/>
              <a:gd name="connsiteX8" fmla="*/ 0 w 8382000"/>
              <a:gd name="connsiteY8" fmla="*/ 145662 h 87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000" h="873953">
                <a:moveTo>
                  <a:pt x="0" y="145662"/>
                </a:moveTo>
                <a:cubicBezTo>
                  <a:pt x="0" y="65215"/>
                  <a:pt x="65215" y="0"/>
                  <a:pt x="145662" y="0"/>
                </a:cubicBezTo>
                <a:lnTo>
                  <a:pt x="8236338" y="0"/>
                </a:lnTo>
                <a:cubicBezTo>
                  <a:pt x="8316785" y="0"/>
                  <a:pt x="8382000" y="65215"/>
                  <a:pt x="8382000" y="145662"/>
                </a:cubicBezTo>
                <a:lnTo>
                  <a:pt x="8382000" y="728291"/>
                </a:lnTo>
                <a:cubicBezTo>
                  <a:pt x="8382000" y="808738"/>
                  <a:pt x="8316785" y="873953"/>
                  <a:pt x="8236338" y="873953"/>
                </a:cubicBezTo>
                <a:lnTo>
                  <a:pt x="145662" y="873953"/>
                </a:lnTo>
                <a:cubicBezTo>
                  <a:pt x="65215" y="873953"/>
                  <a:pt x="0" y="808738"/>
                  <a:pt x="0" y="728291"/>
                </a:cubicBezTo>
                <a:lnTo>
                  <a:pt x="0" y="145662"/>
                </a:lnTo>
                <a:close/>
              </a:path>
            </a:pathLst>
          </a:cu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txBody>
          <a:bodyPr spcFirstLastPara="0" vert="horz" wrap="square" lIns="126483" tIns="126483" rIns="126483" bIns="126483" numCol="1" spcCol="1270" anchor="ctr" anchorCtr="0">
            <a:noAutofit/>
          </a:bodyPr>
          <a:lstStyle/>
          <a:p>
            <a:pPr lvl="0" algn="l" defTabSz="977900" rtl="0">
              <a:lnSpc>
                <a:spcPct val="90000"/>
              </a:lnSpc>
              <a:spcBef>
                <a:spcPct val="0"/>
              </a:spcBef>
              <a:spcAft>
                <a:spcPct val="35000"/>
              </a:spcAft>
            </a:pPr>
            <a:r>
              <a:rPr lang="en-US" sz="2200" i="0" kern="1200" dirty="0" smtClean="0"/>
              <a:t>The time of onset of </a:t>
            </a:r>
            <a:r>
              <a:rPr lang="en-US" sz="2200" i="0" kern="1200" dirty="0" err="1" smtClean="0"/>
              <a:t>Enterobacter</a:t>
            </a:r>
            <a:r>
              <a:rPr lang="en-US" sz="2200" i="0" kern="1200" dirty="0" smtClean="0"/>
              <a:t> sepsis  was late onset in 69 (82.14% ) cases , while it was early onset in 15 (17.85 % ) cases. (Table 2.)</a:t>
            </a:r>
            <a:endParaRPr lang="en-US" sz="2200" kern="1200" dirty="0"/>
          </a:p>
        </p:txBody>
      </p:sp>
      <p:sp>
        <p:nvSpPr>
          <p:cNvPr id="8" name="Freeform 7"/>
          <p:cNvSpPr/>
          <p:nvPr/>
        </p:nvSpPr>
        <p:spPr>
          <a:xfrm>
            <a:off x="402608" y="3377825"/>
            <a:ext cx="8382000" cy="685800"/>
          </a:xfrm>
          <a:custGeom>
            <a:avLst/>
            <a:gdLst>
              <a:gd name="connsiteX0" fmla="*/ 0 w 8382000"/>
              <a:gd name="connsiteY0" fmla="*/ 145662 h 873953"/>
              <a:gd name="connsiteX1" fmla="*/ 145662 w 8382000"/>
              <a:gd name="connsiteY1" fmla="*/ 0 h 873953"/>
              <a:gd name="connsiteX2" fmla="*/ 8236338 w 8382000"/>
              <a:gd name="connsiteY2" fmla="*/ 0 h 873953"/>
              <a:gd name="connsiteX3" fmla="*/ 8382000 w 8382000"/>
              <a:gd name="connsiteY3" fmla="*/ 145662 h 873953"/>
              <a:gd name="connsiteX4" fmla="*/ 8382000 w 8382000"/>
              <a:gd name="connsiteY4" fmla="*/ 728291 h 873953"/>
              <a:gd name="connsiteX5" fmla="*/ 8236338 w 8382000"/>
              <a:gd name="connsiteY5" fmla="*/ 873953 h 873953"/>
              <a:gd name="connsiteX6" fmla="*/ 145662 w 8382000"/>
              <a:gd name="connsiteY6" fmla="*/ 873953 h 873953"/>
              <a:gd name="connsiteX7" fmla="*/ 0 w 8382000"/>
              <a:gd name="connsiteY7" fmla="*/ 728291 h 873953"/>
              <a:gd name="connsiteX8" fmla="*/ 0 w 8382000"/>
              <a:gd name="connsiteY8" fmla="*/ 145662 h 8739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000" h="873953">
                <a:moveTo>
                  <a:pt x="0" y="145662"/>
                </a:moveTo>
                <a:cubicBezTo>
                  <a:pt x="0" y="65215"/>
                  <a:pt x="65215" y="0"/>
                  <a:pt x="145662" y="0"/>
                </a:cubicBezTo>
                <a:lnTo>
                  <a:pt x="8236338" y="0"/>
                </a:lnTo>
                <a:cubicBezTo>
                  <a:pt x="8316785" y="0"/>
                  <a:pt x="8382000" y="65215"/>
                  <a:pt x="8382000" y="145662"/>
                </a:cubicBezTo>
                <a:lnTo>
                  <a:pt x="8382000" y="728291"/>
                </a:lnTo>
                <a:cubicBezTo>
                  <a:pt x="8382000" y="808738"/>
                  <a:pt x="8316785" y="873953"/>
                  <a:pt x="8236338" y="873953"/>
                </a:cubicBezTo>
                <a:lnTo>
                  <a:pt x="145662" y="873953"/>
                </a:lnTo>
                <a:cubicBezTo>
                  <a:pt x="65215" y="873953"/>
                  <a:pt x="0" y="808738"/>
                  <a:pt x="0" y="728291"/>
                </a:cubicBezTo>
                <a:lnTo>
                  <a:pt x="0" y="145662"/>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26483" tIns="126483" rIns="126483" bIns="126483" numCol="1" spcCol="1270" anchor="ctr" anchorCtr="0">
            <a:noAutofit/>
          </a:bodyPr>
          <a:lstStyle/>
          <a:p>
            <a:pPr lvl="0" algn="l" defTabSz="977900" rtl="0">
              <a:lnSpc>
                <a:spcPct val="90000"/>
              </a:lnSpc>
              <a:spcBef>
                <a:spcPct val="0"/>
              </a:spcBef>
              <a:spcAft>
                <a:spcPct val="35000"/>
              </a:spcAft>
            </a:pPr>
            <a:r>
              <a:rPr lang="en-US" sz="2200" i="0" kern="1200" dirty="0" err="1" smtClean="0"/>
              <a:t>Enterobacter</a:t>
            </a:r>
            <a:r>
              <a:rPr lang="en-US" sz="2200" i="0" kern="1200" dirty="0" smtClean="0"/>
              <a:t> Sepsis n = 84.</a:t>
            </a:r>
            <a:endParaRPr lang="en-US" sz="2200" kern="1200" dirty="0"/>
          </a:p>
        </p:txBody>
      </p:sp>
      <p:graphicFrame>
        <p:nvGraphicFramePr>
          <p:cNvPr id="4" name="Content Placeholder 3"/>
          <p:cNvGraphicFramePr>
            <a:graphicFrameLocks/>
          </p:cNvGraphicFramePr>
          <p:nvPr>
            <p:extLst>
              <p:ext uri="{D42A27DB-BD31-4B8C-83A1-F6EECF244321}">
                <p14:modId xmlns:p14="http://schemas.microsoft.com/office/powerpoint/2010/main" val="2260735898"/>
              </p:ext>
            </p:extLst>
          </p:nvPr>
        </p:nvGraphicFramePr>
        <p:xfrm>
          <a:off x="1143000" y="4800600"/>
          <a:ext cx="7010400" cy="1828800"/>
        </p:xfrm>
        <a:graphic>
          <a:graphicData uri="http://schemas.openxmlformats.org/drawingml/2006/table">
            <a:tbl>
              <a:tblPr firstRow="1" bandRow="1">
                <a:tableStyleId>{5C22544A-7EE6-4342-B048-85BDC9FD1C3A}</a:tableStyleId>
              </a:tblPr>
              <a:tblGrid>
                <a:gridCol w="3193627"/>
                <a:gridCol w="1999264"/>
                <a:gridCol w="1817509"/>
              </a:tblGrid>
              <a:tr h="609600">
                <a:tc>
                  <a:txBody>
                    <a:bodyPr/>
                    <a:lstStyle/>
                    <a:p>
                      <a:pPr marL="0" marR="0">
                        <a:lnSpc>
                          <a:spcPct val="115000"/>
                        </a:lnSpc>
                        <a:spcBef>
                          <a:spcPts val="0"/>
                        </a:spcBef>
                        <a:spcAft>
                          <a:spcPts val="1000"/>
                        </a:spcAft>
                      </a:pPr>
                      <a:r>
                        <a:rPr lang="en-US" sz="2000" dirty="0" smtClean="0">
                          <a:latin typeface="Arial"/>
                          <a:ea typeface="Calibri"/>
                          <a:cs typeface="Times New Roman"/>
                        </a:rPr>
                        <a:t>Time </a:t>
                      </a:r>
                      <a:r>
                        <a:rPr lang="en-US" sz="2000" dirty="0">
                          <a:latin typeface="Arial"/>
                          <a:ea typeface="Calibri"/>
                          <a:cs typeface="Times New Roman"/>
                        </a:rPr>
                        <a:t>of onset of Sepsis</a:t>
                      </a:r>
                      <a:endParaRPr lang="en-US" sz="20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2000" dirty="0" smtClean="0">
                          <a:latin typeface="Arial"/>
                          <a:ea typeface="Calibri"/>
                          <a:cs typeface="Times New Roman"/>
                        </a:rPr>
                        <a:t>n</a:t>
                      </a:r>
                      <a:endParaRPr lang="en-US" sz="20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tabLst>
                          <a:tab pos="944880" algn="ctr"/>
                        </a:tabLst>
                      </a:pPr>
                      <a:r>
                        <a:rPr lang="en-US" sz="2000" dirty="0" smtClean="0">
                          <a:latin typeface="Arial"/>
                          <a:ea typeface="Calibri"/>
                          <a:cs typeface="Times New Roman"/>
                        </a:rPr>
                        <a:t>%</a:t>
                      </a:r>
                      <a:endParaRPr lang="en-US" sz="2000" dirty="0">
                        <a:latin typeface="Calibri"/>
                        <a:ea typeface="Calibri"/>
                        <a:cs typeface="Times New Roman"/>
                      </a:endParaRPr>
                    </a:p>
                  </a:txBody>
                  <a:tcPr marL="63500" marR="63500" marT="0" marB="0" anchor="ctr">
                    <a:cell3D prstMaterial="dkEdge">
                      <a:bevel prst="relaxedInset"/>
                      <a:lightRig rig="flood" dir="t"/>
                    </a:cell3D>
                  </a:tcPr>
                </a:tc>
              </a:tr>
              <a:tr h="609600">
                <a:tc>
                  <a:txBody>
                    <a:bodyPr/>
                    <a:lstStyle/>
                    <a:p>
                      <a:pPr marL="0" marR="0" algn="ctr">
                        <a:lnSpc>
                          <a:spcPct val="115000"/>
                        </a:lnSpc>
                        <a:spcBef>
                          <a:spcPts val="0"/>
                        </a:spcBef>
                        <a:spcAft>
                          <a:spcPts val="1000"/>
                        </a:spcAft>
                        <a:tabLst>
                          <a:tab pos="1390650" algn="l"/>
                        </a:tabLst>
                      </a:pPr>
                      <a:r>
                        <a:rPr lang="en-US" sz="1800" dirty="0" smtClean="0">
                          <a:latin typeface="Arial"/>
                          <a:ea typeface="Calibri"/>
                          <a:cs typeface="Times New Roman"/>
                        </a:rPr>
                        <a:t>Early </a:t>
                      </a:r>
                      <a:r>
                        <a:rPr lang="en-US" sz="1800" dirty="0">
                          <a:latin typeface="Arial"/>
                          <a:ea typeface="Calibri"/>
                          <a:cs typeface="Times New Roman"/>
                        </a:rPr>
                        <a:t>onset (0-7 days)</a:t>
                      </a:r>
                      <a:endParaRPr lang="en-US" sz="18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dirty="0" smtClean="0">
                          <a:latin typeface="Arial"/>
                          <a:ea typeface="Calibri"/>
                          <a:cs typeface="Times New Roman"/>
                        </a:rPr>
                        <a:t>15</a:t>
                      </a:r>
                      <a:endParaRPr lang="en-US" sz="18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dirty="0" smtClean="0">
                          <a:latin typeface="Arial"/>
                          <a:ea typeface="Calibri"/>
                          <a:cs typeface="Times New Roman"/>
                        </a:rPr>
                        <a:t>17.85</a:t>
                      </a:r>
                      <a:endParaRPr lang="en-US" sz="1800" dirty="0">
                        <a:latin typeface="Calibri"/>
                        <a:ea typeface="Calibri"/>
                        <a:cs typeface="Times New Roman"/>
                      </a:endParaRPr>
                    </a:p>
                  </a:txBody>
                  <a:tcPr marL="63500" marR="63500" marT="0" marB="0" anchor="ctr">
                    <a:cell3D prstMaterial="dkEdge">
                      <a:bevel prst="relaxedInset"/>
                      <a:lightRig rig="flood" dir="t"/>
                    </a:cell3D>
                  </a:tcPr>
                </a:tc>
              </a:tr>
              <a:tr h="609600">
                <a:tc>
                  <a:txBody>
                    <a:bodyPr/>
                    <a:lstStyle/>
                    <a:p>
                      <a:pPr marL="0" marR="0" algn="ctr">
                        <a:lnSpc>
                          <a:spcPct val="115000"/>
                        </a:lnSpc>
                        <a:spcBef>
                          <a:spcPts val="0"/>
                        </a:spcBef>
                        <a:spcAft>
                          <a:spcPts val="1000"/>
                        </a:spcAft>
                      </a:pPr>
                      <a:r>
                        <a:rPr lang="en-US" sz="1800" smtClean="0">
                          <a:latin typeface="Arial"/>
                          <a:ea typeface="Calibri"/>
                          <a:cs typeface="Times New Roman"/>
                        </a:rPr>
                        <a:t>Late </a:t>
                      </a:r>
                      <a:r>
                        <a:rPr lang="en-US" sz="1800" dirty="0">
                          <a:latin typeface="Arial"/>
                          <a:ea typeface="Calibri"/>
                          <a:cs typeface="Times New Roman"/>
                        </a:rPr>
                        <a:t>onset (7-28 days )</a:t>
                      </a:r>
                      <a:endParaRPr lang="en-US" sz="18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dirty="0" smtClean="0">
                          <a:latin typeface="Arial"/>
                          <a:ea typeface="Calibri"/>
                          <a:cs typeface="Times New Roman"/>
                        </a:rPr>
                        <a:t>69</a:t>
                      </a:r>
                      <a:endParaRPr lang="en-US" sz="18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dirty="0" smtClean="0">
                          <a:latin typeface="Arial"/>
                          <a:ea typeface="Calibri"/>
                          <a:cs typeface="Times New Roman"/>
                        </a:rPr>
                        <a:t>82.14</a:t>
                      </a:r>
                      <a:endParaRPr lang="en-US" sz="1800" dirty="0">
                        <a:latin typeface="Calibri"/>
                        <a:ea typeface="Calibri"/>
                        <a:cs typeface="Times New Roman"/>
                      </a:endParaRPr>
                    </a:p>
                  </a:txBody>
                  <a:tcPr marL="63500" marR="63500" marT="0" marB="0" anchor="ctr">
                    <a:cell3D prstMaterial="dkEdge">
                      <a:bevel prst="relaxedInset"/>
                      <a:lightRig rig="flood" dir="t"/>
                    </a:cell3D>
                  </a:tcPr>
                </a:tc>
              </a:tr>
            </a:tbl>
          </a:graphicData>
        </a:graphic>
      </p:graphicFrame>
      <p:graphicFrame>
        <p:nvGraphicFramePr>
          <p:cNvPr id="7" name="Diagram 6"/>
          <p:cNvGraphicFramePr/>
          <p:nvPr>
            <p:extLst>
              <p:ext uri="{D42A27DB-BD31-4B8C-83A1-F6EECF244321}">
                <p14:modId xmlns:p14="http://schemas.microsoft.com/office/powerpoint/2010/main" val="238965001"/>
              </p:ext>
            </p:extLst>
          </p:nvPr>
        </p:nvGraphicFramePr>
        <p:xfrm>
          <a:off x="3810000" y="4169392"/>
          <a:ext cx="1447800" cy="5232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inVertic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circle(in)">
                                      <p:cBhvr>
                                        <p:cTn id="2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8" grpId="0" animBg="1"/>
      <p:bldGraphic spid="7" grpId="0">
        <p:bldAsOne/>
      </p:bldGraphic>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3135" y="228600"/>
            <a:ext cx="7388352" cy="762000"/>
          </a:xfrm>
        </p:spPr>
        <p:txBody>
          <a:bodyPr>
            <a:normAutofit/>
          </a:bodyPr>
          <a:lstStyle/>
          <a:p>
            <a:endParaRPr lang="en-US" dirty="0"/>
          </a:p>
        </p:txBody>
      </p:sp>
      <p:sp>
        <p:nvSpPr>
          <p:cNvPr id="4" name="Freeform 3"/>
          <p:cNvSpPr/>
          <p:nvPr/>
        </p:nvSpPr>
        <p:spPr>
          <a:xfrm>
            <a:off x="567519" y="1573736"/>
            <a:ext cx="8001000" cy="1272960"/>
          </a:xfrm>
          <a:custGeom>
            <a:avLst/>
            <a:gdLst>
              <a:gd name="connsiteX0" fmla="*/ 0 w 8001000"/>
              <a:gd name="connsiteY0" fmla="*/ 212164 h 1272960"/>
              <a:gd name="connsiteX1" fmla="*/ 212164 w 8001000"/>
              <a:gd name="connsiteY1" fmla="*/ 0 h 1272960"/>
              <a:gd name="connsiteX2" fmla="*/ 7788836 w 8001000"/>
              <a:gd name="connsiteY2" fmla="*/ 0 h 1272960"/>
              <a:gd name="connsiteX3" fmla="*/ 8001000 w 8001000"/>
              <a:gd name="connsiteY3" fmla="*/ 212164 h 1272960"/>
              <a:gd name="connsiteX4" fmla="*/ 8001000 w 8001000"/>
              <a:gd name="connsiteY4" fmla="*/ 1060796 h 1272960"/>
              <a:gd name="connsiteX5" fmla="*/ 7788836 w 8001000"/>
              <a:gd name="connsiteY5" fmla="*/ 1272960 h 1272960"/>
              <a:gd name="connsiteX6" fmla="*/ 212164 w 8001000"/>
              <a:gd name="connsiteY6" fmla="*/ 1272960 h 1272960"/>
              <a:gd name="connsiteX7" fmla="*/ 0 w 8001000"/>
              <a:gd name="connsiteY7" fmla="*/ 1060796 h 1272960"/>
              <a:gd name="connsiteX8" fmla="*/ 0 w 8001000"/>
              <a:gd name="connsiteY8" fmla="*/ 212164 h 12729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01000" h="1272960">
                <a:moveTo>
                  <a:pt x="0" y="212164"/>
                </a:moveTo>
                <a:cubicBezTo>
                  <a:pt x="0" y="94989"/>
                  <a:pt x="94989" y="0"/>
                  <a:pt x="212164" y="0"/>
                </a:cubicBezTo>
                <a:lnTo>
                  <a:pt x="7788836" y="0"/>
                </a:lnTo>
                <a:cubicBezTo>
                  <a:pt x="7906011" y="0"/>
                  <a:pt x="8001000" y="94989"/>
                  <a:pt x="8001000" y="212164"/>
                </a:cubicBezTo>
                <a:lnTo>
                  <a:pt x="8001000" y="1060796"/>
                </a:lnTo>
                <a:cubicBezTo>
                  <a:pt x="8001000" y="1177971"/>
                  <a:pt x="7906011" y="1272960"/>
                  <a:pt x="7788836" y="1272960"/>
                </a:cubicBezTo>
                <a:lnTo>
                  <a:pt x="212164" y="1272960"/>
                </a:lnTo>
                <a:cubicBezTo>
                  <a:pt x="94989" y="1272960"/>
                  <a:pt x="0" y="1177971"/>
                  <a:pt x="0" y="1060796"/>
                </a:cubicBezTo>
                <a:lnTo>
                  <a:pt x="0" y="212164"/>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4061" tIns="184061" rIns="184061" bIns="184061" numCol="1" spcCol="1270" anchor="ctr" anchorCtr="0">
            <a:noAutofit/>
          </a:bodyPr>
          <a:lstStyle/>
          <a:p>
            <a:pPr lvl="0" algn="l" defTabSz="1422400" rtl="0">
              <a:lnSpc>
                <a:spcPct val="90000"/>
              </a:lnSpc>
              <a:spcBef>
                <a:spcPct val="0"/>
              </a:spcBef>
              <a:spcAft>
                <a:spcPct val="35000"/>
              </a:spcAft>
            </a:pPr>
            <a:r>
              <a:rPr lang="en-US" sz="3200" i="0" kern="1200" dirty="0" err="1" smtClean="0"/>
              <a:t>Univariate</a:t>
            </a:r>
            <a:r>
              <a:rPr lang="en-US" sz="3200" i="0" kern="1200" dirty="0" smtClean="0"/>
              <a:t> analysis of risk factors revealed a significant association between</a:t>
            </a:r>
            <a:endParaRPr lang="en-US" sz="3200" kern="1200" dirty="0"/>
          </a:p>
        </p:txBody>
      </p:sp>
      <p:sp>
        <p:nvSpPr>
          <p:cNvPr id="7" name="Freeform 6"/>
          <p:cNvSpPr/>
          <p:nvPr/>
        </p:nvSpPr>
        <p:spPr>
          <a:xfrm>
            <a:off x="609600" y="2901288"/>
            <a:ext cx="8001000" cy="1765644"/>
          </a:xfrm>
          <a:custGeom>
            <a:avLst/>
            <a:gdLst>
              <a:gd name="connsiteX0" fmla="*/ 0 w 8001000"/>
              <a:gd name="connsiteY0" fmla="*/ 237365 h 1424160"/>
              <a:gd name="connsiteX1" fmla="*/ 237365 w 8001000"/>
              <a:gd name="connsiteY1" fmla="*/ 0 h 1424160"/>
              <a:gd name="connsiteX2" fmla="*/ 7763635 w 8001000"/>
              <a:gd name="connsiteY2" fmla="*/ 0 h 1424160"/>
              <a:gd name="connsiteX3" fmla="*/ 8001000 w 8001000"/>
              <a:gd name="connsiteY3" fmla="*/ 237365 h 1424160"/>
              <a:gd name="connsiteX4" fmla="*/ 8001000 w 8001000"/>
              <a:gd name="connsiteY4" fmla="*/ 1186795 h 1424160"/>
              <a:gd name="connsiteX5" fmla="*/ 7763635 w 8001000"/>
              <a:gd name="connsiteY5" fmla="*/ 1424160 h 1424160"/>
              <a:gd name="connsiteX6" fmla="*/ 237365 w 8001000"/>
              <a:gd name="connsiteY6" fmla="*/ 1424160 h 1424160"/>
              <a:gd name="connsiteX7" fmla="*/ 0 w 8001000"/>
              <a:gd name="connsiteY7" fmla="*/ 1186795 h 1424160"/>
              <a:gd name="connsiteX8" fmla="*/ 0 w 8001000"/>
              <a:gd name="connsiteY8" fmla="*/ 237365 h 1424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001000" h="1424160">
                <a:moveTo>
                  <a:pt x="0" y="237365"/>
                </a:moveTo>
                <a:cubicBezTo>
                  <a:pt x="0" y="106272"/>
                  <a:pt x="106272" y="0"/>
                  <a:pt x="237365" y="0"/>
                </a:cubicBezTo>
                <a:lnTo>
                  <a:pt x="7763635" y="0"/>
                </a:lnTo>
                <a:cubicBezTo>
                  <a:pt x="7894728" y="0"/>
                  <a:pt x="8001000" y="106272"/>
                  <a:pt x="8001000" y="237365"/>
                </a:cubicBezTo>
                <a:lnTo>
                  <a:pt x="8001000" y="1186795"/>
                </a:lnTo>
                <a:cubicBezTo>
                  <a:pt x="8001000" y="1317888"/>
                  <a:pt x="7894728" y="1424160"/>
                  <a:pt x="7763635" y="1424160"/>
                </a:cubicBezTo>
                <a:lnTo>
                  <a:pt x="237365" y="1424160"/>
                </a:lnTo>
                <a:cubicBezTo>
                  <a:pt x="106272" y="1424160"/>
                  <a:pt x="0" y="1317888"/>
                  <a:pt x="0" y="1186795"/>
                </a:cubicBezTo>
                <a:lnTo>
                  <a:pt x="0" y="237365"/>
                </a:lnTo>
                <a:close/>
              </a:path>
            </a:pathLst>
          </a:custGeom>
          <a:solidFill>
            <a:schemeClr val="accent4">
              <a:lumMod val="40000"/>
              <a:lumOff val="60000"/>
            </a:schemeClr>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23554" tIns="110162" rIns="297106" bIns="110162" numCol="1" spcCol="1270" anchor="t" anchorCtr="0">
            <a:noAutofit/>
          </a:bodyPr>
          <a:lstStyle/>
          <a:p>
            <a:pPr marL="228600" lvl="1" indent="-228600" algn="l" defTabSz="1111250" rtl="0">
              <a:lnSpc>
                <a:spcPct val="90000"/>
              </a:lnSpc>
              <a:spcBef>
                <a:spcPct val="0"/>
              </a:spcBef>
              <a:spcAft>
                <a:spcPct val="20000"/>
              </a:spcAft>
              <a:buChar char="••"/>
            </a:pPr>
            <a:r>
              <a:rPr lang="en-US" sz="2500" kern="1200" dirty="0" smtClean="0"/>
              <a:t>LBW n=54 ( p value 0.001)</a:t>
            </a:r>
            <a:endParaRPr lang="en-US" sz="2500" kern="1200" dirty="0"/>
          </a:p>
          <a:p>
            <a:pPr marL="228600" lvl="1" indent="-228600" algn="l" defTabSz="1111250" rtl="0">
              <a:lnSpc>
                <a:spcPct val="90000"/>
              </a:lnSpc>
              <a:spcBef>
                <a:spcPct val="0"/>
              </a:spcBef>
              <a:spcAft>
                <a:spcPct val="20000"/>
              </a:spcAft>
              <a:buChar char="••"/>
            </a:pPr>
            <a:r>
              <a:rPr lang="en-US" sz="2500" kern="1200" dirty="0" smtClean="0"/>
              <a:t>and prolonged stay in the nursery n=66 ( p value 0.001)</a:t>
            </a:r>
            <a:endParaRPr lang="en-US" sz="2500" kern="1200" dirty="0"/>
          </a:p>
          <a:p>
            <a:pPr marL="228600" lvl="1" indent="-228600" algn="l" defTabSz="1111250" rtl="0">
              <a:lnSpc>
                <a:spcPct val="90000"/>
              </a:lnSpc>
              <a:spcBef>
                <a:spcPct val="0"/>
              </a:spcBef>
              <a:spcAft>
                <a:spcPct val="20000"/>
              </a:spcAft>
              <a:buChar char="••"/>
            </a:pPr>
            <a:r>
              <a:rPr lang="en-US" sz="2500" kern="1200" dirty="0" smtClean="0"/>
              <a:t>and </a:t>
            </a:r>
            <a:r>
              <a:rPr lang="en-US" sz="2500" kern="1200" dirty="0" err="1" smtClean="0"/>
              <a:t>enterobacter</a:t>
            </a:r>
            <a:r>
              <a:rPr lang="en-US" sz="2500" kern="1200" dirty="0" smtClean="0"/>
              <a:t> sepsis ( Table 7.)</a:t>
            </a:r>
            <a:endParaRPr lang="en-US" sz="2500" kern="1200" dirty="0"/>
          </a:p>
        </p:txBody>
      </p:sp>
      <p:graphicFrame>
        <p:nvGraphicFramePr>
          <p:cNvPr id="6" name="Diagram 5"/>
          <p:cNvGraphicFramePr/>
          <p:nvPr>
            <p:extLst>
              <p:ext uri="{D42A27DB-BD31-4B8C-83A1-F6EECF244321}">
                <p14:modId xmlns:p14="http://schemas.microsoft.com/office/powerpoint/2010/main" val="3605124403"/>
              </p:ext>
            </p:extLst>
          </p:nvPr>
        </p:nvGraphicFramePr>
        <p:xfrm>
          <a:off x="609600" y="4495800"/>
          <a:ext cx="8001000" cy="2209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Graphic spid="6" grpId="0">
        <p:bldAsOne/>
      </p:bldGraphic>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407372716"/>
              </p:ext>
            </p:extLst>
          </p:nvPr>
        </p:nvGraphicFramePr>
        <p:xfrm>
          <a:off x="603912" y="236560"/>
          <a:ext cx="7924800" cy="99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sz="quarter" idx="1"/>
            <p:extLst>
              <p:ext uri="{D42A27DB-BD31-4B8C-83A1-F6EECF244321}">
                <p14:modId xmlns:p14="http://schemas.microsoft.com/office/powerpoint/2010/main" val="2194604366"/>
              </p:ext>
            </p:extLst>
          </p:nvPr>
        </p:nvGraphicFramePr>
        <p:xfrm>
          <a:off x="279212" y="1676400"/>
          <a:ext cx="8750488" cy="4343400"/>
        </p:xfrm>
        <a:graphic>
          <a:graphicData uri="http://schemas.openxmlformats.org/drawingml/2006/table">
            <a:tbl>
              <a:tblPr firstRow="1" bandRow="1">
                <a:tableStyleId>{5C22544A-7EE6-4342-B048-85BDC9FD1C3A}</a:tableStyleId>
              </a:tblPr>
              <a:tblGrid>
                <a:gridCol w="2084696"/>
                <a:gridCol w="942170"/>
                <a:gridCol w="505630"/>
                <a:gridCol w="685800"/>
                <a:gridCol w="716444"/>
                <a:gridCol w="731356"/>
                <a:gridCol w="533400"/>
                <a:gridCol w="609600"/>
                <a:gridCol w="685800"/>
                <a:gridCol w="685800"/>
                <a:gridCol w="569792"/>
              </a:tblGrid>
              <a:tr h="487680">
                <a:tc>
                  <a:txBody>
                    <a:bodyPr/>
                    <a:lstStyle/>
                    <a:p>
                      <a:pPr algn="ctr"/>
                      <a:r>
                        <a:rPr lang="en-US" dirty="0" smtClean="0"/>
                        <a:t>Organisms</a:t>
                      </a:r>
                      <a:endParaRPr lang="en-US" dirty="0"/>
                    </a:p>
                  </a:txBody>
                  <a:tcPr>
                    <a:cell3D prstMaterial="dkEdge">
                      <a:bevel prst="relaxedInset"/>
                      <a:lightRig rig="flood" dir="t"/>
                    </a:cell3D>
                  </a:tcPr>
                </a:tc>
                <a:tc>
                  <a:txBody>
                    <a:bodyPr/>
                    <a:lstStyle/>
                    <a:p>
                      <a:pPr algn="ctr"/>
                      <a:r>
                        <a:rPr lang="en-US" dirty="0" smtClean="0"/>
                        <a:t>Isolates</a:t>
                      </a:r>
                      <a:endParaRPr lang="en-US" dirty="0"/>
                    </a:p>
                  </a:txBody>
                  <a:tcPr>
                    <a:cell3D prstMaterial="dkEdge">
                      <a:bevel prst="relaxedInset"/>
                      <a:lightRig rig="flood" dir="t"/>
                    </a:cell3D>
                  </a:tcPr>
                </a:tc>
                <a:tc>
                  <a:txBody>
                    <a:bodyPr/>
                    <a:lstStyle/>
                    <a:p>
                      <a:pPr algn="ctr"/>
                      <a:r>
                        <a:rPr lang="en-US" dirty="0" smtClean="0"/>
                        <a:t>AK</a:t>
                      </a:r>
                      <a:endParaRPr lang="en-US" dirty="0"/>
                    </a:p>
                  </a:txBody>
                  <a:tcPr>
                    <a:cell3D prstMaterial="dkEdge">
                      <a:bevel prst="relaxedInset"/>
                      <a:lightRig rig="flood" dir="t"/>
                    </a:cell3D>
                  </a:tcPr>
                </a:tc>
                <a:tc>
                  <a:txBody>
                    <a:bodyPr/>
                    <a:lstStyle/>
                    <a:p>
                      <a:pPr algn="ctr"/>
                      <a:r>
                        <a:rPr lang="en-US" dirty="0" smtClean="0"/>
                        <a:t>AMP</a:t>
                      </a:r>
                      <a:endParaRPr lang="en-US" dirty="0"/>
                    </a:p>
                  </a:txBody>
                  <a:tcPr>
                    <a:cell3D prstMaterial="dkEdge">
                      <a:bevel prst="relaxedInset"/>
                      <a:lightRig rig="flood" dir="t"/>
                    </a:cell3D>
                  </a:tcPr>
                </a:tc>
                <a:tc>
                  <a:txBody>
                    <a:bodyPr/>
                    <a:lstStyle/>
                    <a:p>
                      <a:pPr algn="ctr"/>
                      <a:r>
                        <a:rPr lang="en-US" dirty="0" smtClean="0"/>
                        <a:t>AMC</a:t>
                      </a:r>
                      <a:endParaRPr lang="en-US" dirty="0"/>
                    </a:p>
                  </a:txBody>
                  <a:tcPr>
                    <a:cell3D prstMaterial="dkEdge">
                      <a:bevel prst="relaxedInset"/>
                      <a:lightRig rig="flood" dir="t"/>
                    </a:cell3D>
                  </a:tcPr>
                </a:tc>
                <a:tc>
                  <a:txBody>
                    <a:bodyPr/>
                    <a:lstStyle/>
                    <a:p>
                      <a:pPr algn="ctr"/>
                      <a:r>
                        <a:rPr lang="en-US" dirty="0" smtClean="0"/>
                        <a:t>ATM</a:t>
                      </a:r>
                      <a:endParaRPr lang="en-US" dirty="0"/>
                    </a:p>
                  </a:txBody>
                  <a:tcPr>
                    <a:cell3D prstMaterial="dkEdge">
                      <a:bevel prst="relaxedInset"/>
                      <a:lightRig rig="flood" dir="t"/>
                    </a:cell3D>
                  </a:tcPr>
                </a:tc>
                <a:tc>
                  <a:txBody>
                    <a:bodyPr/>
                    <a:lstStyle/>
                    <a:p>
                      <a:pPr algn="ctr"/>
                      <a:r>
                        <a:rPr lang="en-US" dirty="0" smtClean="0"/>
                        <a:t>PB</a:t>
                      </a:r>
                      <a:endParaRPr lang="en-US" dirty="0"/>
                    </a:p>
                  </a:txBody>
                  <a:tcPr>
                    <a:cell3D prstMaterial="dkEdge">
                      <a:bevel prst="relaxedInset"/>
                      <a:lightRig rig="flood" dir="t"/>
                    </a:cell3D>
                  </a:tcPr>
                </a:tc>
                <a:tc>
                  <a:txBody>
                    <a:bodyPr/>
                    <a:lstStyle/>
                    <a:p>
                      <a:pPr algn="ctr"/>
                      <a:r>
                        <a:rPr lang="en-US" dirty="0" smtClean="0"/>
                        <a:t>CTX</a:t>
                      </a:r>
                      <a:endParaRPr lang="en-US" dirty="0"/>
                    </a:p>
                  </a:txBody>
                  <a:tcPr>
                    <a:cell3D prstMaterial="dkEdge">
                      <a:bevel prst="relaxedInset"/>
                      <a:lightRig rig="flood" dir="t"/>
                    </a:cell3D>
                  </a:tcPr>
                </a:tc>
                <a:tc>
                  <a:txBody>
                    <a:bodyPr/>
                    <a:lstStyle/>
                    <a:p>
                      <a:pPr algn="ctr"/>
                      <a:r>
                        <a:rPr lang="en-US" dirty="0" smtClean="0"/>
                        <a:t>CAZ</a:t>
                      </a:r>
                      <a:endParaRPr lang="en-US" dirty="0"/>
                    </a:p>
                  </a:txBody>
                  <a:tcPr>
                    <a:cell3D prstMaterial="dkEdge">
                      <a:bevel prst="relaxedInset"/>
                      <a:lightRig rig="flood" dir="t"/>
                    </a:cell3D>
                  </a:tcPr>
                </a:tc>
                <a:tc>
                  <a:txBody>
                    <a:bodyPr/>
                    <a:lstStyle/>
                    <a:p>
                      <a:pPr algn="ctr"/>
                      <a:r>
                        <a:rPr lang="en-US" dirty="0" smtClean="0"/>
                        <a:t>CFM</a:t>
                      </a:r>
                      <a:endParaRPr lang="en-US" dirty="0"/>
                    </a:p>
                  </a:txBody>
                  <a:tcPr>
                    <a:cell3D prstMaterial="dkEdge">
                      <a:bevel prst="relaxedInset"/>
                      <a:lightRig rig="flood" dir="t"/>
                    </a:cell3D>
                  </a:tcPr>
                </a:tc>
                <a:tc>
                  <a:txBody>
                    <a:bodyPr/>
                    <a:lstStyle/>
                    <a:p>
                      <a:pPr algn="ctr"/>
                      <a:r>
                        <a:rPr lang="en-US" dirty="0" smtClean="0"/>
                        <a:t>SXT</a:t>
                      </a:r>
                      <a:endParaRPr lang="en-US" dirty="0"/>
                    </a:p>
                  </a:txBody>
                  <a:tcPr>
                    <a:cell3D prstMaterial="dkEdge">
                      <a:bevel prst="relaxedInset"/>
                      <a:lightRig rig="flood" dir="t"/>
                    </a:cell3D>
                  </a:tcPr>
                </a:tc>
              </a:tr>
              <a:tr h="426720">
                <a:tc>
                  <a:txBody>
                    <a:bodyPr/>
                    <a:lstStyle/>
                    <a:p>
                      <a:r>
                        <a:rPr lang="en-US" dirty="0" err="1" smtClean="0"/>
                        <a:t>Acinetobacter</a:t>
                      </a:r>
                      <a:endParaRPr lang="en-US" dirty="0"/>
                    </a:p>
                  </a:txBody>
                  <a:tcPr>
                    <a:cell3D prstMaterial="dkEdge">
                      <a:bevel prst="relaxedInset"/>
                      <a:lightRig rig="flood" dir="t"/>
                    </a:cell3D>
                  </a:tcPr>
                </a:tc>
                <a:tc>
                  <a:txBody>
                    <a:bodyPr/>
                    <a:lstStyle/>
                    <a:p>
                      <a:pPr algn="ctr"/>
                      <a:r>
                        <a:rPr lang="en-US" dirty="0" smtClean="0"/>
                        <a:t>459</a:t>
                      </a:r>
                      <a:endParaRPr lang="en-US" dirty="0"/>
                    </a:p>
                  </a:txBody>
                  <a:tcPr>
                    <a:cell3D prstMaterial="dkEdge">
                      <a:bevel prst="relaxedInset"/>
                      <a:lightRig rig="flood" dir="t"/>
                    </a:cell3D>
                  </a:tcPr>
                </a:tc>
                <a:tc>
                  <a:txBody>
                    <a:bodyPr/>
                    <a:lstStyle/>
                    <a:p>
                      <a:pPr algn="ctr"/>
                      <a:r>
                        <a:rPr lang="en-US" dirty="0" smtClean="0"/>
                        <a:t>59</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79</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68</a:t>
                      </a:r>
                      <a:endParaRPr lang="en-US" dirty="0"/>
                    </a:p>
                  </a:txBody>
                  <a:tcPr>
                    <a:cell3D prstMaterial="dkEdge">
                      <a:bevel prst="relaxedInset"/>
                      <a:lightRig rig="flood" dir="t"/>
                    </a:cell3D>
                  </a:tcPr>
                </a:tc>
              </a:tr>
              <a:tr h="381000">
                <a:tc>
                  <a:txBody>
                    <a:bodyPr/>
                    <a:lstStyle/>
                    <a:p>
                      <a:r>
                        <a:rPr lang="en-US" dirty="0" smtClean="0"/>
                        <a:t>E. Coli</a:t>
                      </a:r>
                      <a:endParaRPr lang="en-US" dirty="0"/>
                    </a:p>
                  </a:txBody>
                  <a:tcPr>
                    <a:cell3D prstMaterial="dkEdge">
                      <a:bevel prst="relaxedInset"/>
                      <a:lightRig rig="flood" dir="t"/>
                    </a:cell3D>
                  </a:tcPr>
                </a:tc>
                <a:tc>
                  <a:txBody>
                    <a:bodyPr/>
                    <a:lstStyle/>
                    <a:p>
                      <a:pPr algn="ctr"/>
                      <a:r>
                        <a:rPr lang="en-US" dirty="0" smtClean="0"/>
                        <a:t>1580</a:t>
                      </a:r>
                      <a:endParaRPr lang="en-US" dirty="0"/>
                    </a:p>
                  </a:txBody>
                  <a:tcPr>
                    <a:cell3D prstMaterial="dkEdge">
                      <a:bevel prst="relaxedInset"/>
                      <a:lightRig rig="flood" dir="t"/>
                    </a:cell3D>
                  </a:tcPr>
                </a:tc>
                <a:tc>
                  <a:txBody>
                    <a:bodyPr/>
                    <a:lstStyle/>
                    <a:p>
                      <a:pPr algn="ctr"/>
                      <a:r>
                        <a:rPr lang="en-US" dirty="0" smtClean="0"/>
                        <a:t>5</a:t>
                      </a:r>
                      <a:endParaRPr lang="en-US" dirty="0"/>
                    </a:p>
                  </a:txBody>
                  <a:tcPr>
                    <a:cell3D prstMaterial="dkEdge">
                      <a:bevel prst="relaxedInset"/>
                      <a:lightRig rig="flood" dir="t"/>
                    </a:cell3D>
                  </a:tcPr>
                </a:tc>
                <a:tc>
                  <a:txBody>
                    <a:bodyPr/>
                    <a:lstStyle/>
                    <a:p>
                      <a:pPr algn="ctr"/>
                      <a:r>
                        <a:rPr lang="en-US" dirty="0" smtClean="0"/>
                        <a:t>87</a:t>
                      </a:r>
                      <a:endParaRPr lang="en-US" dirty="0"/>
                    </a:p>
                  </a:txBody>
                  <a:tcPr>
                    <a:cell3D prstMaterial="dkEdge">
                      <a:bevel prst="relaxedInset"/>
                      <a:lightRig rig="flood" dir="t"/>
                    </a:cell3D>
                  </a:tcPr>
                </a:tc>
                <a:tc>
                  <a:txBody>
                    <a:bodyPr/>
                    <a:lstStyle/>
                    <a:p>
                      <a:pPr algn="ctr"/>
                      <a:r>
                        <a:rPr lang="en-US" dirty="0" smtClean="0"/>
                        <a:t>43</a:t>
                      </a:r>
                      <a:endParaRPr lang="en-US" dirty="0"/>
                    </a:p>
                  </a:txBody>
                  <a:tcPr>
                    <a:cell3D prstMaterial="dkEdge">
                      <a:bevel prst="relaxedInset"/>
                      <a:lightRig rig="flood" dir="t"/>
                    </a:cell3D>
                  </a:tcPr>
                </a:tc>
                <a:tc>
                  <a:txBody>
                    <a:bodyPr/>
                    <a:lstStyle/>
                    <a:p>
                      <a:pPr algn="ctr"/>
                      <a:r>
                        <a:rPr lang="en-US" dirty="0" smtClean="0"/>
                        <a:t>79</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79</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79</a:t>
                      </a:r>
                      <a:endParaRPr lang="en-US" dirty="0"/>
                    </a:p>
                  </a:txBody>
                  <a:tcPr>
                    <a:cell3D prstMaterial="dkEdge">
                      <a:bevel prst="relaxedInset"/>
                      <a:lightRig rig="flood" dir="t"/>
                    </a:cell3D>
                  </a:tcPr>
                </a:tc>
                <a:tc>
                  <a:txBody>
                    <a:bodyPr/>
                    <a:lstStyle/>
                    <a:p>
                      <a:pPr algn="ctr"/>
                      <a:r>
                        <a:rPr lang="en-US" dirty="0" smtClean="0"/>
                        <a:t>88</a:t>
                      </a:r>
                      <a:endParaRPr lang="en-US" dirty="0"/>
                    </a:p>
                  </a:txBody>
                  <a:tcPr>
                    <a:cell3D prstMaterial="dkEdge">
                      <a:bevel prst="relaxedInset"/>
                      <a:lightRig rig="flood" dir="t"/>
                    </a:cell3D>
                  </a:tcPr>
                </a:tc>
              </a:tr>
              <a:tr h="381000">
                <a:tc>
                  <a:txBody>
                    <a:bodyPr/>
                    <a:lstStyle/>
                    <a:p>
                      <a:r>
                        <a:rPr lang="en-US" dirty="0" err="1" smtClean="0"/>
                        <a:t>Enterobracter</a:t>
                      </a:r>
                      <a:r>
                        <a:rPr lang="en-US" dirty="0" smtClean="0"/>
                        <a:t> </a:t>
                      </a:r>
                      <a:r>
                        <a:rPr lang="en-US" dirty="0" err="1" smtClean="0"/>
                        <a:t>spp</a:t>
                      </a:r>
                      <a:endParaRPr lang="en-US" dirty="0"/>
                    </a:p>
                  </a:txBody>
                  <a:tcPr>
                    <a:cell3D prstMaterial="dkEdge">
                      <a:bevel prst="relaxedInset"/>
                      <a:lightRig rig="flood" dir="t"/>
                    </a:cell3D>
                  </a:tcPr>
                </a:tc>
                <a:tc>
                  <a:txBody>
                    <a:bodyPr/>
                    <a:lstStyle/>
                    <a:p>
                      <a:pPr algn="ctr"/>
                      <a:r>
                        <a:rPr lang="en-US" dirty="0" smtClean="0"/>
                        <a:t>1100</a:t>
                      </a:r>
                      <a:endParaRPr lang="en-US" dirty="0"/>
                    </a:p>
                  </a:txBody>
                  <a:tcPr>
                    <a:cell3D prstMaterial="dkEdge">
                      <a:bevel prst="relaxedInset"/>
                      <a:lightRig rig="flood" dir="t"/>
                    </a:cell3D>
                  </a:tcPr>
                </a:tc>
                <a:tc>
                  <a:txBody>
                    <a:bodyPr/>
                    <a:lstStyle/>
                    <a:p>
                      <a:pPr algn="ctr"/>
                      <a:r>
                        <a:rPr lang="en-US" dirty="0" smtClean="0"/>
                        <a:t>13</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45</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45</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45</a:t>
                      </a:r>
                      <a:endParaRPr lang="en-US" dirty="0"/>
                    </a:p>
                  </a:txBody>
                  <a:tcPr>
                    <a:cell3D prstMaterial="dkEdge">
                      <a:bevel prst="relaxedInset"/>
                      <a:lightRig rig="flood" dir="t"/>
                    </a:cell3D>
                  </a:tcPr>
                </a:tc>
                <a:tc>
                  <a:txBody>
                    <a:bodyPr/>
                    <a:lstStyle/>
                    <a:p>
                      <a:pPr algn="ctr"/>
                      <a:r>
                        <a:rPr lang="en-US" dirty="0" smtClean="0"/>
                        <a:t>38</a:t>
                      </a:r>
                      <a:endParaRPr lang="en-US" dirty="0"/>
                    </a:p>
                  </a:txBody>
                  <a:tcPr>
                    <a:cell3D prstMaterial="dkEdge">
                      <a:bevel prst="relaxedInset"/>
                      <a:lightRig rig="flood" dir="t"/>
                    </a:cell3D>
                  </a:tcPr>
                </a:tc>
              </a:tr>
              <a:tr h="381000">
                <a:tc>
                  <a:txBody>
                    <a:bodyPr/>
                    <a:lstStyle/>
                    <a:p>
                      <a:r>
                        <a:rPr lang="en-US" dirty="0" smtClean="0"/>
                        <a:t>H. </a:t>
                      </a:r>
                      <a:r>
                        <a:rPr lang="en-US" dirty="0" err="1" smtClean="0"/>
                        <a:t>Influenzae</a:t>
                      </a:r>
                      <a:endParaRPr lang="en-US" dirty="0"/>
                    </a:p>
                  </a:txBody>
                  <a:tcPr>
                    <a:cell3D prstMaterial="dkEdge">
                      <a:bevel prst="relaxedInset"/>
                      <a:lightRig rig="flood" dir="t"/>
                    </a:cell3D>
                  </a:tcPr>
                </a:tc>
                <a:tc>
                  <a:txBody>
                    <a:bodyPr/>
                    <a:lstStyle/>
                    <a:p>
                      <a:pPr algn="ctr"/>
                      <a:r>
                        <a:rPr lang="en-US" dirty="0" smtClean="0"/>
                        <a:t>70</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10</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73</a:t>
                      </a:r>
                      <a:endParaRPr lang="en-US" dirty="0"/>
                    </a:p>
                  </a:txBody>
                  <a:tcPr>
                    <a:cell3D prstMaterial="dkEdge">
                      <a:bevel prst="relaxedInset"/>
                      <a:lightRig rig="flood" dir="t"/>
                    </a:cell3D>
                  </a:tcPr>
                </a:tc>
              </a:tr>
              <a:tr h="381000">
                <a:tc>
                  <a:txBody>
                    <a:bodyPr/>
                    <a:lstStyle/>
                    <a:p>
                      <a:r>
                        <a:rPr lang="en-US" dirty="0" smtClean="0"/>
                        <a:t>Proteus Mirabilis</a:t>
                      </a:r>
                      <a:endParaRPr lang="en-US" dirty="0"/>
                    </a:p>
                  </a:txBody>
                  <a:tcPr>
                    <a:cell3D prstMaterial="dkEdge">
                      <a:bevel prst="relaxedInset"/>
                      <a:lightRig rig="flood" dir="t"/>
                    </a:cell3D>
                  </a:tcPr>
                </a:tc>
                <a:tc>
                  <a:txBody>
                    <a:bodyPr/>
                    <a:lstStyle/>
                    <a:p>
                      <a:pPr algn="ctr"/>
                      <a:r>
                        <a:rPr lang="en-US" dirty="0" smtClean="0"/>
                        <a:t>287</a:t>
                      </a:r>
                      <a:endParaRPr lang="en-US" dirty="0"/>
                    </a:p>
                  </a:txBody>
                  <a:tcPr>
                    <a:cell3D prstMaterial="dkEdge">
                      <a:bevel prst="relaxedInset"/>
                      <a:lightRig rig="flood" dir="t"/>
                    </a:cell3D>
                  </a:tcPr>
                </a:tc>
                <a:tc>
                  <a:txBody>
                    <a:bodyPr/>
                    <a:lstStyle/>
                    <a:p>
                      <a:pPr algn="ctr"/>
                      <a:r>
                        <a:rPr lang="en-US" dirty="0" smtClean="0"/>
                        <a:t>10</a:t>
                      </a:r>
                      <a:endParaRPr lang="en-US" dirty="0"/>
                    </a:p>
                  </a:txBody>
                  <a:tcPr>
                    <a:cell3D prstMaterial="dkEdge">
                      <a:bevel prst="relaxedInset"/>
                      <a:lightRig rig="flood" dir="t"/>
                    </a:cell3D>
                  </a:tcPr>
                </a:tc>
                <a:tc>
                  <a:txBody>
                    <a:bodyPr/>
                    <a:lstStyle/>
                    <a:p>
                      <a:pPr algn="ctr"/>
                      <a:r>
                        <a:rPr lang="en-US" dirty="0" smtClean="0"/>
                        <a:t>57</a:t>
                      </a:r>
                      <a:endParaRPr lang="en-US" dirty="0"/>
                    </a:p>
                  </a:txBody>
                  <a:tcPr>
                    <a:cell3D prstMaterial="dkEdge">
                      <a:bevel prst="relaxedInset"/>
                      <a:lightRig rig="flood" dir="t"/>
                    </a:cell3D>
                  </a:tcPr>
                </a:tc>
                <a:tc>
                  <a:txBody>
                    <a:bodyPr/>
                    <a:lstStyle/>
                    <a:p>
                      <a:pPr algn="ctr"/>
                      <a:r>
                        <a:rPr lang="en-US" dirty="0" smtClean="0"/>
                        <a:t>24</a:t>
                      </a:r>
                      <a:endParaRPr lang="en-US" dirty="0"/>
                    </a:p>
                  </a:txBody>
                  <a:tcPr>
                    <a:cell3D prstMaterial="dkEdge">
                      <a:bevel prst="relaxedInset"/>
                      <a:lightRig rig="flood" dir="t"/>
                    </a:cell3D>
                  </a:tcPr>
                </a:tc>
                <a:tc>
                  <a:txBody>
                    <a:bodyPr/>
                    <a:lstStyle/>
                    <a:p>
                      <a:pPr algn="ctr"/>
                      <a:r>
                        <a:rPr lang="en-US" dirty="0" smtClean="0"/>
                        <a:t>45</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45</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45</a:t>
                      </a:r>
                      <a:endParaRPr lang="en-US" dirty="0"/>
                    </a:p>
                  </a:txBody>
                  <a:tcPr>
                    <a:cell3D prstMaterial="dkEdge">
                      <a:bevel prst="relaxedInset"/>
                      <a:lightRig rig="flood" dir="t"/>
                    </a:cell3D>
                  </a:tcPr>
                </a:tc>
                <a:tc>
                  <a:txBody>
                    <a:bodyPr/>
                    <a:lstStyle/>
                    <a:p>
                      <a:pPr algn="ctr"/>
                      <a:r>
                        <a:rPr lang="en-US" dirty="0" smtClean="0"/>
                        <a:t>63</a:t>
                      </a:r>
                      <a:endParaRPr lang="en-US" dirty="0"/>
                    </a:p>
                  </a:txBody>
                  <a:tcPr>
                    <a:cell3D prstMaterial="dkEdge">
                      <a:bevel prst="relaxedInset"/>
                      <a:lightRig rig="flood" dir="t"/>
                    </a:cell3D>
                  </a:tcPr>
                </a:tc>
              </a:tr>
              <a:tr h="381000">
                <a:tc>
                  <a:txBody>
                    <a:bodyPr/>
                    <a:lstStyle/>
                    <a:p>
                      <a:r>
                        <a:rPr lang="en-US" dirty="0" smtClean="0"/>
                        <a:t>Ps. </a:t>
                      </a:r>
                      <a:r>
                        <a:rPr lang="en-US" dirty="0" err="1" smtClean="0"/>
                        <a:t>Areruginosa</a:t>
                      </a:r>
                      <a:endParaRPr lang="en-US" dirty="0"/>
                    </a:p>
                  </a:txBody>
                  <a:tcPr>
                    <a:cell3D prstMaterial="dkEdge">
                      <a:bevel prst="relaxedInset"/>
                      <a:lightRig rig="flood" dir="t"/>
                    </a:cell3D>
                  </a:tcPr>
                </a:tc>
                <a:tc>
                  <a:txBody>
                    <a:bodyPr/>
                    <a:lstStyle/>
                    <a:p>
                      <a:pPr algn="ctr"/>
                      <a:r>
                        <a:rPr lang="en-US" dirty="0" smtClean="0"/>
                        <a:t>619</a:t>
                      </a:r>
                      <a:endParaRPr lang="en-US" dirty="0"/>
                    </a:p>
                  </a:txBody>
                  <a:tcPr>
                    <a:cell3D prstMaterial="dkEdge">
                      <a:bevel prst="relaxedInset"/>
                      <a:lightRig rig="flood" dir="t"/>
                    </a:cell3D>
                  </a:tcPr>
                </a:tc>
                <a:tc>
                  <a:txBody>
                    <a:bodyPr/>
                    <a:lstStyle/>
                    <a:p>
                      <a:pPr algn="ctr"/>
                      <a:r>
                        <a:rPr lang="en-US" dirty="0" smtClean="0"/>
                        <a:t>20</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34</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37</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r>
              <a:tr h="381000">
                <a:tc>
                  <a:txBody>
                    <a:bodyPr/>
                    <a:lstStyle/>
                    <a:p>
                      <a:r>
                        <a:rPr lang="en-US" dirty="0" err="1" smtClean="0"/>
                        <a:t>Solmonella</a:t>
                      </a:r>
                      <a:r>
                        <a:rPr lang="en-US" dirty="0" smtClean="0"/>
                        <a:t> </a:t>
                      </a:r>
                      <a:r>
                        <a:rPr lang="en-US" dirty="0" err="1" smtClean="0"/>
                        <a:t>typhi</a:t>
                      </a:r>
                      <a:endParaRPr lang="en-US" dirty="0"/>
                    </a:p>
                  </a:txBody>
                  <a:tcPr>
                    <a:cell3D prstMaterial="dkEdge">
                      <a:bevel prst="relaxedInset"/>
                      <a:lightRig rig="flood" dir="t"/>
                    </a:cell3D>
                  </a:tcPr>
                </a:tc>
                <a:tc>
                  <a:txBody>
                    <a:bodyPr/>
                    <a:lstStyle/>
                    <a:p>
                      <a:pPr algn="ctr"/>
                      <a:r>
                        <a:rPr lang="en-US" dirty="0" smtClean="0"/>
                        <a:t>273</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34</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34</a:t>
                      </a:r>
                      <a:endParaRPr lang="en-US" dirty="0"/>
                    </a:p>
                  </a:txBody>
                  <a:tcPr>
                    <a:cell3D prstMaterial="dkEdge">
                      <a:bevel prst="relaxedInset"/>
                      <a:lightRig rig="flood" dir="t"/>
                    </a:cell3D>
                  </a:tcPr>
                </a:tc>
              </a:tr>
              <a:tr h="304800">
                <a:tc>
                  <a:txBody>
                    <a:bodyPr/>
                    <a:lstStyle/>
                    <a:p>
                      <a:r>
                        <a:rPr lang="en-US" dirty="0" smtClean="0"/>
                        <a:t>Vibrio </a:t>
                      </a:r>
                      <a:r>
                        <a:rPr lang="en-US" dirty="0" err="1" smtClean="0"/>
                        <a:t>cholerae</a:t>
                      </a:r>
                      <a:endParaRPr lang="en-US" dirty="0"/>
                    </a:p>
                  </a:txBody>
                  <a:tcPr>
                    <a:cell3D prstMaterial="dkEdge">
                      <a:bevel prst="relaxedInset"/>
                      <a:lightRig rig="flood" dir="t"/>
                    </a:cell3D>
                  </a:tcPr>
                </a:tc>
                <a:tc>
                  <a:txBody>
                    <a:bodyPr/>
                    <a:lstStyle/>
                    <a:p>
                      <a:pPr algn="ctr"/>
                      <a:r>
                        <a:rPr lang="en-US" dirty="0" smtClean="0"/>
                        <a:t>74</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12</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84</a:t>
                      </a:r>
                      <a:endParaRPr lang="en-US" dirty="0"/>
                    </a:p>
                  </a:txBody>
                  <a:tcPr>
                    <a:cell3D prstMaterial="dkEdge">
                      <a:bevel prst="relaxedInset"/>
                      <a:lightRig rig="flood" dir="t"/>
                    </a:cell3D>
                  </a:tcPr>
                </a:tc>
              </a:tr>
              <a:tr h="396240">
                <a:tc>
                  <a:txBody>
                    <a:bodyPr/>
                    <a:lstStyle/>
                    <a:p>
                      <a:r>
                        <a:rPr lang="en-US" dirty="0" smtClean="0"/>
                        <a:t>Moraxella </a:t>
                      </a:r>
                      <a:r>
                        <a:rPr lang="en-US" dirty="0" err="1" smtClean="0"/>
                        <a:t>catarralis</a:t>
                      </a:r>
                      <a:endParaRPr lang="en-US" dirty="0"/>
                    </a:p>
                  </a:txBody>
                  <a:tcPr>
                    <a:cell3D prstMaterial="dkEdge">
                      <a:bevel prst="relaxedInset"/>
                      <a:lightRig rig="flood" dir="t"/>
                    </a:cell3D>
                  </a:tcPr>
                </a:tc>
                <a:tc>
                  <a:txBody>
                    <a:bodyPr/>
                    <a:lstStyle/>
                    <a:p>
                      <a:pPr algn="ctr"/>
                      <a:r>
                        <a:rPr lang="en-US" dirty="0" smtClean="0"/>
                        <a:t>217</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91</a:t>
                      </a:r>
                      <a:endParaRPr lang="en-US" dirty="0"/>
                    </a:p>
                  </a:txBody>
                  <a:tcPr>
                    <a:cell3D prstMaterial="dkEdge">
                      <a:bevel prst="relaxedInset"/>
                      <a:lightRig rig="flood" dir="t"/>
                    </a:cell3D>
                  </a:tcPr>
                </a:tc>
              </a:tr>
              <a:tr h="381000">
                <a:tc>
                  <a:txBody>
                    <a:bodyPr/>
                    <a:lstStyle/>
                    <a:p>
                      <a:r>
                        <a:rPr lang="en-US" dirty="0" err="1" smtClean="0"/>
                        <a:t>Klebsilla</a:t>
                      </a:r>
                      <a:r>
                        <a:rPr lang="en-US" dirty="0" smtClean="0"/>
                        <a:t> </a:t>
                      </a:r>
                      <a:r>
                        <a:rPr lang="en-US" dirty="0" err="1" smtClean="0"/>
                        <a:t>spp</a:t>
                      </a:r>
                      <a:endParaRPr lang="en-US" dirty="0"/>
                    </a:p>
                  </a:txBody>
                  <a:tcPr>
                    <a:cell3D prstMaterial="dkEdge">
                      <a:bevel prst="relaxedInset"/>
                      <a:lightRig rig="flood" dir="t"/>
                    </a:cell3D>
                  </a:tcPr>
                </a:tc>
                <a:tc>
                  <a:txBody>
                    <a:bodyPr/>
                    <a:lstStyle/>
                    <a:p>
                      <a:pPr algn="ctr"/>
                      <a:r>
                        <a:rPr lang="en-US" dirty="0" smtClean="0"/>
                        <a:t>336</a:t>
                      </a:r>
                      <a:endParaRPr lang="en-US" dirty="0"/>
                    </a:p>
                  </a:txBody>
                  <a:tcPr>
                    <a:cell3D prstMaterial="dkEdge">
                      <a:bevel prst="relaxedInset"/>
                      <a:lightRig rig="flood" dir="t"/>
                    </a:cell3D>
                  </a:tcPr>
                </a:tc>
                <a:tc>
                  <a:txBody>
                    <a:bodyPr/>
                    <a:lstStyle/>
                    <a:p>
                      <a:pPr algn="ctr"/>
                      <a:r>
                        <a:rPr lang="en-US" dirty="0" smtClean="0"/>
                        <a:t>31</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25</a:t>
                      </a:r>
                      <a:endParaRPr lang="en-US" dirty="0"/>
                    </a:p>
                  </a:txBody>
                  <a:tcPr>
                    <a:cell3D prstMaterial="dkEdge">
                      <a:bevel prst="relaxedInset"/>
                      <a:lightRig rig="flood" dir="t"/>
                    </a:cell3D>
                  </a:tcPr>
                </a:tc>
                <a:tc>
                  <a:txBody>
                    <a:bodyPr/>
                    <a:lstStyle/>
                    <a:p>
                      <a:pPr algn="ctr"/>
                      <a:r>
                        <a:rPr lang="en-US" dirty="0" smtClean="0"/>
                        <a:t>59</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59</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59</a:t>
                      </a:r>
                      <a:endParaRPr lang="en-US" dirty="0"/>
                    </a:p>
                  </a:txBody>
                  <a:tcPr>
                    <a:cell3D prstMaterial="dkEdge">
                      <a:bevel prst="relaxedInset"/>
                      <a:lightRig rig="flood" dir="t"/>
                    </a:cell3D>
                  </a:tcPr>
                </a:tc>
                <a:tc>
                  <a:txBody>
                    <a:bodyPr/>
                    <a:lstStyle/>
                    <a:p>
                      <a:pPr algn="ctr"/>
                      <a:r>
                        <a:rPr lang="en-US" dirty="0" smtClean="0"/>
                        <a:t>56</a:t>
                      </a:r>
                      <a:endParaRPr lang="en-US" dirty="0"/>
                    </a:p>
                  </a:txBody>
                  <a:tcPr>
                    <a:cell3D prstMaterial="dkEdge">
                      <a:bevel prst="relaxedInset"/>
                      <a:lightRig rig="flood" dir="t"/>
                    </a:cell3D>
                  </a:tcPr>
                </a:tc>
              </a:tr>
            </a:tbl>
          </a:graphicData>
        </a:graphic>
      </p:graphicFrame>
      <p:graphicFrame>
        <p:nvGraphicFramePr>
          <p:cNvPr id="4" name="Diagram 3"/>
          <p:cNvGraphicFramePr/>
          <p:nvPr>
            <p:extLst>
              <p:ext uri="{D42A27DB-BD31-4B8C-83A1-F6EECF244321}">
                <p14:modId xmlns:p14="http://schemas.microsoft.com/office/powerpoint/2010/main" val="2695443460"/>
              </p:ext>
            </p:extLst>
          </p:nvPr>
        </p:nvGraphicFramePr>
        <p:xfrm>
          <a:off x="7989627" y="6273590"/>
          <a:ext cx="1028700" cy="3693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22035350"/>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734698516"/>
              </p:ext>
            </p:extLst>
          </p:nvPr>
        </p:nvGraphicFramePr>
        <p:xfrm>
          <a:off x="603912" y="209264"/>
          <a:ext cx="7924800" cy="99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sz="quarter" idx="1"/>
            <p:extLst>
              <p:ext uri="{D42A27DB-BD31-4B8C-83A1-F6EECF244321}">
                <p14:modId xmlns:p14="http://schemas.microsoft.com/office/powerpoint/2010/main" val="215866672"/>
              </p:ext>
            </p:extLst>
          </p:nvPr>
        </p:nvGraphicFramePr>
        <p:xfrm>
          <a:off x="228600" y="1752600"/>
          <a:ext cx="8750489" cy="4587240"/>
        </p:xfrm>
        <a:graphic>
          <a:graphicData uri="http://schemas.openxmlformats.org/drawingml/2006/table">
            <a:tbl>
              <a:tblPr firstRow="1" bandRow="1">
                <a:tableStyleId>{5C22544A-7EE6-4342-B048-85BDC9FD1C3A}</a:tableStyleId>
              </a:tblPr>
              <a:tblGrid>
                <a:gridCol w="1802580"/>
                <a:gridCol w="785416"/>
                <a:gridCol w="487300"/>
                <a:gridCol w="600198"/>
                <a:gridCol w="771402"/>
                <a:gridCol w="609600"/>
                <a:gridCol w="609600"/>
                <a:gridCol w="609600"/>
                <a:gridCol w="457200"/>
                <a:gridCol w="457200"/>
                <a:gridCol w="533400"/>
                <a:gridCol w="533400"/>
                <a:gridCol w="493593"/>
              </a:tblGrid>
              <a:tr h="487680">
                <a:tc>
                  <a:txBody>
                    <a:bodyPr/>
                    <a:lstStyle/>
                    <a:p>
                      <a:pPr algn="ctr"/>
                      <a:r>
                        <a:rPr lang="en-US" sz="1400" b="1" dirty="0" smtClean="0"/>
                        <a:t>Organisms</a:t>
                      </a:r>
                      <a:endParaRPr lang="en-US" sz="1400" b="1" dirty="0"/>
                    </a:p>
                  </a:txBody>
                  <a:tcPr>
                    <a:cell3D prstMaterial="dkEdge">
                      <a:bevel prst="relaxedInset"/>
                      <a:lightRig rig="flood" dir="t"/>
                    </a:cell3D>
                  </a:tcPr>
                </a:tc>
                <a:tc>
                  <a:txBody>
                    <a:bodyPr/>
                    <a:lstStyle/>
                    <a:p>
                      <a:pPr algn="ctr"/>
                      <a:r>
                        <a:rPr lang="en-US" sz="1400" b="1" dirty="0" smtClean="0"/>
                        <a:t>Isolates</a:t>
                      </a:r>
                      <a:endParaRPr lang="en-US" sz="1400" b="1" dirty="0"/>
                    </a:p>
                  </a:txBody>
                  <a:tcPr>
                    <a:cell3D prstMaterial="dkEdge">
                      <a:bevel prst="relaxedInset"/>
                      <a:lightRig rig="flood" dir="t"/>
                    </a:cell3D>
                  </a:tcPr>
                </a:tc>
                <a:tc>
                  <a:txBody>
                    <a:bodyPr/>
                    <a:lstStyle/>
                    <a:p>
                      <a:pPr algn="ctr"/>
                      <a:r>
                        <a:rPr lang="en-US" sz="1400" b="1" dirty="0" smtClean="0"/>
                        <a:t>CN</a:t>
                      </a:r>
                      <a:endParaRPr lang="en-US" sz="1400" b="1" dirty="0"/>
                    </a:p>
                  </a:txBody>
                  <a:tcPr>
                    <a:cell3D prstMaterial="dkEdge">
                      <a:bevel prst="relaxedInset"/>
                      <a:lightRig rig="flood" dir="t"/>
                    </a:cell3D>
                  </a:tcPr>
                </a:tc>
                <a:tc>
                  <a:txBody>
                    <a:bodyPr/>
                    <a:lstStyle/>
                    <a:p>
                      <a:pPr algn="ctr"/>
                      <a:r>
                        <a:rPr lang="en-US" sz="1400" b="1" dirty="0" smtClean="0"/>
                        <a:t>IPM</a:t>
                      </a:r>
                      <a:endParaRPr lang="en-US" sz="1400" b="1" dirty="0"/>
                    </a:p>
                  </a:txBody>
                  <a:tcPr>
                    <a:cell3D prstMaterial="dkEdge">
                      <a:bevel prst="relaxedInset"/>
                      <a:lightRig rig="flood" dir="t"/>
                    </a:cell3D>
                  </a:tcPr>
                </a:tc>
                <a:tc>
                  <a:txBody>
                    <a:bodyPr/>
                    <a:lstStyle/>
                    <a:p>
                      <a:pPr algn="ctr"/>
                      <a:r>
                        <a:rPr lang="en-US" sz="1400" b="1" dirty="0" smtClean="0"/>
                        <a:t>MEM</a:t>
                      </a:r>
                      <a:endParaRPr lang="en-US" sz="1400" b="1" dirty="0"/>
                    </a:p>
                  </a:txBody>
                  <a:tcPr>
                    <a:cell3D prstMaterial="dkEdge">
                      <a:bevel prst="relaxedInset"/>
                      <a:lightRig rig="flood" dir="t"/>
                    </a:cell3D>
                  </a:tcPr>
                </a:tc>
                <a:tc>
                  <a:txBody>
                    <a:bodyPr/>
                    <a:lstStyle/>
                    <a:p>
                      <a:pPr algn="ctr"/>
                      <a:r>
                        <a:rPr lang="en-US" sz="1400" b="1" dirty="0" smtClean="0"/>
                        <a:t>OFX</a:t>
                      </a:r>
                      <a:endParaRPr lang="en-US" sz="1400" b="1" dirty="0"/>
                    </a:p>
                  </a:txBody>
                  <a:tcPr>
                    <a:cell3D prstMaterial="dkEdge">
                      <a:bevel prst="relaxedInset"/>
                      <a:lightRig rig="flood" dir="t"/>
                    </a:cell3D>
                  </a:tcPr>
                </a:tc>
                <a:tc>
                  <a:txBody>
                    <a:bodyPr/>
                    <a:lstStyle/>
                    <a:p>
                      <a:pPr algn="ctr"/>
                      <a:r>
                        <a:rPr lang="en-US" sz="1400" b="1" dirty="0" smtClean="0"/>
                        <a:t>TZP</a:t>
                      </a:r>
                      <a:endParaRPr lang="en-US" sz="1400" b="1" dirty="0"/>
                    </a:p>
                  </a:txBody>
                  <a:tcPr>
                    <a:cell3D prstMaterial="dkEdge">
                      <a:bevel prst="relaxedInset"/>
                      <a:lightRig rig="flood" dir="t"/>
                    </a:cell3D>
                  </a:tcPr>
                </a:tc>
                <a:tc>
                  <a:txBody>
                    <a:bodyPr/>
                    <a:lstStyle/>
                    <a:p>
                      <a:pPr algn="ctr"/>
                      <a:r>
                        <a:rPr lang="en-US" sz="1400" b="1" dirty="0" smtClean="0"/>
                        <a:t>SCF</a:t>
                      </a:r>
                      <a:endParaRPr lang="en-US" sz="1400" b="1" dirty="0"/>
                    </a:p>
                  </a:txBody>
                  <a:tcPr>
                    <a:cell3D prstMaterial="dkEdge">
                      <a:bevel prst="relaxedInset"/>
                      <a:lightRig rig="flood" dir="t"/>
                    </a:cell3D>
                  </a:tcPr>
                </a:tc>
                <a:tc>
                  <a:txBody>
                    <a:bodyPr/>
                    <a:lstStyle/>
                    <a:p>
                      <a:pPr algn="ctr"/>
                      <a:r>
                        <a:rPr lang="en-US" sz="1400" b="1" dirty="0" smtClean="0"/>
                        <a:t>C</a:t>
                      </a:r>
                      <a:endParaRPr lang="en-US" sz="1400" b="1" dirty="0"/>
                    </a:p>
                  </a:txBody>
                  <a:tcPr>
                    <a:cell3D prstMaterial="dkEdge">
                      <a:bevel prst="relaxedInset"/>
                      <a:lightRig rig="flood" dir="t"/>
                    </a:cell3D>
                  </a:tcPr>
                </a:tc>
                <a:tc>
                  <a:txBody>
                    <a:bodyPr/>
                    <a:lstStyle/>
                    <a:p>
                      <a:pPr algn="ctr"/>
                      <a:r>
                        <a:rPr lang="en-US" sz="1400" b="1" dirty="0" smtClean="0"/>
                        <a:t>E</a:t>
                      </a:r>
                      <a:endParaRPr lang="en-US" sz="1400" b="1" dirty="0"/>
                    </a:p>
                  </a:txBody>
                  <a:tcPr>
                    <a:cell3D prstMaterial="dkEdge">
                      <a:bevel prst="relaxedInset"/>
                      <a:lightRig rig="flood" dir="t"/>
                    </a:cell3D>
                  </a:tcPr>
                </a:tc>
                <a:tc>
                  <a:txBody>
                    <a:bodyPr/>
                    <a:lstStyle/>
                    <a:p>
                      <a:pPr algn="ctr"/>
                      <a:r>
                        <a:rPr lang="en-US" sz="1400" b="1" dirty="0" smtClean="0"/>
                        <a:t>LEV</a:t>
                      </a:r>
                      <a:endParaRPr lang="en-US" sz="1400" b="1" dirty="0"/>
                    </a:p>
                  </a:txBody>
                  <a:tcPr>
                    <a:cell3D prstMaterial="dkEdge">
                      <a:bevel prst="relaxedInset"/>
                      <a:lightRig rig="flood" dir="t"/>
                    </a:cell3D>
                  </a:tcPr>
                </a:tc>
                <a:tc>
                  <a:txBody>
                    <a:bodyPr/>
                    <a:lstStyle/>
                    <a:p>
                      <a:pPr algn="ctr"/>
                      <a:r>
                        <a:rPr lang="en-US" sz="1400" b="1" dirty="0" smtClean="0"/>
                        <a:t>TET</a:t>
                      </a:r>
                      <a:endParaRPr lang="en-US" sz="1400" b="1" dirty="0"/>
                    </a:p>
                  </a:txBody>
                  <a:tcPr>
                    <a:cell3D prstMaterial="dkEdge">
                      <a:bevel prst="relaxedInset"/>
                      <a:lightRig rig="flood" dir="t"/>
                    </a:cell3D>
                  </a:tcPr>
                </a:tc>
                <a:tc>
                  <a:txBody>
                    <a:bodyPr/>
                    <a:lstStyle/>
                    <a:p>
                      <a:pPr algn="ctr"/>
                      <a:r>
                        <a:rPr lang="en-US" sz="1400" b="1" dirty="0" smtClean="0"/>
                        <a:t>CT</a:t>
                      </a:r>
                      <a:endParaRPr lang="en-US" sz="1400" b="1" dirty="0"/>
                    </a:p>
                  </a:txBody>
                  <a:tcPr>
                    <a:cell3D prstMaterial="dkEdge">
                      <a:bevel prst="relaxedInset"/>
                      <a:lightRig rig="flood" dir="t"/>
                    </a:cell3D>
                  </a:tcPr>
                </a:tc>
              </a:tr>
              <a:tr h="426720">
                <a:tc>
                  <a:txBody>
                    <a:bodyPr/>
                    <a:lstStyle/>
                    <a:p>
                      <a:r>
                        <a:rPr lang="en-US" dirty="0" err="1" smtClean="0"/>
                        <a:t>Acinetobacter</a:t>
                      </a:r>
                      <a:endParaRPr lang="en-US" dirty="0"/>
                    </a:p>
                  </a:txBody>
                  <a:tcPr>
                    <a:cell3D prstMaterial="dkEdge">
                      <a:bevel prst="relaxedInset"/>
                      <a:lightRig rig="flood" dir="t"/>
                    </a:cell3D>
                  </a:tcPr>
                </a:tc>
                <a:tc>
                  <a:txBody>
                    <a:bodyPr/>
                    <a:lstStyle/>
                    <a:p>
                      <a:r>
                        <a:rPr lang="en-US" dirty="0" smtClean="0"/>
                        <a:t>459</a:t>
                      </a:r>
                      <a:endParaRPr lang="en-US" dirty="0"/>
                    </a:p>
                  </a:txBody>
                  <a:tcPr>
                    <a:cell3D prstMaterial="dkEdge">
                      <a:bevel prst="relaxedInset"/>
                      <a:lightRig rig="flood" dir="t"/>
                    </a:cell3D>
                  </a:tcPr>
                </a:tc>
                <a:tc>
                  <a:txBody>
                    <a:bodyPr/>
                    <a:lstStyle/>
                    <a:p>
                      <a:pPr algn="ctr"/>
                      <a:r>
                        <a:rPr lang="en-US" sz="1400" dirty="0" smtClean="0"/>
                        <a:t>64</a:t>
                      </a:r>
                      <a:endParaRPr lang="en-US" sz="1400" dirty="0"/>
                    </a:p>
                  </a:txBody>
                  <a:tcPr>
                    <a:cell3D prstMaterial="dkEdge">
                      <a:bevel prst="relaxedInset"/>
                      <a:lightRig rig="flood" dir="t"/>
                    </a:cell3D>
                  </a:tcPr>
                </a:tc>
                <a:tc>
                  <a:txBody>
                    <a:bodyPr/>
                    <a:lstStyle/>
                    <a:p>
                      <a:pPr algn="ctr"/>
                      <a:r>
                        <a:rPr lang="en-US" sz="1400" dirty="0" smtClean="0"/>
                        <a:t>65</a:t>
                      </a:r>
                      <a:endParaRPr lang="en-US" sz="1400" dirty="0"/>
                    </a:p>
                  </a:txBody>
                  <a:tcPr>
                    <a:cell3D prstMaterial="dkEdge">
                      <a:bevel prst="relaxedInset"/>
                      <a:lightRig rig="flood" dir="t"/>
                    </a:cell3D>
                  </a:tcPr>
                </a:tc>
                <a:tc>
                  <a:txBody>
                    <a:bodyPr/>
                    <a:lstStyle/>
                    <a:p>
                      <a:pPr algn="ctr"/>
                      <a:r>
                        <a:rPr lang="en-US" sz="1400" dirty="0" smtClean="0"/>
                        <a:t>65</a:t>
                      </a:r>
                      <a:endParaRPr lang="en-US" sz="1400" dirty="0"/>
                    </a:p>
                  </a:txBody>
                  <a:tcPr>
                    <a:cell3D prstMaterial="dkEdge">
                      <a:bevel prst="relaxedInset"/>
                      <a:lightRig rig="flood" dir="t"/>
                    </a:cell3D>
                  </a:tcPr>
                </a:tc>
                <a:tc>
                  <a:txBody>
                    <a:bodyPr/>
                    <a:lstStyle/>
                    <a:p>
                      <a:pPr algn="ctr"/>
                      <a:r>
                        <a:rPr lang="en-US" sz="1400" dirty="0" smtClean="0"/>
                        <a:t>83</a:t>
                      </a:r>
                      <a:endParaRPr lang="en-US" sz="1400" dirty="0"/>
                    </a:p>
                  </a:txBody>
                  <a:tcPr>
                    <a:cell3D prstMaterial="dkEdge">
                      <a:bevel prst="relaxedInset"/>
                      <a:lightRig rig="flood" dir="t"/>
                    </a:cell3D>
                  </a:tcPr>
                </a:tc>
                <a:tc>
                  <a:txBody>
                    <a:bodyPr/>
                    <a:lstStyle/>
                    <a:p>
                      <a:pPr algn="ctr"/>
                      <a:r>
                        <a:rPr lang="en-US" sz="1400" dirty="0" smtClean="0"/>
                        <a:t>67</a:t>
                      </a:r>
                      <a:endParaRPr lang="en-US" sz="1400" dirty="0"/>
                    </a:p>
                  </a:txBody>
                  <a:tcPr>
                    <a:cell3D prstMaterial="dkEdge">
                      <a:bevel prst="relaxedInset"/>
                      <a:lightRig rig="flood" dir="t"/>
                    </a:cell3D>
                  </a:tcPr>
                </a:tc>
                <a:tc>
                  <a:txBody>
                    <a:bodyPr/>
                    <a:lstStyle/>
                    <a:p>
                      <a:pPr algn="ctr"/>
                      <a:r>
                        <a:rPr lang="en-US" sz="1400" dirty="0" smtClean="0"/>
                        <a:t>62</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r>
              <a:tr h="381000">
                <a:tc>
                  <a:txBody>
                    <a:bodyPr/>
                    <a:lstStyle/>
                    <a:p>
                      <a:r>
                        <a:rPr lang="en-US" dirty="0" smtClean="0"/>
                        <a:t>E. Coli</a:t>
                      </a:r>
                      <a:endParaRPr lang="en-US" dirty="0"/>
                    </a:p>
                  </a:txBody>
                  <a:tcPr>
                    <a:cell3D prstMaterial="dkEdge">
                      <a:bevel prst="relaxedInset"/>
                      <a:lightRig rig="flood" dir="t"/>
                    </a:cell3D>
                  </a:tcPr>
                </a:tc>
                <a:tc>
                  <a:txBody>
                    <a:bodyPr/>
                    <a:lstStyle/>
                    <a:p>
                      <a:r>
                        <a:rPr lang="en-US" dirty="0" smtClean="0"/>
                        <a:t>1580</a:t>
                      </a:r>
                      <a:endParaRPr lang="en-US" dirty="0"/>
                    </a:p>
                  </a:txBody>
                  <a:tcPr>
                    <a:cell3D prstMaterial="dkEdge">
                      <a:bevel prst="relaxedInset"/>
                      <a:lightRig rig="flood" dir="t"/>
                    </a:cell3D>
                  </a:tcPr>
                </a:tc>
                <a:tc>
                  <a:txBody>
                    <a:bodyPr/>
                    <a:lstStyle/>
                    <a:p>
                      <a:pPr algn="ctr"/>
                      <a:r>
                        <a:rPr lang="en-US" sz="1400" dirty="0" smtClean="0"/>
                        <a:t>48</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66</a:t>
                      </a:r>
                      <a:endParaRPr lang="en-US" sz="1400" dirty="0"/>
                    </a:p>
                  </a:txBody>
                  <a:tcPr>
                    <a:cell3D prstMaterial="dkEdge">
                      <a:bevel prst="relaxedInset"/>
                      <a:lightRig rig="flood" dir="t"/>
                    </a:cell3D>
                  </a:tcPr>
                </a:tc>
                <a:tc>
                  <a:txBody>
                    <a:bodyPr/>
                    <a:lstStyle/>
                    <a:p>
                      <a:pPr algn="ctr"/>
                      <a:r>
                        <a:rPr lang="en-US" sz="1400" dirty="0" smtClean="0"/>
                        <a:t>9</a:t>
                      </a:r>
                      <a:endParaRPr lang="en-US" sz="1400" dirty="0"/>
                    </a:p>
                  </a:txBody>
                  <a:tcPr>
                    <a:cell3D prstMaterial="dkEdge">
                      <a:bevel prst="relaxedInset"/>
                      <a:lightRig rig="flood" dir="t"/>
                    </a:cell3D>
                  </a:tcPr>
                </a:tc>
                <a:tc>
                  <a:txBody>
                    <a:bodyPr/>
                    <a:lstStyle/>
                    <a:p>
                      <a:pPr algn="ctr"/>
                      <a:r>
                        <a:rPr lang="en-US" sz="1400" dirty="0" smtClean="0"/>
                        <a:t>3</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r>
              <a:tr h="381000">
                <a:tc>
                  <a:txBody>
                    <a:bodyPr/>
                    <a:lstStyle/>
                    <a:p>
                      <a:r>
                        <a:rPr lang="en-US" dirty="0" err="1" smtClean="0"/>
                        <a:t>Enterobracter</a:t>
                      </a:r>
                      <a:r>
                        <a:rPr lang="en-US" dirty="0" smtClean="0"/>
                        <a:t> </a:t>
                      </a:r>
                      <a:r>
                        <a:rPr lang="en-US" dirty="0" err="1" smtClean="0"/>
                        <a:t>spp</a:t>
                      </a:r>
                      <a:endParaRPr lang="en-US" dirty="0"/>
                    </a:p>
                  </a:txBody>
                  <a:tcPr>
                    <a:cell3D prstMaterial="dkEdge">
                      <a:bevel prst="relaxedInset"/>
                      <a:lightRig rig="flood" dir="t"/>
                    </a:cell3D>
                  </a:tcPr>
                </a:tc>
                <a:tc>
                  <a:txBody>
                    <a:bodyPr/>
                    <a:lstStyle/>
                    <a:p>
                      <a:r>
                        <a:rPr lang="en-US" dirty="0" smtClean="0"/>
                        <a:t>1100</a:t>
                      </a:r>
                      <a:endParaRPr lang="en-US" dirty="0"/>
                    </a:p>
                  </a:txBody>
                  <a:tcPr>
                    <a:cell3D prstMaterial="dkEdge">
                      <a:bevel prst="relaxedInset"/>
                      <a:lightRig rig="flood" dir="t"/>
                    </a:cell3D>
                  </a:tcPr>
                </a:tc>
                <a:tc>
                  <a:txBody>
                    <a:bodyPr/>
                    <a:lstStyle/>
                    <a:p>
                      <a:pPr algn="ctr"/>
                      <a:r>
                        <a:rPr lang="en-US" sz="1400" dirty="0" smtClean="0"/>
                        <a:t>28</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40</a:t>
                      </a:r>
                      <a:endParaRPr lang="en-US" sz="1400" dirty="0"/>
                    </a:p>
                  </a:txBody>
                  <a:tcPr>
                    <a:cell3D prstMaterial="dkEdge">
                      <a:bevel prst="relaxedInset"/>
                      <a:lightRig rig="flood" dir="t"/>
                    </a:cell3D>
                  </a:tcPr>
                </a:tc>
                <a:tc>
                  <a:txBody>
                    <a:bodyPr/>
                    <a:lstStyle/>
                    <a:p>
                      <a:pPr algn="ctr"/>
                      <a:r>
                        <a:rPr lang="en-US" sz="1400" dirty="0" smtClean="0"/>
                        <a:t>11</a:t>
                      </a:r>
                      <a:endParaRPr lang="en-US" sz="1400" dirty="0"/>
                    </a:p>
                  </a:txBody>
                  <a:tcPr>
                    <a:cell3D prstMaterial="dkEdge">
                      <a:bevel prst="relaxedInset"/>
                      <a:lightRig rig="flood" dir="t"/>
                    </a:cell3D>
                  </a:tcPr>
                </a:tc>
                <a:tc>
                  <a:txBody>
                    <a:bodyPr/>
                    <a:lstStyle/>
                    <a:p>
                      <a:pPr algn="ctr"/>
                      <a:r>
                        <a:rPr lang="en-US" sz="1400" dirty="0" smtClean="0"/>
                        <a:t>3</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r>
              <a:tr h="381000">
                <a:tc>
                  <a:txBody>
                    <a:bodyPr/>
                    <a:lstStyle/>
                    <a:p>
                      <a:r>
                        <a:rPr lang="en-US" dirty="0" smtClean="0"/>
                        <a:t>H. </a:t>
                      </a:r>
                      <a:r>
                        <a:rPr lang="en-US" dirty="0" err="1" smtClean="0"/>
                        <a:t>Influenzae</a:t>
                      </a:r>
                      <a:endParaRPr lang="en-US" dirty="0"/>
                    </a:p>
                  </a:txBody>
                  <a:tcPr>
                    <a:cell3D prstMaterial="dkEdge">
                      <a:bevel prst="relaxedInset"/>
                      <a:lightRig rig="flood" dir="t"/>
                    </a:cell3D>
                  </a:tcPr>
                </a:tc>
                <a:tc>
                  <a:txBody>
                    <a:bodyPr/>
                    <a:lstStyle/>
                    <a:p>
                      <a:r>
                        <a:rPr lang="en-US" dirty="0" smtClean="0"/>
                        <a:t>70</a:t>
                      </a:r>
                      <a:endParaRPr lang="en-US"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10</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9</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r>
              <a:tr h="381000">
                <a:tc>
                  <a:txBody>
                    <a:bodyPr/>
                    <a:lstStyle/>
                    <a:p>
                      <a:r>
                        <a:rPr lang="en-US" dirty="0" smtClean="0"/>
                        <a:t>Proteus Mirabilis</a:t>
                      </a:r>
                      <a:endParaRPr lang="en-US" dirty="0"/>
                    </a:p>
                  </a:txBody>
                  <a:tcPr>
                    <a:cell3D prstMaterial="dkEdge">
                      <a:bevel prst="relaxedInset"/>
                      <a:lightRig rig="flood" dir="t"/>
                    </a:cell3D>
                  </a:tcPr>
                </a:tc>
                <a:tc>
                  <a:txBody>
                    <a:bodyPr/>
                    <a:lstStyle/>
                    <a:p>
                      <a:r>
                        <a:rPr lang="en-US" dirty="0" smtClean="0"/>
                        <a:t>287</a:t>
                      </a:r>
                      <a:endParaRPr lang="en-US" dirty="0"/>
                    </a:p>
                  </a:txBody>
                  <a:tcPr>
                    <a:cell3D prstMaterial="dkEdge">
                      <a:bevel prst="relaxedInset"/>
                      <a:lightRig rig="flood" dir="t"/>
                    </a:cell3D>
                  </a:tcPr>
                </a:tc>
                <a:tc>
                  <a:txBody>
                    <a:bodyPr/>
                    <a:lstStyle/>
                    <a:p>
                      <a:pPr algn="ctr"/>
                      <a:r>
                        <a:rPr lang="en-US" sz="1400" dirty="0" smtClean="0"/>
                        <a:t>31</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30</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r>
              <a:tr h="381000">
                <a:tc>
                  <a:txBody>
                    <a:bodyPr/>
                    <a:lstStyle/>
                    <a:p>
                      <a:r>
                        <a:rPr lang="en-US" dirty="0" smtClean="0"/>
                        <a:t>Ps. </a:t>
                      </a:r>
                      <a:r>
                        <a:rPr lang="en-US" dirty="0" err="1" smtClean="0"/>
                        <a:t>Areruginosa</a:t>
                      </a:r>
                      <a:endParaRPr lang="en-US" dirty="0"/>
                    </a:p>
                  </a:txBody>
                  <a:tcPr>
                    <a:cell3D prstMaterial="dkEdge">
                      <a:bevel prst="relaxedInset"/>
                      <a:lightRig rig="flood" dir="t"/>
                    </a:cell3D>
                  </a:tcPr>
                </a:tc>
                <a:tc>
                  <a:txBody>
                    <a:bodyPr/>
                    <a:lstStyle/>
                    <a:p>
                      <a:r>
                        <a:rPr lang="en-US" dirty="0" smtClean="0"/>
                        <a:t>619</a:t>
                      </a:r>
                      <a:endParaRPr lang="en-US" dirty="0"/>
                    </a:p>
                  </a:txBody>
                  <a:tcPr>
                    <a:cell3D prstMaterial="dkEdge">
                      <a:bevel prst="relaxedInset"/>
                      <a:lightRig rig="flood" dir="t"/>
                    </a:cell3D>
                  </a:tcPr>
                </a:tc>
                <a:tc>
                  <a:txBody>
                    <a:bodyPr/>
                    <a:lstStyle/>
                    <a:p>
                      <a:pPr algn="ctr"/>
                      <a:r>
                        <a:rPr lang="en-US" sz="1400" dirty="0" smtClean="0"/>
                        <a:t>35</a:t>
                      </a:r>
                      <a:endParaRPr lang="en-US" sz="1400" dirty="0"/>
                    </a:p>
                  </a:txBody>
                  <a:tcPr>
                    <a:cell3D prstMaterial="dkEdge">
                      <a:bevel prst="relaxedInset"/>
                      <a:lightRig rig="flood" dir="t"/>
                    </a:cell3D>
                  </a:tcPr>
                </a:tc>
                <a:tc>
                  <a:txBody>
                    <a:bodyPr/>
                    <a:lstStyle/>
                    <a:p>
                      <a:pPr algn="ctr"/>
                      <a:r>
                        <a:rPr lang="en-US" sz="1400" dirty="0" smtClean="0"/>
                        <a:t>20</a:t>
                      </a:r>
                      <a:endParaRPr lang="en-US" sz="1400" dirty="0"/>
                    </a:p>
                  </a:txBody>
                  <a:tcPr>
                    <a:cell3D prstMaterial="dkEdge">
                      <a:bevel prst="relaxedInset"/>
                      <a:lightRig rig="flood" dir="t"/>
                    </a:cell3D>
                  </a:tcPr>
                </a:tc>
                <a:tc>
                  <a:txBody>
                    <a:bodyPr/>
                    <a:lstStyle/>
                    <a:p>
                      <a:pPr algn="ctr"/>
                      <a:r>
                        <a:rPr lang="en-US" sz="1400" dirty="0" smtClean="0"/>
                        <a:t>20</a:t>
                      </a:r>
                      <a:endParaRPr lang="en-US" sz="1400" dirty="0"/>
                    </a:p>
                  </a:txBody>
                  <a:tcPr>
                    <a:cell3D prstMaterial="dkEdge">
                      <a:bevel prst="relaxedInset"/>
                      <a:lightRig rig="flood" dir="t"/>
                    </a:cell3D>
                  </a:tcPr>
                </a:tc>
                <a:tc>
                  <a:txBody>
                    <a:bodyPr/>
                    <a:lstStyle/>
                    <a:p>
                      <a:pPr algn="ctr"/>
                      <a:r>
                        <a:rPr lang="en-US" sz="1400" dirty="0" smtClean="0"/>
                        <a:t>35</a:t>
                      </a:r>
                      <a:endParaRPr lang="en-US" sz="1400" dirty="0"/>
                    </a:p>
                  </a:txBody>
                  <a:tcPr>
                    <a:cell3D prstMaterial="dkEdge">
                      <a:bevel prst="relaxedInset"/>
                      <a:lightRig rig="flood" dir="t"/>
                    </a:cell3D>
                  </a:tcPr>
                </a:tc>
                <a:tc>
                  <a:txBody>
                    <a:bodyPr/>
                    <a:lstStyle/>
                    <a:p>
                      <a:pPr algn="ctr"/>
                      <a:r>
                        <a:rPr lang="en-US" sz="1400" dirty="0" smtClean="0"/>
                        <a:t>17</a:t>
                      </a:r>
                      <a:endParaRPr lang="en-US" sz="1400" dirty="0"/>
                    </a:p>
                  </a:txBody>
                  <a:tcPr>
                    <a:cell3D prstMaterial="dkEdge">
                      <a:bevel prst="relaxedInset"/>
                      <a:lightRig rig="flood" dir="t"/>
                    </a:cell3D>
                  </a:tcPr>
                </a:tc>
                <a:tc>
                  <a:txBody>
                    <a:bodyPr/>
                    <a:lstStyle/>
                    <a:p>
                      <a:pPr algn="ctr"/>
                      <a:r>
                        <a:rPr lang="en-US" sz="1400" dirty="0" smtClean="0"/>
                        <a:t>11</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r>
              <a:tr h="381000">
                <a:tc>
                  <a:txBody>
                    <a:bodyPr/>
                    <a:lstStyle/>
                    <a:p>
                      <a:r>
                        <a:rPr lang="en-US" dirty="0" err="1" smtClean="0"/>
                        <a:t>Solmonella</a:t>
                      </a:r>
                      <a:r>
                        <a:rPr lang="en-US" dirty="0" smtClean="0"/>
                        <a:t> </a:t>
                      </a:r>
                      <a:r>
                        <a:rPr lang="en-US" dirty="0" err="1" smtClean="0"/>
                        <a:t>typhi</a:t>
                      </a:r>
                      <a:endParaRPr lang="en-US" dirty="0"/>
                    </a:p>
                  </a:txBody>
                  <a:tcPr>
                    <a:cell3D prstMaterial="dkEdge">
                      <a:bevel prst="relaxedInset"/>
                      <a:lightRig rig="flood" dir="t"/>
                    </a:cell3D>
                  </a:tcPr>
                </a:tc>
                <a:tc>
                  <a:txBody>
                    <a:bodyPr/>
                    <a:lstStyle/>
                    <a:p>
                      <a:r>
                        <a:rPr lang="en-US" dirty="0" smtClean="0"/>
                        <a:t>273</a:t>
                      </a:r>
                      <a:endParaRPr lang="en-US"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90</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34</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r>
              <a:tr h="304800">
                <a:tc>
                  <a:txBody>
                    <a:bodyPr/>
                    <a:lstStyle/>
                    <a:p>
                      <a:r>
                        <a:rPr lang="en-US" dirty="0" smtClean="0"/>
                        <a:t>Vibrio </a:t>
                      </a:r>
                      <a:r>
                        <a:rPr lang="en-US" dirty="0" err="1" smtClean="0"/>
                        <a:t>cholerae</a:t>
                      </a:r>
                      <a:endParaRPr lang="en-US" dirty="0"/>
                    </a:p>
                  </a:txBody>
                  <a:tcPr>
                    <a:cell3D prstMaterial="dkEdge">
                      <a:bevel prst="relaxedInset"/>
                      <a:lightRig rig="flood" dir="t"/>
                    </a:cell3D>
                  </a:tcPr>
                </a:tc>
                <a:tc>
                  <a:txBody>
                    <a:bodyPr/>
                    <a:lstStyle/>
                    <a:p>
                      <a:r>
                        <a:rPr lang="en-US" dirty="0" smtClean="0"/>
                        <a:t>74</a:t>
                      </a:r>
                      <a:endParaRPr lang="en-US"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r>
              <a:tr h="396240">
                <a:tc>
                  <a:txBody>
                    <a:bodyPr/>
                    <a:lstStyle/>
                    <a:p>
                      <a:r>
                        <a:rPr lang="en-US" dirty="0" smtClean="0"/>
                        <a:t>Moraxella </a:t>
                      </a:r>
                      <a:r>
                        <a:rPr lang="en-US" dirty="0" err="1" smtClean="0"/>
                        <a:t>catarralis</a:t>
                      </a:r>
                      <a:endParaRPr lang="en-US" dirty="0"/>
                    </a:p>
                  </a:txBody>
                  <a:tcPr>
                    <a:cell3D prstMaterial="dkEdge">
                      <a:bevel prst="relaxedInset"/>
                      <a:lightRig rig="flood" dir="t"/>
                    </a:cell3D>
                  </a:tcPr>
                </a:tc>
                <a:tc>
                  <a:txBody>
                    <a:bodyPr/>
                    <a:lstStyle/>
                    <a:p>
                      <a:r>
                        <a:rPr lang="en-US" dirty="0" smtClean="0"/>
                        <a:t>217</a:t>
                      </a:r>
                      <a:endParaRPr lang="en-US"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60</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r>
              <a:tr h="381000">
                <a:tc>
                  <a:txBody>
                    <a:bodyPr/>
                    <a:lstStyle/>
                    <a:p>
                      <a:r>
                        <a:rPr lang="en-US" dirty="0" err="1" smtClean="0"/>
                        <a:t>Klebsilla</a:t>
                      </a:r>
                      <a:r>
                        <a:rPr lang="en-US" dirty="0" smtClean="0"/>
                        <a:t> </a:t>
                      </a:r>
                      <a:r>
                        <a:rPr lang="en-US" dirty="0" err="1" smtClean="0"/>
                        <a:t>spp</a:t>
                      </a:r>
                      <a:endParaRPr lang="en-US" dirty="0"/>
                    </a:p>
                  </a:txBody>
                  <a:tcPr>
                    <a:cell3D prstMaterial="dkEdge">
                      <a:bevel prst="relaxedInset"/>
                      <a:lightRig rig="flood" dir="t"/>
                    </a:cell3D>
                  </a:tcPr>
                </a:tc>
                <a:tc>
                  <a:txBody>
                    <a:bodyPr/>
                    <a:lstStyle/>
                    <a:p>
                      <a:r>
                        <a:rPr lang="en-US" dirty="0" smtClean="0"/>
                        <a:t>336</a:t>
                      </a:r>
                      <a:endParaRPr lang="en-US" dirty="0"/>
                    </a:p>
                  </a:txBody>
                  <a:tcPr>
                    <a:cell3D prstMaterial="dkEdge">
                      <a:bevel prst="relaxedInset"/>
                      <a:lightRig rig="flood" dir="t"/>
                    </a:cell3D>
                  </a:tcPr>
                </a:tc>
                <a:tc>
                  <a:txBody>
                    <a:bodyPr/>
                    <a:lstStyle/>
                    <a:p>
                      <a:pPr algn="ctr"/>
                      <a:r>
                        <a:rPr lang="en-US" sz="1400" dirty="0" smtClean="0"/>
                        <a:t>54</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45</a:t>
                      </a:r>
                      <a:endParaRPr lang="en-US" sz="1400" dirty="0"/>
                    </a:p>
                  </a:txBody>
                  <a:tcPr>
                    <a:cell3D prstMaterial="dkEdge">
                      <a:bevel prst="relaxedInset"/>
                      <a:lightRig rig="flood" dir="t"/>
                    </a:cell3D>
                  </a:tcPr>
                </a:tc>
                <a:tc>
                  <a:txBody>
                    <a:bodyPr/>
                    <a:lstStyle/>
                    <a:p>
                      <a:pPr algn="ctr"/>
                      <a:r>
                        <a:rPr lang="en-US" sz="1400" dirty="0" smtClean="0"/>
                        <a:t>23</a:t>
                      </a:r>
                      <a:endParaRPr lang="en-US" sz="1400" dirty="0"/>
                    </a:p>
                  </a:txBody>
                  <a:tcPr>
                    <a:cell3D prstMaterial="dkEdge">
                      <a:bevel prst="relaxedInset"/>
                      <a:lightRig rig="flood" dir="t"/>
                    </a:cell3D>
                  </a:tcPr>
                </a:tc>
                <a:tc>
                  <a:txBody>
                    <a:bodyPr/>
                    <a:lstStyle/>
                    <a:p>
                      <a:pPr algn="ctr"/>
                      <a:r>
                        <a:rPr lang="en-US" sz="1400" dirty="0" smtClean="0"/>
                        <a:t>23</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r>
            </a:tbl>
          </a:graphicData>
        </a:graphic>
      </p:graphicFrame>
      <p:graphicFrame>
        <p:nvGraphicFramePr>
          <p:cNvPr id="5" name="Diagram 4"/>
          <p:cNvGraphicFramePr/>
          <p:nvPr>
            <p:extLst>
              <p:ext uri="{D42A27DB-BD31-4B8C-83A1-F6EECF244321}">
                <p14:modId xmlns:p14="http://schemas.microsoft.com/office/powerpoint/2010/main" val="1420443891"/>
              </p:ext>
            </p:extLst>
          </p:nvPr>
        </p:nvGraphicFramePr>
        <p:xfrm>
          <a:off x="8001000" y="6425400"/>
          <a:ext cx="1028700" cy="369332"/>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480696321"/>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4209669663"/>
              </p:ext>
            </p:extLst>
          </p:nvPr>
        </p:nvGraphicFramePr>
        <p:xfrm>
          <a:off x="603912" y="236560"/>
          <a:ext cx="7924800" cy="99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sz="quarter" idx="1"/>
            <p:extLst>
              <p:ext uri="{D42A27DB-BD31-4B8C-83A1-F6EECF244321}">
                <p14:modId xmlns:p14="http://schemas.microsoft.com/office/powerpoint/2010/main" val="2967250829"/>
              </p:ext>
            </p:extLst>
          </p:nvPr>
        </p:nvGraphicFramePr>
        <p:xfrm>
          <a:off x="92120" y="1720760"/>
          <a:ext cx="8942697" cy="4343400"/>
        </p:xfrm>
        <a:graphic>
          <a:graphicData uri="http://schemas.openxmlformats.org/drawingml/2006/table">
            <a:tbl>
              <a:tblPr firstRow="1" bandRow="1">
                <a:tableStyleId>{5C22544A-7EE6-4342-B048-85BDC9FD1C3A}</a:tableStyleId>
              </a:tblPr>
              <a:tblGrid>
                <a:gridCol w="2154569"/>
                <a:gridCol w="938784"/>
                <a:gridCol w="516736"/>
                <a:gridCol w="700864"/>
                <a:gridCol w="732181"/>
                <a:gridCol w="747421"/>
                <a:gridCol w="545116"/>
                <a:gridCol w="622990"/>
                <a:gridCol w="700864"/>
                <a:gridCol w="700864"/>
                <a:gridCol w="582308"/>
              </a:tblGrid>
              <a:tr h="487680">
                <a:tc>
                  <a:txBody>
                    <a:bodyPr/>
                    <a:lstStyle/>
                    <a:p>
                      <a:pPr algn="ctr"/>
                      <a:r>
                        <a:rPr lang="en-US" dirty="0" smtClean="0"/>
                        <a:t>Organisms</a:t>
                      </a:r>
                      <a:endParaRPr lang="en-US" dirty="0"/>
                    </a:p>
                  </a:txBody>
                  <a:tcPr>
                    <a:cell3D prstMaterial="dkEdge">
                      <a:bevel prst="relaxedInset"/>
                      <a:lightRig rig="flood" dir="t"/>
                    </a:cell3D>
                  </a:tcPr>
                </a:tc>
                <a:tc>
                  <a:txBody>
                    <a:bodyPr/>
                    <a:lstStyle/>
                    <a:p>
                      <a:pPr algn="ctr"/>
                      <a:r>
                        <a:rPr lang="en-US" dirty="0" smtClean="0"/>
                        <a:t>Isolates</a:t>
                      </a:r>
                      <a:endParaRPr lang="en-US" dirty="0"/>
                    </a:p>
                  </a:txBody>
                  <a:tcPr>
                    <a:cell3D prstMaterial="dkEdge">
                      <a:bevel prst="relaxedInset"/>
                      <a:lightRig rig="flood" dir="t"/>
                    </a:cell3D>
                  </a:tcPr>
                </a:tc>
                <a:tc>
                  <a:txBody>
                    <a:bodyPr/>
                    <a:lstStyle/>
                    <a:p>
                      <a:pPr algn="ctr"/>
                      <a:r>
                        <a:rPr lang="en-US" dirty="0" smtClean="0"/>
                        <a:t>AK</a:t>
                      </a:r>
                      <a:endParaRPr lang="en-US" dirty="0"/>
                    </a:p>
                  </a:txBody>
                  <a:tcPr>
                    <a:cell3D prstMaterial="dkEdge">
                      <a:bevel prst="relaxedInset"/>
                      <a:lightRig rig="flood" dir="t"/>
                    </a:cell3D>
                  </a:tcPr>
                </a:tc>
                <a:tc>
                  <a:txBody>
                    <a:bodyPr/>
                    <a:lstStyle/>
                    <a:p>
                      <a:pPr algn="ctr"/>
                      <a:r>
                        <a:rPr lang="en-US" dirty="0" smtClean="0"/>
                        <a:t>AMP</a:t>
                      </a:r>
                      <a:endParaRPr lang="en-US" dirty="0"/>
                    </a:p>
                  </a:txBody>
                  <a:tcPr>
                    <a:cell3D prstMaterial="dkEdge">
                      <a:bevel prst="relaxedInset"/>
                      <a:lightRig rig="flood" dir="t"/>
                    </a:cell3D>
                  </a:tcPr>
                </a:tc>
                <a:tc>
                  <a:txBody>
                    <a:bodyPr/>
                    <a:lstStyle/>
                    <a:p>
                      <a:pPr algn="ctr"/>
                      <a:r>
                        <a:rPr lang="en-US" dirty="0" smtClean="0"/>
                        <a:t>AMC</a:t>
                      </a:r>
                      <a:endParaRPr lang="en-US" dirty="0"/>
                    </a:p>
                  </a:txBody>
                  <a:tcPr>
                    <a:cell3D prstMaterial="dkEdge">
                      <a:bevel prst="relaxedInset"/>
                      <a:lightRig rig="flood" dir="t"/>
                    </a:cell3D>
                  </a:tcPr>
                </a:tc>
                <a:tc>
                  <a:txBody>
                    <a:bodyPr/>
                    <a:lstStyle/>
                    <a:p>
                      <a:pPr algn="ctr"/>
                      <a:r>
                        <a:rPr lang="en-US" dirty="0" smtClean="0"/>
                        <a:t>ATM</a:t>
                      </a:r>
                      <a:endParaRPr lang="en-US" dirty="0"/>
                    </a:p>
                  </a:txBody>
                  <a:tcPr>
                    <a:cell3D prstMaterial="dkEdge">
                      <a:bevel prst="relaxedInset"/>
                      <a:lightRig rig="flood" dir="t"/>
                    </a:cell3D>
                  </a:tcPr>
                </a:tc>
                <a:tc>
                  <a:txBody>
                    <a:bodyPr/>
                    <a:lstStyle/>
                    <a:p>
                      <a:pPr algn="ctr"/>
                      <a:r>
                        <a:rPr lang="en-US" dirty="0" smtClean="0"/>
                        <a:t>PB</a:t>
                      </a:r>
                      <a:endParaRPr lang="en-US" dirty="0"/>
                    </a:p>
                  </a:txBody>
                  <a:tcPr>
                    <a:cell3D prstMaterial="dkEdge">
                      <a:bevel prst="relaxedInset"/>
                      <a:lightRig rig="flood" dir="t"/>
                    </a:cell3D>
                  </a:tcPr>
                </a:tc>
                <a:tc>
                  <a:txBody>
                    <a:bodyPr/>
                    <a:lstStyle/>
                    <a:p>
                      <a:pPr algn="ctr"/>
                      <a:r>
                        <a:rPr lang="en-US" dirty="0" smtClean="0"/>
                        <a:t>CTX</a:t>
                      </a:r>
                      <a:endParaRPr lang="en-US" dirty="0"/>
                    </a:p>
                  </a:txBody>
                  <a:tcPr>
                    <a:cell3D prstMaterial="dkEdge">
                      <a:bevel prst="relaxedInset"/>
                      <a:lightRig rig="flood" dir="t"/>
                    </a:cell3D>
                  </a:tcPr>
                </a:tc>
                <a:tc>
                  <a:txBody>
                    <a:bodyPr/>
                    <a:lstStyle/>
                    <a:p>
                      <a:pPr algn="ctr"/>
                      <a:r>
                        <a:rPr lang="en-US" dirty="0" smtClean="0"/>
                        <a:t>CAZ</a:t>
                      </a:r>
                      <a:endParaRPr lang="en-US" dirty="0"/>
                    </a:p>
                  </a:txBody>
                  <a:tcPr>
                    <a:cell3D prstMaterial="dkEdge">
                      <a:bevel prst="relaxedInset"/>
                      <a:lightRig rig="flood" dir="t"/>
                    </a:cell3D>
                  </a:tcPr>
                </a:tc>
                <a:tc>
                  <a:txBody>
                    <a:bodyPr/>
                    <a:lstStyle/>
                    <a:p>
                      <a:pPr algn="ctr"/>
                      <a:r>
                        <a:rPr lang="en-US" dirty="0" smtClean="0"/>
                        <a:t>CFM</a:t>
                      </a:r>
                      <a:endParaRPr lang="en-US" dirty="0"/>
                    </a:p>
                  </a:txBody>
                  <a:tcPr>
                    <a:cell3D prstMaterial="dkEdge">
                      <a:bevel prst="relaxedInset"/>
                      <a:lightRig rig="flood" dir="t"/>
                    </a:cell3D>
                  </a:tcPr>
                </a:tc>
                <a:tc>
                  <a:txBody>
                    <a:bodyPr/>
                    <a:lstStyle/>
                    <a:p>
                      <a:pPr algn="ctr"/>
                      <a:r>
                        <a:rPr lang="en-US" dirty="0" smtClean="0"/>
                        <a:t>SXT</a:t>
                      </a:r>
                      <a:endParaRPr lang="en-US" dirty="0"/>
                    </a:p>
                  </a:txBody>
                  <a:tcPr>
                    <a:cell3D prstMaterial="dkEdge">
                      <a:bevel prst="relaxedInset"/>
                      <a:lightRig rig="flood" dir="t"/>
                    </a:cell3D>
                  </a:tcPr>
                </a:tc>
              </a:tr>
              <a:tr h="426720">
                <a:tc>
                  <a:txBody>
                    <a:bodyPr/>
                    <a:lstStyle/>
                    <a:p>
                      <a:r>
                        <a:rPr lang="en-US" dirty="0" err="1" smtClean="0"/>
                        <a:t>Acinetobacter</a:t>
                      </a:r>
                      <a:endParaRPr lang="en-US" dirty="0"/>
                    </a:p>
                  </a:txBody>
                  <a:tcPr>
                    <a:cell3D prstMaterial="dkEdge">
                      <a:bevel prst="relaxedInset"/>
                      <a:lightRig rig="flood" dir="t"/>
                    </a:cell3D>
                  </a:tcPr>
                </a:tc>
                <a:tc>
                  <a:txBody>
                    <a:bodyPr/>
                    <a:lstStyle/>
                    <a:p>
                      <a:pPr algn="ctr"/>
                      <a:r>
                        <a:rPr lang="en-US" dirty="0" smtClean="0"/>
                        <a:t>187</a:t>
                      </a:r>
                      <a:endParaRPr lang="en-US" dirty="0"/>
                    </a:p>
                  </a:txBody>
                  <a:tcPr>
                    <a:cell3D prstMaterial="dkEdge">
                      <a:bevel prst="relaxedInset"/>
                      <a:lightRig rig="flood" dir="t"/>
                    </a:cell3D>
                  </a:tcPr>
                </a:tc>
                <a:tc>
                  <a:txBody>
                    <a:bodyPr/>
                    <a:lstStyle/>
                    <a:p>
                      <a:pPr algn="ctr"/>
                      <a:r>
                        <a:rPr lang="en-US" dirty="0" smtClean="0"/>
                        <a:t>74</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92</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72</a:t>
                      </a:r>
                      <a:endParaRPr lang="en-US" dirty="0"/>
                    </a:p>
                  </a:txBody>
                  <a:tcPr>
                    <a:cell3D prstMaterial="dkEdge">
                      <a:bevel prst="relaxedInset"/>
                      <a:lightRig rig="flood" dir="t"/>
                    </a:cell3D>
                  </a:tcPr>
                </a:tc>
              </a:tr>
              <a:tr h="381000">
                <a:tc>
                  <a:txBody>
                    <a:bodyPr/>
                    <a:lstStyle/>
                    <a:p>
                      <a:r>
                        <a:rPr lang="en-US" dirty="0" smtClean="0"/>
                        <a:t>E. Coli</a:t>
                      </a:r>
                      <a:endParaRPr lang="en-US" dirty="0"/>
                    </a:p>
                  </a:txBody>
                  <a:tcPr>
                    <a:cell3D prstMaterial="dkEdge">
                      <a:bevel prst="relaxedInset"/>
                      <a:lightRig rig="flood" dir="t"/>
                    </a:cell3D>
                  </a:tcPr>
                </a:tc>
                <a:tc>
                  <a:txBody>
                    <a:bodyPr/>
                    <a:lstStyle/>
                    <a:p>
                      <a:pPr algn="ctr"/>
                      <a:r>
                        <a:rPr lang="en-US" dirty="0" smtClean="0"/>
                        <a:t>648</a:t>
                      </a:r>
                      <a:endParaRPr lang="en-US" dirty="0"/>
                    </a:p>
                  </a:txBody>
                  <a:tcPr>
                    <a:cell3D prstMaterial="dkEdge">
                      <a:bevel prst="relaxedInset"/>
                      <a:lightRig rig="flood" dir="t"/>
                    </a:cell3D>
                  </a:tcPr>
                </a:tc>
                <a:tc>
                  <a:txBody>
                    <a:bodyPr/>
                    <a:lstStyle/>
                    <a:p>
                      <a:pPr algn="ctr"/>
                      <a:r>
                        <a:rPr lang="en-US" dirty="0" smtClean="0"/>
                        <a:t>12</a:t>
                      </a:r>
                      <a:endParaRPr lang="en-US" dirty="0"/>
                    </a:p>
                  </a:txBody>
                  <a:tcPr>
                    <a:cell3D prstMaterial="dkEdge">
                      <a:bevel prst="relaxedInset"/>
                      <a:lightRig rig="flood" dir="t"/>
                    </a:cell3D>
                  </a:tcPr>
                </a:tc>
                <a:tc>
                  <a:txBody>
                    <a:bodyPr/>
                    <a:lstStyle/>
                    <a:p>
                      <a:pPr algn="ctr"/>
                      <a:r>
                        <a:rPr lang="en-US" dirty="0" smtClean="0"/>
                        <a:t>87</a:t>
                      </a:r>
                      <a:endParaRPr lang="en-US" dirty="0"/>
                    </a:p>
                  </a:txBody>
                  <a:tcPr>
                    <a:cell3D prstMaterial="dkEdge">
                      <a:bevel prst="relaxedInset"/>
                      <a:lightRig rig="flood" dir="t"/>
                    </a:cell3D>
                  </a:tcPr>
                </a:tc>
                <a:tc>
                  <a:txBody>
                    <a:bodyPr/>
                    <a:lstStyle/>
                    <a:p>
                      <a:pPr algn="ctr"/>
                      <a:r>
                        <a:rPr lang="en-US" dirty="0" smtClean="0"/>
                        <a:t>36</a:t>
                      </a:r>
                      <a:endParaRPr lang="en-US" dirty="0"/>
                    </a:p>
                  </a:txBody>
                  <a:tcPr>
                    <a:cell3D prstMaterial="dkEdge">
                      <a:bevel prst="relaxedInset"/>
                      <a:lightRig rig="flood" dir="t"/>
                    </a:cell3D>
                  </a:tcPr>
                </a:tc>
                <a:tc>
                  <a:txBody>
                    <a:bodyPr/>
                    <a:lstStyle/>
                    <a:p>
                      <a:pPr algn="ctr"/>
                      <a:r>
                        <a:rPr lang="en-US" dirty="0" smtClean="0"/>
                        <a:t>69</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69</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69</a:t>
                      </a:r>
                      <a:endParaRPr lang="en-US" dirty="0"/>
                    </a:p>
                  </a:txBody>
                  <a:tcPr>
                    <a:cell3D prstMaterial="dkEdge">
                      <a:bevel prst="relaxedInset"/>
                      <a:lightRig rig="flood" dir="t"/>
                    </a:cell3D>
                  </a:tcPr>
                </a:tc>
                <a:tc>
                  <a:txBody>
                    <a:bodyPr/>
                    <a:lstStyle/>
                    <a:p>
                      <a:pPr algn="ctr"/>
                      <a:r>
                        <a:rPr lang="en-US" dirty="0" smtClean="0"/>
                        <a:t>69</a:t>
                      </a:r>
                      <a:endParaRPr lang="en-US" dirty="0"/>
                    </a:p>
                  </a:txBody>
                  <a:tcPr>
                    <a:cell3D prstMaterial="dkEdge">
                      <a:bevel prst="relaxedInset"/>
                      <a:lightRig rig="flood" dir="t"/>
                    </a:cell3D>
                  </a:tcPr>
                </a:tc>
              </a:tr>
              <a:tr h="381000">
                <a:tc>
                  <a:txBody>
                    <a:bodyPr/>
                    <a:lstStyle/>
                    <a:p>
                      <a:r>
                        <a:rPr lang="en-US" dirty="0" err="1" smtClean="0"/>
                        <a:t>Enterobracter</a:t>
                      </a:r>
                      <a:r>
                        <a:rPr lang="en-US" dirty="0" smtClean="0"/>
                        <a:t> </a:t>
                      </a:r>
                      <a:r>
                        <a:rPr lang="en-US" dirty="0" err="1" smtClean="0"/>
                        <a:t>spp</a:t>
                      </a:r>
                      <a:endParaRPr lang="en-US" dirty="0"/>
                    </a:p>
                  </a:txBody>
                  <a:tcPr>
                    <a:cell3D prstMaterial="dkEdge">
                      <a:bevel prst="relaxedInset"/>
                      <a:lightRig rig="flood" dir="t"/>
                    </a:cell3D>
                  </a:tcPr>
                </a:tc>
                <a:tc>
                  <a:txBody>
                    <a:bodyPr/>
                    <a:lstStyle/>
                    <a:p>
                      <a:pPr algn="ctr"/>
                      <a:r>
                        <a:rPr lang="en-US" dirty="0" smtClean="0"/>
                        <a:t>329</a:t>
                      </a:r>
                      <a:endParaRPr lang="en-US" dirty="0"/>
                    </a:p>
                  </a:txBody>
                  <a:tcPr>
                    <a:cell3D prstMaterial="dkEdge">
                      <a:bevel prst="relaxedInset"/>
                      <a:lightRig rig="flood" dir="t"/>
                    </a:cell3D>
                  </a:tcPr>
                </a:tc>
                <a:tc>
                  <a:txBody>
                    <a:bodyPr/>
                    <a:lstStyle/>
                    <a:p>
                      <a:pPr algn="ctr"/>
                      <a:r>
                        <a:rPr lang="en-US" dirty="0" smtClean="0"/>
                        <a:t>21</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69</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69</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69</a:t>
                      </a:r>
                      <a:endParaRPr lang="en-US" dirty="0"/>
                    </a:p>
                  </a:txBody>
                  <a:tcPr>
                    <a:cell3D prstMaterial="dkEdge">
                      <a:bevel prst="relaxedInset"/>
                      <a:lightRig rig="flood" dir="t"/>
                    </a:cell3D>
                  </a:tcPr>
                </a:tc>
                <a:tc>
                  <a:txBody>
                    <a:bodyPr/>
                    <a:lstStyle/>
                    <a:p>
                      <a:pPr algn="ctr"/>
                      <a:r>
                        <a:rPr lang="en-US" dirty="0" smtClean="0"/>
                        <a:t>52</a:t>
                      </a:r>
                      <a:endParaRPr lang="en-US" dirty="0"/>
                    </a:p>
                  </a:txBody>
                  <a:tcPr>
                    <a:cell3D prstMaterial="dkEdge">
                      <a:bevel prst="relaxedInset"/>
                      <a:lightRig rig="flood" dir="t"/>
                    </a:cell3D>
                  </a:tcPr>
                </a:tc>
              </a:tr>
              <a:tr h="381000">
                <a:tc>
                  <a:txBody>
                    <a:bodyPr/>
                    <a:lstStyle/>
                    <a:p>
                      <a:r>
                        <a:rPr lang="en-US" dirty="0" smtClean="0"/>
                        <a:t>H. </a:t>
                      </a:r>
                      <a:r>
                        <a:rPr lang="en-US" dirty="0" err="1" smtClean="0"/>
                        <a:t>Influenzae</a:t>
                      </a:r>
                      <a:endParaRPr lang="en-US" dirty="0"/>
                    </a:p>
                  </a:txBody>
                  <a:tcPr>
                    <a:cell3D prstMaterial="dkEdge">
                      <a:bevel prst="relaxedInset"/>
                      <a:lightRig rig="flood" dir="t"/>
                    </a:cell3D>
                  </a:tcPr>
                </a:tc>
                <a:tc>
                  <a:txBody>
                    <a:bodyPr/>
                    <a:lstStyle/>
                    <a:p>
                      <a:pPr algn="ctr"/>
                      <a:r>
                        <a:rPr lang="en-US" dirty="0" smtClean="0"/>
                        <a:t>77</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4</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71</a:t>
                      </a:r>
                      <a:endParaRPr lang="en-US" dirty="0"/>
                    </a:p>
                  </a:txBody>
                  <a:tcPr>
                    <a:cell3D prstMaterial="dkEdge">
                      <a:bevel prst="relaxedInset"/>
                      <a:lightRig rig="flood" dir="t"/>
                    </a:cell3D>
                  </a:tcPr>
                </a:tc>
              </a:tr>
              <a:tr h="381000">
                <a:tc>
                  <a:txBody>
                    <a:bodyPr/>
                    <a:lstStyle/>
                    <a:p>
                      <a:r>
                        <a:rPr lang="en-US" dirty="0" smtClean="0"/>
                        <a:t>Proteus Mirabilis</a:t>
                      </a:r>
                      <a:endParaRPr lang="en-US" dirty="0"/>
                    </a:p>
                  </a:txBody>
                  <a:tcPr>
                    <a:cell3D prstMaterial="dkEdge">
                      <a:bevel prst="relaxedInset"/>
                      <a:lightRig rig="flood" dir="t"/>
                    </a:cell3D>
                  </a:tcPr>
                </a:tc>
                <a:tc>
                  <a:txBody>
                    <a:bodyPr/>
                    <a:lstStyle/>
                    <a:p>
                      <a:pPr algn="ctr"/>
                      <a:r>
                        <a:rPr lang="en-US" dirty="0" smtClean="0"/>
                        <a:t>116</a:t>
                      </a:r>
                      <a:endParaRPr lang="en-US" dirty="0"/>
                    </a:p>
                  </a:txBody>
                  <a:tcPr>
                    <a:cell3D prstMaterial="dkEdge">
                      <a:bevel prst="relaxedInset"/>
                      <a:lightRig rig="flood" dir="t"/>
                    </a:cell3D>
                  </a:tcPr>
                </a:tc>
                <a:tc>
                  <a:txBody>
                    <a:bodyPr/>
                    <a:lstStyle/>
                    <a:p>
                      <a:pPr algn="ctr"/>
                      <a:r>
                        <a:rPr lang="en-US" dirty="0" smtClean="0"/>
                        <a:t>10</a:t>
                      </a:r>
                      <a:endParaRPr lang="en-US" dirty="0"/>
                    </a:p>
                  </a:txBody>
                  <a:tcPr>
                    <a:cell3D prstMaterial="dkEdge">
                      <a:bevel prst="relaxedInset"/>
                      <a:lightRig rig="flood" dir="t"/>
                    </a:cell3D>
                  </a:tcPr>
                </a:tc>
                <a:tc>
                  <a:txBody>
                    <a:bodyPr/>
                    <a:lstStyle/>
                    <a:p>
                      <a:pPr algn="ctr"/>
                      <a:r>
                        <a:rPr lang="en-US" dirty="0" smtClean="0"/>
                        <a:t>38</a:t>
                      </a:r>
                      <a:endParaRPr lang="en-US" dirty="0"/>
                    </a:p>
                  </a:txBody>
                  <a:tcPr>
                    <a:cell3D prstMaterial="dkEdge">
                      <a:bevel prst="relaxedInset"/>
                      <a:lightRig rig="flood" dir="t"/>
                    </a:cell3D>
                  </a:tcPr>
                </a:tc>
                <a:tc>
                  <a:txBody>
                    <a:bodyPr/>
                    <a:lstStyle/>
                    <a:p>
                      <a:pPr algn="ctr"/>
                      <a:r>
                        <a:rPr lang="en-US" dirty="0" smtClean="0"/>
                        <a:t>13</a:t>
                      </a:r>
                      <a:endParaRPr lang="en-US" dirty="0"/>
                    </a:p>
                  </a:txBody>
                  <a:tcPr>
                    <a:cell3D prstMaterial="dkEdge">
                      <a:bevel prst="relaxedInset"/>
                      <a:lightRig rig="flood" dir="t"/>
                    </a:cell3D>
                  </a:tcPr>
                </a:tc>
                <a:tc>
                  <a:txBody>
                    <a:bodyPr/>
                    <a:lstStyle/>
                    <a:p>
                      <a:pPr algn="ctr"/>
                      <a:r>
                        <a:rPr lang="en-US" dirty="0" smtClean="0"/>
                        <a:t>46</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46</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46</a:t>
                      </a:r>
                      <a:endParaRPr lang="en-US" dirty="0"/>
                    </a:p>
                  </a:txBody>
                  <a:tcPr>
                    <a:cell3D prstMaterial="dkEdge">
                      <a:bevel prst="relaxedInset"/>
                      <a:lightRig rig="flood" dir="t"/>
                    </a:cell3D>
                  </a:tcPr>
                </a:tc>
                <a:tc>
                  <a:txBody>
                    <a:bodyPr/>
                    <a:lstStyle/>
                    <a:p>
                      <a:pPr algn="ctr"/>
                      <a:r>
                        <a:rPr lang="en-US" dirty="0" smtClean="0"/>
                        <a:t>69</a:t>
                      </a:r>
                      <a:endParaRPr lang="en-US" dirty="0"/>
                    </a:p>
                  </a:txBody>
                  <a:tcPr>
                    <a:cell3D prstMaterial="dkEdge">
                      <a:bevel prst="relaxedInset"/>
                      <a:lightRig rig="flood" dir="t"/>
                    </a:cell3D>
                  </a:tcPr>
                </a:tc>
              </a:tr>
              <a:tr h="381000">
                <a:tc>
                  <a:txBody>
                    <a:bodyPr/>
                    <a:lstStyle/>
                    <a:p>
                      <a:r>
                        <a:rPr lang="en-US" dirty="0" smtClean="0"/>
                        <a:t>Ps. </a:t>
                      </a:r>
                      <a:r>
                        <a:rPr lang="en-US" dirty="0" err="1" smtClean="0"/>
                        <a:t>Areruginosa</a:t>
                      </a:r>
                      <a:endParaRPr lang="en-US" dirty="0"/>
                    </a:p>
                  </a:txBody>
                  <a:tcPr>
                    <a:cell3D prstMaterial="dkEdge">
                      <a:bevel prst="relaxedInset"/>
                      <a:lightRig rig="flood" dir="t"/>
                    </a:cell3D>
                  </a:tcPr>
                </a:tc>
                <a:tc>
                  <a:txBody>
                    <a:bodyPr/>
                    <a:lstStyle/>
                    <a:p>
                      <a:pPr algn="ctr"/>
                      <a:r>
                        <a:rPr lang="en-US" dirty="0" smtClean="0"/>
                        <a:t>388</a:t>
                      </a:r>
                      <a:endParaRPr lang="en-US" dirty="0"/>
                    </a:p>
                  </a:txBody>
                  <a:tcPr>
                    <a:cell3D prstMaterial="dkEdge">
                      <a:bevel prst="relaxedInset"/>
                      <a:lightRig rig="flood" dir="t"/>
                    </a:cell3D>
                  </a:tcPr>
                </a:tc>
                <a:tc>
                  <a:txBody>
                    <a:bodyPr/>
                    <a:lstStyle/>
                    <a:p>
                      <a:pPr algn="ctr"/>
                      <a:r>
                        <a:rPr lang="en-US" dirty="0" smtClean="0"/>
                        <a:t>28</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37</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33</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r>
              <a:tr h="381000">
                <a:tc>
                  <a:txBody>
                    <a:bodyPr/>
                    <a:lstStyle/>
                    <a:p>
                      <a:r>
                        <a:rPr lang="en-US" dirty="0" err="1" smtClean="0"/>
                        <a:t>Solmonella</a:t>
                      </a:r>
                      <a:r>
                        <a:rPr lang="en-US" dirty="0" smtClean="0"/>
                        <a:t> </a:t>
                      </a:r>
                      <a:r>
                        <a:rPr lang="en-US" dirty="0" err="1" smtClean="0"/>
                        <a:t>typhi</a:t>
                      </a:r>
                      <a:endParaRPr lang="en-US" dirty="0"/>
                    </a:p>
                  </a:txBody>
                  <a:tcPr>
                    <a:cell3D prstMaterial="dkEdge">
                      <a:bevel prst="relaxedInset"/>
                      <a:lightRig rig="flood" dir="t"/>
                    </a:cell3D>
                  </a:tcPr>
                </a:tc>
                <a:tc>
                  <a:txBody>
                    <a:bodyPr/>
                    <a:lstStyle/>
                    <a:p>
                      <a:pPr algn="ctr"/>
                      <a:r>
                        <a:rPr lang="en-US" dirty="0" smtClean="0"/>
                        <a:t>75</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41</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41</a:t>
                      </a:r>
                      <a:endParaRPr lang="en-US" dirty="0"/>
                    </a:p>
                  </a:txBody>
                  <a:tcPr>
                    <a:cell3D prstMaterial="dkEdge">
                      <a:bevel prst="relaxedInset"/>
                      <a:lightRig rig="flood" dir="t"/>
                    </a:cell3D>
                  </a:tcPr>
                </a:tc>
              </a:tr>
              <a:tr h="304800">
                <a:tc>
                  <a:txBody>
                    <a:bodyPr/>
                    <a:lstStyle/>
                    <a:p>
                      <a:r>
                        <a:rPr lang="en-US" dirty="0" smtClean="0"/>
                        <a:t>Vibrio </a:t>
                      </a:r>
                      <a:r>
                        <a:rPr lang="en-US" dirty="0" err="1" smtClean="0"/>
                        <a:t>cholerae</a:t>
                      </a:r>
                      <a:endParaRPr lang="en-US" dirty="0"/>
                    </a:p>
                  </a:txBody>
                  <a:tcPr>
                    <a:cell3D prstMaterial="dkEdge">
                      <a:bevel prst="relaxedInset"/>
                      <a:lightRig rig="flood" dir="t"/>
                    </a:cell3D>
                  </a:tcPr>
                </a:tc>
                <a:tc>
                  <a:txBody>
                    <a:bodyPr/>
                    <a:lstStyle/>
                    <a:p>
                      <a:pPr algn="ctr"/>
                      <a:r>
                        <a:rPr lang="en-US" dirty="0" smtClean="0"/>
                        <a:t>25</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9</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90</a:t>
                      </a:r>
                      <a:endParaRPr lang="en-US" dirty="0"/>
                    </a:p>
                  </a:txBody>
                  <a:tcPr>
                    <a:cell3D prstMaterial="dkEdge">
                      <a:bevel prst="relaxedInset"/>
                      <a:lightRig rig="flood" dir="t"/>
                    </a:cell3D>
                  </a:tcPr>
                </a:tc>
              </a:tr>
              <a:tr h="396240">
                <a:tc>
                  <a:txBody>
                    <a:bodyPr/>
                    <a:lstStyle/>
                    <a:p>
                      <a:r>
                        <a:rPr lang="en-US" dirty="0" smtClean="0"/>
                        <a:t>Moraxella </a:t>
                      </a:r>
                      <a:r>
                        <a:rPr lang="en-US" dirty="0" err="1" smtClean="0"/>
                        <a:t>catarralis</a:t>
                      </a:r>
                      <a:endParaRPr lang="en-US" dirty="0"/>
                    </a:p>
                  </a:txBody>
                  <a:tcPr>
                    <a:cell3D prstMaterial="dkEdge">
                      <a:bevel prst="relaxedInset"/>
                      <a:lightRig rig="flood" dir="t"/>
                    </a:cell3D>
                  </a:tcPr>
                </a:tc>
                <a:tc>
                  <a:txBody>
                    <a:bodyPr/>
                    <a:lstStyle/>
                    <a:p>
                      <a:pPr algn="ctr"/>
                      <a:r>
                        <a:rPr lang="en-US" dirty="0" smtClean="0"/>
                        <a:t>151</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94</a:t>
                      </a:r>
                      <a:endParaRPr lang="en-US" dirty="0"/>
                    </a:p>
                  </a:txBody>
                  <a:tcPr>
                    <a:cell3D prstMaterial="dkEdge">
                      <a:bevel prst="relaxedInset"/>
                      <a:lightRig rig="flood" dir="t"/>
                    </a:cell3D>
                  </a:tcPr>
                </a:tc>
              </a:tr>
              <a:tr h="381000">
                <a:tc>
                  <a:txBody>
                    <a:bodyPr/>
                    <a:lstStyle/>
                    <a:p>
                      <a:r>
                        <a:rPr lang="en-US" dirty="0" err="1" smtClean="0"/>
                        <a:t>Klebsilla</a:t>
                      </a:r>
                      <a:r>
                        <a:rPr lang="en-US" dirty="0" smtClean="0"/>
                        <a:t> </a:t>
                      </a:r>
                      <a:r>
                        <a:rPr lang="en-US" dirty="0" err="1" smtClean="0"/>
                        <a:t>spp</a:t>
                      </a:r>
                      <a:endParaRPr lang="en-US" dirty="0"/>
                    </a:p>
                  </a:txBody>
                  <a:tcPr>
                    <a:cell3D prstMaterial="dkEdge">
                      <a:bevel prst="relaxedInset"/>
                      <a:lightRig rig="flood" dir="t"/>
                    </a:cell3D>
                  </a:tcPr>
                </a:tc>
                <a:tc>
                  <a:txBody>
                    <a:bodyPr/>
                    <a:lstStyle/>
                    <a:p>
                      <a:pPr algn="ctr"/>
                      <a:r>
                        <a:rPr lang="en-US" dirty="0" smtClean="0"/>
                        <a:t>255</a:t>
                      </a:r>
                      <a:endParaRPr lang="en-US" dirty="0"/>
                    </a:p>
                  </a:txBody>
                  <a:tcPr>
                    <a:cell3D prstMaterial="dkEdge">
                      <a:bevel prst="relaxedInset"/>
                      <a:lightRig rig="flood" dir="t"/>
                    </a:cell3D>
                  </a:tcPr>
                </a:tc>
                <a:tc>
                  <a:txBody>
                    <a:bodyPr/>
                    <a:lstStyle/>
                    <a:p>
                      <a:pPr algn="ctr"/>
                      <a:r>
                        <a:rPr lang="en-US" dirty="0" smtClean="0"/>
                        <a:t>30</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47</a:t>
                      </a:r>
                      <a:endParaRPr lang="en-US" dirty="0"/>
                    </a:p>
                  </a:txBody>
                  <a:tcPr>
                    <a:cell3D prstMaterial="dkEdge">
                      <a:bevel prst="relaxedInset"/>
                      <a:lightRig rig="flood" dir="t"/>
                    </a:cell3D>
                  </a:tcPr>
                </a:tc>
                <a:tc>
                  <a:txBody>
                    <a:bodyPr/>
                    <a:lstStyle/>
                    <a:p>
                      <a:pPr algn="ctr"/>
                      <a:r>
                        <a:rPr lang="en-US" dirty="0" smtClean="0"/>
                        <a:t>72</a:t>
                      </a:r>
                      <a:endParaRPr lang="en-US" dirty="0"/>
                    </a:p>
                  </a:txBody>
                  <a:tcPr>
                    <a:cell3D prstMaterial="dkEdge">
                      <a:bevel prst="relaxedInset"/>
                      <a:lightRig rig="flood" dir="t"/>
                    </a:cell3D>
                  </a:tcPr>
                </a:tc>
                <a:tc>
                  <a:txBody>
                    <a:bodyPr/>
                    <a:lstStyle/>
                    <a:p>
                      <a:pPr algn="ctr"/>
                      <a:r>
                        <a:rPr lang="en-US" dirty="0" smtClean="0"/>
                        <a:t>0</a:t>
                      </a:r>
                      <a:endParaRPr lang="en-US" dirty="0"/>
                    </a:p>
                  </a:txBody>
                  <a:tcPr>
                    <a:cell3D prstMaterial="dkEdge">
                      <a:bevel prst="relaxedInset"/>
                      <a:lightRig rig="flood" dir="t"/>
                    </a:cell3D>
                  </a:tcPr>
                </a:tc>
                <a:tc>
                  <a:txBody>
                    <a:bodyPr/>
                    <a:lstStyle/>
                    <a:p>
                      <a:pPr algn="ctr"/>
                      <a:r>
                        <a:rPr lang="en-US" dirty="0" smtClean="0"/>
                        <a:t>72</a:t>
                      </a:r>
                      <a:endParaRPr lang="en-US" dirty="0"/>
                    </a:p>
                  </a:txBody>
                  <a:tcPr>
                    <a:cell3D prstMaterial="dkEdge">
                      <a:bevel prst="relaxedInset"/>
                      <a:lightRig rig="flood" dir="t"/>
                    </a:cell3D>
                  </a:tcPr>
                </a:tc>
                <a:tc>
                  <a:txBody>
                    <a:bodyPr/>
                    <a:lstStyle/>
                    <a:p>
                      <a:pPr algn="ctr"/>
                      <a:r>
                        <a:rPr lang="en-US" dirty="0" smtClean="0"/>
                        <a:t>NT</a:t>
                      </a:r>
                      <a:endParaRPr lang="en-US" dirty="0"/>
                    </a:p>
                  </a:txBody>
                  <a:tcPr>
                    <a:cell3D prstMaterial="dkEdge">
                      <a:bevel prst="relaxedInset"/>
                      <a:lightRig rig="flood" dir="t"/>
                    </a:cell3D>
                  </a:tcPr>
                </a:tc>
                <a:tc>
                  <a:txBody>
                    <a:bodyPr/>
                    <a:lstStyle/>
                    <a:p>
                      <a:pPr algn="ctr"/>
                      <a:r>
                        <a:rPr lang="en-US" dirty="0" smtClean="0"/>
                        <a:t>72</a:t>
                      </a:r>
                      <a:endParaRPr lang="en-US" dirty="0"/>
                    </a:p>
                  </a:txBody>
                  <a:tcPr>
                    <a:cell3D prstMaterial="dkEdge">
                      <a:bevel prst="relaxedInset"/>
                      <a:lightRig rig="flood" dir="t"/>
                    </a:cell3D>
                  </a:tcPr>
                </a:tc>
                <a:tc>
                  <a:txBody>
                    <a:bodyPr/>
                    <a:lstStyle/>
                    <a:p>
                      <a:pPr algn="ctr"/>
                      <a:r>
                        <a:rPr lang="en-US" dirty="0" smtClean="0"/>
                        <a:t>58</a:t>
                      </a:r>
                      <a:endParaRPr lang="en-US" dirty="0"/>
                    </a:p>
                  </a:txBody>
                  <a:tcPr>
                    <a:cell3D prstMaterial="dkEdge">
                      <a:bevel prst="relaxedInset"/>
                      <a:lightRig rig="flood" dir="t"/>
                    </a:cell3D>
                  </a:tcPr>
                </a:tc>
              </a:tr>
            </a:tbl>
          </a:graphicData>
        </a:graphic>
      </p:graphicFrame>
      <p:graphicFrame>
        <p:nvGraphicFramePr>
          <p:cNvPr id="3" name="Diagram 2"/>
          <p:cNvGraphicFramePr/>
          <p:nvPr/>
        </p:nvGraphicFramePr>
        <p:xfrm>
          <a:off x="8001000" y="6299036"/>
          <a:ext cx="1028700" cy="40011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001836507"/>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3476190648"/>
              </p:ext>
            </p:extLst>
          </p:nvPr>
        </p:nvGraphicFramePr>
        <p:xfrm>
          <a:off x="603912" y="181968"/>
          <a:ext cx="7924800" cy="99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6" name="Content Placeholder 5"/>
          <p:cNvGraphicFramePr>
            <a:graphicFrameLocks noGrp="1"/>
          </p:cNvGraphicFramePr>
          <p:nvPr>
            <p:ph sz="quarter" idx="1"/>
            <p:extLst>
              <p:ext uri="{D42A27DB-BD31-4B8C-83A1-F6EECF244321}">
                <p14:modId xmlns:p14="http://schemas.microsoft.com/office/powerpoint/2010/main" val="2036938013"/>
              </p:ext>
            </p:extLst>
          </p:nvPr>
        </p:nvGraphicFramePr>
        <p:xfrm>
          <a:off x="201304" y="1676400"/>
          <a:ext cx="8750489" cy="4587240"/>
        </p:xfrm>
        <a:graphic>
          <a:graphicData uri="http://schemas.openxmlformats.org/drawingml/2006/table">
            <a:tbl>
              <a:tblPr firstRow="1" bandRow="1">
                <a:tableStyleId>{5C22544A-7EE6-4342-B048-85BDC9FD1C3A}</a:tableStyleId>
              </a:tblPr>
              <a:tblGrid>
                <a:gridCol w="1802580"/>
                <a:gridCol w="785416"/>
                <a:gridCol w="487300"/>
                <a:gridCol w="600198"/>
                <a:gridCol w="771402"/>
                <a:gridCol w="609600"/>
                <a:gridCol w="609600"/>
                <a:gridCol w="609600"/>
                <a:gridCol w="457200"/>
                <a:gridCol w="457200"/>
                <a:gridCol w="533400"/>
                <a:gridCol w="533400"/>
                <a:gridCol w="493593"/>
              </a:tblGrid>
              <a:tr h="487680">
                <a:tc>
                  <a:txBody>
                    <a:bodyPr/>
                    <a:lstStyle/>
                    <a:p>
                      <a:pPr algn="ctr"/>
                      <a:r>
                        <a:rPr lang="en-US" sz="1400" b="1" dirty="0" smtClean="0"/>
                        <a:t>Organisms</a:t>
                      </a:r>
                      <a:endParaRPr lang="en-US" sz="1400" b="1" dirty="0"/>
                    </a:p>
                  </a:txBody>
                  <a:tcPr>
                    <a:cell3D prstMaterial="dkEdge">
                      <a:bevel prst="relaxedInset"/>
                      <a:lightRig rig="flood" dir="t"/>
                    </a:cell3D>
                  </a:tcPr>
                </a:tc>
                <a:tc>
                  <a:txBody>
                    <a:bodyPr/>
                    <a:lstStyle/>
                    <a:p>
                      <a:pPr algn="ctr"/>
                      <a:r>
                        <a:rPr lang="en-US" sz="1400" b="1" dirty="0" smtClean="0"/>
                        <a:t>Isolates</a:t>
                      </a:r>
                      <a:endParaRPr lang="en-US" sz="1400" b="1" dirty="0"/>
                    </a:p>
                  </a:txBody>
                  <a:tcPr>
                    <a:cell3D prstMaterial="dkEdge">
                      <a:bevel prst="relaxedInset"/>
                      <a:lightRig rig="flood" dir="t"/>
                    </a:cell3D>
                  </a:tcPr>
                </a:tc>
                <a:tc>
                  <a:txBody>
                    <a:bodyPr/>
                    <a:lstStyle/>
                    <a:p>
                      <a:pPr algn="ctr"/>
                      <a:r>
                        <a:rPr lang="en-US" sz="1400" b="1" dirty="0" smtClean="0"/>
                        <a:t>CN</a:t>
                      </a:r>
                      <a:endParaRPr lang="en-US" sz="1400" b="1" dirty="0"/>
                    </a:p>
                  </a:txBody>
                  <a:tcPr>
                    <a:cell3D prstMaterial="dkEdge">
                      <a:bevel prst="relaxedInset"/>
                      <a:lightRig rig="flood" dir="t"/>
                    </a:cell3D>
                  </a:tcPr>
                </a:tc>
                <a:tc>
                  <a:txBody>
                    <a:bodyPr/>
                    <a:lstStyle/>
                    <a:p>
                      <a:pPr algn="ctr"/>
                      <a:r>
                        <a:rPr lang="en-US" sz="1400" b="1" dirty="0" smtClean="0"/>
                        <a:t>IPM</a:t>
                      </a:r>
                      <a:endParaRPr lang="en-US" sz="1400" b="1" dirty="0"/>
                    </a:p>
                  </a:txBody>
                  <a:tcPr>
                    <a:cell3D prstMaterial="dkEdge">
                      <a:bevel prst="relaxedInset"/>
                      <a:lightRig rig="flood" dir="t"/>
                    </a:cell3D>
                  </a:tcPr>
                </a:tc>
                <a:tc>
                  <a:txBody>
                    <a:bodyPr/>
                    <a:lstStyle/>
                    <a:p>
                      <a:pPr algn="ctr"/>
                      <a:r>
                        <a:rPr lang="en-US" sz="1400" b="1" dirty="0" smtClean="0"/>
                        <a:t>MEM</a:t>
                      </a:r>
                      <a:endParaRPr lang="en-US" sz="1400" b="1" dirty="0"/>
                    </a:p>
                  </a:txBody>
                  <a:tcPr>
                    <a:cell3D prstMaterial="dkEdge">
                      <a:bevel prst="relaxedInset"/>
                      <a:lightRig rig="flood" dir="t"/>
                    </a:cell3D>
                  </a:tcPr>
                </a:tc>
                <a:tc>
                  <a:txBody>
                    <a:bodyPr/>
                    <a:lstStyle/>
                    <a:p>
                      <a:pPr algn="ctr"/>
                      <a:r>
                        <a:rPr lang="en-US" sz="1400" b="1" dirty="0" smtClean="0"/>
                        <a:t>CIP</a:t>
                      </a:r>
                      <a:endParaRPr lang="en-US" sz="1400" b="1" dirty="0"/>
                    </a:p>
                  </a:txBody>
                  <a:tcPr>
                    <a:cell3D prstMaterial="dkEdge">
                      <a:bevel prst="relaxedInset"/>
                      <a:lightRig rig="flood" dir="t"/>
                    </a:cell3D>
                  </a:tcPr>
                </a:tc>
                <a:tc>
                  <a:txBody>
                    <a:bodyPr/>
                    <a:lstStyle/>
                    <a:p>
                      <a:pPr algn="ctr"/>
                      <a:r>
                        <a:rPr lang="en-US" sz="1400" b="1" dirty="0" smtClean="0"/>
                        <a:t>TZP</a:t>
                      </a:r>
                      <a:endParaRPr lang="en-US" sz="1400" b="1" dirty="0"/>
                    </a:p>
                  </a:txBody>
                  <a:tcPr>
                    <a:cell3D prstMaterial="dkEdge">
                      <a:bevel prst="relaxedInset"/>
                      <a:lightRig rig="flood" dir="t"/>
                    </a:cell3D>
                  </a:tcPr>
                </a:tc>
                <a:tc>
                  <a:txBody>
                    <a:bodyPr/>
                    <a:lstStyle/>
                    <a:p>
                      <a:pPr algn="ctr"/>
                      <a:r>
                        <a:rPr lang="en-US" sz="1400" b="1" dirty="0" smtClean="0"/>
                        <a:t>SCF</a:t>
                      </a:r>
                      <a:endParaRPr lang="en-US" sz="1400" b="1" dirty="0"/>
                    </a:p>
                  </a:txBody>
                  <a:tcPr>
                    <a:cell3D prstMaterial="dkEdge">
                      <a:bevel prst="relaxedInset"/>
                      <a:lightRig rig="flood" dir="t"/>
                    </a:cell3D>
                  </a:tcPr>
                </a:tc>
                <a:tc>
                  <a:txBody>
                    <a:bodyPr/>
                    <a:lstStyle/>
                    <a:p>
                      <a:pPr algn="ctr"/>
                      <a:r>
                        <a:rPr lang="en-US" sz="1400" b="1" dirty="0" smtClean="0"/>
                        <a:t>C</a:t>
                      </a:r>
                      <a:endParaRPr lang="en-US" sz="1400" b="1" dirty="0"/>
                    </a:p>
                  </a:txBody>
                  <a:tcPr>
                    <a:cell3D prstMaterial="dkEdge">
                      <a:bevel prst="relaxedInset"/>
                      <a:lightRig rig="flood" dir="t"/>
                    </a:cell3D>
                  </a:tcPr>
                </a:tc>
                <a:tc>
                  <a:txBody>
                    <a:bodyPr/>
                    <a:lstStyle/>
                    <a:p>
                      <a:pPr algn="ctr"/>
                      <a:r>
                        <a:rPr lang="en-US" sz="1400" b="1" dirty="0" smtClean="0"/>
                        <a:t>E</a:t>
                      </a:r>
                      <a:endParaRPr lang="en-US" sz="1400" b="1" dirty="0"/>
                    </a:p>
                  </a:txBody>
                  <a:tcPr>
                    <a:cell3D prstMaterial="dkEdge">
                      <a:bevel prst="relaxedInset"/>
                      <a:lightRig rig="flood" dir="t"/>
                    </a:cell3D>
                  </a:tcPr>
                </a:tc>
                <a:tc>
                  <a:txBody>
                    <a:bodyPr/>
                    <a:lstStyle/>
                    <a:p>
                      <a:pPr algn="ctr"/>
                      <a:r>
                        <a:rPr lang="en-US" sz="1400" b="1" dirty="0" smtClean="0"/>
                        <a:t>LEV</a:t>
                      </a:r>
                      <a:endParaRPr lang="en-US" sz="1400" b="1" dirty="0"/>
                    </a:p>
                  </a:txBody>
                  <a:tcPr>
                    <a:cell3D prstMaterial="dkEdge">
                      <a:bevel prst="relaxedInset"/>
                      <a:lightRig rig="flood" dir="t"/>
                    </a:cell3D>
                  </a:tcPr>
                </a:tc>
                <a:tc>
                  <a:txBody>
                    <a:bodyPr/>
                    <a:lstStyle/>
                    <a:p>
                      <a:pPr algn="ctr"/>
                      <a:r>
                        <a:rPr lang="en-US" sz="1400" b="1" dirty="0" smtClean="0"/>
                        <a:t>TET</a:t>
                      </a:r>
                      <a:endParaRPr lang="en-US" sz="1400" b="1" dirty="0"/>
                    </a:p>
                  </a:txBody>
                  <a:tcPr>
                    <a:cell3D prstMaterial="dkEdge">
                      <a:bevel prst="relaxedInset"/>
                      <a:lightRig rig="flood" dir="t"/>
                    </a:cell3D>
                  </a:tcPr>
                </a:tc>
                <a:tc>
                  <a:txBody>
                    <a:bodyPr/>
                    <a:lstStyle/>
                    <a:p>
                      <a:pPr algn="ctr"/>
                      <a:r>
                        <a:rPr lang="en-US" sz="1400" b="1" dirty="0" smtClean="0"/>
                        <a:t>CT</a:t>
                      </a:r>
                      <a:endParaRPr lang="en-US" sz="1400" b="1" dirty="0"/>
                    </a:p>
                  </a:txBody>
                  <a:tcPr>
                    <a:cell3D prstMaterial="dkEdge">
                      <a:bevel prst="relaxedInset"/>
                      <a:lightRig rig="flood" dir="t"/>
                    </a:cell3D>
                  </a:tcPr>
                </a:tc>
              </a:tr>
              <a:tr h="426720">
                <a:tc>
                  <a:txBody>
                    <a:bodyPr/>
                    <a:lstStyle/>
                    <a:p>
                      <a:r>
                        <a:rPr lang="en-US" dirty="0" err="1" smtClean="0"/>
                        <a:t>Acinetobacter</a:t>
                      </a:r>
                      <a:endParaRPr lang="en-US" dirty="0"/>
                    </a:p>
                  </a:txBody>
                  <a:tcPr>
                    <a:cell3D prstMaterial="dkEdge">
                      <a:bevel prst="relaxedInset"/>
                      <a:lightRig rig="flood" dir="t"/>
                    </a:cell3D>
                  </a:tcPr>
                </a:tc>
                <a:tc>
                  <a:txBody>
                    <a:bodyPr/>
                    <a:lstStyle/>
                    <a:p>
                      <a:pPr algn="ctr"/>
                      <a:r>
                        <a:rPr lang="en-US" dirty="0" smtClean="0"/>
                        <a:t>187</a:t>
                      </a:r>
                      <a:endParaRPr lang="en-US" dirty="0"/>
                    </a:p>
                  </a:txBody>
                  <a:tcPr>
                    <a:cell3D prstMaterial="dkEdge">
                      <a:bevel prst="relaxedInset"/>
                      <a:lightRig rig="flood" dir="t"/>
                    </a:cell3D>
                  </a:tcPr>
                </a:tc>
                <a:tc>
                  <a:txBody>
                    <a:bodyPr/>
                    <a:lstStyle/>
                    <a:p>
                      <a:pPr algn="ctr"/>
                      <a:r>
                        <a:rPr lang="en-US" sz="1400" dirty="0" smtClean="0"/>
                        <a:t>73</a:t>
                      </a:r>
                      <a:endParaRPr lang="en-US" sz="1400" dirty="0"/>
                    </a:p>
                  </a:txBody>
                  <a:tcPr>
                    <a:cell3D prstMaterial="dkEdge">
                      <a:bevel prst="relaxedInset"/>
                      <a:lightRig rig="flood" dir="t"/>
                    </a:cell3D>
                  </a:tcPr>
                </a:tc>
                <a:tc>
                  <a:txBody>
                    <a:bodyPr/>
                    <a:lstStyle/>
                    <a:p>
                      <a:pPr algn="ctr"/>
                      <a:r>
                        <a:rPr lang="en-US" sz="1400" dirty="0" smtClean="0"/>
                        <a:t>72</a:t>
                      </a:r>
                      <a:endParaRPr lang="en-US" sz="1400" dirty="0"/>
                    </a:p>
                  </a:txBody>
                  <a:tcPr>
                    <a:cell3D prstMaterial="dkEdge">
                      <a:bevel prst="relaxedInset"/>
                      <a:lightRig rig="flood" dir="t"/>
                    </a:cell3D>
                  </a:tcPr>
                </a:tc>
                <a:tc>
                  <a:txBody>
                    <a:bodyPr/>
                    <a:lstStyle/>
                    <a:p>
                      <a:pPr algn="ctr"/>
                      <a:r>
                        <a:rPr lang="en-US" sz="1400" dirty="0" smtClean="0"/>
                        <a:t>72</a:t>
                      </a:r>
                      <a:endParaRPr lang="en-US" sz="1400" dirty="0"/>
                    </a:p>
                  </a:txBody>
                  <a:tcPr>
                    <a:cell3D prstMaterial="dkEdge">
                      <a:bevel prst="relaxedInset"/>
                      <a:lightRig rig="flood" dir="t"/>
                    </a:cell3D>
                  </a:tcPr>
                </a:tc>
                <a:tc>
                  <a:txBody>
                    <a:bodyPr/>
                    <a:lstStyle/>
                    <a:p>
                      <a:pPr algn="ctr"/>
                      <a:r>
                        <a:rPr lang="en-US" sz="1400" dirty="0" smtClean="0"/>
                        <a:t>85</a:t>
                      </a:r>
                      <a:endParaRPr lang="en-US" sz="1400" dirty="0"/>
                    </a:p>
                  </a:txBody>
                  <a:tcPr>
                    <a:cell3D prstMaterial="dkEdge">
                      <a:bevel prst="relaxedInset"/>
                      <a:lightRig rig="flood" dir="t"/>
                    </a:cell3D>
                  </a:tcPr>
                </a:tc>
                <a:tc>
                  <a:txBody>
                    <a:bodyPr/>
                    <a:lstStyle/>
                    <a:p>
                      <a:pPr algn="ctr"/>
                      <a:r>
                        <a:rPr lang="en-US" sz="1400" dirty="0" smtClean="0"/>
                        <a:t>75</a:t>
                      </a:r>
                      <a:endParaRPr lang="en-US" sz="1400" dirty="0"/>
                    </a:p>
                  </a:txBody>
                  <a:tcPr>
                    <a:cell3D prstMaterial="dkEdge">
                      <a:bevel prst="relaxedInset"/>
                      <a:lightRig rig="flood" dir="t"/>
                    </a:cell3D>
                  </a:tcPr>
                </a:tc>
                <a:tc>
                  <a:txBody>
                    <a:bodyPr/>
                    <a:lstStyle/>
                    <a:p>
                      <a:pPr algn="ctr"/>
                      <a:r>
                        <a:rPr lang="en-US" sz="1400" dirty="0" smtClean="0"/>
                        <a:t>80</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r>
              <a:tr h="381000">
                <a:tc>
                  <a:txBody>
                    <a:bodyPr/>
                    <a:lstStyle/>
                    <a:p>
                      <a:r>
                        <a:rPr lang="en-US" dirty="0" smtClean="0"/>
                        <a:t>E. Coli</a:t>
                      </a:r>
                      <a:endParaRPr lang="en-US" dirty="0"/>
                    </a:p>
                  </a:txBody>
                  <a:tcPr>
                    <a:cell3D prstMaterial="dkEdge">
                      <a:bevel prst="relaxedInset"/>
                      <a:lightRig rig="flood" dir="t"/>
                    </a:cell3D>
                  </a:tcPr>
                </a:tc>
                <a:tc>
                  <a:txBody>
                    <a:bodyPr/>
                    <a:lstStyle/>
                    <a:p>
                      <a:pPr algn="ctr"/>
                      <a:r>
                        <a:rPr lang="en-US" dirty="0" smtClean="0"/>
                        <a:t>648</a:t>
                      </a:r>
                      <a:endParaRPr lang="en-US" dirty="0"/>
                    </a:p>
                  </a:txBody>
                  <a:tcPr>
                    <a:cell3D prstMaterial="dkEdge">
                      <a:bevel prst="relaxedInset"/>
                      <a:lightRig rig="flood" dir="t"/>
                    </a:cell3D>
                  </a:tcPr>
                </a:tc>
                <a:tc>
                  <a:txBody>
                    <a:bodyPr/>
                    <a:lstStyle/>
                    <a:p>
                      <a:pPr algn="ctr"/>
                      <a:r>
                        <a:rPr lang="en-US" sz="1400" dirty="0" smtClean="0"/>
                        <a:t>40</a:t>
                      </a:r>
                      <a:endParaRPr lang="en-US" sz="1400" dirty="0"/>
                    </a:p>
                  </a:txBody>
                  <a:tcPr>
                    <a:cell3D prstMaterial="dkEdge">
                      <a:bevel prst="relaxedInset"/>
                      <a:lightRig rig="flood" dir="t"/>
                    </a:cell3D>
                  </a:tcPr>
                </a:tc>
                <a:tc>
                  <a:txBody>
                    <a:bodyPr/>
                    <a:lstStyle/>
                    <a:p>
                      <a:pPr algn="ctr"/>
                      <a:r>
                        <a:rPr lang="en-US" sz="1400" dirty="0" smtClean="0"/>
                        <a:t>1</a:t>
                      </a:r>
                      <a:endParaRPr lang="en-US" sz="1400" dirty="0"/>
                    </a:p>
                  </a:txBody>
                  <a:tcPr>
                    <a:cell3D prstMaterial="dkEdge">
                      <a:bevel prst="relaxedInset"/>
                      <a:lightRig rig="flood" dir="t"/>
                    </a:cell3D>
                  </a:tcPr>
                </a:tc>
                <a:tc>
                  <a:txBody>
                    <a:bodyPr/>
                    <a:lstStyle/>
                    <a:p>
                      <a:pPr algn="ctr"/>
                      <a:r>
                        <a:rPr lang="en-US" sz="1400" dirty="0" smtClean="0"/>
                        <a:t>1</a:t>
                      </a:r>
                      <a:endParaRPr lang="en-US" sz="1400" dirty="0"/>
                    </a:p>
                  </a:txBody>
                  <a:tcPr>
                    <a:cell3D prstMaterial="dkEdge">
                      <a:bevel prst="relaxedInset"/>
                      <a:lightRig rig="flood" dir="t"/>
                    </a:cell3D>
                  </a:tcPr>
                </a:tc>
                <a:tc>
                  <a:txBody>
                    <a:bodyPr/>
                    <a:lstStyle/>
                    <a:p>
                      <a:pPr algn="ctr"/>
                      <a:r>
                        <a:rPr lang="en-US" sz="1400" dirty="0" smtClean="0"/>
                        <a:t>65</a:t>
                      </a:r>
                      <a:endParaRPr lang="en-US" sz="1400" dirty="0"/>
                    </a:p>
                  </a:txBody>
                  <a:tcPr>
                    <a:cell3D prstMaterial="dkEdge">
                      <a:bevel prst="relaxedInset"/>
                      <a:lightRig rig="flood" dir="t"/>
                    </a:cell3D>
                  </a:tcPr>
                </a:tc>
                <a:tc>
                  <a:txBody>
                    <a:bodyPr/>
                    <a:lstStyle/>
                    <a:p>
                      <a:pPr algn="ctr"/>
                      <a:r>
                        <a:rPr lang="en-US" sz="1400" dirty="0" smtClean="0"/>
                        <a:t>7</a:t>
                      </a:r>
                      <a:endParaRPr lang="en-US" sz="1400" dirty="0"/>
                    </a:p>
                  </a:txBody>
                  <a:tcPr>
                    <a:cell3D prstMaterial="dkEdge">
                      <a:bevel prst="relaxedInset"/>
                      <a:lightRig rig="flood" dir="t"/>
                    </a:cell3D>
                  </a:tcPr>
                </a:tc>
                <a:tc>
                  <a:txBody>
                    <a:bodyPr/>
                    <a:lstStyle/>
                    <a:p>
                      <a:pPr algn="ctr"/>
                      <a:r>
                        <a:rPr lang="en-US" sz="1400" dirty="0" smtClean="0"/>
                        <a:t>3</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r>
              <a:tr h="381000">
                <a:tc>
                  <a:txBody>
                    <a:bodyPr/>
                    <a:lstStyle/>
                    <a:p>
                      <a:r>
                        <a:rPr lang="en-US" dirty="0" err="1" smtClean="0"/>
                        <a:t>Enterobracter</a:t>
                      </a:r>
                      <a:r>
                        <a:rPr lang="en-US" dirty="0" smtClean="0"/>
                        <a:t> </a:t>
                      </a:r>
                      <a:r>
                        <a:rPr lang="en-US" dirty="0" err="1" smtClean="0"/>
                        <a:t>spp</a:t>
                      </a:r>
                      <a:endParaRPr lang="en-US" dirty="0"/>
                    </a:p>
                  </a:txBody>
                  <a:tcPr>
                    <a:cell3D prstMaterial="dkEdge">
                      <a:bevel prst="relaxedInset"/>
                      <a:lightRig rig="flood" dir="t"/>
                    </a:cell3D>
                  </a:tcPr>
                </a:tc>
                <a:tc>
                  <a:txBody>
                    <a:bodyPr/>
                    <a:lstStyle/>
                    <a:p>
                      <a:pPr algn="ctr"/>
                      <a:r>
                        <a:rPr lang="en-US" dirty="0" smtClean="0"/>
                        <a:t>329</a:t>
                      </a:r>
                      <a:endParaRPr lang="en-US" dirty="0"/>
                    </a:p>
                  </a:txBody>
                  <a:tcPr>
                    <a:cell3D prstMaterial="dkEdge">
                      <a:bevel prst="relaxedInset"/>
                      <a:lightRig rig="flood" dir="t"/>
                    </a:cell3D>
                  </a:tcPr>
                </a:tc>
                <a:tc>
                  <a:txBody>
                    <a:bodyPr/>
                    <a:lstStyle/>
                    <a:p>
                      <a:pPr algn="ctr"/>
                      <a:r>
                        <a:rPr lang="en-US" sz="1400" dirty="0" smtClean="0"/>
                        <a:t>48</a:t>
                      </a:r>
                      <a:endParaRPr lang="en-US" sz="1400" dirty="0"/>
                    </a:p>
                  </a:txBody>
                  <a:tcPr>
                    <a:cell3D prstMaterial="dkEdge">
                      <a:bevel prst="relaxedInset"/>
                      <a:lightRig rig="flood" dir="t"/>
                    </a:cell3D>
                  </a:tcPr>
                </a:tc>
                <a:tc>
                  <a:txBody>
                    <a:bodyPr/>
                    <a:lstStyle/>
                    <a:p>
                      <a:pPr algn="ctr"/>
                      <a:r>
                        <a:rPr lang="en-US" sz="1400" dirty="0" smtClean="0"/>
                        <a:t>1</a:t>
                      </a:r>
                      <a:endParaRPr lang="en-US" sz="1400" dirty="0"/>
                    </a:p>
                  </a:txBody>
                  <a:tcPr>
                    <a:cell3D prstMaterial="dkEdge">
                      <a:bevel prst="relaxedInset"/>
                      <a:lightRig rig="flood" dir="t"/>
                    </a:cell3D>
                  </a:tcPr>
                </a:tc>
                <a:tc>
                  <a:txBody>
                    <a:bodyPr/>
                    <a:lstStyle/>
                    <a:p>
                      <a:pPr algn="ctr"/>
                      <a:r>
                        <a:rPr lang="en-US" sz="1400" dirty="0" smtClean="0"/>
                        <a:t>1</a:t>
                      </a:r>
                      <a:endParaRPr lang="en-US" sz="1400" dirty="0"/>
                    </a:p>
                  </a:txBody>
                  <a:tcPr>
                    <a:cell3D prstMaterial="dkEdge">
                      <a:bevel prst="relaxedInset"/>
                      <a:lightRig rig="flood" dir="t"/>
                    </a:cell3D>
                  </a:tcPr>
                </a:tc>
                <a:tc>
                  <a:txBody>
                    <a:bodyPr/>
                    <a:lstStyle/>
                    <a:p>
                      <a:pPr algn="ctr"/>
                      <a:r>
                        <a:rPr lang="en-US" sz="1400" dirty="0" smtClean="0"/>
                        <a:t>41</a:t>
                      </a:r>
                      <a:endParaRPr lang="en-US" sz="1400" dirty="0"/>
                    </a:p>
                  </a:txBody>
                  <a:tcPr>
                    <a:cell3D prstMaterial="dkEdge">
                      <a:bevel prst="relaxedInset"/>
                      <a:lightRig rig="flood" dir="t"/>
                    </a:cell3D>
                  </a:tcPr>
                </a:tc>
                <a:tc>
                  <a:txBody>
                    <a:bodyPr/>
                    <a:lstStyle/>
                    <a:p>
                      <a:pPr algn="ctr"/>
                      <a:r>
                        <a:rPr lang="en-US" sz="1400" dirty="0" smtClean="0"/>
                        <a:t>16</a:t>
                      </a:r>
                      <a:endParaRPr lang="en-US" sz="1400" dirty="0"/>
                    </a:p>
                  </a:txBody>
                  <a:tcPr>
                    <a:cell3D prstMaterial="dkEdge">
                      <a:bevel prst="relaxedInset"/>
                      <a:lightRig rig="flood" dir="t"/>
                    </a:cell3D>
                  </a:tcPr>
                </a:tc>
                <a:tc>
                  <a:txBody>
                    <a:bodyPr/>
                    <a:lstStyle/>
                    <a:p>
                      <a:pPr algn="ctr"/>
                      <a:r>
                        <a:rPr lang="en-US" sz="1400" dirty="0" smtClean="0"/>
                        <a:t>3</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r>
              <a:tr h="381000">
                <a:tc>
                  <a:txBody>
                    <a:bodyPr/>
                    <a:lstStyle/>
                    <a:p>
                      <a:r>
                        <a:rPr lang="en-US" dirty="0" smtClean="0"/>
                        <a:t>H. </a:t>
                      </a:r>
                      <a:r>
                        <a:rPr lang="en-US" dirty="0" err="1" smtClean="0"/>
                        <a:t>Influenzae</a:t>
                      </a:r>
                      <a:endParaRPr lang="en-US" dirty="0"/>
                    </a:p>
                  </a:txBody>
                  <a:tcPr>
                    <a:cell3D prstMaterial="dkEdge">
                      <a:bevel prst="relaxedInset"/>
                      <a:lightRig rig="flood" dir="t"/>
                    </a:cell3D>
                  </a:tcPr>
                </a:tc>
                <a:tc>
                  <a:txBody>
                    <a:bodyPr/>
                    <a:lstStyle/>
                    <a:p>
                      <a:pPr algn="ctr"/>
                      <a:r>
                        <a:rPr lang="en-US" dirty="0" smtClean="0"/>
                        <a:t>77</a:t>
                      </a:r>
                      <a:endParaRPr lang="en-US"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3</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7</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r>
              <a:tr h="381000">
                <a:tc>
                  <a:txBody>
                    <a:bodyPr/>
                    <a:lstStyle/>
                    <a:p>
                      <a:r>
                        <a:rPr lang="en-US" dirty="0" smtClean="0"/>
                        <a:t>Proteus Mirabilis</a:t>
                      </a:r>
                      <a:endParaRPr lang="en-US" dirty="0"/>
                    </a:p>
                  </a:txBody>
                  <a:tcPr>
                    <a:cell3D prstMaterial="dkEdge">
                      <a:bevel prst="relaxedInset"/>
                      <a:lightRig rig="flood" dir="t"/>
                    </a:cell3D>
                  </a:tcPr>
                </a:tc>
                <a:tc>
                  <a:txBody>
                    <a:bodyPr/>
                    <a:lstStyle/>
                    <a:p>
                      <a:pPr algn="ctr"/>
                      <a:r>
                        <a:rPr lang="en-US" dirty="0" smtClean="0"/>
                        <a:t>116</a:t>
                      </a:r>
                      <a:endParaRPr lang="en-US" dirty="0"/>
                    </a:p>
                  </a:txBody>
                  <a:tcPr>
                    <a:cell3D prstMaterial="dkEdge">
                      <a:bevel prst="relaxedInset"/>
                      <a:lightRig rig="flood" dir="t"/>
                    </a:cell3D>
                  </a:tcPr>
                </a:tc>
                <a:tc>
                  <a:txBody>
                    <a:bodyPr/>
                    <a:lstStyle/>
                    <a:p>
                      <a:pPr algn="ctr"/>
                      <a:r>
                        <a:rPr lang="en-US" sz="1400" dirty="0" smtClean="0"/>
                        <a:t>37</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27</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r>
              <a:tr h="381000">
                <a:tc>
                  <a:txBody>
                    <a:bodyPr/>
                    <a:lstStyle/>
                    <a:p>
                      <a:r>
                        <a:rPr lang="en-US" dirty="0" smtClean="0"/>
                        <a:t>Ps. </a:t>
                      </a:r>
                      <a:r>
                        <a:rPr lang="en-US" dirty="0" err="1" smtClean="0"/>
                        <a:t>Areruginosa</a:t>
                      </a:r>
                      <a:endParaRPr lang="en-US" dirty="0"/>
                    </a:p>
                  </a:txBody>
                  <a:tcPr>
                    <a:cell3D prstMaterial="dkEdge">
                      <a:bevel prst="relaxedInset"/>
                      <a:lightRig rig="flood" dir="t"/>
                    </a:cell3D>
                  </a:tcPr>
                </a:tc>
                <a:tc>
                  <a:txBody>
                    <a:bodyPr/>
                    <a:lstStyle/>
                    <a:p>
                      <a:pPr algn="ctr"/>
                      <a:r>
                        <a:rPr lang="en-US" dirty="0" smtClean="0"/>
                        <a:t>388</a:t>
                      </a:r>
                      <a:endParaRPr lang="en-US" dirty="0"/>
                    </a:p>
                  </a:txBody>
                  <a:tcPr>
                    <a:cell3D prstMaterial="dkEdge">
                      <a:bevel prst="relaxedInset"/>
                      <a:lightRig rig="flood" dir="t"/>
                    </a:cell3D>
                  </a:tcPr>
                </a:tc>
                <a:tc>
                  <a:txBody>
                    <a:bodyPr/>
                    <a:lstStyle/>
                    <a:p>
                      <a:pPr algn="ctr"/>
                      <a:r>
                        <a:rPr lang="en-US" sz="1400" dirty="0" smtClean="0"/>
                        <a:t>38</a:t>
                      </a:r>
                      <a:endParaRPr lang="en-US" sz="1400" dirty="0"/>
                    </a:p>
                  </a:txBody>
                  <a:tcPr>
                    <a:cell3D prstMaterial="dkEdge">
                      <a:bevel prst="relaxedInset"/>
                      <a:lightRig rig="flood" dir="t"/>
                    </a:cell3D>
                  </a:tcPr>
                </a:tc>
                <a:tc>
                  <a:txBody>
                    <a:bodyPr/>
                    <a:lstStyle/>
                    <a:p>
                      <a:pPr algn="ctr"/>
                      <a:r>
                        <a:rPr lang="en-US" sz="1400" dirty="0" smtClean="0"/>
                        <a:t>16</a:t>
                      </a:r>
                      <a:endParaRPr lang="en-US" sz="1400" dirty="0"/>
                    </a:p>
                  </a:txBody>
                  <a:tcPr>
                    <a:cell3D prstMaterial="dkEdge">
                      <a:bevel prst="relaxedInset"/>
                      <a:lightRig rig="flood" dir="t"/>
                    </a:cell3D>
                  </a:tcPr>
                </a:tc>
                <a:tc>
                  <a:txBody>
                    <a:bodyPr/>
                    <a:lstStyle/>
                    <a:p>
                      <a:pPr algn="ctr"/>
                      <a:r>
                        <a:rPr lang="en-US" sz="1400" dirty="0" smtClean="0"/>
                        <a:t>16</a:t>
                      </a:r>
                      <a:endParaRPr lang="en-US" sz="1400" dirty="0"/>
                    </a:p>
                  </a:txBody>
                  <a:tcPr>
                    <a:cell3D prstMaterial="dkEdge">
                      <a:bevel prst="relaxedInset"/>
                      <a:lightRig rig="flood" dir="t"/>
                    </a:cell3D>
                  </a:tcPr>
                </a:tc>
                <a:tc>
                  <a:txBody>
                    <a:bodyPr/>
                    <a:lstStyle/>
                    <a:p>
                      <a:pPr algn="ctr"/>
                      <a:r>
                        <a:rPr lang="en-US" sz="1400" dirty="0" smtClean="0"/>
                        <a:t>31</a:t>
                      </a:r>
                      <a:endParaRPr lang="en-US" sz="1400" dirty="0"/>
                    </a:p>
                  </a:txBody>
                  <a:tcPr>
                    <a:cell3D prstMaterial="dkEdge">
                      <a:bevel prst="relaxedInset"/>
                      <a:lightRig rig="flood" dir="t"/>
                    </a:cell3D>
                  </a:tcPr>
                </a:tc>
                <a:tc>
                  <a:txBody>
                    <a:bodyPr/>
                    <a:lstStyle/>
                    <a:p>
                      <a:pPr algn="ctr"/>
                      <a:r>
                        <a:rPr lang="en-US" sz="1400" dirty="0" smtClean="0"/>
                        <a:t>23</a:t>
                      </a:r>
                      <a:endParaRPr lang="en-US" sz="1400" dirty="0"/>
                    </a:p>
                  </a:txBody>
                  <a:tcPr>
                    <a:cell3D prstMaterial="dkEdge">
                      <a:bevel prst="relaxedInset"/>
                      <a:lightRig rig="flood" dir="t"/>
                    </a:cell3D>
                  </a:tcPr>
                </a:tc>
                <a:tc>
                  <a:txBody>
                    <a:bodyPr/>
                    <a:lstStyle/>
                    <a:p>
                      <a:pPr algn="ctr"/>
                      <a:r>
                        <a:rPr lang="en-US" sz="1400" dirty="0" smtClean="0"/>
                        <a:t>5</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r>
              <a:tr h="381000">
                <a:tc>
                  <a:txBody>
                    <a:bodyPr/>
                    <a:lstStyle/>
                    <a:p>
                      <a:r>
                        <a:rPr lang="en-US" dirty="0" err="1" smtClean="0"/>
                        <a:t>Solmonella</a:t>
                      </a:r>
                      <a:r>
                        <a:rPr lang="en-US" dirty="0" smtClean="0"/>
                        <a:t> </a:t>
                      </a:r>
                      <a:r>
                        <a:rPr lang="en-US" dirty="0" err="1" smtClean="0"/>
                        <a:t>typhi</a:t>
                      </a:r>
                      <a:endParaRPr lang="en-US" dirty="0"/>
                    </a:p>
                  </a:txBody>
                  <a:tcPr>
                    <a:cell3D prstMaterial="dkEdge">
                      <a:bevel prst="relaxedInset"/>
                      <a:lightRig rig="flood" dir="t"/>
                    </a:cell3D>
                  </a:tcPr>
                </a:tc>
                <a:tc>
                  <a:txBody>
                    <a:bodyPr/>
                    <a:lstStyle/>
                    <a:p>
                      <a:pPr algn="ctr"/>
                      <a:r>
                        <a:rPr lang="en-US" dirty="0" smtClean="0"/>
                        <a:t>75</a:t>
                      </a:r>
                      <a:endParaRPr lang="en-US"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90</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41</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r>
              <a:tr h="304800">
                <a:tc>
                  <a:txBody>
                    <a:bodyPr/>
                    <a:lstStyle/>
                    <a:p>
                      <a:r>
                        <a:rPr lang="en-US" dirty="0" smtClean="0"/>
                        <a:t>Vibrio </a:t>
                      </a:r>
                      <a:r>
                        <a:rPr lang="en-US" dirty="0" err="1" smtClean="0"/>
                        <a:t>cholerae</a:t>
                      </a:r>
                      <a:endParaRPr lang="en-US" dirty="0"/>
                    </a:p>
                  </a:txBody>
                  <a:tcPr>
                    <a:cell3D prstMaterial="dkEdge">
                      <a:bevel prst="relaxedInset"/>
                      <a:lightRig rig="flood" dir="t"/>
                    </a:cell3D>
                  </a:tcPr>
                </a:tc>
                <a:tc>
                  <a:txBody>
                    <a:bodyPr/>
                    <a:lstStyle/>
                    <a:p>
                      <a:pPr algn="ctr"/>
                      <a:r>
                        <a:rPr lang="en-US" dirty="0" smtClean="0"/>
                        <a:t>25</a:t>
                      </a:r>
                      <a:endParaRPr lang="en-US"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6</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r>
              <a:tr h="396240">
                <a:tc>
                  <a:txBody>
                    <a:bodyPr/>
                    <a:lstStyle/>
                    <a:p>
                      <a:r>
                        <a:rPr lang="en-US" dirty="0" smtClean="0"/>
                        <a:t>Moraxella </a:t>
                      </a:r>
                      <a:r>
                        <a:rPr lang="en-US" dirty="0" err="1" smtClean="0"/>
                        <a:t>catarralis</a:t>
                      </a:r>
                      <a:endParaRPr lang="en-US" dirty="0"/>
                    </a:p>
                  </a:txBody>
                  <a:tcPr>
                    <a:cell3D prstMaterial="dkEdge">
                      <a:bevel prst="relaxedInset"/>
                      <a:lightRig rig="flood" dir="t"/>
                    </a:cell3D>
                  </a:tcPr>
                </a:tc>
                <a:tc>
                  <a:txBody>
                    <a:bodyPr/>
                    <a:lstStyle/>
                    <a:p>
                      <a:pPr algn="ctr"/>
                      <a:r>
                        <a:rPr lang="en-US" dirty="0" smtClean="0"/>
                        <a:t>151</a:t>
                      </a:r>
                      <a:endParaRPr lang="en-US"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55</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28</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r>
              <a:tr h="381000">
                <a:tc>
                  <a:txBody>
                    <a:bodyPr/>
                    <a:lstStyle/>
                    <a:p>
                      <a:r>
                        <a:rPr lang="en-US" dirty="0" err="1" smtClean="0"/>
                        <a:t>Klebsilla</a:t>
                      </a:r>
                      <a:r>
                        <a:rPr lang="en-US" dirty="0" smtClean="0"/>
                        <a:t> </a:t>
                      </a:r>
                      <a:r>
                        <a:rPr lang="en-US" dirty="0" err="1" smtClean="0"/>
                        <a:t>spp</a:t>
                      </a:r>
                      <a:endParaRPr lang="en-US" dirty="0"/>
                    </a:p>
                  </a:txBody>
                  <a:tcPr>
                    <a:cell3D prstMaterial="dkEdge">
                      <a:bevel prst="relaxedInset"/>
                      <a:lightRig rig="flood" dir="t"/>
                    </a:cell3D>
                  </a:tcPr>
                </a:tc>
                <a:tc>
                  <a:txBody>
                    <a:bodyPr/>
                    <a:lstStyle/>
                    <a:p>
                      <a:pPr algn="ctr"/>
                      <a:r>
                        <a:rPr lang="en-US" dirty="0" smtClean="0"/>
                        <a:t>255</a:t>
                      </a:r>
                      <a:endParaRPr lang="en-US" dirty="0"/>
                    </a:p>
                  </a:txBody>
                  <a:tcPr>
                    <a:cell3D prstMaterial="dkEdge">
                      <a:bevel prst="relaxedInset"/>
                      <a:lightRig rig="flood" dir="t"/>
                    </a:cell3D>
                  </a:tcPr>
                </a:tc>
                <a:tc>
                  <a:txBody>
                    <a:bodyPr/>
                    <a:lstStyle/>
                    <a:p>
                      <a:pPr algn="ctr"/>
                      <a:r>
                        <a:rPr lang="en-US" sz="1400" dirty="0" smtClean="0"/>
                        <a:t>50</a:t>
                      </a:r>
                      <a:endParaRPr lang="en-US" sz="1400" dirty="0"/>
                    </a:p>
                  </a:txBody>
                  <a:tcPr>
                    <a:cell3D prstMaterial="dkEdge">
                      <a:bevel prst="relaxedInset"/>
                      <a:lightRig rig="flood" dir="t"/>
                    </a:cell3D>
                  </a:tcPr>
                </a:tc>
                <a:tc>
                  <a:txBody>
                    <a:bodyPr/>
                    <a:lstStyle/>
                    <a:p>
                      <a:pPr algn="ctr"/>
                      <a:r>
                        <a:rPr lang="en-US" sz="1400" dirty="0" smtClean="0"/>
                        <a:t>8</a:t>
                      </a:r>
                      <a:endParaRPr lang="en-US" sz="1400" dirty="0"/>
                    </a:p>
                  </a:txBody>
                  <a:tcPr>
                    <a:cell3D prstMaterial="dkEdge">
                      <a:bevel prst="relaxedInset"/>
                      <a:lightRig rig="flood" dir="t"/>
                    </a:cell3D>
                  </a:tcPr>
                </a:tc>
                <a:tc>
                  <a:txBody>
                    <a:bodyPr/>
                    <a:lstStyle/>
                    <a:p>
                      <a:pPr algn="ctr"/>
                      <a:r>
                        <a:rPr lang="en-US" sz="1400" dirty="0" smtClean="0"/>
                        <a:t>8</a:t>
                      </a:r>
                      <a:endParaRPr lang="en-US" sz="1400" dirty="0"/>
                    </a:p>
                  </a:txBody>
                  <a:tcPr>
                    <a:cell3D prstMaterial="dkEdge">
                      <a:bevel prst="relaxedInset"/>
                      <a:lightRig rig="flood" dir="t"/>
                    </a:cell3D>
                  </a:tcPr>
                </a:tc>
                <a:tc>
                  <a:txBody>
                    <a:bodyPr/>
                    <a:lstStyle/>
                    <a:p>
                      <a:pPr algn="ctr"/>
                      <a:r>
                        <a:rPr lang="en-US" sz="1400" dirty="0" smtClean="0"/>
                        <a:t>40</a:t>
                      </a:r>
                      <a:endParaRPr lang="en-US" sz="1400" dirty="0"/>
                    </a:p>
                  </a:txBody>
                  <a:tcPr>
                    <a:cell3D prstMaterial="dkEdge">
                      <a:bevel prst="relaxedInset"/>
                      <a:lightRig rig="flood" dir="t"/>
                    </a:cell3D>
                  </a:tcPr>
                </a:tc>
                <a:tc>
                  <a:txBody>
                    <a:bodyPr/>
                    <a:lstStyle/>
                    <a:p>
                      <a:pPr algn="ctr"/>
                      <a:r>
                        <a:rPr lang="en-US" sz="1400" dirty="0" smtClean="0"/>
                        <a:t>25</a:t>
                      </a:r>
                      <a:endParaRPr lang="en-US" sz="1400" dirty="0"/>
                    </a:p>
                  </a:txBody>
                  <a:tcPr>
                    <a:cell3D prstMaterial="dkEdge">
                      <a:bevel prst="relaxedInset"/>
                      <a:lightRig rig="flood" dir="t"/>
                    </a:cell3D>
                  </a:tcPr>
                </a:tc>
                <a:tc>
                  <a:txBody>
                    <a:bodyPr/>
                    <a:lstStyle/>
                    <a:p>
                      <a:pPr algn="ctr"/>
                      <a:r>
                        <a:rPr lang="en-US" sz="1400" dirty="0" smtClean="0"/>
                        <a:t>23</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NT</a:t>
                      </a:r>
                      <a:endParaRPr lang="en-US" sz="1400" dirty="0"/>
                    </a:p>
                  </a:txBody>
                  <a:tcPr>
                    <a:cell3D prstMaterial="dkEdge">
                      <a:bevel prst="relaxedInset"/>
                      <a:lightRig rig="flood" dir="t"/>
                    </a:cell3D>
                  </a:tcPr>
                </a:tc>
                <a:tc>
                  <a:txBody>
                    <a:bodyPr/>
                    <a:lstStyle/>
                    <a:p>
                      <a:pPr algn="ctr"/>
                      <a:r>
                        <a:rPr lang="en-US" sz="1400" dirty="0" smtClean="0"/>
                        <a:t>0</a:t>
                      </a:r>
                      <a:endParaRPr lang="en-US" sz="1400" dirty="0"/>
                    </a:p>
                  </a:txBody>
                  <a:tcPr>
                    <a:cell3D prstMaterial="dkEdge">
                      <a:bevel prst="relaxedInset"/>
                      <a:lightRig rig="flood" dir="t"/>
                    </a:cell3D>
                  </a:tcPr>
                </a:tc>
              </a:tr>
            </a:tbl>
          </a:graphicData>
        </a:graphic>
      </p:graphicFrame>
      <p:graphicFrame>
        <p:nvGraphicFramePr>
          <p:cNvPr id="5" name="Diagram 4"/>
          <p:cNvGraphicFramePr/>
          <p:nvPr>
            <p:extLst>
              <p:ext uri="{D42A27DB-BD31-4B8C-83A1-F6EECF244321}">
                <p14:modId xmlns:p14="http://schemas.microsoft.com/office/powerpoint/2010/main" val="2449343999"/>
              </p:ext>
            </p:extLst>
          </p:nvPr>
        </p:nvGraphicFramePr>
        <p:xfrm>
          <a:off x="8001000" y="6425400"/>
          <a:ext cx="1028700" cy="40011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745316684"/>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circle(in)">
                                      <p:cBhvr>
                                        <p:cTn id="1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sz="quarter" idx="1"/>
          </p:nvPr>
        </p:nvSpPr>
        <p:spPr/>
        <p:txBody>
          <a:bodyPr/>
          <a:lstStyle/>
          <a:p>
            <a:endParaRPr lang="en-US"/>
          </a:p>
        </p:txBody>
      </p:sp>
      <p:pic>
        <p:nvPicPr>
          <p:cNvPr id="3074" name="Picture 2" descr="C:\Users\Ammar\Desktop\IMG_000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208" y="580032"/>
            <a:ext cx="8695997" cy="6218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713348"/>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circle(in)">
                                      <p:cBhvr>
                                        <p:cTn id="7" dur="20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Content Placeholder 1"/>
          <p:cNvSpPr>
            <a:spLocks noGrp="1"/>
          </p:cNvSpPr>
          <p:nvPr>
            <p:ph sz="quarter" idx="1"/>
          </p:nvPr>
        </p:nvSpPr>
        <p:spPr/>
        <p:txBody>
          <a:bodyPr/>
          <a:lstStyle/>
          <a:p>
            <a:endParaRPr lang="en-US"/>
          </a:p>
        </p:txBody>
      </p:sp>
      <p:pic>
        <p:nvPicPr>
          <p:cNvPr id="1026" name="Picture 2" descr="C:\Users\Ammar\Desktop\IMG_00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3460" y="609600"/>
            <a:ext cx="8469540" cy="6096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4727084"/>
      </p:ext>
    </p:extLst>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705035501"/>
              </p:ext>
            </p:extLst>
          </p:nvPr>
        </p:nvGraphicFramePr>
        <p:xfrm>
          <a:off x="3516548" y="644856"/>
          <a:ext cx="2073348" cy="5791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reeform 2"/>
          <p:cNvSpPr/>
          <p:nvPr/>
        </p:nvSpPr>
        <p:spPr>
          <a:xfrm>
            <a:off x="914400" y="1554618"/>
            <a:ext cx="7696200" cy="835379"/>
          </a:xfrm>
          <a:custGeom>
            <a:avLst/>
            <a:gdLst>
              <a:gd name="connsiteX0" fmla="*/ 0 w 7696200"/>
              <a:gd name="connsiteY0" fmla="*/ 139233 h 835379"/>
              <a:gd name="connsiteX1" fmla="*/ 139233 w 7696200"/>
              <a:gd name="connsiteY1" fmla="*/ 0 h 835379"/>
              <a:gd name="connsiteX2" fmla="*/ 7556967 w 7696200"/>
              <a:gd name="connsiteY2" fmla="*/ 0 h 835379"/>
              <a:gd name="connsiteX3" fmla="*/ 7696200 w 7696200"/>
              <a:gd name="connsiteY3" fmla="*/ 139233 h 835379"/>
              <a:gd name="connsiteX4" fmla="*/ 7696200 w 7696200"/>
              <a:gd name="connsiteY4" fmla="*/ 696146 h 835379"/>
              <a:gd name="connsiteX5" fmla="*/ 7556967 w 7696200"/>
              <a:gd name="connsiteY5" fmla="*/ 835379 h 835379"/>
              <a:gd name="connsiteX6" fmla="*/ 139233 w 7696200"/>
              <a:gd name="connsiteY6" fmla="*/ 835379 h 835379"/>
              <a:gd name="connsiteX7" fmla="*/ 0 w 7696200"/>
              <a:gd name="connsiteY7" fmla="*/ 696146 h 835379"/>
              <a:gd name="connsiteX8" fmla="*/ 0 w 7696200"/>
              <a:gd name="connsiteY8" fmla="*/ 139233 h 83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6200" h="835379">
                <a:moveTo>
                  <a:pt x="0" y="139233"/>
                </a:moveTo>
                <a:cubicBezTo>
                  <a:pt x="0" y="62337"/>
                  <a:pt x="62337" y="0"/>
                  <a:pt x="139233" y="0"/>
                </a:cubicBezTo>
                <a:lnTo>
                  <a:pt x="7556967" y="0"/>
                </a:lnTo>
                <a:cubicBezTo>
                  <a:pt x="7633863" y="0"/>
                  <a:pt x="7696200" y="62337"/>
                  <a:pt x="7696200" y="139233"/>
                </a:cubicBezTo>
                <a:lnTo>
                  <a:pt x="7696200" y="696146"/>
                </a:lnTo>
                <a:cubicBezTo>
                  <a:pt x="7696200" y="773042"/>
                  <a:pt x="7633863" y="835379"/>
                  <a:pt x="7556967" y="835379"/>
                </a:cubicBezTo>
                <a:lnTo>
                  <a:pt x="139233" y="835379"/>
                </a:lnTo>
                <a:cubicBezTo>
                  <a:pt x="62337" y="835379"/>
                  <a:pt x="0" y="773042"/>
                  <a:pt x="0" y="696146"/>
                </a:cubicBezTo>
                <a:lnTo>
                  <a:pt x="0" y="139233"/>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20790" tIns="120790" rIns="120790" bIns="120790" numCol="1" spcCol="1270" anchor="ctr" anchorCtr="0">
            <a:noAutofit/>
          </a:bodyPr>
          <a:lstStyle/>
          <a:p>
            <a:pPr lvl="0" algn="l" defTabSz="933450" rtl="0">
              <a:lnSpc>
                <a:spcPct val="90000"/>
              </a:lnSpc>
              <a:spcBef>
                <a:spcPct val="0"/>
              </a:spcBef>
              <a:spcAft>
                <a:spcPct val="35000"/>
              </a:spcAft>
            </a:pPr>
            <a:r>
              <a:rPr lang="en-US" sz="2100" i="0" kern="1200" dirty="0" smtClean="0"/>
              <a:t>Out of 2,166 samples of blood cultures sent , there were 540 (24.93%) cases of culture proven sepsis .</a:t>
            </a:r>
            <a:endParaRPr lang="en-US" sz="2100" kern="1200" dirty="0"/>
          </a:p>
        </p:txBody>
      </p:sp>
      <p:sp>
        <p:nvSpPr>
          <p:cNvPr id="6" name="Freeform 5"/>
          <p:cNvSpPr/>
          <p:nvPr/>
        </p:nvSpPr>
        <p:spPr>
          <a:xfrm>
            <a:off x="914400" y="2450478"/>
            <a:ext cx="7696200" cy="835379"/>
          </a:xfrm>
          <a:custGeom>
            <a:avLst/>
            <a:gdLst>
              <a:gd name="connsiteX0" fmla="*/ 0 w 7696200"/>
              <a:gd name="connsiteY0" fmla="*/ 139233 h 835379"/>
              <a:gd name="connsiteX1" fmla="*/ 139233 w 7696200"/>
              <a:gd name="connsiteY1" fmla="*/ 0 h 835379"/>
              <a:gd name="connsiteX2" fmla="*/ 7556967 w 7696200"/>
              <a:gd name="connsiteY2" fmla="*/ 0 h 835379"/>
              <a:gd name="connsiteX3" fmla="*/ 7696200 w 7696200"/>
              <a:gd name="connsiteY3" fmla="*/ 139233 h 835379"/>
              <a:gd name="connsiteX4" fmla="*/ 7696200 w 7696200"/>
              <a:gd name="connsiteY4" fmla="*/ 696146 h 835379"/>
              <a:gd name="connsiteX5" fmla="*/ 7556967 w 7696200"/>
              <a:gd name="connsiteY5" fmla="*/ 835379 h 835379"/>
              <a:gd name="connsiteX6" fmla="*/ 139233 w 7696200"/>
              <a:gd name="connsiteY6" fmla="*/ 835379 h 835379"/>
              <a:gd name="connsiteX7" fmla="*/ 0 w 7696200"/>
              <a:gd name="connsiteY7" fmla="*/ 696146 h 835379"/>
              <a:gd name="connsiteX8" fmla="*/ 0 w 7696200"/>
              <a:gd name="connsiteY8" fmla="*/ 139233 h 83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6200" h="835379">
                <a:moveTo>
                  <a:pt x="0" y="139233"/>
                </a:moveTo>
                <a:cubicBezTo>
                  <a:pt x="0" y="62337"/>
                  <a:pt x="62337" y="0"/>
                  <a:pt x="139233" y="0"/>
                </a:cubicBezTo>
                <a:lnTo>
                  <a:pt x="7556967" y="0"/>
                </a:lnTo>
                <a:cubicBezTo>
                  <a:pt x="7633863" y="0"/>
                  <a:pt x="7696200" y="62337"/>
                  <a:pt x="7696200" y="139233"/>
                </a:cubicBezTo>
                <a:lnTo>
                  <a:pt x="7696200" y="696146"/>
                </a:lnTo>
                <a:cubicBezTo>
                  <a:pt x="7696200" y="773042"/>
                  <a:pt x="7633863" y="835379"/>
                  <a:pt x="7556967" y="835379"/>
                </a:cubicBezTo>
                <a:lnTo>
                  <a:pt x="139233" y="835379"/>
                </a:lnTo>
                <a:cubicBezTo>
                  <a:pt x="62337" y="835379"/>
                  <a:pt x="0" y="773042"/>
                  <a:pt x="0" y="696146"/>
                </a:cubicBezTo>
                <a:lnTo>
                  <a:pt x="0" y="139233"/>
                </a:lnTo>
                <a:close/>
              </a:path>
            </a:pathLst>
          </a:cu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txBody>
          <a:bodyPr spcFirstLastPara="0" vert="horz" wrap="square" lIns="120790" tIns="120790" rIns="120790" bIns="120790" numCol="1" spcCol="1270" anchor="ctr" anchorCtr="0">
            <a:noAutofit/>
          </a:bodyPr>
          <a:lstStyle/>
          <a:p>
            <a:pPr lvl="0" algn="l" defTabSz="933450" rtl="0">
              <a:lnSpc>
                <a:spcPct val="90000"/>
              </a:lnSpc>
              <a:spcBef>
                <a:spcPct val="0"/>
              </a:spcBef>
              <a:spcAft>
                <a:spcPct val="35000"/>
              </a:spcAft>
            </a:pPr>
            <a:r>
              <a:rPr lang="en-US" sz="2100" i="0" kern="1200" dirty="0" err="1" smtClean="0"/>
              <a:t>Enterobacter</a:t>
            </a:r>
            <a:r>
              <a:rPr lang="en-US" sz="2100" i="0" kern="1200" dirty="0" smtClean="0"/>
              <a:t> was grown in 84 (15.5 %)</a:t>
            </a:r>
            <a:endParaRPr lang="en-US" sz="2100" kern="1200" dirty="0"/>
          </a:p>
        </p:txBody>
      </p:sp>
      <p:sp>
        <p:nvSpPr>
          <p:cNvPr id="7" name="Freeform 6"/>
          <p:cNvSpPr/>
          <p:nvPr/>
        </p:nvSpPr>
        <p:spPr>
          <a:xfrm>
            <a:off x="914400" y="3346338"/>
            <a:ext cx="7696200" cy="835379"/>
          </a:xfrm>
          <a:custGeom>
            <a:avLst/>
            <a:gdLst>
              <a:gd name="connsiteX0" fmla="*/ 0 w 7696200"/>
              <a:gd name="connsiteY0" fmla="*/ 139233 h 835379"/>
              <a:gd name="connsiteX1" fmla="*/ 139233 w 7696200"/>
              <a:gd name="connsiteY1" fmla="*/ 0 h 835379"/>
              <a:gd name="connsiteX2" fmla="*/ 7556967 w 7696200"/>
              <a:gd name="connsiteY2" fmla="*/ 0 h 835379"/>
              <a:gd name="connsiteX3" fmla="*/ 7696200 w 7696200"/>
              <a:gd name="connsiteY3" fmla="*/ 139233 h 835379"/>
              <a:gd name="connsiteX4" fmla="*/ 7696200 w 7696200"/>
              <a:gd name="connsiteY4" fmla="*/ 696146 h 835379"/>
              <a:gd name="connsiteX5" fmla="*/ 7556967 w 7696200"/>
              <a:gd name="connsiteY5" fmla="*/ 835379 h 835379"/>
              <a:gd name="connsiteX6" fmla="*/ 139233 w 7696200"/>
              <a:gd name="connsiteY6" fmla="*/ 835379 h 835379"/>
              <a:gd name="connsiteX7" fmla="*/ 0 w 7696200"/>
              <a:gd name="connsiteY7" fmla="*/ 696146 h 835379"/>
              <a:gd name="connsiteX8" fmla="*/ 0 w 7696200"/>
              <a:gd name="connsiteY8" fmla="*/ 139233 h 835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96200" h="835379">
                <a:moveTo>
                  <a:pt x="0" y="139233"/>
                </a:moveTo>
                <a:cubicBezTo>
                  <a:pt x="0" y="62337"/>
                  <a:pt x="62337" y="0"/>
                  <a:pt x="139233" y="0"/>
                </a:cubicBezTo>
                <a:lnTo>
                  <a:pt x="7556967" y="0"/>
                </a:lnTo>
                <a:cubicBezTo>
                  <a:pt x="7633863" y="0"/>
                  <a:pt x="7696200" y="62337"/>
                  <a:pt x="7696200" y="139233"/>
                </a:cubicBezTo>
                <a:lnTo>
                  <a:pt x="7696200" y="696146"/>
                </a:lnTo>
                <a:cubicBezTo>
                  <a:pt x="7696200" y="773042"/>
                  <a:pt x="7633863" y="835379"/>
                  <a:pt x="7556967" y="835379"/>
                </a:cubicBezTo>
                <a:lnTo>
                  <a:pt x="139233" y="835379"/>
                </a:lnTo>
                <a:cubicBezTo>
                  <a:pt x="62337" y="835379"/>
                  <a:pt x="0" y="773042"/>
                  <a:pt x="0" y="696146"/>
                </a:cubicBezTo>
                <a:lnTo>
                  <a:pt x="0" y="139233"/>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20790" tIns="120790" rIns="120790" bIns="120790" numCol="1" spcCol="1270" anchor="ctr" anchorCtr="0">
            <a:noAutofit/>
          </a:bodyPr>
          <a:lstStyle/>
          <a:p>
            <a:pPr lvl="0" algn="l" defTabSz="933450" rtl="0">
              <a:lnSpc>
                <a:spcPct val="90000"/>
              </a:lnSpc>
              <a:spcBef>
                <a:spcPct val="0"/>
              </a:spcBef>
              <a:spcAft>
                <a:spcPct val="35000"/>
              </a:spcAft>
            </a:pPr>
            <a:r>
              <a:rPr lang="en-US" sz="2100" i="0" kern="1200" dirty="0" smtClean="0"/>
              <a:t>The source of </a:t>
            </a:r>
            <a:r>
              <a:rPr lang="en-US" sz="2100" i="0" kern="1200" dirty="0" err="1" smtClean="0"/>
              <a:t>Enterobacter</a:t>
            </a:r>
            <a:r>
              <a:rPr lang="en-US" sz="2100" i="0" kern="1200" dirty="0" smtClean="0"/>
              <a:t> is shown in  (Table 1.)</a:t>
            </a:r>
            <a:endParaRPr lang="en-US" sz="2100" kern="1200"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 grpId="0" animBg="1"/>
      <p:bldP spid="6"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625155207"/>
              </p:ext>
            </p:extLst>
          </p:nvPr>
        </p:nvGraphicFramePr>
        <p:xfrm>
          <a:off x="762000" y="152400"/>
          <a:ext cx="7616952" cy="107248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Content Placeholder 3"/>
          <p:cNvGraphicFramePr>
            <a:graphicFrameLocks noGrp="1"/>
          </p:cNvGraphicFramePr>
          <p:nvPr>
            <p:ph sz="quarter" idx="1"/>
            <p:extLst>
              <p:ext uri="{D42A27DB-BD31-4B8C-83A1-F6EECF244321}">
                <p14:modId xmlns:p14="http://schemas.microsoft.com/office/powerpoint/2010/main" val="1633862759"/>
              </p:ext>
            </p:extLst>
          </p:nvPr>
        </p:nvGraphicFramePr>
        <p:xfrm>
          <a:off x="1524000" y="2438400"/>
          <a:ext cx="6248399" cy="4038601"/>
        </p:xfrm>
        <a:graphic>
          <a:graphicData uri="http://schemas.openxmlformats.org/drawingml/2006/table">
            <a:tbl>
              <a:tblPr firstRow="1" bandRow="1">
                <a:tableStyleId>{5C22544A-7EE6-4342-B048-85BDC9FD1C3A}</a:tableStyleId>
              </a:tblPr>
              <a:tblGrid>
                <a:gridCol w="1905000"/>
                <a:gridCol w="1844038"/>
                <a:gridCol w="2499361"/>
              </a:tblGrid>
              <a:tr h="899519">
                <a:tc>
                  <a:txBody>
                    <a:bodyPr/>
                    <a:lstStyle/>
                    <a:p>
                      <a:pPr marL="0" marR="0" algn="ctr">
                        <a:lnSpc>
                          <a:spcPct val="115000"/>
                        </a:lnSpc>
                        <a:spcBef>
                          <a:spcPts val="0"/>
                        </a:spcBef>
                        <a:spcAft>
                          <a:spcPts val="1000"/>
                        </a:spcAft>
                      </a:pPr>
                      <a:r>
                        <a:rPr lang="en-US" sz="2000" b="1" dirty="0" smtClean="0">
                          <a:latin typeface="Arial"/>
                          <a:ea typeface="Calibri"/>
                          <a:cs typeface="Times New Roman"/>
                        </a:rPr>
                        <a:t>Source</a:t>
                      </a:r>
                      <a:endParaRPr lang="en-US" sz="2000" b="1"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2000" b="1" dirty="0" smtClean="0">
                          <a:latin typeface="Arial"/>
                          <a:ea typeface="Calibri"/>
                          <a:cs typeface="Times New Roman"/>
                        </a:rPr>
                        <a:t> </a:t>
                      </a:r>
                      <a:r>
                        <a:rPr lang="en-US" sz="2000" b="1" dirty="0">
                          <a:latin typeface="Arial"/>
                          <a:ea typeface="Calibri"/>
                          <a:cs typeface="Times New Roman"/>
                        </a:rPr>
                        <a:t>n</a:t>
                      </a:r>
                      <a:endParaRPr lang="en-US" sz="2000" b="1"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2000" b="1" dirty="0" smtClean="0">
                          <a:latin typeface="Arial"/>
                          <a:ea typeface="Calibri"/>
                          <a:cs typeface="Times New Roman"/>
                        </a:rPr>
                        <a:t>%</a:t>
                      </a:r>
                      <a:endParaRPr lang="en-US" sz="2000" b="1" dirty="0">
                        <a:latin typeface="Calibri"/>
                        <a:ea typeface="Calibri"/>
                        <a:cs typeface="Times New Roman"/>
                      </a:endParaRPr>
                    </a:p>
                  </a:txBody>
                  <a:tcPr marL="63500" marR="63500" marT="0" marB="0" anchor="ctr">
                    <a:cell3D prstMaterial="dkEdge">
                      <a:bevel prst="relaxedInset"/>
                      <a:lightRig rig="flood" dir="t"/>
                    </a:cell3D>
                  </a:tcPr>
                </a:tc>
              </a:tr>
              <a:tr h="609136">
                <a:tc>
                  <a:txBody>
                    <a:bodyPr/>
                    <a:lstStyle/>
                    <a:p>
                      <a:pPr marL="0" marR="0" algn="ctr">
                        <a:lnSpc>
                          <a:spcPct val="115000"/>
                        </a:lnSpc>
                        <a:spcBef>
                          <a:spcPts val="0"/>
                        </a:spcBef>
                        <a:spcAft>
                          <a:spcPts val="1000"/>
                        </a:spcAft>
                      </a:pPr>
                      <a:r>
                        <a:rPr lang="en-US" sz="1800" b="1" dirty="0" smtClean="0">
                          <a:latin typeface="Arial"/>
                          <a:ea typeface="Calibri"/>
                          <a:cs typeface="Times New Roman"/>
                        </a:rPr>
                        <a:t>Blood</a:t>
                      </a:r>
                      <a:endParaRPr lang="en-US" sz="1800" b="1"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b="1" dirty="0" smtClean="0">
                          <a:latin typeface="Arial"/>
                          <a:ea typeface="Calibri"/>
                          <a:cs typeface="Times New Roman"/>
                        </a:rPr>
                        <a:t>75</a:t>
                      </a:r>
                      <a:endParaRPr lang="en-US" sz="1800" b="1"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b="1" dirty="0" smtClean="0">
                          <a:latin typeface="Arial"/>
                          <a:ea typeface="Calibri"/>
                          <a:cs typeface="Times New Roman"/>
                        </a:rPr>
                        <a:t>89.28 </a:t>
                      </a:r>
                      <a:endParaRPr lang="en-US" sz="1800" b="1" dirty="0">
                        <a:latin typeface="Calibri"/>
                        <a:ea typeface="Calibri"/>
                        <a:cs typeface="Times New Roman"/>
                      </a:endParaRPr>
                    </a:p>
                  </a:txBody>
                  <a:tcPr marL="63500" marR="63500" marT="0" marB="0" anchor="ctr">
                    <a:cell3D prstMaterial="dkEdge">
                      <a:bevel prst="relaxedInset"/>
                      <a:lightRig rig="flood" dir="t"/>
                    </a:cell3D>
                  </a:tcPr>
                </a:tc>
              </a:tr>
              <a:tr h="609136">
                <a:tc>
                  <a:txBody>
                    <a:bodyPr/>
                    <a:lstStyle/>
                    <a:p>
                      <a:pPr marL="0" marR="0" indent="457200" algn="l">
                        <a:lnSpc>
                          <a:spcPct val="115000"/>
                        </a:lnSpc>
                        <a:spcBef>
                          <a:spcPts val="0"/>
                        </a:spcBef>
                        <a:spcAft>
                          <a:spcPts val="1000"/>
                        </a:spcAft>
                      </a:pPr>
                      <a:r>
                        <a:rPr lang="en-US" sz="1800" b="1" dirty="0">
                          <a:latin typeface="Arial"/>
                          <a:ea typeface="Calibri"/>
                          <a:cs typeface="Times New Roman"/>
                        </a:rPr>
                        <a:t>E/T Tip </a:t>
                      </a:r>
                      <a:endParaRPr lang="en-US" sz="1800" b="1"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b="1" dirty="0" smtClean="0">
                          <a:latin typeface="Arial"/>
                          <a:ea typeface="Calibri"/>
                          <a:cs typeface="Times New Roman"/>
                        </a:rPr>
                        <a:t>2</a:t>
                      </a:r>
                      <a:endParaRPr lang="en-US" sz="1800" b="1"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b="1" dirty="0" smtClean="0">
                          <a:latin typeface="Arial"/>
                          <a:ea typeface="Calibri"/>
                          <a:cs typeface="Times New Roman"/>
                        </a:rPr>
                        <a:t>2.3 </a:t>
                      </a:r>
                      <a:endParaRPr lang="en-US" sz="1800" b="1" dirty="0">
                        <a:latin typeface="Calibri"/>
                        <a:ea typeface="Calibri"/>
                        <a:cs typeface="Times New Roman"/>
                      </a:endParaRPr>
                    </a:p>
                  </a:txBody>
                  <a:tcPr marL="63500" marR="63500" marT="0" marB="0" anchor="ctr">
                    <a:cell3D prstMaterial="dkEdge">
                      <a:bevel prst="relaxedInset"/>
                      <a:lightRig rig="flood" dir="t"/>
                    </a:cell3D>
                  </a:tcPr>
                </a:tc>
              </a:tr>
              <a:tr h="609136">
                <a:tc>
                  <a:txBody>
                    <a:bodyPr/>
                    <a:lstStyle/>
                    <a:p>
                      <a:pPr marL="0" marR="0" algn="ctr">
                        <a:lnSpc>
                          <a:spcPct val="115000"/>
                        </a:lnSpc>
                        <a:spcBef>
                          <a:spcPts val="0"/>
                        </a:spcBef>
                        <a:spcAft>
                          <a:spcPts val="1000"/>
                        </a:spcAft>
                      </a:pPr>
                      <a:r>
                        <a:rPr lang="en-US" sz="1800" b="1" dirty="0" smtClean="0">
                          <a:latin typeface="Arial"/>
                          <a:ea typeface="Calibri"/>
                          <a:cs typeface="Times New Roman"/>
                        </a:rPr>
                        <a:t>Urine</a:t>
                      </a:r>
                      <a:endParaRPr lang="en-US" sz="1800" b="1"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b="1" dirty="0" smtClean="0">
                          <a:latin typeface="Arial"/>
                          <a:ea typeface="Calibri"/>
                          <a:cs typeface="Times New Roman"/>
                        </a:rPr>
                        <a:t>6</a:t>
                      </a:r>
                      <a:endParaRPr lang="en-US" sz="1800" b="1"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b="1" dirty="0" smtClean="0">
                          <a:latin typeface="Arial"/>
                          <a:ea typeface="Calibri"/>
                          <a:cs typeface="Times New Roman"/>
                        </a:rPr>
                        <a:t>7.14</a:t>
                      </a:r>
                      <a:endParaRPr lang="en-US" sz="1800" b="1" dirty="0">
                        <a:latin typeface="Calibri"/>
                        <a:ea typeface="Calibri"/>
                        <a:cs typeface="Times New Roman"/>
                      </a:endParaRPr>
                    </a:p>
                  </a:txBody>
                  <a:tcPr marL="63500" marR="63500" marT="0" marB="0" anchor="ctr">
                    <a:cell3D prstMaterial="dkEdge">
                      <a:bevel prst="relaxedInset"/>
                      <a:lightRig rig="flood" dir="t"/>
                    </a:cell3D>
                  </a:tcPr>
                </a:tc>
              </a:tr>
              <a:tr h="609136">
                <a:tc>
                  <a:txBody>
                    <a:bodyPr/>
                    <a:lstStyle/>
                    <a:p>
                      <a:pPr marL="0" marR="0" algn="ctr">
                        <a:lnSpc>
                          <a:spcPct val="115000"/>
                        </a:lnSpc>
                        <a:spcBef>
                          <a:spcPts val="0"/>
                        </a:spcBef>
                        <a:spcAft>
                          <a:spcPts val="1000"/>
                        </a:spcAft>
                      </a:pPr>
                      <a:r>
                        <a:rPr lang="en-US" sz="1800" b="1" dirty="0" smtClean="0">
                          <a:latin typeface="Arial"/>
                          <a:ea typeface="Calibri"/>
                          <a:cs typeface="Times New Roman"/>
                        </a:rPr>
                        <a:t>CSF</a:t>
                      </a:r>
                      <a:endParaRPr lang="en-US" sz="1800" b="1"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b="1" dirty="0" smtClean="0">
                          <a:latin typeface="Arial"/>
                          <a:ea typeface="Calibri"/>
                          <a:cs typeface="Times New Roman"/>
                        </a:rPr>
                        <a:t>0</a:t>
                      </a:r>
                      <a:endParaRPr lang="en-US" sz="1800" b="1"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b="1" dirty="0" smtClean="0">
                          <a:latin typeface="Arial"/>
                          <a:ea typeface="Calibri"/>
                          <a:cs typeface="Times New Roman"/>
                        </a:rPr>
                        <a:t>0.00</a:t>
                      </a:r>
                      <a:endParaRPr lang="en-US" sz="1800" b="1" dirty="0">
                        <a:latin typeface="Calibri"/>
                        <a:ea typeface="Calibri"/>
                        <a:cs typeface="Times New Roman"/>
                      </a:endParaRPr>
                    </a:p>
                  </a:txBody>
                  <a:tcPr marL="63500" marR="63500" marT="0" marB="0" anchor="ctr">
                    <a:cell3D prstMaterial="dkEdge">
                      <a:bevel prst="relaxedInset"/>
                      <a:lightRig rig="flood" dir="t"/>
                    </a:cell3D>
                  </a:tcPr>
                </a:tc>
              </a:tr>
              <a:tr h="702538">
                <a:tc>
                  <a:txBody>
                    <a:bodyPr/>
                    <a:lstStyle/>
                    <a:p>
                      <a:pPr marL="0" marR="0" algn="ctr">
                        <a:lnSpc>
                          <a:spcPct val="115000"/>
                        </a:lnSpc>
                        <a:spcBef>
                          <a:spcPts val="0"/>
                        </a:spcBef>
                        <a:spcAft>
                          <a:spcPts val="1000"/>
                        </a:spcAft>
                      </a:pPr>
                      <a:r>
                        <a:rPr lang="en-US" sz="1800" b="1" dirty="0" smtClean="0">
                          <a:latin typeface="Arial"/>
                          <a:ea typeface="Calibri"/>
                          <a:cs typeface="Times New Roman"/>
                        </a:rPr>
                        <a:t>Umbilical </a:t>
                      </a:r>
                      <a:r>
                        <a:rPr lang="en-US" sz="1800" b="1" dirty="0">
                          <a:latin typeface="Arial"/>
                          <a:ea typeface="Calibri"/>
                          <a:cs typeface="Times New Roman"/>
                        </a:rPr>
                        <a:t>Tip</a:t>
                      </a:r>
                      <a:endParaRPr lang="en-US" sz="1800" b="1"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b="1" dirty="0" smtClean="0">
                          <a:latin typeface="Arial"/>
                          <a:ea typeface="Calibri"/>
                          <a:cs typeface="Times New Roman"/>
                        </a:rPr>
                        <a:t>1</a:t>
                      </a:r>
                      <a:endParaRPr lang="en-US" sz="1800" b="1"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800" b="1" dirty="0" smtClean="0">
                          <a:latin typeface="Arial"/>
                          <a:ea typeface="Calibri"/>
                          <a:cs typeface="Times New Roman"/>
                        </a:rPr>
                        <a:t>1.19</a:t>
                      </a:r>
                      <a:endParaRPr lang="en-US" sz="1800" b="1" dirty="0">
                        <a:latin typeface="Calibri"/>
                        <a:ea typeface="Calibri"/>
                        <a:cs typeface="Times New Roman"/>
                      </a:endParaRPr>
                    </a:p>
                  </a:txBody>
                  <a:tcPr marL="63500" marR="63500" marT="0" marB="0" anchor="ctr">
                    <a:cell3D prstMaterial="dkEdge">
                      <a:bevel prst="relaxedInset"/>
                      <a:lightRig rig="flood" dir="t"/>
                    </a:cell3D>
                  </a:tcPr>
                </a:tc>
              </a:tr>
            </a:tbl>
          </a:graphicData>
        </a:graphic>
      </p:graphicFrame>
      <p:graphicFrame>
        <p:nvGraphicFramePr>
          <p:cNvPr id="6" name="Diagram 5"/>
          <p:cNvGraphicFramePr/>
          <p:nvPr>
            <p:extLst>
              <p:ext uri="{D42A27DB-BD31-4B8C-83A1-F6EECF244321}">
                <p14:modId xmlns:p14="http://schemas.microsoft.com/office/powerpoint/2010/main" val="1858469523"/>
              </p:ext>
            </p:extLst>
          </p:nvPr>
        </p:nvGraphicFramePr>
        <p:xfrm>
          <a:off x="3825920" y="1676400"/>
          <a:ext cx="1447800" cy="52322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heel(1)">
                                      <p:cBhvr>
                                        <p:cTn id="12" dur="2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circle(in)">
                                      <p:cBhvr>
                                        <p:cTn id="1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Graphic spid="6" grpId="0">
        <p:bldAsOne/>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5559552" cy="655320"/>
          </a:xfrm>
        </p:spPr>
        <p:txBody>
          <a:bodyPr>
            <a:normAutofit fontScale="90000"/>
          </a:bodyPr>
          <a:lstStyle/>
          <a:p>
            <a:endParaRPr lang="en-US" dirty="0"/>
          </a:p>
        </p:txBody>
      </p:sp>
      <p:sp>
        <p:nvSpPr>
          <p:cNvPr id="5" name="Freeform 4"/>
          <p:cNvSpPr/>
          <p:nvPr/>
        </p:nvSpPr>
        <p:spPr>
          <a:xfrm>
            <a:off x="457200" y="1705319"/>
            <a:ext cx="8534400" cy="1034280"/>
          </a:xfrm>
          <a:custGeom>
            <a:avLst/>
            <a:gdLst>
              <a:gd name="connsiteX0" fmla="*/ 0 w 8534400"/>
              <a:gd name="connsiteY0" fmla="*/ 172383 h 1034280"/>
              <a:gd name="connsiteX1" fmla="*/ 172383 w 8534400"/>
              <a:gd name="connsiteY1" fmla="*/ 0 h 1034280"/>
              <a:gd name="connsiteX2" fmla="*/ 8362017 w 8534400"/>
              <a:gd name="connsiteY2" fmla="*/ 0 h 1034280"/>
              <a:gd name="connsiteX3" fmla="*/ 8534400 w 8534400"/>
              <a:gd name="connsiteY3" fmla="*/ 172383 h 1034280"/>
              <a:gd name="connsiteX4" fmla="*/ 8534400 w 8534400"/>
              <a:gd name="connsiteY4" fmla="*/ 861897 h 1034280"/>
              <a:gd name="connsiteX5" fmla="*/ 8362017 w 8534400"/>
              <a:gd name="connsiteY5" fmla="*/ 1034280 h 1034280"/>
              <a:gd name="connsiteX6" fmla="*/ 172383 w 8534400"/>
              <a:gd name="connsiteY6" fmla="*/ 1034280 h 1034280"/>
              <a:gd name="connsiteX7" fmla="*/ 0 w 8534400"/>
              <a:gd name="connsiteY7" fmla="*/ 861897 h 1034280"/>
              <a:gd name="connsiteX8" fmla="*/ 0 w 8534400"/>
              <a:gd name="connsiteY8" fmla="*/ 172383 h 103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34400" h="1034280">
                <a:moveTo>
                  <a:pt x="0" y="172383"/>
                </a:moveTo>
                <a:cubicBezTo>
                  <a:pt x="0" y="77178"/>
                  <a:pt x="77178" y="0"/>
                  <a:pt x="172383" y="0"/>
                </a:cubicBezTo>
                <a:lnTo>
                  <a:pt x="8362017" y="0"/>
                </a:lnTo>
                <a:cubicBezTo>
                  <a:pt x="8457222" y="0"/>
                  <a:pt x="8534400" y="77178"/>
                  <a:pt x="8534400" y="172383"/>
                </a:cubicBezTo>
                <a:lnTo>
                  <a:pt x="8534400" y="861897"/>
                </a:lnTo>
                <a:cubicBezTo>
                  <a:pt x="8534400" y="957102"/>
                  <a:pt x="8457222" y="1034280"/>
                  <a:pt x="8362017" y="1034280"/>
                </a:cubicBezTo>
                <a:lnTo>
                  <a:pt x="172383" y="1034280"/>
                </a:lnTo>
                <a:cubicBezTo>
                  <a:pt x="77178" y="1034280"/>
                  <a:pt x="0" y="957102"/>
                  <a:pt x="0" y="861897"/>
                </a:cubicBezTo>
                <a:lnTo>
                  <a:pt x="0" y="172383"/>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49549" tIns="149549" rIns="149549" bIns="149549" numCol="1" spcCol="1270" anchor="ctr" anchorCtr="0">
            <a:noAutofit/>
          </a:bodyPr>
          <a:lstStyle/>
          <a:p>
            <a:pPr lvl="0" algn="l" defTabSz="1155700" rtl="0">
              <a:lnSpc>
                <a:spcPct val="90000"/>
              </a:lnSpc>
              <a:spcBef>
                <a:spcPct val="0"/>
              </a:spcBef>
              <a:spcAft>
                <a:spcPct val="35000"/>
              </a:spcAft>
            </a:pPr>
            <a:r>
              <a:rPr lang="en-US" sz="2600" i="0" kern="1200" dirty="0" err="1" smtClean="0"/>
              <a:t>Enterobacter</a:t>
            </a:r>
            <a:r>
              <a:rPr lang="en-US" sz="2600" i="0" kern="1200" dirty="0" smtClean="0"/>
              <a:t> sepsis was more common in male neonates with an average ratio of 2:1 of male to the female neonates.</a:t>
            </a:r>
            <a:endParaRPr lang="en-US" sz="2600" i="0" kern="1200" dirty="0"/>
          </a:p>
        </p:txBody>
      </p:sp>
      <p:sp>
        <p:nvSpPr>
          <p:cNvPr id="6" name="Freeform 5"/>
          <p:cNvSpPr/>
          <p:nvPr/>
        </p:nvSpPr>
        <p:spPr>
          <a:xfrm>
            <a:off x="457200" y="2814480"/>
            <a:ext cx="8534400" cy="1034280"/>
          </a:xfrm>
          <a:custGeom>
            <a:avLst/>
            <a:gdLst>
              <a:gd name="connsiteX0" fmla="*/ 0 w 8534400"/>
              <a:gd name="connsiteY0" fmla="*/ 172383 h 1034280"/>
              <a:gd name="connsiteX1" fmla="*/ 172383 w 8534400"/>
              <a:gd name="connsiteY1" fmla="*/ 0 h 1034280"/>
              <a:gd name="connsiteX2" fmla="*/ 8362017 w 8534400"/>
              <a:gd name="connsiteY2" fmla="*/ 0 h 1034280"/>
              <a:gd name="connsiteX3" fmla="*/ 8534400 w 8534400"/>
              <a:gd name="connsiteY3" fmla="*/ 172383 h 1034280"/>
              <a:gd name="connsiteX4" fmla="*/ 8534400 w 8534400"/>
              <a:gd name="connsiteY4" fmla="*/ 861897 h 1034280"/>
              <a:gd name="connsiteX5" fmla="*/ 8362017 w 8534400"/>
              <a:gd name="connsiteY5" fmla="*/ 1034280 h 1034280"/>
              <a:gd name="connsiteX6" fmla="*/ 172383 w 8534400"/>
              <a:gd name="connsiteY6" fmla="*/ 1034280 h 1034280"/>
              <a:gd name="connsiteX7" fmla="*/ 0 w 8534400"/>
              <a:gd name="connsiteY7" fmla="*/ 861897 h 1034280"/>
              <a:gd name="connsiteX8" fmla="*/ 0 w 8534400"/>
              <a:gd name="connsiteY8" fmla="*/ 172383 h 103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34400" h="1034280">
                <a:moveTo>
                  <a:pt x="0" y="172383"/>
                </a:moveTo>
                <a:cubicBezTo>
                  <a:pt x="0" y="77178"/>
                  <a:pt x="77178" y="0"/>
                  <a:pt x="172383" y="0"/>
                </a:cubicBezTo>
                <a:lnTo>
                  <a:pt x="8362017" y="0"/>
                </a:lnTo>
                <a:cubicBezTo>
                  <a:pt x="8457222" y="0"/>
                  <a:pt x="8534400" y="77178"/>
                  <a:pt x="8534400" y="172383"/>
                </a:cubicBezTo>
                <a:lnTo>
                  <a:pt x="8534400" y="861897"/>
                </a:lnTo>
                <a:cubicBezTo>
                  <a:pt x="8534400" y="957102"/>
                  <a:pt x="8457222" y="1034280"/>
                  <a:pt x="8362017" y="1034280"/>
                </a:cubicBezTo>
                <a:lnTo>
                  <a:pt x="172383" y="1034280"/>
                </a:lnTo>
                <a:cubicBezTo>
                  <a:pt x="77178" y="1034280"/>
                  <a:pt x="0" y="957102"/>
                  <a:pt x="0" y="861897"/>
                </a:cubicBezTo>
                <a:lnTo>
                  <a:pt x="0" y="172383"/>
                </a:lnTo>
                <a:close/>
              </a:path>
            </a:pathLst>
          </a:custGeom>
        </p:spPr>
        <p:style>
          <a:lnRef idx="2">
            <a:schemeClr val="lt1">
              <a:hueOff val="0"/>
              <a:satOff val="0"/>
              <a:lumOff val="0"/>
              <a:alphaOff val="0"/>
            </a:schemeClr>
          </a:lnRef>
          <a:fillRef idx="1">
            <a:schemeClr val="accent3">
              <a:hueOff val="3750088"/>
              <a:satOff val="-5627"/>
              <a:lumOff val="-915"/>
              <a:alphaOff val="0"/>
            </a:schemeClr>
          </a:fillRef>
          <a:effectRef idx="0">
            <a:schemeClr val="accent3">
              <a:hueOff val="3750088"/>
              <a:satOff val="-5627"/>
              <a:lumOff val="-915"/>
              <a:alphaOff val="0"/>
            </a:schemeClr>
          </a:effectRef>
          <a:fontRef idx="minor">
            <a:schemeClr val="lt1"/>
          </a:fontRef>
        </p:style>
        <p:txBody>
          <a:bodyPr spcFirstLastPara="0" vert="horz" wrap="square" lIns="149549" tIns="149549" rIns="149549" bIns="149549" numCol="1" spcCol="1270" anchor="ctr" anchorCtr="0">
            <a:noAutofit/>
          </a:bodyPr>
          <a:lstStyle/>
          <a:p>
            <a:pPr lvl="0" algn="l" defTabSz="1155700" rtl="0">
              <a:lnSpc>
                <a:spcPct val="90000"/>
              </a:lnSpc>
              <a:spcBef>
                <a:spcPct val="0"/>
              </a:spcBef>
              <a:spcAft>
                <a:spcPct val="35000"/>
              </a:spcAft>
            </a:pPr>
            <a:r>
              <a:rPr lang="en-US" sz="2600" i="0" kern="1200" dirty="0" smtClean="0"/>
              <a:t>From a total of 84 neonates ONLY 28% were sensitive to first line antibiotics while 72% showed  resistance pattern.</a:t>
            </a:r>
            <a:endParaRPr lang="en-US" sz="2600" kern="1200" dirty="0"/>
          </a:p>
        </p:txBody>
      </p:sp>
      <p:sp>
        <p:nvSpPr>
          <p:cNvPr id="7" name="Freeform 6"/>
          <p:cNvSpPr/>
          <p:nvPr/>
        </p:nvSpPr>
        <p:spPr>
          <a:xfrm>
            <a:off x="457200" y="3923639"/>
            <a:ext cx="8534400" cy="1034280"/>
          </a:xfrm>
          <a:custGeom>
            <a:avLst/>
            <a:gdLst>
              <a:gd name="connsiteX0" fmla="*/ 0 w 8534400"/>
              <a:gd name="connsiteY0" fmla="*/ 172383 h 1034280"/>
              <a:gd name="connsiteX1" fmla="*/ 172383 w 8534400"/>
              <a:gd name="connsiteY1" fmla="*/ 0 h 1034280"/>
              <a:gd name="connsiteX2" fmla="*/ 8362017 w 8534400"/>
              <a:gd name="connsiteY2" fmla="*/ 0 h 1034280"/>
              <a:gd name="connsiteX3" fmla="*/ 8534400 w 8534400"/>
              <a:gd name="connsiteY3" fmla="*/ 172383 h 1034280"/>
              <a:gd name="connsiteX4" fmla="*/ 8534400 w 8534400"/>
              <a:gd name="connsiteY4" fmla="*/ 861897 h 1034280"/>
              <a:gd name="connsiteX5" fmla="*/ 8362017 w 8534400"/>
              <a:gd name="connsiteY5" fmla="*/ 1034280 h 1034280"/>
              <a:gd name="connsiteX6" fmla="*/ 172383 w 8534400"/>
              <a:gd name="connsiteY6" fmla="*/ 1034280 h 1034280"/>
              <a:gd name="connsiteX7" fmla="*/ 0 w 8534400"/>
              <a:gd name="connsiteY7" fmla="*/ 861897 h 1034280"/>
              <a:gd name="connsiteX8" fmla="*/ 0 w 8534400"/>
              <a:gd name="connsiteY8" fmla="*/ 172383 h 103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34400" h="1034280">
                <a:moveTo>
                  <a:pt x="0" y="172383"/>
                </a:moveTo>
                <a:cubicBezTo>
                  <a:pt x="0" y="77178"/>
                  <a:pt x="77178" y="0"/>
                  <a:pt x="172383" y="0"/>
                </a:cubicBezTo>
                <a:lnTo>
                  <a:pt x="8362017" y="0"/>
                </a:lnTo>
                <a:cubicBezTo>
                  <a:pt x="8457222" y="0"/>
                  <a:pt x="8534400" y="77178"/>
                  <a:pt x="8534400" y="172383"/>
                </a:cubicBezTo>
                <a:lnTo>
                  <a:pt x="8534400" y="861897"/>
                </a:lnTo>
                <a:cubicBezTo>
                  <a:pt x="8534400" y="957102"/>
                  <a:pt x="8457222" y="1034280"/>
                  <a:pt x="8362017" y="1034280"/>
                </a:cubicBezTo>
                <a:lnTo>
                  <a:pt x="172383" y="1034280"/>
                </a:lnTo>
                <a:cubicBezTo>
                  <a:pt x="77178" y="1034280"/>
                  <a:pt x="0" y="957102"/>
                  <a:pt x="0" y="861897"/>
                </a:cubicBezTo>
                <a:lnTo>
                  <a:pt x="0" y="172383"/>
                </a:lnTo>
                <a:close/>
              </a:path>
            </a:pathLst>
          </a:custGeom>
        </p:spPr>
        <p:style>
          <a:lnRef idx="2">
            <a:schemeClr val="lt1">
              <a:hueOff val="0"/>
              <a:satOff val="0"/>
              <a:lumOff val="0"/>
              <a:alphaOff val="0"/>
            </a:schemeClr>
          </a:lnRef>
          <a:fillRef idx="1">
            <a:schemeClr val="accent3">
              <a:hueOff val="7500176"/>
              <a:satOff val="-11253"/>
              <a:lumOff val="-1830"/>
              <a:alphaOff val="0"/>
            </a:schemeClr>
          </a:fillRef>
          <a:effectRef idx="0">
            <a:schemeClr val="accent3">
              <a:hueOff val="7500176"/>
              <a:satOff val="-11253"/>
              <a:lumOff val="-1830"/>
              <a:alphaOff val="0"/>
            </a:schemeClr>
          </a:effectRef>
          <a:fontRef idx="minor">
            <a:schemeClr val="lt1"/>
          </a:fontRef>
        </p:style>
        <p:txBody>
          <a:bodyPr spcFirstLastPara="0" vert="horz" wrap="square" lIns="149549" tIns="149549" rIns="149549" bIns="149549" numCol="1" spcCol="1270" anchor="ctr" anchorCtr="0">
            <a:noAutofit/>
          </a:bodyPr>
          <a:lstStyle/>
          <a:p>
            <a:pPr lvl="0" algn="l" defTabSz="1155700" rtl="0">
              <a:lnSpc>
                <a:spcPct val="90000"/>
              </a:lnSpc>
              <a:spcBef>
                <a:spcPct val="0"/>
              </a:spcBef>
              <a:spcAft>
                <a:spcPct val="35000"/>
              </a:spcAft>
            </a:pPr>
            <a:r>
              <a:rPr lang="en-US" sz="2600" i="0" kern="1200" dirty="0" smtClean="0"/>
              <a:t>The distribution of  incidence of  sepsis by the time of sepsis is shown in Table 2.</a:t>
            </a:r>
            <a:endParaRPr lang="en-US" sz="2600" kern="1200" dirty="0"/>
          </a:p>
        </p:txBody>
      </p:sp>
      <p:sp>
        <p:nvSpPr>
          <p:cNvPr id="8" name="Freeform 7"/>
          <p:cNvSpPr/>
          <p:nvPr/>
        </p:nvSpPr>
        <p:spPr>
          <a:xfrm>
            <a:off x="457200" y="5032800"/>
            <a:ext cx="8534400" cy="1034280"/>
          </a:xfrm>
          <a:custGeom>
            <a:avLst/>
            <a:gdLst>
              <a:gd name="connsiteX0" fmla="*/ 0 w 8534400"/>
              <a:gd name="connsiteY0" fmla="*/ 172383 h 1034280"/>
              <a:gd name="connsiteX1" fmla="*/ 172383 w 8534400"/>
              <a:gd name="connsiteY1" fmla="*/ 0 h 1034280"/>
              <a:gd name="connsiteX2" fmla="*/ 8362017 w 8534400"/>
              <a:gd name="connsiteY2" fmla="*/ 0 h 1034280"/>
              <a:gd name="connsiteX3" fmla="*/ 8534400 w 8534400"/>
              <a:gd name="connsiteY3" fmla="*/ 172383 h 1034280"/>
              <a:gd name="connsiteX4" fmla="*/ 8534400 w 8534400"/>
              <a:gd name="connsiteY4" fmla="*/ 861897 h 1034280"/>
              <a:gd name="connsiteX5" fmla="*/ 8362017 w 8534400"/>
              <a:gd name="connsiteY5" fmla="*/ 1034280 h 1034280"/>
              <a:gd name="connsiteX6" fmla="*/ 172383 w 8534400"/>
              <a:gd name="connsiteY6" fmla="*/ 1034280 h 1034280"/>
              <a:gd name="connsiteX7" fmla="*/ 0 w 8534400"/>
              <a:gd name="connsiteY7" fmla="*/ 861897 h 1034280"/>
              <a:gd name="connsiteX8" fmla="*/ 0 w 8534400"/>
              <a:gd name="connsiteY8" fmla="*/ 172383 h 1034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534400" h="1034280">
                <a:moveTo>
                  <a:pt x="0" y="172383"/>
                </a:moveTo>
                <a:cubicBezTo>
                  <a:pt x="0" y="77178"/>
                  <a:pt x="77178" y="0"/>
                  <a:pt x="172383" y="0"/>
                </a:cubicBezTo>
                <a:lnTo>
                  <a:pt x="8362017" y="0"/>
                </a:lnTo>
                <a:cubicBezTo>
                  <a:pt x="8457222" y="0"/>
                  <a:pt x="8534400" y="77178"/>
                  <a:pt x="8534400" y="172383"/>
                </a:cubicBezTo>
                <a:lnTo>
                  <a:pt x="8534400" y="861897"/>
                </a:lnTo>
                <a:cubicBezTo>
                  <a:pt x="8534400" y="957102"/>
                  <a:pt x="8457222" y="1034280"/>
                  <a:pt x="8362017" y="1034280"/>
                </a:cubicBezTo>
                <a:lnTo>
                  <a:pt x="172383" y="1034280"/>
                </a:lnTo>
                <a:cubicBezTo>
                  <a:pt x="77178" y="1034280"/>
                  <a:pt x="0" y="957102"/>
                  <a:pt x="0" y="861897"/>
                </a:cubicBezTo>
                <a:lnTo>
                  <a:pt x="0" y="172383"/>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49549" tIns="149549" rIns="149549" bIns="149549" numCol="1" spcCol="1270" anchor="ctr" anchorCtr="0">
            <a:noAutofit/>
          </a:bodyPr>
          <a:lstStyle/>
          <a:p>
            <a:pPr lvl="0" algn="l" defTabSz="1155700" rtl="0">
              <a:lnSpc>
                <a:spcPct val="90000"/>
              </a:lnSpc>
              <a:spcBef>
                <a:spcPct val="0"/>
              </a:spcBef>
              <a:spcAft>
                <a:spcPct val="35000"/>
              </a:spcAft>
            </a:pPr>
            <a:r>
              <a:rPr lang="en-US" sz="2600" i="0" kern="1200" dirty="0" err="1" smtClean="0"/>
              <a:t>Enterobacter</a:t>
            </a:r>
            <a:r>
              <a:rPr lang="en-US" sz="2600" i="0" kern="1200" dirty="0" smtClean="0"/>
              <a:t> sepsis was more frequent in late onset sepsis.</a:t>
            </a:r>
            <a:endParaRPr lang="en-US" sz="2600" kern="1200"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81000"/>
            <a:ext cx="7010400" cy="838200"/>
          </a:xfrm>
        </p:spPr>
        <p:txBody>
          <a:bodyPr/>
          <a:lstStyle/>
          <a:p>
            <a:endParaRPr lang="en-US"/>
          </a:p>
        </p:txBody>
      </p:sp>
      <p:sp>
        <p:nvSpPr>
          <p:cNvPr id="5" name="Freeform 4"/>
          <p:cNvSpPr/>
          <p:nvPr/>
        </p:nvSpPr>
        <p:spPr>
          <a:xfrm>
            <a:off x="601640" y="1523437"/>
            <a:ext cx="7913424" cy="1154789"/>
          </a:xfrm>
          <a:custGeom>
            <a:avLst/>
            <a:gdLst>
              <a:gd name="connsiteX0" fmla="*/ 0 w 7913424"/>
              <a:gd name="connsiteY0" fmla="*/ 192469 h 1154789"/>
              <a:gd name="connsiteX1" fmla="*/ 192469 w 7913424"/>
              <a:gd name="connsiteY1" fmla="*/ 0 h 1154789"/>
              <a:gd name="connsiteX2" fmla="*/ 7720955 w 7913424"/>
              <a:gd name="connsiteY2" fmla="*/ 0 h 1154789"/>
              <a:gd name="connsiteX3" fmla="*/ 7913424 w 7913424"/>
              <a:gd name="connsiteY3" fmla="*/ 192469 h 1154789"/>
              <a:gd name="connsiteX4" fmla="*/ 7913424 w 7913424"/>
              <a:gd name="connsiteY4" fmla="*/ 962320 h 1154789"/>
              <a:gd name="connsiteX5" fmla="*/ 7720955 w 7913424"/>
              <a:gd name="connsiteY5" fmla="*/ 1154789 h 1154789"/>
              <a:gd name="connsiteX6" fmla="*/ 192469 w 7913424"/>
              <a:gd name="connsiteY6" fmla="*/ 1154789 h 1154789"/>
              <a:gd name="connsiteX7" fmla="*/ 0 w 7913424"/>
              <a:gd name="connsiteY7" fmla="*/ 962320 h 1154789"/>
              <a:gd name="connsiteX8" fmla="*/ 0 w 7913424"/>
              <a:gd name="connsiteY8" fmla="*/ 192469 h 1154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13424" h="1154789">
                <a:moveTo>
                  <a:pt x="0" y="192469"/>
                </a:moveTo>
                <a:cubicBezTo>
                  <a:pt x="0" y="86171"/>
                  <a:pt x="86171" y="0"/>
                  <a:pt x="192469" y="0"/>
                </a:cubicBezTo>
                <a:lnTo>
                  <a:pt x="7720955" y="0"/>
                </a:lnTo>
                <a:cubicBezTo>
                  <a:pt x="7827253" y="0"/>
                  <a:pt x="7913424" y="86171"/>
                  <a:pt x="7913424" y="192469"/>
                </a:cubicBezTo>
                <a:lnTo>
                  <a:pt x="7913424" y="962320"/>
                </a:lnTo>
                <a:cubicBezTo>
                  <a:pt x="7913424" y="1068618"/>
                  <a:pt x="7827253" y="1154789"/>
                  <a:pt x="7720955" y="1154789"/>
                </a:cubicBezTo>
                <a:lnTo>
                  <a:pt x="192469" y="1154789"/>
                </a:lnTo>
                <a:cubicBezTo>
                  <a:pt x="86171" y="1154789"/>
                  <a:pt x="0" y="1068618"/>
                  <a:pt x="0" y="962320"/>
                </a:cubicBezTo>
                <a:lnTo>
                  <a:pt x="0" y="192469"/>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36382" tIns="136382" rIns="136382" bIns="136382" numCol="1" spcCol="1270" anchor="ctr" anchorCtr="0">
            <a:noAutofit/>
          </a:bodyPr>
          <a:lstStyle/>
          <a:p>
            <a:pPr lvl="0" algn="l" defTabSz="933450" rtl="0">
              <a:lnSpc>
                <a:spcPct val="90000"/>
              </a:lnSpc>
              <a:spcBef>
                <a:spcPct val="0"/>
              </a:spcBef>
              <a:spcAft>
                <a:spcPct val="35000"/>
              </a:spcAft>
            </a:pPr>
            <a:r>
              <a:rPr lang="en-US" sz="2100" i="0" kern="1200" dirty="0" smtClean="0"/>
              <a:t>The potential risk for factors for developing  </a:t>
            </a:r>
            <a:r>
              <a:rPr lang="en-US" sz="2100" i="0" kern="1200" dirty="0" err="1" smtClean="0"/>
              <a:t>Enterobacter</a:t>
            </a:r>
            <a:r>
              <a:rPr lang="en-US" sz="2100" i="0" kern="1200" dirty="0" smtClean="0"/>
              <a:t> sepsis e.g. sex ,PROM ,prematurity ,LBW , </a:t>
            </a:r>
            <a:r>
              <a:rPr lang="en-US" sz="2100" i="0" kern="1200" dirty="0" err="1" smtClean="0"/>
              <a:t>ventilatory</a:t>
            </a:r>
            <a:r>
              <a:rPr lang="en-US" sz="2100" i="0" kern="1200" dirty="0" smtClean="0"/>
              <a:t> support , invasive procedures in NICU</a:t>
            </a:r>
            <a:endParaRPr lang="en-US" sz="2100" kern="1200" dirty="0"/>
          </a:p>
        </p:txBody>
      </p:sp>
      <p:sp>
        <p:nvSpPr>
          <p:cNvPr id="6" name="Freeform 5"/>
          <p:cNvSpPr/>
          <p:nvPr/>
        </p:nvSpPr>
        <p:spPr>
          <a:xfrm>
            <a:off x="601640" y="2711411"/>
            <a:ext cx="7913424" cy="1154789"/>
          </a:xfrm>
          <a:custGeom>
            <a:avLst/>
            <a:gdLst>
              <a:gd name="connsiteX0" fmla="*/ 0 w 7913424"/>
              <a:gd name="connsiteY0" fmla="*/ 192469 h 1154789"/>
              <a:gd name="connsiteX1" fmla="*/ 192469 w 7913424"/>
              <a:gd name="connsiteY1" fmla="*/ 0 h 1154789"/>
              <a:gd name="connsiteX2" fmla="*/ 7720955 w 7913424"/>
              <a:gd name="connsiteY2" fmla="*/ 0 h 1154789"/>
              <a:gd name="connsiteX3" fmla="*/ 7913424 w 7913424"/>
              <a:gd name="connsiteY3" fmla="*/ 192469 h 1154789"/>
              <a:gd name="connsiteX4" fmla="*/ 7913424 w 7913424"/>
              <a:gd name="connsiteY4" fmla="*/ 962320 h 1154789"/>
              <a:gd name="connsiteX5" fmla="*/ 7720955 w 7913424"/>
              <a:gd name="connsiteY5" fmla="*/ 1154789 h 1154789"/>
              <a:gd name="connsiteX6" fmla="*/ 192469 w 7913424"/>
              <a:gd name="connsiteY6" fmla="*/ 1154789 h 1154789"/>
              <a:gd name="connsiteX7" fmla="*/ 0 w 7913424"/>
              <a:gd name="connsiteY7" fmla="*/ 962320 h 1154789"/>
              <a:gd name="connsiteX8" fmla="*/ 0 w 7913424"/>
              <a:gd name="connsiteY8" fmla="*/ 192469 h 1154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13424" h="1154789">
                <a:moveTo>
                  <a:pt x="0" y="192469"/>
                </a:moveTo>
                <a:cubicBezTo>
                  <a:pt x="0" y="86171"/>
                  <a:pt x="86171" y="0"/>
                  <a:pt x="192469" y="0"/>
                </a:cubicBezTo>
                <a:lnTo>
                  <a:pt x="7720955" y="0"/>
                </a:lnTo>
                <a:cubicBezTo>
                  <a:pt x="7827253" y="0"/>
                  <a:pt x="7913424" y="86171"/>
                  <a:pt x="7913424" y="192469"/>
                </a:cubicBezTo>
                <a:lnTo>
                  <a:pt x="7913424" y="962320"/>
                </a:lnTo>
                <a:cubicBezTo>
                  <a:pt x="7913424" y="1068618"/>
                  <a:pt x="7827253" y="1154789"/>
                  <a:pt x="7720955" y="1154789"/>
                </a:cubicBezTo>
                <a:lnTo>
                  <a:pt x="192469" y="1154789"/>
                </a:lnTo>
                <a:cubicBezTo>
                  <a:pt x="86171" y="1154789"/>
                  <a:pt x="0" y="1068618"/>
                  <a:pt x="0" y="962320"/>
                </a:cubicBezTo>
                <a:lnTo>
                  <a:pt x="0" y="192469"/>
                </a:lnTo>
                <a:close/>
              </a:path>
            </a:pathLst>
          </a:cu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txBody>
          <a:bodyPr spcFirstLastPara="0" vert="horz" wrap="square" lIns="136382" tIns="136382" rIns="136382" bIns="136382" numCol="1" spcCol="1270" anchor="ctr" anchorCtr="0">
            <a:noAutofit/>
          </a:bodyPr>
          <a:lstStyle/>
          <a:p>
            <a:pPr lvl="0" algn="l" defTabSz="933450" rtl="0">
              <a:lnSpc>
                <a:spcPct val="90000"/>
              </a:lnSpc>
              <a:spcBef>
                <a:spcPct val="0"/>
              </a:spcBef>
              <a:spcAft>
                <a:spcPct val="35000"/>
              </a:spcAft>
            </a:pPr>
            <a:r>
              <a:rPr lang="en-US" sz="2100" i="0" kern="1200" dirty="0" smtClean="0"/>
              <a:t>Prolonged use of antibiotics were analysis were analyzed .</a:t>
            </a:r>
            <a:endParaRPr lang="en-US" sz="2100" kern="1200" dirty="0"/>
          </a:p>
        </p:txBody>
      </p:sp>
      <p:sp>
        <p:nvSpPr>
          <p:cNvPr id="7" name="Freeform 6"/>
          <p:cNvSpPr/>
          <p:nvPr/>
        </p:nvSpPr>
        <p:spPr>
          <a:xfrm>
            <a:off x="601640" y="3920792"/>
            <a:ext cx="7913424" cy="1154789"/>
          </a:xfrm>
          <a:custGeom>
            <a:avLst/>
            <a:gdLst>
              <a:gd name="connsiteX0" fmla="*/ 0 w 7913424"/>
              <a:gd name="connsiteY0" fmla="*/ 192469 h 1154789"/>
              <a:gd name="connsiteX1" fmla="*/ 192469 w 7913424"/>
              <a:gd name="connsiteY1" fmla="*/ 0 h 1154789"/>
              <a:gd name="connsiteX2" fmla="*/ 7720955 w 7913424"/>
              <a:gd name="connsiteY2" fmla="*/ 0 h 1154789"/>
              <a:gd name="connsiteX3" fmla="*/ 7913424 w 7913424"/>
              <a:gd name="connsiteY3" fmla="*/ 192469 h 1154789"/>
              <a:gd name="connsiteX4" fmla="*/ 7913424 w 7913424"/>
              <a:gd name="connsiteY4" fmla="*/ 962320 h 1154789"/>
              <a:gd name="connsiteX5" fmla="*/ 7720955 w 7913424"/>
              <a:gd name="connsiteY5" fmla="*/ 1154789 h 1154789"/>
              <a:gd name="connsiteX6" fmla="*/ 192469 w 7913424"/>
              <a:gd name="connsiteY6" fmla="*/ 1154789 h 1154789"/>
              <a:gd name="connsiteX7" fmla="*/ 0 w 7913424"/>
              <a:gd name="connsiteY7" fmla="*/ 962320 h 1154789"/>
              <a:gd name="connsiteX8" fmla="*/ 0 w 7913424"/>
              <a:gd name="connsiteY8" fmla="*/ 192469 h 11547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13424" h="1154789">
                <a:moveTo>
                  <a:pt x="0" y="192469"/>
                </a:moveTo>
                <a:cubicBezTo>
                  <a:pt x="0" y="86171"/>
                  <a:pt x="86171" y="0"/>
                  <a:pt x="192469" y="0"/>
                </a:cubicBezTo>
                <a:lnTo>
                  <a:pt x="7720955" y="0"/>
                </a:lnTo>
                <a:cubicBezTo>
                  <a:pt x="7827253" y="0"/>
                  <a:pt x="7913424" y="86171"/>
                  <a:pt x="7913424" y="192469"/>
                </a:cubicBezTo>
                <a:lnTo>
                  <a:pt x="7913424" y="962320"/>
                </a:lnTo>
                <a:cubicBezTo>
                  <a:pt x="7913424" y="1068618"/>
                  <a:pt x="7827253" y="1154789"/>
                  <a:pt x="7720955" y="1154789"/>
                </a:cubicBezTo>
                <a:lnTo>
                  <a:pt x="192469" y="1154789"/>
                </a:lnTo>
                <a:cubicBezTo>
                  <a:pt x="86171" y="1154789"/>
                  <a:pt x="0" y="1068618"/>
                  <a:pt x="0" y="962320"/>
                </a:cubicBezTo>
                <a:lnTo>
                  <a:pt x="0" y="192469"/>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36382" tIns="136382" rIns="136382" bIns="136382" numCol="1" spcCol="1270" anchor="ctr" anchorCtr="0">
            <a:noAutofit/>
          </a:bodyPr>
          <a:lstStyle/>
          <a:p>
            <a:pPr lvl="0" algn="l" defTabSz="933450" rtl="0">
              <a:lnSpc>
                <a:spcPct val="90000"/>
              </a:lnSpc>
              <a:spcBef>
                <a:spcPct val="0"/>
              </a:spcBef>
              <a:spcAft>
                <a:spcPct val="35000"/>
              </a:spcAft>
            </a:pPr>
            <a:r>
              <a:rPr lang="en-US" sz="2100" i="0" kern="1200" smtClean="0"/>
              <a:t>Risk factors like</a:t>
            </a:r>
            <a:endParaRPr lang="en-US" sz="2100" kern="1200"/>
          </a:p>
        </p:txBody>
      </p:sp>
      <p:sp>
        <p:nvSpPr>
          <p:cNvPr id="8" name="Freeform 7"/>
          <p:cNvSpPr/>
          <p:nvPr/>
        </p:nvSpPr>
        <p:spPr>
          <a:xfrm>
            <a:off x="601640" y="5136062"/>
            <a:ext cx="7913424" cy="1477980"/>
          </a:xfrm>
          <a:custGeom>
            <a:avLst/>
            <a:gdLst>
              <a:gd name="connsiteX0" fmla="*/ 0 w 7913424"/>
              <a:gd name="connsiteY0" fmla="*/ 246335 h 1477980"/>
              <a:gd name="connsiteX1" fmla="*/ 246335 w 7913424"/>
              <a:gd name="connsiteY1" fmla="*/ 0 h 1477980"/>
              <a:gd name="connsiteX2" fmla="*/ 7667089 w 7913424"/>
              <a:gd name="connsiteY2" fmla="*/ 0 h 1477980"/>
              <a:gd name="connsiteX3" fmla="*/ 7913424 w 7913424"/>
              <a:gd name="connsiteY3" fmla="*/ 246335 h 1477980"/>
              <a:gd name="connsiteX4" fmla="*/ 7913424 w 7913424"/>
              <a:gd name="connsiteY4" fmla="*/ 1231645 h 1477980"/>
              <a:gd name="connsiteX5" fmla="*/ 7667089 w 7913424"/>
              <a:gd name="connsiteY5" fmla="*/ 1477980 h 1477980"/>
              <a:gd name="connsiteX6" fmla="*/ 246335 w 7913424"/>
              <a:gd name="connsiteY6" fmla="*/ 1477980 h 1477980"/>
              <a:gd name="connsiteX7" fmla="*/ 0 w 7913424"/>
              <a:gd name="connsiteY7" fmla="*/ 1231645 h 1477980"/>
              <a:gd name="connsiteX8" fmla="*/ 0 w 7913424"/>
              <a:gd name="connsiteY8" fmla="*/ 246335 h 1477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13424" h="1477980">
                <a:moveTo>
                  <a:pt x="0" y="246335"/>
                </a:moveTo>
                <a:cubicBezTo>
                  <a:pt x="0" y="110288"/>
                  <a:pt x="110288" y="0"/>
                  <a:pt x="246335" y="0"/>
                </a:cubicBezTo>
                <a:lnTo>
                  <a:pt x="7667089" y="0"/>
                </a:lnTo>
                <a:cubicBezTo>
                  <a:pt x="7803136" y="0"/>
                  <a:pt x="7913424" y="110288"/>
                  <a:pt x="7913424" y="246335"/>
                </a:cubicBezTo>
                <a:lnTo>
                  <a:pt x="7913424" y="1231645"/>
                </a:lnTo>
                <a:cubicBezTo>
                  <a:pt x="7913424" y="1367692"/>
                  <a:pt x="7803136" y="1477980"/>
                  <a:pt x="7667089" y="1477980"/>
                </a:cubicBezTo>
                <a:lnTo>
                  <a:pt x="246335" y="1477980"/>
                </a:lnTo>
                <a:cubicBezTo>
                  <a:pt x="110288" y="1477980"/>
                  <a:pt x="0" y="1367692"/>
                  <a:pt x="0" y="1231645"/>
                </a:cubicBezTo>
                <a:lnTo>
                  <a:pt x="0" y="246335"/>
                </a:lnTo>
                <a:close/>
              </a:path>
            </a:pathLst>
          </a:custGeom>
          <a:solidFill>
            <a:schemeClr val="accent2">
              <a:lumMod val="60000"/>
              <a:lumOff val="40000"/>
            </a:schemeClr>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23400" tIns="98819" rIns="221501" bIns="98819" numCol="1" spcCol="1270" anchor="t" anchorCtr="0">
            <a:noAutofit/>
          </a:bodyPr>
          <a:lstStyle/>
          <a:p>
            <a:pPr marL="171450" lvl="1" indent="-171450" algn="l" defTabSz="711200" rtl="0">
              <a:lnSpc>
                <a:spcPct val="90000"/>
              </a:lnSpc>
              <a:spcBef>
                <a:spcPct val="0"/>
              </a:spcBef>
              <a:spcAft>
                <a:spcPct val="20000"/>
              </a:spcAft>
              <a:buChar char="••"/>
            </a:pPr>
            <a:r>
              <a:rPr lang="en-US" sz="1600" kern="1200" dirty="0" smtClean="0"/>
              <a:t>Low birth weight</a:t>
            </a:r>
            <a:endParaRPr lang="en-US" sz="1600" kern="1200" dirty="0"/>
          </a:p>
          <a:p>
            <a:pPr marL="171450" lvl="1" indent="-171450" algn="l" defTabSz="711200" rtl="0">
              <a:lnSpc>
                <a:spcPct val="90000"/>
              </a:lnSpc>
              <a:spcBef>
                <a:spcPct val="0"/>
              </a:spcBef>
              <a:spcAft>
                <a:spcPct val="20000"/>
              </a:spcAft>
              <a:buChar char="••"/>
            </a:pPr>
            <a:r>
              <a:rPr lang="en-US" sz="1600" kern="1200" dirty="0" smtClean="0"/>
              <a:t>Prematurity </a:t>
            </a:r>
            <a:endParaRPr lang="en-US" sz="1600" kern="1200" dirty="0"/>
          </a:p>
          <a:p>
            <a:pPr marL="171450" lvl="1" indent="-171450" algn="l" defTabSz="711200" rtl="0">
              <a:lnSpc>
                <a:spcPct val="90000"/>
              </a:lnSpc>
              <a:spcBef>
                <a:spcPct val="0"/>
              </a:spcBef>
              <a:spcAft>
                <a:spcPct val="20000"/>
              </a:spcAft>
              <a:buChar char="••"/>
            </a:pPr>
            <a:r>
              <a:rPr lang="en-US" sz="1600" kern="1200" dirty="0" smtClean="0"/>
              <a:t>Prolonged stay in the NICU, </a:t>
            </a:r>
            <a:endParaRPr lang="en-US" sz="1600" kern="1200" dirty="0"/>
          </a:p>
          <a:p>
            <a:pPr marL="171450" lvl="1" indent="-171450" algn="l" defTabSz="711200" rtl="0">
              <a:lnSpc>
                <a:spcPct val="90000"/>
              </a:lnSpc>
              <a:spcBef>
                <a:spcPct val="0"/>
              </a:spcBef>
              <a:spcAft>
                <a:spcPct val="20000"/>
              </a:spcAft>
              <a:buChar char="••"/>
            </a:pPr>
            <a:r>
              <a:rPr lang="en-US" sz="1600" kern="1200" dirty="0" smtClean="0"/>
              <a:t>were significantly associated with a higher chance of developing  </a:t>
            </a:r>
            <a:r>
              <a:rPr lang="en-US" sz="1600" kern="1200" dirty="0" err="1" smtClean="0"/>
              <a:t>Enterobacter</a:t>
            </a:r>
            <a:r>
              <a:rPr lang="en-US" sz="1600" kern="1200" dirty="0" smtClean="0"/>
              <a:t> sepsis in the neonates .</a:t>
            </a:r>
            <a:endParaRPr lang="en-US" sz="1600" kern="1200"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arn(inVertic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arn(inVertical)">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4648200" cy="838200"/>
          </a:xfrm>
        </p:spPr>
        <p:txBody>
          <a:bodyPr/>
          <a:lstStyle/>
          <a:p>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4179783266"/>
              </p:ext>
            </p:extLst>
          </p:nvPr>
        </p:nvGraphicFramePr>
        <p:xfrm>
          <a:off x="1066800" y="1600200"/>
          <a:ext cx="6858000" cy="4423664"/>
        </p:xfrm>
        <a:graphic>
          <a:graphicData uri="http://schemas.openxmlformats.org/drawingml/2006/table">
            <a:tbl>
              <a:tblPr firstRow="1" bandRow="1">
                <a:tableStyleId>{5C22544A-7EE6-4342-B048-85BDC9FD1C3A}</a:tableStyleId>
              </a:tblPr>
              <a:tblGrid>
                <a:gridCol w="2286000"/>
                <a:gridCol w="1219200"/>
                <a:gridCol w="1524000"/>
                <a:gridCol w="1828800"/>
              </a:tblGrid>
              <a:tr h="609600">
                <a:tc>
                  <a:txBody>
                    <a:bodyPr/>
                    <a:lstStyle/>
                    <a:p>
                      <a:pPr marL="0" marR="0" algn="ctr">
                        <a:lnSpc>
                          <a:spcPct val="115000"/>
                        </a:lnSpc>
                        <a:spcBef>
                          <a:spcPts val="0"/>
                        </a:spcBef>
                        <a:spcAft>
                          <a:spcPts val="1000"/>
                        </a:spcAft>
                      </a:pPr>
                      <a:r>
                        <a:rPr lang="en-US" sz="2000" dirty="0">
                          <a:latin typeface="Arial"/>
                          <a:ea typeface="Calibri"/>
                          <a:cs typeface="Times New Roman"/>
                        </a:rPr>
                        <a:t>Factors</a:t>
                      </a:r>
                      <a:endParaRPr lang="en-US" sz="20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2000" dirty="0" smtClean="0">
                          <a:latin typeface="Arial"/>
                          <a:ea typeface="Calibri"/>
                          <a:cs typeface="Times New Roman"/>
                        </a:rPr>
                        <a:t>n</a:t>
                      </a:r>
                      <a:endParaRPr lang="en-US" sz="20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2000" dirty="0" smtClean="0">
                          <a:latin typeface="Arial"/>
                          <a:ea typeface="Calibri"/>
                          <a:cs typeface="Times New Roman"/>
                        </a:rPr>
                        <a:t>%</a:t>
                      </a:r>
                      <a:endParaRPr lang="en-US" sz="20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2000" dirty="0" smtClean="0">
                          <a:latin typeface="Arial"/>
                          <a:ea typeface="Calibri"/>
                          <a:cs typeface="Times New Roman"/>
                        </a:rPr>
                        <a:t>P </a:t>
                      </a:r>
                      <a:r>
                        <a:rPr lang="en-US" sz="2000" dirty="0">
                          <a:latin typeface="Arial"/>
                          <a:ea typeface="Calibri"/>
                          <a:cs typeface="Times New Roman"/>
                        </a:rPr>
                        <a:t>value</a:t>
                      </a:r>
                      <a:endParaRPr lang="en-US" sz="2000" dirty="0">
                        <a:latin typeface="Calibri"/>
                        <a:ea typeface="Calibri"/>
                        <a:cs typeface="Times New Roman"/>
                      </a:endParaRPr>
                    </a:p>
                  </a:txBody>
                  <a:tcPr marL="63500" marR="63500" marT="0" marB="0" anchor="ctr">
                    <a:cell3D prstMaterial="dkEdge">
                      <a:bevel prst="relaxedInset"/>
                      <a:lightRig rig="flood" dir="t"/>
                    </a:cell3D>
                  </a:tcPr>
                </a:tc>
              </a:tr>
              <a:tr h="609600">
                <a:tc>
                  <a:txBody>
                    <a:bodyPr/>
                    <a:lstStyle/>
                    <a:p>
                      <a:pPr marL="0" marR="0" algn="ctr">
                        <a:lnSpc>
                          <a:spcPct val="115000"/>
                        </a:lnSpc>
                        <a:spcBef>
                          <a:spcPts val="0"/>
                        </a:spcBef>
                        <a:spcAft>
                          <a:spcPts val="1000"/>
                        </a:spcAft>
                      </a:pPr>
                      <a:r>
                        <a:rPr lang="en-US" sz="1600" dirty="0">
                          <a:latin typeface="Arial"/>
                          <a:ea typeface="Calibri"/>
                          <a:cs typeface="Times New Roman"/>
                        </a:rPr>
                        <a:t>Sex:  Male</a:t>
                      </a:r>
                      <a:endParaRPr lang="en-US" sz="16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Arial"/>
                          <a:ea typeface="Calibri"/>
                          <a:cs typeface="Times New Roman"/>
                        </a:rPr>
                        <a:t>48</a:t>
                      </a:r>
                      <a:endParaRPr lang="en-US" sz="1600" dirty="0">
                        <a:latin typeface="Arial"/>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Arial"/>
                          <a:ea typeface="Calibri"/>
                          <a:cs typeface="Times New Roman"/>
                        </a:rPr>
                        <a:t>57%</a:t>
                      </a:r>
                      <a:endParaRPr lang="en-US" sz="1600" dirty="0">
                        <a:latin typeface="Arial"/>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Arial"/>
                          <a:ea typeface="Calibri"/>
                          <a:cs typeface="Times New Roman"/>
                        </a:rPr>
                        <a:t>0.281</a:t>
                      </a:r>
                      <a:endParaRPr lang="en-US" sz="1600" dirty="0">
                        <a:latin typeface="Arial"/>
                        <a:ea typeface="Calibri"/>
                        <a:cs typeface="Times New Roman"/>
                      </a:endParaRPr>
                    </a:p>
                  </a:txBody>
                  <a:tcPr marL="63500" marR="63500" marT="0" marB="0" anchor="ctr">
                    <a:cell3D prstMaterial="dkEdge">
                      <a:bevel prst="relaxedInset"/>
                      <a:lightRig rig="flood" dir="t"/>
                    </a:cell3D>
                  </a:tcPr>
                </a:tc>
              </a:tr>
              <a:tr h="609600">
                <a:tc>
                  <a:txBody>
                    <a:bodyPr/>
                    <a:lstStyle/>
                    <a:p>
                      <a:pPr marL="0" marR="0" algn="ctr">
                        <a:lnSpc>
                          <a:spcPct val="115000"/>
                        </a:lnSpc>
                        <a:spcBef>
                          <a:spcPts val="0"/>
                        </a:spcBef>
                        <a:spcAft>
                          <a:spcPts val="1000"/>
                        </a:spcAft>
                      </a:pPr>
                      <a:r>
                        <a:rPr lang="en-US" sz="1600" dirty="0" smtClean="0">
                          <a:latin typeface="Arial"/>
                          <a:ea typeface="Calibri"/>
                          <a:cs typeface="Times New Roman"/>
                        </a:rPr>
                        <a:t>Female</a:t>
                      </a:r>
                      <a:endParaRPr lang="en-US" sz="16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Arial"/>
                          <a:ea typeface="Calibri"/>
                          <a:cs typeface="Times New Roman"/>
                        </a:rPr>
                        <a:t>36</a:t>
                      </a:r>
                      <a:endParaRPr lang="en-US" sz="1600" dirty="0">
                        <a:latin typeface="Arial"/>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Arial"/>
                          <a:ea typeface="Calibri"/>
                          <a:cs typeface="Times New Roman"/>
                        </a:rPr>
                        <a:t>43%</a:t>
                      </a:r>
                      <a:endParaRPr lang="en-US" sz="1600" dirty="0">
                        <a:latin typeface="Arial"/>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Arial"/>
                          <a:ea typeface="Calibri"/>
                          <a:cs typeface="Times New Roman"/>
                        </a:rPr>
                        <a:t>0.281</a:t>
                      </a:r>
                      <a:endParaRPr lang="en-US" sz="1600" dirty="0">
                        <a:latin typeface="Arial"/>
                        <a:ea typeface="Calibri"/>
                        <a:cs typeface="Times New Roman"/>
                      </a:endParaRPr>
                    </a:p>
                  </a:txBody>
                  <a:tcPr marL="63500" marR="63500" marT="0" marB="0" anchor="ctr">
                    <a:cell3D prstMaterial="dkEdge">
                      <a:bevel prst="relaxedInset"/>
                      <a:lightRig rig="flood" dir="t"/>
                    </a:cell3D>
                  </a:tcPr>
                </a:tc>
              </a:tr>
              <a:tr h="609600">
                <a:tc>
                  <a:txBody>
                    <a:bodyPr/>
                    <a:lstStyle/>
                    <a:p>
                      <a:pPr marL="0" marR="0" algn="ctr">
                        <a:lnSpc>
                          <a:spcPct val="115000"/>
                        </a:lnSpc>
                        <a:spcBef>
                          <a:spcPts val="0"/>
                        </a:spcBef>
                        <a:spcAft>
                          <a:spcPts val="1000"/>
                        </a:spcAft>
                      </a:pPr>
                      <a:r>
                        <a:rPr lang="en-US" sz="1600" dirty="0" smtClean="0">
                          <a:latin typeface="Arial"/>
                          <a:ea typeface="Calibri"/>
                          <a:cs typeface="Times New Roman"/>
                        </a:rPr>
                        <a:t>LBW</a:t>
                      </a:r>
                      <a:endParaRPr lang="en-US" sz="16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Arial"/>
                          <a:ea typeface="Calibri"/>
                          <a:cs typeface="Times New Roman"/>
                        </a:rPr>
                        <a:t>54</a:t>
                      </a:r>
                      <a:endParaRPr lang="en-US" sz="16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Arial"/>
                          <a:ea typeface="Calibri"/>
                          <a:cs typeface="Times New Roman"/>
                        </a:rPr>
                        <a:t>64%</a:t>
                      </a:r>
                      <a:endParaRPr lang="en-US" sz="1600" dirty="0">
                        <a:latin typeface="Arial"/>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Arial"/>
                          <a:ea typeface="Calibri"/>
                          <a:cs typeface="Times New Roman"/>
                        </a:rPr>
                        <a:t>0.001</a:t>
                      </a:r>
                      <a:endParaRPr lang="en-US" sz="1600" dirty="0">
                        <a:latin typeface="Calibri"/>
                        <a:ea typeface="Calibri"/>
                        <a:cs typeface="Times New Roman"/>
                      </a:endParaRPr>
                    </a:p>
                  </a:txBody>
                  <a:tcPr marL="63500" marR="63500" marT="0" marB="0" anchor="ctr">
                    <a:cell3D prstMaterial="dkEdge">
                      <a:bevel prst="relaxedInset"/>
                      <a:lightRig rig="flood" dir="t"/>
                    </a:cell3D>
                  </a:tcPr>
                </a:tc>
              </a:tr>
              <a:tr h="609600">
                <a:tc>
                  <a:txBody>
                    <a:bodyPr/>
                    <a:lstStyle/>
                    <a:p>
                      <a:pPr marL="0" marR="0" algn="ctr">
                        <a:lnSpc>
                          <a:spcPct val="115000"/>
                        </a:lnSpc>
                        <a:spcBef>
                          <a:spcPts val="0"/>
                        </a:spcBef>
                        <a:spcAft>
                          <a:spcPts val="1000"/>
                        </a:spcAft>
                      </a:pPr>
                      <a:r>
                        <a:rPr lang="en-US" sz="1600" dirty="0" smtClean="0">
                          <a:latin typeface="Arial"/>
                          <a:ea typeface="Calibri"/>
                          <a:cs typeface="Times New Roman"/>
                        </a:rPr>
                        <a:t>Prematurity</a:t>
                      </a:r>
                    </a:p>
                    <a:p>
                      <a:pPr marL="0" marR="0" algn="ctr">
                        <a:lnSpc>
                          <a:spcPct val="115000"/>
                        </a:lnSpc>
                        <a:spcBef>
                          <a:spcPts val="0"/>
                        </a:spcBef>
                        <a:spcAft>
                          <a:spcPts val="1000"/>
                        </a:spcAft>
                      </a:pPr>
                      <a:r>
                        <a:rPr lang="en-US" sz="1600" dirty="0" smtClean="0">
                          <a:latin typeface="Arial"/>
                          <a:ea typeface="Calibri"/>
                          <a:cs typeface="Times New Roman"/>
                        </a:rPr>
                        <a:t>20-32 WEEKS</a:t>
                      </a:r>
                      <a:endParaRPr lang="en-US" sz="16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Arial"/>
                          <a:ea typeface="Calibri"/>
                          <a:cs typeface="Times New Roman"/>
                        </a:rPr>
                        <a:t>54</a:t>
                      </a:r>
                      <a:endParaRPr lang="en-US" sz="1600" dirty="0">
                        <a:latin typeface="Arial"/>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Arial"/>
                          <a:ea typeface="Calibri"/>
                          <a:cs typeface="Times New Roman"/>
                        </a:rPr>
                        <a:t>64%</a:t>
                      </a:r>
                      <a:endParaRPr lang="en-US" sz="1600" dirty="0">
                        <a:latin typeface="Arial"/>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Arial"/>
                          <a:ea typeface="Calibri"/>
                          <a:cs typeface="Times New Roman"/>
                        </a:rPr>
                        <a:t>0.001</a:t>
                      </a:r>
                      <a:endParaRPr lang="en-US" sz="1600" dirty="0">
                        <a:latin typeface="Calibri"/>
                        <a:ea typeface="Calibri"/>
                        <a:cs typeface="Times New Roman"/>
                      </a:endParaRPr>
                    </a:p>
                  </a:txBody>
                  <a:tcPr marL="63500" marR="63500" marT="0" marB="0" anchor="ctr">
                    <a:cell3D prstMaterial="dkEdge">
                      <a:bevel prst="relaxedInset"/>
                      <a:lightRig rig="flood" dir="t"/>
                    </a:cell3D>
                  </a:tcPr>
                </a:tc>
              </a:tr>
              <a:tr h="609600">
                <a:tc>
                  <a:txBody>
                    <a:bodyPr/>
                    <a:lstStyle/>
                    <a:p>
                      <a:pPr marL="0" marR="0" algn="ctr">
                        <a:lnSpc>
                          <a:spcPct val="115000"/>
                        </a:lnSpc>
                        <a:spcBef>
                          <a:spcPts val="0"/>
                        </a:spcBef>
                        <a:spcAft>
                          <a:spcPts val="1000"/>
                        </a:spcAft>
                      </a:pPr>
                      <a:r>
                        <a:rPr lang="en-US" sz="1600" kern="1200" dirty="0" smtClean="0">
                          <a:solidFill>
                            <a:schemeClr val="dk1"/>
                          </a:solidFill>
                          <a:latin typeface="Arial"/>
                          <a:ea typeface="Calibri"/>
                          <a:cs typeface="Times New Roman"/>
                        </a:rPr>
                        <a:t>Prematurity</a:t>
                      </a:r>
                    </a:p>
                    <a:p>
                      <a:pPr marL="0" marR="0" algn="ctr">
                        <a:lnSpc>
                          <a:spcPct val="115000"/>
                        </a:lnSpc>
                        <a:spcBef>
                          <a:spcPts val="0"/>
                        </a:spcBef>
                        <a:spcAft>
                          <a:spcPts val="1000"/>
                        </a:spcAft>
                      </a:pPr>
                      <a:r>
                        <a:rPr lang="en-US" sz="1600" baseline="0" dirty="0" smtClean="0">
                          <a:latin typeface="Arial" pitchFamily="34" charset="0"/>
                          <a:ea typeface="Calibri"/>
                          <a:cs typeface="Arial" pitchFamily="34" charset="0"/>
                        </a:rPr>
                        <a:t>33-37 weeks</a:t>
                      </a:r>
                      <a:endParaRPr lang="en-US" sz="1600" dirty="0">
                        <a:latin typeface="Arial" pitchFamily="34" charset="0"/>
                        <a:ea typeface="Calibri"/>
                        <a:cs typeface="Arial" pitchFamily="34" charset="0"/>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Arial"/>
                          <a:ea typeface="Calibri"/>
                          <a:cs typeface="Times New Roman"/>
                        </a:rPr>
                        <a:t>24</a:t>
                      </a:r>
                      <a:endParaRPr lang="en-US" sz="1600" dirty="0">
                        <a:latin typeface="Arial"/>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Arial"/>
                          <a:ea typeface="Calibri"/>
                          <a:cs typeface="Times New Roman"/>
                        </a:rPr>
                        <a:t>28%</a:t>
                      </a:r>
                      <a:endParaRPr lang="en-US" sz="1600" dirty="0">
                        <a:latin typeface="Arial"/>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Calibri"/>
                          <a:ea typeface="Calibri"/>
                          <a:cs typeface="Times New Roman"/>
                        </a:rPr>
                        <a:t>0.001</a:t>
                      </a:r>
                      <a:endParaRPr lang="en-US" sz="1600" dirty="0">
                        <a:latin typeface="Calibri"/>
                        <a:ea typeface="Calibri"/>
                        <a:cs typeface="Times New Roman"/>
                      </a:endParaRPr>
                    </a:p>
                  </a:txBody>
                  <a:tcPr marL="63500" marR="63500" marT="0" marB="0" anchor="ctr">
                    <a:cell3D prstMaterial="dkEdge">
                      <a:bevel prst="relaxedInset"/>
                      <a:lightRig rig="flood" dir="t"/>
                    </a:cell3D>
                  </a:tcPr>
                </a:tc>
              </a:tr>
              <a:tr h="609600">
                <a:tc>
                  <a:txBody>
                    <a:bodyPr/>
                    <a:lstStyle/>
                    <a:p>
                      <a:pPr marL="0" marR="0" algn="ctr">
                        <a:lnSpc>
                          <a:spcPct val="115000"/>
                        </a:lnSpc>
                        <a:spcBef>
                          <a:spcPts val="0"/>
                        </a:spcBef>
                        <a:spcAft>
                          <a:spcPts val="1000"/>
                        </a:spcAft>
                      </a:pPr>
                      <a:r>
                        <a:rPr lang="en-US" sz="1600" dirty="0">
                          <a:latin typeface="Arial"/>
                          <a:ea typeface="Calibri"/>
                          <a:cs typeface="Times New Roman"/>
                        </a:rPr>
                        <a:t>Prolonged </a:t>
                      </a:r>
                      <a:r>
                        <a:rPr lang="en-US" sz="1600" dirty="0" smtClean="0">
                          <a:latin typeface="Arial"/>
                          <a:ea typeface="Calibri"/>
                          <a:cs typeface="Times New Roman"/>
                        </a:rPr>
                        <a:t>stay</a:t>
                      </a:r>
                      <a:r>
                        <a:rPr lang="en-US" sz="1600" baseline="0" dirty="0" smtClean="0">
                          <a:latin typeface="Arial"/>
                          <a:ea typeface="Calibri"/>
                          <a:cs typeface="Times New Roman"/>
                        </a:rPr>
                        <a:t> </a:t>
                      </a:r>
                      <a:r>
                        <a:rPr lang="en-US" sz="1600" dirty="0" smtClean="0">
                          <a:latin typeface="Arial"/>
                          <a:ea typeface="Calibri"/>
                          <a:cs typeface="Times New Roman"/>
                        </a:rPr>
                        <a:t>in </a:t>
                      </a:r>
                      <a:r>
                        <a:rPr lang="en-US" sz="1600" dirty="0">
                          <a:latin typeface="Arial"/>
                          <a:ea typeface="Calibri"/>
                          <a:cs typeface="Times New Roman"/>
                        </a:rPr>
                        <a:t>NICU</a:t>
                      </a:r>
                      <a:endParaRPr lang="en-US" sz="16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Arial"/>
                          <a:ea typeface="Calibri"/>
                          <a:cs typeface="Times New Roman"/>
                        </a:rPr>
                        <a:t>66</a:t>
                      </a:r>
                      <a:endParaRPr lang="en-US" sz="1600" dirty="0">
                        <a:latin typeface="Calibri"/>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Arial"/>
                          <a:ea typeface="Calibri"/>
                          <a:cs typeface="Times New Roman"/>
                        </a:rPr>
                        <a:t>78%</a:t>
                      </a:r>
                      <a:endParaRPr lang="en-US" sz="1600" dirty="0">
                        <a:latin typeface="Arial"/>
                        <a:ea typeface="Calibri"/>
                        <a:cs typeface="Times New Roman"/>
                      </a:endParaRPr>
                    </a:p>
                  </a:txBody>
                  <a:tcPr marL="63500" marR="63500" marT="0" marB="0" anchor="ctr">
                    <a:cell3D prstMaterial="dkEdge">
                      <a:bevel prst="relaxedInset"/>
                      <a:lightRig rig="flood" dir="t"/>
                    </a:cell3D>
                  </a:tcPr>
                </a:tc>
                <a:tc>
                  <a:txBody>
                    <a:bodyPr/>
                    <a:lstStyle/>
                    <a:p>
                      <a:pPr marL="0" marR="0" algn="ctr">
                        <a:lnSpc>
                          <a:spcPct val="115000"/>
                        </a:lnSpc>
                        <a:spcBef>
                          <a:spcPts val="0"/>
                        </a:spcBef>
                        <a:spcAft>
                          <a:spcPts val="1000"/>
                        </a:spcAft>
                      </a:pPr>
                      <a:r>
                        <a:rPr lang="en-US" sz="1600" dirty="0" smtClean="0">
                          <a:latin typeface="Arial"/>
                          <a:ea typeface="Calibri"/>
                          <a:cs typeface="Times New Roman"/>
                        </a:rPr>
                        <a:t>0.001</a:t>
                      </a:r>
                      <a:endParaRPr lang="en-US" sz="1600" dirty="0">
                        <a:latin typeface="Calibri"/>
                        <a:ea typeface="Calibri"/>
                        <a:cs typeface="Times New Roman"/>
                      </a:endParaRPr>
                    </a:p>
                  </a:txBody>
                  <a:tcPr marL="63500" marR="63500" marT="0" marB="0" anchor="ctr">
                    <a:cell3D prstMaterial="dkEdge">
                      <a:bevel prst="relaxedInset"/>
                      <a:lightRig rig="flood" dir="t"/>
                    </a:cell3D>
                  </a:tcPr>
                </a:tc>
              </a:tr>
            </a:tbl>
          </a:graphicData>
        </a:graphic>
      </p:graphicFrame>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611632288"/>
              </p:ext>
            </p:extLst>
          </p:nvPr>
        </p:nvGraphicFramePr>
        <p:xfrm>
          <a:off x="3048000" y="533400"/>
          <a:ext cx="2971800" cy="655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reeform 2"/>
          <p:cNvSpPr/>
          <p:nvPr/>
        </p:nvSpPr>
        <p:spPr>
          <a:xfrm>
            <a:off x="609600" y="1664297"/>
            <a:ext cx="7924800" cy="1926990"/>
          </a:xfrm>
          <a:custGeom>
            <a:avLst/>
            <a:gdLst>
              <a:gd name="connsiteX0" fmla="*/ 0 w 7924800"/>
              <a:gd name="connsiteY0" fmla="*/ 321171 h 1926990"/>
              <a:gd name="connsiteX1" fmla="*/ 321171 w 7924800"/>
              <a:gd name="connsiteY1" fmla="*/ 0 h 1926990"/>
              <a:gd name="connsiteX2" fmla="*/ 7603629 w 7924800"/>
              <a:gd name="connsiteY2" fmla="*/ 0 h 1926990"/>
              <a:gd name="connsiteX3" fmla="*/ 7924800 w 7924800"/>
              <a:gd name="connsiteY3" fmla="*/ 321171 h 1926990"/>
              <a:gd name="connsiteX4" fmla="*/ 7924800 w 7924800"/>
              <a:gd name="connsiteY4" fmla="*/ 1605819 h 1926990"/>
              <a:gd name="connsiteX5" fmla="*/ 7603629 w 7924800"/>
              <a:gd name="connsiteY5" fmla="*/ 1926990 h 1926990"/>
              <a:gd name="connsiteX6" fmla="*/ 321171 w 7924800"/>
              <a:gd name="connsiteY6" fmla="*/ 1926990 h 1926990"/>
              <a:gd name="connsiteX7" fmla="*/ 0 w 7924800"/>
              <a:gd name="connsiteY7" fmla="*/ 1605819 h 1926990"/>
              <a:gd name="connsiteX8" fmla="*/ 0 w 7924800"/>
              <a:gd name="connsiteY8" fmla="*/ 321171 h 192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4800" h="1926990">
                <a:moveTo>
                  <a:pt x="0" y="321171"/>
                </a:moveTo>
                <a:cubicBezTo>
                  <a:pt x="0" y="143793"/>
                  <a:pt x="143793" y="0"/>
                  <a:pt x="321171" y="0"/>
                </a:cubicBezTo>
                <a:lnTo>
                  <a:pt x="7603629" y="0"/>
                </a:lnTo>
                <a:cubicBezTo>
                  <a:pt x="7781007" y="0"/>
                  <a:pt x="7924800" y="143793"/>
                  <a:pt x="7924800" y="321171"/>
                </a:cubicBezTo>
                <a:lnTo>
                  <a:pt x="7924800" y="1605819"/>
                </a:lnTo>
                <a:cubicBezTo>
                  <a:pt x="7924800" y="1783197"/>
                  <a:pt x="7781007" y="1926990"/>
                  <a:pt x="7603629" y="1926990"/>
                </a:cubicBezTo>
                <a:lnTo>
                  <a:pt x="321171" y="1926990"/>
                </a:lnTo>
                <a:cubicBezTo>
                  <a:pt x="143793" y="1926990"/>
                  <a:pt x="0" y="1783197"/>
                  <a:pt x="0" y="1605819"/>
                </a:cubicBezTo>
                <a:lnTo>
                  <a:pt x="0" y="321171"/>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96938" tIns="196938" rIns="196938" bIns="196938" numCol="1" spcCol="1270" anchor="ctr" anchorCtr="0">
            <a:noAutofit/>
          </a:bodyPr>
          <a:lstStyle/>
          <a:p>
            <a:pPr lvl="0" algn="l" defTabSz="1200150" rtl="0">
              <a:lnSpc>
                <a:spcPct val="90000"/>
              </a:lnSpc>
              <a:spcBef>
                <a:spcPct val="0"/>
              </a:spcBef>
              <a:spcAft>
                <a:spcPct val="35000"/>
              </a:spcAft>
            </a:pPr>
            <a:r>
              <a:rPr lang="en-US" sz="2700" i="0" kern="1200" dirty="0" smtClean="0"/>
              <a:t>In this observational study , we describe epidemiological characteristics of </a:t>
            </a:r>
            <a:r>
              <a:rPr lang="en-US" sz="2700" i="0" kern="1200" dirty="0" err="1" smtClean="0"/>
              <a:t>Enterobacter</a:t>
            </a:r>
            <a:r>
              <a:rPr lang="en-US" sz="2700" i="0" kern="1200" dirty="0" smtClean="0"/>
              <a:t>  sepsis  outbreak in a neonatal ICU and analyze  major risk factors for development  of  </a:t>
            </a:r>
            <a:r>
              <a:rPr lang="en-US" sz="2700" i="0" kern="1200" dirty="0" err="1" smtClean="0"/>
              <a:t>enterobacter</a:t>
            </a:r>
            <a:r>
              <a:rPr lang="en-US" sz="2700" i="0" kern="1200" dirty="0" smtClean="0"/>
              <a:t> sepsis.</a:t>
            </a:r>
            <a:endParaRPr lang="en-US" sz="2700" kern="1200" dirty="0"/>
          </a:p>
        </p:txBody>
      </p:sp>
      <p:sp>
        <p:nvSpPr>
          <p:cNvPr id="6" name="Freeform 5"/>
          <p:cNvSpPr/>
          <p:nvPr/>
        </p:nvSpPr>
        <p:spPr>
          <a:xfrm>
            <a:off x="600496" y="3696344"/>
            <a:ext cx="7924800" cy="1926990"/>
          </a:xfrm>
          <a:custGeom>
            <a:avLst/>
            <a:gdLst>
              <a:gd name="connsiteX0" fmla="*/ 0 w 7924800"/>
              <a:gd name="connsiteY0" fmla="*/ 321171 h 1926990"/>
              <a:gd name="connsiteX1" fmla="*/ 321171 w 7924800"/>
              <a:gd name="connsiteY1" fmla="*/ 0 h 1926990"/>
              <a:gd name="connsiteX2" fmla="*/ 7603629 w 7924800"/>
              <a:gd name="connsiteY2" fmla="*/ 0 h 1926990"/>
              <a:gd name="connsiteX3" fmla="*/ 7924800 w 7924800"/>
              <a:gd name="connsiteY3" fmla="*/ 321171 h 1926990"/>
              <a:gd name="connsiteX4" fmla="*/ 7924800 w 7924800"/>
              <a:gd name="connsiteY4" fmla="*/ 1605819 h 1926990"/>
              <a:gd name="connsiteX5" fmla="*/ 7603629 w 7924800"/>
              <a:gd name="connsiteY5" fmla="*/ 1926990 h 1926990"/>
              <a:gd name="connsiteX6" fmla="*/ 321171 w 7924800"/>
              <a:gd name="connsiteY6" fmla="*/ 1926990 h 1926990"/>
              <a:gd name="connsiteX7" fmla="*/ 0 w 7924800"/>
              <a:gd name="connsiteY7" fmla="*/ 1605819 h 1926990"/>
              <a:gd name="connsiteX8" fmla="*/ 0 w 7924800"/>
              <a:gd name="connsiteY8" fmla="*/ 321171 h 1926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924800" h="1926990">
                <a:moveTo>
                  <a:pt x="0" y="321171"/>
                </a:moveTo>
                <a:cubicBezTo>
                  <a:pt x="0" y="143793"/>
                  <a:pt x="143793" y="0"/>
                  <a:pt x="321171" y="0"/>
                </a:cubicBezTo>
                <a:lnTo>
                  <a:pt x="7603629" y="0"/>
                </a:lnTo>
                <a:cubicBezTo>
                  <a:pt x="7781007" y="0"/>
                  <a:pt x="7924800" y="143793"/>
                  <a:pt x="7924800" y="321171"/>
                </a:cubicBezTo>
                <a:lnTo>
                  <a:pt x="7924800" y="1605819"/>
                </a:lnTo>
                <a:cubicBezTo>
                  <a:pt x="7924800" y="1783197"/>
                  <a:pt x="7781007" y="1926990"/>
                  <a:pt x="7603629" y="1926990"/>
                </a:cubicBezTo>
                <a:lnTo>
                  <a:pt x="321171" y="1926990"/>
                </a:lnTo>
                <a:cubicBezTo>
                  <a:pt x="143793" y="1926990"/>
                  <a:pt x="0" y="1783197"/>
                  <a:pt x="0" y="1605819"/>
                </a:cubicBezTo>
                <a:lnTo>
                  <a:pt x="0" y="321171"/>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96938" tIns="196938" rIns="196938" bIns="196938" numCol="1" spcCol="1270" anchor="ctr" anchorCtr="0">
            <a:noAutofit/>
          </a:bodyPr>
          <a:lstStyle/>
          <a:p>
            <a:pPr lvl="0" algn="l" defTabSz="1200150" rtl="0">
              <a:lnSpc>
                <a:spcPct val="90000"/>
              </a:lnSpc>
              <a:spcBef>
                <a:spcPct val="0"/>
              </a:spcBef>
              <a:spcAft>
                <a:spcPct val="35000"/>
              </a:spcAft>
            </a:pPr>
            <a:r>
              <a:rPr lang="en-US" sz="2700" i="0" kern="1200" dirty="0" smtClean="0"/>
              <a:t>The nosocomial outbreak is indicated by the occurrence of 84 neonatal </a:t>
            </a:r>
            <a:r>
              <a:rPr lang="en-US" sz="2700" i="0" kern="1200" dirty="0" err="1" smtClean="0"/>
              <a:t>enterobacter</a:t>
            </a:r>
            <a:r>
              <a:rPr lang="en-US" sz="2700" i="0" kern="1200" dirty="0" smtClean="0"/>
              <a:t> sepsis during 2 years with a crude 53 per 1000 admissions.</a:t>
            </a:r>
            <a:endParaRPr lang="en-US" sz="2700" kern="1200"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3"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810000" cy="685800"/>
          </a:xfrm>
        </p:spPr>
        <p:txBody>
          <a:bodyPr>
            <a:normAutofit fontScale="90000"/>
          </a:bodyPr>
          <a:lstStyle/>
          <a:p>
            <a:endParaRPr lang="en-US" dirty="0"/>
          </a:p>
        </p:txBody>
      </p:sp>
      <p:sp>
        <p:nvSpPr>
          <p:cNvPr id="5" name="Freeform 4"/>
          <p:cNvSpPr/>
          <p:nvPr/>
        </p:nvSpPr>
        <p:spPr>
          <a:xfrm>
            <a:off x="685800" y="1591487"/>
            <a:ext cx="7772400" cy="1998360"/>
          </a:xfrm>
          <a:custGeom>
            <a:avLst/>
            <a:gdLst>
              <a:gd name="connsiteX0" fmla="*/ 0 w 7772400"/>
              <a:gd name="connsiteY0" fmla="*/ 333067 h 1998360"/>
              <a:gd name="connsiteX1" fmla="*/ 333067 w 7772400"/>
              <a:gd name="connsiteY1" fmla="*/ 0 h 1998360"/>
              <a:gd name="connsiteX2" fmla="*/ 7439333 w 7772400"/>
              <a:gd name="connsiteY2" fmla="*/ 0 h 1998360"/>
              <a:gd name="connsiteX3" fmla="*/ 7772400 w 7772400"/>
              <a:gd name="connsiteY3" fmla="*/ 333067 h 1998360"/>
              <a:gd name="connsiteX4" fmla="*/ 7772400 w 7772400"/>
              <a:gd name="connsiteY4" fmla="*/ 1665293 h 1998360"/>
              <a:gd name="connsiteX5" fmla="*/ 7439333 w 7772400"/>
              <a:gd name="connsiteY5" fmla="*/ 1998360 h 1998360"/>
              <a:gd name="connsiteX6" fmla="*/ 333067 w 7772400"/>
              <a:gd name="connsiteY6" fmla="*/ 1998360 h 1998360"/>
              <a:gd name="connsiteX7" fmla="*/ 0 w 7772400"/>
              <a:gd name="connsiteY7" fmla="*/ 1665293 h 1998360"/>
              <a:gd name="connsiteX8" fmla="*/ 0 w 7772400"/>
              <a:gd name="connsiteY8" fmla="*/ 333067 h 1998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72400" h="1998360">
                <a:moveTo>
                  <a:pt x="0" y="333067"/>
                </a:moveTo>
                <a:cubicBezTo>
                  <a:pt x="0" y="149119"/>
                  <a:pt x="149119" y="0"/>
                  <a:pt x="333067" y="0"/>
                </a:cubicBezTo>
                <a:lnTo>
                  <a:pt x="7439333" y="0"/>
                </a:lnTo>
                <a:cubicBezTo>
                  <a:pt x="7623281" y="0"/>
                  <a:pt x="7772400" y="149119"/>
                  <a:pt x="7772400" y="333067"/>
                </a:cubicBezTo>
                <a:lnTo>
                  <a:pt x="7772400" y="1665293"/>
                </a:lnTo>
                <a:cubicBezTo>
                  <a:pt x="7772400" y="1849241"/>
                  <a:pt x="7623281" y="1998360"/>
                  <a:pt x="7439333" y="1998360"/>
                </a:cubicBezTo>
                <a:lnTo>
                  <a:pt x="333067" y="1998360"/>
                </a:lnTo>
                <a:cubicBezTo>
                  <a:pt x="149119" y="1998360"/>
                  <a:pt x="0" y="1849241"/>
                  <a:pt x="0" y="1665293"/>
                </a:cubicBezTo>
                <a:lnTo>
                  <a:pt x="0" y="333067"/>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204232" tIns="204232" rIns="204232" bIns="204232" numCol="1" spcCol="1270" anchor="ctr" anchorCtr="0">
            <a:noAutofit/>
          </a:bodyPr>
          <a:lstStyle/>
          <a:p>
            <a:pPr lvl="0" algn="l" defTabSz="1244600" rtl="0">
              <a:lnSpc>
                <a:spcPct val="90000"/>
              </a:lnSpc>
              <a:spcBef>
                <a:spcPct val="0"/>
              </a:spcBef>
              <a:spcAft>
                <a:spcPct val="35000"/>
              </a:spcAft>
            </a:pPr>
            <a:r>
              <a:rPr lang="en-US" sz="2800" i="0" kern="1200" dirty="0" err="1" smtClean="0"/>
              <a:t>Enterobacter</a:t>
            </a:r>
            <a:r>
              <a:rPr lang="en-US" sz="2800" i="0" kern="1200" dirty="0" smtClean="0"/>
              <a:t> species  isolates were all </a:t>
            </a:r>
            <a:r>
              <a:rPr lang="en-US" sz="2800" i="0" kern="1200" dirty="0" err="1" smtClean="0"/>
              <a:t>Enterobacter</a:t>
            </a:r>
            <a:r>
              <a:rPr lang="en-US" sz="2800" i="0" kern="1200" dirty="0" smtClean="0"/>
              <a:t>  cloacae and  </a:t>
            </a:r>
            <a:r>
              <a:rPr lang="en-US" sz="2800" i="0" kern="1200" dirty="0" err="1" smtClean="0"/>
              <a:t>Enterobacter</a:t>
            </a:r>
            <a:r>
              <a:rPr lang="en-US" sz="2800" i="0" kern="1200" dirty="0" smtClean="0"/>
              <a:t> </a:t>
            </a:r>
            <a:r>
              <a:rPr lang="en-US" sz="2800" i="0" kern="1200" dirty="0" err="1" smtClean="0"/>
              <a:t>aerogenes</a:t>
            </a:r>
            <a:r>
              <a:rPr lang="en-US" sz="2800" i="0" kern="1200" dirty="0" smtClean="0"/>
              <a:t> which tallies with the most frequent species isolated.</a:t>
            </a:r>
            <a:endParaRPr lang="en-US" sz="2800" kern="1200" dirty="0"/>
          </a:p>
        </p:txBody>
      </p:sp>
      <p:sp>
        <p:nvSpPr>
          <p:cNvPr id="6" name="Freeform 5"/>
          <p:cNvSpPr/>
          <p:nvPr/>
        </p:nvSpPr>
        <p:spPr>
          <a:xfrm>
            <a:off x="685800" y="3670488"/>
            <a:ext cx="7772400" cy="1998360"/>
          </a:xfrm>
          <a:custGeom>
            <a:avLst/>
            <a:gdLst>
              <a:gd name="connsiteX0" fmla="*/ 0 w 7772400"/>
              <a:gd name="connsiteY0" fmla="*/ 333067 h 1998360"/>
              <a:gd name="connsiteX1" fmla="*/ 333067 w 7772400"/>
              <a:gd name="connsiteY1" fmla="*/ 0 h 1998360"/>
              <a:gd name="connsiteX2" fmla="*/ 7439333 w 7772400"/>
              <a:gd name="connsiteY2" fmla="*/ 0 h 1998360"/>
              <a:gd name="connsiteX3" fmla="*/ 7772400 w 7772400"/>
              <a:gd name="connsiteY3" fmla="*/ 333067 h 1998360"/>
              <a:gd name="connsiteX4" fmla="*/ 7772400 w 7772400"/>
              <a:gd name="connsiteY4" fmla="*/ 1665293 h 1998360"/>
              <a:gd name="connsiteX5" fmla="*/ 7439333 w 7772400"/>
              <a:gd name="connsiteY5" fmla="*/ 1998360 h 1998360"/>
              <a:gd name="connsiteX6" fmla="*/ 333067 w 7772400"/>
              <a:gd name="connsiteY6" fmla="*/ 1998360 h 1998360"/>
              <a:gd name="connsiteX7" fmla="*/ 0 w 7772400"/>
              <a:gd name="connsiteY7" fmla="*/ 1665293 h 1998360"/>
              <a:gd name="connsiteX8" fmla="*/ 0 w 7772400"/>
              <a:gd name="connsiteY8" fmla="*/ 333067 h 1998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772400" h="1998360">
                <a:moveTo>
                  <a:pt x="0" y="333067"/>
                </a:moveTo>
                <a:cubicBezTo>
                  <a:pt x="0" y="149119"/>
                  <a:pt x="149119" y="0"/>
                  <a:pt x="333067" y="0"/>
                </a:cubicBezTo>
                <a:lnTo>
                  <a:pt x="7439333" y="0"/>
                </a:lnTo>
                <a:cubicBezTo>
                  <a:pt x="7623281" y="0"/>
                  <a:pt x="7772400" y="149119"/>
                  <a:pt x="7772400" y="333067"/>
                </a:cubicBezTo>
                <a:lnTo>
                  <a:pt x="7772400" y="1665293"/>
                </a:lnTo>
                <a:cubicBezTo>
                  <a:pt x="7772400" y="1849241"/>
                  <a:pt x="7623281" y="1998360"/>
                  <a:pt x="7439333" y="1998360"/>
                </a:cubicBezTo>
                <a:lnTo>
                  <a:pt x="333067" y="1998360"/>
                </a:lnTo>
                <a:cubicBezTo>
                  <a:pt x="149119" y="1998360"/>
                  <a:pt x="0" y="1849241"/>
                  <a:pt x="0" y="1665293"/>
                </a:cubicBezTo>
                <a:lnTo>
                  <a:pt x="0" y="333067"/>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204232" tIns="204232" rIns="204232" bIns="204232" numCol="1" spcCol="1270" anchor="ctr" anchorCtr="0">
            <a:noAutofit/>
          </a:bodyPr>
          <a:lstStyle/>
          <a:p>
            <a:pPr lvl="0" algn="l" defTabSz="1244600" rtl="0">
              <a:lnSpc>
                <a:spcPct val="90000"/>
              </a:lnSpc>
              <a:spcBef>
                <a:spcPct val="0"/>
              </a:spcBef>
              <a:spcAft>
                <a:spcPct val="35000"/>
              </a:spcAft>
            </a:pPr>
            <a:r>
              <a:rPr lang="en-US" sz="2800" i="0" kern="1200" dirty="0" smtClean="0"/>
              <a:t>Over the last decade previously  less common organism like  </a:t>
            </a:r>
            <a:r>
              <a:rPr lang="en-US" sz="2800" i="0" kern="1200" dirty="0" err="1" smtClean="0"/>
              <a:t>Enterobacter</a:t>
            </a:r>
            <a:r>
              <a:rPr lang="en-US" sz="2800" i="0" kern="1200" dirty="0" smtClean="0"/>
              <a:t> </a:t>
            </a:r>
            <a:r>
              <a:rPr lang="en-US" sz="2800" i="0" kern="1200" dirty="0" err="1" smtClean="0"/>
              <a:t>aerogenes</a:t>
            </a:r>
            <a:r>
              <a:rPr lang="en-US" sz="2800" i="0" kern="1200" dirty="0" smtClean="0"/>
              <a:t>  has been identified as a more frequent isolate as a cause of nosocomial outbreaks  in NICU  settings.</a:t>
            </a:r>
            <a:endParaRPr lang="en-US" sz="2800" kern="1200"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85800"/>
            <a:ext cx="2073348" cy="731520"/>
          </a:xfrm>
        </p:spPr>
        <p:txBody>
          <a:bodyPr>
            <a:normAutofit fontScale="90000"/>
          </a:bodyPr>
          <a:lstStyle/>
          <a:p>
            <a:endParaRPr lang="en-US" dirty="0"/>
          </a:p>
        </p:txBody>
      </p:sp>
      <p:sp>
        <p:nvSpPr>
          <p:cNvPr id="5" name="Freeform 4"/>
          <p:cNvSpPr/>
          <p:nvPr/>
        </p:nvSpPr>
        <p:spPr>
          <a:xfrm>
            <a:off x="762000" y="2038019"/>
            <a:ext cx="7620000" cy="1429740"/>
          </a:xfrm>
          <a:custGeom>
            <a:avLst/>
            <a:gdLst>
              <a:gd name="connsiteX0" fmla="*/ 0 w 7620000"/>
              <a:gd name="connsiteY0" fmla="*/ 238295 h 1429740"/>
              <a:gd name="connsiteX1" fmla="*/ 238295 w 7620000"/>
              <a:gd name="connsiteY1" fmla="*/ 0 h 1429740"/>
              <a:gd name="connsiteX2" fmla="*/ 7381705 w 7620000"/>
              <a:gd name="connsiteY2" fmla="*/ 0 h 1429740"/>
              <a:gd name="connsiteX3" fmla="*/ 7620000 w 7620000"/>
              <a:gd name="connsiteY3" fmla="*/ 238295 h 1429740"/>
              <a:gd name="connsiteX4" fmla="*/ 7620000 w 7620000"/>
              <a:gd name="connsiteY4" fmla="*/ 1191445 h 1429740"/>
              <a:gd name="connsiteX5" fmla="*/ 7381705 w 7620000"/>
              <a:gd name="connsiteY5" fmla="*/ 1429740 h 1429740"/>
              <a:gd name="connsiteX6" fmla="*/ 238295 w 7620000"/>
              <a:gd name="connsiteY6" fmla="*/ 1429740 h 1429740"/>
              <a:gd name="connsiteX7" fmla="*/ 0 w 7620000"/>
              <a:gd name="connsiteY7" fmla="*/ 1191445 h 1429740"/>
              <a:gd name="connsiteX8" fmla="*/ 0 w 7620000"/>
              <a:gd name="connsiteY8" fmla="*/ 238295 h 142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0000" h="1429740">
                <a:moveTo>
                  <a:pt x="0" y="238295"/>
                </a:moveTo>
                <a:cubicBezTo>
                  <a:pt x="0" y="106688"/>
                  <a:pt x="106688" y="0"/>
                  <a:pt x="238295" y="0"/>
                </a:cubicBezTo>
                <a:lnTo>
                  <a:pt x="7381705" y="0"/>
                </a:lnTo>
                <a:cubicBezTo>
                  <a:pt x="7513312" y="0"/>
                  <a:pt x="7620000" y="106688"/>
                  <a:pt x="7620000" y="238295"/>
                </a:cubicBezTo>
                <a:lnTo>
                  <a:pt x="7620000" y="1191445"/>
                </a:lnTo>
                <a:cubicBezTo>
                  <a:pt x="7620000" y="1323052"/>
                  <a:pt x="7513312" y="1429740"/>
                  <a:pt x="7381705" y="1429740"/>
                </a:cubicBezTo>
                <a:lnTo>
                  <a:pt x="238295" y="1429740"/>
                </a:lnTo>
                <a:cubicBezTo>
                  <a:pt x="106688" y="1429740"/>
                  <a:pt x="0" y="1323052"/>
                  <a:pt x="0" y="1191445"/>
                </a:cubicBezTo>
                <a:lnTo>
                  <a:pt x="0" y="238295"/>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68854" tIns="168854" rIns="168854" bIns="168854" numCol="1" spcCol="1270" anchor="ctr" anchorCtr="0">
            <a:noAutofit/>
          </a:bodyPr>
          <a:lstStyle/>
          <a:p>
            <a:pPr lvl="0" algn="l" defTabSz="1155700" rtl="0">
              <a:lnSpc>
                <a:spcPct val="90000"/>
              </a:lnSpc>
              <a:spcBef>
                <a:spcPct val="0"/>
              </a:spcBef>
              <a:spcAft>
                <a:spcPct val="35000"/>
              </a:spcAft>
            </a:pPr>
            <a:r>
              <a:rPr lang="en-US" sz="2600" i="0" kern="1200" dirty="0" smtClean="0"/>
              <a:t>Infections caused by these organisms are difficult to treat  due to the emergence of multi-drug resistance to most commonly used antibiotics in a NICU setting.</a:t>
            </a:r>
            <a:endParaRPr lang="en-US" sz="2600" kern="1200" dirty="0"/>
          </a:p>
        </p:txBody>
      </p:sp>
      <p:sp>
        <p:nvSpPr>
          <p:cNvPr id="6" name="Freeform 5"/>
          <p:cNvSpPr/>
          <p:nvPr/>
        </p:nvSpPr>
        <p:spPr>
          <a:xfrm>
            <a:off x="762000" y="3542640"/>
            <a:ext cx="7620000" cy="1429740"/>
          </a:xfrm>
          <a:custGeom>
            <a:avLst/>
            <a:gdLst>
              <a:gd name="connsiteX0" fmla="*/ 0 w 7620000"/>
              <a:gd name="connsiteY0" fmla="*/ 238295 h 1429740"/>
              <a:gd name="connsiteX1" fmla="*/ 238295 w 7620000"/>
              <a:gd name="connsiteY1" fmla="*/ 0 h 1429740"/>
              <a:gd name="connsiteX2" fmla="*/ 7381705 w 7620000"/>
              <a:gd name="connsiteY2" fmla="*/ 0 h 1429740"/>
              <a:gd name="connsiteX3" fmla="*/ 7620000 w 7620000"/>
              <a:gd name="connsiteY3" fmla="*/ 238295 h 1429740"/>
              <a:gd name="connsiteX4" fmla="*/ 7620000 w 7620000"/>
              <a:gd name="connsiteY4" fmla="*/ 1191445 h 1429740"/>
              <a:gd name="connsiteX5" fmla="*/ 7381705 w 7620000"/>
              <a:gd name="connsiteY5" fmla="*/ 1429740 h 1429740"/>
              <a:gd name="connsiteX6" fmla="*/ 238295 w 7620000"/>
              <a:gd name="connsiteY6" fmla="*/ 1429740 h 1429740"/>
              <a:gd name="connsiteX7" fmla="*/ 0 w 7620000"/>
              <a:gd name="connsiteY7" fmla="*/ 1191445 h 1429740"/>
              <a:gd name="connsiteX8" fmla="*/ 0 w 7620000"/>
              <a:gd name="connsiteY8" fmla="*/ 238295 h 1429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0000" h="1429740">
                <a:moveTo>
                  <a:pt x="0" y="238295"/>
                </a:moveTo>
                <a:cubicBezTo>
                  <a:pt x="0" y="106688"/>
                  <a:pt x="106688" y="0"/>
                  <a:pt x="238295" y="0"/>
                </a:cubicBezTo>
                <a:lnTo>
                  <a:pt x="7381705" y="0"/>
                </a:lnTo>
                <a:cubicBezTo>
                  <a:pt x="7513312" y="0"/>
                  <a:pt x="7620000" y="106688"/>
                  <a:pt x="7620000" y="238295"/>
                </a:cubicBezTo>
                <a:lnTo>
                  <a:pt x="7620000" y="1191445"/>
                </a:lnTo>
                <a:cubicBezTo>
                  <a:pt x="7620000" y="1323052"/>
                  <a:pt x="7513312" y="1429740"/>
                  <a:pt x="7381705" y="1429740"/>
                </a:cubicBezTo>
                <a:lnTo>
                  <a:pt x="238295" y="1429740"/>
                </a:lnTo>
                <a:cubicBezTo>
                  <a:pt x="106688" y="1429740"/>
                  <a:pt x="0" y="1323052"/>
                  <a:pt x="0" y="1191445"/>
                </a:cubicBezTo>
                <a:lnTo>
                  <a:pt x="0" y="238295"/>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68854" tIns="168854" rIns="168854" bIns="168854" numCol="1" spcCol="1270" anchor="ctr" anchorCtr="0">
            <a:noAutofit/>
          </a:bodyPr>
          <a:lstStyle/>
          <a:p>
            <a:pPr lvl="0" algn="l" defTabSz="1155700" rtl="0">
              <a:lnSpc>
                <a:spcPct val="90000"/>
              </a:lnSpc>
              <a:spcBef>
                <a:spcPct val="0"/>
              </a:spcBef>
              <a:spcAft>
                <a:spcPct val="35000"/>
              </a:spcAft>
            </a:pPr>
            <a:r>
              <a:rPr lang="en-US" sz="2600" i="0" kern="1200" dirty="0" smtClean="0"/>
              <a:t>One study confirms the association of various established risk factors for the developing </a:t>
            </a:r>
            <a:r>
              <a:rPr lang="en-US" sz="2600" i="0" kern="1200" dirty="0" err="1" smtClean="0"/>
              <a:t>Enterobacter</a:t>
            </a:r>
            <a:r>
              <a:rPr lang="en-US" sz="2600" i="0" kern="1200" dirty="0" smtClean="0"/>
              <a:t> sepsis in a NICU settings.</a:t>
            </a:r>
            <a:endParaRPr lang="en-US" sz="2600" kern="1200"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2073348" cy="609600"/>
          </a:xfrm>
        </p:spPr>
        <p:txBody>
          <a:bodyPr>
            <a:normAutofit fontScale="90000"/>
          </a:bodyPr>
          <a:lstStyle/>
          <a:p>
            <a:endParaRPr lang="en-US" dirty="0"/>
          </a:p>
        </p:txBody>
      </p:sp>
      <p:sp>
        <p:nvSpPr>
          <p:cNvPr id="5" name="Freeform 4"/>
          <p:cNvSpPr/>
          <p:nvPr/>
        </p:nvSpPr>
        <p:spPr>
          <a:xfrm>
            <a:off x="636896" y="1734659"/>
            <a:ext cx="7848600" cy="1539719"/>
          </a:xfrm>
          <a:custGeom>
            <a:avLst/>
            <a:gdLst>
              <a:gd name="connsiteX0" fmla="*/ 0 w 7848600"/>
              <a:gd name="connsiteY0" fmla="*/ 256625 h 1539719"/>
              <a:gd name="connsiteX1" fmla="*/ 256625 w 7848600"/>
              <a:gd name="connsiteY1" fmla="*/ 0 h 1539719"/>
              <a:gd name="connsiteX2" fmla="*/ 7591975 w 7848600"/>
              <a:gd name="connsiteY2" fmla="*/ 0 h 1539719"/>
              <a:gd name="connsiteX3" fmla="*/ 7848600 w 7848600"/>
              <a:gd name="connsiteY3" fmla="*/ 256625 h 1539719"/>
              <a:gd name="connsiteX4" fmla="*/ 7848600 w 7848600"/>
              <a:gd name="connsiteY4" fmla="*/ 1283094 h 1539719"/>
              <a:gd name="connsiteX5" fmla="*/ 7591975 w 7848600"/>
              <a:gd name="connsiteY5" fmla="*/ 1539719 h 1539719"/>
              <a:gd name="connsiteX6" fmla="*/ 256625 w 7848600"/>
              <a:gd name="connsiteY6" fmla="*/ 1539719 h 1539719"/>
              <a:gd name="connsiteX7" fmla="*/ 0 w 7848600"/>
              <a:gd name="connsiteY7" fmla="*/ 1283094 h 1539719"/>
              <a:gd name="connsiteX8" fmla="*/ 0 w 7848600"/>
              <a:gd name="connsiteY8" fmla="*/ 256625 h 153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48600" h="1539719">
                <a:moveTo>
                  <a:pt x="0" y="256625"/>
                </a:moveTo>
                <a:cubicBezTo>
                  <a:pt x="0" y="114895"/>
                  <a:pt x="114895" y="0"/>
                  <a:pt x="256625" y="0"/>
                </a:cubicBezTo>
                <a:lnTo>
                  <a:pt x="7591975" y="0"/>
                </a:lnTo>
                <a:cubicBezTo>
                  <a:pt x="7733705" y="0"/>
                  <a:pt x="7848600" y="114895"/>
                  <a:pt x="7848600" y="256625"/>
                </a:cubicBezTo>
                <a:lnTo>
                  <a:pt x="7848600" y="1283094"/>
                </a:lnTo>
                <a:cubicBezTo>
                  <a:pt x="7848600" y="1424824"/>
                  <a:pt x="7733705" y="1539719"/>
                  <a:pt x="7591975" y="1539719"/>
                </a:cubicBezTo>
                <a:lnTo>
                  <a:pt x="256625" y="1539719"/>
                </a:lnTo>
                <a:cubicBezTo>
                  <a:pt x="114895" y="1539719"/>
                  <a:pt x="0" y="1424824"/>
                  <a:pt x="0" y="1283094"/>
                </a:cubicBezTo>
                <a:lnTo>
                  <a:pt x="0" y="256625"/>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81843" tIns="181843" rIns="181843" bIns="181843" numCol="1" spcCol="1270" anchor="ctr" anchorCtr="0">
            <a:noAutofit/>
          </a:bodyPr>
          <a:lstStyle/>
          <a:p>
            <a:pPr lvl="0" algn="l" defTabSz="1244600" rtl="0">
              <a:lnSpc>
                <a:spcPct val="90000"/>
              </a:lnSpc>
              <a:spcBef>
                <a:spcPct val="0"/>
              </a:spcBef>
              <a:spcAft>
                <a:spcPct val="35000"/>
              </a:spcAft>
            </a:pPr>
            <a:r>
              <a:rPr lang="en-US" sz="2800" i="0" kern="1200" dirty="0" smtClean="0"/>
              <a:t>Among these we especially recognize the relevance of prolonged use of antibiotics in neonates  secondary to  prematurity or low birth weight .</a:t>
            </a:r>
            <a:endParaRPr lang="en-US" sz="2800" kern="1200" dirty="0"/>
          </a:p>
        </p:txBody>
      </p:sp>
      <p:sp>
        <p:nvSpPr>
          <p:cNvPr id="6" name="Freeform 5"/>
          <p:cNvSpPr/>
          <p:nvPr/>
        </p:nvSpPr>
        <p:spPr>
          <a:xfrm>
            <a:off x="649400" y="3409612"/>
            <a:ext cx="7848600" cy="1539719"/>
          </a:xfrm>
          <a:custGeom>
            <a:avLst/>
            <a:gdLst>
              <a:gd name="connsiteX0" fmla="*/ 0 w 7848600"/>
              <a:gd name="connsiteY0" fmla="*/ 256625 h 1539719"/>
              <a:gd name="connsiteX1" fmla="*/ 256625 w 7848600"/>
              <a:gd name="connsiteY1" fmla="*/ 0 h 1539719"/>
              <a:gd name="connsiteX2" fmla="*/ 7591975 w 7848600"/>
              <a:gd name="connsiteY2" fmla="*/ 0 h 1539719"/>
              <a:gd name="connsiteX3" fmla="*/ 7848600 w 7848600"/>
              <a:gd name="connsiteY3" fmla="*/ 256625 h 1539719"/>
              <a:gd name="connsiteX4" fmla="*/ 7848600 w 7848600"/>
              <a:gd name="connsiteY4" fmla="*/ 1283094 h 1539719"/>
              <a:gd name="connsiteX5" fmla="*/ 7591975 w 7848600"/>
              <a:gd name="connsiteY5" fmla="*/ 1539719 h 1539719"/>
              <a:gd name="connsiteX6" fmla="*/ 256625 w 7848600"/>
              <a:gd name="connsiteY6" fmla="*/ 1539719 h 1539719"/>
              <a:gd name="connsiteX7" fmla="*/ 0 w 7848600"/>
              <a:gd name="connsiteY7" fmla="*/ 1283094 h 1539719"/>
              <a:gd name="connsiteX8" fmla="*/ 0 w 7848600"/>
              <a:gd name="connsiteY8" fmla="*/ 256625 h 1539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848600" h="1539719">
                <a:moveTo>
                  <a:pt x="0" y="256625"/>
                </a:moveTo>
                <a:cubicBezTo>
                  <a:pt x="0" y="114895"/>
                  <a:pt x="114895" y="0"/>
                  <a:pt x="256625" y="0"/>
                </a:cubicBezTo>
                <a:lnTo>
                  <a:pt x="7591975" y="0"/>
                </a:lnTo>
                <a:cubicBezTo>
                  <a:pt x="7733705" y="0"/>
                  <a:pt x="7848600" y="114895"/>
                  <a:pt x="7848600" y="256625"/>
                </a:cubicBezTo>
                <a:lnTo>
                  <a:pt x="7848600" y="1283094"/>
                </a:lnTo>
                <a:cubicBezTo>
                  <a:pt x="7848600" y="1424824"/>
                  <a:pt x="7733705" y="1539719"/>
                  <a:pt x="7591975" y="1539719"/>
                </a:cubicBezTo>
                <a:lnTo>
                  <a:pt x="256625" y="1539719"/>
                </a:lnTo>
                <a:cubicBezTo>
                  <a:pt x="114895" y="1539719"/>
                  <a:pt x="0" y="1424824"/>
                  <a:pt x="0" y="1283094"/>
                </a:cubicBezTo>
                <a:lnTo>
                  <a:pt x="0" y="256625"/>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81843" tIns="181843" rIns="181843" bIns="181843" numCol="1" spcCol="1270" anchor="ctr" anchorCtr="0">
            <a:noAutofit/>
          </a:bodyPr>
          <a:lstStyle/>
          <a:p>
            <a:pPr lvl="0" algn="l" defTabSz="1244600" rtl="0">
              <a:lnSpc>
                <a:spcPct val="90000"/>
              </a:lnSpc>
              <a:spcBef>
                <a:spcPct val="0"/>
              </a:spcBef>
              <a:spcAft>
                <a:spcPct val="35000"/>
              </a:spcAft>
            </a:pPr>
            <a:r>
              <a:rPr lang="en-US" sz="2800" i="0" kern="1200" dirty="0" smtClean="0"/>
              <a:t>Our  results also verify the length of stay in the neonatal </a:t>
            </a:r>
            <a:r>
              <a:rPr lang="en-US" sz="2800" i="0" kern="1200" dirty="0" err="1" smtClean="0"/>
              <a:t>intensisve</a:t>
            </a:r>
            <a:r>
              <a:rPr lang="en-US" sz="2800" i="0" kern="1200" dirty="0" smtClean="0"/>
              <a:t> unit as a major  statistically important risk factor.</a:t>
            </a:r>
            <a:endParaRPr lang="en-US" sz="2800" kern="1200"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04800"/>
            <a:ext cx="7997952" cy="1066800"/>
          </a:xfrm>
        </p:spPr>
        <p:txBody>
          <a:bodyPr/>
          <a:lstStyle/>
          <a:p>
            <a:endParaRPr lang="en-US" dirty="0"/>
          </a:p>
        </p:txBody>
      </p:sp>
      <p:graphicFrame>
        <p:nvGraphicFramePr>
          <p:cNvPr id="4" name="Content Placeholder 3"/>
          <p:cNvGraphicFramePr>
            <a:graphicFrameLocks noGrp="1"/>
          </p:cNvGraphicFramePr>
          <p:nvPr>
            <p:ph sz="quarter" idx="1"/>
            <p:extLst>
              <p:ext uri="{D42A27DB-BD31-4B8C-83A1-F6EECF244321}">
                <p14:modId xmlns:p14="http://schemas.microsoft.com/office/powerpoint/2010/main" val="1156331055"/>
              </p:ext>
            </p:extLst>
          </p:nvPr>
        </p:nvGraphicFramePr>
        <p:xfrm>
          <a:off x="696032" y="1641144"/>
          <a:ext cx="7696200" cy="251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561051165"/>
              </p:ext>
            </p:extLst>
          </p:nvPr>
        </p:nvGraphicFramePr>
        <p:xfrm>
          <a:off x="2743200" y="685800"/>
          <a:ext cx="3581400" cy="457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reeform 2"/>
          <p:cNvSpPr/>
          <p:nvPr/>
        </p:nvSpPr>
        <p:spPr>
          <a:xfrm>
            <a:off x="484496" y="1572740"/>
            <a:ext cx="8145440" cy="1319759"/>
          </a:xfrm>
          <a:custGeom>
            <a:avLst/>
            <a:gdLst>
              <a:gd name="connsiteX0" fmla="*/ 0 w 8145440"/>
              <a:gd name="connsiteY0" fmla="*/ 219964 h 1319759"/>
              <a:gd name="connsiteX1" fmla="*/ 219964 w 8145440"/>
              <a:gd name="connsiteY1" fmla="*/ 0 h 1319759"/>
              <a:gd name="connsiteX2" fmla="*/ 7925476 w 8145440"/>
              <a:gd name="connsiteY2" fmla="*/ 0 h 1319759"/>
              <a:gd name="connsiteX3" fmla="*/ 8145440 w 8145440"/>
              <a:gd name="connsiteY3" fmla="*/ 219964 h 1319759"/>
              <a:gd name="connsiteX4" fmla="*/ 8145440 w 8145440"/>
              <a:gd name="connsiteY4" fmla="*/ 1099795 h 1319759"/>
              <a:gd name="connsiteX5" fmla="*/ 7925476 w 8145440"/>
              <a:gd name="connsiteY5" fmla="*/ 1319759 h 1319759"/>
              <a:gd name="connsiteX6" fmla="*/ 219964 w 8145440"/>
              <a:gd name="connsiteY6" fmla="*/ 1319759 h 1319759"/>
              <a:gd name="connsiteX7" fmla="*/ 0 w 8145440"/>
              <a:gd name="connsiteY7" fmla="*/ 1099795 h 1319759"/>
              <a:gd name="connsiteX8" fmla="*/ 0 w 8145440"/>
              <a:gd name="connsiteY8" fmla="*/ 219964 h 1319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45440" h="1319759">
                <a:moveTo>
                  <a:pt x="0" y="219964"/>
                </a:moveTo>
                <a:cubicBezTo>
                  <a:pt x="0" y="98481"/>
                  <a:pt x="98481" y="0"/>
                  <a:pt x="219964" y="0"/>
                </a:cubicBezTo>
                <a:lnTo>
                  <a:pt x="7925476" y="0"/>
                </a:lnTo>
                <a:cubicBezTo>
                  <a:pt x="8046959" y="0"/>
                  <a:pt x="8145440" y="98481"/>
                  <a:pt x="8145440" y="219964"/>
                </a:cubicBezTo>
                <a:lnTo>
                  <a:pt x="8145440" y="1099795"/>
                </a:lnTo>
                <a:cubicBezTo>
                  <a:pt x="8145440" y="1221278"/>
                  <a:pt x="8046959" y="1319759"/>
                  <a:pt x="7925476" y="1319759"/>
                </a:cubicBezTo>
                <a:lnTo>
                  <a:pt x="219964" y="1319759"/>
                </a:lnTo>
                <a:cubicBezTo>
                  <a:pt x="98481" y="1319759"/>
                  <a:pt x="0" y="1221278"/>
                  <a:pt x="0" y="1099795"/>
                </a:cubicBezTo>
                <a:lnTo>
                  <a:pt x="0" y="219964"/>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55865" tIns="155865" rIns="155865" bIns="155865" numCol="1" spcCol="1270" anchor="ctr" anchorCtr="0">
            <a:noAutofit/>
          </a:bodyPr>
          <a:lstStyle/>
          <a:p>
            <a:pPr lvl="0" algn="l" defTabSz="1066800" rtl="0">
              <a:lnSpc>
                <a:spcPct val="90000"/>
              </a:lnSpc>
              <a:spcBef>
                <a:spcPct val="0"/>
              </a:spcBef>
              <a:spcAft>
                <a:spcPct val="35000"/>
              </a:spcAft>
            </a:pPr>
            <a:r>
              <a:rPr lang="en-US" sz="2400" i="0" kern="1200" dirty="0" smtClean="0"/>
              <a:t>This is a very  important report showing that some previously described  risk factors for developing </a:t>
            </a:r>
            <a:r>
              <a:rPr lang="en-US" sz="2400" i="0" kern="1200" dirty="0" err="1" smtClean="0"/>
              <a:t>Enterobacter</a:t>
            </a:r>
            <a:r>
              <a:rPr lang="en-US" sz="2400" i="0" kern="1200" dirty="0" smtClean="0"/>
              <a:t>  sepsis  were equally applicable in the present study.</a:t>
            </a:r>
            <a:endParaRPr lang="en-US" sz="2400" kern="1200" dirty="0"/>
          </a:p>
        </p:txBody>
      </p:sp>
      <p:sp>
        <p:nvSpPr>
          <p:cNvPr id="6" name="Freeform 5"/>
          <p:cNvSpPr/>
          <p:nvPr/>
        </p:nvSpPr>
        <p:spPr>
          <a:xfrm>
            <a:off x="484496" y="2947972"/>
            <a:ext cx="8145440" cy="1319759"/>
          </a:xfrm>
          <a:custGeom>
            <a:avLst/>
            <a:gdLst>
              <a:gd name="connsiteX0" fmla="*/ 0 w 8145440"/>
              <a:gd name="connsiteY0" fmla="*/ 219964 h 1319759"/>
              <a:gd name="connsiteX1" fmla="*/ 219964 w 8145440"/>
              <a:gd name="connsiteY1" fmla="*/ 0 h 1319759"/>
              <a:gd name="connsiteX2" fmla="*/ 7925476 w 8145440"/>
              <a:gd name="connsiteY2" fmla="*/ 0 h 1319759"/>
              <a:gd name="connsiteX3" fmla="*/ 8145440 w 8145440"/>
              <a:gd name="connsiteY3" fmla="*/ 219964 h 1319759"/>
              <a:gd name="connsiteX4" fmla="*/ 8145440 w 8145440"/>
              <a:gd name="connsiteY4" fmla="*/ 1099795 h 1319759"/>
              <a:gd name="connsiteX5" fmla="*/ 7925476 w 8145440"/>
              <a:gd name="connsiteY5" fmla="*/ 1319759 h 1319759"/>
              <a:gd name="connsiteX6" fmla="*/ 219964 w 8145440"/>
              <a:gd name="connsiteY6" fmla="*/ 1319759 h 1319759"/>
              <a:gd name="connsiteX7" fmla="*/ 0 w 8145440"/>
              <a:gd name="connsiteY7" fmla="*/ 1099795 h 1319759"/>
              <a:gd name="connsiteX8" fmla="*/ 0 w 8145440"/>
              <a:gd name="connsiteY8" fmla="*/ 219964 h 13197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45440" h="1319759">
                <a:moveTo>
                  <a:pt x="0" y="219964"/>
                </a:moveTo>
                <a:cubicBezTo>
                  <a:pt x="0" y="98481"/>
                  <a:pt x="98481" y="0"/>
                  <a:pt x="219964" y="0"/>
                </a:cubicBezTo>
                <a:lnTo>
                  <a:pt x="7925476" y="0"/>
                </a:lnTo>
                <a:cubicBezTo>
                  <a:pt x="8046959" y="0"/>
                  <a:pt x="8145440" y="98481"/>
                  <a:pt x="8145440" y="219964"/>
                </a:cubicBezTo>
                <a:lnTo>
                  <a:pt x="8145440" y="1099795"/>
                </a:lnTo>
                <a:cubicBezTo>
                  <a:pt x="8145440" y="1221278"/>
                  <a:pt x="8046959" y="1319759"/>
                  <a:pt x="7925476" y="1319759"/>
                </a:cubicBezTo>
                <a:lnTo>
                  <a:pt x="219964" y="1319759"/>
                </a:lnTo>
                <a:cubicBezTo>
                  <a:pt x="98481" y="1319759"/>
                  <a:pt x="0" y="1221278"/>
                  <a:pt x="0" y="1099795"/>
                </a:cubicBezTo>
                <a:lnTo>
                  <a:pt x="0" y="219964"/>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55865" tIns="155865" rIns="155865" bIns="155865" numCol="1" spcCol="1270" anchor="ctr" anchorCtr="0">
            <a:noAutofit/>
          </a:bodyPr>
          <a:lstStyle/>
          <a:p>
            <a:pPr lvl="0" algn="l" defTabSz="1066800" rtl="0">
              <a:lnSpc>
                <a:spcPct val="90000"/>
              </a:lnSpc>
              <a:spcBef>
                <a:spcPct val="0"/>
              </a:spcBef>
              <a:spcAft>
                <a:spcPct val="35000"/>
              </a:spcAft>
            </a:pPr>
            <a:r>
              <a:rPr lang="en-US" sz="2400" i="0" kern="1200" dirty="0" smtClean="0"/>
              <a:t>Increasing survival of low birth weight and premature babies that require implementation of invasive methods</a:t>
            </a:r>
            <a:endParaRPr lang="en-US" sz="2400" kern="1200" dirty="0"/>
          </a:p>
        </p:txBody>
      </p:sp>
      <p:sp>
        <p:nvSpPr>
          <p:cNvPr id="7" name="Freeform 6"/>
          <p:cNvSpPr/>
          <p:nvPr/>
        </p:nvSpPr>
        <p:spPr>
          <a:xfrm>
            <a:off x="498144" y="4334664"/>
            <a:ext cx="8145440" cy="2235600"/>
          </a:xfrm>
          <a:custGeom>
            <a:avLst/>
            <a:gdLst>
              <a:gd name="connsiteX0" fmla="*/ 0 w 8145440"/>
              <a:gd name="connsiteY0" fmla="*/ 0 h 2235600"/>
              <a:gd name="connsiteX1" fmla="*/ 8145440 w 8145440"/>
              <a:gd name="connsiteY1" fmla="*/ 0 h 2235600"/>
              <a:gd name="connsiteX2" fmla="*/ 8145440 w 8145440"/>
              <a:gd name="connsiteY2" fmla="*/ 2235600 h 2235600"/>
              <a:gd name="connsiteX3" fmla="*/ 0 w 8145440"/>
              <a:gd name="connsiteY3" fmla="*/ 2235600 h 2235600"/>
              <a:gd name="connsiteX4" fmla="*/ 0 w 8145440"/>
              <a:gd name="connsiteY4" fmla="*/ 0 h 2235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45440" h="2235600">
                <a:moveTo>
                  <a:pt x="0" y="0"/>
                </a:moveTo>
                <a:lnTo>
                  <a:pt x="8145440" y="0"/>
                </a:lnTo>
                <a:lnTo>
                  <a:pt x="8145440" y="2235600"/>
                </a:lnTo>
                <a:lnTo>
                  <a:pt x="0" y="2235600"/>
                </a:lnTo>
                <a:lnTo>
                  <a:pt x="0" y="0"/>
                </a:lnTo>
                <a:close/>
              </a:path>
            </a:pathLst>
          </a:custGeom>
          <a:solidFill>
            <a:schemeClr val="accent2">
              <a:lumMod val="40000"/>
              <a:lumOff val="60000"/>
            </a:schemeClr>
          </a:solidFill>
        </p:spPr>
        <p:style>
          <a:lnRef idx="0">
            <a:schemeClr val="dk1">
              <a:alpha val="0"/>
              <a:hueOff val="0"/>
              <a:satOff val="0"/>
              <a:lumOff val="0"/>
              <a:alphaOff val="0"/>
            </a:schemeClr>
          </a:lnRef>
          <a:fillRef idx="0">
            <a:scrgbClr r="0" g="0" b="0"/>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58618" tIns="30480" rIns="170688" bIns="30480" numCol="1" spcCol="1270" anchor="t" anchorCtr="0">
            <a:noAutofit/>
          </a:bodyPr>
          <a:lstStyle/>
          <a:p>
            <a:pPr marL="171450" lvl="1" indent="-171450" algn="l" defTabSz="844550" rtl="0">
              <a:lnSpc>
                <a:spcPct val="90000"/>
              </a:lnSpc>
              <a:spcBef>
                <a:spcPct val="0"/>
              </a:spcBef>
              <a:spcAft>
                <a:spcPct val="20000"/>
              </a:spcAft>
              <a:buChar char="••"/>
            </a:pPr>
            <a:r>
              <a:rPr lang="en-US" sz="1900" kern="1200" dirty="0" smtClean="0"/>
              <a:t>like ventilators,</a:t>
            </a:r>
            <a:endParaRPr lang="en-US" sz="1900" kern="1200" dirty="0"/>
          </a:p>
          <a:p>
            <a:pPr marL="171450" lvl="1" indent="-171450" algn="l" defTabSz="844550" rtl="0">
              <a:lnSpc>
                <a:spcPct val="90000"/>
              </a:lnSpc>
              <a:spcBef>
                <a:spcPct val="0"/>
              </a:spcBef>
              <a:spcAft>
                <a:spcPct val="20000"/>
              </a:spcAft>
              <a:buChar char="••"/>
            </a:pPr>
            <a:r>
              <a:rPr lang="en-US" sz="1900" kern="1200" dirty="0" smtClean="0"/>
              <a:t>placement of umbilical arterial and venous lines ,</a:t>
            </a:r>
            <a:endParaRPr lang="en-US" sz="1900" kern="1200" dirty="0"/>
          </a:p>
          <a:p>
            <a:pPr marL="171450" lvl="1" indent="-171450" algn="l" defTabSz="844550" rtl="0">
              <a:lnSpc>
                <a:spcPct val="90000"/>
              </a:lnSpc>
              <a:spcBef>
                <a:spcPct val="0"/>
              </a:spcBef>
              <a:spcAft>
                <a:spcPct val="20000"/>
              </a:spcAft>
              <a:buChar char="••"/>
            </a:pPr>
            <a:r>
              <a:rPr lang="en-US" sz="1900" kern="1200" dirty="0" smtClean="0"/>
              <a:t>intubation ,</a:t>
            </a:r>
            <a:endParaRPr lang="en-US" sz="1900" kern="1200" dirty="0"/>
          </a:p>
          <a:p>
            <a:pPr marL="171450" lvl="1" indent="-171450" algn="l" defTabSz="844550" rtl="0">
              <a:lnSpc>
                <a:spcPct val="90000"/>
              </a:lnSpc>
              <a:spcBef>
                <a:spcPct val="0"/>
              </a:spcBef>
              <a:spcAft>
                <a:spcPct val="20000"/>
              </a:spcAft>
              <a:buChar char="••"/>
            </a:pPr>
            <a:r>
              <a:rPr lang="en-US" sz="1900" kern="1200" dirty="0" smtClean="0"/>
              <a:t>nasogastric  tube insertion</a:t>
            </a:r>
            <a:endParaRPr lang="en-US" sz="1900" kern="1200" dirty="0"/>
          </a:p>
          <a:p>
            <a:pPr marL="171450" lvl="1" indent="-171450" algn="l" defTabSz="844550" rtl="0">
              <a:lnSpc>
                <a:spcPct val="90000"/>
              </a:lnSpc>
              <a:spcBef>
                <a:spcPct val="0"/>
              </a:spcBef>
              <a:spcAft>
                <a:spcPct val="20000"/>
              </a:spcAft>
              <a:buChar char="••"/>
            </a:pPr>
            <a:r>
              <a:rPr lang="en-US" sz="1900" kern="1200" dirty="0" smtClean="0"/>
              <a:t>and prolonged use of antibiotics</a:t>
            </a:r>
            <a:endParaRPr lang="en-US" sz="1900" kern="1200" dirty="0"/>
          </a:p>
          <a:p>
            <a:pPr marL="171450" lvl="1" indent="-171450" algn="l" defTabSz="844550" rtl="0">
              <a:lnSpc>
                <a:spcPct val="90000"/>
              </a:lnSpc>
              <a:spcBef>
                <a:spcPct val="0"/>
              </a:spcBef>
              <a:spcAft>
                <a:spcPct val="20000"/>
              </a:spcAft>
              <a:buChar char="••"/>
            </a:pPr>
            <a:r>
              <a:rPr lang="en-US" sz="1900" kern="1200" dirty="0" smtClean="0"/>
              <a:t>provide a favorable environment for the continuous presence of </a:t>
            </a:r>
            <a:r>
              <a:rPr lang="en-US" sz="1900" kern="1200" dirty="0" err="1" smtClean="0"/>
              <a:t>Enterobacter</a:t>
            </a:r>
            <a:r>
              <a:rPr lang="en-US" sz="1900" kern="1200" dirty="0" smtClean="0"/>
              <a:t>  spp. as a cause of sepsis in the neonatal intense care units.</a:t>
            </a:r>
            <a:endParaRPr lang="en-US" sz="1900" kern="1200"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3" grpId="0" animBg="1"/>
      <p:bldP spid="6" grpId="0" animBg="1"/>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3"/>
          <p:cNvSpPr/>
          <p:nvPr/>
        </p:nvSpPr>
        <p:spPr>
          <a:xfrm>
            <a:off x="766544" y="1545923"/>
            <a:ext cx="7620000" cy="1641509"/>
          </a:xfrm>
          <a:custGeom>
            <a:avLst/>
            <a:gdLst>
              <a:gd name="connsiteX0" fmla="*/ 0 w 7620000"/>
              <a:gd name="connsiteY0" fmla="*/ 273590 h 1641509"/>
              <a:gd name="connsiteX1" fmla="*/ 273590 w 7620000"/>
              <a:gd name="connsiteY1" fmla="*/ 0 h 1641509"/>
              <a:gd name="connsiteX2" fmla="*/ 7346410 w 7620000"/>
              <a:gd name="connsiteY2" fmla="*/ 0 h 1641509"/>
              <a:gd name="connsiteX3" fmla="*/ 7620000 w 7620000"/>
              <a:gd name="connsiteY3" fmla="*/ 273590 h 1641509"/>
              <a:gd name="connsiteX4" fmla="*/ 7620000 w 7620000"/>
              <a:gd name="connsiteY4" fmla="*/ 1367919 h 1641509"/>
              <a:gd name="connsiteX5" fmla="*/ 7346410 w 7620000"/>
              <a:gd name="connsiteY5" fmla="*/ 1641509 h 1641509"/>
              <a:gd name="connsiteX6" fmla="*/ 273590 w 7620000"/>
              <a:gd name="connsiteY6" fmla="*/ 1641509 h 1641509"/>
              <a:gd name="connsiteX7" fmla="*/ 0 w 7620000"/>
              <a:gd name="connsiteY7" fmla="*/ 1367919 h 1641509"/>
              <a:gd name="connsiteX8" fmla="*/ 0 w 7620000"/>
              <a:gd name="connsiteY8" fmla="*/ 273590 h 164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0000" h="1641509">
                <a:moveTo>
                  <a:pt x="0" y="273590"/>
                </a:moveTo>
                <a:cubicBezTo>
                  <a:pt x="0" y="122490"/>
                  <a:pt x="122490" y="0"/>
                  <a:pt x="273590" y="0"/>
                </a:cubicBezTo>
                <a:lnTo>
                  <a:pt x="7346410" y="0"/>
                </a:lnTo>
                <a:cubicBezTo>
                  <a:pt x="7497510" y="0"/>
                  <a:pt x="7620000" y="122490"/>
                  <a:pt x="7620000" y="273590"/>
                </a:cubicBezTo>
                <a:lnTo>
                  <a:pt x="7620000" y="1367919"/>
                </a:lnTo>
                <a:cubicBezTo>
                  <a:pt x="7620000" y="1519019"/>
                  <a:pt x="7497510" y="1641509"/>
                  <a:pt x="7346410" y="1641509"/>
                </a:cubicBezTo>
                <a:lnTo>
                  <a:pt x="273590" y="1641509"/>
                </a:lnTo>
                <a:cubicBezTo>
                  <a:pt x="122490" y="1641509"/>
                  <a:pt x="0" y="1519019"/>
                  <a:pt x="0" y="1367919"/>
                </a:cubicBezTo>
                <a:lnTo>
                  <a:pt x="0" y="273590"/>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67762" tIns="167762" rIns="167762" bIns="167762" numCol="1" spcCol="1270" anchor="ctr" anchorCtr="0">
            <a:noAutofit/>
          </a:bodyPr>
          <a:lstStyle/>
          <a:p>
            <a:pPr lvl="0" algn="l" defTabSz="1022350" rtl="0">
              <a:lnSpc>
                <a:spcPct val="90000"/>
              </a:lnSpc>
              <a:spcBef>
                <a:spcPct val="0"/>
              </a:spcBef>
              <a:spcAft>
                <a:spcPct val="35000"/>
              </a:spcAft>
            </a:pPr>
            <a:r>
              <a:rPr lang="en-US" sz="2300" i="0" kern="1200" dirty="0" smtClean="0"/>
              <a:t>Our  data suggest the possibilities  that prolonged stay in the nursery due to prematurity and low birth weight are important risk factors in the pathogenesis of </a:t>
            </a:r>
            <a:r>
              <a:rPr lang="en-US" sz="2300" i="0" kern="1200" dirty="0" err="1" smtClean="0"/>
              <a:t>Enterobacter</a:t>
            </a:r>
            <a:r>
              <a:rPr lang="en-US" sz="2300" i="0" kern="1200" dirty="0" smtClean="0"/>
              <a:t>  sepsis in neonates.</a:t>
            </a:r>
            <a:endParaRPr lang="en-US" sz="2300" kern="1200" dirty="0"/>
          </a:p>
        </p:txBody>
      </p:sp>
      <p:sp>
        <p:nvSpPr>
          <p:cNvPr id="5" name="Freeform 4"/>
          <p:cNvSpPr/>
          <p:nvPr/>
        </p:nvSpPr>
        <p:spPr>
          <a:xfrm>
            <a:off x="752896" y="3253673"/>
            <a:ext cx="7620000" cy="1641509"/>
          </a:xfrm>
          <a:custGeom>
            <a:avLst/>
            <a:gdLst>
              <a:gd name="connsiteX0" fmla="*/ 0 w 7620000"/>
              <a:gd name="connsiteY0" fmla="*/ 273590 h 1641509"/>
              <a:gd name="connsiteX1" fmla="*/ 273590 w 7620000"/>
              <a:gd name="connsiteY1" fmla="*/ 0 h 1641509"/>
              <a:gd name="connsiteX2" fmla="*/ 7346410 w 7620000"/>
              <a:gd name="connsiteY2" fmla="*/ 0 h 1641509"/>
              <a:gd name="connsiteX3" fmla="*/ 7620000 w 7620000"/>
              <a:gd name="connsiteY3" fmla="*/ 273590 h 1641509"/>
              <a:gd name="connsiteX4" fmla="*/ 7620000 w 7620000"/>
              <a:gd name="connsiteY4" fmla="*/ 1367919 h 1641509"/>
              <a:gd name="connsiteX5" fmla="*/ 7346410 w 7620000"/>
              <a:gd name="connsiteY5" fmla="*/ 1641509 h 1641509"/>
              <a:gd name="connsiteX6" fmla="*/ 273590 w 7620000"/>
              <a:gd name="connsiteY6" fmla="*/ 1641509 h 1641509"/>
              <a:gd name="connsiteX7" fmla="*/ 0 w 7620000"/>
              <a:gd name="connsiteY7" fmla="*/ 1367919 h 1641509"/>
              <a:gd name="connsiteX8" fmla="*/ 0 w 7620000"/>
              <a:gd name="connsiteY8" fmla="*/ 273590 h 164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0000" h="1641509">
                <a:moveTo>
                  <a:pt x="0" y="273590"/>
                </a:moveTo>
                <a:cubicBezTo>
                  <a:pt x="0" y="122490"/>
                  <a:pt x="122490" y="0"/>
                  <a:pt x="273590" y="0"/>
                </a:cubicBezTo>
                <a:lnTo>
                  <a:pt x="7346410" y="0"/>
                </a:lnTo>
                <a:cubicBezTo>
                  <a:pt x="7497510" y="0"/>
                  <a:pt x="7620000" y="122490"/>
                  <a:pt x="7620000" y="273590"/>
                </a:cubicBezTo>
                <a:lnTo>
                  <a:pt x="7620000" y="1367919"/>
                </a:lnTo>
                <a:cubicBezTo>
                  <a:pt x="7620000" y="1519019"/>
                  <a:pt x="7497510" y="1641509"/>
                  <a:pt x="7346410" y="1641509"/>
                </a:cubicBezTo>
                <a:lnTo>
                  <a:pt x="273590" y="1641509"/>
                </a:lnTo>
                <a:cubicBezTo>
                  <a:pt x="122490" y="1641509"/>
                  <a:pt x="0" y="1519019"/>
                  <a:pt x="0" y="1367919"/>
                </a:cubicBezTo>
                <a:lnTo>
                  <a:pt x="0" y="273590"/>
                </a:lnTo>
                <a:close/>
              </a:path>
            </a:pathLst>
          </a:custGeom>
        </p:spPr>
        <p:style>
          <a:lnRef idx="2">
            <a:schemeClr val="lt1">
              <a:hueOff val="0"/>
              <a:satOff val="0"/>
              <a:lumOff val="0"/>
              <a:alphaOff val="0"/>
            </a:schemeClr>
          </a:lnRef>
          <a:fillRef idx="1">
            <a:schemeClr val="accent3">
              <a:hueOff val="5625132"/>
              <a:satOff val="-8440"/>
              <a:lumOff val="-1373"/>
              <a:alphaOff val="0"/>
            </a:schemeClr>
          </a:fillRef>
          <a:effectRef idx="0">
            <a:schemeClr val="accent3">
              <a:hueOff val="5625132"/>
              <a:satOff val="-8440"/>
              <a:lumOff val="-1373"/>
              <a:alphaOff val="0"/>
            </a:schemeClr>
          </a:effectRef>
          <a:fontRef idx="minor">
            <a:schemeClr val="lt1"/>
          </a:fontRef>
        </p:style>
        <p:txBody>
          <a:bodyPr spcFirstLastPara="0" vert="horz" wrap="square" lIns="167762" tIns="167762" rIns="167762" bIns="167762" numCol="1" spcCol="1270" anchor="ctr" anchorCtr="0">
            <a:noAutofit/>
          </a:bodyPr>
          <a:lstStyle/>
          <a:p>
            <a:pPr lvl="0" algn="l" defTabSz="1022350" rtl="0">
              <a:lnSpc>
                <a:spcPct val="90000"/>
              </a:lnSpc>
              <a:spcBef>
                <a:spcPct val="0"/>
              </a:spcBef>
              <a:spcAft>
                <a:spcPct val="35000"/>
              </a:spcAft>
            </a:pPr>
            <a:r>
              <a:rPr lang="en-US" sz="2300" i="0" kern="1200" dirty="0" smtClean="0"/>
              <a:t>Prolonged use of antibiotics may result in emergence of multi-drug  resistant organisms.</a:t>
            </a:r>
            <a:endParaRPr lang="en-US" sz="2300" kern="1200" dirty="0"/>
          </a:p>
        </p:txBody>
      </p:sp>
      <p:sp>
        <p:nvSpPr>
          <p:cNvPr id="6" name="Freeform 5"/>
          <p:cNvSpPr/>
          <p:nvPr/>
        </p:nvSpPr>
        <p:spPr>
          <a:xfrm>
            <a:off x="762000" y="4975071"/>
            <a:ext cx="7620000" cy="1641509"/>
          </a:xfrm>
          <a:custGeom>
            <a:avLst/>
            <a:gdLst>
              <a:gd name="connsiteX0" fmla="*/ 0 w 7620000"/>
              <a:gd name="connsiteY0" fmla="*/ 273590 h 1641509"/>
              <a:gd name="connsiteX1" fmla="*/ 273590 w 7620000"/>
              <a:gd name="connsiteY1" fmla="*/ 0 h 1641509"/>
              <a:gd name="connsiteX2" fmla="*/ 7346410 w 7620000"/>
              <a:gd name="connsiteY2" fmla="*/ 0 h 1641509"/>
              <a:gd name="connsiteX3" fmla="*/ 7620000 w 7620000"/>
              <a:gd name="connsiteY3" fmla="*/ 273590 h 1641509"/>
              <a:gd name="connsiteX4" fmla="*/ 7620000 w 7620000"/>
              <a:gd name="connsiteY4" fmla="*/ 1367919 h 1641509"/>
              <a:gd name="connsiteX5" fmla="*/ 7346410 w 7620000"/>
              <a:gd name="connsiteY5" fmla="*/ 1641509 h 1641509"/>
              <a:gd name="connsiteX6" fmla="*/ 273590 w 7620000"/>
              <a:gd name="connsiteY6" fmla="*/ 1641509 h 1641509"/>
              <a:gd name="connsiteX7" fmla="*/ 0 w 7620000"/>
              <a:gd name="connsiteY7" fmla="*/ 1367919 h 1641509"/>
              <a:gd name="connsiteX8" fmla="*/ 0 w 7620000"/>
              <a:gd name="connsiteY8" fmla="*/ 273590 h 1641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0000" h="1641509">
                <a:moveTo>
                  <a:pt x="0" y="273590"/>
                </a:moveTo>
                <a:cubicBezTo>
                  <a:pt x="0" y="122490"/>
                  <a:pt x="122490" y="0"/>
                  <a:pt x="273590" y="0"/>
                </a:cubicBezTo>
                <a:lnTo>
                  <a:pt x="7346410" y="0"/>
                </a:lnTo>
                <a:cubicBezTo>
                  <a:pt x="7497510" y="0"/>
                  <a:pt x="7620000" y="122490"/>
                  <a:pt x="7620000" y="273590"/>
                </a:cubicBezTo>
                <a:lnTo>
                  <a:pt x="7620000" y="1367919"/>
                </a:lnTo>
                <a:cubicBezTo>
                  <a:pt x="7620000" y="1519019"/>
                  <a:pt x="7497510" y="1641509"/>
                  <a:pt x="7346410" y="1641509"/>
                </a:cubicBezTo>
                <a:lnTo>
                  <a:pt x="273590" y="1641509"/>
                </a:lnTo>
                <a:cubicBezTo>
                  <a:pt x="122490" y="1641509"/>
                  <a:pt x="0" y="1519019"/>
                  <a:pt x="0" y="1367919"/>
                </a:cubicBezTo>
                <a:lnTo>
                  <a:pt x="0" y="273590"/>
                </a:lnTo>
                <a:close/>
              </a:path>
            </a:pathLst>
          </a:custGeom>
        </p:spPr>
        <p:style>
          <a:lnRef idx="2">
            <a:schemeClr val="lt1">
              <a:hueOff val="0"/>
              <a:satOff val="0"/>
              <a:lumOff val="0"/>
              <a:alphaOff val="0"/>
            </a:schemeClr>
          </a:lnRef>
          <a:fillRef idx="1">
            <a:schemeClr val="accent3">
              <a:hueOff val="11250264"/>
              <a:satOff val="-16880"/>
              <a:lumOff val="-2745"/>
              <a:alphaOff val="0"/>
            </a:schemeClr>
          </a:fillRef>
          <a:effectRef idx="0">
            <a:schemeClr val="accent3">
              <a:hueOff val="11250264"/>
              <a:satOff val="-16880"/>
              <a:lumOff val="-2745"/>
              <a:alphaOff val="0"/>
            </a:schemeClr>
          </a:effectRef>
          <a:fontRef idx="minor">
            <a:schemeClr val="lt1"/>
          </a:fontRef>
        </p:style>
        <p:txBody>
          <a:bodyPr spcFirstLastPara="0" vert="horz" wrap="square" lIns="167762" tIns="167762" rIns="167762" bIns="167762" numCol="1" spcCol="1270" anchor="ctr" anchorCtr="0">
            <a:noAutofit/>
          </a:bodyPr>
          <a:lstStyle/>
          <a:p>
            <a:pPr lvl="0" algn="l" defTabSz="1022350" rtl="0">
              <a:lnSpc>
                <a:spcPct val="90000"/>
              </a:lnSpc>
              <a:spcBef>
                <a:spcPct val="0"/>
              </a:spcBef>
              <a:spcAft>
                <a:spcPct val="35000"/>
              </a:spcAft>
            </a:pPr>
            <a:r>
              <a:rPr lang="en-US" sz="2300" i="0" kern="1200" dirty="0" smtClean="0"/>
              <a:t>Further studies are needed to establish the role of antibiotics in the emergence of multi-drug resistant micro-organisms in neonatal intensive care units.</a:t>
            </a:r>
            <a:endParaRPr lang="en-US" sz="2300" kern="1200" dirty="0"/>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1307000576"/>
              </p:ext>
            </p:extLst>
          </p:nvPr>
        </p:nvGraphicFramePr>
        <p:xfrm>
          <a:off x="457200" y="533400"/>
          <a:ext cx="8229600" cy="53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Content Placeholder 2"/>
          <p:cNvSpPr>
            <a:spLocks noGrp="1"/>
          </p:cNvSpPr>
          <p:nvPr>
            <p:ph sz="quarter" idx="1"/>
          </p:nvPr>
        </p:nvSpPr>
        <p:spPr>
          <a:xfrm>
            <a:off x="304800" y="1524000"/>
            <a:ext cx="8534400" cy="4800600"/>
          </a:xfrm>
        </p:spPr>
        <p:txBody>
          <a:bodyPr>
            <a:noAutofit/>
          </a:bodyPr>
          <a:lstStyle/>
          <a:p>
            <a:pPr marL="0" indent="0">
              <a:buNone/>
            </a:pPr>
            <a:endParaRPr lang="en-US" sz="1400" dirty="0"/>
          </a:p>
          <a:p>
            <a:r>
              <a:rPr lang="en-US" sz="1400" dirty="0"/>
              <a:t>2.Dawodu A, </a:t>
            </a:r>
            <a:r>
              <a:rPr lang="en-US" sz="1400" dirty="0" err="1"/>
              <a:t>Urnran</a:t>
            </a:r>
            <a:r>
              <a:rPr lang="en-US" sz="1400" dirty="0"/>
              <a:t> K, </a:t>
            </a:r>
            <a:r>
              <a:rPr lang="en-US" sz="1400" dirty="0" err="1"/>
              <a:t>Twum</a:t>
            </a:r>
            <a:r>
              <a:rPr lang="en-US" sz="1400" dirty="0"/>
              <a:t> DK. A case control study of neonatal sepsis: experience from Saudi Arabia. </a:t>
            </a:r>
            <a:r>
              <a:rPr lang="en-US" sz="1400" dirty="0" err="1"/>
              <a:t>J.Trop</a:t>
            </a:r>
            <a:r>
              <a:rPr lang="en-US" sz="1400" dirty="0"/>
              <a:t>. </a:t>
            </a:r>
            <a:r>
              <a:rPr lang="en-US" sz="1400" dirty="0" err="1"/>
              <a:t>Pediatr</a:t>
            </a:r>
            <a:r>
              <a:rPr lang="en-US" sz="1400" dirty="0"/>
              <a:t>,, 1997;43:84-88.</a:t>
            </a:r>
            <a:br>
              <a:rPr lang="en-US" sz="1400" dirty="0"/>
            </a:br>
            <a:r>
              <a:rPr lang="en-US" sz="1400" dirty="0"/>
              <a:t>3..Escobar GJ. The neonatal “sepsis work-up”: personal reflections on the development of evidence based approach toward newborn infections in a managed care organization. </a:t>
            </a:r>
            <a:r>
              <a:rPr lang="en-US" sz="1400" dirty="0" err="1"/>
              <a:t>Paediatrics</a:t>
            </a:r>
            <a:r>
              <a:rPr lang="en-US" sz="1400" dirty="0"/>
              <a:t>, 1999; 103:360-73.</a:t>
            </a:r>
            <a:br>
              <a:rPr lang="en-US" sz="1400" dirty="0"/>
            </a:br>
            <a:r>
              <a:rPr lang="en-US" sz="1400" dirty="0"/>
              <a:t>4.Sanghvi KP, </a:t>
            </a:r>
            <a:r>
              <a:rPr lang="en-US" sz="1400" dirty="0" err="1"/>
              <a:t>Tudehope</a:t>
            </a:r>
            <a:r>
              <a:rPr lang="en-US" sz="1400" dirty="0"/>
              <a:t> DI. Neonatal sepsis in a neonatal intensive care unit: a 5-year analysis. J. </a:t>
            </a:r>
            <a:r>
              <a:rPr lang="en-US" sz="1400" dirty="0" err="1"/>
              <a:t>Paediatr</a:t>
            </a:r>
            <a:r>
              <a:rPr lang="en-US" sz="1400" dirty="0"/>
              <a:t>. Child Health, 1996;32:333-38.</a:t>
            </a:r>
          </a:p>
          <a:p>
            <a:r>
              <a:rPr lang="en-US" sz="1400" dirty="0"/>
              <a:t>5.Baur </a:t>
            </a:r>
            <a:r>
              <a:rPr lang="en-US" sz="1400" dirty="0" err="1"/>
              <a:t>Aw,Kirby</a:t>
            </a:r>
            <a:r>
              <a:rPr lang="en-US" sz="1400" dirty="0"/>
              <a:t> </a:t>
            </a:r>
            <a:r>
              <a:rPr lang="en-US" sz="1400" dirty="0" err="1"/>
              <a:t>WM,Shirs</a:t>
            </a:r>
            <a:r>
              <a:rPr lang="en-US" sz="1400" dirty="0"/>
              <a:t> </a:t>
            </a:r>
            <a:r>
              <a:rPr lang="en-US" sz="1400" dirty="0" err="1"/>
              <a:t>JC,et</a:t>
            </a:r>
            <a:r>
              <a:rPr lang="en-US" sz="1400" dirty="0"/>
              <a:t> al .Antibiotic susceptibility testing by a standard single disc </a:t>
            </a:r>
            <a:r>
              <a:rPr lang="en-US" sz="1400" dirty="0" err="1"/>
              <a:t>method.Am.J</a:t>
            </a:r>
            <a:r>
              <a:rPr lang="en-US" sz="1400" dirty="0"/>
              <a:t>. </a:t>
            </a:r>
            <a:r>
              <a:rPr lang="en-US" sz="1400" dirty="0" err="1"/>
              <a:t>Clin</a:t>
            </a:r>
            <a:r>
              <a:rPr lang="en-US" sz="1400" dirty="0"/>
              <a:t>. Pathol.,1966; 45:493-96.</a:t>
            </a:r>
          </a:p>
          <a:p>
            <a:r>
              <a:rPr lang="en-US" sz="1400" dirty="0"/>
              <a:t>6.Morre DL – </a:t>
            </a:r>
            <a:r>
              <a:rPr lang="en-US" sz="1400" dirty="0" err="1"/>
              <a:t>Nosocomial</a:t>
            </a:r>
            <a:r>
              <a:rPr lang="en-US" sz="1400" dirty="0"/>
              <a:t> infections in newborn nurseries and neonatal </a:t>
            </a:r>
            <a:r>
              <a:rPr lang="en-US" sz="1400" dirty="0" err="1"/>
              <a:t>intensivecare</a:t>
            </a:r>
            <a:r>
              <a:rPr lang="en-US" sz="1400" dirty="0"/>
              <a:t> units in  </a:t>
            </a:r>
            <a:r>
              <a:rPr lang="en-US" sz="1400" dirty="0" err="1"/>
              <a:t>Mayhall</a:t>
            </a:r>
            <a:r>
              <a:rPr lang="en-US" sz="1400" dirty="0"/>
              <a:t> C.G ed. Hospital epidemiology  and infection </a:t>
            </a:r>
            <a:r>
              <a:rPr lang="en-US" sz="1400" dirty="0" err="1"/>
              <a:t>control.Baltimore</a:t>
            </a:r>
            <a:r>
              <a:rPr lang="en-US" sz="1400" dirty="0"/>
              <a:t>  William &amp; Wilkins ;1996 535-64.</a:t>
            </a:r>
          </a:p>
          <a:p>
            <a:r>
              <a:rPr lang="en-US" sz="1400" dirty="0"/>
              <a:t>7.Sanders WE Sanders </a:t>
            </a:r>
            <a:r>
              <a:rPr lang="en-US" sz="1400" dirty="0" err="1"/>
              <a:t>CC.Enterobacter</a:t>
            </a:r>
            <a:r>
              <a:rPr lang="en-US" sz="1400" dirty="0"/>
              <a:t> spp. Pathogens poised to flourish at the turn  of the century .</a:t>
            </a:r>
            <a:r>
              <a:rPr lang="en-US" sz="1400" dirty="0" err="1"/>
              <a:t>Clin.Microbiol</a:t>
            </a:r>
            <a:r>
              <a:rPr lang="en-US" sz="1400" dirty="0"/>
              <a:t>. Rev. 1997 ,10-220-41.</a:t>
            </a:r>
          </a:p>
          <a:p>
            <a:r>
              <a:rPr lang="en-US" sz="1400" dirty="0"/>
              <a:t>8.Falkiner FR .</a:t>
            </a:r>
            <a:r>
              <a:rPr lang="en-US" sz="1400" dirty="0" err="1"/>
              <a:t>Enterobacter</a:t>
            </a:r>
            <a:r>
              <a:rPr lang="en-US" sz="1400" dirty="0"/>
              <a:t> in Hospital J. Hosp. Infect.  1992; 20 137-40.</a:t>
            </a:r>
          </a:p>
          <a:p>
            <a:r>
              <a:rPr lang="en-US" sz="1400" dirty="0"/>
              <a:t>9.Acolet D , </a:t>
            </a:r>
            <a:r>
              <a:rPr lang="en-US" sz="1400" dirty="0" err="1"/>
              <a:t>Amict</a:t>
            </a:r>
            <a:r>
              <a:rPr lang="en-US" sz="1400" dirty="0"/>
              <a:t> .Z ,</a:t>
            </a:r>
            <a:r>
              <a:rPr lang="en-US" sz="1400" dirty="0" err="1"/>
              <a:t>Hou</a:t>
            </a:r>
            <a:r>
              <a:rPr lang="en-US" sz="1400" dirty="0"/>
              <a:t> </a:t>
            </a:r>
            <a:r>
              <a:rPr lang="en-US" sz="1400" dirty="0" err="1"/>
              <a:t>ange</a:t>
            </a:r>
            <a:r>
              <a:rPr lang="en-US" sz="1400" dirty="0"/>
              <a:t> ,Hurley R, </a:t>
            </a:r>
            <a:r>
              <a:rPr lang="en-US" sz="1400" dirty="0" err="1"/>
              <a:t>Kaulmann</a:t>
            </a:r>
            <a:r>
              <a:rPr lang="en-US" sz="1400" dirty="0"/>
              <a:t> </a:t>
            </a:r>
            <a:r>
              <a:rPr lang="en-US" sz="1400" dirty="0" err="1"/>
              <a:t>ME.Enterobacter</a:t>
            </a:r>
            <a:r>
              <a:rPr lang="en-US" sz="1400" dirty="0"/>
              <a:t> Clearance in a antibiotic resistant  </a:t>
            </a:r>
            <a:r>
              <a:rPr lang="en-US" sz="1400" dirty="0" err="1"/>
              <a:t>nosocomial</a:t>
            </a:r>
            <a:r>
              <a:rPr lang="en-US" sz="1400" dirty="0"/>
              <a:t> pathogen in Belgian Hospital –</a:t>
            </a:r>
            <a:r>
              <a:rPr lang="en-US" sz="1400" dirty="0" err="1"/>
              <a:t>Clin.Microbiol</a:t>
            </a:r>
            <a:r>
              <a:rPr lang="en-US" sz="1400" dirty="0"/>
              <a:t>. Infect. 1999 ; 5 ; 622-7.</a:t>
            </a:r>
          </a:p>
          <a:p>
            <a:r>
              <a:rPr lang="en-US" sz="1400" dirty="0"/>
              <a:t>10.Chang EP ,Chiang D H ,Lin </a:t>
            </a:r>
            <a:r>
              <a:rPr lang="en-US" sz="1400" dirty="0" err="1"/>
              <a:t>ML,Clen</a:t>
            </a:r>
            <a:r>
              <a:rPr lang="en-US" sz="1400" dirty="0"/>
              <a:t> TL, Wang F </a:t>
            </a:r>
            <a:r>
              <a:rPr lang="en-US" sz="1400" dirty="0" err="1"/>
              <a:t>D,Lui</a:t>
            </a:r>
            <a:r>
              <a:rPr lang="en-US" sz="1400" dirty="0"/>
              <a:t>  </a:t>
            </a:r>
            <a:r>
              <a:rPr lang="en-US" sz="1400" dirty="0" err="1"/>
              <a:t>CY,Clinical</a:t>
            </a:r>
            <a:r>
              <a:rPr lang="en-US" sz="1400" dirty="0"/>
              <a:t> Characteristics and predictors of mortality in patients with </a:t>
            </a:r>
            <a:r>
              <a:rPr lang="en-US" sz="1400" dirty="0" err="1"/>
              <a:t>Enterobacter</a:t>
            </a:r>
            <a:r>
              <a:rPr lang="en-US" sz="1400" dirty="0"/>
              <a:t>  </a:t>
            </a:r>
            <a:r>
              <a:rPr lang="en-US" sz="1400" dirty="0" err="1"/>
              <a:t>aerogenes</a:t>
            </a:r>
            <a:r>
              <a:rPr lang="en-US" sz="1400" dirty="0"/>
              <a:t> </a:t>
            </a:r>
            <a:r>
              <a:rPr lang="en-US" sz="1400" dirty="0" err="1"/>
              <a:t>bacteria.J.MicrobiolImmunol</a:t>
            </a:r>
            <a:r>
              <a:rPr lang="en-US" sz="1400" dirty="0"/>
              <a:t>. Infectious 2009 ; 42 (4) 329 -35</a:t>
            </a:r>
            <a:r>
              <a:rPr lang="en-US" sz="1400" dirty="0" smtClean="0"/>
              <a:t>.</a:t>
            </a:r>
            <a:endParaRPr lang="en-US" sz="1400" dirty="0"/>
          </a:p>
        </p:txBody>
      </p:sp>
    </p:spTree>
  </p:cSld>
  <p:clrMapOvr>
    <a:masterClrMapping/>
  </p:clrMapOvr>
  <p:transition spd="slow">
    <p:push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1600200"/>
            <a:ext cx="8229600" cy="2743200"/>
          </a:xfrm>
        </p:spPr>
        <p:txBody>
          <a:bodyPr>
            <a:noAutofit/>
          </a:bodyPr>
          <a:lstStyle/>
          <a:p>
            <a:r>
              <a:rPr lang="en-US" sz="1400" dirty="0" smtClean="0"/>
              <a:t>11.Gaynes RP Edwards JR ,William R, Culver DH ,</a:t>
            </a:r>
            <a:r>
              <a:rPr lang="en-US" sz="1400" dirty="0" err="1" smtClean="0"/>
              <a:t>Tolsun</a:t>
            </a:r>
            <a:r>
              <a:rPr lang="en-US" sz="1400" dirty="0" smtClean="0"/>
              <a:t> JS, </a:t>
            </a:r>
            <a:r>
              <a:rPr lang="en-US" sz="1400" dirty="0" err="1" smtClean="0"/>
              <a:t>Martune</a:t>
            </a:r>
            <a:r>
              <a:rPr lang="en-US" sz="1400" dirty="0" smtClean="0"/>
              <a:t> </a:t>
            </a:r>
            <a:r>
              <a:rPr lang="en-US" sz="1400" dirty="0" err="1" smtClean="0"/>
              <a:t>WJ.Nosocomial</a:t>
            </a:r>
            <a:r>
              <a:rPr lang="en-US" sz="1400" dirty="0" smtClean="0"/>
              <a:t>  Infections among neonates in high risk nurseries in the United  </a:t>
            </a:r>
            <a:r>
              <a:rPr lang="en-US" sz="1400" dirty="0" err="1" smtClean="0"/>
              <a:t>States.Pediatrics</a:t>
            </a:r>
            <a:r>
              <a:rPr lang="en-US" sz="1400" dirty="0" smtClean="0"/>
              <a:t> 1996 ; 98 : 357-61.</a:t>
            </a:r>
          </a:p>
          <a:p>
            <a:r>
              <a:rPr lang="en-US" sz="1400" dirty="0" smtClean="0"/>
              <a:t>12.Fok TF , </a:t>
            </a:r>
            <a:r>
              <a:rPr lang="en-US" sz="1400" dirty="0" err="1" smtClean="0"/>
              <a:t>Lic</a:t>
            </a:r>
            <a:r>
              <a:rPr lang="en-US" sz="1400" dirty="0" smtClean="0"/>
              <a:t> CH, Wong EM ,Lyon DJ ,Wong  W ,  Ng PC, et </a:t>
            </a:r>
            <a:r>
              <a:rPr lang="en-US" sz="1400" dirty="0" err="1" smtClean="0"/>
              <a:t>al.Risk</a:t>
            </a:r>
            <a:r>
              <a:rPr lang="en-US" sz="1400" dirty="0" smtClean="0"/>
              <a:t> factors for </a:t>
            </a:r>
            <a:r>
              <a:rPr lang="en-US" sz="1400" dirty="0" err="1" smtClean="0"/>
              <a:t>Enterobacter</a:t>
            </a:r>
            <a:r>
              <a:rPr lang="en-US" sz="1400" dirty="0" smtClean="0"/>
              <a:t> septicemia in a neonatal  unit care unit case control study .</a:t>
            </a:r>
            <a:r>
              <a:rPr lang="en-US" sz="1400" dirty="0" err="1" smtClean="0"/>
              <a:t>Clin.Infect</a:t>
            </a:r>
            <a:r>
              <a:rPr lang="en-US" sz="1400" dirty="0" smtClean="0"/>
              <a:t>. Dis. 1998 ; 27(5) : 1204-9.</a:t>
            </a:r>
          </a:p>
          <a:p>
            <a:r>
              <a:rPr lang="en-US" sz="1400" dirty="0" smtClean="0"/>
              <a:t>13.Delben M ,</a:t>
            </a:r>
            <a:r>
              <a:rPr lang="en-US" sz="1400" dirty="0" err="1" smtClean="0"/>
              <a:t>Yarkulja</a:t>
            </a:r>
            <a:r>
              <a:rPr lang="en-US" sz="1400" dirty="0" smtClean="0"/>
              <a:t> G ,Basso M, Krebs VL ,</a:t>
            </a:r>
            <a:r>
              <a:rPr lang="en-US" sz="1400" dirty="0" err="1" smtClean="0"/>
              <a:t>Gibelli</a:t>
            </a:r>
            <a:r>
              <a:rPr lang="en-US" sz="1400" dirty="0" smtClean="0"/>
              <a:t> MA, Van </a:t>
            </a:r>
            <a:r>
              <a:rPr lang="en-US" sz="1400" dirty="0" err="1" smtClean="0"/>
              <a:t>der</a:t>
            </a:r>
            <a:r>
              <a:rPr lang="en-US" sz="1400" dirty="0" smtClean="0"/>
              <a:t> </a:t>
            </a:r>
            <a:r>
              <a:rPr lang="en-US" sz="1400" dirty="0" err="1" smtClean="0"/>
              <a:t>Heji</a:t>
            </a:r>
            <a:r>
              <a:rPr lang="en-US" sz="1400" dirty="0" smtClean="0"/>
              <a:t> den I , et al. Investigation of an outbreak of </a:t>
            </a:r>
            <a:r>
              <a:rPr lang="en-US" sz="1400" dirty="0" err="1" smtClean="0"/>
              <a:t>Enterobacter</a:t>
            </a:r>
            <a:r>
              <a:rPr lang="en-US" sz="1400" dirty="0" smtClean="0"/>
              <a:t> cloacae in a neonatal care </a:t>
            </a:r>
            <a:r>
              <a:rPr lang="en-US" sz="1400" dirty="0" err="1" smtClean="0"/>
              <a:t>unit.Scand</a:t>
            </a:r>
            <a:r>
              <a:rPr lang="en-US" sz="1400" dirty="0" smtClean="0"/>
              <a:t>. J. Infect. Dis. 2000 ; 32 (3) 293-8.</a:t>
            </a:r>
          </a:p>
          <a:p>
            <a:r>
              <a:rPr lang="en-US" sz="1400" dirty="0" smtClean="0"/>
              <a:t>14.Dren MP, Ludwig ,AC, </a:t>
            </a:r>
            <a:r>
              <a:rPr lang="en-US" sz="1400" dirty="0" err="1" smtClean="0"/>
              <a:t>Leilities</a:t>
            </a:r>
            <a:r>
              <a:rPr lang="en-US" sz="1400" dirty="0" smtClean="0"/>
              <a:t> JU, </a:t>
            </a:r>
            <a:r>
              <a:rPr lang="en-US" sz="1400" dirty="0" err="1" smtClean="0"/>
              <a:t>Daschner</a:t>
            </a:r>
            <a:r>
              <a:rPr lang="en-US" sz="1400" dirty="0" smtClean="0"/>
              <a:t> FD , Low Birth Weight  ? </a:t>
            </a:r>
            <a:r>
              <a:rPr lang="en-US" sz="1400" dirty="0" err="1" smtClean="0"/>
              <a:t>nosocomial</a:t>
            </a:r>
            <a:r>
              <a:rPr lang="en-US" sz="1400" dirty="0" smtClean="0"/>
              <a:t> infection of Neonates in a neonatal intensive care unit J.Hosp.Infect.1995; 30: 65-72.</a:t>
            </a:r>
          </a:p>
          <a:p>
            <a:r>
              <a:rPr lang="en-US" sz="1400" dirty="0" smtClean="0"/>
              <a:t>15.Rojo </a:t>
            </a:r>
            <a:r>
              <a:rPr lang="en-US" sz="1400" dirty="0" err="1" smtClean="0"/>
              <a:t>D.,Pinedo</a:t>
            </a:r>
            <a:r>
              <a:rPr lang="en-US" sz="1400" dirty="0" smtClean="0"/>
              <a:t> A, </a:t>
            </a:r>
            <a:r>
              <a:rPr lang="en-US" sz="1400" dirty="0" err="1" smtClean="0"/>
              <a:t>Clavijio</a:t>
            </a:r>
            <a:r>
              <a:rPr lang="en-US" sz="1400" dirty="0" smtClean="0"/>
              <a:t> E, </a:t>
            </a:r>
            <a:r>
              <a:rPr lang="en-US" sz="1400" dirty="0" err="1" smtClean="0"/>
              <a:t>Gracia</a:t>
            </a:r>
            <a:r>
              <a:rPr lang="en-US" sz="1400" dirty="0" smtClean="0"/>
              <a:t> V ,Analysis of Risk factors  associated with </a:t>
            </a:r>
            <a:r>
              <a:rPr lang="en-US" sz="1400" dirty="0" err="1" smtClean="0"/>
              <a:t>nosocomial</a:t>
            </a:r>
            <a:r>
              <a:rPr lang="en-US" sz="1400" dirty="0" smtClean="0"/>
              <a:t> </a:t>
            </a:r>
            <a:r>
              <a:rPr lang="en-US" sz="1400" dirty="0" err="1" smtClean="0"/>
              <a:t>bacteremias</a:t>
            </a:r>
            <a:r>
              <a:rPr lang="en-US" sz="1400" dirty="0" smtClean="0"/>
              <a:t> ,</a:t>
            </a:r>
            <a:r>
              <a:rPr lang="en-US" sz="1400" dirty="0" err="1" smtClean="0"/>
              <a:t>J.Hosp.Infect</a:t>
            </a:r>
            <a:r>
              <a:rPr lang="en-US" sz="1400" dirty="0" smtClean="0"/>
              <a:t>. 1999 ; 42 :135-41.</a:t>
            </a:r>
          </a:p>
        </p:txBody>
      </p:sp>
      <p:grpSp>
        <p:nvGrpSpPr>
          <p:cNvPr id="4" name="Group 3"/>
          <p:cNvGrpSpPr/>
          <p:nvPr/>
        </p:nvGrpSpPr>
        <p:grpSpPr>
          <a:xfrm>
            <a:off x="482959" y="533442"/>
            <a:ext cx="8229600" cy="527670"/>
            <a:chOff x="0" y="2864"/>
            <a:chExt cx="8229600" cy="527670"/>
          </a:xfrm>
        </p:grpSpPr>
        <p:sp>
          <p:nvSpPr>
            <p:cNvPr id="5" name="Rounded Rectangle 4"/>
            <p:cNvSpPr/>
            <p:nvPr/>
          </p:nvSpPr>
          <p:spPr>
            <a:xfrm>
              <a:off x="0" y="2864"/>
              <a:ext cx="8229600" cy="527670"/>
            </a:xfrm>
            <a:prstGeom prst="roundRect">
              <a:avLst/>
            </a:pr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 name="Rounded Rectangle 4"/>
            <p:cNvSpPr/>
            <p:nvPr/>
          </p:nvSpPr>
          <p:spPr>
            <a:xfrm>
              <a:off x="25759" y="28623"/>
              <a:ext cx="8178082" cy="47615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83820" tIns="83820" rIns="83820" bIns="83820" numCol="1" spcCol="1270" anchor="ctr" anchorCtr="0">
              <a:noAutofit/>
            </a:bodyPr>
            <a:lstStyle/>
            <a:p>
              <a:pPr lvl="0" algn="ctr" defTabSz="977900" rtl="0">
                <a:lnSpc>
                  <a:spcPct val="90000"/>
                </a:lnSpc>
                <a:spcBef>
                  <a:spcPct val="0"/>
                </a:spcBef>
                <a:spcAft>
                  <a:spcPct val="35000"/>
                </a:spcAft>
              </a:pPr>
              <a:r>
                <a:rPr lang="en-US" sz="2400" b="1" u="sng" kern="1200" dirty="0" smtClean="0"/>
                <a:t>References</a:t>
              </a:r>
              <a:r>
                <a:rPr lang="en-US" sz="2200" u="sng" kern="1200" dirty="0" smtClean="0"/>
                <a:t>:</a:t>
              </a:r>
              <a:endParaRPr lang="en-US" sz="2200" kern="1200" dirty="0"/>
            </a:p>
          </p:txBody>
        </p:sp>
      </p:grpSp>
    </p:spTree>
  </p:cSld>
  <p:clrMapOvr>
    <a:masterClrMapping/>
  </p:clrMapOvr>
  <p:transition spd="slow">
    <p:push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3552</TotalTime>
  <Words>2445</Words>
  <Application>Microsoft Office PowerPoint</Application>
  <PresentationFormat>On-screen Show (4:3)</PresentationFormat>
  <Paragraphs>736</Paragraphs>
  <Slides>37</Slides>
  <Notes>1</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Median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Osam</dc:creator>
  <cp:lastModifiedBy>Zareen Fasih</cp:lastModifiedBy>
  <cp:revision>70</cp:revision>
  <dcterms:created xsi:type="dcterms:W3CDTF">2012-08-02T06:38:44Z</dcterms:created>
  <dcterms:modified xsi:type="dcterms:W3CDTF">2016-03-07T06:40:20Z</dcterms:modified>
</cp:coreProperties>
</file>