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2" d="100"/>
          <a:sy n="82" d="100"/>
        </p:scale>
        <p:origin x="90" y="6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 /><Relationship Id="rId7"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theme" Target="theme/theme1.xml" /><Relationship Id="rId5" Type="http://schemas.openxmlformats.org/officeDocument/2006/relationships/viewProps" Target="viewProps.xml" /><Relationship Id="rId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6"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7"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8"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49"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0"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1"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104858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48583" name="Date Placeholder 3"/>
          <p:cNvSpPr>
            <a:spLocks noGrp="1"/>
          </p:cNvSpPr>
          <p:nvPr>
            <p:ph type="dt" sz="half" idx="10"/>
          </p:nvPr>
        </p:nvSpPr>
        <p:spPr/>
        <p:txBody>
          <a:bodyPr/>
          <a:lstStyle/>
          <a:p>
            <a:fld id="{B0EA0A87-8441-4C96-9C49-1D235A3F95BA}" type="datetimeFigureOut">
              <a:rPr lang="en-US" smtClean="0"/>
              <a:t>9/2/2021</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2" name="Title 1"/>
          <p:cNvSpPr>
            <a:spLocks noGrp="1"/>
          </p:cNvSpPr>
          <p:nvPr>
            <p:ph type="title"/>
          </p:nvPr>
        </p:nvSpPr>
        <p:spPr/>
        <p:txBody>
          <a:bodyPr/>
          <a:lstStyle/>
          <a:p>
            <a:r>
              <a:rPr lang="en-US"/>
              <a:t>Click to edit Master title style</a:t>
            </a:r>
          </a:p>
        </p:txBody>
      </p:sp>
      <p:sp>
        <p:nvSpPr>
          <p:cNvPr id="104860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04" name="Date Placeholder 3"/>
          <p:cNvSpPr>
            <a:spLocks noGrp="1"/>
          </p:cNvSpPr>
          <p:nvPr>
            <p:ph type="dt" sz="half" idx="10"/>
          </p:nvPr>
        </p:nvSpPr>
        <p:spPr/>
        <p:txBody>
          <a:bodyPr/>
          <a:lstStyle/>
          <a:p>
            <a:fld id="{B0EA0A87-8441-4C96-9C49-1D235A3F95BA}" type="datetimeFigureOut">
              <a:rPr lang="en-US" smtClean="0"/>
              <a:t>9/2/2021</a:t>
            </a:fld>
            <a:endParaRPr lang="en-US"/>
          </a:p>
        </p:txBody>
      </p:sp>
      <p:sp>
        <p:nvSpPr>
          <p:cNvPr id="1048605" name="Footer Placeholder 4"/>
          <p:cNvSpPr>
            <a:spLocks noGrp="1"/>
          </p:cNvSpPr>
          <p:nvPr>
            <p:ph type="ftr" sz="quarter" idx="11"/>
          </p:nvPr>
        </p:nvSpPr>
        <p:spPr/>
        <p:txBody>
          <a:bodyPr/>
          <a:lstStyle/>
          <a:p>
            <a:endParaRPr lang="en-US"/>
          </a:p>
        </p:txBody>
      </p:sp>
      <p:sp>
        <p:nvSpPr>
          <p:cNvPr id="1048606" name="Slide Number Placeholder 5"/>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18"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1048619"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48620" name="Date Placeholder 3"/>
          <p:cNvSpPr>
            <a:spLocks noGrp="1"/>
          </p:cNvSpPr>
          <p:nvPr>
            <p:ph type="dt" sz="half" idx="10"/>
          </p:nvPr>
        </p:nvSpPr>
        <p:spPr/>
        <p:txBody>
          <a:bodyPr/>
          <a:lstStyle/>
          <a:p>
            <a:fld id="{B0EA0A87-8441-4C96-9C49-1D235A3F95BA}" type="datetimeFigureOut">
              <a:rPr lang="en-US" smtClean="0"/>
              <a:t>9/2/2021</a:t>
            </a:fld>
            <a:endParaRPr lang="en-US"/>
          </a:p>
        </p:txBody>
      </p:sp>
      <p:sp>
        <p:nvSpPr>
          <p:cNvPr id="1048621" name="Footer Placeholder 4"/>
          <p:cNvSpPr>
            <a:spLocks noGrp="1"/>
          </p:cNvSpPr>
          <p:nvPr>
            <p:ph type="ftr" sz="quarter" idx="11"/>
          </p:nvPr>
        </p:nvSpPr>
        <p:spPr/>
        <p:txBody>
          <a:bodyPr/>
          <a:lstStyle/>
          <a:p>
            <a:endParaRPr lang="en-US"/>
          </a:p>
        </p:txBody>
      </p:sp>
      <p:sp>
        <p:nvSpPr>
          <p:cNvPr id="1048622" name="Slide Number Placeholder 5"/>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23" name="Title 1"/>
          <p:cNvSpPr>
            <a:spLocks noGrp="1"/>
          </p:cNvSpPr>
          <p:nvPr>
            <p:ph type="title"/>
          </p:nvPr>
        </p:nvSpPr>
        <p:spPr/>
        <p:txBody>
          <a:bodyPr/>
          <a:lstStyle/>
          <a:p>
            <a:r>
              <a:rPr lang="en-US"/>
              <a:t>Click to edit Master title style</a:t>
            </a:r>
          </a:p>
        </p:txBody>
      </p:sp>
      <p:sp>
        <p:nvSpPr>
          <p:cNvPr id="1048624"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5"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6" name="Date Placeholder 4"/>
          <p:cNvSpPr>
            <a:spLocks noGrp="1"/>
          </p:cNvSpPr>
          <p:nvPr>
            <p:ph type="dt" sz="half" idx="10"/>
          </p:nvPr>
        </p:nvSpPr>
        <p:spPr/>
        <p:txBody>
          <a:bodyPr/>
          <a:lstStyle/>
          <a:p>
            <a:fld id="{B0EA0A87-8441-4C96-9C49-1D235A3F95BA}" type="datetimeFigureOut">
              <a:rPr lang="en-US" smtClean="0"/>
              <a:t>9/2/2021</a:t>
            </a:fld>
            <a:endParaRPr lang="en-US"/>
          </a:p>
        </p:txBody>
      </p:sp>
      <p:sp>
        <p:nvSpPr>
          <p:cNvPr id="1048627" name="Footer Placeholder 5"/>
          <p:cNvSpPr>
            <a:spLocks noGrp="1"/>
          </p:cNvSpPr>
          <p:nvPr>
            <p:ph type="ftr" sz="quarter" idx="11"/>
          </p:nvPr>
        </p:nvSpPr>
        <p:spPr/>
        <p:txBody>
          <a:bodyPr/>
          <a:lstStyle/>
          <a:p>
            <a:endParaRPr lang="en-US"/>
          </a:p>
        </p:txBody>
      </p:sp>
      <p:sp>
        <p:nvSpPr>
          <p:cNvPr id="1048628" name="Slide Number Placeholder 6"/>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29" name="Title 1"/>
          <p:cNvSpPr>
            <a:spLocks noGrp="1"/>
          </p:cNvSpPr>
          <p:nvPr>
            <p:ph type="title"/>
          </p:nvPr>
        </p:nvSpPr>
        <p:spPr>
          <a:xfrm>
            <a:off x="839788" y="365125"/>
            <a:ext cx="10515600" cy="1325563"/>
          </a:xfrm>
        </p:spPr>
        <p:txBody>
          <a:bodyPr/>
          <a:lstStyle/>
          <a:p>
            <a:r>
              <a:rPr lang="en-US"/>
              <a:t>Click to edit Master title style</a:t>
            </a:r>
          </a:p>
        </p:txBody>
      </p:sp>
      <p:sp>
        <p:nvSpPr>
          <p:cNvPr id="1048630"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31"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2"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48633"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4" name="Date Placeholder 6"/>
          <p:cNvSpPr>
            <a:spLocks noGrp="1"/>
          </p:cNvSpPr>
          <p:nvPr>
            <p:ph type="dt" sz="half" idx="10"/>
          </p:nvPr>
        </p:nvSpPr>
        <p:spPr/>
        <p:txBody>
          <a:bodyPr/>
          <a:lstStyle/>
          <a:p>
            <a:fld id="{B0EA0A87-8441-4C96-9C49-1D235A3F95BA}" type="datetimeFigureOut">
              <a:rPr lang="en-US" smtClean="0"/>
              <a:t>9/2/2021</a:t>
            </a:fld>
            <a:endParaRPr lang="en-US"/>
          </a:p>
        </p:txBody>
      </p:sp>
      <p:sp>
        <p:nvSpPr>
          <p:cNvPr id="1048635" name="Footer Placeholder 7"/>
          <p:cNvSpPr>
            <a:spLocks noGrp="1"/>
          </p:cNvSpPr>
          <p:nvPr>
            <p:ph type="ftr" sz="quarter" idx="11"/>
          </p:nvPr>
        </p:nvSpPr>
        <p:spPr/>
        <p:txBody>
          <a:bodyPr/>
          <a:lstStyle/>
          <a:p>
            <a:endParaRPr lang="en-US"/>
          </a:p>
        </p:txBody>
      </p:sp>
      <p:sp>
        <p:nvSpPr>
          <p:cNvPr id="1048636" name="Slide Number Placeholder 8"/>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3" name="Title 1"/>
          <p:cNvSpPr>
            <a:spLocks noGrp="1"/>
          </p:cNvSpPr>
          <p:nvPr>
            <p:ph type="title"/>
          </p:nvPr>
        </p:nvSpPr>
        <p:spPr/>
        <p:txBody>
          <a:bodyPr/>
          <a:lstStyle/>
          <a:p>
            <a:r>
              <a:rPr lang="en-US"/>
              <a:t>Click to edit Master title style</a:t>
            </a:r>
          </a:p>
        </p:txBody>
      </p:sp>
      <p:sp>
        <p:nvSpPr>
          <p:cNvPr id="1048594" name="Date Placeholder 2"/>
          <p:cNvSpPr>
            <a:spLocks noGrp="1"/>
          </p:cNvSpPr>
          <p:nvPr>
            <p:ph type="dt" sz="half" idx="10"/>
          </p:nvPr>
        </p:nvSpPr>
        <p:spPr/>
        <p:txBody>
          <a:bodyPr/>
          <a:lstStyle/>
          <a:p>
            <a:fld id="{B0EA0A87-8441-4C96-9C49-1D235A3F95BA}" type="datetimeFigureOut">
              <a:rPr lang="en-US" smtClean="0"/>
              <a:t>9/2/2021</a:t>
            </a:fld>
            <a:endParaRPr lang="en-US"/>
          </a:p>
        </p:txBody>
      </p:sp>
      <p:sp>
        <p:nvSpPr>
          <p:cNvPr id="1048595" name="Footer Placeholder 3"/>
          <p:cNvSpPr>
            <a:spLocks noGrp="1"/>
          </p:cNvSpPr>
          <p:nvPr>
            <p:ph type="ftr" sz="quarter" idx="11"/>
          </p:nvPr>
        </p:nvSpPr>
        <p:spPr/>
        <p:txBody>
          <a:bodyPr/>
          <a:lstStyle/>
          <a:p>
            <a:endParaRPr lang="en-US"/>
          </a:p>
        </p:txBody>
      </p:sp>
      <p:sp>
        <p:nvSpPr>
          <p:cNvPr id="1048596" name="Slide Number Placeholder 4"/>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37" name="Date Placeholder 1"/>
          <p:cNvSpPr>
            <a:spLocks noGrp="1"/>
          </p:cNvSpPr>
          <p:nvPr>
            <p:ph type="dt" sz="half" idx="10"/>
          </p:nvPr>
        </p:nvSpPr>
        <p:spPr/>
        <p:txBody>
          <a:bodyPr/>
          <a:lstStyle/>
          <a:p>
            <a:fld id="{B0EA0A87-8441-4C96-9C49-1D235A3F95BA}" type="datetimeFigureOut">
              <a:rPr lang="en-US" smtClean="0"/>
              <a:t>9/2/2021</a:t>
            </a:fld>
            <a:endParaRPr lang="en-US"/>
          </a:p>
        </p:txBody>
      </p:sp>
      <p:sp>
        <p:nvSpPr>
          <p:cNvPr id="1048638" name="Footer Placeholder 2"/>
          <p:cNvSpPr>
            <a:spLocks noGrp="1"/>
          </p:cNvSpPr>
          <p:nvPr>
            <p:ph type="ftr" sz="quarter" idx="11"/>
          </p:nvPr>
        </p:nvSpPr>
        <p:spPr/>
        <p:txBody>
          <a:bodyPr/>
          <a:lstStyle/>
          <a:p>
            <a:endParaRPr lang="en-US"/>
          </a:p>
        </p:txBody>
      </p:sp>
      <p:sp>
        <p:nvSpPr>
          <p:cNvPr id="1048639" name="Slide Number Placeholder 3"/>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40"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41"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2"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43" name="Date Placeholder 4"/>
          <p:cNvSpPr>
            <a:spLocks noGrp="1"/>
          </p:cNvSpPr>
          <p:nvPr>
            <p:ph type="dt" sz="half" idx="10"/>
          </p:nvPr>
        </p:nvSpPr>
        <p:spPr/>
        <p:txBody>
          <a:bodyPr/>
          <a:lstStyle/>
          <a:p>
            <a:fld id="{B0EA0A87-8441-4C96-9C49-1D235A3F95BA}" type="datetimeFigureOut">
              <a:rPr lang="en-US" smtClean="0"/>
              <a:t>9/2/2021</a:t>
            </a:fld>
            <a:endParaRPr lang="en-US"/>
          </a:p>
        </p:txBody>
      </p:sp>
      <p:sp>
        <p:nvSpPr>
          <p:cNvPr id="1048644" name="Footer Placeholder 5"/>
          <p:cNvSpPr>
            <a:spLocks noGrp="1"/>
          </p:cNvSpPr>
          <p:nvPr>
            <p:ph type="ftr" sz="quarter" idx="11"/>
          </p:nvPr>
        </p:nvSpPr>
        <p:spPr/>
        <p:txBody>
          <a:bodyPr/>
          <a:lstStyle/>
          <a:p>
            <a:endParaRPr lang="en-US"/>
          </a:p>
        </p:txBody>
      </p:sp>
      <p:sp>
        <p:nvSpPr>
          <p:cNvPr id="1048645" name="Slide Number Placeholder 6"/>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07"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608"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09"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048610" name="Date Placeholder 4"/>
          <p:cNvSpPr>
            <a:spLocks noGrp="1"/>
          </p:cNvSpPr>
          <p:nvPr>
            <p:ph type="dt" sz="half" idx="10"/>
          </p:nvPr>
        </p:nvSpPr>
        <p:spPr/>
        <p:txBody>
          <a:bodyPr/>
          <a:lstStyle/>
          <a:p>
            <a:fld id="{B0EA0A87-8441-4C96-9C49-1D235A3F95BA}" type="datetimeFigureOut">
              <a:rPr lang="en-US" smtClean="0"/>
              <a:t>9/2/2021</a:t>
            </a:fld>
            <a:endParaRPr lang="en-US"/>
          </a:p>
        </p:txBody>
      </p:sp>
      <p:sp>
        <p:nvSpPr>
          <p:cNvPr id="1048611" name="Footer Placeholder 5"/>
          <p:cNvSpPr>
            <a:spLocks noGrp="1"/>
          </p:cNvSpPr>
          <p:nvPr>
            <p:ph type="ftr" sz="quarter" idx="11"/>
          </p:nvPr>
        </p:nvSpPr>
        <p:spPr/>
        <p:txBody>
          <a:bodyPr/>
          <a:lstStyle/>
          <a:p>
            <a:endParaRPr lang="en-US"/>
          </a:p>
        </p:txBody>
      </p:sp>
      <p:sp>
        <p:nvSpPr>
          <p:cNvPr id="1048612" name="Slide Number Placeholder 6"/>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13" name="Title 1"/>
          <p:cNvSpPr>
            <a:spLocks noGrp="1"/>
          </p:cNvSpPr>
          <p:nvPr>
            <p:ph type="title"/>
          </p:nvPr>
        </p:nvSpPr>
        <p:spPr/>
        <p:txBody>
          <a:bodyPr/>
          <a:lstStyle/>
          <a:p>
            <a:r>
              <a:rPr lang="en-US"/>
              <a:t>Click to edit Master title style</a:t>
            </a:r>
          </a:p>
        </p:txBody>
      </p:sp>
      <p:sp>
        <p:nvSpPr>
          <p:cNvPr id="1048614"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5" name="Date Placeholder 3"/>
          <p:cNvSpPr>
            <a:spLocks noGrp="1"/>
          </p:cNvSpPr>
          <p:nvPr>
            <p:ph type="dt" sz="half" idx="10"/>
          </p:nvPr>
        </p:nvSpPr>
        <p:spPr/>
        <p:txBody>
          <a:bodyPr/>
          <a:lstStyle/>
          <a:p>
            <a:fld id="{B0EA0A87-8441-4C96-9C49-1D235A3F95BA}" type="datetimeFigureOut">
              <a:rPr lang="en-US" smtClean="0"/>
              <a:t>9/2/2021</a:t>
            </a:fld>
            <a:endParaRPr lang="en-US"/>
          </a:p>
        </p:txBody>
      </p:sp>
      <p:sp>
        <p:nvSpPr>
          <p:cNvPr id="1048616" name="Footer Placeholder 4"/>
          <p:cNvSpPr>
            <a:spLocks noGrp="1"/>
          </p:cNvSpPr>
          <p:nvPr>
            <p:ph type="ftr" sz="quarter" idx="11"/>
          </p:nvPr>
        </p:nvSpPr>
        <p:spPr/>
        <p:txBody>
          <a:bodyPr/>
          <a:lstStyle/>
          <a:p>
            <a:endParaRPr lang="en-US"/>
          </a:p>
        </p:txBody>
      </p:sp>
      <p:sp>
        <p:nvSpPr>
          <p:cNvPr id="1048617" name="Slide Number Placeholder 5"/>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597"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1048598"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9" name="Date Placeholder 3"/>
          <p:cNvSpPr>
            <a:spLocks noGrp="1"/>
          </p:cNvSpPr>
          <p:nvPr>
            <p:ph type="dt" sz="half" idx="10"/>
          </p:nvPr>
        </p:nvSpPr>
        <p:spPr/>
        <p:txBody>
          <a:bodyPr/>
          <a:lstStyle/>
          <a:p>
            <a:fld id="{B0EA0A87-8441-4C96-9C49-1D235A3F95BA}" type="datetimeFigureOut">
              <a:rPr lang="en-US" smtClean="0"/>
              <a:t>9/2/2021</a:t>
            </a:fld>
            <a:endParaRPr lang="en-US"/>
          </a:p>
        </p:txBody>
      </p:sp>
      <p:sp>
        <p:nvSpPr>
          <p:cNvPr id="1048600" name="Footer Placeholder 4"/>
          <p:cNvSpPr>
            <a:spLocks noGrp="1"/>
          </p:cNvSpPr>
          <p:nvPr>
            <p:ph type="ftr" sz="quarter" idx="11"/>
          </p:nvPr>
        </p:nvSpPr>
        <p:spPr/>
        <p:txBody>
          <a:bodyPr/>
          <a:lstStyle/>
          <a:p>
            <a:endParaRPr lang="en-US"/>
          </a:p>
        </p:txBody>
      </p:sp>
      <p:sp>
        <p:nvSpPr>
          <p:cNvPr id="1048601" name="Slide Number Placeholder 5"/>
          <p:cNvSpPr>
            <a:spLocks noGrp="1"/>
          </p:cNvSpPr>
          <p:nvPr>
            <p:ph type="sldNum" sz="quarter" idx="12"/>
          </p:nvPr>
        </p:nvSpPr>
        <p:spPr/>
        <p:txBody>
          <a:bodyPr/>
          <a:lstStyle/>
          <a:p>
            <a:fld id="{5B202335-A94E-4843-9592-31E2782ADA9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A0A87-8441-4C96-9C49-1D235A3F95BA}" type="datetimeFigureOut">
              <a:rPr lang="en-US" smtClean="0"/>
              <a:t>9/2/2021</a:t>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02335-A94E-4843-9592-31E2782ADA9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1.xml" /><Relationship Id="rId5" Type="http://schemas.openxmlformats.org/officeDocument/2006/relationships/image" Target="../media/image4.jpeg" /><Relationship Id="rId4" Type="http://schemas.openxmlformats.org/officeDocument/2006/relationships/image" Target="../media/image3.jpeg"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FF8E1E67-40FE-4E24-9A4C-EB79A5F13761}"/>
              </a:ext>
            </a:extLst>
          </p:cNvPr>
          <p:cNvSpPr/>
          <p:nvPr/>
        </p:nvSpPr>
        <p:spPr>
          <a:xfrm>
            <a:off x="7869846" y="5827703"/>
            <a:ext cx="2024471" cy="214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7" name="Rectangle: Rounded Corners 16">
            <a:extLst>
              <a:ext uri="{FF2B5EF4-FFF2-40B4-BE49-F238E27FC236}">
                <a16:creationId xmlns:a16="http://schemas.microsoft.com/office/drawing/2014/main" id="{84DBF3E9-4D5C-42FA-AA96-EE8CA9E2C576}"/>
              </a:ext>
            </a:extLst>
          </p:cNvPr>
          <p:cNvSpPr/>
          <p:nvPr/>
        </p:nvSpPr>
        <p:spPr>
          <a:xfrm>
            <a:off x="7869846" y="2866380"/>
            <a:ext cx="2024471" cy="214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Rectangle: Rounded Corners 15">
            <a:extLst>
              <a:ext uri="{FF2B5EF4-FFF2-40B4-BE49-F238E27FC236}">
                <a16:creationId xmlns:a16="http://schemas.microsoft.com/office/drawing/2014/main" id="{404878E7-560A-44D0-B944-15BBEBB81813}"/>
              </a:ext>
            </a:extLst>
          </p:cNvPr>
          <p:cNvSpPr/>
          <p:nvPr/>
        </p:nvSpPr>
        <p:spPr>
          <a:xfrm>
            <a:off x="187614" y="4385253"/>
            <a:ext cx="2024471" cy="214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Rectangle: Rounded Corners 1">
            <a:extLst>
              <a:ext uri="{FF2B5EF4-FFF2-40B4-BE49-F238E27FC236}">
                <a16:creationId xmlns:a16="http://schemas.microsoft.com/office/drawing/2014/main" id="{48C16AAE-1995-4A0B-A6F5-6CB9427B9CF1}"/>
              </a:ext>
            </a:extLst>
          </p:cNvPr>
          <p:cNvSpPr/>
          <p:nvPr/>
        </p:nvSpPr>
        <p:spPr>
          <a:xfrm>
            <a:off x="228107" y="1535041"/>
            <a:ext cx="2024471" cy="2146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2097152" name="Picture 3"/>
          <p:cNvPicPr>
            <a:picLocks noChangeAspect="1"/>
          </p:cNvPicPr>
          <p:nvPr/>
        </p:nvPicPr>
        <p:blipFill>
          <a:blip r:embed="rId2"/>
          <a:stretch>
            <a:fillRect/>
          </a:stretch>
        </p:blipFill>
        <p:spPr>
          <a:xfrm>
            <a:off x="0" y="0"/>
            <a:ext cx="1522811" cy="1522811"/>
          </a:xfrm>
          <a:prstGeom prst="rect">
            <a:avLst/>
          </a:prstGeom>
        </p:spPr>
      </p:pic>
      <p:pic>
        <p:nvPicPr>
          <p:cNvPr id="2097153" name="Picture 4"/>
          <p:cNvPicPr>
            <a:picLocks noChangeAspect="1"/>
          </p:cNvPicPr>
          <p:nvPr/>
        </p:nvPicPr>
        <p:blipFill>
          <a:blip r:embed="rId3"/>
          <a:stretch>
            <a:fillRect/>
          </a:stretch>
        </p:blipFill>
        <p:spPr>
          <a:xfrm>
            <a:off x="10710475" y="179260"/>
            <a:ext cx="1140823" cy="1140823"/>
          </a:xfrm>
          <a:prstGeom prst="rect">
            <a:avLst/>
          </a:prstGeom>
        </p:spPr>
      </p:pic>
      <p:sp>
        <p:nvSpPr>
          <p:cNvPr id="1048586" name="TextBox 5"/>
          <p:cNvSpPr txBox="1"/>
          <p:nvPr/>
        </p:nvSpPr>
        <p:spPr>
          <a:xfrm>
            <a:off x="236671" y="97429"/>
            <a:ext cx="11808152" cy="646331"/>
          </a:xfrm>
          <a:prstGeom prst="rect">
            <a:avLst/>
          </a:prstGeom>
          <a:noFill/>
        </p:spPr>
        <p:txBody>
          <a:bodyPr wrap="square" rtlCol="0">
            <a:spAutoFit/>
          </a:bodyPr>
          <a:lstStyle/>
          <a:p>
            <a:pPr algn="ctr"/>
            <a:r>
              <a:rPr lang="en-US" dirty="0">
                <a:effectLst/>
              </a:rPr>
              <a:t>20</a:t>
            </a:r>
            <a:r>
              <a:rPr lang="en-US" baseline="30000" dirty="0">
                <a:effectLst/>
              </a:rPr>
              <a:t>th</a:t>
            </a:r>
            <a:r>
              <a:rPr lang="en-US" dirty="0">
                <a:effectLst/>
              </a:rPr>
              <a:t> Annual World Congress on </a:t>
            </a:r>
            <a:r>
              <a:rPr lang="en-US" dirty="0"/>
              <a:t>Neonatology</a:t>
            </a:r>
          </a:p>
          <a:p>
            <a:pPr algn="ctr"/>
            <a:r>
              <a:rPr lang="en-US" b="1" dirty="0">
                <a:effectLst/>
              </a:rPr>
              <a:t>September 20-21, 2021 Vancouver, Canada </a:t>
            </a:r>
          </a:p>
        </p:txBody>
      </p:sp>
      <p:sp>
        <p:nvSpPr>
          <p:cNvPr id="1048587" name="TextBox 6"/>
          <p:cNvSpPr txBox="1"/>
          <p:nvPr/>
        </p:nvSpPr>
        <p:spPr>
          <a:xfrm>
            <a:off x="1702280" y="838412"/>
            <a:ext cx="8544924" cy="637540"/>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Agenesis of septum </a:t>
            </a:r>
            <a:r>
              <a:rPr lang="en-US" dirty="0" err="1">
                <a:latin typeface="Times New Roman" panose="02020603050405020304" pitchFamily="18" charset="0"/>
                <a:cs typeface="Times New Roman" panose="02020603050405020304" pitchFamily="18" charset="0"/>
              </a:rPr>
              <a:t>pellucidum</a:t>
            </a:r>
            <a:r>
              <a:rPr lang="en-US" dirty="0">
                <a:latin typeface="Times New Roman" panose="02020603050405020304" pitchFamily="18" charset="0"/>
                <a:cs typeface="Times New Roman" panose="02020603050405020304" pitchFamily="18" charset="0"/>
              </a:rPr>
              <a:t> with </a:t>
            </a:r>
            <a:r>
              <a:rPr lang="en-US" dirty="0" err="1">
                <a:latin typeface="Times New Roman" panose="02020603050405020304" pitchFamily="18" charset="0"/>
                <a:cs typeface="Times New Roman" panose="02020603050405020304" pitchFamily="18" charset="0"/>
              </a:rPr>
              <a:t>hypophyseal</a:t>
            </a:r>
            <a:r>
              <a:rPr lang="en-US" dirty="0">
                <a:latin typeface="Times New Roman" panose="02020603050405020304" pitchFamily="18" charset="0"/>
                <a:cs typeface="Times New Roman" panose="02020603050405020304" pitchFamily="18" charset="0"/>
              </a:rPr>
              <a:t> abnormalities – case report</a:t>
            </a:r>
          </a:p>
          <a:p>
            <a:pPr algn="ctr"/>
            <a:r>
              <a:rPr lang="en-US" sz="1000" dirty="0" err="1">
                <a:latin typeface="Times New Roman" panose="02020603050405020304" pitchFamily="18" charset="0"/>
                <a:cs typeface="Times New Roman" panose="02020603050405020304" pitchFamily="18" charset="0"/>
              </a:rPr>
              <a:t>Boyadzhiev</a:t>
            </a:r>
            <a:r>
              <a:rPr lang="en-US" sz="1000" dirty="0">
                <a:latin typeface="Times New Roman" panose="02020603050405020304" pitchFamily="18" charset="0"/>
                <a:cs typeface="Times New Roman" panose="02020603050405020304" pitchFamily="18" charset="0"/>
              </a:rPr>
              <a:t> S., </a:t>
            </a:r>
            <a:r>
              <a:rPr lang="en-US" sz="1000" dirty="0" err="1">
                <a:latin typeface="Times New Roman" panose="02020603050405020304" pitchFamily="18" charset="0"/>
                <a:cs typeface="Times New Roman" panose="02020603050405020304" pitchFamily="18" charset="0"/>
              </a:rPr>
              <a:t>Goncharov</a:t>
            </a:r>
            <a:r>
              <a:rPr lang="en-US" sz="1000" dirty="0">
                <a:latin typeface="Times New Roman" panose="02020603050405020304" pitchFamily="18" charset="0"/>
                <a:cs typeface="Times New Roman" panose="02020603050405020304" pitchFamily="18" charset="0"/>
              </a:rPr>
              <a:t> A., </a:t>
            </a:r>
            <a:r>
              <a:rPr lang="en-US" sz="1000" dirty="0" err="1">
                <a:latin typeface="Times New Roman" panose="02020603050405020304" pitchFamily="18" charset="0"/>
                <a:cs typeface="Times New Roman" panose="02020603050405020304" pitchFamily="18" charset="0"/>
              </a:rPr>
              <a:t>Vuchkova</a:t>
            </a:r>
            <a:r>
              <a:rPr lang="en-US" sz="1000" dirty="0">
                <a:latin typeface="Times New Roman" panose="02020603050405020304" pitchFamily="18" charset="0"/>
                <a:cs typeface="Times New Roman" panose="02020603050405020304" pitchFamily="18" charset="0"/>
              </a:rPr>
              <a:t> E., </a:t>
            </a:r>
            <a:r>
              <a:rPr lang="en-US" sz="1000" dirty="0" err="1">
                <a:latin typeface="Times New Roman" panose="02020603050405020304" pitchFamily="18" charset="0"/>
                <a:cs typeface="Times New Roman" panose="02020603050405020304" pitchFamily="18" charset="0"/>
              </a:rPr>
              <a:t>Uzunova</a:t>
            </a:r>
            <a:r>
              <a:rPr lang="en-US" sz="1000" dirty="0">
                <a:latin typeface="Times New Roman" panose="02020603050405020304" pitchFamily="18" charset="0"/>
                <a:cs typeface="Times New Roman" panose="02020603050405020304" pitchFamily="18" charset="0"/>
              </a:rPr>
              <a:t> Y.</a:t>
            </a:r>
            <a:endParaRPr lang="bg-BG" sz="1000" dirty="0">
              <a:latin typeface="Times New Roman" panose="02020603050405020304" pitchFamily="18" charset="0"/>
              <a:cs typeface="Times New Roman" panose="02020603050405020304" pitchFamily="18" charset="0"/>
            </a:endParaRPr>
          </a:p>
          <a:p>
            <a:pPr algn="ctr"/>
            <a:r>
              <a:rPr lang="en-US" sz="1000" i="1" dirty="0">
                <a:latin typeface="Times New Roman" panose="02020603050405020304" pitchFamily="18" charset="0"/>
                <a:cs typeface="Times New Roman" panose="02020603050405020304" pitchFamily="18" charset="0"/>
              </a:rPr>
              <a:t>Medical faculty, Sofia University “St. </a:t>
            </a:r>
            <a:r>
              <a:rPr lang="en-US" sz="1000" i="1" dirty="0" err="1">
                <a:latin typeface="Times New Roman" panose="02020603050405020304" pitchFamily="18" charset="0"/>
                <a:cs typeface="Times New Roman" panose="02020603050405020304" pitchFamily="18" charset="0"/>
              </a:rPr>
              <a:t>Kliment</a:t>
            </a:r>
            <a:r>
              <a:rPr lang="en-US" sz="1000" i="1" dirty="0">
                <a:latin typeface="Times New Roman" panose="02020603050405020304" pitchFamily="18" charset="0"/>
                <a:cs typeface="Times New Roman" panose="02020603050405020304" pitchFamily="18" charset="0"/>
              </a:rPr>
              <a:t> </a:t>
            </a:r>
            <a:r>
              <a:rPr lang="en-US" sz="1000" i="1" dirty="0" err="1">
                <a:latin typeface="Times New Roman" panose="02020603050405020304" pitchFamily="18" charset="0"/>
                <a:cs typeface="Times New Roman" panose="02020603050405020304" pitchFamily="18" charset="0"/>
              </a:rPr>
              <a:t>Ohridski</a:t>
            </a:r>
            <a:r>
              <a:rPr lang="en-US" sz="1000" i="1" dirty="0">
                <a:latin typeface="Times New Roman" panose="02020603050405020304" pitchFamily="18" charset="0"/>
                <a:cs typeface="Times New Roman" panose="02020603050405020304" pitchFamily="18" charset="0"/>
              </a:rPr>
              <a:t>”, University Hospital </a:t>
            </a:r>
            <a:r>
              <a:rPr lang="en-US" sz="1000" i="1" dirty="0" err="1">
                <a:latin typeface="Times New Roman" panose="02020603050405020304" pitchFamily="18" charset="0"/>
                <a:cs typeface="Times New Roman" panose="02020603050405020304" pitchFamily="18" charset="0"/>
              </a:rPr>
              <a:t>Lozenetz</a:t>
            </a:r>
            <a:endParaRPr lang="en-US" sz="1000" i="1" dirty="0">
              <a:latin typeface="Times New Roman" panose="02020603050405020304" pitchFamily="18" charset="0"/>
              <a:cs typeface="Times New Roman" panose="02020603050405020304" pitchFamily="18" charset="0"/>
            </a:endParaRPr>
          </a:p>
        </p:txBody>
      </p:sp>
      <p:sp>
        <p:nvSpPr>
          <p:cNvPr id="1048588" name="TextBox 7"/>
          <p:cNvSpPr txBox="1"/>
          <p:nvPr/>
        </p:nvSpPr>
        <p:spPr>
          <a:xfrm>
            <a:off x="236671" y="1518030"/>
            <a:ext cx="4438362" cy="3077766"/>
          </a:xfrm>
          <a:prstGeom prst="rect">
            <a:avLst/>
          </a:prstGeom>
          <a:noFill/>
        </p:spPr>
        <p:txBody>
          <a:bodyPr wrap="square" rtlCol="0">
            <a:spAutoFit/>
          </a:bodyPr>
          <a:lstStyle/>
          <a:p>
            <a:pPr algn="just"/>
            <a:r>
              <a:rPr lang="en-US" sz="1000" b="1" dirty="0">
                <a:solidFill>
                  <a:schemeClr val="bg1"/>
                </a:solidFill>
                <a:latin typeface="Arial" panose="020B0604020202020204" pitchFamily="34" charset="0"/>
                <a:cs typeface="Arial" panose="020B0604020202020204" pitchFamily="34" charset="0"/>
              </a:rPr>
              <a:t>Introduction</a:t>
            </a:r>
          </a:p>
          <a:p>
            <a:pPr marL="171450" indent="-17145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Agenesis of septum </a:t>
            </a:r>
            <a:r>
              <a:rPr lang="en-US" sz="800" dirty="0" err="1">
                <a:latin typeface="Arial" panose="020B0604020202020204" pitchFamily="34" charset="0"/>
                <a:cs typeface="Arial" panose="020B0604020202020204" pitchFamily="34" charset="0"/>
              </a:rPr>
              <a:t>pellucidum</a:t>
            </a:r>
            <a:r>
              <a:rPr lang="en-US" sz="800" dirty="0">
                <a:latin typeface="Arial" panose="020B0604020202020204" pitchFamily="34" charset="0"/>
                <a:cs typeface="Arial" panose="020B0604020202020204" pitchFamily="34" charset="0"/>
              </a:rPr>
              <a:t> is a rare congenital anomaly of the newborn with an incidence of 2-3 per 100 000 children. There is tremendous phenotypic </a:t>
            </a:r>
            <a:r>
              <a:rPr lang="en-US" sz="800" dirty="0" err="1">
                <a:latin typeface="Arial" panose="020B0604020202020204" pitchFamily="34" charset="0"/>
                <a:cs typeface="Arial" panose="020B0604020202020204" pitchFamily="34" charset="0"/>
              </a:rPr>
              <a:t>heterogenicity</a:t>
            </a:r>
            <a:r>
              <a:rPr lang="en-US" sz="800" dirty="0">
                <a:latin typeface="Arial" panose="020B0604020202020204" pitchFamily="34" charset="0"/>
                <a:cs typeface="Arial" panose="020B0604020202020204" pitchFamily="34" charset="0"/>
              </a:rPr>
              <a:t> and an unknown genetic reason (&lt;10% of the cases have associated gene). The condition is sometimes part of a syndrome called </a:t>
            </a:r>
            <a:r>
              <a:rPr lang="en-US" sz="800" dirty="0" err="1">
                <a:latin typeface="Arial" panose="020B0604020202020204" pitchFamily="34" charset="0"/>
                <a:cs typeface="Arial" panose="020B0604020202020204" pitchFamily="34" charset="0"/>
              </a:rPr>
              <a:t>septo</a:t>
            </a:r>
            <a:r>
              <a:rPr lang="en-US" sz="800" dirty="0">
                <a:latin typeface="Arial" panose="020B0604020202020204" pitchFamily="34" charset="0"/>
                <a:cs typeface="Arial" panose="020B0604020202020204" pitchFamily="34" charset="0"/>
              </a:rPr>
              <a:t>-optic dysplasia (SOD) that is characterized by hypoplasia of the optic nerve, </a:t>
            </a:r>
            <a:r>
              <a:rPr lang="en-US" sz="800" dirty="0" err="1">
                <a:latin typeface="Arial" panose="020B0604020202020204" pitchFamily="34" charset="0"/>
                <a:cs typeface="Arial" panose="020B0604020202020204" pitchFamily="34" charset="0"/>
              </a:rPr>
              <a:t>hypophyseal</a:t>
            </a:r>
            <a:r>
              <a:rPr lang="en-US" sz="800" dirty="0">
                <a:latin typeface="Arial" panose="020B0604020202020204" pitchFamily="34" charset="0"/>
                <a:cs typeface="Arial" panose="020B0604020202020204" pitchFamily="34" charset="0"/>
              </a:rPr>
              <a:t> insufficiency and structural defects in the midline of the brain (different anomalies in septum </a:t>
            </a:r>
            <a:r>
              <a:rPr lang="en-US" sz="800" dirty="0" err="1">
                <a:latin typeface="Arial" panose="020B0604020202020204" pitchFamily="34" charset="0"/>
                <a:cs typeface="Arial" panose="020B0604020202020204" pitchFamily="34" charset="0"/>
              </a:rPr>
              <a:t>pellucidum</a:t>
            </a:r>
            <a:r>
              <a:rPr lang="en-US" sz="800" dirty="0">
                <a:latin typeface="Arial" panose="020B0604020202020204" pitchFamily="34" charset="0"/>
                <a:cs typeface="Arial" panose="020B0604020202020204" pitchFamily="34" charset="0"/>
              </a:rPr>
              <a:t> and/or corpus callosum).</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Prenatally the anomaly can be assumed when there is hypo- or dysgenesis of the septal leaflet, which leads to complete lack of visibility of the cavum septum </a:t>
            </a:r>
            <a:r>
              <a:rPr lang="en-US" sz="800" dirty="0" err="1">
                <a:latin typeface="Arial" panose="020B0604020202020204" pitchFamily="34" charset="0"/>
                <a:cs typeface="Arial" panose="020B0604020202020204" pitchFamily="34" charset="0"/>
              </a:rPr>
              <a:t>pellucidi</a:t>
            </a:r>
            <a:r>
              <a:rPr lang="en-US" sz="800" dirty="0">
                <a:latin typeface="Arial" panose="020B0604020202020204" pitchFamily="34" charset="0"/>
                <a:cs typeface="Arial" panose="020B0604020202020204" pitchFamily="34" charset="0"/>
              </a:rPr>
              <a:t>. This finding has vast differential diagnosis – </a:t>
            </a:r>
            <a:r>
              <a:rPr lang="en-US" sz="800" dirty="0" err="1">
                <a:latin typeface="Arial" panose="020B0604020202020204" pitchFamily="34" charset="0"/>
                <a:cs typeface="Arial" panose="020B0604020202020204" pitchFamily="34" charset="0"/>
              </a:rPr>
              <a:t>holoprosencephaly</a:t>
            </a:r>
            <a:r>
              <a:rPr lang="en-US" sz="800" dirty="0">
                <a:latin typeface="Arial" panose="020B0604020202020204" pitchFamily="34" charset="0"/>
                <a:cs typeface="Arial" panose="020B0604020202020204" pitchFamily="34" charset="0"/>
              </a:rPr>
              <a:t>, agenesis/dysgenesis of corpus callosum, hydrocephalus etc. In these cases the recommendation is to obtain prenatal magnetic resonance imaging (MRI) or continue supervision after birth with ultrasound and if needed MRI. Vision and endocrine function of the </a:t>
            </a:r>
            <a:r>
              <a:rPr lang="en-US" sz="800" dirty="0" err="1">
                <a:latin typeface="Arial" panose="020B0604020202020204" pitchFamily="34" charset="0"/>
                <a:cs typeface="Arial" panose="020B0604020202020204" pitchFamily="34" charset="0"/>
              </a:rPr>
              <a:t>hypophysis</a:t>
            </a:r>
            <a:r>
              <a:rPr lang="en-US" sz="800" dirty="0">
                <a:latin typeface="Arial" panose="020B0604020202020204" pitchFamily="34" charset="0"/>
                <a:cs typeface="Arial" panose="020B0604020202020204" pitchFamily="34" charset="0"/>
              </a:rPr>
              <a:t> can be assessed only </a:t>
            </a:r>
            <a:r>
              <a:rPr lang="en-US" sz="800" dirty="0" err="1">
                <a:latin typeface="Arial" panose="020B0604020202020204" pitchFamily="34" charset="0"/>
                <a:cs typeface="Arial" panose="020B0604020202020204" pitchFamily="34" charset="0"/>
              </a:rPr>
              <a:t>postnatally</a:t>
            </a:r>
            <a:r>
              <a:rPr lang="en-US" sz="800" dirty="0">
                <a:latin typeface="Arial" panose="020B0604020202020204" pitchFamily="34" charset="0"/>
                <a:cs typeface="Arial" panose="020B0604020202020204" pitchFamily="34" charset="0"/>
              </a:rPr>
              <a:t>.</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Clinical presentation can be diverse, the main symptom is impaired vision (because this condition is mainly part of SOD syndrome), followed by anomalies of the </a:t>
            </a:r>
            <a:r>
              <a:rPr lang="en-US" sz="800" dirty="0" err="1">
                <a:latin typeface="Arial" panose="020B0604020202020204" pitchFamily="34" charset="0"/>
                <a:cs typeface="Arial" panose="020B0604020202020204" pitchFamily="34" charset="0"/>
              </a:rPr>
              <a:t>pallatum</a:t>
            </a:r>
            <a:r>
              <a:rPr lang="en-US" sz="800" dirty="0">
                <a:latin typeface="Arial" panose="020B0604020202020204" pitchFamily="34" charset="0"/>
                <a:cs typeface="Arial" panose="020B0604020202020204" pitchFamily="34" charset="0"/>
              </a:rPr>
              <a:t> durum, hypopituitarism with predominant involvement of somatotropin and different neurological injuries (paralysis, paresis, seizures, nystagmus etc.)</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Prognosis is unclear - should be discussed on an individual basis depending on the severity of organ involvement. Treatment includes multidisciplinary management which can include hormone substitution, anticonvulsants, physio- and </a:t>
            </a:r>
            <a:r>
              <a:rPr lang="en-US" sz="800" dirty="0" err="1">
                <a:latin typeface="Arial" panose="020B0604020202020204" pitchFamily="34" charset="0"/>
                <a:cs typeface="Arial" panose="020B0604020202020204" pitchFamily="34" charset="0"/>
              </a:rPr>
              <a:t>kinesitherapy</a:t>
            </a:r>
            <a:r>
              <a:rPr lang="en-US" sz="800" dirty="0">
                <a:latin typeface="Arial" panose="020B0604020202020204" pitchFamily="34" charset="0"/>
                <a:cs typeface="Arial" panose="020B0604020202020204" pitchFamily="34" charset="0"/>
              </a:rPr>
              <a:t>, visual impairment is generally untreatable.</a:t>
            </a:r>
          </a:p>
          <a:p>
            <a:pPr marL="171450" indent="-17145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p:txBody>
      </p:sp>
      <p:sp>
        <p:nvSpPr>
          <p:cNvPr id="1048589" name="TextBox 8"/>
          <p:cNvSpPr txBox="1"/>
          <p:nvPr/>
        </p:nvSpPr>
        <p:spPr>
          <a:xfrm>
            <a:off x="191191" y="4340781"/>
            <a:ext cx="4480265" cy="2585323"/>
          </a:xfrm>
          <a:prstGeom prst="rect">
            <a:avLst/>
          </a:prstGeom>
          <a:noFill/>
        </p:spPr>
        <p:txBody>
          <a:bodyPr wrap="square" rtlCol="0">
            <a:spAutoFit/>
          </a:bodyPr>
          <a:lstStyle/>
          <a:p>
            <a:pPr lvl="0" algn="just"/>
            <a:r>
              <a:rPr lang="en-US" sz="1000" b="1" dirty="0">
                <a:solidFill>
                  <a:schemeClr val="bg1"/>
                </a:solidFill>
                <a:latin typeface="Arial" panose="020B0604020202020204" pitchFamily="34" charset="0"/>
                <a:cs typeface="Arial" panose="020B0604020202020204" pitchFamily="34" charset="0"/>
              </a:rPr>
              <a:t>Case report</a:t>
            </a:r>
          </a:p>
          <a:p>
            <a:pPr marL="171450" lvl="0" indent="-17145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Newborn from first pathological pregnancy (multiple infections of the mother, positive vaginal microbiology for streptococcal bacteria).</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Emergency caesarean section in 35 gestational week due to pathological </a:t>
            </a:r>
            <a:r>
              <a:rPr lang="en-US" sz="800" dirty="0" err="1">
                <a:latin typeface="Arial" panose="020B0604020202020204" pitchFamily="34" charset="0"/>
                <a:cs typeface="Arial" panose="020B0604020202020204" pitchFamily="34" charset="0"/>
              </a:rPr>
              <a:t>tocogram</a:t>
            </a:r>
            <a:r>
              <a:rPr lang="en-US" sz="800" dirty="0">
                <a:latin typeface="Arial" panose="020B0604020202020204" pitchFamily="34" charset="0"/>
                <a:cs typeface="Arial" panose="020B0604020202020204" pitchFamily="34" charset="0"/>
              </a:rPr>
              <a:t> and changes in fetal heart rhythm.</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After birth – depressed condition, requiring application of positive end expiratory pressure (6 mm) and oxygen supplementation. </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Apgar 1 min – 7, 5 min – 9, 10 min – 10.</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Birth weight – 1950 gr, height – 44 cm, head circumference – 29 cm</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After admittance in the neonatal unit for additional care the child was left on noninvasive ventilation due to the persistently increased oxygen needs.</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Physical examination was mostly normal, except for reduced muscle tone.</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In the next few days we observed a couple of </a:t>
            </a:r>
            <a:r>
              <a:rPr lang="en-US" sz="800" dirty="0" err="1">
                <a:latin typeface="Arial" panose="020B0604020202020204" pitchFamily="34" charset="0"/>
                <a:cs typeface="Arial" panose="020B0604020202020204" pitchFamily="34" charset="0"/>
              </a:rPr>
              <a:t>apnoic</a:t>
            </a:r>
            <a:r>
              <a:rPr lang="en-US" sz="800" dirty="0">
                <a:latin typeface="Arial" panose="020B0604020202020204" pitchFamily="34" charset="0"/>
                <a:cs typeface="Arial" panose="020B0604020202020204" pitchFamily="34" charset="0"/>
              </a:rPr>
              <a:t> spells, quickly resolved by mechanical stimulation and oxygen administration, muscle tone remained reduced.</a:t>
            </a:r>
          </a:p>
          <a:p>
            <a:pPr marL="171450" lvl="0" indent="-171450" algn="just">
              <a:buFont typeface="Arial" panose="020B0604020202020204" pitchFamily="34" charset="0"/>
              <a:buChar char="•"/>
            </a:pPr>
            <a:r>
              <a:rPr lang="en-US" sz="800" dirty="0" err="1">
                <a:latin typeface="Arial" panose="020B0604020202020204" pitchFamily="34" charset="0"/>
                <a:cs typeface="Arial" panose="020B0604020202020204" pitchFamily="34" charset="0"/>
              </a:rPr>
              <a:t>Transfontanelle</a:t>
            </a:r>
            <a:r>
              <a:rPr lang="en-US" sz="800" dirty="0">
                <a:latin typeface="Arial" panose="020B0604020202020204" pitchFamily="34" charset="0"/>
                <a:cs typeface="Arial" panose="020B0604020202020204" pitchFamily="34" charset="0"/>
              </a:rPr>
              <a:t> ultrasound was performed – lack of cavum septum </a:t>
            </a:r>
            <a:r>
              <a:rPr lang="en-US" sz="800" dirty="0" err="1">
                <a:latin typeface="Arial" panose="020B0604020202020204" pitchFamily="34" charset="0"/>
                <a:cs typeface="Arial" panose="020B0604020202020204" pitchFamily="34" charset="0"/>
              </a:rPr>
              <a:t>pellucidum</a:t>
            </a:r>
            <a:r>
              <a:rPr lang="en-US" sz="800" dirty="0">
                <a:latin typeface="Arial" panose="020B0604020202020204" pitchFamily="34" charset="0"/>
                <a:cs typeface="Arial" panose="020B0604020202020204" pitchFamily="34" charset="0"/>
              </a:rPr>
              <a:t>. </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MRI was performed – confirmation of the ultrasound finding plus ectopy of the neurohypophysis, reduced size of the adenohypophysis, corpus callosum, optic nerves and </a:t>
            </a:r>
            <a:r>
              <a:rPr lang="en-US" sz="800" dirty="0" err="1">
                <a:latin typeface="Arial" panose="020B0604020202020204" pitchFamily="34" charset="0"/>
                <a:cs typeface="Arial" panose="020B0604020202020204" pitchFamily="34" charset="0"/>
              </a:rPr>
              <a:t>hiasma</a:t>
            </a:r>
            <a:r>
              <a:rPr lang="en-US" sz="800" dirty="0">
                <a:latin typeface="Arial" panose="020B0604020202020204" pitchFamily="34" charset="0"/>
                <a:cs typeface="Arial" panose="020B0604020202020204" pitchFamily="34" charset="0"/>
              </a:rPr>
              <a:t> </a:t>
            </a:r>
            <a:r>
              <a:rPr lang="en-US" sz="800" dirty="0" err="1">
                <a:latin typeface="Arial" panose="020B0604020202020204" pitchFamily="34" charset="0"/>
                <a:cs typeface="Arial" panose="020B0604020202020204" pitchFamily="34" charset="0"/>
              </a:rPr>
              <a:t>opticum</a:t>
            </a:r>
            <a:r>
              <a:rPr lang="en-US" sz="800" dirty="0">
                <a:latin typeface="Arial" panose="020B0604020202020204" pitchFamily="34" charset="0"/>
                <a:cs typeface="Arial" panose="020B0604020202020204" pitchFamily="34" charset="0"/>
              </a:rPr>
              <a:t> are normal.</a:t>
            </a:r>
          </a:p>
          <a:p>
            <a:pPr marL="171450" indent="-17145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p:txBody>
      </p:sp>
      <p:sp>
        <p:nvSpPr>
          <p:cNvPr id="1048590" name="TextBox 10"/>
          <p:cNvSpPr txBox="1"/>
          <p:nvPr/>
        </p:nvSpPr>
        <p:spPr>
          <a:xfrm>
            <a:off x="7833305" y="1684722"/>
            <a:ext cx="3946436" cy="1120140"/>
          </a:xfrm>
          <a:prstGeom prst="rect">
            <a:avLst/>
          </a:prstGeom>
          <a:noFill/>
        </p:spPr>
        <p:txBody>
          <a:bodyPr wrap="square" rtlCol="0">
            <a:spAutoFit/>
          </a:bodyPr>
          <a:lstStyle/>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Due to the remaining suspicion for SOD we made a consultation with ophthalmologist – no pathology from ocular examination.</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Hormonal status was assessed and revealed </a:t>
            </a:r>
            <a:r>
              <a:rPr lang="en-US" sz="800" dirty="0" err="1">
                <a:latin typeface="Arial" panose="020B0604020202020204" pitchFamily="34" charset="0"/>
                <a:cs typeface="Arial" panose="020B0604020202020204" pitchFamily="34" charset="0"/>
              </a:rPr>
              <a:t>hypocorticism</a:t>
            </a:r>
            <a:r>
              <a:rPr lang="en-US" sz="800" dirty="0">
                <a:latin typeface="Arial" panose="020B0604020202020204" pitchFamily="34" charset="0"/>
                <a:cs typeface="Arial" panose="020B0604020202020204" pitchFamily="34" charset="0"/>
              </a:rPr>
              <a:t> and hypothyroidism which required treatment with hydrocortisone and L-thyroxin. </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Additionally we performed cytogenetic analysis – normal chromosomes.</a:t>
            </a:r>
          </a:p>
          <a:p>
            <a:pPr marL="171450" lvl="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The newborn’s condition improved after the hormonal substitution and it was discharged at </a:t>
            </a:r>
            <a:r>
              <a:rPr lang="bg-BG" sz="800" dirty="0">
                <a:latin typeface="Arial" panose="020B0604020202020204" pitchFamily="34" charset="0"/>
                <a:cs typeface="Arial" panose="020B0604020202020204" pitchFamily="34" charset="0"/>
              </a:rPr>
              <a:t>40 </a:t>
            </a:r>
            <a:r>
              <a:rPr lang="en-US" sz="800" dirty="0">
                <a:latin typeface="Arial" panose="020B0604020202020204" pitchFamily="34" charset="0"/>
                <a:cs typeface="Arial" panose="020B0604020202020204" pitchFamily="34" charset="0"/>
              </a:rPr>
              <a:t>days of age with weight – 2500 gr, no pathology on physical examination and was referred to a multidisciplinary pediatric center for additional follow up.</a:t>
            </a:r>
          </a:p>
        </p:txBody>
      </p:sp>
      <p:sp>
        <p:nvSpPr>
          <p:cNvPr id="1048591" name="TextBox 11"/>
          <p:cNvSpPr txBox="1"/>
          <p:nvPr/>
        </p:nvSpPr>
        <p:spPr>
          <a:xfrm>
            <a:off x="7833305" y="2852145"/>
            <a:ext cx="4122024" cy="2954655"/>
          </a:xfrm>
          <a:prstGeom prst="rect">
            <a:avLst/>
          </a:prstGeom>
          <a:noFill/>
        </p:spPr>
        <p:txBody>
          <a:bodyPr wrap="square" rtlCol="0">
            <a:spAutoFit/>
          </a:bodyPr>
          <a:lstStyle/>
          <a:p>
            <a:pPr algn="just"/>
            <a:r>
              <a:rPr lang="en-US" sz="1000" b="1" dirty="0">
                <a:solidFill>
                  <a:schemeClr val="bg1"/>
                </a:solidFill>
                <a:latin typeface="Arial" panose="020B0604020202020204" pitchFamily="34" charset="0"/>
                <a:cs typeface="Arial" panose="020B0604020202020204" pitchFamily="34" charset="0"/>
              </a:rPr>
              <a:t>Discussion</a:t>
            </a:r>
          </a:p>
          <a:p>
            <a:pPr marL="171450" indent="-171450" algn="just">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Agenesis of septum </a:t>
            </a:r>
            <a:r>
              <a:rPr lang="en-US" sz="800" dirty="0" err="1">
                <a:latin typeface="Arial" panose="020B0604020202020204" pitchFamily="34" charset="0"/>
                <a:cs typeface="Arial" panose="020B0604020202020204" pitchFamily="34" charset="0"/>
              </a:rPr>
              <a:t>pellucidum</a:t>
            </a:r>
            <a:r>
              <a:rPr lang="en-US" sz="800" dirty="0">
                <a:latin typeface="Arial" panose="020B0604020202020204" pitchFamily="34" charset="0"/>
                <a:cs typeface="Arial" panose="020B0604020202020204" pitchFamily="34" charset="0"/>
              </a:rPr>
              <a:t> is a rare condition with multiform presentation, in a lot of the cases concomitantly with hypoplasia of the optic nerve as a part of SOD. Our patient has isolated septum anomaly with hypopituitarism without any pathology from the optic nerves.</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In some cases the anomaly is recognized prenatally during routine fetal morphology examinations, but in this case the condition was not recognized.</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Abnormal development of brain structures can produce different neurological symptoms with varying severity – seizures, paresis, paralysis etc. Our patient had multiple </a:t>
            </a:r>
            <a:r>
              <a:rPr lang="en-US" sz="800" dirty="0" err="1">
                <a:latin typeface="Arial" panose="020B0604020202020204" pitchFamily="34" charset="0"/>
                <a:cs typeface="Arial" panose="020B0604020202020204" pitchFamily="34" charset="0"/>
              </a:rPr>
              <a:t>apnoic</a:t>
            </a:r>
            <a:r>
              <a:rPr lang="en-US" sz="800" dirty="0">
                <a:latin typeface="Arial" panose="020B0604020202020204" pitchFamily="34" charset="0"/>
                <a:cs typeface="Arial" panose="020B0604020202020204" pitchFamily="34" charset="0"/>
              </a:rPr>
              <a:t> pauses and reduced muscle tone with normal motor function as well as normal, symmetrical reflexes of the newborn.</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Hypopituitarism can range from </a:t>
            </a:r>
            <a:r>
              <a:rPr lang="en-US" sz="800" dirty="0" err="1">
                <a:latin typeface="Arial" panose="020B0604020202020204" pitchFamily="34" charset="0"/>
                <a:cs typeface="Arial" panose="020B0604020202020204" pitchFamily="34" charset="0"/>
              </a:rPr>
              <a:t>panhypopituitarism</a:t>
            </a:r>
            <a:r>
              <a:rPr lang="en-US" sz="800" dirty="0">
                <a:latin typeface="Arial" panose="020B0604020202020204" pitchFamily="34" charset="0"/>
                <a:cs typeface="Arial" panose="020B0604020202020204" pitchFamily="34" charset="0"/>
              </a:rPr>
              <a:t> to isolated injury of a single endocrine function and required hormone substitutes. The presented case has </a:t>
            </a:r>
            <a:r>
              <a:rPr lang="en-US" sz="800" dirty="0" err="1">
                <a:latin typeface="Arial" panose="020B0604020202020204" pitchFamily="34" charset="0"/>
                <a:cs typeface="Arial" panose="020B0604020202020204" pitchFamily="34" charset="0"/>
              </a:rPr>
              <a:t>hypocorticism</a:t>
            </a:r>
            <a:r>
              <a:rPr lang="en-US" sz="800" dirty="0">
                <a:latin typeface="Arial" panose="020B0604020202020204" pitchFamily="34" charset="0"/>
                <a:cs typeface="Arial" panose="020B0604020202020204" pitchFamily="34" charset="0"/>
              </a:rPr>
              <a:t> and hypothyroidism without episodes of hypoglycemia. Additionally this patient will require strict growth measurements and in the future thorough assessment of pubertal development.</a:t>
            </a:r>
          </a:p>
          <a:p>
            <a:pPr marL="171450" indent="-171450" algn="just">
              <a:buFont typeface="Arial" panose="020B0604020202020204" pitchFamily="34" charset="0"/>
              <a:buChar char="•"/>
            </a:pPr>
            <a:r>
              <a:rPr lang="en-US" sz="800" dirty="0">
                <a:latin typeface="Arial" panose="020B0604020202020204" pitchFamily="34" charset="0"/>
                <a:cs typeface="Arial" panose="020B0604020202020204" pitchFamily="34" charset="0"/>
              </a:rPr>
              <a:t>Long term prognosis is unclear and depends of the symptoms that have developed. Cases with severe neurological involvement (i.e. seizures) and those with ocular involvement have the tendency to be with retardation in the neuropsychological development. Our patient has mild neurological involvement that became better after hormone substitution and has better prognosis than other cases.</a:t>
            </a:r>
          </a:p>
        </p:txBody>
      </p:sp>
      <p:sp>
        <p:nvSpPr>
          <p:cNvPr id="1048592" name="TextBox 12"/>
          <p:cNvSpPr txBox="1"/>
          <p:nvPr/>
        </p:nvSpPr>
        <p:spPr>
          <a:xfrm>
            <a:off x="7872897" y="5821035"/>
            <a:ext cx="4042840" cy="861774"/>
          </a:xfrm>
          <a:prstGeom prst="rect">
            <a:avLst/>
          </a:prstGeom>
          <a:noFill/>
        </p:spPr>
        <p:txBody>
          <a:bodyPr wrap="square" rtlCol="0">
            <a:spAutoFit/>
          </a:bodyPr>
          <a:lstStyle/>
          <a:p>
            <a:pPr algn="just"/>
            <a:r>
              <a:rPr lang="en-US" sz="1000" b="1" dirty="0">
                <a:solidFill>
                  <a:schemeClr val="bg1"/>
                </a:solidFill>
                <a:latin typeface="Arial" panose="020B0604020202020204" pitchFamily="34" charset="0"/>
                <a:cs typeface="Arial" panose="020B0604020202020204" pitchFamily="34" charset="0"/>
              </a:rPr>
              <a:t>Conclusion</a:t>
            </a:r>
          </a:p>
          <a:p>
            <a:pPr algn="just"/>
            <a:endParaRPr lang="en-US" sz="800" dirty="0">
              <a:latin typeface="Arial" panose="020B0604020202020204" pitchFamily="34" charset="0"/>
              <a:cs typeface="Arial" panose="020B0604020202020204" pitchFamily="34" charset="0"/>
            </a:endParaRPr>
          </a:p>
          <a:p>
            <a:pPr algn="just"/>
            <a:r>
              <a:rPr lang="en-US" sz="800" dirty="0">
                <a:latin typeface="Arial" panose="020B0604020202020204" pitchFamily="34" charset="0"/>
                <a:cs typeface="Arial" panose="020B0604020202020204" pitchFamily="34" charset="0"/>
              </a:rPr>
              <a:t>Agenesis of septum </a:t>
            </a:r>
            <a:r>
              <a:rPr lang="en-US" sz="800" dirty="0" err="1">
                <a:latin typeface="Arial" panose="020B0604020202020204" pitchFamily="34" charset="0"/>
                <a:cs typeface="Arial" panose="020B0604020202020204" pitchFamily="34" charset="0"/>
              </a:rPr>
              <a:t>pellucidum</a:t>
            </a:r>
            <a:r>
              <a:rPr lang="en-US" sz="800" dirty="0">
                <a:latin typeface="Arial" panose="020B0604020202020204" pitchFamily="34" charset="0"/>
                <a:cs typeface="Arial" panose="020B0604020202020204" pitchFamily="34" charset="0"/>
              </a:rPr>
              <a:t> is a rare condition with polymorphic symptoms, hard to assess and diagnose in the neonatal period. Careful physical examination with the use of modern imaging studies help in quickly distinguishing the disease, evaluating it and starting the appropriate treatment.</a:t>
            </a:r>
          </a:p>
        </p:txBody>
      </p:sp>
      <p:pic>
        <p:nvPicPr>
          <p:cNvPr id="2097154" name="Picture 2097153"/>
          <p:cNvPicPr>
            <a:picLocks/>
          </p:cNvPicPr>
          <p:nvPr/>
        </p:nvPicPr>
        <p:blipFill>
          <a:blip r:embed="rId4"/>
          <a:stretch>
            <a:fillRect/>
          </a:stretch>
        </p:blipFill>
        <p:spPr>
          <a:xfrm>
            <a:off x="4683597" y="1870610"/>
            <a:ext cx="3058260" cy="2013902"/>
          </a:xfrm>
          <a:prstGeom prst="rect">
            <a:avLst/>
          </a:prstGeom>
        </p:spPr>
      </p:pic>
      <p:pic>
        <p:nvPicPr>
          <p:cNvPr id="2097155" name="Picture 2097154"/>
          <p:cNvPicPr>
            <a:picLocks/>
          </p:cNvPicPr>
          <p:nvPr/>
        </p:nvPicPr>
        <p:blipFill>
          <a:blip r:embed="rId5"/>
          <a:stretch>
            <a:fillRect/>
          </a:stretch>
        </p:blipFill>
        <p:spPr>
          <a:xfrm>
            <a:off x="4660821" y="4375983"/>
            <a:ext cx="3066460" cy="2003854"/>
          </a:xfrm>
          <a:prstGeom prst="rect">
            <a:avLst/>
          </a:prstGeom>
        </p:spPr>
      </p:pic>
      <p:sp>
        <p:nvSpPr>
          <p:cNvPr id="1048652" name="TextBox 1048651"/>
          <p:cNvSpPr txBox="1"/>
          <p:nvPr/>
        </p:nvSpPr>
        <p:spPr>
          <a:xfrm>
            <a:off x="5138534" y="4017837"/>
            <a:ext cx="2148387" cy="205741"/>
          </a:xfrm>
          <a:prstGeom prst="rect">
            <a:avLst/>
          </a:prstGeom>
        </p:spPr>
        <p:txBody>
          <a:bodyPr wrap="square" rtlCol="0">
            <a:spAutoFit/>
          </a:bodyPr>
          <a:lstStyle/>
          <a:p>
            <a:r>
              <a:rPr lang="en-US" sz="800">
                <a:solidFill>
                  <a:srgbClr val="000000"/>
                </a:solidFill>
              </a:rPr>
              <a:t>Fig. 1 - agenesis of septum pellucidum</a:t>
            </a:r>
            <a:endParaRPr lang="en-GB" sz="800">
              <a:solidFill>
                <a:srgbClr val="000000"/>
              </a:solidFill>
            </a:endParaRPr>
          </a:p>
        </p:txBody>
      </p:sp>
      <p:sp>
        <p:nvSpPr>
          <p:cNvPr id="1048653" name="TextBox 1048652"/>
          <p:cNvSpPr txBox="1"/>
          <p:nvPr/>
        </p:nvSpPr>
        <p:spPr>
          <a:xfrm>
            <a:off x="5472722" y="6516496"/>
            <a:ext cx="2536639" cy="205741"/>
          </a:xfrm>
          <a:prstGeom prst="rect">
            <a:avLst/>
          </a:prstGeom>
        </p:spPr>
        <p:txBody>
          <a:bodyPr wrap="square" rtlCol="0">
            <a:spAutoFit/>
          </a:bodyPr>
          <a:lstStyle/>
          <a:p>
            <a:r>
              <a:rPr lang="en-US" sz="800">
                <a:solidFill>
                  <a:srgbClr val="000000"/>
                </a:solidFill>
              </a:rPr>
              <a:t>Fig. 2 - hypophyseal ectopia</a:t>
            </a:r>
            <a:endParaRPr lang="en-GB" sz="800">
              <a:solidFill>
                <a:srgbClr val="00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896</Words>
  <Application>Microsoft Office PowerPoint</Application>
  <PresentationFormat>Widescreen</PresentationFormat>
  <Paragraphs>39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Unknown User</cp:lastModifiedBy>
  <cp:revision>2</cp:revision>
  <dcterms:created xsi:type="dcterms:W3CDTF">2021-08-26T03:07:42Z</dcterms:created>
  <dcterms:modified xsi:type="dcterms:W3CDTF">2021-09-02T18:33:40Z</dcterms:modified>
</cp:coreProperties>
</file>