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 id="256" r:id="rId3"/>
    <p:sldId id="257" r:id="rId4"/>
    <p:sldId id="258" r:id="rId5"/>
    <p:sldId id="260" r:id="rId6"/>
    <p:sldId id="356" r:id="rId7"/>
    <p:sldId id="325" r:id="rId8"/>
    <p:sldId id="334" r:id="rId9"/>
    <p:sldId id="335" r:id="rId10"/>
    <p:sldId id="333" r:id="rId11"/>
    <p:sldId id="330" r:id="rId12"/>
    <p:sldId id="357" r:id="rId13"/>
    <p:sldId id="332" r:id="rId14"/>
    <p:sldId id="331" r:id="rId15"/>
    <p:sldId id="327" r:id="rId16"/>
    <p:sldId id="308" r:id="rId17"/>
    <p:sldId id="336" r:id="rId18"/>
    <p:sldId id="310" r:id="rId19"/>
    <p:sldId id="312" r:id="rId20"/>
    <p:sldId id="313" r:id="rId21"/>
    <p:sldId id="328" r:id="rId22"/>
    <p:sldId id="316" r:id="rId23"/>
    <p:sldId id="317" r:id="rId24"/>
    <p:sldId id="326" r:id="rId25"/>
    <p:sldId id="320" r:id="rId26"/>
    <p:sldId id="321" r:id="rId27"/>
    <p:sldId id="322" r:id="rId28"/>
    <p:sldId id="264" r:id="rId29"/>
    <p:sldId id="263" r:id="rId30"/>
    <p:sldId id="262" r:id="rId31"/>
    <p:sldId id="265" r:id="rId32"/>
    <p:sldId id="273" r:id="rId33"/>
    <p:sldId id="337" r:id="rId34"/>
    <p:sldId id="275" r:id="rId35"/>
    <p:sldId id="272" r:id="rId36"/>
    <p:sldId id="340" r:id="rId37"/>
    <p:sldId id="341" r:id="rId38"/>
    <p:sldId id="345" r:id="rId39"/>
    <p:sldId id="342" r:id="rId40"/>
    <p:sldId id="349" r:id="rId41"/>
    <p:sldId id="343" r:id="rId42"/>
    <p:sldId id="344" r:id="rId43"/>
    <p:sldId id="346" r:id="rId44"/>
    <p:sldId id="347" r:id="rId45"/>
    <p:sldId id="352" r:id="rId46"/>
    <p:sldId id="353" r:id="rId47"/>
    <p:sldId id="354" r:id="rId48"/>
    <p:sldId id="355" r:id="rId49"/>
    <p:sldId id="270" r:id="rId50"/>
    <p:sldId id="278" r:id="rId51"/>
    <p:sldId id="279" r:id="rId52"/>
    <p:sldId id="280" r:id="rId53"/>
    <p:sldId id="293" r:id="rId54"/>
    <p:sldId id="295" r:id="rId55"/>
    <p:sldId id="282" r:id="rId56"/>
    <p:sldId id="348" r:id="rId57"/>
    <p:sldId id="283" r:id="rId58"/>
    <p:sldId id="287" r:id="rId59"/>
    <p:sldId id="290" r:id="rId60"/>
    <p:sldId id="292" r:id="rId61"/>
    <p:sldId id="338" r:id="rId62"/>
    <p:sldId id="296" r:id="rId63"/>
    <p:sldId id="298" r:id="rId64"/>
    <p:sldId id="297" r:id="rId65"/>
    <p:sldId id="299" r:id="rId66"/>
    <p:sldId id="300" r:id="rId67"/>
    <p:sldId id="301" r:id="rId68"/>
    <p:sldId id="302" r:id="rId69"/>
    <p:sldId id="303" r:id="rId70"/>
    <p:sldId id="304" r:id="rId71"/>
    <p:sldId id="306" r:id="rId72"/>
    <p:sldId id="350" r:id="rId7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p:scale>
          <a:sx n="70" d="100"/>
          <a:sy n="70" d="100"/>
        </p:scale>
        <p:origin x="-1374"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208A6CB8-A092-4CE5-9FB7-195C4BAE42FC}" type="datetimeFigureOut">
              <a:rPr lang="en-IN" smtClean="0"/>
              <a:pPr/>
              <a:t>20-03-2018</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87D8E23-571B-4DE7-8E30-21BF73653DA6}"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208A6CB8-A092-4CE5-9FB7-195C4BAE42FC}" type="datetimeFigureOut">
              <a:rPr lang="en-IN" smtClean="0"/>
              <a:pPr/>
              <a:t>20-03-2018</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87D8E23-571B-4DE7-8E30-21BF73653DA6}"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08A6CB8-A092-4CE5-9FB7-195C4BAE42FC}" type="datetimeFigureOut">
              <a:rPr lang="en-IN" smtClean="0"/>
              <a:pPr/>
              <a:t>20-03-2018</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87D8E23-571B-4DE7-8E30-21BF73653DA6}"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208A6CB8-A092-4CE5-9FB7-195C4BAE42FC}" type="datetimeFigureOut">
              <a:rPr lang="en-IN" smtClean="0"/>
              <a:pPr/>
              <a:t>20-03-2018</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87D8E23-571B-4DE7-8E30-21BF73653DA6}"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208A6CB8-A092-4CE5-9FB7-195C4BAE42FC}" type="datetimeFigureOut">
              <a:rPr lang="en-IN" smtClean="0"/>
              <a:pPr/>
              <a:t>20-03-2018</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787D8E23-571B-4DE7-8E30-21BF73653DA6}"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208A6CB8-A092-4CE5-9FB7-195C4BAE42FC}" type="datetimeFigureOut">
              <a:rPr lang="en-IN" smtClean="0"/>
              <a:pPr/>
              <a:t>20-03-2018</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787D8E23-571B-4DE7-8E30-21BF73653DA6}"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8A6CB8-A092-4CE5-9FB7-195C4BAE42FC}" type="datetimeFigureOut">
              <a:rPr lang="en-IN" smtClean="0"/>
              <a:pPr/>
              <a:t>20-03-2018</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787D8E23-571B-4DE7-8E30-21BF73653DA6}"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8A6CB8-A092-4CE5-9FB7-195C4BAE42FC}" type="datetimeFigureOut">
              <a:rPr lang="en-IN" smtClean="0"/>
              <a:pPr/>
              <a:t>20-03-2018</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87D8E23-571B-4DE7-8E30-21BF73653DA6}"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8A6CB8-A092-4CE5-9FB7-195C4BAE42FC}" type="datetimeFigureOut">
              <a:rPr lang="en-IN" smtClean="0"/>
              <a:pPr/>
              <a:t>20-03-2018</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87D8E23-571B-4DE7-8E30-21BF73653DA6}"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208A6CB8-A092-4CE5-9FB7-195C4BAE42FC}" type="datetimeFigureOut">
              <a:rPr lang="en-IN" smtClean="0"/>
              <a:pPr/>
              <a:t>20-03-2018</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87D8E23-571B-4DE7-8E30-21BF73653DA6}"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208A6CB8-A092-4CE5-9FB7-195C4BAE42FC}" type="datetimeFigureOut">
              <a:rPr lang="en-IN" smtClean="0"/>
              <a:pPr/>
              <a:t>20-03-2018</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87D8E23-571B-4DE7-8E30-21BF73653DA6}"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8A6CB8-A092-4CE5-9FB7-195C4BAE42FC}" type="datetimeFigureOut">
              <a:rPr lang="en-IN" smtClean="0"/>
              <a:pPr/>
              <a:t>20-03-2018</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7D8E23-571B-4DE7-8E30-21BF73653DA6}"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3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21.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3.jpeg"/><Relationship Id="rId1" Type="http://schemas.openxmlformats.org/officeDocument/2006/relationships/slideLayout" Target="../slideLayouts/slideLayout1.xml"/><Relationship Id="rId5" Type="http://schemas.openxmlformats.org/officeDocument/2006/relationships/image" Target="../media/image24.jpeg"/><Relationship Id="rId4" Type="http://schemas.openxmlformats.org/officeDocument/2006/relationships/image" Target="../media/image23.jpeg"/></Relationships>
</file>

<file path=ppt/slides/_rels/slide5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jpeg"/><Relationship Id="rId1" Type="http://schemas.openxmlformats.org/officeDocument/2006/relationships/slideLayout" Target="../slideLayouts/slideLayout1.xml"/><Relationship Id="rId5" Type="http://schemas.openxmlformats.org/officeDocument/2006/relationships/image" Target="../media/image27.jpeg"/><Relationship Id="rId4" Type="http://schemas.openxmlformats.org/officeDocument/2006/relationships/image" Target="../media/image26.jpeg"/></Relationships>
</file>

<file path=ppt/slides/_rels/slide6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hyperlink" Target="http://www.ipacrs.com/" TargetMode="External"/><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pic>
        <p:nvPicPr>
          <p:cNvPr id="4" name="Content Placeholder 3" descr="spring_water-1024x768.jpg"/>
          <p:cNvPicPr>
            <a:picLocks noGrp="1" noChangeAspect="1"/>
          </p:cNvPicPr>
          <p:nvPr>
            <p:ph idx="1"/>
          </p:nvPr>
        </p:nvPicPr>
        <p:blipFill>
          <a:blip r:embed="rId2" cstate="print"/>
          <a:stretch>
            <a:fillRect/>
          </a:stretch>
        </p:blipFill>
        <p:spPr>
          <a:xfrm>
            <a:off x="0" y="304800"/>
            <a:ext cx="9144000" cy="6858000"/>
          </a:xfrm>
        </p:spPr>
      </p:pic>
      <p:sp>
        <p:nvSpPr>
          <p:cNvPr id="7" name="Rectangle 6"/>
          <p:cNvSpPr/>
          <p:nvPr/>
        </p:nvSpPr>
        <p:spPr>
          <a:xfrm>
            <a:off x="395536" y="1988840"/>
            <a:ext cx="8424936" cy="1938992"/>
          </a:xfrm>
          <a:prstGeom prst="rect">
            <a:avLst/>
          </a:prstGeom>
        </p:spPr>
        <p:txBody>
          <a:bodyPr wrap="square">
            <a:spAutoFit/>
          </a:bodyPr>
          <a:lstStyle/>
          <a:p>
            <a:pPr algn="ctr"/>
            <a:r>
              <a:rPr lang="en-US" sz="3600" dirty="0" smtClean="0">
                <a:latin typeface="Monotype Corsiva" pitchFamily="66" charset="0"/>
              </a:rPr>
              <a:t> </a:t>
            </a:r>
            <a:r>
              <a:rPr lang="en-US" sz="2800" dirty="0" smtClean="0">
                <a:latin typeface="Monotype Corsiva" pitchFamily="66" charset="0"/>
              </a:rPr>
              <a:t>Extractables and </a:t>
            </a:r>
            <a:r>
              <a:rPr lang="en-US" sz="2800" dirty="0" smtClean="0">
                <a:latin typeface="Monotype Corsiva" pitchFamily="66" charset="0"/>
              </a:rPr>
              <a:t>Leachables for  Natural products </a:t>
            </a:r>
            <a:endParaRPr lang="en-IN" sz="2800" dirty="0" smtClean="0">
              <a:latin typeface="Monotype Corsiva" pitchFamily="66" charset="0"/>
            </a:endParaRPr>
          </a:p>
          <a:p>
            <a:pPr algn="ctr"/>
            <a:r>
              <a:rPr lang="en-US" sz="2800" smtClean="0">
                <a:latin typeface="Monotype Corsiva" pitchFamily="66" charset="0"/>
              </a:rPr>
              <a:t>Packaging </a:t>
            </a:r>
          </a:p>
          <a:p>
            <a:pPr algn="ctr"/>
            <a:r>
              <a:rPr lang="en-US" sz="2800" smtClean="0">
                <a:latin typeface="Monotype Corsiva" pitchFamily="66" charset="0"/>
              </a:rPr>
              <a:t>By </a:t>
            </a:r>
            <a:endParaRPr lang="en-IN" sz="2800" dirty="0" smtClean="0">
              <a:latin typeface="Monotype Corsiva" pitchFamily="66" charset="0"/>
            </a:endParaRPr>
          </a:p>
          <a:p>
            <a:pPr algn="ctr"/>
            <a:r>
              <a:rPr lang="en-US" sz="2800" dirty="0" smtClean="0">
                <a:latin typeface="Monotype Corsiva" pitchFamily="66" charset="0"/>
              </a:rPr>
              <a:t>Anupam  Chanda , Alembic </a:t>
            </a:r>
            <a:r>
              <a:rPr lang="en-US" sz="2800" dirty="0" smtClean="0">
                <a:latin typeface="Monotype Corsiva" pitchFamily="66" charset="0"/>
              </a:rPr>
              <a:t>Pharma(11 June ,Rome, Italy)</a:t>
            </a:r>
            <a:r>
              <a:rPr lang="en-US" sz="2800" dirty="0" smtClean="0"/>
              <a:t> </a:t>
            </a:r>
            <a:endParaRPr lang="en-IN" sz="2800" dirty="0"/>
          </a:p>
        </p:txBody>
      </p:sp>
      <p:pic>
        <p:nvPicPr>
          <p:cNvPr id="8" name="Picture 7" descr="C:\Users\anupamc\Desktop\my photo.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3808" y="4077072"/>
            <a:ext cx="3384376" cy="2592288"/>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iterate type="lt">
                                    <p:tmPct val="0"/>
                                  </p:iterate>
                                  <p:childTnLst>
                                    <p:set>
                                      <p:cBhvr>
                                        <p:cTn id="6" dur="1" fill="hold">
                                          <p:stCondLst>
                                            <p:cond delay="0"/>
                                          </p:stCondLst>
                                        </p:cTn>
                                        <p:tgtEl>
                                          <p:spTgt spid="7">
                                            <p:txEl>
                                              <p:pRg st="0" end="0"/>
                                            </p:txEl>
                                          </p:spTgt>
                                        </p:tgtEl>
                                        <p:attrNameLst>
                                          <p:attrName>style.visibility</p:attrName>
                                        </p:attrNameLst>
                                      </p:cBhvr>
                                      <p:to>
                                        <p:strVal val="visible"/>
                                      </p:to>
                                    </p:set>
                                    <p:animEffect transition="in" filter="blinds(horizontal)">
                                      <p:cBhvr>
                                        <p:cTn id="7" dur="500"/>
                                        <p:tgtEl>
                                          <p:spTgt spid="7">
                                            <p:txEl>
                                              <p:pRg st="0" end="0"/>
                                            </p:txEl>
                                          </p:spTgt>
                                        </p:tgtEl>
                                      </p:cBhvr>
                                    </p:animEffect>
                                  </p:childTnLst>
                                </p:cTn>
                              </p:par>
                              <p:par>
                                <p:cTn id="8" presetID="3" presetClass="entr" presetSubtype="10" fill="hold" nodeType="withEffect">
                                  <p:stCondLst>
                                    <p:cond delay="0"/>
                                  </p:stCondLst>
                                  <p:iterate type="lt">
                                    <p:tmPct val="0"/>
                                  </p:iterate>
                                  <p:childTnLst>
                                    <p:set>
                                      <p:cBhvr>
                                        <p:cTn id="9" dur="1" fill="hold">
                                          <p:stCondLst>
                                            <p:cond delay="0"/>
                                          </p:stCondLst>
                                        </p:cTn>
                                        <p:tgtEl>
                                          <p:spTgt spid="7">
                                            <p:txEl>
                                              <p:pRg st="1" end="1"/>
                                            </p:txEl>
                                          </p:spTgt>
                                        </p:tgtEl>
                                        <p:attrNameLst>
                                          <p:attrName>style.visibility</p:attrName>
                                        </p:attrNameLst>
                                      </p:cBhvr>
                                      <p:to>
                                        <p:strVal val="visible"/>
                                      </p:to>
                                    </p:set>
                                    <p:animEffect transition="in" filter="blinds(horizontal)">
                                      <p:cBhvr>
                                        <p:cTn id="10" dur="500"/>
                                        <p:tgtEl>
                                          <p:spTgt spid="7">
                                            <p:txEl>
                                              <p:pRg st="1" end="1"/>
                                            </p:txEl>
                                          </p:spTgt>
                                        </p:tgtEl>
                                      </p:cBhvr>
                                    </p:animEffect>
                                  </p:childTnLst>
                                </p:cTn>
                              </p:par>
                              <p:par>
                                <p:cTn id="11" presetID="3" presetClass="entr" presetSubtype="10" fill="hold" nodeType="withEffect">
                                  <p:stCondLst>
                                    <p:cond delay="0"/>
                                  </p:stCondLst>
                                  <p:iterate type="lt">
                                    <p:tmPct val="0"/>
                                  </p:iterate>
                                  <p:childTnLst>
                                    <p:set>
                                      <p:cBhvr>
                                        <p:cTn id="12" dur="1" fill="hold">
                                          <p:stCondLst>
                                            <p:cond delay="0"/>
                                          </p:stCondLst>
                                        </p:cTn>
                                        <p:tgtEl>
                                          <p:spTgt spid="7">
                                            <p:txEl>
                                              <p:pRg st="2" end="2"/>
                                            </p:txEl>
                                          </p:spTgt>
                                        </p:tgtEl>
                                        <p:attrNameLst>
                                          <p:attrName>style.visibility</p:attrName>
                                        </p:attrNameLst>
                                      </p:cBhvr>
                                      <p:to>
                                        <p:strVal val="visible"/>
                                      </p:to>
                                    </p:set>
                                    <p:animEffect transition="in" filter="blinds(horizontal)">
                                      <p:cBhvr>
                                        <p:cTn id="13" dur="500"/>
                                        <p:tgtEl>
                                          <p:spTgt spid="7">
                                            <p:txEl>
                                              <p:pRg st="2" end="2"/>
                                            </p:txEl>
                                          </p:spTgt>
                                        </p:tgtEl>
                                      </p:cBhvr>
                                    </p:animEffect>
                                  </p:childTnLst>
                                </p:cTn>
                              </p:par>
                              <p:par>
                                <p:cTn id="14" presetID="3" presetClass="entr" presetSubtype="10" fill="hold" nodeType="withEffect">
                                  <p:stCondLst>
                                    <p:cond delay="0"/>
                                  </p:stCondLst>
                                  <p:iterate type="lt">
                                    <p:tmPct val="0"/>
                                  </p:iterate>
                                  <p:childTnLst>
                                    <p:set>
                                      <p:cBhvr>
                                        <p:cTn id="15" dur="1" fill="hold">
                                          <p:stCondLst>
                                            <p:cond delay="0"/>
                                          </p:stCondLst>
                                        </p:cTn>
                                        <p:tgtEl>
                                          <p:spTgt spid="7">
                                            <p:txEl>
                                              <p:pRg st="3" end="3"/>
                                            </p:txEl>
                                          </p:spTgt>
                                        </p:tgtEl>
                                        <p:attrNameLst>
                                          <p:attrName>style.visibility</p:attrName>
                                        </p:attrNameLst>
                                      </p:cBhvr>
                                      <p:to>
                                        <p:strVal val="visible"/>
                                      </p:to>
                                    </p:set>
                                    <p:animEffect transition="in" filter="blinds(horizontal)">
                                      <p:cBhvr>
                                        <p:cTn id="16" dur="500"/>
                                        <p:tgtEl>
                                          <p:spTgt spid="7">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checkerboard(across)">
                                      <p:cBhvr>
                                        <p:cTn id="2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1" y="0"/>
            <a:ext cx="9143999" cy="6858000"/>
          </a:xfrm>
          <a:prstGeom prst="rect">
            <a:avLst/>
          </a:prstGeom>
        </p:spPr>
      </p:pic>
      <p:sp>
        <p:nvSpPr>
          <p:cNvPr id="5" name="Rectangle 4"/>
          <p:cNvSpPr/>
          <p:nvPr/>
        </p:nvSpPr>
        <p:spPr>
          <a:xfrm>
            <a:off x="2411760" y="0"/>
            <a:ext cx="4176464" cy="461665"/>
          </a:xfrm>
          <a:prstGeom prst="rect">
            <a:avLst/>
          </a:prstGeom>
        </p:spPr>
        <p:txBody>
          <a:bodyPr wrap="square">
            <a:spAutoFit/>
          </a:bodyPr>
          <a:lstStyle/>
          <a:p>
            <a:pPr algn="ctr"/>
            <a:r>
              <a:rPr lang="en-US" sz="2400" b="1" i="1" u="sng" dirty="0" smtClean="0">
                <a:latin typeface="+mj-lt"/>
              </a:rPr>
              <a:t>INDEX</a:t>
            </a:r>
            <a:endParaRPr lang="en-US" sz="2400" b="1" i="1" dirty="0" smtClean="0">
              <a:latin typeface="+mj-lt"/>
            </a:endParaRPr>
          </a:p>
        </p:txBody>
      </p:sp>
      <p:sp>
        <p:nvSpPr>
          <p:cNvPr id="6" name="Rectangle 5"/>
          <p:cNvSpPr/>
          <p:nvPr/>
        </p:nvSpPr>
        <p:spPr>
          <a:xfrm>
            <a:off x="304800" y="530215"/>
            <a:ext cx="8534400" cy="6370975"/>
          </a:xfrm>
          <a:prstGeom prst="rect">
            <a:avLst/>
          </a:prstGeom>
        </p:spPr>
        <p:txBody>
          <a:bodyPr wrap="square">
            <a:spAutoFit/>
          </a:bodyPr>
          <a:lstStyle/>
          <a:p>
            <a:pPr>
              <a:buFont typeface="Wingdings" pitchFamily="2" charset="2"/>
              <a:buChar char="Ø"/>
            </a:pPr>
            <a:r>
              <a:rPr lang="en-US" sz="1700" dirty="0" smtClean="0">
                <a:solidFill>
                  <a:srgbClr val="1B361A"/>
                </a:solidFill>
                <a:latin typeface="+mj-lt"/>
                <a:cs typeface="Times New Roman" pitchFamily="18" charset="0"/>
              </a:rPr>
              <a:t> Definition of </a:t>
            </a:r>
            <a:r>
              <a:rPr lang="en-US" sz="1700" dirty="0" err="1" smtClean="0">
                <a:solidFill>
                  <a:srgbClr val="1B361A"/>
                </a:solidFill>
                <a:latin typeface="+mj-lt"/>
                <a:cs typeface="Times New Roman" pitchFamily="18" charset="0"/>
              </a:rPr>
              <a:t>Extractables</a:t>
            </a:r>
            <a:endParaRPr lang="en-US" sz="1700" dirty="0" smtClean="0">
              <a:solidFill>
                <a:srgbClr val="1B361A"/>
              </a:solidFill>
              <a:latin typeface="+mj-lt"/>
              <a:cs typeface="Times New Roman" pitchFamily="18" charset="0"/>
            </a:endParaRPr>
          </a:p>
          <a:p>
            <a:pPr>
              <a:buFont typeface="Wingdings" pitchFamily="2" charset="2"/>
              <a:buChar char="Ø"/>
            </a:pPr>
            <a:r>
              <a:rPr lang="en-US" sz="1700" dirty="0" smtClean="0">
                <a:solidFill>
                  <a:srgbClr val="1B361A"/>
                </a:solidFill>
                <a:latin typeface="+mj-lt"/>
                <a:cs typeface="Times New Roman" pitchFamily="18" charset="0"/>
              </a:rPr>
              <a:t> Sources, Components and Significance of Extractable study.</a:t>
            </a:r>
          </a:p>
          <a:p>
            <a:pPr lvl="0">
              <a:buFont typeface="Wingdings" pitchFamily="2" charset="2"/>
              <a:buChar char="Ø"/>
            </a:pPr>
            <a:r>
              <a:rPr lang="en-US" sz="1700" dirty="0" smtClean="0">
                <a:solidFill>
                  <a:srgbClr val="1B361A"/>
                </a:solidFill>
                <a:latin typeface="+mj-lt"/>
                <a:cs typeface="Times New Roman" pitchFamily="18" charset="0"/>
              </a:rPr>
              <a:t> Acceptance criteria for E/L study in different media </a:t>
            </a:r>
          </a:p>
          <a:p>
            <a:pPr>
              <a:buFont typeface="Wingdings" pitchFamily="2" charset="2"/>
              <a:buChar char="Ø"/>
            </a:pPr>
            <a:r>
              <a:rPr lang="en-US" sz="1700" dirty="0" smtClean="0">
                <a:solidFill>
                  <a:srgbClr val="1B361A"/>
                </a:solidFill>
                <a:latin typeface="+mj-lt"/>
                <a:cs typeface="Times New Roman" pitchFamily="18" charset="0"/>
              </a:rPr>
              <a:t> Safety Thresholds</a:t>
            </a:r>
          </a:p>
          <a:p>
            <a:pPr>
              <a:buFont typeface="Wingdings" pitchFamily="2" charset="2"/>
              <a:buChar char="Ø"/>
            </a:pPr>
            <a:r>
              <a:rPr lang="en-US" sz="1700" dirty="0" smtClean="0">
                <a:solidFill>
                  <a:srgbClr val="1B361A"/>
                </a:solidFill>
                <a:latin typeface="+mj-lt"/>
                <a:cs typeface="Times New Roman" pitchFamily="18" charset="0"/>
              </a:rPr>
              <a:t> Controlled Extraction Study (CES)</a:t>
            </a:r>
          </a:p>
          <a:p>
            <a:pPr>
              <a:buFont typeface="Wingdings" pitchFamily="2" charset="2"/>
              <a:buChar char="Ø"/>
            </a:pPr>
            <a:r>
              <a:rPr lang="en-US" sz="1700" dirty="0" smtClean="0">
                <a:solidFill>
                  <a:srgbClr val="1B361A"/>
                </a:solidFill>
                <a:latin typeface="+mj-lt"/>
                <a:cs typeface="Times New Roman" pitchFamily="18" charset="0"/>
              </a:rPr>
              <a:t> Extraction with Multiple Solvents and Techniques</a:t>
            </a:r>
          </a:p>
          <a:p>
            <a:pPr>
              <a:buFont typeface="Wingdings" pitchFamily="2" charset="2"/>
              <a:buChar char="Ø"/>
            </a:pPr>
            <a:r>
              <a:rPr lang="en-US" sz="1700" dirty="0" smtClean="0">
                <a:solidFill>
                  <a:srgbClr val="1B361A"/>
                </a:solidFill>
                <a:latin typeface="+mj-lt"/>
                <a:cs typeface="Times New Roman" pitchFamily="18" charset="0"/>
              </a:rPr>
              <a:t> Analysis of Extracts </a:t>
            </a:r>
          </a:p>
          <a:p>
            <a:pPr>
              <a:buFont typeface="Wingdings" pitchFamily="2" charset="2"/>
              <a:buChar char="Ø"/>
            </a:pPr>
            <a:r>
              <a:rPr lang="en-US" sz="1700" dirty="0" smtClean="0">
                <a:solidFill>
                  <a:srgbClr val="1B361A"/>
                </a:solidFill>
                <a:latin typeface="+mj-lt"/>
                <a:cs typeface="Times New Roman" pitchFamily="18" charset="0"/>
              </a:rPr>
              <a:t> </a:t>
            </a:r>
            <a:r>
              <a:rPr lang="en-US" sz="1700" dirty="0" err="1" smtClean="0">
                <a:solidFill>
                  <a:srgbClr val="1B361A"/>
                </a:solidFill>
                <a:latin typeface="+mj-lt"/>
                <a:cs typeface="Times New Roman" pitchFamily="18" charset="0"/>
              </a:rPr>
              <a:t>Leachables</a:t>
            </a:r>
            <a:r>
              <a:rPr lang="en-US" sz="1700" dirty="0" smtClean="0">
                <a:solidFill>
                  <a:srgbClr val="1B361A"/>
                </a:solidFill>
                <a:latin typeface="+mj-lt"/>
                <a:cs typeface="Times New Roman" pitchFamily="18" charset="0"/>
              </a:rPr>
              <a:t> Study</a:t>
            </a:r>
          </a:p>
          <a:p>
            <a:pPr>
              <a:buFont typeface="Wingdings" pitchFamily="2" charset="2"/>
              <a:buChar char="Ø"/>
            </a:pPr>
            <a:r>
              <a:rPr lang="en-US" sz="1700" dirty="0" smtClean="0">
                <a:solidFill>
                  <a:srgbClr val="1B361A"/>
                </a:solidFill>
                <a:latin typeface="+mj-lt"/>
                <a:cs typeface="Times New Roman" pitchFamily="18" charset="0"/>
              </a:rPr>
              <a:t> Stepwise Approach to Generating Chemical </a:t>
            </a:r>
            <a:r>
              <a:rPr lang="en-US" sz="1700" dirty="0" err="1" smtClean="0">
                <a:solidFill>
                  <a:srgbClr val="1B361A"/>
                </a:solidFill>
                <a:latin typeface="+mj-lt"/>
                <a:cs typeface="Times New Roman" pitchFamily="18" charset="0"/>
              </a:rPr>
              <a:t>Characterisation</a:t>
            </a:r>
            <a:r>
              <a:rPr lang="en-US" sz="1700" dirty="0" smtClean="0">
                <a:solidFill>
                  <a:srgbClr val="1B361A"/>
                </a:solidFill>
                <a:latin typeface="+mj-lt"/>
                <a:cs typeface="Times New Roman" pitchFamily="18" charset="0"/>
              </a:rPr>
              <a:t> Data for Risk Assessment </a:t>
            </a:r>
          </a:p>
          <a:p>
            <a:pPr>
              <a:buFont typeface="Wingdings" pitchFamily="2" charset="2"/>
              <a:buChar char="Ø"/>
            </a:pPr>
            <a:r>
              <a:rPr lang="en-US" sz="1700" dirty="0" smtClean="0">
                <a:solidFill>
                  <a:srgbClr val="1B361A"/>
                </a:solidFill>
                <a:latin typeface="+mj-lt"/>
                <a:cs typeface="Times New Roman" pitchFamily="18" charset="0"/>
              </a:rPr>
              <a:t> Analytical Methodology </a:t>
            </a:r>
          </a:p>
          <a:p>
            <a:pPr lvl="0">
              <a:buFont typeface="Wingdings" pitchFamily="2" charset="2"/>
              <a:buChar char="Ø"/>
            </a:pPr>
            <a:r>
              <a:rPr lang="en-US" sz="1700" dirty="0" smtClean="0">
                <a:solidFill>
                  <a:srgbClr val="1B361A"/>
                </a:solidFill>
                <a:latin typeface="+mj-lt"/>
                <a:cs typeface="Times New Roman" pitchFamily="18" charset="0"/>
              </a:rPr>
              <a:t> </a:t>
            </a:r>
            <a:r>
              <a:rPr lang="en-US" sz="1700" dirty="0" smtClean="0">
                <a:solidFill>
                  <a:srgbClr val="1B361A"/>
                </a:solidFill>
                <a:cs typeface="Times New Roman" pitchFamily="18" charset="0"/>
              </a:rPr>
              <a:t>Definition of  </a:t>
            </a:r>
            <a:r>
              <a:rPr lang="en-US" sz="1700" dirty="0" err="1" smtClean="0">
                <a:solidFill>
                  <a:srgbClr val="1B361A"/>
                </a:solidFill>
                <a:cs typeface="Times New Roman" pitchFamily="18" charset="0"/>
              </a:rPr>
              <a:t>Leachables</a:t>
            </a:r>
            <a:endParaRPr lang="en-US" sz="1700" dirty="0" smtClean="0">
              <a:solidFill>
                <a:srgbClr val="1B361A"/>
              </a:solidFill>
              <a:latin typeface="+mj-lt"/>
              <a:cs typeface="Times New Roman" pitchFamily="18" charset="0"/>
            </a:endParaRPr>
          </a:p>
          <a:p>
            <a:pPr lvl="0">
              <a:buFont typeface="Wingdings" pitchFamily="2" charset="2"/>
              <a:buChar char="Ø"/>
            </a:pPr>
            <a:r>
              <a:rPr lang="en-US" sz="1700" dirty="0" smtClean="0">
                <a:solidFill>
                  <a:srgbClr val="1B361A"/>
                </a:solidFill>
                <a:latin typeface="+mj-lt"/>
                <a:cs typeface="Times New Roman" pitchFamily="18" charset="0"/>
              </a:rPr>
              <a:t> Difference  between  </a:t>
            </a:r>
            <a:r>
              <a:rPr lang="en-US" sz="1700" dirty="0" err="1" smtClean="0">
                <a:solidFill>
                  <a:srgbClr val="1B361A"/>
                </a:solidFill>
                <a:latin typeface="+mj-lt"/>
                <a:cs typeface="Times New Roman" pitchFamily="18" charset="0"/>
              </a:rPr>
              <a:t>Extractables</a:t>
            </a:r>
            <a:r>
              <a:rPr lang="en-US" sz="1700" dirty="0" smtClean="0">
                <a:solidFill>
                  <a:srgbClr val="1B361A"/>
                </a:solidFill>
                <a:latin typeface="+mj-lt"/>
                <a:cs typeface="Times New Roman" pitchFamily="18" charset="0"/>
              </a:rPr>
              <a:t> and </a:t>
            </a:r>
            <a:r>
              <a:rPr lang="en-US" sz="1700" dirty="0" err="1" smtClean="0">
                <a:solidFill>
                  <a:srgbClr val="1B361A"/>
                </a:solidFill>
                <a:latin typeface="+mj-lt"/>
                <a:cs typeface="Times New Roman" pitchFamily="18" charset="0"/>
              </a:rPr>
              <a:t>Leachables</a:t>
            </a:r>
            <a:r>
              <a:rPr lang="en-US" sz="1700" dirty="0" smtClean="0">
                <a:solidFill>
                  <a:srgbClr val="1B361A"/>
                </a:solidFill>
                <a:latin typeface="+mj-lt"/>
                <a:cs typeface="Times New Roman" pitchFamily="18" charset="0"/>
              </a:rPr>
              <a:t> </a:t>
            </a:r>
          </a:p>
          <a:p>
            <a:pPr>
              <a:buFont typeface="Wingdings" pitchFamily="2" charset="2"/>
              <a:buChar char="Ø"/>
            </a:pPr>
            <a:r>
              <a:rPr lang="en-US" sz="1700" dirty="0" smtClean="0">
                <a:solidFill>
                  <a:srgbClr val="1B361A"/>
                </a:solidFill>
                <a:latin typeface="+mj-lt"/>
                <a:cs typeface="Times New Roman" pitchFamily="18" charset="0"/>
              </a:rPr>
              <a:t> Testing and Analysis to Support Pharmaceutical and Medical Devices</a:t>
            </a:r>
          </a:p>
          <a:p>
            <a:pPr>
              <a:buFont typeface="Wingdings" pitchFamily="2" charset="2"/>
              <a:buChar char="Ø"/>
            </a:pPr>
            <a:r>
              <a:rPr lang="en-US" sz="1700" dirty="0" smtClean="0">
                <a:solidFill>
                  <a:srgbClr val="1B361A"/>
                </a:solidFill>
                <a:latin typeface="+mj-lt"/>
                <a:cs typeface="Times New Roman" pitchFamily="18" charset="0"/>
              </a:rPr>
              <a:t> Strategies for assessment of </a:t>
            </a:r>
            <a:r>
              <a:rPr lang="en-US" sz="1700" dirty="0" err="1" smtClean="0">
                <a:solidFill>
                  <a:srgbClr val="1B361A"/>
                </a:solidFill>
                <a:latin typeface="+mj-lt"/>
                <a:cs typeface="Times New Roman" pitchFamily="18" charset="0"/>
              </a:rPr>
              <a:t>leachables</a:t>
            </a:r>
            <a:r>
              <a:rPr lang="en-US" sz="1700" dirty="0" smtClean="0">
                <a:solidFill>
                  <a:srgbClr val="1B361A"/>
                </a:solidFill>
                <a:latin typeface="+mj-lt"/>
                <a:cs typeface="Times New Roman" pitchFamily="18" charset="0"/>
              </a:rPr>
              <a:t> in </a:t>
            </a:r>
            <a:r>
              <a:rPr lang="en-US" sz="1700" dirty="0" err="1" smtClean="0">
                <a:solidFill>
                  <a:srgbClr val="1B361A"/>
                </a:solidFill>
                <a:latin typeface="+mj-lt"/>
                <a:cs typeface="Times New Roman" pitchFamily="18" charset="0"/>
              </a:rPr>
              <a:t>parenteral</a:t>
            </a:r>
            <a:r>
              <a:rPr lang="en-US" sz="1700" dirty="0" smtClean="0">
                <a:solidFill>
                  <a:srgbClr val="1B361A"/>
                </a:solidFill>
                <a:latin typeface="+mj-lt"/>
                <a:cs typeface="Times New Roman" pitchFamily="18" charset="0"/>
              </a:rPr>
              <a:t> drugs </a:t>
            </a:r>
          </a:p>
          <a:p>
            <a:pPr>
              <a:buFont typeface="Wingdings" pitchFamily="2" charset="2"/>
              <a:buChar char="Ø"/>
            </a:pPr>
            <a:r>
              <a:rPr lang="en-US" sz="1700" dirty="0" smtClean="0">
                <a:solidFill>
                  <a:srgbClr val="1B361A"/>
                </a:solidFill>
                <a:latin typeface="+mj-lt"/>
                <a:cs typeface="Times New Roman" pitchFamily="18" charset="0"/>
              </a:rPr>
              <a:t> Packaging Materials Associated with Parenteral Products </a:t>
            </a:r>
          </a:p>
          <a:p>
            <a:pPr>
              <a:buFont typeface="Wingdings" pitchFamily="2" charset="2"/>
              <a:buChar char="Ø"/>
            </a:pPr>
            <a:r>
              <a:rPr lang="en-US" sz="1700" dirty="0" smtClean="0">
                <a:solidFill>
                  <a:srgbClr val="1B361A"/>
                </a:solidFill>
                <a:latin typeface="+mj-lt"/>
                <a:cs typeface="Times New Roman" pitchFamily="18" charset="0"/>
              </a:rPr>
              <a:t> Determination of </a:t>
            </a:r>
            <a:r>
              <a:rPr lang="en-US" sz="1700" dirty="0" err="1" smtClean="0">
                <a:solidFill>
                  <a:srgbClr val="1B361A"/>
                </a:solidFill>
                <a:latin typeface="+mj-lt"/>
                <a:cs typeface="Times New Roman" pitchFamily="18" charset="0"/>
              </a:rPr>
              <a:t>Extractables</a:t>
            </a:r>
            <a:r>
              <a:rPr lang="en-US" sz="1700" dirty="0" smtClean="0">
                <a:solidFill>
                  <a:srgbClr val="1B361A"/>
                </a:solidFill>
                <a:latin typeface="+mj-lt"/>
                <a:cs typeface="Times New Roman" pitchFamily="18" charset="0"/>
              </a:rPr>
              <a:t> and </a:t>
            </a:r>
            <a:r>
              <a:rPr lang="en-US" sz="1700" dirty="0" err="1" smtClean="0">
                <a:solidFill>
                  <a:srgbClr val="1B361A"/>
                </a:solidFill>
                <a:latin typeface="+mj-lt"/>
                <a:cs typeface="Times New Roman" pitchFamily="18" charset="0"/>
              </a:rPr>
              <a:t>Leachables</a:t>
            </a:r>
            <a:r>
              <a:rPr lang="en-US" sz="1700" dirty="0" smtClean="0">
                <a:solidFill>
                  <a:srgbClr val="1B361A"/>
                </a:solidFill>
                <a:latin typeface="+mj-lt"/>
                <a:cs typeface="Times New Roman" pitchFamily="18" charset="0"/>
              </a:rPr>
              <a:t> from Container Closure Systems</a:t>
            </a:r>
          </a:p>
          <a:p>
            <a:pPr>
              <a:buFont typeface="Wingdings" pitchFamily="2" charset="2"/>
              <a:buChar char="Ø"/>
            </a:pPr>
            <a:r>
              <a:rPr lang="en-US" sz="1700" dirty="0" smtClean="0">
                <a:solidFill>
                  <a:srgbClr val="1B361A"/>
                </a:solidFill>
                <a:latin typeface="+mj-lt"/>
                <a:cs typeface="Times New Roman" pitchFamily="18" charset="0"/>
              </a:rPr>
              <a:t> Regulatory Guidelines </a:t>
            </a:r>
          </a:p>
          <a:p>
            <a:pPr>
              <a:buFont typeface="Wingdings" pitchFamily="2" charset="2"/>
              <a:buChar char="Ø"/>
            </a:pPr>
            <a:r>
              <a:rPr lang="en-US" sz="1700" dirty="0" smtClean="0">
                <a:solidFill>
                  <a:srgbClr val="1B361A"/>
                </a:solidFill>
                <a:latin typeface="+mj-lt"/>
                <a:cs typeface="Times New Roman" pitchFamily="18" charset="0"/>
              </a:rPr>
              <a:t> DRUG REGULATORY GUIDELINES</a:t>
            </a:r>
          </a:p>
          <a:p>
            <a:pPr>
              <a:buFont typeface="Wingdings" pitchFamily="2" charset="2"/>
              <a:buChar char="Ø"/>
            </a:pPr>
            <a:r>
              <a:rPr lang="en-US" sz="1700" dirty="0" smtClean="0">
                <a:solidFill>
                  <a:srgbClr val="1B361A"/>
                </a:solidFill>
                <a:latin typeface="+mj-lt"/>
                <a:cs typeface="Times New Roman" pitchFamily="18" charset="0"/>
              </a:rPr>
              <a:t> FDA  Industry Guidelines </a:t>
            </a:r>
          </a:p>
          <a:p>
            <a:pPr>
              <a:buFont typeface="Wingdings" pitchFamily="2" charset="2"/>
              <a:buChar char="Ø"/>
            </a:pPr>
            <a:r>
              <a:rPr lang="en-US" sz="1700" dirty="0" smtClean="0">
                <a:solidFill>
                  <a:srgbClr val="1B361A"/>
                </a:solidFill>
                <a:latin typeface="+mj-lt"/>
                <a:cs typeface="Times New Roman" pitchFamily="18" charset="0"/>
              </a:rPr>
              <a:t> Case  Studies</a:t>
            </a:r>
          </a:p>
          <a:p>
            <a:pPr>
              <a:buFont typeface="Wingdings" pitchFamily="2" charset="2"/>
              <a:buChar char="Ø"/>
            </a:pPr>
            <a:r>
              <a:rPr lang="en-US" sz="1700" dirty="0" smtClean="0">
                <a:solidFill>
                  <a:srgbClr val="1B361A"/>
                </a:solidFill>
                <a:latin typeface="+mj-lt"/>
                <a:cs typeface="Times New Roman" pitchFamily="18" charset="0"/>
              </a:rPr>
              <a:t> Evaluation of Extractable and </a:t>
            </a:r>
            <a:r>
              <a:rPr lang="en-US" sz="1700" dirty="0" err="1" smtClean="0">
                <a:solidFill>
                  <a:srgbClr val="1B361A"/>
                </a:solidFill>
                <a:latin typeface="+mj-lt"/>
                <a:cs typeface="Times New Roman" pitchFamily="18" charset="0"/>
              </a:rPr>
              <a:t>Leachables</a:t>
            </a:r>
            <a:r>
              <a:rPr lang="en-US" sz="1700" dirty="0" smtClean="0">
                <a:solidFill>
                  <a:srgbClr val="1B361A"/>
                </a:solidFill>
                <a:latin typeface="+mj-lt"/>
                <a:cs typeface="Times New Roman" pitchFamily="18" charset="0"/>
              </a:rPr>
              <a:t>; Guidelines </a:t>
            </a:r>
          </a:p>
          <a:p>
            <a:pPr>
              <a:buFont typeface="Wingdings" pitchFamily="2" charset="2"/>
              <a:buChar char="Ø"/>
            </a:pPr>
            <a:r>
              <a:rPr lang="en-US" sz="1700" dirty="0" smtClean="0">
                <a:solidFill>
                  <a:srgbClr val="1B361A"/>
                </a:solidFill>
                <a:latin typeface="+mj-lt"/>
                <a:cs typeface="Times New Roman" pitchFamily="18" charset="0"/>
              </a:rPr>
              <a:t> Organizations involved with </a:t>
            </a:r>
            <a:r>
              <a:rPr lang="en-US" sz="1700" dirty="0" err="1" smtClean="0">
                <a:solidFill>
                  <a:srgbClr val="1B361A"/>
                </a:solidFill>
                <a:latin typeface="+mj-lt"/>
                <a:cs typeface="Times New Roman" pitchFamily="18" charset="0"/>
              </a:rPr>
              <a:t>extractables</a:t>
            </a:r>
            <a:r>
              <a:rPr lang="en-US" sz="1700" dirty="0" smtClean="0">
                <a:solidFill>
                  <a:srgbClr val="1B361A"/>
                </a:solidFill>
                <a:latin typeface="+mj-lt"/>
                <a:cs typeface="Times New Roman" pitchFamily="18" charset="0"/>
              </a:rPr>
              <a:t> and </a:t>
            </a:r>
            <a:r>
              <a:rPr lang="en-US" sz="1700" dirty="0" err="1" smtClean="0">
                <a:solidFill>
                  <a:srgbClr val="1B361A"/>
                </a:solidFill>
                <a:latin typeface="+mj-lt"/>
                <a:cs typeface="Times New Roman" pitchFamily="18" charset="0"/>
              </a:rPr>
              <a:t>Leachables</a:t>
            </a:r>
            <a:endParaRPr lang="en-US" sz="1700" dirty="0" smtClean="0">
              <a:solidFill>
                <a:srgbClr val="1B361A"/>
              </a:solidFill>
              <a:latin typeface="+mj-lt"/>
              <a:cs typeface="Times New Roman" pitchFamily="18" charset="0"/>
            </a:endParaRPr>
          </a:p>
          <a:p>
            <a:pPr>
              <a:buFont typeface="Wingdings" pitchFamily="2" charset="2"/>
              <a:buChar char="Ø"/>
            </a:pPr>
            <a:r>
              <a:rPr lang="en-IN" sz="1700" dirty="0" smtClean="0">
                <a:solidFill>
                  <a:srgbClr val="1B361A"/>
                </a:solidFill>
                <a:latin typeface="+mj-lt"/>
                <a:cs typeface="Times New Roman" pitchFamily="18" charset="0"/>
              </a:rPr>
              <a:t> Summary of Recommendations </a:t>
            </a:r>
            <a:endParaRPr lang="en-US" sz="1700" dirty="0" smtClean="0">
              <a:solidFill>
                <a:srgbClr val="1B361A"/>
              </a:solidFill>
              <a:latin typeface="+mj-lt"/>
              <a:cs typeface="Times New Roman" pitchFamily="18" charset="0"/>
            </a:endParaRPr>
          </a:p>
          <a:p>
            <a:pPr lvl="0"/>
            <a:endParaRPr lang="en-US" sz="1700" dirty="0" smtClean="0">
              <a:solidFill>
                <a:srgbClr val="1B361A"/>
              </a:solidFill>
              <a:latin typeface="+mj-lt"/>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amond(in)">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ox(in)">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box(in)">
                                      <p:cBhvr>
                                        <p:cTn id="17" dur="500"/>
                                        <p:tgtEl>
                                          <p:spTgt spid="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box(in)">
                                      <p:cBhvr>
                                        <p:cTn id="22" dur="500"/>
                                        <p:tgtEl>
                                          <p:spTgt spid="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box(in)">
                                      <p:cBhvr>
                                        <p:cTn id="27" dur="500"/>
                                        <p:tgtEl>
                                          <p:spTgt spid="6">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nodeType="clickEffect">
                                  <p:stCondLst>
                                    <p:cond delay="0"/>
                                  </p:stCondLst>
                                  <p:childTnLst>
                                    <p:set>
                                      <p:cBhvr>
                                        <p:cTn id="31" dur="1" fill="hold">
                                          <p:stCondLst>
                                            <p:cond delay="0"/>
                                          </p:stCondLst>
                                        </p:cTn>
                                        <p:tgtEl>
                                          <p:spTgt spid="6">
                                            <p:txEl>
                                              <p:pRg st="4" end="4"/>
                                            </p:txEl>
                                          </p:spTgt>
                                        </p:tgtEl>
                                        <p:attrNameLst>
                                          <p:attrName>style.visibility</p:attrName>
                                        </p:attrNameLst>
                                      </p:cBhvr>
                                      <p:to>
                                        <p:strVal val="visible"/>
                                      </p:to>
                                    </p:set>
                                    <p:animEffect transition="in" filter="box(in)">
                                      <p:cBhvr>
                                        <p:cTn id="32" dur="500"/>
                                        <p:tgtEl>
                                          <p:spTgt spid="6">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nodeType="clickEffect">
                                  <p:stCondLst>
                                    <p:cond delay="0"/>
                                  </p:stCondLst>
                                  <p:childTnLst>
                                    <p:set>
                                      <p:cBhvr>
                                        <p:cTn id="36" dur="1" fill="hold">
                                          <p:stCondLst>
                                            <p:cond delay="0"/>
                                          </p:stCondLst>
                                        </p:cTn>
                                        <p:tgtEl>
                                          <p:spTgt spid="6">
                                            <p:txEl>
                                              <p:pRg st="5" end="5"/>
                                            </p:txEl>
                                          </p:spTgt>
                                        </p:tgtEl>
                                        <p:attrNameLst>
                                          <p:attrName>style.visibility</p:attrName>
                                        </p:attrNameLst>
                                      </p:cBhvr>
                                      <p:to>
                                        <p:strVal val="visible"/>
                                      </p:to>
                                    </p:set>
                                    <p:animEffect transition="in" filter="box(in)">
                                      <p:cBhvr>
                                        <p:cTn id="37" dur="500"/>
                                        <p:tgtEl>
                                          <p:spTgt spid="6">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nodeType="clickEffect">
                                  <p:stCondLst>
                                    <p:cond delay="0"/>
                                  </p:stCondLst>
                                  <p:childTnLst>
                                    <p:set>
                                      <p:cBhvr>
                                        <p:cTn id="41" dur="1" fill="hold">
                                          <p:stCondLst>
                                            <p:cond delay="0"/>
                                          </p:stCondLst>
                                        </p:cTn>
                                        <p:tgtEl>
                                          <p:spTgt spid="6">
                                            <p:txEl>
                                              <p:pRg st="6" end="6"/>
                                            </p:txEl>
                                          </p:spTgt>
                                        </p:tgtEl>
                                        <p:attrNameLst>
                                          <p:attrName>style.visibility</p:attrName>
                                        </p:attrNameLst>
                                      </p:cBhvr>
                                      <p:to>
                                        <p:strVal val="visible"/>
                                      </p:to>
                                    </p:set>
                                    <p:animEffect transition="in" filter="box(in)">
                                      <p:cBhvr>
                                        <p:cTn id="42" dur="500"/>
                                        <p:tgtEl>
                                          <p:spTgt spid="6">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4" presetClass="entr" presetSubtype="16" fill="hold" nodeType="clickEffect">
                                  <p:stCondLst>
                                    <p:cond delay="0"/>
                                  </p:stCondLst>
                                  <p:childTnLst>
                                    <p:set>
                                      <p:cBhvr>
                                        <p:cTn id="46" dur="1" fill="hold">
                                          <p:stCondLst>
                                            <p:cond delay="0"/>
                                          </p:stCondLst>
                                        </p:cTn>
                                        <p:tgtEl>
                                          <p:spTgt spid="6">
                                            <p:txEl>
                                              <p:pRg st="7" end="7"/>
                                            </p:txEl>
                                          </p:spTgt>
                                        </p:tgtEl>
                                        <p:attrNameLst>
                                          <p:attrName>style.visibility</p:attrName>
                                        </p:attrNameLst>
                                      </p:cBhvr>
                                      <p:to>
                                        <p:strVal val="visible"/>
                                      </p:to>
                                    </p:set>
                                    <p:animEffect transition="in" filter="box(in)">
                                      <p:cBhvr>
                                        <p:cTn id="47" dur="500"/>
                                        <p:tgtEl>
                                          <p:spTgt spid="6">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4" presetClass="entr" presetSubtype="16" fill="hold" nodeType="clickEffect">
                                  <p:stCondLst>
                                    <p:cond delay="0"/>
                                  </p:stCondLst>
                                  <p:childTnLst>
                                    <p:set>
                                      <p:cBhvr>
                                        <p:cTn id="51" dur="1" fill="hold">
                                          <p:stCondLst>
                                            <p:cond delay="0"/>
                                          </p:stCondLst>
                                        </p:cTn>
                                        <p:tgtEl>
                                          <p:spTgt spid="6">
                                            <p:txEl>
                                              <p:pRg st="8" end="8"/>
                                            </p:txEl>
                                          </p:spTgt>
                                        </p:tgtEl>
                                        <p:attrNameLst>
                                          <p:attrName>style.visibility</p:attrName>
                                        </p:attrNameLst>
                                      </p:cBhvr>
                                      <p:to>
                                        <p:strVal val="visible"/>
                                      </p:to>
                                    </p:set>
                                    <p:animEffect transition="in" filter="box(in)">
                                      <p:cBhvr>
                                        <p:cTn id="52" dur="500"/>
                                        <p:tgtEl>
                                          <p:spTgt spid="6">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4" presetClass="entr" presetSubtype="16" fill="hold" nodeType="clickEffect">
                                  <p:stCondLst>
                                    <p:cond delay="0"/>
                                  </p:stCondLst>
                                  <p:childTnLst>
                                    <p:set>
                                      <p:cBhvr>
                                        <p:cTn id="56" dur="1" fill="hold">
                                          <p:stCondLst>
                                            <p:cond delay="0"/>
                                          </p:stCondLst>
                                        </p:cTn>
                                        <p:tgtEl>
                                          <p:spTgt spid="6">
                                            <p:txEl>
                                              <p:pRg st="9" end="9"/>
                                            </p:txEl>
                                          </p:spTgt>
                                        </p:tgtEl>
                                        <p:attrNameLst>
                                          <p:attrName>style.visibility</p:attrName>
                                        </p:attrNameLst>
                                      </p:cBhvr>
                                      <p:to>
                                        <p:strVal val="visible"/>
                                      </p:to>
                                    </p:set>
                                    <p:animEffect transition="in" filter="box(in)">
                                      <p:cBhvr>
                                        <p:cTn id="57" dur="500"/>
                                        <p:tgtEl>
                                          <p:spTgt spid="6">
                                            <p:txEl>
                                              <p:pRg st="9" end="9"/>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4" presetClass="entr" presetSubtype="16" fill="hold" nodeType="clickEffect">
                                  <p:stCondLst>
                                    <p:cond delay="0"/>
                                  </p:stCondLst>
                                  <p:childTnLst>
                                    <p:set>
                                      <p:cBhvr>
                                        <p:cTn id="61" dur="1" fill="hold">
                                          <p:stCondLst>
                                            <p:cond delay="0"/>
                                          </p:stCondLst>
                                        </p:cTn>
                                        <p:tgtEl>
                                          <p:spTgt spid="6">
                                            <p:txEl>
                                              <p:pRg st="10" end="10"/>
                                            </p:txEl>
                                          </p:spTgt>
                                        </p:tgtEl>
                                        <p:attrNameLst>
                                          <p:attrName>style.visibility</p:attrName>
                                        </p:attrNameLst>
                                      </p:cBhvr>
                                      <p:to>
                                        <p:strVal val="visible"/>
                                      </p:to>
                                    </p:set>
                                    <p:animEffect transition="in" filter="box(in)">
                                      <p:cBhvr>
                                        <p:cTn id="62" dur="500"/>
                                        <p:tgtEl>
                                          <p:spTgt spid="6">
                                            <p:txEl>
                                              <p:pRg st="10" end="1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4" presetClass="entr" presetSubtype="16" fill="hold" nodeType="clickEffect">
                                  <p:stCondLst>
                                    <p:cond delay="0"/>
                                  </p:stCondLst>
                                  <p:childTnLst>
                                    <p:set>
                                      <p:cBhvr>
                                        <p:cTn id="66" dur="1" fill="hold">
                                          <p:stCondLst>
                                            <p:cond delay="0"/>
                                          </p:stCondLst>
                                        </p:cTn>
                                        <p:tgtEl>
                                          <p:spTgt spid="6">
                                            <p:txEl>
                                              <p:pRg st="11" end="11"/>
                                            </p:txEl>
                                          </p:spTgt>
                                        </p:tgtEl>
                                        <p:attrNameLst>
                                          <p:attrName>style.visibility</p:attrName>
                                        </p:attrNameLst>
                                      </p:cBhvr>
                                      <p:to>
                                        <p:strVal val="visible"/>
                                      </p:to>
                                    </p:set>
                                    <p:animEffect transition="in" filter="box(in)">
                                      <p:cBhvr>
                                        <p:cTn id="67" dur="500"/>
                                        <p:tgtEl>
                                          <p:spTgt spid="6">
                                            <p:txEl>
                                              <p:pRg st="11" end="11"/>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4" presetClass="entr" presetSubtype="16" fill="hold" nodeType="clickEffect">
                                  <p:stCondLst>
                                    <p:cond delay="0"/>
                                  </p:stCondLst>
                                  <p:childTnLst>
                                    <p:set>
                                      <p:cBhvr>
                                        <p:cTn id="71" dur="1" fill="hold">
                                          <p:stCondLst>
                                            <p:cond delay="0"/>
                                          </p:stCondLst>
                                        </p:cTn>
                                        <p:tgtEl>
                                          <p:spTgt spid="6">
                                            <p:txEl>
                                              <p:pRg st="12" end="12"/>
                                            </p:txEl>
                                          </p:spTgt>
                                        </p:tgtEl>
                                        <p:attrNameLst>
                                          <p:attrName>style.visibility</p:attrName>
                                        </p:attrNameLst>
                                      </p:cBhvr>
                                      <p:to>
                                        <p:strVal val="visible"/>
                                      </p:to>
                                    </p:set>
                                    <p:animEffect transition="in" filter="box(in)">
                                      <p:cBhvr>
                                        <p:cTn id="72" dur="500"/>
                                        <p:tgtEl>
                                          <p:spTgt spid="6">
                                            <p:txEl>
                                              <p:pRg st="12" end="12"/>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4" presetClass="entr" presetSubtype="16" fill="hold" nodeType="clickEffect">
                                  <p:stCondLst>
                                    <p:cond delay="0"/>
                                  </p:stCondLst>
                                  <p:childTnLst>
                                    <p:set>
                                      <p:cBhvr>
                                        <p:cTn id="76" dur="1" fill="hold">
                                          <p:stCondLst>
                                            <p:cond delay="0"/>
                                          </p:stCondLst>
                                        </p:cTn>
                                        <p:tgtEl>
                                          <p:spTgt spid="6">
                                            <p:txEl>
                                              <p:pRg st="13" end="13"/>
                                            </p:txEl>
                                          </p:spTgt>
                                        </p:tgtEl>
                                        <p:attrNameLst>
                                          <p:attrName>style.visibility</p:attrName>
                                        </p:attrNameLst>
                                      </p:cBhvr>
                                      <p:to>
                                        <p:strVal val="visible"/>
                                      </p:to>
                                    </p:set>
                                    <p:animEffect transition="in" filter="box(in)">
                                      <p:cBhvr>
                                        <p:cTn id="77" dur="500"/>
                                        <p:tgtEl>
                                          <p:spTgt spid="6">
                                            <p:txEl>
                                              <p:pRg st="13" end="13"/>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4" presetClass="entr" presetSubtype="16" fill="hold" nodeType="clickEffect">
                                  <p:stCondLst>
                                    <p:cond delay="0"/>
                                  </p:stCondLst>
                                  <p:childTnLst>
                                    <p:set>
                                      <p:cBhvr>
                                        <p:cTn id="81" dur="1" fill="hold">
                                          <p:stCondLst>
                                            <p:cond delay="0"/>
                                          </p:stCondLst>
                                        </p:cTn>
                                        <p:tgtEl>
                                          <p:spTgt spid="6">
                                            <p:txEl>
                                              <p:pRg st="14" end="14"/>
                                            </p:txEl>
                                          </p:spTgt>
                                        </p:tgtEl>
                                        <p:attrNameLst>
                                          <p:attrName>style.visibility</p:attrName>
                                        </p:attrNameLst>
                                      </p:cBhvr>
                                      <p:to>
                                        <p:strVal val="visible"/>
                                      </p:to>
                                    </p:set>
                                    <p:animEffect transition="in" filter="box(in)">
                                      <p:cBhvr>
                                        <p:cTn id="82" dur="500"/>
                                        <p:tgtEl>
                                          <p:spTgt spid="6">
                                            <p:txEl>
                                              <p:pRg st="14" end="14"/>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4" presetClass="entr" presetSubtype="16" fill="hold" nodeType="clickEffect">
                                  <p:stCondLst>
                                    <p:cond delay="0"/>
                                  </p:stCondLst>
                                  <p:childTnLst>
                                    <p:set>
                                      <p:cBhvr>
                                        <p:cTn id="86" dur="1" fill="hold">
                                          <p:stCondLst>
                                            <p:cond delay="0"/>
                                          </p:stCondLst>
                                        </p:cTn>
                                        <p:tgtEl>
                                          <p:spTgt spid="6">
                                            <p:txEl>
                                              <p:pRg st="15" end="15"/>
                                            </p:txEl>
                                          </p:spTgt>
                                        </p:tgtEl>
                                        <p:attrNameLst>
                                          <p:attrName>style.visibility</p:attrName>
                                        </p:attrNameLst>
                                      </p:cBhvr>
                                      <p:to>
                                        <p:strVal val="visible"/>
                                      </p:to>
                                    </p:set>
                                    <p:animEffect transition="in" filter="box(in)">
                                      <p:cBhvr>
                                        <p:cTn id="87" dur="500"/>
                                        <p:tgtEl>
                                          <p:spTgt spid="6">
                                            <p:txEl>
                                              <p:pRg st="15" end="15"/>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4" presetClass="entr" presetSubtype="16" fill="hold" nodeType="clickEffect">
                                  <p:stCondLst>
                                    <p:cond delay="0"/>
                                  </p:stCondLst>
                                  <p:childTnLst>
                                    <p:set>
                                      <p:cBhvr>
                                        <p:cTn id="91" dur="1" fill="hold">
                                          <p:stCondLst>
                                            <p:cond delay="0"/>
                                          </p:stCondLst>
                                        </p:cTn>
                                        <p:tgtEl>
                                          <p:spTgt spid="6">
                                            <p:txEl>
                                              <p:pRg st="16" end="16"/>
                                            </p:txEl>
                                          </p:spTgt>
                                        </p:tgtEl>
                                        <p:attrNameLst>
                                          <p:attrName>style.visibility</p:attrName>
                                        </p:attrNameLst>
                                      </p:cBhvr>
                                      <p:to>
                                        <p:strVal val="visible"/>
                                      </p:to>
                                    </p:set>
                                    <p:animEffect transition="in" filter="box(in)">
                                      <p:cBhvr>
                                        <p:cTn id="92" dur="500"/>
                                        <p:tgtEl>
                                          <p:spTgt spid="6">
                                            <p:txEl>
                                              <p:pRg st="16" end="16"/>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4" presetClass="entr" presetSubtype="16" fill="hold" nodeType="clickEffect">
                                  <p:stCondLst>
                                    <p:cond delay="0"/>
                                  </p:stCondLst>
                                  <p:childTnLst>
                                    <p:set>
                                      <p:cBhvr>
                                        <p:cTn id="96" dur="1" fill="hold">
                                          <p:stCondLst>
                                            <p:cond delay="0"/>
                                          </p:stCondLst>
                                        </p:cTn>
                                        <p:tgtEl>
                                          <p:spTgt spid="6">
                                            <p:txEl>
                                              <p:pRg st="17" end="17"/>
                                            </p:txEl>
                                          </p:spTgt>
                                        </p:tgtEl>
                                        <p:attrNameLst>
                                          <p:attrName>style.visibility</p:attrName>
                                        </p:attrNameLst>
                                      </p:cBhvr>
                                      <p:to>
                                        <p:strVal val="visible"/>
                                      </p:to>
                                    </p:set>
                                    <p:animEffect transition="in" filter="box(in)">
                                      <p:cBhvr>
                                        <p:cTn id="97" dur="500"/>
                                        <p:tgtEl>
                                          <p:spTgt spid="6">
                                            <p:txEl>
                                              <p:pRg st="17" end="17"/>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4" presetClass="entr" presetSubtype="16" fill="hold" nodeType="clickEffect">
                                  <p:stCondLst>
                                    <p:cond delay="0"/>
                                  </p:stCondLst>
                                  <p:childTnLst>
                                    <p:set>
                                      <p:cBhvr>
                                        <p:cTn id="101" dur="1" fill="hold">
                                          <p:stCondLst>
                                            <p:cond delay="0"/>
                                          </p:stCondLst>
                                        </p:cTn>
                                        <p:tgtEl>
                                          <p:spTgt spid="6">
                                            <p:txEl>
                                              <p:pRg st="18" end="18"/>
                                            </p:txEl>
                                          </p:spTgt>
                                        </p:tgtEl>
                                        <p:attrNameLst>
                                          <p:attrName>style.visibility</p:attrName>
                                        </p:attrNameLst>
                                      </p:cBhvr>
                                      <p:to>
                                        <p:strVal val="visible"/>
                                      </p:to>
                                    </p:set>
                                    <p:animEffect transition="in" filter="box(in)">
                                      <p:cBhvr>
                                        <p:cTn id="102" dur="500"/>
                                        <p:tgtEl>
                                          <p:spTgt spid="6">
                                            <p:txEl>
                                              <p:pRg st="18" end="18"/>
                                            </p:txEl>
                                          </p:spTgt>
                                        </p:tgtEl>
                                      </p:cBhvr>
                                    </p:animEffect>
                                  </p:childTnLst>
                                </p:cTn>
                              </p:par>
                            </p:childTnLst>
                          </p:cTn>
                        </p:par>
                      </p:childTnLst>
                    </p:cTn>
                  </p:par>
                  <p:par>
                    <p:cTn id="103" fill="hold">
                      <p:stCondLst>
                        <p:cond delay="indefinite"/>
                      </p:stCondLst>
                      <p:childTnLst>
                        <p:par>
                          <p:cTn id="104" fill="hold">
                            <p:stCondLst>
                              <p:cond delay="0"/>
                            </p:stCondLst>
                            <p:childTnLst>
                              <p:par>
                                <p:cTn id="105" presetID="4" presetClass="entr" presetSubtype="16" fill="hold" nodeType="clickEffect">
                                  <p:stCondLst>
                                    <p:cond delay="0"/>
                                  </p:stCondLst>
                                  <p:childTnLst>
                                    <p:set>
                                      <p:cBhvr>
                                        <p:cTn id="106" dur="1" fill="hold">
                                          <p:stCondLst>
                                            <p:cond delay="0"/>
                                          </p:stCondLst>
                                        </p:cTn>
                                        <p:tgtEl>
                                          <p:spTgt spid="6">
                                            <p:txEl>
                                              <p:pRg st="19" end="19"/>
                                            </p:txEl>
                                          </p:spTgt>
                                        </p:tgtEl>
                                        <p:attrNameLst>
                                          <p:attrName>style.visibility</p:attrName>
                                        </p:attrNameLst>
                                      </p:cBhvr>
                                      <p:to>
                                        <p:strVal val="visible"/>
                                      </p:to>
                                    </p:set>
                                    <p:animEffect transition="in" filter="box(in)">
                                      <p:cBhvr>
                                        <p:cTn id="107" dur="500"/>
                                        <p:tgtEl>
                                          <p:spTgt spid="6">
                                            <p:txEl>
                                              <p:pRg st="19" end="19"/>
                                            </p:txEl>
                                          </p:spTgt>
                                        </p:tgtEl>
                                      </p:cBhvr>
                                    </p:animEffect>
                                  </p:childTnLst>
                                </p:cTn>
                              </p:par>
                            </p:childTnLst>
                          </p:cTn>
                        </p:par>
                      </p:childTnLst>
                    </p:cTn>
                  </p:par>
                  <p:par>
                    <p:cTn id="108" fill="hold">
                      <p:stCondLst>
                        <p:cond delay="indefinite"/>
                      </p:stCondLst>
                      <p:childTnLst>
                        <p:par>
                          <p:cTn id="109" fill="hold">
                            <p:stCondLst>
                              <p:cond delay="0"/>
                            </p:stCondLst>
                            <p:childTnLst>
                              <p:par>
                                <p:cTn id="110" presetID="4" presetClass="entr" presetSubtype="16" fill="hold" nodeType="clickEffect">
                                  <p:stCondLst>
                                    <p:cond delay="0"/>
                                  </p:stCondLst>
                                  <p:childTnLst>
                                    <p:set>
                                      <p:cBhvr>
                                        <p:cTn id="111" dur="1" fill="hold">
                                          <p:stCondLst>
                                            <p:cond delay="0"/>
                                          </p:stCondLst>
                                        </p:cTn>
                                        <p:tgtEl>
                                          <p:spTgt spid="6">
                                            <p:txEl>
                                              <p:pRg st="20" end="20"/>
                                            </p:txEl>
                                          </p:spTgt>
                                        </p:tgtEl>
                                        <p:attrNameLst>
                                          <p:attrName>style.visibility</p:attrName>
                                        </p:attrNameLst>
                                      </p:cBhvr>
                                      <p:to>
                                        <p:strVal val="visible"/>
                                      </p:to>
                                    </p:set>
                                    <p:animEffect transition="in" filter="box(in)">
                                      <p:cBhvr>
                                        <p:cTn id="112" dur="500"/>
                                        <p:tgtEl>
                                          <p:spTgt spid="6">
                                            <p:txEl>
                                              <p:pRg st="20" end="20"/>
                                            </p:txEl>
                                          </p:spTgt>
                                        </p:tgtEl>
                                      </p:cBhvr>
                                    </p:animEffect>
                                  </p:childTnLst>
                                </p:cTn>
                              </p:par>
                            </p:childTnLst>
                          </p:cTn>
                        </p:par>
                      </p:childTnLst>
                    </p:cTn>
                  </p:par>
                  <p:par>
                    <p:cTn id="113" fill="hold">
                      <p:stCondLst>
                        <p:cond delay="indefinite"/>
                      </p:stCondLst>
                      <p:childTnLst>
                        <p:par>
                          <p:cTn id="114" fill="hold">
                            <p:stCondLst>
                              <p:cond delay="0"/>
                            </p:stCondLst>
                            <p:childTnLst>
                              <p:par>
                                <p:cTn id="115" presetID="4" presetClass="entr" presetSubtype="16" fill="hold" nodeType="clickEffect">
                                  <p:stCondLst>
                                    <p:cond delay="0"/>
                                  </p:stCondLst>
                                  <p:childTnLst>
                                    <p:set>
                                      <p:cBhvr>
                                        <p:cTn id="116" dur="1" fill="hold">
                                          <p:stCondLst>
                                            <p:cond delay="0"/>
                                          </p:stCondLst>
                                        </p:cTn>
                                        <p:tgtEl>
                                          <p:spTgt spid="6">
                                            <p:txEl>
                                              <p:pRg st="21" end="21"/>
                                            </p:txEl>
                                          </p:spTgt>
                                        </p:tgtEl>
                                        <p:attrNameLst>
                                          <p:attrName>style.visibility</p:attrName>
                                        </p:attrNameLst>
                                      </p:cBhvr>
                                      <p:to>
                                        <p:strVal val="visible"/>
                                      </p:to>
                                    </p:set>
                                    <p:animEffect transition="in" filter="box(in)">
                                      <p:cBhvr>
                                        <p:cTn id="117" dur="500"/>
                                        <p:tgtEl>
                                          <p:spTgt spid="6">
                                            <p:txEl>
                                              <p:pRg st="21" end="21"/>
                                            </p:txEl>
                                          </p:spTgt>
                                        </p:tgtEl>
                                      </p:cBhvr>
                                    </p:animEffect>
                                  </p:childTnLst>
                                </p:cTn>
                              </p:par>
                            </p:childTnLst>
                          </p:cTn>
                        </p:par>
                      </p:childTnLst>
                    </p:cTn>
                  </p:par>
                  <p:par>
                    <p:cTn id="118" fill="hold">
                      <p:stCondLst>
                        <p:cond delay="indefinite"/>
                      </p:stCondLst>
                      <p:childTnLst>
                        <p:par>
                          <p:cTn id="119" fill="hold">
                            <p:stCondLst>
                              <p:cond delay="0"/>
                            </p:stCondLst>
                            <p:childTnLst>
                              <p:par>
                                <p:cTn id="120" presetID="4" presetClass="entr" presetSubtype="16" fill="hold" nodeType="clickEffect">
                                  <p:stCondLst>
                                    <p:cond delay="0"/>
                                  </p:stCondLst>
                                  <p:childTnLst>
                                    <p:set>
                                      <p:cBhvr>
                                        <p:cTn id="121" dur="1" fill="hold">
                                          <p:stCondLst>
                                            <p:cond delay="0"/>
                                          </p:stCondLst>
                                        </p:cTn>
                                        <p:tgtEl>
                                          <p:spTgt spid="6">
                                            <p:txEl>
                                              <p:pRg st="22" end="22"/>
                                            </p:txEl>
                                          </p:spTgt>
                                        </p:tgtEl>
                                        <p:attrNameLst>
                                          <p:attrName>style.visibility</p:attrName>
                                        </p:attrNameLst>
                                      </p:cBhvr>
                                      <p:to>
                                        <p:strVal val="visible"/>
                                      </p:to>
                                    </p:set>
                                    <p:animEffect transition="in" filter="box(in)">
                                      <p:cBhvr>
                                        <p:cTn id="122" dur="500"/>
                                        <p:tgtEl>
                                          <p:spTgt spid="6">
                                            <p:txEl>
                                              <p:pRg st="22" end="2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14377" y="0"/>
            <a:ext cx="9143999" cy="6858000"/>
          </a:xfrm>
          <a:prstGeom prst="rect">
            <a:avLst/>
          </a:prstGeom>
        </p:spPr>
      </p:pic>
      <p:sp>
        <p:nvSpPr>
          <p:cNvPr id="5" name="Rectangle 4"/>
          <p:cNvSpPr/>
          <p:nvPr/>
        </p:nvSpPr>
        <p:spPr>
          <a:xfrm>
            <a:off x="395536" y="76200"/>
            <a:ext cx="8424936" cy="3139321"/>
          </a:xfrm>
          <a:prstGeom prst="rect">
            <a:avLst/>
          </a:prstGeom>
        </p:spPr>
        <p:txBody>
          <a:bodyPr wrap="square">
            <a:spAutoFit/>
          </a:bodyPr>
          <a:lstStyle/>
          <a:p>
            <a:r>
              <a:rPr lang="en-US" sz="2400" b="1" i="1" u="sng" dirty="0" smtClean="0">
                <a:latin typeface="+mj-lt"/>
                <a:cs typeface="Times New Roman" pitchFamily="18" charset="0"/>
              </a:rPr>
              <a:t>DEFINITIONS</a:t>
            </a:r>
          </a:p>
          <a:p>
            <a:endParaRPr lang="en-US" sz="2400" b="1" i="1" u="sng" dirty="0" smtClean="0">
              <a:solidFill>
                <a:schemeClr val="accent3">
                  <a:lumMod val="50000"/>
                </a:schemeClr>
              </a:solidFill>
              <a:latin typeface="Times New Roman" pitchFamily="18" charset="0"/>
              <a:cs typeface="Times New Roman" pitchFamily="18" charset="0"/>
            </a:endParaRPr>
          </a:p>
          <a:p>
            <a:pPr>
              <a:buFont typeface="Wingdings" pitchFamily="2" charset="2"/>
              <a:buChar char="v"/>
            </a:pPr>
            <a:r>
              <a:rPr lang="en-US" sz="2200" b="1" i="1" u="sng" dirty="0" smtClean="0">
                <a:latin typeface="+mj-lt"/>
                <a:cs typeface="Times New Roman" pitchFamily="18" charset="0"/>
              </a:rPr>
              <a:t> </a:t>
            </a:r>
            <a:r>
              <a:rPr lang="en-US" sz="2200" b="1" i="1" u="sng" dirty="0" err="1" smtClean="0">
                <a:latin typeface="+mj-lt"/>
                <a:cs typeface="Times New Roman" pitchFamily="18" charset="0"/>
              </a:rPr>
              <a:t>Extractables</a:t>
            </a:r>
            <a:endParaRPr lang="en-US" sz="2200" b="1" i="1" u="sng" dirty="0" smtClean="0">
              <a:latin typeface="+mj-lt"/>
              <a:cs typeface="Times New Roman" pitchFamily="18" charset="0"/>
            </a:endParaRPr>
          </a:p>
          <a:p>
            <a:r>
              <a:rPr lang="en-IN" sz="2000" dirty="0"/>
              <a:t>chemical compounds that migrate </a:t>
            </a:r>
            <a:r>
              <a:rPr lang="en-IN" sz="2000" dirty="0" smtClean="0"/>
              <a:t>from packaging/device </a:t>
            </a:r>
            <a:r>
              <a:rPr lang="en-IN" sz="2000" dirty="0"/>
              <a:t>materials under forced (strong </a:t>
            </a:r>
            <a:r>
              <a:rPr lang="en-IN" sz="2000" dirty="0" smtClean="0"/>
              <a:t>solvents &amp; </a:t>
            </a:r>
            <a:r>
              <a:rPr lang="en-IN" sz="2000" dirty="0"/>
              <a:t>high temperature) </a:t>
            </a:r>
            <a:r>
              <a:rPr lang="en-IN" sz="2000" dirty="0" smtClean="0"/>
              <a:t>conditions.</a:t>
            </a:r>
            <a:endParaRPr lang="en-US" sz="2000" b="1" i="1" u="sng" dirty="0" smtClean="0">
              <a:latin typeface="Times New Roman" pitchFamily="18" charset="0"/>
              <a:cs typeface="Times New Roman" pitchFamily="18" charset="0"/>
            </a:endParaRPr>
          </a:p>
          <a:p>
            <a:pPr lvl="0">
              <a:buFont typeface="Arial" pitchFamily="34" charset="0"/>
              <a:buChar char="•"/>
            </a:pPr>
            <a:r>
              <a:rPr lang="en-US" sz="2200" dirty="0" err="1" smtClean="0"/>
              <a:t>Extractables</a:t>
            </a:r>
            <a:r>
              <a:rPr lang="en-US" sz="2200" dirty="0" smtClean="0"/>
              <a:t> are chemical entities , both organic  and inorganic , that will extract from components of a container closure system or device into solvents under controlled conditions. They are used to identify and quantify potential </a:t>
            </a:r>
            <a:r>
              <a:rPr lang="en-US" sz="2200" dirty="0" err="1" smtClean="0"/>
              <a:t>leachables</a:t>
            </a:r>
            <a:r>
              <a:rPr lang="en-US" sz="2200" dirty="0" smtClean="0"/>
              <a:t>. </a:t>
            </a:r>
            <a:endParaRPr lang="en-IN" sz="2200" dirty="0" smtClean="0"/>
          </a:p>
        </p:txBody>
      </p:sp>
      <p:sp>
        <p:nvSpPr>
          <p:cNvPr id="7" name="Rectangle 1"/>
          <p:cNvSpPr>
            <a:spLocks noChangeArrowheads="1"/>
          </p:cNvSpPr>
          <p:nvPr/>
        </p:nvSpPr>
        <p:spPr bwMode="auto">
          <a:xfrm>
            <a:off x="395536" y="2971800"/>
            <a:ext cx="8367464"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ctr" anchorCtr="0" compatLnSpc="1">
            <a:prstTxWarp prst="textNoShape">
              <a:avLst/>
            </a:prstTxWarp>
            <a:spAutoFit/>
          </a:bodyPr>
          <a:lstStyle/>
          <a:p>
            <a:pPr marL="914400" marR="0" lvl="2" indent="0" algn="ctr" defTabSz="914400" rtl="0" eaLnBrk="1" fontAlgn="base" latinLnBrk="0" hangingPunct="1">
              <a:lnSpc>
                <a:spcPct val="100000"/>
              </a:lnSpc>
              <a:spcBef>
                <a:spcPct val="0"/>
              </a:spcBef>
              <a:spcAft>
                <a:spcPct val="0"/>
              </a:spcAft>
              <a:buClrTx/>
              <a:buSzTx/>
              <a:tabLst>
                <a:tab pos="914400" algn="l"/>
              </a:tabLst>
            </a:pPr>
            <a:endParaRPr kumimoji="0" lang="en-US"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914400" marR="0" lvl="2" indent="0" algn="ctr" defTabSz="914400" rtl="0" eaLnBrk="1" fontAlgn="base" latinLnBrk="0" hangingPunct="1">
              <a:lnSpc>
                <a:spcPct val="100000"/>
              </a:lnSpc>
              <a:spcBef>
                <a:spcPct val="0"/>
              </a:spcBef>
              <a:spcAft>
                <a:spcPct val="0"/>
              </a:spcAft>
              <a:buClrTx/>
              <a:buSzTx/>
              <a:tabLst>
                <a:tab pos="914400" algn="l"/>
              </a:tabLst>
            </a:pPr>
            <a:endParaRPr kumimoji="0" lang="en-US" sz="20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914400" marR="0" lvl="2" indent="0" algn="ctr" defTabSz="914400" rtl="0" eaLnBrk="1" fontAlgn="base" latinLnBrk="0" hangingPunct="1">
              <a:lnSpc>
                <a:spcPct val="100000"/>
              </a:lnSpc>
              <a:spcBef>
                <a:spcPct val="0"/>
              </a:spcBef>
              <a:spcAft>
                <a:spcPct val="0"/>
              </a:spcAft>
              <a:buClrTx/>
              <a:buSzTx/>
              <a:tabLst>
                <a:tab pos="914400" algn="l"/>
              </a:tabLst>
            </a:pPr>
            <a:r>
              <a:rPr kumimoji="0" lang="en-US" sz="2000" b="0"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Extraction conditions</a:t>
            </a:r>
            <a:endParaRPr kumimoji="0" lang="en-US" sz="900" b="0" i="0" u="sng"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tabLst>
                <a:tab pos="914400" algn="l"/>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8" name="Table 7"/>
          <p:cNvGraphicFramePr>
            <a:graphicFrameLocks noGrp="1"/>
          </p:cNvGraphicFramePr>
          <p:nvPr/>
        </p:nvGraphicFramePr>
        <p:xfrm>
          <a:off x="381000" y="4038600"/>
          <a:ext cx="8305800" cy="2484120"/>
        </p:xfrm>
        <a:graphic>
          <a:graphicData uri="http://schemas.openxmlformats.org/drawingml/2006/table">
            <a:tbl>
              <a:tblPr firstRow="1" bandRow="1">
                <a:tableStyleId>{5C22544A-7EE6-4342-B048-85BDC9FD1C3A}</a:tableStyleId>
              </a:tblPr>
              <a:tblGrid>
                <a:gridCol w="1066800"/>
                <a:gridCol w="2438400"/>
                <a:gridCol w="2438400"/>
                <a:gridCol w="2362200"/>
              </a:tblGrid>
              <a:tr h="838200">
                <a:tc>
                  <a:txBody>
                    <a:bodyPr/>
                    <a:lstStyle/>
                    <a:p>
                      <a:pPr marL="0" marR="0" algn="ctr">
                        <a:lnSpc>
                          <a:spcPct val="150000"/>
                        </a:lnSpc>
                        <a:spcBef>
                          <a:spcPts val="0"/>
                        </a:spcBef>
                        <a:spcAft>
                          <a:spcPts val="0"/>
                        </a:spcAft>
                      </a:pPr>
                      <a:r>
                        <a:rPr lang="en-US" sz="1800" dirty="0">
                          <a:solidFill>
                            <a:schemeClr val="tx1"/>
                          </a:solidFill>
                          <a:effectLst/>
                        </a:rPr>
                        <a:t>Sr. No.</a:t>
                      </a:r>
                      <a:endParaRPr lang="en-US" sz="1800" dirty="0">
                        <a:solidFill>
                          <a:schemeClr val="tx1"/>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marL="0" marR="0" algn="ctr">
                        <a:lnSpc>
                          <a:spcPct val="150000"/>
                        </a:lnSpc>
                        <a:spcBef>
                          <a:spcPts val="0"/>
                        </a:spcBef>
                        <a:spcAft>
                          <a:spcPts val="0"/>
                        </a:spcAft>
                      </a:pPr>
                      <a:r>
                        <a:rPr lang="en-US" sz="1800" dirty="0">
                          <a:solidFill>
                            <a:schemeClr val="tx1"/>
                          </a:solidFill>
                          <a:effectLst/>
                        </a:rPr>
                        <a:t>Temperature</a:t>
                      </a:r>
                      <a:endParaRPr lang="en-US" sz="1800" dirty="0">
                        <a:solidFill>
                          <a:schemeClr val="tx1"/>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marL="0" marR="0" algn="ctr">
                        <a:lnSpc>
                          <a:spcPct val="150000"/>
                        </a:lnSpc>
                        <a:spcBef>
                          <a:spcPts val="0"/>
                        </a:spcBef>
                        <a:spcAft>
                          <a:spcPts val="0"/>
                        </a:spcAft>
                      </a:pPr>
                      <a:r>
                        <a:rPr lang="en-US" sz="1800" dirty="0">
                          <a:solidFill>
                            <a:schemeClr val="tx1"/>
                          </a:solidFill>
                          <a:effectLst/>
                        </a:rPr>
                        <a:t>Relative humidity [%RH]</a:t>
                      </a:r>
                      <a:endParaRPr lang="en-US" sz="1800" dirty="0">
                        <a:solidFill>
                          <a:schemeClr val="tx1"/>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marL="0" marR="0" algn="ctr">
                        <a:lnSpc>
                          <a:spcPct val="150000"/>
                        </a:lnSpc>
                        <a:spcBef>
                          <a:spcPts val="0"/>
                        </a:spcBef>
                        <a:spcAft>
                          <a:spcPts val="0"/>
                        </a:spcAft>
                      </a:pPr>
                      <a:r>
                        <a:rPr lang="en-US" sz="1800" dirty="0">
                          <a:solidFill>
                            <a:schemeClr val="tx1"/>
                          </a:solidFill>
                          <a:effectLst/>
                        </a:rPr>
                        <a:t>Time points</a:t>
                      </a:r>
                      <a:endParaRPr lang="en-US" sz="1800" dirty="0">
                        <a:solidFill>
                          <a:schemeClr val="tx1"/>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r>
              <a:tr h="370840">
                <a:tc>
                  <a:txBody>
                    <a:bodyPr/>
                    <a:lstStyle/>
                    <a:p>
                      <a:pPr marL="342900" marR="0" lvl="0" indent="-342900" algn="ctr">
                        <a:lnSpc>
                          <a:spcPct val="150000"/>
                        </a:lnSpc>
                        <a:spcBef>
                          <a:spcPts val="0"/>
                        </a:spcBef>
                        <a:spcAft>
                          <a:spcPts val="0"/>
                        </a:spcAft>
                        <a:buFont typeface="+mj-lt"/>
                        <a:buAutoNum type="arabicPeriod"/>
                        <a:tabLst>
                          <a:tab pos="457200" algn="l"/>
                        </a:tabLst>
                      </a:pPr>
                      <a:r>
                        <a:rPr lang="en-US" sz="1800">
                          <a:solidFill>
                            <a:schemeClr val="tx1"/>
                          </a:solidFill>
                          <a:effectLst/>
                        </a:rPr>
                        <a:t> </a:t>
                      </a:r>
                      <a:endParaRPr lang="en-US" sz="1800">
                        <a:solidFill>
                          <a:schemeClr val="tx1"/>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50000"/>
                        </a:lnSpc>
                        <a:spcBef>
                          <a:spcPts val="0"/>
                        </a:spcBef>
                        <a:spcAft>
                          <a:spcPts val="0"/>
                        </a:spcAft>
                      </a:pPr>
                      <a:r>
                        <a:rPr lang="en-US" sz="1800" dirty="0">
                          <a:solidFill>
                            <a:schemeClr val="tx1"/>
                          </a:solidFill>
                          <a:effectLst/>
                        </a:rPr>
                        <a:t>23 ± 2 °C</a:t>
                      </a:r>
                      <a:endParaRPr lang="en-US" sz="1800" dirty="0">
                        <a:solidFill>
                          <a:schemeClr val="tx1"/>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50000"/>
                        </a:lnSpc>
                        <a:spcBef>
                          <a:spcPts val="0"/>
                        </a:spcBef>
                        <a:spcAft>
                          <a:spcPts val="0"/>
                        </a:spcAft>
                      </a:pPr>
                      <a:r>
                        <a:rPr lang="en-US" sz="1800" dirty="0">
                          <a:solidFill>
                            <a:schemeClr val="tx1"/>
                          </a:solidFill>
                          <a:effectLst/>
                        </a:rPr>
                        <a:t>73 ± 5</a:t>
                      </a:r>
                      <a:endParaRPr lang="en-US" sz="1800" dirty="0">
                        <a:solidFill>
                          <a:schemeClr val="tx1"/>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50000"/>
                        </a:lnSpc>
                        <a:spcBef>
                          <a:spcPts val="0"/>
                        </a:spcBef>
                        <a:spcAft>
                          <a:spcPts val="0"/>
                        </a:spcAft>
                      </a:pPr>
                      <a:r>
                        <a:rPr lang="en-US" sz="1800" dirty="0">
                          <a:solidFill>
                            <a:schemeClr val="tx1"/>
                          </a:solidFill>
                          <a:effectLst/>
                        </a:rPr>
                        <a:t>Day-1</a:t>
                      </a:r>
                      <a:endParaRPr lang="en-US" sz="1800" dirty="0">
                        <a:solidFill>
                          <a:schemeClr val="tx1"/>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342900" marR="0" lvl="0" indent="-342900" algn="ctr">
                        <a:lnSpc>
                          <a:spcPct val="150000"/>
                        </a:lnSpc>
                        <a:spcBef>
                          <a:spcPts val="0"/>
                        </a:spcBef>
                        <a:spcAft>
                          <a:spcPts val="0"/>
                        </a:spcAft>
                        <a:buFont typeface="+mj-lt"/>
                        <a:buAutoNum type="arabicPeriod"/>
                        <a:tabLst>
                          <a:tab pos="457200" algn="l"/>
                        </a:tabLst>
                      </a:pPr>
                      <a:r>
                        <a:rPr lang="en-US" sz="1800">
                          <a:solidFill>
                            <a:schemeClr val="tx1"/>
                          </a:solidFill>
                          <a:effectLst/>
                        </a:rPr>
                        <a:t> </a:t>
                      </a:r>
                      <a:endParaRPr lang="en-US" sz="1800">
                        <a:solidFill>
                          <a:schemeClr val="tx1"/>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50000"/>
                        </a:lnSpc>
                        <a:spcBef>
                          <a:spcPts val="0"/>
                        </a:spcBef>
                        <a:spcAft>
                          <a:spcPts val="0"/>
                        </a:spcAft>
                      </a:pPr>
                      <a:r>
                        <a:rPr lang="en-US" sz="1800">
                          <a:solidFill>
                            <a:schemeClr val="tx1"/>
                          </a:solidFill>
                          <a:effectLst/>
                        </a:rPr>
                        <a:t>23 ± 2 °C</a:t>
                      </a:r>
                      <a:endParaRPr lang="en-US" sz="1800">
                        <a:solidFill>
                          <a:schemeClr val="tx1"/>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50000"/>
                        </a:lnSpc>
                        <a:spcBef>
                          <a:spcPts val="0"/>
                        </a:spcBef>
                        <a:spcAft>
                          <a:spcPts val="0"/>
                        </a:spcAft>
                      </a:pPr>
                      <a:r>
                        <a:rPr lang="en-US" sz="1800">
                          <a:solidFill>
                            <a:schemeClr val="tx1"/>
                          </a:solidFill>
                          <a:effectLst/>
                        </a:rPr>
                        <a:t>73 ± 5</a:t>
                      </a:r>
                      <a:endParaRPr lang="en-US" sz="1800">
                        <a:solidFill>
                          <a:schemeClr val="tx1"/>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50000"/>
                        </a:lnSpc>
                        <a:spcBef>
                          <a:spcPts val="0"/>
                        </a:spcBef>
                        <a:spcAft>
                          <a:spcPts val="0"/>
                        </a:spcAft>
                      </a:pPr>
                      <a:r>
                        <a:rPr lang="en-US" sz="1800" dirty="0">
                          <a:solidFill>
                            <a:schemeClr val="tx1"/>
                          </a:solidFill>
                          <a:effectLst/>
                        </a:rPr>
                        <a:t>Day-7</a:t>
                      </a:r>
                      <a:endParaRPr lang="en-US" sz="1800" dirty="0">
                        <a:solidFill>
                          <a:schemeClr val="tx1"/>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342900" marR="0" lvl="0" indent="-342900" algn="ctr">
                        <a:lnSpc>
                          <a:spcPct val="150000"/>
                        </a:lnSpc>
                        <a:spcBef>
                          <a:spcPts val="0"/>
                        </a:spcBef>
                        <a:spcAft>
                          <a:spcPts val="0"/>
                        </a:spcAft>
                        <a:buFont typeface="+mj-lt"/>
                        <a:buAutoNum type="arabicPeriod"/>
                        <a:tabLst>
                          <a:tab pos="457200" algn="l"/>
                        </a:tabLst>
                      </a:pPr>
                      <a:r>
                        <a:rPr lang="en-US" sz="1800" dirty="0">
                          <a:solidFill>
                            <a:schemeClr val="tx1"/>
                          </a:solidFill>
                          <a:effectLst/>
                        </a:rPr>
                        <a:t> </a:t>
                      </a:r>
                      <a:endParaRPr lang="en-US" sz="1800" dirty="0">
                        <a:solidFill>
                          <a:schemeClr val="tx1"/>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50000"/>
                        </a:lnSpc>
                        <a:spcBef>
                          <a:spcPts val="0"/>
                        </a:spcBef>
                        <a:spcAft>
                          <a:spcPts val="0"/>
                        </a:spcAft>
                      </a:pPr>
                      <a:r>
                        <a:rPr lang="en-US" sz="1800">
                          <a:solidFill>
                            <a:schemeClr val="tx1"/>
                          </a:solidFill>
                          <a:effectLst/>
                        </a:rPr>
                        <a:t>23 ± 2 °C</a:t>
                      </a:r>
                      <a:endParaRPr lang="en-US" sz="1800">
                        <a:solidFill>
                          <a:schemeClr val="tx1"/>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50000"/>
                        </a:lnSpc>
                        <a:spcBef>
                          <a:spcPts val="0"/>
                        </a:spcBef>
                        <a:spcAft>
                          <a:spcPts val="0"/>
                        </a:spcAft>
                      </a:pPr>
                      <a:r>
                        <a:rPr lang="en-US" sz="1800">
                          <a:solidFill>
                            <a:schemeClr val="tx1"/>
                          </a:solidFill>
                          <a:effectLst/>
                        </a:rPr>
                        <a:t>73 ± 5</a:t>
                      </a:r>
                      <a:endParaRPr lang="en-US" sz="1800">
                        <a:solidFill>
                          <a:schemeClr val="tx1"/>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50000"/>
                        </a:lnSpc>
                        <a:spcBef>
                          <a:spcPts val="0"/>
                        </a:spcBef>
                        <a:spcAft>
                          <a:spcPts val="0"/>
                        </a:spcAft>
                      </a:pPr>
                      <a:r>
                        <a:rPr lang="en-US" sz="1800" dirty="0">
                          <a:solidFill>
                            <a:schemeClr val="tx1"/>
                          </a:solidFill>
                          <a:effectLst/>
                        </a:rPr>
                        <a:t>Day-14</a:t>
                      </a:r>
                      <a:endParaRPr lang="en-US" sz="1800" dirty="0">
                        <a:solidFill>
                          <a:schemeClr val="tx1"/>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342900" marR="0" lvl="0" indent="-342900" algn="ctr">
                        <a:lnSpc>
                          <a:spcPct val="150000"/>
                        </a:lnSpc>
                        <a:spcBef>
                          <a:spcPts val="0"/>
                        </a:spcBef>
                        <a:spcAft>
                          <a:spcPts val="0"/>
                        </a:spcAft>
                        <a:buFont typeface="+mj-lt"/>
                        <a:buAutoNum type="arabicPeriod"/>
                        <a:tabLst>
                          <a:tab pos="457200" algn="l"/>
                        </a:tabLst>
                      </a:pPr>
                      <a:r>
                        <a:rPr lang="en-US" sz="1800">
                          <a:solidFill>
                            <a:schemeClr val="tx1"/>
                          </a:solidFill>
                          <a:effectLst/>
                        </a:rPr>
                        <a:t> </a:t>
                      </a:r>
                      <a:endParaRPr lang="en-US" sz="1800">
                        <a:solidFill>
                          <a:schemeClr val="tx1"/>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50000"/>
                        </a:lnSpc>
                        <a:spcBef>
                          <a:spcPts val="0"/>
                        </a:spcBef>
                        <a:spcAft>
                          <a:spcPts val="0"/>
                        </a:spcAft>
                      </a:pPr>
                      <a:r>
                        <a:rPr lang="en-US" sz="1800">
                          <a:solidFill>
                            <a:schemeClr val="tx1"/>
                          </a:solidFill>
                          <a:effectLst/>
                        </a:rPr>
                        <a:t>23 ± 2 °C</a:t>
                      </a:r>
                      <a:endParaRPr lang="en-US" sz="1800">
                        <a:solidFill>
                          <a:schemeClr val="tx1"/>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50000"/>
                        </a:lnSpc>
                        <a:spcBef>
                          <a:spcPts val="0"/>
                        </a:spcBef>
                        <a:spcAft>
                          <a:spcPts val="0"/>
                        </a:spcAft>
                      </a:pPr>
                      <a:r>
                        <a:rPr lang="en-US" sz="1800" dirty="0">
                          <a:solidFill>
                            <a:schemeClr val="tx1"/>
                          </a:solidFill>
                          <a:effectLst/>
                        </a:rPr>
                        <a:t>73 ± 5</a:t>
                      </a:r>
                      <a:endParaRPr lang="en-US" sz="1800" dirty="0">
                        <a:solidFill>
                          <a:schemeClr val="tx1"/>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50000"/>
                        </a:lnSpc>
                        <a:spcBef>
                          <a:spcPts val="0"/>
                        </a:spcBef>
                        <a:spcAft>
                          <a:spcPts val="0"/>
                        </a:spcAft>
                      </a:pPr>
                      <a:r>
                        <a:rPr lang="en-US" sz="1800" dirty="0">
                          <a:solidFill>
                            <a:schemeClr val="tx1"/>
                          </a:solidFill>
                          <a:effectLst/>
                        </a:rPr>
                        <a:t>Day-28</a:t>
                      </a:r>
                      <a:endParaRPr lang="en-US" sz="1800" dirty="0">
                        <a:solidFill>
                          <a:schemeClr val="tx1"/>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ransition>
    <p:diamon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amond(in)">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blinds(horizontal)">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blinds(horizontal)">
                                      <p:cBhvr>
                                        <p:cTn id="17" dur="500"/>
                                        <p:tgtEl>
                                          <p:spTgt spid="5">
                                            <p:txEl>
                                              <p:pRg st="3" end="3"/>
                                            </p:txEl>
                                          </p:spTgt>
                                        </p:tgtEl>
                                      </p:cBhvr>
                                    </p:animEffect>
                                  </p:childTnLst>
                                </p:cTn>
                              </p:par>
                              <p:par>
                                <p:cTn id="18" presetID="2" presetClass="entr" presetSubtype="4" fill="hold" nodeType="withEffect">
                                  <p:stCondLst>
                                    <p:cond delay="0"/>
                                  </p:stCondLst>
                                  <p:childTnLst>
                                    <p:set>
                                      <p:cBhvr>
                                        <p:cTn id="19" dur="1" fill="hold">
                                          <p:stCondLst>
                                            <p:cond delay="0"/>
                                          </p:stCondLst>
                                        </p:cTn>
                                        <p:tgtEl>
                                          <p:spTgt spid="5">
                                            <p:txEl>
                                              <p:pRg st="4" end="4"/>
                                            </p:txEl>
                                          </p:spTgt>
                                        </p:tgtEl>
                                        <p:attrNameLst>
                                          <p:attrName>style.visibility</p:attrName>
                                        </p:attrNameLst>
                                      </p:cBhvr>
                                      <p:to>
                                        <p:strVal val="visible"/>
                                      </p:to>
                                    </p:set>
                                    <p:anim calcmode="lin" valueType="num">
                                      <p:cBhvr additive="base">
                                        <p:cTn id="20"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5" presetClass="entr" presetSubtype="10" fill="hold" nodeType="clickEffect">
                                  <p:stCondLst>
                                    <p:cond delay="0"/>
                                  </p:stCondLst>
                                  <p:childTnLst>
                                    <p:set>
                                      <p:cBhvr>
                                        <p:cTn id="25" dur="1" fill="hold">
                                          <p:stCondLst>
                                            <p:cond delay="0"/>
                                          </p:stCondLst>
                                        </p:cTn>
                                        <p:tgtEl>
                                          <p:spTgt spid="7">
                                            <p:txEl>
                                              <p:pRg st="2" end="2"/>
                                            </p:txEl>
                                          </p:spTgt>
                                        </p:tgtEl>
                                        <p:attrNameLst>
                                          <p:attrName>style.visibility</p:attrName>
                                        </p:attrNameLst>
                                      </p:cBhvr>
                                      <p:to>
                                        <p:strVal val="visible"/>
                                      </p:to>
                                    </p:set>
                                    <p:animEffect transition="in" filter="checkerboard(across)">
                                      <p:cBhvr>
                                        <p:cTn id="26" dur="500"/>
                                        <p:tgtEl>
                                          <p:spTgt spid="7">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0" y="0"/>
            <a:ext cx="9143999" cy="6858000"/>
          </a:xfrm>
          <a:prstGeom prst="rect">
            <a:avLst/>
          </a:prstGeom>
        </p:spPr>
      </p:pic>
      <p:sp>
        <p:nvSpPr>
          <p:cNvPr id="5" name="Rectangle 4"/>
          <p:cNvSpPr/>
          <p:nvPr/>
        </p:nvSpPr>
        <p:spPr>
          <a:xfrm>
            <a:off x="395536" y="260648"/>
            <a:ext cx="5261056" cy="461665"/>
          </a:xfrm>
          <a:prstGeom prst="rect">
            <a:avLst/>
          </a:prstGeom>
        </p:spPr>
        <p:txBody>
          <a:bodyPr wrap="square">
            <a:spAutoFit/>
          </a:bodyPr>
          <a:lstStyle/>
          <a:p>
            <a:pPr lvl="0"/>
            <a:endParaRPr lang="en-IN" sz="2400" dirty="0">
              <a:solidFill>
                <a:prstClr val="black"/>
              </a:solidFill>
            </a:endParaRPr>
          </a:p>
        </p:txBody>
      </p:sp>
      <p:sp>
        <p:nvSpPr>
          <p:cNvPr id="7" name="Rectangle 6"/>
          <p:cNvSpPr/>
          <p:nvPr/>
        </p:nvSpPr>
        <p:spPr>
          <a:xfrm>
            <a:off x="539552" y="188640"/>
            <a:ext cx="1773242" cy="461665"/>
          </a:xfrm>
          <a:prstGeom prst="rect">
            <a:avLst/>
          </a:prstGeom>
        </p:spPr>
        <p:txBody>
          <a:bodyPr wrap="none">
            <a:spAutoFit/>
          </a:bodyPr>
          <a:lstStyle/>
          <a:p>
            <a:pPr lvl="0"/>
            <a:r>
              <a:rPr lang="en-US" sz="2400" b="1" i="1" u="sng" dirty="0" err="1">
                <a:solidFill>
                  <a:prstClr val="black"/>
                </a:solidFill>
                <a:latin typeface="Times New Roman" pitchFamily="18" charset="0"/>
                <a:cs typeface="Times New Roman" pitchFamily="18" charset="0"/>
              </a:rPr>
              <a:t>Extractables</a:t>
            </a:r>
            <a:endParaRPr lang="en-IN" sz="2400" dirty="0">
              <a:solidFill>
                <a:prstClr val="black"/>
              </a:solidFill>
            </a:endParaRPr>
          </a:p>
        </p:txBody>
      </p:sp>
      <p:graphicFrame>
        <p:nvGraphicFramePr>
          <p:cNvPr id="8" name="Table 7"/>
          <p:cNvGraphicFramePr>
            <a:graphicFrameLocks noGrp="1"/>
          </p:cNvGraphicFramePr>
          <p:nvPr/>
        </p:nvGraphicFramePr>
        <p:xfrm>
          <a:off x="179512" y="814189"/>
          <a:ext cx="8784976" cy="5927179"/>
        </p:xfrm>
        <a:graphic>
          <a:graphicData uri="http://schemas.openxmlformats.org/drawingml/2006/table">
            <a:tbl>
              <a:tblPr firstRow="1" bandRow="1">
                <a:tableStyleId>{5C22544A-7EE6-4342-B048-85BDC9FD1C3A}</a:tableStyleId>
              </a:tblPr>
              <a:tblGrid>
                <a:gridCol w="1368152"/>
                <a:gridCol w="1468491"/>
                <a:gridCol w="1771869"/>
                <a:gridCol w="2376264"/>
                <a:gridCol w="1800200"/>
              </a:tblGrid>
              <a:tr h="486921">
                <a:tc>
                  <a:txBody>
                    <a:bodyPr/>
                    <a:lstStyle/>
                    <a:p>
                      <a:pPr>
                        <a:lnSpc>
                          <a:spcPct val="115000"/>
                        </a:lnSpc>
                        <a:spcAft>
                          <a:spcPts val="0"/>
                        </a:spcAft>
                      </a:pPr>
                      <a:r>
                        <a:rPr lang="en-US" sz="1800" kern="1200" dirty="0" smtClean="0">
                          <a:solidFill>
                            <a:schemeClr val="dk1"/>
                          </a:solidFill>
                          <a:latin typeface="+mn-lt"/>
                          <a:ea typeface="+mn-ea"/>
                          <a:cs typeface="+mn-cs"/>
                        </a:rPr>
                        <a:t>Source of Extractable</a:t>
                      </a:r>
                      <a:endParaRPr lang="en-IN" sz="1800" kern="1200" dirty="0" smtClean="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gridSpan="2">
                  <a:txBody>
                    <a:bodyPr/>
                    <a:lstStyle/>
                    <a:p>
                      <a:pPr>
                        <a:lnSpc>
                          <a:spcPct val="115000"/>
                        </a:lnSpc>
                        <a:spcAft>
                          <a:spcPts val="0"/>
                        </a:spcAft>
                      </a:pPr>
                      <a:r>
                        <a:rPr lang="en-US" sz="1800" kern="1200" dirty="0" smtClean="0">
                          <a:solidFill>
                            <a:schemeClr val="dk1"/>
                          </a:solidFill>
                          <a:latin typeface="+mn-lt"/>
                          <a:ea typeface="+mn-ea"/>
                          <a:cs typeface="+mn-cs"/>
                        </a:rPr>
                        <a:t>Extractable  </a:t>
                      </a:r>
                      <a:endParaRPr lang="en-IN" sz="1800" kern="1200" dirty="0" smtClean="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hMerge="1">
                  <a:txBody>
                    <a:bodyPr/>
                    <a:lstStyle/>
                    <a:p>
                      <a:endParaRPr lang="en-IN"/>
                    </a:p>
                  </a:txBody>
                  <a:tcPr/>
                </a:tc>
                <a:tc>
                  <a:txBody>
                    <a:bodyPr/>
                    <a:lstStyle/>
                    <a:p>
                      <a:pPr>
                        <a:lnSpc>
                          <a:spcPct val="115000"/>
                        </a:lnSpc>
                        <a:spcAft>
                          <a:spcPts val="0"/>
                        </a:spcAft>
                      </a:pPr>
                      <a:r>
                        <a:rPr lang="en-US" sz="1800" kern="1200" dirty="0" smtClean="0">
                          <a:solidFill>
                            <a:schemeClr val="dk1"/>
                          </a:solidFill>
                          <a:latin typeface="+mn-lt"/>
                          <a:ea typeface="+mn-ea"/>
                          <a:cs typeface="+mn-cs"/>
                        </a:rPr>
                        <a:t>Components of Extractable study</a:t>
                      </a:r>
                      <a:endParaRPr lang="en-IN" sz="1800" kern="1200" dirty="0" smtClean="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nSpc>
                          <a:spcPct val="115000"/>
                        </a:lnSpc>
                        <a:spcAft>
                          <a:spcPts val="0"/>
                        </a:spcAft>
                      </a:pPr>
                      <a:r>
                        <a:rPr lang="en-US" sz="1800" kern="1200" dirty="0" smtClean="0">
                          <a:solidFill>
                            <a:schemeClr val="dk1"/>
                          </a:solidFill>
                          <a:latin typeface="+mn-lt"/>
                          <a:ea typeface="+mn-ea"/>
                          <a:cs typeface="+mn-cs"/>
                        </a:rPr>
                        <a:t>Significance of Extractable Study</a:t>
                      </a:r>
                      <a:endParaRPr lang="en-IN" sz="1800" kern="1200" dirty="0" smtClean="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r>
              <a:tr h="2278723">
                <a:tc rowSpan="2">
                  <a:txBody>
                    <a:bodyPr/>
                    <a:lstStyle/>
                    <a:p>
                      <a:pPr>
                        <a:lnSpc>
                          <a:spcPct val="115000"/>
                        </a:lnSpc>
                        <a:spcAft>
                          <a:spcPts val="0"/>
                        </a:spcAft>
                      </a:pPr>
                      <a:r>
                        <a:rPr lang="en-US" sz="1800" kern="1200" dirty="0" smtClean="0">
                          <a:solidFill>
                            <a:schemeClr val="dk1"/>
                          </a:solidFill>
                          <a:latin typeface="+mn-lt"/>
                          <a:ea typeface="+mn-ea"/>
                          <a:cs typeface="+mn-cs"/>
                        </a:rPr>
                        <a:t>Plastic Container </a:t>
                      </a:r>
                      <a:endParaRPr lang="en-IN" sz="1800" kern="1200" dirty="0" smtClean="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r>
                        <a:rPr lang="en-US" sz="1800" kern="1200" dirty="0" smtClean="0">
                          <a:solidFill>
                            <a:schemeClr val="dk1"/>
                          </a:solidFill>
                          <a:latin typeface="+mn-lt"/>
                          <a:ea typeface="+mn-ea"/>
                          <a:cs typeface="+mn-cs"/>
                        </a:rPr>
                        <a:t>Additives, anti oxidants , stabilizers, plasticizers, emulsifiers, </a:t>
                      </a:r>
                      <a:r>
                        <a:rPr lang="en-US" sz="1800" kern="1200" dirty="0" err="1" smtClean="0">
                          <a:solidFill>
                            <a:schemeClr val="dk1"/>
                          </a:solidFill>
                          <a:latin typeface="+mn-lt"/>
                          <a:ea typeface="+mn-ea"/>
                          <a:cs typeface="+mn-cs"/>
                        </a:rPr>
                        <a:t>colourants</a:t>
                      </a:r>
                      <a:r>
                        <a:rPr lang="en-US" sz="1800" kern="1200" dirty="0" smtClean="0">
                          <a:solidFill>
                            <a:schemeClr val="dk1"/>
                          </a:solidFill>
                          <a:latin typeface="+mn-lt"/>
                          <a:ea typeface="+mn-ea"/>
                          <a:cs typeface="+mn-cs"/>
                        </a:rPr>
                        <a:t> , </a:t>
                      </a:r>
                      <a:r>
                        <a:rPr lang="en-US" sz="1800" kern="1200" dirty="0" err="1" smtClean="0">
                          <a:solidFill>
                            <a:schemeClr val="dk1"/>
                          </a:solidFill>
                          <a:latin typeface="+mn-lt"/>
                          <a:ea typeface="+mn-ea"/>
                          <a:cs typeface="+mn-cs"/>
                        </a:rPr>
                        <a:t>monomars</a:t>
                      </a:r>
                      <a:r>
                        <a:rPr lang="en-US" sz="1800" kern="1200" dirty="0" smtClean="0">
                          <a:solidFill>
                            <a:schemeClr val="dk1"/>
                          </a:solidFill>
                          <a:latin typeface="+mn-lt"/>
                          <a:ea typeface="+mn-ea"/>
                          <a:cs typeface="+mn-cs"/>
                        </a:rPr>
                        <a:t>, </a:t>
                      </a:r>
                      <a:r>
                        <a:rPr lang="en-US" sz="1800" kern="1200" dirty="0" err="1" smtClean="0">
                          <a:solidFill>
                            <a:schemeClr val="dk1"/>
                          </a:solidFill>
                          <a:latin typeface="+mn-lt"/>
                          <a:ea typeface="+mn-ea"/>
                          <a:cs typeface="+mn-cs"/>
                        </a:rPr>
                        <a:t>oligomers</a:t>
                      </a:r>
                      <a:r>
                        <a:rPr lang="en-US" sz="1800" kern="1200" dirty="0" smtClean="0">
                          <a:solidFill>
                            <a:schemeClr val="dk1"/>
                          </a:solidFill>
                          <a:latin typeface="+mn-lt"/>
                          <a:ea typeface="+mn-ea"/>
                          <a:cs typeface="+mn-cs"/>
                        </a:rPr>
                        <a:t> residual catalysts, impurities UV </a:t>
                      </a:r>
                      <a:r>
                        <a:rPr lang="en-US" sz="1800" kern="1200" dirty="0" err="1" smtClean="0">
                          <a:solidFill>
                            <a:schemeClr val="dk1"/>
                          </a:solidFill>
                          <a:latin typeface="+mn-lt"/>
                          <a:ea typeface="+mn-ea"/>
                          <a:cs typeface="+mn-cs"/>
                        </a:rPr>
                        <a:t>absorvers</a:t>
                      </a:r>
                      <a:r>
                        <a:rPr lang="en-US" sz="1800" kern="1200" dirty="0" smtClean="0">
                          <a:solidFill>
                            <a:schemeClr val="dk1"/>
                          </a:solidFill>
                          <a:latin typeface="+mn-lt"/>
                          <a:ea typeface="+mn-ea"/>
                          <a:cs typeface="+mn-cs"/>
                        </a:rPr>
                        <a:t> fillers, anti fogging, </a:t>
                      </a:r>
                      <a:r>
                        <a:rPr lang="en-US" sz="1800" kern="1200" dirty="0" err="1" smtClean="0">
                          <a:solidFill>
                            <a:schemeClr val="dk1"/>
                          </a:solidFill>
                          <a:latin typeface="+mn-lt"/>
                          <a:ea typeface="+mn-ea"/>
                          <a:cs typeface="+mn-cs"/>
                        </a:rPr>
                        <a:t>aniticrobials</a:t>
                      </a:r>
                      <a:r>
                        <a:rPr lang="en-US" sz="1800" kern="1200" dirty="0" smtClean="0">
                          <a:solidFill>
                            <a:schemeClr val="dk1"/>
                          </a:solidFill>
                          <a:latin typeface="+mn-lt"/>
                          <a:ea typeface="+mn-ea"/>
                          <a:cs typeface="+mn-cs"/>
                        </a:rPr>
                        <a:t> etc.</a:t>
                      </a:r>
                      <a:endParaRPr lang="en-IN" sz="1800" kern="1200" dirty="0" smtClean="0">
                        <a:solidFill>
                          <a:schemeClr val="dk1"/>
                        </a:solidFill>
                        <a:latin typeface="+mn-lt"/>
                        <a:ea typeface="+mn-ea"/>
                        <a:cs typeface="+mn-cs"/>
                      </a:endParaRPr>
                    </a:p>
                    <a:p>
                      <a:pPr marL="0" algn="l" defTabSz="914400" rtl="0" eaLnBrk="1" latinLnBrk="0" hangingPunct="1">
                        <a:lnSpc>
                          <a:spcPct val="115000"/>
                        </a:lnSpc>
                        <a:spcAft>
                          <a:spcPts val="0"/>
                        </a:spcAft>
                      </a:pPr>
                      <a:r>
                        <a:rPr lang="en-US" sz="1800" kern="1200" dirty="0" smtClean="0">
                          <a:solidFill>
                            <a:schemeClr val="dk1"/>
                          </a:solidFill>
                          <a:latin typeface="+mn-lt"/>
                          <a:ea typeface="+mn-ea"/>
                          <a:cs typeface="+mn-cs"/>
                        </a:rPr>
                        <a:t>Typical Plastic Additives -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IN"/>
                    </a:p>
                  </a:txBody>
                  <a:tcPr/>
                </a:tc>
                <a:tc rowSpan="2">
                  <a:txBody>
                    <a:bodyPr/>
                    <a:lstStyle/>
                    <a:p>
                      <a:pPr lvl="0"/>
                      <a:r>
                        <a:rPr lang="en-US" sz="1800" kern="1200" dirty="0" smtClean="0">
                          <a:solidFill>
                            <a:schemeClr val="dk1"/>
                          </a:solidFill>
                          <a:latin typeface="+mn-lt"/>
                          <a:ea typeface="+mn-ea"/>
                          <a:cs typeface="+mn-cs"/>
                        </a:rPr>
                        <a:t>Extraction</a:t>
                      </a:r>
                      <a:endParaRPr lang="en-IN" sz="1800" kern="1200" dirty="0" smtClean="0">
                        <a:solidFill>
                          <a:schemeClr val="dk1"/>
                        </a:solidFill>
                        <a:latin typeface="+mn-lt"/>
                        <a:ea typeface="+mn-ea"/>
                        <a:cs typeface="+mn-cs"/>
                      </a:endParaRPr>
                    </a:p>
                    <a:p>
                      <a:r>
                        <a:rPr lang="en-US" sz="1800" kern="1200" dirty="0" smtClean="0">
                          <a:solidFill>
                            <a:schemeClr val="dk1"/>
                          </a:solidFill>
                          <a:latin typeface="+mn-lt"/>
                          <a:ea typeface="+mn-ea"/>
                          <a:cs typeface="+mn-cs"/>
                        </a:rPr>
                        <a:t>-   Suitable Solvents-optimized for the polymer/material</a:t>
                      </a:r>
                      <a:endParaRPr lang="en-IN" sz="1800" kern="1200" dirty="0" smtClean="0">
                        <a:solidFill>
                          <a:schemeClr val="dk1"/>
                        </a:solidFill>
                        <a:latin typeface="+mn-lt"/>
                        <a:ea typeface="+mn-ea"/>
                        <a:cs typeface="+mn-cs"/>
                      </a:endParaRPr>
                    </a:p>
                    <a:p>
                      <a:r>
                        <a:rPr lang="en-US" sz="1800" kern="1200" dirty="0" smtClean="0">
                          <a:solidFill>
                            <a:schemeClr val="dk1"/>
                          </a:solidFill>
                          <a:latin typeface="+mn-lt"/>
                          <a:ea typeface="+mn-ea"/>
                          <a:cs typeface="+mn-cs"/>
                        </a:rPr>
                        <a:t>-   Vigorous extraction</a:t>
                      </a:r>
                      <a:endParaRPr lang="en-IN" sz="1800" kern="1200" dirty="0" smtClean="0">
                        <a:solidFill>
                          <a:schemeClr val="dk1"/>
                        </a:solidFill>
                        <a:latin typeface="+mn-lt"/>
                        <a:ea typeface="+mn-ea"/>
                        <a:cs typeface="+mn-cs"/>
                      </a:endParaRPr>
                    </a:p>
                    <a:p>
                      <a:r>
                        <a:rPr lang="en-US" sz="1800" kern="1200" dirty="0" smtClean="0">
                          <a:solidFill>
                            <a:schemeClr val="dk1"/>
                          </a:solidFill>
                          <a:latin typeface="+mn-lt"/>
                          <a:ea typeface="+mn-ea"/>
                          <a:cs typeface="+mn-cs"/>
                        </a:rPr>
                        <a:t>Technique(s)</a:t>
                      </a:r>
                      <a:endParaRPr lang="en-IN" sz="1800" kern="1200" dirty="0" smtClean="0">
                        <a:solidFill>
                          <a:schemeClr val="dk1"/>
                        </a:solidFill>
                        <a:latin typeface="+mn-lt"/>
                        <a:ea typeface="+mn-ea"/>
                        <a:cs typeface="+mn-cs"/>
                      </a:endParaRPr>
                    </a:p>
                    <a:p>
                      <a:pPr lvl="0"/>
                      <a:r>
                        <a:rPr lang="en-US" sz="1800" kern="1200" dirty="0" smtClean="0">
                          <a:solidFill>
                            <a:schemeClr val="dk1"/>
                          </a:solidFill>
                          <a:latin typeface="+mn-lt"/>
                          <a:ea typeface="+mn-ea"/>
                          <a:cs typeface="+mn-cs"/>
                        </a:rPr>
                        <a:t>To asymptotic levels</a:t>
                      </a:r>
                      <a:endParaRPr lang="en-IN" sz="1800" kern="1200" dirty="0" smtClean="0">
                        <a:solidFill>
                          <a:schemeClr val="dk1"/>
                        </a:solidFill>
                        <a:latin typeface="+mn-lt"/>
                        <a:ea typeface="+mn-ea"/>
                        <a:cs typeface="+mn-cs"/>
                      </a:endParaRPr>
                    </a:p>
                    <a:p>
                      <a:pPr lvl="0"/>
                      <a:r>
                        <a:rPr lang="en-US" sz="1800" kern="1200" dirty="0" smtClean="0">
                          <a:solidFill>
                            <a:schemeClr val="dk1"/>
                          </a:solidFill>
                          <a:latin typeface="+mn-lt"/>
                          <a:ea typeface="+mn-ea"/>
                          <a:cs typeface="+mn-cs"/>
                        </a:rPr>
                        <a:t>Multiply analytical techniques , GC, LC with different </a:t>
                      </a:r>
                      <a:r>
                        <a:rPr lang="en-US" sz="1800" kern="1200" dirty="0" err="1" smtClean="0">
                          <a:solidFill>
                            <a:schemeClr val="dk1"/>
                          </a:solidFill>
                          <a:latin typeface="+mn-lt"/>
                          <a:ea typeface="+mn-ea"/>
                          <a:cs typeface="+mn-cs"/>
                        </a:rPr>
                        <a:t>dectators</a:t>
                      </a:r>
                      <a:endParaRPr lang="en-IN" sz="1800" kern="1200" dirty="0" smtClean="0">
                        <a:solidFill>
                          <a:schemeClr val="dk1"/>
                        </a:solidFill>
                        <a:latin typeface="+mn-lt"/>
                        <a:ea typeface="+mn-ea"/>
                        <a:cs typeface="+mn-cs"/>
                      </a:endParaRPr>
                    </a:p>
                    <a:p>
                      <a:pPr lvl="0"/>
                      <a:r>
                        <a:rPr lang="en-US" sz="1800" kern="1200" dirty="0" smtClean="0">
                          <a:solidFill>
                            <a:schemeClr val="dk1"/>
                          </a:solidFill>
                          <a:latin typeface="+mn-lt"/>
                          <a:ea typeface="+mn-ea"/>
                          <a:cs typeface="+mn-cs"/>
                        </a:rPr>
                        <a:t>Identify principally by  MS </a:t>
                      </a:r>
                      <a:endParaRPr lang="en-IN" sz="1800" kern="1200" dirty="0" smtClean="0">
                        <a:solidFill>
                          <a:schemeClr val="dk1"/>
                        </a:solidFill>
                        <a:latin typeface="+mn-lt"/>
                        <a:ea typeface="+mn-ea"/>
                        <a:cs typeface="+mn-cs"/>
                      </a:endParaRPr>
                    </a:p>
                    <a:p>
                      <a:pPr lvl="0"/>
                      <a:r>
                        <a:rPr lang="en-US" sz="1800" kern="1200" dirty="0" smtClean="0">
                          <a:solidFill>
                            <a:schemeClr val="dk1"/>
                          </a:solidFill>
                          <a:latin typeface="+mn-lt"/>
                          <a:ea typeface="+mn-ea"/>
                          <a:cs typeface="+mn-cs"/>
                        </a:rPr>
                        <a:t>Quantify </a:t>
                      </a:r>
                      <a:r>
                        <a:rPr lang="en-US" sz="1800" kern="1200" dirty="0" err="1" smtClean="0">
                          <a:solidFill>
                            <a:schemeClr val="dk1"/>
                          </a:solidFill>
                          <a:latin typeface="+mn-lt"/>
                          <a:ea typeface="+mn-ea"/>
                          <a:cs typeface="+mn-cs"/>
                        </a:rPr>
                        <a:t>extractables</a:t>
                      </a:r>
                      <a:r>
                        <a:rPr lang="en-US" sz="1800" kern="1200" dirty="0" smtClean="0">
                          <a:solidFill>
                            <a:schemeClr val="dk1"/>
                          </a:solidFill>
                          <a:latin typeface="+mn-lt"/>
                          <a:ea typeface="+mn-ea"/>
                          <a:cs typeface="+mn-cs"/>
                        </a:rPr>
                        <a:t> greater than or equal to the AET(based on the SCT) </a:t>
                      </a:r>
                      <a:endParaRPr lang="en-IN" sz="1800" kern="1200" dirty="0" smtClean="0">
                        <a:solidFill>
                          <a:schemeClr val="dk1"/>
                        </a:solidFill>
                        <a:latin typeface="+mn-lt"/>
                        <a:ea typeface="+mn-ea"/>
                        <a:cs typeface="+mn-cs"/>
                      </a:endParaRPr>
                    </a:p>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2">
                  <a:txBody>
                    <a:bodyPr/>
                    <a:lstStyle/>
                    <a:p>
                      <a:r>
                        <a:rPr lang="en-US" sz="1800" kern="1200" dirty="0" smtClean="0">
                          <a:solidFill>
                            <a:schemeClr val="dk1"/>
                          </a:solidFill>
                          <a:latin typeface="+mn-lt"/>
                          <a:ea typeface="+mn-ea"/>
                          <a:cs typeface="+mn-cs"/>
                        </a:rPr>
                        <a:t>To understand what substances are contained in a material that have the potential to leach into the drug product.</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808312">
                <a:tc vMerge="1">
                  <a:txBody>
                    <a:bodyPr/>
                    <a:lstStyle/>
                    <a:p>
                      <a:endParaRPr lang="en-IN"/>
                    </a:p>
                  </a:txBody>
                  <a:tcPr/>
                </a:tc>
                <a:tc>
                  <a:txBody>
                    <a:bodyPr/>
                    <a:lstStyle/>
                    <a:p>
                      <a:pPr lvl="0"/>
                      <a:r>
                        <a:rPr lang="en-US" sz="1800" kern="1200" dirty="0" smtClean="0">
                          <a:solidFill>
                            <a:schemeClr val="dk1"/>
                          </a:solidFill>
                          <a:latin typeface="+mn-lt"/>
                          <a:ea typeface="+mn-ea"/>
                          <a:cs typeface="+mn-cs"/>
                        </a:rPr>
                        <a:t>Lubricants</a:t>
                      </a:r>
                      <a:endParaRPr lang="en-IN" sz="1800" kern="1200" dirty="0" smtClean="0">
                        <a:solidFill>
                          <a:schemeClr val="dk1"/>
                        </a:solidFill>
                        <a:latin typeface="+mn-lt"/>
                        <a:ea typeface="+mn-ea"/>
                        <a:cs typeface="+mn-cs"/>
                      </a:endParaRPr>
                    </a:p>
                    <a:p>
                      <a:pPr lvl="0"/>
                      <a:r>
                        <a:rPr lang="en-US" sz="1800" kern="1200" dirty="0" smtClean="0">
                          <a:solidFill>
                            <a:schemeClr val="dk1"/>
                          </a:solidFill>
                          <a:latin typeface="+mn-lt"/>
                          <a:ea typeface="+mn-ea"/>
                          <a:cs typeface="+mn-cs"/>
                        </a:rPr>
                        <a:t>Antistatic Agents</a:t>
                      </a:r>
                      <a:endParaRPr lang="en-IN" sz="1800" kern="1200" dirty="0" smtClean="0">
                        <a:solidFill>
                          <a:schemeClr val="dk1"/>
                        </a:solidFill>
                        <a:latin typeface="+mn-lt"/>
                        <a:ea typeface="+mn-ea"/>
                        <a:cs typeface="+mn-cs"/>
                      </a:endParaRPr>
                    </a:p>
                    <a:p>
                      <a:pPr lvl="0"/>
                      <a:r>
                        <a:rPr lang="en-US" sz="1800" kern="1200" dirty="0" smtClean="0">
                          <a:solidFill>
                            <a:schemeClr val="dk1"/>
                          </a:solidFill>
                          <a:latin typeface="+mn-lt"/>
                          <a:ea typeface="+mn-ea"/>
                          <a:cs typeface="+mn-cs"/>
                        </a:rPr>
                        <a:t>Initiators</a:t>
                      </a:r>
                      <a:endParaRPr lang="en-IN" sz="1800" kern="1200" dirty="0" smtClean="0">
                        <a:solidFill>
                          <a:schemeClr val="dk1"/>
                        </a:solidFill>
                        <a:latin typeface="+mn-lt"/>
                        <a:ea typeface="+mn-ea"/>
                        <a:cs typeface="+mn-cs"/>
                      </a:endParaRPr>
                    </a:p>
                    <a:p>
                      <a:pPr lvl="0"/>
                      <a:r>
                        <a:rPr lang="en-US" sz="1800" kern="1200" dirty="0" smtClean="0">
                          <a:solidFill>
                            <a:schemeClr val="dk1"/>
                          </a:solidFill>
                          <a:latin typeface="+mn-lt"/>
                          <a:ea typeface="+mn-ea"/>
                          <a:cs typeface="+mn-cs"/>
                        </a:rPr>
                        <a:t>Stabilizers</a:t>
                      </a:r>
                      <a:endParaRPr lang="en-IN" sz="1800" kern="1200" dirty="0" smtClean="0">
                        <a:solidFill>
                          <a:schemeClr val="dk1"/>
                        </a:solidFill>
                        <a:latin typeface="+mn-lt"/>
                        <a:ea typeface="+mn-ea"/>
                        <a:cs typeface="+mn-cs"/>
                      </a:endParaRPr>
                    </a:p>
                    <a:p>
                      <a:pPr lvl="0"/>
                      <a:r>
                        <a:rPr lang="en-US" sz="1800" kern="1200" dirty="0" smtClean="0">
                          <a:solidFill>
                            <a:schemeClr val="dk1"/>
                          </a:solidFill>
                          <a:latin typeface="+mn-lt"/>
                          <a:ea typeface="+mn-ea"/>
                          <a:cs typeface="+mn-cs"/>
                        </a:rPr>
                        <a:t>Impact Modifiers</a:t>
                      </a:r>
                      <a:endParaRPr lang="en-IN" sz="1800" kern="1200" dirty="0" smtClean="0">
                        <a:solidFill>
                          <a:schemeClr val="dk1"/>
                        </a:solidFill>
                        <a:latin typeface="+mn-lt"/>
                        <a:ea typeface="+mn-ea"/>
                        <a:cs typeface="+mn-cs"/>
                      </a:endParaRPr>
                    </a:p>
                    <a:p>
                      <a:pPr lvl="0"/>
                      <a:r>
                        <a:rPr lang="en-US" sz="1800" kern="1200" dirty="0" smtClean="0">
                          <a:solidFill>
                            <a:schemeClr val="dk1"/>
                          </a:solidFill>
                          <a:latin typeface="+mn-lt"/>
                          <a:ea typeface="+mn-ea"/>
                          <a:cs typeface="+mn-cs"/>
                        </a:rPr>
                        <a:t>Antioxidants</a:t>
                      </a:r>
                      <a:endParaRPr lang="en-IN" sz="1800" kern="1200" dirty="0" smtClean="0">
                        <a:solidFill>
                          <a:schemeClr val="dk1"/>
                        </a:solidFill>
                        <a:latin typeface="+mn-lt"/>
                        <a:ea typeface="+mn-ea"/>
                        <a:cs typeface="+mn-cs"/>
                      </a:endParaRPr>
                    </a:p>
                    <a:p>
                      <a:pPr lvl="0"/>
                      <a:r>
                        <a:rPr lang="en-US" sz="1800" kern="1200" dirty="0" smtClean="0">
                          <a:solidFill>
                            <a:schemeClr val="dk1"/>
                          </a:solidFill>
                          <a:latin typeface="+mn-lt"/>
                          <a:ea typeface="+mn-ea"/>
                          <a:cs typeface="+mn-cs"/>
                        </a:rPr>
                        <a:t>Bactericides</a:t>
                      </a:r>
                      <a:endParaRPr lang="en-IN" sz="1800" kern="1200" dirty="0" smtClean="0">
                        <a:solidFill>
                          <a:schemeClr val="dk1"/>
                        </a:solidFill>
                        <a:latin typeface="+mn-lt"/>
                        <a:ea typeface="+mn-ea"/>
                        <a:cs typeface="+mn-cs"/>
                      </a:endParaRPr>
                    </a:p>
                    <a:p>
                      <a:pPr lvl="0"/>
                      <a:r>
                        <a:rPr lang="en-US" sz="1800" kern="1200" dirty="0" smtClean="0">
                          <a:solidFill>
                            <a:schemeClr val="dk1"/>
                          </a:solidFill>
                          <a:latin typeface="+mn-lt"/>
                          <a:ea typeface="+mn-ea"/>
                          <a:cs typeface="+mn-cs"/>
                        </a:rPr>
                        <a:t>Catalysts</a:t>
                      </a:r>
                      <a:endParaRPr lang="en-IN" sz="1800" kern="1200" dirty="0" smtClean="0">
                        <a:solidFill>
                          <a:schemeClr val="dk1"/>
                        </a:solidFill>
                        <a:latin typeface="+mn-lt"/>
                        <a:ea typeface="+mn-ea"/>
                        <a:cs typeface="+mn-cs"/>
                      </a:endParaRPr>
                    </a:p>
                    <a:p>
                      <a:endParaRPr lang="en-IN" sz="1800" kern="1200" dirty="0" smtClean="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r>
                        <a:rPr lang="en-US" sz="1800" kern="1200" dirty="0" smtClean="0">
                          <a:solidFill>
                            <a:schemeClr val="dk1"/>
                          </a:solidFill>
                          <a:latin typeface="+mn-lt"/>
                          <a:ea typeface="+mn-ea"/>
                          <a:cs typeface="+mn-cs"/>
                        </a:rPr>
                        <a:t>Blowing Agents</a:t>
                      </a:r>
                      <a:endParaRPr lang="en-IN" sz="1800" kern="1200" dirty="0" smtClean="0">
                        <a:solidFill>
                          <a:schemeClr val="dk1"/>
                        </a:solidFill>
                        <a:latin typeface="+mn-lt"/>
                        <a:ea typeface="+mn-ea"/>
                        <a:cs typeface="+mn-cs"/>
                      </a:endParaRPr>
                    </a:p>
                    <a:p>
                      <a:pPr lvl="0"/>
                      <a:r>
                        <a:rPr lang="en-US" sz="1800" kern="1200" dirty="0" smtClean="0">
                          <a:solidFill>
                            <a:schemeClr val="dk1"/>
                          </a:solidFill>
                          <a:latin typeface="+mn-lt"/>
                          <a:ea typeface="+mn-ea"/>
                          <a:cs typeface="+mn-cs"/>
                        </a:rPr>
                        <a:t>Processing Aids</a:t>
                      </a:r>
                      <a:endParaRPr lang="en-IN" sz="1800" kern="1200" dirty="0" smtClean="0">
                        <a:solidFill>
                          <a:schemeClr val="dk1"/>
                        </a:solidFill>
                        <a:latin typeface="+mn-lt"/>
                        <a:ea typeface="+mn-ea"/>
                        <a:cs typeface="+mn-cs"/>
                      </a:endParaRPr>
                    </a:p>
                    <a:p>
                      <a:pPr lvl="0"/>
                      <a:r>
                        <a:rPr lang="en-US" sz="1800" kern="1200" dirty="0" smtClean="0">
                          <a:solidFill>
                            <a:schemeClr val="dk1"/>
                          </a:solidFill>
                          <a:latin typeface="+mn-lt"/>
                          <a:ea typeface="+mn-ea"/>
                          <a:cs typeface="+mn-cs"/>
                        </a:rPr>
                        <a:t>Plasticizers     </a:t>
                      </a:r>
                      <a:endParaRPr lang="en-IN" sz="1800" kern="1200" dirty="0" smtClean="0">
                        <a:solidFill>
                          <a:schemeClr val="dk1"/>
                        </a:solidFill>
                        <a:latin typeface="+mn-lt"/>
                        <a:ea typeface="+mn-ea"/>
                        <a:cs typeface="+mn-cs"/>
                      </a:endParaRPr>
                    </a:p>
                    <a:p>
                      <a:pPr lvl="0"/>
                      <a:r>
                        <a:rPr lang="en-US" sz="1800" kern="1200" dirty="0" smtClean="0">
                          <a:solidFill>
                            <a:schemeClr val="dk1"/>
                          </a:solidFill>
                          <a:latin typeface="+mn-lt"/>
                          <a:ea typeface="+mn-ea"/>
                          <a:cs typeface="+mn-cs"/>
                        </a:rPr>
                        <a:t>Colorants</a:t>
                      </a:r>
                      <a:endParaRPr lang="en-IN" sz="1800" kern="1200" dirty="0" smtClean="0">
                        <a:solidFill>
                          <a:schemeClr val="dk1"/>
                        </a:solidFill>
                        <a:latin typeface="+mn-lt"/>
                        <a:ea typeface="+mn-ea"/>
                        <a:cs typeface="+mn-cs"/>
                      </a:endParaRPr>
                    </a:p>
                    <a:p>
                      <a:pPr lvl="0"/>
                      <a:r>
                        <a:rPr lang="en-US" sz="1800" kern="1200" dirty="0" smtClean="0">
                          <a:solidFill>
                            <a:schemeClr val="dk1"/>
                          </a:solidFill>
                          <a:latin typeface="+mn-lt"/>
                          <a:ea typeface="+mn-ea"/>
                          <a:cs typeface="+mn-cs"/>
                        </a:rPr>
                        <a:t>Brighteners</a:t>
                      </a:r>
                      <a:endParaRPr lang="en-IN" sz="1800" kern="1200" dirty="0" smtClean="0">
                        <a:solidFill>
                          <a:schemeClr val="dk1"/>
                        </a:solidFill>
                        <a:latin typeface="+mn-lt"/>
                        <a:ea typeface="+mn-ea"/>
                        <a:cs typeface="+mn-cs"/>
                      </a:endParaRPr>
                    </a:p>
                    <a:p>
                      <a:pPr lvl="0"/>
                      <a:r>
                        <a:rPr lang="en-US" sz="1800" kern="1200" dirty="0" smtClean="0">
                          <a:solidFill>
                            <a:schemeClr val="dk1"/>
                          </a:solidFill>
                          <a:latin typeface="+mn-lt"/>
                          <a:ea typeface="+mn-ea"/>
                          <a:cs typeface="+mn-cs"/>
                        </a:rPr>
                        <a:t>Release Agents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latin typeface="+mn-lt"/>
                          <a:ea typeface="+mn-ea"/>
                          <a:cs typeface="+mn-cs"/>
                        </a:rPr>
                        <a:t>Vulcanizing Agents </a:t>
                      </a:r>
                      <a:endParaRPr lang="en-IN" sz="1800" kern="1200" dirty="0" smtClean="0">
                        <a:solidFill>
                          <a:schemeClr val="dk1"/>
                        </a:solidFill>
                        <a:latin typeface="+mn-lt"/>
                        <a:ea typeface="+mn-ea"/>
                        <a:cs typeface="+mn-cs"/>
                      </a:endParaRPr>
                    </a:p>
                    <a:p>
                      <a:pPr lvl="0"/>
                      <a:endParaRPr lang="en-IN" sz="1800" kern="1200" dirty="0" smtClean="0">
                        <a:solidFill>
                          <a:schemeClr val="dk1"/>
                        </a:solidFill>
                        <a:latin typeface="+mn-lt"/>
                        <a:ea typeface="+mn-ea"/>
                        <a:cs typeface="+mn-cs"/>
                      </a:endParaRPr>
                    </a:p>
                    <a:p>
                      <a:endParaRPr lang="en-IN" sz="1800" kern="1200" dirty="0" smtClean="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IN"/>
                    </a:p>
                  </a:txBody>
                  <a:tcPr/>
                </a:tc>
                <a:tc vMerge="1">
                  <a:txBody>
                    <a:bodyPr/>
                    <a:lstStyle/>
                    <a:p>
                      <a:endParaRPr lang="en-IN"/>
                    </a:p>
                  </a:txBody>
                  <a:tcPr/>
                </a:tc>
              </a:tr>
            </a:tbl>
          </a:graphicData>
        </a:graphic>
      </p:graphicFrame>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amond(in)">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edge">
                                      <p:cBhvr>
                                        <p:cTn id="1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1" y="0"/>
            <a:ext cx="9143999" cy="6858000"/>
          </a:xfrm>
          <a:prstGeom prst="rect">
            <a:avLst/>
          </a:prstGeom>
        </p:spPr>
      </p:pic>
      <p:sp>
        <p:nvSpPr>
          <p:cNvPr id="10" name="Rectangle 9"/>
          <p:cNvSpPr/>
          <p:nvPr/>
        </p:nvSpPr>
        <p:spPr>
          <a:xfrm>
            <a:off x="2339752" y="3789040"/>
            <a:ext cx="4572000" cy="461665"/>
          </a:xfrm>
          <a:prstGeom prst="rect">
            <a:avLst/>
          </a:prstGeom>
        </p:spPr>
        <p:txBody>
          <a:bodyPr>
            <a:spAutoFit/>
          </a:bodyPr>
          <a:lstStyle/>
          <a:p>
            <a:pPr lvl="0" algn="ctr" fontAlgn="base">
              <a:spcBef>
                <a:spcPct val="0"/>
              </a:spcBef>
              <a:spcAft>
                <a:spcPct val="0"/>
              </a:spcAft>
            </a:pPr>
            <a:endParaRPr kumimoji="0" lang="en-US" sz="2400" b="0" i="0" u="none" strike="noStrike" cap="none" normalizeH="0" baseline="0" dirty="0" smtClean="0">
              <a:ln>
                <a:noFill/>
              </a:ln>
              <a:solidFill>
                <a:schemeClr val="bg1"/>
              </a:solidFill>
              <a:effectLst/>
              <a:latin typeface="Arial" pitchFamily="34" charset="0"/>
              <a:cs typeface="Arial" pitchFamily="34" charset="0"/>
            </a:endParaRPr>
          </a:p>
        </p:txBody>
      </p:sp>
      <p:sp>
        <p:nvSpPr>
          <p:cNvPr id="11" name="Rectangle 10"/>
          <p:cNvSpPr/>
          <p:nvPr/>
        </p:nvSpPr>
        <p:spPr>
          <a:xfrm>
            <a:off x="323528" y="188640"/>
            <a:ext cx="1773242" cy="461665"/>
          </a:xfrm>
          <a:prstGeom prst="rect">
            <a:avLst/>
          </a:prstGeom>
        </p:spPr>
        <p:txBody>
          <a:bodyPr wrap="none">
            <a:spAutoFit/>
          </a:bodyPr>
          <a:lstStyle/>
          <a:p>
            <a:pPr lvl="0"/>
            <a:r>
              <a:rPr lang="en-US" sz="2400" b="1" i="1" u="sng" dirty="0" err="1">
                <a:solidFill>
                  <a:prstClr val="black"/>
                </a:solidFill>
                <a:latin typeface="Times New Roman" pitchFamily="18" charset="0"/>
                <a:cs typeface="Times New Roman" pitchFamily="18" charset="0"/>
              </a:rPr>
              <a:t>Extractables</a:t>
            </a:r>
            <a:endParaRPr lang="en-IN" sz="2400" b="1" i="1" u="sng" dirty="0">
              <a:solidFill>
                <a:prstClr val="black"/>
              </a:solidFill>
              <a:latin typeface="Times New Roman" pitchFamily="18" charset="0"/>
              <a:cs typeface="Times New Roman" pitchFamily="18" charset="0"/>
            </a:endParaRPr>
          </a:p>
        </p:txBody>
      </p:sp>
      <p:graphicFrame>
        <p:nvGraphicFramePr>
          <p:cNvPr id="12" name="Table 11"/>
          <p:cNvGraphicFramePr>
            <a:graphicFrameLocks noGrp="1"/>
          </p:cNvGraphicFramePr>
          <p:nvPr/>
        </p:nvGraphicFramePr>
        <p:xfrm>
          <a:off x="179512" y="926098"/>
          <a:ext cx="8605463" cy="2279427"/>
        </p:xfrm>
        <a:graphic>
          <a:graphicData uri="http://schemas.openxmlformats.org/drawingml/2006/table">
            <a:tbl>
              <a:tblPr firstRow="1" bandRow="1">
                <a:tableStyleId>{5C22544A-7EE6-4342-B048-85BDC9FD1C3A}</a:tableStyleId>
              </a:tblPr>
              <a:tblGrid>
                <a:gridCol w="1440160"/>
                <a:gridCol w="3074182"/>
                <a:gridCol w="2327706"/>
                <a:gridCol w="1763415"/>
              </a:tblGrid>
              <a:tr h="827216">
                <a:tc>
                  <a:txBody>
                    <a:bodyPr/>
                    <a:lstStyle/>
                    <a:p>
                      <a:pPr>
                        <a:lnSpc>
                          <a:spcPct val="115000"/>
                        </a:lnSpc>
                        <a:spcAft>
                          <a:spcPts val="0"/>
                        </a:spcAft>
                      </a:pPr>
                      <a:r>
                        <a:rPr lang="en-US" sz="1800" kern="1200" dirty="0" smtClean="0">
                          <a:solidFill>
                            <a:schemeClr val="dk1"/>
                          </a:solidFill>
                          <a:latin typeface="+mn-lt"/>
                          <a:ea typeface="+mn-ea"/>
                          <a:cs typeface="+mn-cs"/>
                        </a:rPr>
                        <a:t>Source of Extractable</a:t>
                      </a:r>
                      <a:endParaRPr lang="en-IN" sz="1800" kern="1200" dirty="0" smtClean="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nSpc>
                          <a:spcPct val="115000"/>
                        </a:lnSpc>
                        <a:spcAft>
                          <a:spcPts val="0"/>
                        </a:spcAft>
                      </a:pPr>
                      <a:r>
                        <a:rPr lang="en-US" sz="1800" kern="1200" dirty="0" smtClean="0">
                          <a:solidFill>
                            <a:schemeClr val="dk1"/>
                          </a:solidFill>
                          <a:latin typeface="+mn-lt"/>
                          <a:ea typeface="+mn-ea"/>
                          <a:cs typeface="+mn-cs"/>
                        </a:rPr>
                        <a:t>Extractable  </a:t>
                      </a:r>
                      <a:endParaRPr lang="en-IN" sz="1800" kern="1200" dirty="0" smtClean="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nSpc>
                          <a:spcPct val="115000"/>
                        </a:lnSpc>
                        <a:spcAft>
                          <a:spcPts val="0"/>
                        </a:spcAft>
                      </a:pPr>
                      <a:r>
                        <a:rPr lang="en-US" sz="1800" kern="1200" dirty="0" smtClean="0">
                          <a:solidFill>
                            <a:schemeClr val="dk1"/>
                          </a:solidFill>
                          <a:latin typeface="+mn-lt"/>
                          <a:ea typeface="+mn-ea"/>
                          <a:cs typeface="+mn-cs"/>
                        </a:rPr>
                        <a:t>Components of Extractable study</a:t>
                      </a:r>
                      <a:endParaRPr lang="en-IN" sz="1800" kern="1200" dirty="0" smtClean="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nSpc>
                          <a:spcPct val="115000"/>
                        </a:lnSpc>
                        <a:spcAft>
                          <a:spcPts val="0"/>
                        </a:spcAft>
                      </a:pPr>
                      <a:r>
                        <a:rPr lang="en-US" sz="1800" kern="1200" dirty="0" smtClean="0">
                          <a:solidFill>
                            <a:schemeClr val="dk1"/>
                          </a:solidFill>
                          <a:latin typeface="+mn-lt"/>
                          <a:ea typeface="+mn-ea"/>
                          <a:cs typeface="+mn-cs"/>
                        </a:rPr>
                        <a:t>Significance of Extractable Study</a:t>
                      </a:r>
                      <a:endParaRPr lang="en-IN" sz="1800" kern="1200" dirty="0" smtClean="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r>
              <a:tr h="551477">
                <a:tc>
                  <a:txBody>
                    <a:bodyPr/>
                    <a:lstStyle/>
                    <a:p>
                      <a:pPr>
                        <a:lnSpc>
                          <a:spcPct val="115000"/>
                        </a:lnSpc>
                        <a:spcAft>
                          <a:spcPts val="0"/>
                        </a:spcAft>
                      </a:pPr>
                      <a:r>
                        <a:rPr lang="en-US" sz="1800" kern="1200" dirty="0" smtClean="0">
                          <a:solidFill>
                            <a:schemeClr val="dk1"/>
                          </a:solidFill>
                          <a:latin typeface="+mn-lt"/>
                          <a:ea typeface="+mn-ea"/>
                          <a:cs typeface="+mn-cs"/>
                        </a:rPr>
                        <a:t>Printed Label </a:t>
                      </a:r>
                      <a:endParaRPr lang="en-IN" sz="1800" kern="1200" dirty="0" smtClean="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kern="1200" dirty="0" smtClean="0">
                          <a:solidFill>
                            <a:schemeClr val="dk1"/>
                          </a:solidFill>
                          <a:latin typeface="+mn-lt"/>
                          <a:ea typeface="+mn-ea"/>
                          <a:cs typeface="+mn-cs"/>
                        </a:rPr>
                        <a:t>Ink, coating , UV varnish and adhesive</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dirty="0" smtClean="0"/>
                        <a:t>--------------</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dirty="0" smtClean="0"/>
                        <a:t>--------------</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781546">
                <a:tc>
                  <a:txBody>
                    <a:bodyPr/>
                    <a:lstStyle/>
                    <a:p>
                      <a:pPr>
                        <a:lnSpc>
                          <a:spcPct val="115000"/>
                        </a:lnSpc>
                        <a:spcAft>
                          <a:spcPts val="0"/>
                        </a:spcAft>
                      </a:pPr>
                      <a:r>
                        <a:rPr lang="en-US" sz="1800" kern="1200" dirty="0" smtClean="0">
                          <a:solidFill>
                            <a:schemeClr val="dk1"/>
                          </a:solidFill>
                          <a:latin typeface="+mn-lt"/>
                          <a:ea typeface="+mn-ea"/>
                          <a:cs typeface="+mn-cs"/>
                        </a:rPr>
                        <a:t>Unit carton</a:t>
                      </a:r>
                      <a:endParaRPr lang="en-IN" sz="1800" kern="1200" dirty="0" smtClean="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kern="1200" dirty="0" smtClean="0">
                          <a:solidFill>
                            <a:schemeClr val="dk1"/>
                          </a:solidFill>
                          <a:latin typeface="+mn-lt"/>
                          <a:ea typeface="+mn-ea"/>
                          <a:cs typeface="+mn-cs"/>
                        </a:rPr>
                        <a:t>Ink, coating , UV varnish and adhesive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a:t>
                      </a:r>
                    </a:p>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a:t>
                      </a:r>
                    </a:p>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14" name="Flowchart: Decision 13"/>
          <p:cNvSpPr/>
          <p:nvPr/>
        </p:nvSpPr>
        <p:spPr>
          <a:xfrm>
            <a:off x="1187624" y="3356992"/>
            <a:ext cx="6552728" cy="2808312"/>
          </a:xfrm>
          <a:prstGeom prst="flowChartDecision">
            <a:avLst/>
          </a:prstGeom>
          <a:solidFill>
            <a:srgbClr val="00B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base">
              <a:spcBef>
                <a:spcPct val="0"/>
              </a:spcBef>
              <a:spcAft>
                <a:spcPct val="0"/>
              </a:spcAft>
            </a:pPr>
            <a:endParaRPr lang="en-US" sz="2400" dirty="0">
              <a:solidFill>
                <a:prstClr val="white"/>
              </a:solidFill>
              <a:latin typeface="Arial" pitchFamily="34" charset="0"/>
              <a:cs typeface="Arial" pitchFamily="34" charset="0"/>
            </a:endParaRPr>
          </a:p>
        </p:txBody>
      </p:sp>
      <p:sp>
        <p:nvSpPr>
          <p:cNvPr id="16" name="Rectangle 15"/>
          <p:cNvSpPr/>
          <p:nvPr/>
        </p:nvSpPr>
        <p:spPr>
          <a:xfrm>
            <a:off x="1979712" y="3794264"/>
            <a:ext cx="5004048" cy="1938992"/>
          </a:xfrm>
          <a:prstGeom prst="rect">
            <a:avLst/>
          </a:prstGeom>
        </p:spPr>
        <p:txBody>
          <a:bodyPr wrap="square">
            <a:spAutoFit/>
          </a:bodyPr>
          <a:lstStyle/>
          <a:p>
            <a:pPr lvl="0" algn="ctr" fontAlgn="base">
              <a:spcBef>
                <a:spcPct val="0"/>
              </a:spcBef>
              <a:spcAft>
                <a:spcPct val="0"/>
              </a:spcAft>
            </a:pPr>
            <a:r>
              <a:rPr lang="en-US" sz="2400" dirty="0" smtClean="0">
                <a:solidFill>
                  <a:prstClr val="white"/>
                </a:solidFill>
                <a:latin typeface="Calibri" pitchFamily="34" charset="0"/>
                <a:ea typeface="Calibri" pitchFamily="34" charset="0"/>
                <a:cs typeface="Times New Roman" pitchFamily="18" charset="0"/>
              </a:rPr>
              <a:t>Containers mean</a:t>
            </a:r>
          </a:p>
          <a:p>
            <a:pPr lvl="0" algn="ctr" fontAlgn="base">
              <a:spcBef>
                <a:spcPct val="0"/>
              </a:spcBef>
              <a:spcAft>
                <a:spcPct val="0"/>
              </a:spcAft>
            </a:pPr>
            <a:r>
              <a:rPr lang="en-US" sz="2400" dirty="0" smtClean="0">
                <a:solidFill>
                  <a:prstClr val="white"/>
                </a:solidFill>
                <a:latin typeface="Calibri" pitchFamily="34" charset="0"/>
                <a:ea typeface="Calibri" pitchFamily="34" charset="0"/>
                <a:cs typeface="Times New Roman" pitchFamily="18" charset="0"/>
              </a:rPr>
              <a:t> to Protect a Drug from </a:t>
            </a:r>
          </a:p>
          <a:p>
            <a:pPr lvl="0" algn="ctr" fontAlgn="base">
              <a:spcBef>
                <a:spcPct val="0"/>
              </a:spcBef>
              <a:spcAft>
                <a:spcPct val="0"/>
              </a:spcAft>
            </a:pPr>
            <a:r>
              <a:rPr lang="en-US" sz="2400" dirty="0" smtClean="0">
                <a:solidFill>
                  <a:prstClr val="white"/>
                </a:solidFill>
                <a:latin typeface="Calibri" pitchFamily="34" charset="0"/>
                <a:ea typeface="Calibri" pitchFamily="34" charset="0"/>
                <a:cs typeface="Times New Roman" pitchFamily="18" charset="0"/>
              </a:rPr>
              <a:t>environmental contamination are actually themselves a Source of Contamination </a:t>
            </a:r>
            <a:endParaRPr lang="en-US" sz="2400" dirty="0">
              <a:solidFill>
                <a:prstClr val="white"/>
              </a:solidFill>
              <a:latin typeface="Arial" pitchFamily="34" charset="0"/>
              <a:cs typeface="Arial" pitchFamily="34"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amond(in)">
                                      <p:cBhvr>
                                        <p:cTn id="7" dur="2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edge">
                                      <p:cBhvr>
                                        <p:cTn id="12" dur="20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3" presetClass="entr" presetSubtype="16" fill="hold" nodeType="clickEffect">
                                  <p:stCondLst>
                                    <p:cond delay="0"/>
                                  </p:stCondLst>
                                  <p:childTnLst>
                                    <p:set>
                                      <p:cBhvr>
                                        <p:cTn id="22" dur="1" fill="hold">
                                          <p:stCondLst>
                                            <p:cond delay="0"/>
                                          </p:stCondLst>
                                        </p:cTn>
                                        <p:tgtEl>
                                          <p:spTgt spid="16">
                                            <p:txEl>
                                              <p:pRg st="0" end="0"/>
                                            </p:txEl>
                                          </p:spTgt>
                                        </p:tgtEl>
                                        <p:attrNameLst>
                                          <p:attrName>style.visibility</p:attrName>
                                        </p:attrNameLst>
                                      </p:cBhvr>
                                      <p:to>
                                        <p:strVal val="visible"/>
                                      </p:to>
                                    </p:set>
                                    <p:animEffect transition="in" filter="plus(in)">
                                      <p:cBhvr>
                                        <p:cTn id="23" dur="2000"/>
                                        <p:tgtEl>
                                          <p:spTgt spid="16">
                                            <p:txEl>
                                              <p:pRg st="0" end="0"/>
                                            </p:txEl>
                                          </p:spTgt>
                                        </p:tgtEl>
                                      </p:cBhvr>
                                    </p:animEffect>
                                  </p:childTnLst>
                                </p:cTn>
                              </p:par>
                              <p:par>
                                <p:cTn id="24" presetID="13" presetClass="entr" presetSubtype="16" fill="hold" nodeType="withEffect">
                                  <p:stCondLst>
                                    <p:cond delay="0"/>
                                  </p:stCondLst>
                                  <p:childTnLst>
                                    <p:set>
                                      <p:cBhvr>
                                        <p:cTn id="25" dur="1" fill="hold">
                                          <p:stCondLst>
                                            <p:cond delay="0"/>
                                          </p:stCondLst>
                                        </p:cTn>
                                        <p:tgtEl>
                                          <p:spTgt spid="16">
                                            <p:txEl>
                                              <p:pRg st="1" end="1"/>
                                            </p:txEl>
                                          </p:spTgt>
                                        </p:tgtEl>
                                        <p:attrNameLst>
                                          <p:attrName>style.visibility</p:attrName>
                                        </p:attrNameLst>
                                      </p:cBhvr>
                                      <p:to>
                                        <p:strVal val="visible"/>
                                      </p:to>
                                    </p:set>
                                    <p:animEffect transition="in" filter="plus(in)">
                                      <p:cBhvr>
                                        <p:cTn id="26" dur="2000"/>
                                        <p:tgtEl>
                                          <p:spTgt spid="16">
                                            <p:txEl>
                                              <p:pRg st="1" end="1"/>
                                            </p:txEl>
                                          </p:spTgt>
                                        </p:tgtEl>
                                      </p:cBhvr>
                                    </p:animEffect>
                                  </p:childTnLst>
                                </p:cTn>
                              </p:par>
                              <p:par>
                                <p:cTn id="27" presetID="13" presetClass="entr" presetSubtype="16" fill="hold" nodeType="withEffect">
                                  <p:stCondLst>
                                    <p:cond delay="0"/>
                                  </p:stCondLst>
                                  <p:childTnLst>
                                    <p:set>
                                      <p:cBhvr>
                                        <p:cTn id="28" dur="1" fill="hold">
                                          <p:stCondLst>
                                            <p:cond delay="0"/>
                                          </p:stCondLst>
                                        </p:cTn>
                                        <p:tgtEl>
                                          <p:spTgt spid="16">
                                            <p:txEl>
                                              <p:pRg st="2" end="2"/>
                                            </p:txEl>
                                          </p:spTgt>
                                        </p:tgtEl>
                                        <p:attrNameLst>
                                          <p:attrName>style.visibility</p:attrName>
                                        </p:attrNameLst>
                                      </p:cBhvr>
                                      <p:to>
                                        <p:strVal val="visible"/>
                                      </p:to>
                                    </p:set>
                                    <p:animEffect transition="in" filter="plus(in)">
                                      <p:cBhvr>
                                        <p:cTn id="29" dur="2000"/>
                                        <p:tgtEl>
                                          <p:spTgt spid="1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endParaRPr lang="en-IN" sz="1400" dirty="0">
              <a:latin typeface="+mn-lt"/>
            </a:endParaRPr>
          </a:p>
        </p:txBody>
      </p:sp>
      <p:sp>
        <p:nvSpPr>
          <p:cNvPr id="3" name="Subtitle 2"/>
          <p:cNvSpPr>
            <a:spLocks noGrp="1"/>
          </p:cNvSpPr>
          <p:nvPr>
            <p:ph type="subTitle" idx="1"/>
          </p:nvPr>
        </p:nvSpPr>
        <p:spPr/>
        <p:txBody>
          <a:bodyPr>
            <a:normAutofit/>
          </a:bodyPr>
          <a:lstStyle/>
          <a:p>
            <a:endParaRPr lang="en-IN" sz="1400" dirty="0"/>
          </a:p>
        </p:txBody>
      </p:sp>
      <p:pic>
        <p:nvPicPr>
          <p:cNvPr id="4" name="Picture 3" descr="spring_water bnjhj.jpg"/>
          <p:cNvPicPr>
            <a:picLocks noChangeAspect="1"/>
          </p:cNvPicPr>
          <p:nvPr/>
        </p:nvPicPr>
        <p:blipFill>
          <a:blip r:embed="rId2" cstate="print"/>
          <a:stretch>
            <a:fillRect/>
          </a:stretch>
        </p:blipFill>
        <p:spPr>
          <a:xfrm>
            <a:off x="1" y="0"/>
            <a:ext cx="9143999" cy="6858000"/>
          </a:xfrm>
          <a:prstGeom prst="rect">
            <a:avLst/>
          </a:prstGeom>
        </p:spPr>
      </p:pic>
      <p:sp>
        <p:nvSpPr>
          <p:cNvPr id="10" name="Rectangle 9"/>
          <p:cNvSpPr/>
          <p:nvPr/>
        </p:nvSpPr>
        <p:spPr>
          <a:xfrm>
            <a:off x="2339752" y="3789040"/>
            <a:ext cx="4572000" cy="307777"/>
          </a:xfrm>
          <a:prstGeom prst="rect">
            <a:avLst/>
          </a:prstGeom>
        </p:spPr>
        <p:txBody>
          <a:bodyPr>
            <a:spAutoFit/>
          </a:bodyPr>
          <a:lstStyle/>
          <a:p>
            <a:pPr lvl="0" algn="ctr" fontAlgn="base">
              <a:spcBef>
                <a:spcPct val="0"/>
              </a:spcBef>
              <a:spcAft>
                <a:spcPct val="0"/>
              </a:spcAft>
            </a:pPr>
            <a:endParaRPr kumimoji="0" lang="en-US" sz="1400" b="0" i="0" u="none" strike="noStrike" cap="none" normalizeH="0" baseline="0" dirty="0" smtClean="0">
              <a:ln>
                <a:noFill/>
              </a:ln>
              <a:solidFill>
                <a:schemeClr val="bg1"/>
              </a:solidFill>
              <a:effectLst/>
              <a:cs typeface="Arial" pitchFamily="34" charset="0"/>
            </a:endParaRPr>
          </a:p>
        </p:txBody>
      </p:sp>
      <p:sp>
        <p:nvSpPr>
          <p:cNvPr id="11" name="Rectangle 10"/>
          <p:cNvSpPr/>
          <p:nvPr/>
        </p:nvSpPr>
        <p:spPr>
          <a:xfrm>
            <a:off x="323528" y="188640"/>
            <a:ext cx="5479513" cy="307777"/>
          </a:xfrm>
          <a:prstGeom prst="rect">
            <a:avLst/>
          </a:prstGeom>
        </p:spPr>
        <p:txBody>
          <a:bodyPr wrap="none">
            <a:spAutoFit/>
          </a:bodyPr>
          <a:lstStyle/>
          <a:p>
            <a:pPr lvl="0"/>
            <a:r>
              <a:rPr lang="en-US" sz="1400" b="1" dirty="0"/>
              <a:t>Summary Flowchart for </a:t>
            </a:r>
            <a:r>
              <a:rPr lang="en-US" sz="1400" b="1" dirty="0" err="1"/>
              <a:t>Leachables</a:t>
            </a:r>
            <a:r>
              <a:rPr lang="en-US" sz="1400" b="1" dirty="0"/>
              <a:t> and </a:t>
            </a:r>
            <a:r>
              <a:rPr lang="en-US" sz="1400" b="1" dirty="0" err="1"/>
              <a:t>Extractables</a:t>
            </a:r>
            <a:r>
              <a:rPr lang="en-US" sz="1400" b="1" dirty="0"/>
              <a:t> Evaluation Process</a:t>
            </a:r>
            <a:endParaRPr lang="en-IN" sz="1400" b="1" i="1" dirty="0">
              <a:solidFill>
                <a:prstClr val="black"/>
              </a:solidFill>
              <a:cs typeface="Times New Roman" pitchFamily="18" charset="0"/>
            </a:endParaRPr>
          </a:p>
        </p:txBody>
      </p:sp>
      <p:sp>
        <p:nvSpPr>
          <p:cNvPr id="8" name="TextBox 7"/>
          <p:cNvSpPr txBox="1"/>
          <p:nvPr/>
        </p:nvSpPr>
        <p:spPr>
          <a:xfrm>
            <a:off x="3429000" y="609600"/>
            <a:ext cx="2297592" cy="307777"/>
          </a:xfrm>
          <a:prstGeom prst="rect">
            <a:avLst/>
          </a:prstGeom>
          <a:noFill/>
          <a:ln>
            <a:solidFill>
              <a:schemeClr val="tx1"/>
            </a:solidFill>
          </a:ln>
        </p:spPr>
        <p:txBody>
          <a:bodyPr wrap="square" rtlCol="0">
            <a:spAutoFit/>
          </a:bodyPr>
          <a:lstStyle/>
          <a:p>
            <a:pPr algn="ctr"/>
            <a:r>
              <a:rPr lang="en-IN" sz="1400" dirty="0"/>
              <a:t>Critical Component</a:t>
            </a:r>
          </a:p>
        </p:txBody>
      </p:sp>
      <p:sp>
        <p:nvSpPr>
          <p:cNvPr id="9" name="TextBox 8"/>
          <p:cNvSpPr txBox="1"/>
          <p:nvPr/>
        </p:nvSpPr>
        <p:spPr>
          <a:xfrm>
            <a:off x="1600200" y="1524000"/>
            <a:ext cx="5706971" cy="307777"/>
          </a:xfrm>
          <a:prstGeom prst="rect">
            <a:avLst/>
          </a:prstGeom>
          <a:noFill/>
          <a:ln>
            <a:solidFill>
              <a:schemeClr val="tx1"/>
            </a:solidFill>
          </a:ln>
        </p:spPr>
        <p:txBody>
          <a:bodyPr wrap="square" rtlCol="0">
            <a:spAutoFit/>
          </a:bodyPr>
          <a:lstStyle/>
          <a:p>
            <a:pPr algn="ctr"/>
            <a:r>
              <a:rPr lang="en-IN" sz="1400" dirty="0" smtClean="0"/>
              <a:t>Contacts </a:t>
            </a:r>
            <a:r>
              <a:rPr lang="en-IN" sz="1400" dirty="0" err="1" smtClean="0"/>
              <a:t>formulaton</a:t>
            </a:r>
            <a:r>
              <a:rPr lang="en-IN" sz="1400" dirty="0" smtClean="0"/>
              <a:t> or patient’s mouth or mucosa</a:t>
            </a:r>
            <a:endParaRPr lang="en-IN" sz="1400" dirty="0"/>
          </a:p>
        </p:txBody>
      </p:sp>
      <p:sp>
        <p:nvSpPr>
          <p:cNvPr id="13" name="TextBox 12"/>
          <p:cNvSpPr txBox="1"/>
          <p:nvPr/>
        </p:nvSpPr>
        <p:spPr>
          <a:xfrm>
            <a:off x="764275" y="2938495"/>
            <a:ext cx="2209800" cy="738664"/>
          </a:xfrm>
          <a:prstGeom prst="rect">
            <a:avLst/>
          </a:prstGeom>
          <a:noFill/>
          <a:ln>
            <a:solidFill>
              <a:srgbClr val="000000"/>
            </a:solidFill>
          </a:ln>
        </p:spPr>
        <p:txBody>
          <a:bodyPr wrap="square" rtlCol="0">
            <a:spAutoFit/>
          </a:bodyPr>
          <a:lstStyle/>
          <a:p>
            <a:r>
              <a:rPr lang="en-IN" sz="1400" dirty="0" smtClean="0"/>
              <a:t>Routine Extraction Studies and other testing, if necessary</a:t>
            </a:r>
            <a:endParaRPr lang="en-IN" sz="1400" dirty="0"/>
          </a:p>
        </p:txBody>
      </p:sp>
      <p:sp>
        <p:nvSpPr>
          <p:cNvPr id="17" name="TextBox 16"/>
          <p:cNvSpPr txBox="1"/>
          <p:nvPr/>
        </p:nvSpPr>
        <p:spPr>
          <a:xfrm>
            <a:off x="6553200" y="2911876"/>
            <a:ext cx="1828800" cy="1384995"/>
          </a:xfrm>
          <a:prstGeom prst="rect">
            <a:avLst/>
          </a:prstGeom>
          <a:noFill/>
          <a:ln>
            <a:solidFill>
              <a:srgbClr val="000000"/>
            </a:solidFill>
          </a:ln>
        </p:spPr>
        <p:txBody>
          <a:bodyPr wrap="square" rtlCol="0">
            <a:spAutoFit/>
          </a:bodyPr>
          <a:lstStyle/>
          <a:p>
            <a:r>
              <a:rPr lang="en-IN" sz="1400" dirty="0" smtClean="0"/>
              <a:t>Other (not extractables) testing is sufficient (</a:t>
            </a:r>
            <a:r>
              <a:rPr lang="en-IN" sz="1400" dirty="0" err="1" smtClean="0"/>
              <a:t>eg</a:t>
            </a:r>
            <a:r>
              <a:rPr lang="en-IN" sz="1400" dirty="0" smtClean="0"/>
              <a:t>. Functional, identity, dimensional, etc. -  as necessary). </a:t>
            </a:r>
            <a:endParaRPr lang="en-IN" sz="1400" dirty="0"/>
          </a:p>
        </p:txBody>
      </p:sp>
      <p:sp>
        <p:nvSpPr>
          <p:cNvPr id="18" name="TextBox 17"/>
          <p:cNvSpPr txBox="1"/>
          <p:nvPr/>
        </p:nvSpPr>
        <p:spPr>
          <a:xfrm>
            <a:off x="3352800" y="2932412"/>
            <a:ext cx="2516233" cy="954107"/>
          </a:xfrm>
          <a:prstGeom prst="rect">
            <a:avLst/>
          </a:prstGeom>
          <a:noFill/>
          <a:ln>
            <a:solidFill>
              <a:srgbClr val="000000"/>
            </a:solidFill>
          </a:ln>
        </p:spPr>
        <p:txBody>
          <a:bodyPr wrap="square" rtlCol="0">
            <a:spAutoFit/>
          </a:bodyPr>
          <a:lstStyle/>
          <a:p>
            <a:r>
              <a:rPr lang="en-IN" sz="1400" dirty="0" smtClean="0"/>
              <a:t>Controlled Extraction Studies</a:t>
            </a:r>
          </a:p>
          <a:p>
            <a:pPr marL="285750" indent="-285750">
              <a:buFont typeface="Arial" panose="020B0604020202020204" pitchFamily="34" charset="0"/>
              <a:buChar char="•"/>
            </a:pPr>
            <a:r>
              <a:rPr lang="en-IN" sz="1400" dirty="0" smtClean="0"/>
              <a:t>Qualitative and quantitative assessment of all peaks &gt; 1-20 µg / g</a:t>
            </a:r>
            <a:endParaRPr lang="en-IN" sz="1400" dirty="0"/>
          </a:p>
        </p:txBody>
      </p:sp>
      <p:sp>
        <p:nvSpPr>
          <p:cNvPr id="19" name="TextBox 18"/>
          <p:cNvSpPr txBox="1"/>
          <p:nvPr/>
        </p:nvSpPr>
        <p:spPr>
          <a:xfrm>
            <a:off x="2590800" y="4495800"/>
            <a:ext cx="4053019" cy="1384995"/>
          </a:xfrm>
          <a:prstGeom prst="rect">
            <a:avLst/>
          </a:prstGeom>
          <a:noFill/>
          <a:ln>
            <a:solidFill>
              <a:srgbClr val="000000"/>
            </a:solidFill>
          </a:ln>
        </p:spPr>
        <p:txBody>
          <a:bodyPr wrap="square" rtlCol="0">
            <a:spAutoFit/>
          </a:bodyPr>
          <a:lstStyle/>
          <a:p>
            <a:r>
              <a:rPr lang="en-IN" sz="1400" dirty="0" smtClean="0"/>
              <a:t>Design and conduct a </a:t>
            </a:r>
            <a:r>
              <a:rPr lang="en-IN" sz="1400" b="1" dirty="0" smtClean="0"/>
              <a:t>Leachables Study </a:t>
            </a:r>
            <a:r>
              <a:rPr lang="en-IN" sz="1400" dirty="0" smtClean="0"/>
              <a:t>on aged registration batches through shelf life to quantify in drug product the extractables identified above</a:t>
            </a:r>
          </a:p>
          <a:p>
            <a:pPr marL="171450" indent="-171450">
              <a:buFont typeface="Arial" panose="020B0604020202020204" pitchFamily="34" charset="0"/>
              <a:buChar char="•"/>
            </a:pPr>
            <a:r>
              <a:rPr lang="en-IN" sz="1400" dirty="0" smtClean="0"/>
              <a:t>Quantify all peaks &gt; 0.2 µg (total daily intake)</a:t>
            </a:r>
          </a:p>
          <a:p>
            <a:pPr marL="171450" indent="-171450">
              <a:buFont typeface="Arial" panose="020B0604020202020204" pitchFamily="34" charset="0"/>
              <a:buChar char="•"/>
            </a:pPr>
            <a:r>
              <a:rPr lang="en-IN" sz="1400" dirty="0" smtClean="0"/>
              <a:t>Provide identity and quantity of the leachables to toxicologists for assessment</a:t>
            </a:r>
            <a:endParaRPr lang="en-IN" sz="1400" dirty="0"/>
          </a:p>
        </p:txBody>
      </p:sp>
      <p:sp>
        <p:nvSpPr>
          <p:cNvPr id="20" name="TextBox 19"/>
          <p:cNvSpPr txBox="1"/>
          <p:nvPr/>
        </p:nvSpPr>
        <p:spPr>
          <a:xfrm>
            <a:off x="2652581" y="6276201"/>
            <a:ext cx="4053019" cy="307777"/>
          </a:xfrm>
          <a:prstGeom prst="rect">
            <a:avLst/>
          </a:prstGeom>
          <a:noFill/>
          <a:ln>
            <a:solidFill>
              <a:srgbClr val="000000"/>
            </a:solidFill>
          </a:ln>
        </p:spPr>
        <p:txBody>
          <a:bodyPr wrap="square" rtlCol="0">
            <a:spAutoFit/>
          </a:bodyPr>
          <a:lstStyle/>
          <a:p>
            <a:pPr algn="ctr"/>
            <a:r>
              <a:rPr lang="en-IN" sz="1400" dirty="0" smtClean="0"/>
              <a:t>Biological Safety Qualification of </a:t>
            </a:r>
            <a:r>
              <a:rPr lang="en-IN" sz="1400" dirty="0" err="1" smtClean="0"/>
              <a:t>Lechables</a:t>
            </a:r>
            <a:endParaRPr lang="en-IN" sz="1400" dirty="0"/>
          </a:p>
        </p:txBody>
      </p:sp>
      <p:cxnSp>
        <p:nvCxnSpPr>
          <p:cNvPr id="21" name="Straight Arrow Connector 20"/>
          <p:cNvCxnSpPr/>
          <p:nvPr/>
        </p:nvCxnSpPr>
        <p:spPr>
          <a:xfrm>
            <a:off x="4572000" y="993506"/>
            <a:ext cx="0" cy="53049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a:off x="1869175" y="1800999"/>
            <a:ext cx="2169425" cy="101840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5562600" y="1828800"/>
            <a:ext cx="1905000" cy="9906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2935690" y="2324100"/>
            <a:ext cx="954938" cy="61439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4625752" y="3942928"/>
            <a:ext cx="0" cy="55287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4646820" y="5880795"/>
            <a:ext cx="0" cy="36619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2590800" y="2057400"/>
            <a:ext cx="708248" cy="307777"/>
          </a:xfrm>
          <a:prstGeom prst="rect">
            <a:avLst/>
          </a:prstGeom>
          <a:noFill/>
        </p:spPr>
        <p:txBody>
          <a:bodyPr wrap="square" rtlCol="0">
            <a:spAutoFit/>
          </a:bodyPr>
          <a:lstStyle/>
          <a:p>
            <a:r>
              <a:rPr lang="en-IN" sz="1400" dirty="0" smtClean="0"/>
              <a:t>Yes</a:t>
            </a:r>
          </a:p>
        </p:txBody>
      </p:sp>
      <p:sp>
        <p:nvSpPr>
          <p:cNvPr id="41" name="TextBox 40"/>
          <p:cNvSpPr txBox="1"/>
          <p:nvPr/>
        </p:nvSpPr>
        <p:spPr>
          <a:xfrm>
            <a:off x="6454552" y="2057400"/>
            <a:ext cx="708248" cy="307777"/>
          </a:xfrm>
          <a:prstGeom prst="rect">
            <a:avLst/>
          </a:prstGeom>
          <a:noFill/>
        </p:spPr>
        <p:txBody>
          <a:bodyPr wrap="square" rtlCol="0">
            <a:spAutoFit/>
          </a:bodyPr>
          <a:lstStyle/>
          <a:p>
            <a:r>
              <a:rPr lang="en-IN" sz="1400" dirty="0" smtClean="0"/>
              <a:t>No</a:t>
            </a:r>
            <a:endParaRPr lang="en-IN" sz="1400" dirty="0"/>
          </a:p>
        </p:txBody>
      </p:sp>
    </p:spTree>
    <p:extLst>
      <p:ext uri="{BB962C8B-B14F-4D97-AF65-F5344CB8AC3E}">
        <p14:creationId xmlns:p14="http://schemas.microsoft.com/office/powerpoint/2010/main" val="4205545199"/>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amond(in)">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1" y="0"/>
            <a:ext cx="9143999" cy="6858000"/>
          </a:xfrm>
          <a:prstGeom prst="rect">
            <a:avLst/>
          </a:prstGeom>
        </p:spPr>
      </p:pic>
      <p:sp>
        <p:nvSpPr>
          <p:cNvPr id="10" name="Rectangle 9"/>
          <p:cNvSpPr/>
          <p:nvPr/>
        </p:nvSpPr>
        <p:spPr>
          <a:xfrm>
            <a:off x="2339752" y="3789040"/>
            <a:ext cx="4572000" cy="461665"/>
          </a:xfrm>
          <a:prstGeom prst="rect">
            <a:avLst/>
          </a:prstGeom>
        </p:spPr>
        <p:txBody>
          <a:bodyPr>
            <a:spAutoFit/>
          </a:bodyPr>
          <a:lstStyle/>
          <a:p>
            <a:pPr lvl="0" algn="ctr" fontAlgn="base">
              <a:spcBef>
                <a:spcPct val="0"/>
              </a:spcBef>
              <a:spcAft>
                <a:spcPct val="0"/>
              </a:spcAft>
            </a:pPr>
            <a:endParaRPr kumimoji="0" lang="en-US" sz="2400" b="0" i="0" u="none" strike="noStrike" cap="none" normalizeH="0" baseline="0" dirty="0" smtClean="0">
              <a:ln>
                <a:noFill/>
              </a:ln>
              <a:solidFill>
                <a:schemeClr val="bg1"/>
              </a:solidFill>
              <a:effectLst/>
              <a:latin typeface="Arial" pitchFamily="34" charset="0"/>
              <a:cs typeface="Arial" pitchFamily="34" charset="0"/>
            </a:endParaRPr>
          </a:p>
        </p:txBody>
      </p:sp>
      <p:sp>
        <p:nvSpPr>
          <p:cNvPr id="19" name="Rectangle 18"/>
          <p:cNvSpPr/>
          <p:nvPr/>
        </p:nvSpPr>
        <p:spPr>
          <a:xfrm>
            <a:off x="457200" y="457200"/>
            <a:ext cx="8458200" cy="677108"/>
          </a:xfrm>
          <a:prstGeom prst="rect">
            <a:avLst/>
          </a:prstGeom>
        </p:spPr>
        <p:txBody>
          <a:bodyPr wrap="square">
            <a:spAutoFit/>
          </a:bodyPr>
          <a:lstStyle/>
          <a:p>
            <a:r>
              <a:rPr lang="en-US" b="1" dirty="0" smtClean="0"/>
              <a:t> </a:t>
            </a:r>
            <a:endParaRPr lang="en-US" sz="2000" dirty="0"/>
          </a:p>
          <a:p>
            <a:r>
              <a:rPr lang="en-US" sz="2000" dirty="0"/>
              <a:t> </a:t>
            </a:r>
          </a:p>
        </p:txBody>
      </p:sp>
      <p:sp>
        <p:nvSpPr>
          <p:cNvPr id="6" name="Rectangle 1"/>
          <p:cNvSpPr>
            <a:spLocks noChangeArrowheads="1"/>
          </p:cNvSpPr>
          <p:nvPr/>
        </p:nvSpPr>
        <p:spPr bwMode="auto">
          <a:xfrm>
            <a:off x="228600" y="152400"/>
            <a:ext cx="10287000" cy="677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114300" algn="l" defTabSz="914400" rtl="0" eaLnBrk="1" fontAlgn="base" latinLnBrk="0" hangingPunct="1">
              <a:lnSpc>
                <a:spcPct val="100000"/>
              </a:lnSpc>
              <a:spcBef>
                <a:spcPct val="0"/>
              </a:spcBef>
              <a:spcAft>
                <a:spcPct val="0"/>
              </a:spcAft>
              <a:buClrTx/>
              <a:buSzTx/>
              <a:buFontTx/>
              <a:buNone/>
              <a:tabLst/>
            </a:pPr>
            <a:r>
              <a:rPr kumimoji="0" lang="en-US" sz="2000" b="1"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Acceptance criteria for E/L study in different media </a:t>
            </a:r>
            <a:endParaRPr kumimoji="0" lang="en-US" sz="2000" b="0" i="0" u="sng" strike="noStrike" cap="none" normalizeH="0" baseline="0" dirty="0" smtClean="0">
              <a:ln>
                <a:noFill/>
              </a:ln>
              <a:solidFill>
                <a:schemeClr val="tx1"/>
              </a:solidFill>
              <a:effectLst/>
              <a:latin typeface="Arial" pitchFamily="34" charset="0"/>
              <a:cs typeface="Arial" pitchFamily="34" charset="0"/>
            </a:endParaRPr>
          </a:p>
          <a:p>
            <a:pPr marL="0" marR="0" lvl="0" indent="114300" algn="l" defTabSz="914400" rtl="0" eaLnBrk="0" fontAlgn="base" latinLnBrk="0" hangingPunct="0">
              <a:lnSpc>
                <a:spcPct val="100000"/>
              </a:lnSpc>
              <a:spcBef>
                <a:spcPct val="0"/>
              </a:spcBef>
              <a:spcAft>
                <a:spcPct val="0"/>
              </a:spcAft>
              <a:buClrTx/>
              <a:buSzTx/>
              <a:buFontTx/>
              <a:buNone/>
              <a:tabLst/>
            </a:pPr>
            <a:endParaRPr kumimoji="0" lang="en-US" sz="1800" b="0" i="0" u="sng"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9" name="Table 8"/>
          <p:cNvGraphicFramePr>
            <a:graphicFrameLocks noGrp="1"/>
          </p:cNvGraphicFramePr>
          <p:nvPr>
            <p:extLst>
              <p:ext uri="{D42A27DB-BD31-4B8C-83A1-F6EECF244321}">
                <p14:modId xmlns:p14="http://schemas.microsoft.com/office/powerpoint/2010/main" val="3302520348"/>
              </p:ext>
            </p:extLst>
          </p:nvPr>
        </p:nvGraphicFramePr>
        <p:xfrm>
          <a:off x="304800" y="883920"/>
          <a:ext cx="8305800" cy="4953000"/>
        </p:xfrm>
        <a:graphic>
          <a:graphicData uri="http://schemas.openxmlformats.org/drawingml/2006/table">
            <a:tbl>
              <a:tblPr firstRow="1" bandRow="1">
                <a:tableStyleId>{5C22544A-7EE6-4342-B048-85BDC9FD1C3A}</a:tableStyleId>
              </a:tblPr>
              <a:tblGrid>
                <a:gridCol w="1143000"/>
                <a:gridCol w="3962400"/>
                <a:gridCol w="1828800"/>
                <a:gridCol w="1371600"/>
              </a:tblGrid>
              <a:tr h="370840">
                <a:tc>
                  <a:txBody>
                    <a:bodyPr/>
                    <a:lstStyle/>
                    <a:p>
                      <a:pPr marL="0" marR="0" algn="ctr">
                        <a:spcBef>
                          <a:spcPts val="0"/>
                        </a:spcBef>
                        <a:spcAft>
                          <a:spcPts val="0"/>
                        </a:spcAft>
                      </a:pPr>
                      <a:r>
                        <a:rPr lang="en-US" sz="1400" dirty="0" smtClean="0">
                          <a:solidFill>
                            <a:schemeClr val="tx1"/>
                          </a:solidFill>
                          <a:effectLst/>
                          <a:latin typeface="+mj-lt"/>
                          <a:ea typeface="Times New Roman"/>
                        </a:rPr>
                        <a:t>Polymer </a:t>
                      </a:r>
                      <a:endParaRPr lang="en-US" sz="14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marL="0" marR="0" algn="ctr">
                        <a:spcBef>
                          <a:spcPts val="0"/>
                        </a:spcBef>
                        <a:spcAft>
                          <a:spcPts val="0"/>
                        </a:spcAft>
                      </a:pPr>
                      <a:r>
                        <a:rPr lang="en-US" sz="1400" dirty="0" smtClean="0">
                          <a:solidFill>
                            <a:schemeClr val="tx1"/>
                          </a:solidFill>
                          <a:effectLst/>
                          <a:latin typeface="+mj-lt"/>
                          <a:ea typeface="Times New Roman"/>
                        </a:rPr>
                        <a:t>Analytics/Extract </a:t>
                      </a:r>
                      <a:endParaRPr lang="en-US" sz="14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marL="0" marR="0" algn="ctr">
                        <a:spcBef>
                          <a:spcPts val="0"/>
                        </a:spcBef>
                        <a:spcAft>
                          <a:spcPts val="0"/>
                        </a:spcAft>
                      </a:pPr>
                      <a:r>
                        <a:rPr lang="en-US" sz="1400" dirty="0" smtClean="0">
                          <a:solidFill>
                            <a:schemeClr val="tx1"/>
                          </a:solidFill>
                          <a:effectLst/>
                          <a:latin typeface="+mj-lt"/>
                          <a:ea typeface="+mn-ea"/>
                        </a:rPr>
                        <a:t>Component</a:t>
                      </a:r>
                      <a:r>
                        <a:rPr lang="en-US" sz="1400" baseline="0" dirty="0" smtClean="0">
                          <a:solidFill>
                            <a:schemeClr val="tx1"/>
                          </a:solidFill>
                          <a:effectLst/>
                          <a:latin typeface="+mj-lt"/>
                          <a:ea typeface="+mn-ea"/>
                        </a:rPr>
                        <a:t> </a:t>
                      </a:r>
                      <a:endParaRPr lang="en-US" sz="14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marL="0" marR="0" algn="ctr">
                        <a:spcBef>
                          <a:spcPts val="0"/>
                        </a:spcBef>
                        <a:spcAft>
                          <a:spcPts val="0"/>
                        </a:spcAft>
                      </a:pPr>
                      <a:r>
                        <a:rPr lang="en-US" sz="1400" dirty="0">
                          <a:solidFill>
                            <a:schemeClr val="tx1"/>
                          </a:solidFill>
                          <a:effectLst/>
                          <a:latin typeface="+mj-lt"/>
                        </a:rPr>
                        <a:t>Quantification limit</a:t>
                      </a:r>
                      <a:endParaRPr lang="en-US" sz="14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r>
              <a:tr h="370840">
                <a:tc>
                  <a:txBody>
                    <a:bodyPr/>
                    <a:lstStyle/>
                    <a:p>
                      <a:pPr marL="0" marR="0">
                        <a:spcBef>
                          <a:spcPts val="0"/>
                        </a:spcBef>
                        <a:spcAft>
                          <a:spcPts val="0"/>
                        </a:spcAft>
                      </a:pPr>
                      <a:r>
                        <a:rPr lang="en-US" sz="1400" dirty="0" smtClean="0">
                          <a:solidFill>
                            <a:schemeClr val="tx1"/>
                          </a:solidFill>
                          <a:effectLst/>
                          <a:latin typeface="+mj-lt"/>
                          <a:ea typeface="Times New Roman"/>
                        </a:rPr>
                        <a:t>HDPE</a:t>
                      </a:r>
                      <a:endParaRPr lang="en-US" sz="14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400" dirty="0" smtClean="0">
                          <a:solidFill>
                            <a:schemeClr val="tx1"/>
                          </a:solidFill>
                          <a:effectLst/>
                          <a:latin typeface="+mj-lt"/>
                          <a:ea typeface="Times New Roman"/>
                        </a:rPr>
                        <a:t>ICPMS, ICP-OES microwave digestion</a:t>
                      </a:r>
                      <a:endParaRPr lang="en-US" sz="14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400" dirty="0">
                          <a:solidFill>
                            <a:schemeClr val="tx1"/>
                          </a:solidFill>
                          <a:effectLst/>
                          <a:latin typeface="+mj-lt"/>
                        </a:rPr>
                        <a:t>Mg  </a:t>
                      </a:r>
                      <a:endParaRPr lang="en-US" sz="14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400" dirty="0">
                          <a:solidFill>
                            <a:schemeClr val="tx1"/>
                          </a:solidFill>
                          <a:effectLst/>
                          <a:latin typeface="+mj-lt"/>
                        </a:rPr>
                        <a:t>50.0ppb</a:t>
                      </a:r>
                      <a:endParaRPr lang="en-US" sz="1400" dirty="0">
                        <a:solidFill>
                          <a:schemeClr val="tx1"/>
                        </a:solidFill>
                        <a:effectLst/>
                        <a:latin typeface="+mj-lt"/>
                        <a:ea typeface="Times New Roman"/>
                      </a:endParaRPr>
                    </a:p>
                  </a:txBody>
                  <a:tcPr marL="47443" marR="4744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a:spcBef>
                          <a:spcPts val="0"/>
                        </a:spcBef>
                        <a:spcAft>
                          <a:spcPts val="0"/>
                        </a:spcAft>
                      </a:pPr>
                      <a:r>
                        <a:rPr lang="en-US" sz="1400" dirty="0" smtClean="0">
                          <a:solidFill>
                            <a:schemeClr val="tx1"/>
                          </a:solidFill>
                          <a:effectLst/>
                          <a:latin typeface="+mj-lt"/>
                          <a:ea typeface="Times New Roman"/>
                        </a:rPr>
                        <a:t>LDPE</a:t>
                      </a:r>
                      <a:endParaRPr lang="en-US" sz="14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400" dirty="0" smtClean="0">
                          <a:solidFill>
                            <a:schemeClr val="tx1"/>
                          </a:solidFill>
                          <a:effectLst/>
                          <a:latin typeface="+mj-lt"/>
                          <a:ea typeface="Times New Roman"/>
                        </a:rPr>
                        <a:t>ICPMS microwave digestion </a:t>
                      </a:r>
                      <a:endParaRPr lang="en-US" sz="14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400">
                          <a:solidFill>
                            <a:schemeClr val="tx1"/>
                          </a:solidFill>
                          <a:effectLst/>
                          <a:latin typeface="+mj-lt"/>
                        </a:rPr>
                        <a:t>Al </a:t>
                      </a:r>
                      <a:endParaRPr lang="en-US" sz="140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400" dirty="0">
                          <a:solidFill>
                            <a:schemeClr val="tx1"/>
                          </a:solidFill>
                          <a:effectLst/>
                          <a:latin typeface="+mj-lt"/>
                        </a:rPr>
                        <a:t>10.0ppb</a:t>
                      </a:r>
                      <a:endParaRPr lang="en-US" sz="1400" dirty="0">
                        <a:solidFill>
                          <a:schemeClr val="tx1"/>
                        </a:solidFill>
                        <a:effectLst/>
                        <a:latin typeface="+mj-lt"/>
                        <a:ea typeface="Times New Roman"/>
                      </a:endParaRPr>
                    </a:p>
                  </a:txBody>
                  <a:tcPr marL="47443" marR="4744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a:spcBef>
                          <a:spcPts val="0"/>
                        </a:spcBef>
                        <a:spcAft>
                          <a:spcPts val="0"/>
                        </a:spcAft>
                      </a:pPr>
                      <a:r>
                        <a:rPr lang="en-US" sz="1400" dirty="0" smtClean="0">
                          <a:solidFill>
                            <a:schemeClr val="tx1"/>
                          </a:solidFill>
                          <a:effectLst/>
                          <a:latin typeface="+mj-lt"/>
                          <a:ea typeface="Times New Roman"/>
                        </a:rPr>
                        <a:t>LDPE</a:t>
                      </a:r>
                      <a:endParaRPr lang="en-US" sz="14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effectLst/>
                          <a:latin typeface="+mn-lt"/>
                          <a:ea typeface="Times New Roman"/>
                          <a:cs typeface="+mn-cs"/>
                        </a:rPr>
                        <a:t>ICPMS microwave digestion </a:t>
                      </a:r>
                    </a:p>
                    <a:p>
                      <a:pPr marL="0" marR="0">
                        <a:spcBef>
                          <a:spcPts val="0"/>
                        </a:spcBef>
                        <a:spcAft>
                          <a:spcPts val="0"/>
                        </a:spcAft>
                      </a:pPr>
                      <a:endParaRPr lang="en-US" sz="14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400">
                          <a:solidFill>
                            <a:schemeClr val="tx1"/>
                          </a:solidFill>
                          <a:effectLst/>
                          <a:latin typeface="+mj-lt"/>
                        </a:rPr>
                        <a:t>Cr</a:t>
                      </a:r>
                      <a:endParaRPr lang="en-US" sz="140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400" dirty="0">
                          <a:solidFill>
                            <a:schemeClr val="tx1"/>
                          </a:solidFill>
                          <a:effectLst/>
                          <a:latin typeface="+mj-lt"/>
                        </a:rPr>
                        <a:t>10.0ppb</a:t>
                      </a:r>
                      <a:endParaRPr lang="en-US" sz="1400" dirty="0">
                        <a:solidFill>
                          <a:schemeClr val="tx1"/>
                        </a:solidFill>
                        <a:effectLst/>
                        <a:latin typeface="+mj-lt"/>
                        <a:ea typeface="Times New Roman"/>
                      </a:endParaRPr>
                    </a:p>
                  </a:txBody>
                  <a:tcPr marL="47443" marR="4744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a:spcBef>
                          <a:spcPts val="0"/>
                        </a:spcBef>
                        <a:spcAft>
                          <a:spcPts val="0"/>
                        </a:spcAft>
                      </a:pPr>
                      <a:r>
                        <a:rPr lang="en-US" sz="1400" dirty="0" smtClean="0">
                          <a:solidFill>
                            <a:schemeClr val="tx1"/>
                          </a:solidFill>
                          <a:effectLst/>
                          <a:latin typeface="+mj-lt"/>
                          <a:ea typeface="Times New Roman"/>
                        </a:rPr>
                        <a:t>LDPE</a:t>
                      </a:r>
                      <a:endParaRPr lang="en-US" sz="14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effectLst/>
                          <a:latin typeface="+mn-lt"/>
                          <a:ea typeface="Times New Roman"/>
                          <a:cs typeface="+mn-cs"/>
                        </a:rPr>
                        <a:t>ICPMS microwave digestion </a:t>
                      </a:r>
                    </a:p>
                    <a:p>
                      <a:pPr marL="0" marR="0">
                        <a:spcBef>
                          <a:spcPts val="0"/>
                        </a:spcBef>
                        <a:spcAft>
                          <a:spcPts val="0"/>
                        </a:spcAft>
                      </a:pPr>
                      <a:endParaRPr lang="en-US" sz="14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400">
                          <a:solidFill>
                            <a:schemeClr val="tx1"/>
                          </a:solidFill>
                          <a:effectLst/>
                          <a:latin typeface="+mj-lt"/>
                        </a:rPr>
                        <a:t>Mn</a:t>
                      </a:r>
                      <a:endParaRPr lang="en-US" sz="140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400" dirty="0">
                          <a:solidFill>
                            <a:schemeClr val="tx1"/>
                          </a:solidFill>
                          <a:effectLst/>
                          <a:latin typeface="+mj-lt"/>
                        </a:rPr>
                        <a:t>10.0ppb</a:t>
                      </a:r>
                      <a:endParaRPr lang="en-US" sz="1400" dirty="0">
                        <a:solidFill>
                          <a:schemeClr val="tx1"/>
                        </a:solidFill>
                        <a:effectLst/>
                        <a:latin typeface="+mj-lt"/>
                        <a:ea typeface="Times New Roman"/>
                      </a:endParaRPr>
                    </a:p>
                  </a:txBody>
                  <a:tcPr marL="47443" marR="4744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a:spcBef>
                          <a:spcPts val="0"/>
                        </a:spcBef>
                        <a:spcAft>
                          <a:spcPts val="0"/>
                        </a:spcAft>
                      </a:pPr>
                      <a:r>
                        <a:rPr lang="en-US" sz="1400" dirty="0" smtClean="0">
                          <a:solidFill>
                            <a:schemeClr val="tx1"/>
                          </a:solidFill>
                          <a:effectLst/>
                          <a:latin typeface="+mj-lt"/>
                          <a:ea typeface="Times New Roman"/>
                        </a:rPr>
                        <a:t>PVC</a:t>
                      </a:r>
                      <a:endParaRPr lang="en-US" sz="14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400" dirty="0" smtClean="0">
                          <a:solidFill>
                            <a:schemeClr val="tx1"/>
                          </a:solidFill>
                          <a:effectLst/>
                          <a:latin typeface="+mj-lt"/>
                          <a:ea typeface="Times New Roman"/>
                        </a:rPr>
                        <a:t>ICP- MS,IC/water 4 wees 80 </a:t>
                      </a:r>
                      <a:r>
                        <a:rPr lang="en-US" sz="1400" dirty="0" err="1" smtClean="0">
                          <a:solidFill>
                            <a:schemeClr val="tx1"/>
                          </a:solidFill>
                          <a:effectLst/>
                          <a:latin typeface="+mj-lt"/>
                          <a:ea typeface="Times New Roman"/>
                        </a:rPr>
                        <a:t>deg.C</a:t>
                      </a:r>
                      <a:r>
                        <a:rPr lang="en-US" sz="1400" dirty="0" smtClean="0">
                          <a:solidFill>
                            <a:schemeClr val="tx1"/>
                          </a:solidFill>
                          <a:effectLst/>
                          <a:latin typeface="+mj-lt"/>
                          <a:ea typeface="Times New Roman"/>
                        </a:rPr>
                        <a:t> </a:t>
                      </a:r>
                      <a:endParaRPr lang="en-US" sz="14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400">
                          <a:solidFill>
                            <a:schemeClr val="tx1"/>
                          </a:solidFill>
                          <a:effectLst/>
                          <a:latin typeface="+mj-lt"/>
                        </a:rPr>
                        <a:t>Fe</a:t>
                      </a:r>
                      <a:endParaRPr lang="en-US" sz="140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400" dirty="0">
                          <a:solidFill>
                            <a:schemeClr val="tx1"/>
                          </a:solidFill>
                          <a:effectLst/>
                          <a:latin typeface="+mj-lt"/>
                        </a:rPr>
                        <a:t>10.0ppb</a:t>
                      </a:r>
                      <a:endParaRPr lang="en-US" sz="1400" dirty="0">
                        <a:solidFill>
                          <a:schemeClr val="tx1"/>
                        </a:solidFill>
                        <a:effectLst/>
                        <a:latin typeface="+mj-lt"/>
                        <a:ea typeface="Times New Roman"/>
                      </a:endParaRPr>
                    </a:p>
                  </a:txBody>
                  <a:tcPr marL="47443" marR="4744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a:spcBef>
                          <a:spcPts val="0"/>
                        </a:spcBef>
                        <a:spcAft>
                          <a:spcPts val="0"/>
                        </a:spcAft>
                      </a:pPr>
                      <a:r>
                        <a:rPr lang="en-US" sz="1400" dirty="0" smtClean="0">
                          <a:solidFill>
                            <a:schemeClr val="tx1"/>
                          </a:solidFill>
                          <a:effectLst/>
                          <a:latin typeface="+mj-lt"/>
                          <a:ea typeface="Times New Roman"/>
                        </a:rPr>
                        <a:t>PVC</a:t>
                      </a:r>
                      <a:endParaRPr lang="en-US" sz="14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effectLst/>
                          <a:latin typeface="+mn-lt"/>
                          <a:ea typeface="Times New Roman"/>
                          <a:cs typeface="+mn-cs"/>
                        </a:rPr>
                        <a:t>ICP- MS,IC/water 4 wees 80 </a:t>
                      </a:r>
                      <a:r>
                        <a:rPr lang="en-US" sz="1400" kern="1200" dirty="0" err="1" smtClean="0">
                          <a:solidFill>
                            <a:schemeClr val="tx1"/>
                          </a:solidFill>
                          <a:effectLst/>
                          <a:latin typeface="+mn-lt"/>
                          <a:ea typeface="Times New Roman"/>
                          <a:cs typeface="+mn-cs"/>
                        </a:rPr>
                        <a:t>deg.C</a:t>
                      </a:r>
                      <a:r>
                        <a:rPr lang="en-US" sz="1400" kern="1200" dirty="0" smtClean="0">
                          <a:solidFill>
                            <a:schemeClr val="tx1"/>
                          </a:solidFill>
                          <a:effectLst/>
                          <a:latin typeface="+mn-lt"/>
                          <a:ea typeface="Times New Roman"/>
                          <a:cs typeface="+mn-cs"/>
                        </a:rPr>
                        <a:t> </a:t>
                      </a:r>
                    </a:p>
                    <a:p>
                      <a:pPr marL="0" marR="0">
                        <a:spcBef>
                          <a:spcPts val="0"/>
                        </a:spcBef>
                        <a:spcAft>
                          <a:spcPts val="0"/>
                        </a:spcAft>
                      </a:pPr>
                      <a:endParaRPr lang="en-US" sz="14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400" dirty="0">
                          <a:solidFill>
                            <a:schemeClr val="tx1"/>
                          </a:solidFill>
                          <a:effectLst/>
                          <a:latin typeface="+mj-lt"/>
                        </a:rPr>
                        <a:t>Ni</a:t>
                      </a:r>
                      <a:endParaRPr lang="en-US" sz="14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400" dirty="0">
                          <a:solidFill>
                            <a:schemeClr val="tx1"/>
                          </a:solidFill>
                          <a:effectLst/>
                          <a:latin typeface="+mj-lt"/>
                        </a:rPr>
                        <a:t>10.0ppb</a:t>
                      </a:r>
                      <a:endParaRPr lang="en-US" sz="1400" dirty="0">
                        <a:solidFill>
                          <a:schemeClr val="tx1"/>
                        </a:solidFill>
                        <a:effectLst/>
                        <a:latin typeface="+mj-lt"/>
                        <a:ea typeface="Times New Roman"/>
                      </a:endParaRPr>
                    </a:p>
                  </a:txBody>
                  <a:tcPr marL="47443" marR="4744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a:spcBef>
                          <a:spcPts val="0"/>
                        </a:spcBef>
                        <a:spcAft>
                          <a:spcPts val="0"/>
                        </a:spcAft>
                      </a:pPr>
                      <a:r>
                        <a:rPr lang="en-US" sz="1400" dirty="0" smtClean="0">
                          <a:solidFill>
                            <a:schemeClr val="tx1"/>
                          </a:solidFill>
                          <a:effectLst/>
                          <a:latin typeface="+mj-lt"/>
                          <a:ea typeface="Times New Roman"/>
                        </a:rPr>
                        <a:t>PVC</a:t>
                      </a:r>
                      <a:endParaRPr lang="en-US" sz="14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effectLst/>
                          <a:latin typeface="+mn-lt"/>
                          <a:ea typeface="Times New Roman"/>
                          <a:cs typeface="+mn-cs"/>
                        </a:rPr>
                        <a:t>ICP- MS,IC/water 4 wees 80 </a:t>
                      </a:r>
                      <a:r>
                        <a:rPr lang="en-US" sz="1400" kern="1200" dirty="0" err="1" smtClean="0">
                          <a:solidFill>
                            <a:schemeClr val="tx1"/>
                          </a:solidFill>
                          <a:effectLst/>
                          <a:latin typeface="+mn-lt"/>
                          <a:ea typeface="Times New Roman"/>
                          <a:cs typeface="+mn-cs"/>
                        </a:rPr>
                        <a:t>deg.C</a:t>
                      </a:r>
                      <a:r>
                        <a:rPr lang="en-US" sz="1400" kern="1200" dirty="0" smtClean="0">
                          <a:solidFill>
                            <a:schemeClr val="tx1"/>
                          </a:solidFill>
                          <a:effectLst/>
                          <a:latin typeface="+mn-lt"/>
                          <a:ea typeface="Times New Roman"/>
                          <a:cs typeface="+mn-cs"/>
                        </a:rPr>
                        <a:t> </a:t>
                      </a:r>
                    </a:p>
                    <a:p>
                      <a:pPr marL="0" marR="0">
                        <a:spcBef>
                          <a:spcPts val="0"/>
                        </a:spcBef>
                        <a:spcAft>
                          <a:spcPts val="0"/>
                        </a:spcAft>
                      </a:pPr>
                      <a:endParaRPr lang="en-US" sz="14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400">
                          <a:solidFill>
                            <a:schemeClr val="tx1"/>
                          </a:solidFill>
                          <a:effectLst/>
                          <a:latin typeface="+mj-lt"/>
                        </a:rPr>
                        <a:t>Cu</a:t>
                      </a:r>
                      <a:endParaRPr lang="en-US" sz="140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400" dirty="0">
                          <a:solidFill>
                            <a:schemeClr val="tx1"/>
                          </a:solidFill>
                          <a:effectLst/>
                          <a:latin typeface="+mj-lt"/>
                        </a:rPr>
                        <a:t>10.0ppb</a:t>
                      </a:r>
                      <a:endParaRPr lang="en-US" sz="1400" dirty="0">
                        <a:solidFill>
                          <a:schemeClr val="tx1"/>
                        </a:solidFill>
                        <a:effectLst/>
                        <a:latin typeface="+mj-lt"/>
                        <a:ea typeface="Times New Roman"/>
                      </a:endParaRPr>
                    </a:p>
                  </a:txBody>
                  <a:tcPr marL="47443" marR="4744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a:spcBef>
                          <a:spcPts val="0"/>
                        </a:spcBef>
                        <a:spcAft>
                          <a:spcPts val="0"/>
                        </a:spcAft>
                      </a:pPr>
                      <a:r>
                        <a:rPr lang="en-US" sz="1400" dirty="0" smtClean="0">
                          <a:solidFill>
                            <a:schemeClr val="tx1"/>
                          </a:solidFill>
                          <a:effectLst/>
                          <a:latin typeface="+mj-lt"/>
                          <a:ea typeface="Times New Roman"/>
                        </a:rPr>
                        <a:t>HDPE</a:t>
                      </a:r>
                      <a:endParaRPr lang="en-US" sz="14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effectLst/>
                          <a:latin typeface="+mn-lt"/>
                          <a:ea typeface="Times New Roman"/>
                          <a:cs typeface="+mn-cs"/>
                        </a:rPr>
                        <a:t>ICP- MS,IC/water 4 wees 80 </a:t>
                      </a:r>
                      <a:r>
                        <a:rPr lang="en-US" sz="1400" kern="1200" dirty="0" err="1" smtClean="0">
                          <a:solidFill>
                            <a:schemeClr val="tx1"/>
                          </a:solidFill>
                          <a:effectLst/>
                          <a:latin typeface="+mn-lt"/>
                          <a:ea typeface="Times New Roman"/>
                          <a:cs typeface="+mn-cs"/>
                        </a:rPr>
                        <a:t>deg.C</a:t>
                      </a:r>
                      <a:r>
                        <a:rPr lang="en-US" sz="1400" kern="1200" dirty="0" smtClean="0">
                          <a:solidFill>
                            <a:schemeClr val="tx1"/>
                          </a:solidFill>
                          <a:effectLst/>
                          <a:latin typeface="+mn-lt"/>
                          <a:ea typeface="Times New Roman"/>
                          <a:cs typeface="+mn-cs"/>
                        </a:rPr>
                        <a:t> </a:t>
                      </a:r>
                    </a:p>
                    <a:p>
                      <a:pPr marL="0" marR="0">
                        <a:spcBef>
                          <a:spcPts val="0"/>
                        </a:spcBef>
                        <a:spcAft>
                          <a:spcPts val="0"/>
                        </a:spcAft>
                      </a:pPr>
                      <a:endParaRPr lang="en-US" sz="14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400" dirty="0">
                          <a:solidFill>
                            <a:schemeClr val="tx1"/>
                          </a:solidFill>
                          <a:effectLst/>
                          <a:latin typeface="+mj-lt"/>
                        </a:rPr>
                        <a:t>Zn</a:t>
                      </a:r>
                      <a:endParaRPr lang="en-US" sz="14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400" dirty="0">
                          <a:solidFill>
                            <a:schemeClr val="tx1"/>
                          </a:solidFill>
                          <a:effectLst/>
                          <a:latin typeface="+mj-lt"/>
                        </a:rPr>
                        <a:t>50.0ppb</a:t>
                      </a:r>
                      <a:endParaRPr lang="en-US" sz="1400" dirty="0">
                        <a:solidFill>
                          <a:schemeClr val="tx1"/>
                        </a:solidFill>
                        <a:effectLst/>
                        <a:latin typeface="+mj-lt"/>
                        <a:ea typeface="Times New Roman"/>
                      </a:endParaRPr>
                    </a:p>
                  </a:txBody>
                  <a:tcPr marL="47443" marR="4744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a:spcBef>
                          <a:spcPts val="0"/>
                        </a:spcBef>
                        <a:spcAft>
                          <a:spcPts val="0"/>
                        </a:spcAft>
                      </a:pPr>
                      <a:r>
                        <a:rPr lang="en-US" sz="1400" dirty="0" smtClean="0">
                          <a:solidFill>
                            <a:schemeClr val="tx1"/>
                          </a:solidFill>
                          <a:effectLst/>
                          <a:latin typeface="+mj-lt"/>
                          <a:ea typeface="Times New Roman"/>
                        </a:rPr>
                        <a:t>HDPE</a:t>
                      </a:r>
                      <a:r>
                        <a:rPr lang="en-US" sz="1400" baseline="0" dirty="0" smtClean="0">
                          <a:solidFill>
                            <a:schemeClr val="tx1"/>
                          </a:solidFill>
                          <a:effectLst/>
                          <a:latin typeface="+mj-lt"/>
                          <a:ea typeface="Times New Roman"/>
                        </a:rPr>
                        <a:t> </a:t>
                      </a:r>
                      <a:endParaRPr lang="en-US" sz="14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effectLst/>
                          <a:latin typeface="+mn-lt"/>
                          <a:ea typeface="Times New Roman"/>
                          <a:cs typeface="+mn-cs"/>
                        </a:rPr>
                        <a:t>ICP- MS,IC/water 4 wees 80 </a:t>
                      </a:r>
                      <a:r>
                        <a:rPr lang="en-US" sz="1400" kern="1200" dirty="0" err="1" smtClean="0">
                          <a:solidFill>
                            <a:schemeClr val="tx1"/>
                          </a:solidFill>
                          <a:effectLst/>
                          <a:latin typeface="+mn-lt"/>
                          <a:ea typeface="Times New Roman"/>
                          <a:cs typeface="+mn-cs"/>
                        </a:rPr>
                        <a:t>deg.C</a:t>
                      </a:r>
                      <a:r>
                        <a:rPr lang="en-US" sz="1400" kern="1200" dirty="0" smtClean="0">
                          <a:solidFill>
                            <a:schemeClr val="tx1"/>
                          </a:solidFill>
                          <a:effectLst/>
                          <a:latin typeface="+mn-lt"/>
                          <a:ea typeface="Times New Roman"/>
                          <a:cs typeface="+mn-cs"/>
                        </a:rPr>
                        <a:t> </a:t>
                      </a:r>
                    </a:p>
                    <a:p>
                      <a:pPr marL="0" marR="0">
                        <a:spcBef>
                          <a:spcPts val="0"/>
                        </a:spcBef>
                        <a:spcAft>
                          <a:spcPts val="0"/>
                        </a:spcAft>
                      </a:pPr>
                      <a:endParaRPr lang="en-US" sz="14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400">
                          <a:solidFill>
                            <a:schemeClr val="tx1"/>
                          </a:solidFill>
                          <a:effectLst/>
                          <a:latin typeface="+mj-lt"/>
                        </a:rPr>
                        <a:t>Cd</a:t>
                      </a:r>
                      <a:endParaRPr lang="en-US" sz="140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400" dirty="0">
                          <a:solidFill>
                            <a:schemeClr val="tx1"/>
                          </a:solidFill>
                          <a:effectLst/>
                          <a:latin typeface="+mj-lt"/>
                        </a:rPr>
                        <a:t>2.0ppb</a:t>
                      </a:r>
                      <a:endParaRPr lang="en-US" sz="1400" dirty="0">
                        <a:solidFill>
                          <a:schemeClr val="tx1"/>
                        </a:solidFill>
                        <a:effectLst/>
                        <a:latin typeface="+mj-lt"/>
                        <a:ea typeface="Times New Roman"/>
                      </a:endParaRPr>
                    </a:p>
                  </a:txBody>
                  <a:tcPr marL="47443" marR="4744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a:spcBef>
                          <a:spcPts val="0"/>
                        </a:spcBef>
                        <a:spcAft>
                          <a:spcPts val="0"/>
                        </a:spcAft>
                      </a:pPr>
                      <a:r>
                        <a:rPr lang="en-US" sz="1400" dirty="0" smtClean="0">
                          <a:solidFill>
                            <a:schemeClr val="tx1"/>
                          </a:solidFill>
                          <a:effectLst/>
                          <a:latin typeface="+mj-lt"/>
                          <a:ea typeface="Times New Roman"/>
                        </a:rPr>
                        <a:t>HDPE</a:t>
                      </a:r>
                      <a:endParaRPr lang="en-US" sz="14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effectLst/>
                          <a:latin typeface="+mn-lt"/>
                          <a:ea typeface="Times New Roman"/>
                          <a:cs typeface="+mn-cs"/>
                        </a:rPr>
                        <a:t>ICP- MS,IC/water 4 wees 80 </a:t>
                      </a:r>
                      <a:r>
                        <a:rPr lang="en-US" sz="1400" kern="1200" dirty="0" err="1" smtClean="0">
                          <a:solidFill>
                            <a:schemeClr val="tx1"/>
                          </a:solidFill>
                          <a:effectLst/>
                          <a:latin typeface="+mn-lt"/>
                          <a:ea typeface="Times New Roman"/>
                          <a:cs typeface="+mn-cs"/>
                        </a:rPr>
                        <a:t>deg.C</a:t>
                      </a:r>
                      <a:r>
                        <a:rPr lang="en-US" sz="1400" kern="1200" dirty="0" smtClean="0">
                          <a:solidFill>
                            <a:schemeClr val="tx1"/>
                          </a:solidFill>
                          <a:effectLst/>
                          <a:latin typeface="+mn-lt"/>
                          <a:ea typeface="Times New Roman"/>
                          <a:cs typeface="+mn-cs"/>
                        </a:rPr>
                        <a:t> </a:t>
                      </a:r>
                    </a:p>
                    <a:p>
                      <a:pPr marL="0" marR="0">
                        <a:spcBef>
                          <a:spcPts val="0"/>
                        </a:spcBef>
                        <a:spcAft>
                          <a:spcPts val="0"/>
                        </a:spcAft>
                      </a:pPr>
                      <a:endParaRPr lang="en-US" sz="14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400" dirty="0" err="1">
                          <a:solidFill>
                            <a:schemeClr val="tx1"/>
                          </a:solidFill>
                          <a:effectLst/>
                          <a:latin typeface="+mj-lt"/>
                        </a:rPr>
                        <a:t>Sb</a:t>
                      </a:r>
                      <a:endParaRPr lang="en-US" sz="14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400" dirty="0">
                          <a:solidFill>
                            <a:schemeClr val="tx1"/>
                          </a:solidFill>
                          <a:effectLst/>
                          <a:latin typeface="+mj-lt"/>
                        </a:rPr>
                        <a:t>2.0ppb</a:t>
                      </a:r>
                      <a:endParaRPr lang="en-US" sz="1400" dirty="0">
                        <a:solidFill>
                          <a:schemeClr val="tx1"/>
                        </a:solidFill>
                        <a:effectLst/>
                        <a:latin typeface="+mj-lt"/>
                        <a:ea typeface="Times New Roman"/>
                      </a:endParaRPr>
                    </a:p>
                  </a:txBody>
                  <a:tcPr marL="47443" marR="4744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a:spcBef>
                          <a:spcPts val="0"/>
                        </a:spcBef>
                        <a:spcAft>
                          <a:spcPts val="0"/>
                        </a:spcAft>
                      </a:pPr>
                      <a:r>
                        <a:rPr lang="en-US" sz="1400" dirty="0" smtClean="0">
                          <a:solidFill>
                            <a:schemeClr val="tx1"/>
                          </a:solidFill>
                          <a:effectLst/>
                          <a:latin typeface="+mj-lt"/>
                          <a:ea typeface="Times New Roman"/>
                        </a:rPr>
                        <a:t>PP</a:t>
                      </a:r>
                      <a:endParaRPr lang="en-US" sz="14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effectLst/>
                          <a:latin typeface="+mn-lt"/>
                          <a:ea typeface="Times New Roman"/>
                          <a:cs typeface="+mn-cs"/>
                        </a:rPr>
                        <a:t>ICP- MS,IC/water 4 wees 80 </a:t>
                      </a:r>
                      <a:r>
                        <a:rPr lang="en-US" sz="1400" kern="1200" dirty="0" err="1" smtClean="0">
                          <a:solidFill>
                            <a:schemeClr val="tx1"/>
                          </a:solidFill>
                          <a:effectLst/>
                          <a:latin typeface="+mn-lt"/>
                          <a:ea typeface="Times New Roman"/>
                          <a:cs typeface="+mn-cs"/>
                        </a:rPr>
                        <a:t>deg.C</a:t>
                      </a:r>
                      <a:r>
                        <a:rPr lang="en-US" sz="1400" kern="1200" dirty="0" smtClean="0">
                          <a:solidFill>
                            <a:schemeClr val="tx1"/>
                          </a:solidFill>
                          <a:effectLst/>
                          <a:latin typeface="+mn-lt"/>
                          <a:ea typeface="Times New Roman"/>
                          <a:cs typeface="+mn-cs"/>
                        </a:rPr>
                        <a:t> </a:t>
                      </a:r>
                    </a:p>
                    <a:p>
                      <a:pPr marL="0" marR="0">
                        <a:spcBef>
                          <a:spcPts val="0"/>
                        </a:spcBef>
                        <a:spcAft>
                          <a:spcPts val="0"/>
                        </a:spcAft>
                      </a:pPr>
                      <a:endParaRPr lang="en-US" sz="14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400" dirty="0" err="1" smtClean="0">
                          <a:solidFill>
                            <a:schemeClr val="tx1"/>
                          </a:solidFill>
                          <a:effectLst/>
                          <a:latin typeface="+mj-lt"/>
                          <a:ea typeface="Times New Roman"/>
                        </a:rPr>
                        <a:t>Pb</a:t>
                      </a:r>
                      <a:endParaRPr lang="en-US" sz="14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400" dirty="0" smtClean="0">
                          <a:solidFill>
                            <a:schemeClr val="tx1"/>
                          </a:solidFill>
                          <a:effectLst/>
                          <a:latin typeface="+mj-lt"/>
                          <a:ea typeface="Times New Roman"/>
                        </a:rPr>
                        <a:t>2.0ppb</a:t>
                      </a:r>
                      <a:endParaRPr lang="en-US" sz="1400" dirty="0">
                        <a:solidFill>
                          <a:schemeClr val="tx1"/>
                        </a:solidFill>
                        <a:effectLst/>
                        <a:latin typeface="+mj-lt"/>
                        <a:ea typeface="Times New Roman"/>
                      </a:endParaRPr>
                    </a:p>
                  </a:txBody>
                  <a:tcPr marL="47443" marR="4744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1128471457"/>
      </p:ext>
    </p:extLst>
  </p:cSld>
  <p:clrMapOvr>
    <a:masterClrMapping/>
  </p:clrMapOvr>
  <p:transition>
    <p:wedg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1" y="0"/>
            <a:ext cx="9143999" cy="6858000"/>
          </a:xfrm>
          <a:prstGeom prst="rect">
            <a:avLst/>
          </a:prstGeom>
        </p:spPr>
      </p:pic>
      <p:sp>
        <p:nvSpPr>
          <p:cNvPr id="10" name="Rectangle 9"/>
          <p:cNvSpPr/>
          <p:nvPr/>
        </p:nvSpPr>
        <p:spPr>
          <a:xfrm>
            <a:off x="2339752" y="3789040"/>
            <a:ext cx="4572000" cy="461665"/>
          </a:xfrm>
          <a:prstGeom prst="rect">
            <a:avLst/>
          </a:prstGeom>
        </p:spPr>
        <p:txBody>
          <a:bodyPr>
            <a:spAutoFit/>
          </a:bodyPr>
          <a:lstStyle/>
          <a:p>
            <a:pPr lvl="0" algn="ctr" fontAlgn="base">
              <a:spcBef>
                <a:spcPct val="0"/>
              </a:spcBef>
              <a:spcAft>
                <a:spcPct val="0"/>
              </a:spcAft>
            </a:pPr>
            <a:endParaRPr kumimoji="0" lang="en-US" sz="2400" b="0" i="0" u="none" strike="noStrike" cap="none" normalizeH="0" baseline="0" dirty="0" smtClean="0">
              <a:ln>
                <a:noFill/>
              </a:ln>
              <a:solidFill>
                <a:schemeClr val="bg1"/>
              </a:solidFill>
              <a:effectLst/>
              <a:latin typeface="Arial" pitchFamily="34" charset="0"/>
              <a:cs typeface="Arial" pitchFamily="34" charset="0"/>
            </a:endParaRPr>
          </a:p>
        </p:txBody>
      </p:sp>
      <p:sp>
        <p:nvSpPr>
          <p:cNvPr id="19" name="Rectangle 18"/>
          <p:cNvSpPr/>
          <p:nvPr/>
        </p:nvSpPr>
        <p:spPr>
          <a:xfrm>
            <a:off x="457200" y="457200"/>
            <a:ext cx="8458200" cy="677108"/>
          </a:xfrm>
          <a:prstGeom prst="rect">
            <a:avLst/>
          </a:prstGeom>
        </p:spPr>
        <p:txBody>
          <a:bodyPr wrap="square">
            <a:spAutoFit/>
          </a:bodyPr>
          <a:lstStyle/>
          <a:p>
            <a:r>
              <a:rPr lang="en-US" b="1" dirty="0" smtClean="0"/>
              <a:t> </a:t>
            </a:r>
            <a:endParaRPr lang="en-US" sz="2000" dirty="0"/>
          </a:p>
          <a:p>
            <a:r>
              <a:rPr lang="en-US" sz="2000" dirty="0"/>
              <a:t> </a:t>
            </a:r>
          </a:p>
        </p:txBody>
      </p:sp>
      <p:sp>
        <p:nvSpPr>
          <p:cNvPr id="6" name="Rectangle 1"/>
          <p:cNvSpPr>
            <a:spLocks noChangeArrowheads="1"/>
          </p:cNvSpPr>
          <p:nvPr/>
        </p:nvSpPr>
        <p:spPr bwMode="auto">
          <a:xfrm>
            <a:off x="228600" y="152400"/>
            <a:ext cx="10287000" cy="677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114300" algn="l" defTabSz="914400" rtl="0" eaLnBrk="1" fontAlgn="base" latinLnBrk="0" hangingPunct="1">
              <a:lnSpc>
                <a:spcPct val="100000"/>
              </a:lnSpc>
              <a:spcBef>
                <a:spcPct val="0"/>
              </a:spcBef>
              <a:spcAft>
                <a:spcPct val="0"/>
              </a:spcAft>
              <a:buClrTx/>
              <a:buSzTx/>
              <a:buFontTx/>
              <a:buNone/>
              <a:tabLst/>
            </a:pPr>
            <a:r>
              <a:rPr kumimoji="0" lang="en-US" sz="2000" b="1"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Acceptance criteria for E/L study in different media </a:t>
            </a:r>
            <a:endParaRPr kumimoji="0" lang="en-US" sz="2000" b="0" i="0" u="sng" strike="noStrike" cap="none" normalizeH="0" baseline="0" dirty="0" smtClean="0">
              <a:ln>
                <a:noFill/>
              </a:ln>
              <a:solidFill>
                <a:schemeClr val="tx1"/>
              </a:solidFill>
              <a:effectLst/>
              <a:latin typeface="Arial" pitchFamily="34" charset="0"/>
              <a:cs typeface="Arial" pitchFamily="34" charset="0"/>
            </a:endParaRPr>
          </a:p>
          <a:p>
            <a:pPr marL="0" marR="0" lvl="0" indent="114300" algn="l" defTabSz="914400" rtl="0" eaLnBrk="0" fontAlgn="base" latinLnBrk="0" hangingPunct="0">
              <a:lnSpc>
                <a:spcPct val="100000"/>
              </a:lnSpc>
              <a:spcBef>
                <a:spcPct val="0"/>
              </a:spcBef>
              <a:spcAft>
                <a:spcPct val="0"/>
              </a:spcAft>
              <a:buClrTx/>
              <a:buSzTx/>
              <a:buFontTx/>
              <a:buNone/>
              <a:tabLst/>
            </a:pPr>
            <a:endParaRPr kumimoji="0" lang="en-US" sz="1800" b="0" i="0" u="sng"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9" name="Table 8"/>
          <p:cNvGraphicFramePr>
            <a:graphicFrameLocks noGrp="1"/>
          </p:cNvGraphicFramePr>
          <p:nvPr>
            <p:extLst>
              <p:ext uri="{D42A27DB-BD31-4B8C-83A1-F6EECF244321}">
                <p14:modId xmlns:p14="http://schemas.microsoft.com/office/powerpoint/2010/main" val="405214583"/>
              </p:ext>
            </p:extLst>
          </p:nvPr>
        </p:nvGraphicFramePr>
        <p:xfrm>
          <a:off x="304800" y="883920"/>
          <a:ext cx="8305800" cy="5540375"/>
        </p:xfrm>
        <a:graphic>
          <a:graphicData uri="http://schemas.openxmlformats.org/drawingml/2006/table">
            <a:tbl>
              <a:tblPr firstRow="1" bandRow="1">
                <a:tableStyleId>{5C22544A-7EE6-4342-B048-85BDC9FD1C3A}</a:tableStyleId>
              </a:tblPr>
              <a:tblGrid>
                <a:gridCol w="2768600"/>
                <a:gridCol w="3022600"/>
                <a:gridCol w="2514600"/>
              </a:tblGrid>
              <a:tr h="370840">
                <a:tc>
                  <a:txBody>
                    <a:bodyPr/>
                    <a:lstStyle/>
                    <a:p>
                      <a:pPr marL="0" marR="0" algn="ctr">
                        <a:spcBef>
                          <a:spcPts val="0"/>
                        </a:spcBef>
                        <a:spcAft>
                          <a:spcPts val="0"/>
                        </a:spcAft>
                      </a:pPr>
                      <a:r>
                        <a:rPr lang="en-US" sz="1800" dirty="0">
                          <a:solidFill>
                            <a:schemeClr val="tx1"/>
                          </a:solidFill>
                          <a:effectLst/>
                          <a:latin typeface="+mj-lt"/>
                        </a:rPr>
                        <a:t>Compounds</a:t>
                      </a:r>
                      <a:endParaRPr lang="en-US" sz="18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marL="0" marR="0" algn="ctr">
                        <a:spcBef>
                          <a:spcPts val="0"/>
                        </a:spcBef>
                        <a:spcAft>
                          <a:spcPts val="0"/>
                        </a:spcAft>
                      </a:pPr>
                      <a:r>
                        <a:rPr lang="en-US" sz="1800" dirty="0" err="1" smtClean="0">
                          <a:solidFill>
                            <a:schemeClr val="tx1"/>
                          </a:solidFill>
                          <a:effectLst/>
                          <a:latin typeface="+mj-lt"/>
                        </a:rPr>
                        <a:t>Analytes</a:t>
                      </a:r>
                      <a:endParaRPr lang="en-US" sz="18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marL="0" marR="0" algn="ctr">
                        <a:spcBef>
                          <a:spcPts val="0"/>
                        </a:spcBef>
                        <a:spcAft>
                          <a:spcPts val="0"/>
                        </a:spcAft>
                      </a:pPr>
                      <a:r>
                        <a:rPr lang="en-US" sz="1800" dirty="0">
                          <a:solidFill>
                            <a:schemeClr val="tx1"/>
                          </a:solidFill>
                          <a:effectLst/>
                          <a:latin typeface="+mj-lt"/>
                        </a:rPr>
                        <a:t>Quantification limit</a:t>
                      </a:r>
                      <a:endParaRPr lang="en-US" sz="18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r>
              <a:tr h="370840">
                <a:tc rowSpan="7">
                  <a:txBody>
                    <a:bodyPr/>
                    <a:lstStyle/>
                    <a:p>
                      <a:pPr algn="ctr"/>
                      <a:endParaRPr lang="en-US" sz="1800" dirty="0" smtClean="0">
                        <a:solidFill>
                          <a:schemeClr val="tx1"/>
                        </a:solidFill>
                        <a:latin typeface="+mj-lt"/>
                      </a:endParaRPr>
                    </a:p>
                    <a:p>
                      <a:pPr algn="ctr"/>
                      <a:endParaRPr lang="en-US" sz="1800" dirty="0" smtClean="0">
                        <a:solidFill>
                          <a:schemeClr val="tx1"/>
                        </a:solidFill>
                        <a:latin typeface="+mj-lt"/>
                      </a:endParaRPr>
                    </a:p>
                    <a:p>
                      <a:pPr algn="ctr"/>
                      <a:endParaRPr lang="en-US" sz="1800" dirty="0" smtClean="0">
                        <a:solidFill>
                          <a:schemeClr val="tx1"/>
                        </a:solidFill>
                        <a:latin typeface="+mj-lt"/>
                      </a:endParaRPr>
                    </a:p>
                    <a:p>
                      <a:pPr algn="ctr"/>
                      <a:endParaRPr lang="en-US" sz="1800" dirty="0" smtClean="0">
                        <a:solidFill>
                          <a:schemeClr val="tx1"/>
                        </a:solidFill>
                        <a:latin typeface="+mj-lt"/>
                      </a:endParaRPr>
                    </a:p>
                    <a:p>
                      <a:pPr algn="ctr"/>
                      <a:endParaRPr lang="en-US" sz="1800" dirty="0" smtClean="0">
                        <a:solidFill>
                          <a:schemeClr val="tx1"/>
                        </a:solidFill>
                        <a:latin typeface="+mj-lt"/>
                      </a:endParaRPr>
                    </a:p>
                    <a:p>
                      <a:pPr algn="ctr"/>
                      <a:r>
                        <a:rPr lang="en-US" sz="1800" b="1" kern="1200" dirty="0" smtClean="0">
                          <a:solidFill>
                            <a:schemeClr val="dk1"/>
                          </a:solidFill>
                          <a:latin typeface="+mj-lt"/>
                          <a:ea typeface="+mn-ea"/>
                          <a:cs typeface="+mn-cs"/>
                        </a:rPr>
                        <a:t>Antioxidants and UV absorbers </a:t>
                      </a:r>
                      <a:endParaRPr lang="en-US" sz="1800" dirty="0">
                        <a:solidFill>
                          <a:schemeClr val="tx1"/>
                        </a:solidFill>
                        <a:latin typeface="+mj-lt"/>
                      </a:endParaRPr>
                    </a:p>
                  </a:txBody>
                  <a:tcPr vert="vert2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dirty="0">
                          <a:latin typeface="+mj-lt"/>
                          <a:ea typeface="Calibri"/>
                          <a:cs typeface="Times New Roman"/>
                        </a:rPr>
                        <a:t>2, 2-Methylene-bis (4-methyl-6-tert butyl-phenol). </a:t>
                      </a:r>
                    </a:p>
                  </a:txBody>
                  <a:tcPr marL="47625" marR="476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dirty="0">
                          <a:latin typeface="+mj-lt"/>
                          <a:ea typeface="Calibri"/>
                          <a:cs typeface="Times New Roman"/>
                        </a:rPr>
                        <a:t>10.0ppb </a:t>
                      </a:r>
                    </a:p>
                  </a:txBody>
                  <a:tcPr marL="47625" marR="476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vMerge="1">
                  <a:txBody>
                    <a:bodyPr/>
                    <a:lstStyle/>
                    <a:p>
                      <a:endParaRPr lang="en-US" dirty="0"/>
                    </a:p>
                  </a:txBody>
                  <a:tcPr/>
                </a:tc>
                <a:tc>
                  <a:txBody>
                    <a:bodyPr/>
                    <a:lstStyle/>
                    <a:p>
                      <a:pPr marL="0" marR="0">
                        <a:lnSpc>
                          <a:spcPct val="115000"/>
                        </a:lnSpc>
                        <a:spcBef>
                          <a:spcPts val="0"/>
                        </a:spcBef>
                        <a:spcAft>
                          <a:spcPts val="1000"/>
                        </a:spcAft>
                      </a:pPr>
                      <a:r>
                        <a:rPr lang="en-US" sz="1800">
                          <a:latin typeface="+mj-lt"/>
                          <a:ea typeface="Calibri"/>
                          <a:cs typeface="Times New Roman"/>
                        </a:rPr>
                        <a:t>2, 2-Methylene-bis (4-ethyl-6-tert butyl-phenol). </a:t>
                      </a:r>
                    </a:p>
                  </a:txBody>
                  <a:tcPr marL="47625" marR="476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dirty="0">
                          <a:latin typeface="+mj-lt"/>
                          <a:ea typeface="Calibri"/>
                          <a:cs typeface="Times New Roman"/>
                        </a:rPr>
                        <a:t>10.0ppb </a:t>
                      </a:r>
                    </a:p>
                  </a:txBody>
                  <a:tcPr marL="47625" marR="476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vMerge="1">
                  <a:txBody>
                    <a:bodyPr/>
                    <a:lstStyle/>
                    <a:p>
                      <a:endParaRPr lang="en-US" dirty="0"/>
                    </a:p>
                  </a:txBody>
                  <a:tcPr/>
                </a:tc>
                <a:tc>
                  <a:txBody>
                    <a:bodyPr/>
                    <a:lstStyle/>
                    <a:p>
                      <a:pPr marL="0" marR="0">
                        <a:lnSpc>
                          <a:spcPct val="115000"/>
                        </a:lnSpc>
                        <a:spcBef>
                          <a:spcPts val="0"/>
                        </a:spcBef>
                        <a:spcAft>
                          <a:spcPts val="1000"/>
                        </a:spcAft>
                      </a:pPr>
                      <a:r>
                        <a:rPr lang="en-US" sz="1800">
                          <a:latin typeface="+mj-lt"/>
                          <a:ea typeface="Calibri"/>
                          <a:cs typeface="Times New Roman"/>
                        </a:rPr>
                        <a:t>2, 6-di-tert-butyl-4-sec-butyl phenol. </a:t>
                      </a:r>
                    </a:p>
                  </a:txBody>
                  <a:tcPr marL="47625" marR="476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a:latin typeface="+mj-lt"/>
                          <a:ea typeface="Calibri"/>
                          <a:cs typeface="Times New Roman"/>
                        </a:rPr>
                        <a:t>5.0ppm </a:t>
                      </a:r>
                    </a:p>
                  </a:txBody>
                  <a:tcPr marL="47625" marR="476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vMerge="1">
                  <a:txBody>
                    <a:bodyPr/>
                    <a:lstStyle/>
                    <a:p>
                      <a:endParaRPr lang="en-US" dirty="0"/>
                    </a:p>
                  </a:txBody>
                  <a:tcPr/>
                </a:tc>
                <a:tc>
                  <a:txBody>
                    <a:bodyPr/>
                    <a:lstStyle/>
                    <a:p>
                      <a:pPr marL="0" marR="0">
                        <a:lnSpc>
                          <a:spcPct val="115000"/>
                        </a:lnSpc>
                        <a:spcBef>
                          <a:spcPts val="0"/>
                        </a:spcBef>
                        <a:spcAft>
                          <a:spcPts val="1000"/>
                        </a:spcAft>
                      </a:pPr>
                      <a:r>
                        <a:rPr lang="en-US" sz="1800" dirty="0">
                          <a:latin typeface="+mj-lt"/>
                          <a:ea typeface="Calibri"/>
                          <a:cs typeface="Times New Roman"/>
                        </a:rPr>
                        <a:t>2, 6-di-tert-butyl-N, N-</a:t>
                      </a:r>
                      <a:r>
                        <a:rPr lang="en-US" sz="1800" dirty="0" err="1">
                          <a:latin typeface="+mj-lt"/>
                          <a:ea typeface="Calibri"/>
                          <a:cs typeface="Times New Roman"/>
                        </a:rPr>
                        <a:t>dimethylamino</a:t>
                      </a:r>
                      <a:r>
                        <a:rPr lang="en-US" sz="1800" dirty="0">
                          <a:latin typeface="+mj-lt"/>
                          <a:ea typeface="Calibri"/>
                          <a:cs typeface="Times New Roman"/>
                        </a:rPr>
                        <a:t>-p-cresol. </a:t>
                      </a:r>
                    </a:p>
                  </a:txBody>
                  <a:tcPr marL="47625" marR="476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a:latin typeface="+mj-lt"/>
                          <a:ea typeface="Calibri"/>
                          <a:cs typeface="Times New Roman"/>
                        </a:rPr>
                        <a:t>10.0ppb </a:t>
                      </a:r>
                    </a:p>
                  </a:txBody>
                  <a:tcPr marL="47625" marR="476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vMerge="1">
                  <a:txBody>
                    <a:bodyPr/>
                    <a:lstStyle/>
                    <a:p>
                      <a:endParaRPr lang="en-US" dirty="0"/>
                    </a:p>
                  </a:txBody>
                  <a:tcPr/>
                </a:tc>
                <a:tc>
                  <a:txBody>
                    <a:bodyPr/>
                    <a:lstStyle/>
                    <a:p>
                      <a:pPr marL="0" marR="0">
                        <a:lnSpc>
                          <a:spcPct val="115000"/>
                        </a:lnSpc>
                        <a:spcBef>
                          <a:spcPts val="0"/>
                        </a:spcBef>
                        <a:spcAft>
                          <a:spcPts val="1000"/>
                        </a:spcAft>
                      </a:pPr>
                      <a:r>
                        <a:rPr lang="en-US" sz="1800">
                          <a:latin typeface="+mj-lt"/>
                          <a:ea typeface="Calibri"/>
                          <a:cs typeface="Times New Roman"/>
                        </a:rPr>
                        <a:t>2, 4-dihydroxy benzophenone. </a:t>
                      </a:r>
                    </a:p>
                  </a:txBody>
                  <a:tcPr marL="47625" marR="476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a:latin typeface="+mj-lt"/>
                          <a:ea typeface="Calibri"/>
                          <a:cs typeface="Times New Roman"/>
                        </a:rPr>
                        <a:t>5.0ppm </a:t>
                      </a:r>
                    </a:p>
                  </a:txBody>
                  <a:tcPr marL="47625" marR="476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vMerge="1">
                  <a:txBody>
                    <a:bodyPr/>
                    <a:lstStyle/>
                    <a:p>
                      <a:endParaRPr lang="en-US" dirty="0"/>
                    </a:p>
                  </a:txBody>
                  <a:tcPr/>
                </a:tc>
                <a:tc>
                  <a:txBody>
                    <a:bodyPr/>
                    <a:lstStyle/>
                    <a:p>
                      <a:pPr marL="0" marR="0">
                        <a:lnSpc>
                          <a:spcPct val="115000"/>
                        </a:lnSpc>
                        <a:spcBef>
                          <a:spcPts val="0"/>
                        </a:spcBef>
                        <a:spcAft>
                          <a:spcPts val="1000"/>
                        </a:spcAft>
                      </a:pPr>
                      <a:r>
                        <a:rPr lang="en-US" sz="1800">
                          <a:latin typeface="+mj-lt"/>
                          <a:ea typeface="Calibri"/>
                          <a:cs typeface="Times New Roman"/>
                        </a:rPr>
                        <a:t>2-hydroxy-4-octyloxy benzophenone. </a:t>
                      </a:r>
                    </a:p>
                  </a:txBody>
                  <a:tcPr marL="47625" marR="476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a:latin typeface="+mj-lt"/>
                          <a:ea typeface="Calibri"/>
                          <a:cs typeface="Times New Roman"/>
                        </a:rPr>
                        <a:t>5.0ppm </a:t>
                      </a:r>
                    </a:p>
                  </a:txBody>
                  <a:tcPr marL="47625" marR="476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vMerge="1">
                  <a:txBody>
                    <a:bodyPr/>
                    <a:lstStyle/>
                    <a:p>
                      <a:endParaRPr lang="en-US" dirty="0"/>
                    </a:p>
                  </a:txBody>
                  <a:tcPr/>
                </a:tc>
                <a:tc>
                  <a:txBody>
                    <a:bodyPr/>
                    <a:lstStyle/>
                    <a:p>
                      <a:pPr marL="0" marR="0">
                        <a:lnSpc>
                          <a:spcPct val="115000"/>
                        </a:lnSpc>
                        <a:spcBef>
                          <a:spcPts val="0"/>
                        </a:spcBef>
                        <a:spcAft>
                          <a:spcPts val="1000"/>
                        </a:spcAft>
                      </a:pPr>
                      <a:r>
                        <a:rPr lang="en-US" sz="1800" dirty="0">
                          <a:latin typeface="+mj-lt"/>
                          <a:ea typeface="Calibri"/>
                          <a:cs typeface="Times New Roman"/>
                        </a:rPr>
                        <a:t>2-hydroxy-4-methoxy </a:t>
                      </a:r>
                      <a:r>
                        <a:rPr lang="en-US" sz="1800" dirty="0" err="1">
                          <a:latin typeface="+mj-lt"/>
                          <a:ea typeface="Calibri"/>
                          <a:cs typeface="Times New Roman"/>
                        </a:rPr>
                        <a:t>benzophenone</a:t>
                      </a:r>
                      <a:r>
                        <a:rPr lang="en-US" sz="1800" dirty="0">
                          <a:latin typeface="+mj-lt"/>
                          <a:ea typeface="Calibri"/>
                          <a:cs typeface="Times New Roman"/>
                        </a:rPr>
                        <a:t>. </a:t>
                      </a:r>
                    </a:p>
                  </a:txBody>
                  <a:tcPr marL="47625" marR="476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dirty="0">
                          <a:latin typeface="+mj-lt"/>
                          <a:ea typeface="Calibri"/>
                          <a:cs typeface="Times New Roman"/>
                        </a:rPr>
                        <a:t>5.0ppm </a:t>
                      </a:r>
                    </a:p>
                  </a:txBody>
                  <a:tcPr marL="47625" marR="476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rowSpan="2">
                  <a:txBody>
                    <a:bodyPr/>
                    <a:lstStyle/>
                    <a:p>
                      <a:pPr marL="0" marR="0" algn="ctr">
                        <a:lnSpc>
                          <a:spcPct val="115000"/>
                        </a:lnSpc>
                        <a:spcBef>
                          <a:spcPts val="0"/>
                        </a:spcBef>
                        <a:spcAft>
                          <a:spcPts val="1000"/>
                        </a:spcAft>
                      </a:pPr>
                      <a:r>
                        <a:rPr lang="en-US" sz="1800" b="1" dirty="0">
                          <a:latin typeface="+mj-lt"/>
                          <a:ea typeface="Calibri"/>
                          <a:cs typeface="Times New Roman"/>
                        </a:rPr>
                        <a:t>Ethylene oxide and Propylene oxide </a:t>
                      </a:r>
                      <a:r>
                        <a:rPr lang="en-US" sz="1800" b="1" dirty="0" smtClean="0">
                          <a:latin typeface="+mj-lt"/>
                          <a:ea typeface="Calibri"/>
                          <a:cs typeface="Times New Roman"/>
                        </a:rPr>
                        <a:t>(bottle sterilization)</a:t>
                      </a:r>
                      <a:endParaRPr lang="en-US" sz="1800" dirty="0">
                        <a:latin typeface="+mj-lt"/>
                        <a:ea typeface="Calibri"/>
                        <a:cs typeface="Times New Roman"/>
                      </a:endParaRPr>
                    </a:p>
                  </a:txBody>
                  <a:tcPr marL="47625" marR="476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a:latin typeface="+mj-lt"/>
                          <a:ea typeface="Calibri"/>
                          <a:cs typeface="Times New Roman"/>
                        </a:rPr>
                        <a:t>Ethylene oxide </a:t>
                      </a:r>
                    </a:p>
                  </a:txBody>
                  <a:tcPr marL="47625" marR="476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a:latin typeface="+mj-lt"/>
                          <a:ea typeface="Calibri"/>
                          <a:cs typeface="Times New Roman"/>
                        </a:rPr>
                        <a:t>0.5 ppm </a:t>
                      </a:r>
                    </a:p>
                  </a:txBody>
                  <a:tcPr marL="47625" marR="476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vMerge="1">
                  <a:txBody>
                    <a:bodyPr/>
                    <a:lstStyle/>
                    <a:p>
                      <a:endParaRPr lang="en-US"/>
                    </a:p>
                  </a:txBody>
                  <a:tcPr/>
                </a:tc>
                <a:tc>
                  <a:txBody>
                    <a:bodyPr/>
                    <a:lstStyle/>
                    <a:p>
                      <a:pPr marL="0" marR="0">
                        <a:lnSpc>
                          <a:spcPct val="115000"/>
                        </a:lnSpc>
                        <a:spcBef>
                          <a:spcPts val="0"/>
                        </a:spcBef>
                        <a:spcAft>
                          <a:spcPts val="1000"/>
                        </a:spcAft>
                      </a:pPr>
                      <a:r>
                        <a:rPr lang="en-US" sz="1800">
                          <a:latin typeface="+mj-lt"/>
                          <a:ea typeface="Calibri"/>
                          <a:cs typeface="Times New Roman"/>
                        </a:rPr>
                        <a:t>Propylene oxide </a:t>
                      </a:r>
                    </a:p>
                  </a:txBody>
                  <a:tcPr marL="47625" marR="476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dirty="0">
                          <a:latin typeface="+mj-lt"/>
                          <a:ea typeface="Calibri"/>
                          <a:cs typeface="Times New Roman"/>
                        </a:rPr>
                        <a:t>0.5 </a:t>
                      </a:r>
                      <a:r>
                        <a:rPr lang="en-US" sz="1800" dirty="0" err="1">
                          <a:latin typeface="+mj-lt"/>
                          <a:ea typeface="Calibri"/>
                          <a:cs typeface="Times New Roman"/>
                        </a:rPr>
                        <a:t>ppm</a:t>
                      </a:r>
                      <a:r>
                        <a:rPr lang="en-US" sz="1800" dirty="0">
                          <a:latin typeface="+mj-lt"/>
                          <a:ea typeface="Calibri"/>
                          <a:cs typeface="Times New Roman"/>
                        </a:rPr>
                        <a:t> </a:t>
                      </a:r>
                    </a:p>
                  </a:txBody>
                  <a:tcPr marL="47625" marR="476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1128471457"/>
      </p:ext>
    </p:extLst>
  </p:cSld>
  <p:clrMapOvr>
    <a:masterClrMapping/>
  </p:clrMapOvr>
  <p:transition>
    <p:wedg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1" y="0"/>
            <a:ext cx="9143999" cy="6858000"/>
          </a:xfrm>
          <a:prstGeom prst="rect">
            <a:avLst/>
          </a:prstGeom>
        </p:spPr>
      </p:pic>
      <p:sp>
        <p:nvSpPr>
          <p:cNvPr id="10" name="Rectangle 9"/>
          <p:cNvSpPr/>
          <p:nvPr/>
        </p:nvSpPr>
        <p:spPr>
          <a:xfrm>
            <a:off x="2339752" y="3789040"/>
            <a:ext cx="4572000" cy="461665"/>
          </a:xfrm>
          <a:prstGeom prst="rect">
            <a:avLst/>
          </a:prstGeom>
        </p:spPr>
        <p:txBody>
          <a:bodyPr>
            <a:spAutoFit/>
          </a:bodyPr>
          <a:lstStyle/>
          <a:p>
            <a:pPr lvl="0" algn="ctr" fontAlgn="base">
              <a:spcBef>
                <a:spcPct val="0"/>
              </a:spcBef>
              <a:spcAft>
                <a:spcPct val="0"/>
              </a:spcAft>
            </a:pPr>
            <a:endParaRPr kumimoji="0" lang="en-US" sz="2400" b="0" i="0" u="none" strike="noStrike" cap="none" normalizeH="0" baseline="0" dirty="0" smtClean="0">
              <a:ln>
                <a:noFill/>
              </a:ln>
              <a:solidFill>
                <a:schemeClr val="bg1"/>
              </a:solidFill>
              <a:effectLst/>
              <a:latin typeface="Arial" pitchFamily="34" charset="0"/>
              <a:cs typeface="Arial" pitchFamily="34" charset="0"/>
            </a:endParaRPr>
          </a:p>
        </p:txBody>
      </p:sp>
      <p:sp>
        <p:nvSpPr>
          <p:cNvPr id="19" name="Rectangle 18"/>
          <p:cNvSpPr/>
          <p:nvPr/>
        </p:nvSpPr>
        <p:spPr>
          <a:xfrm>
            <a:off x="457200" y="457200"/>
            <a:ext cx="8458200" cy="677108"/>
          </a:xfrm>
          <a:prstGeom prst="rect">
            <a:avLst/>
          </a:prstGeom>
        </p:spPr>
        <p:txBody>
          <a:bodyPr wrap="square">
            <a:spAutoFit/>
          </a:bodyPr>
          <a:lstStyle/>
          <a:p>
            <a:r>
              <a:rPr lang="en-US" b="1" dirty="0" smtClean="0"/>
              <a:t> </a:t>
            </a:r>
            <a:endParaRPr lang="en-US" sz="2000" dirty="0"/>
          </a:p>
          <a:p>
            <a:r>
              <a:rPr lang="en-US" sz="2000" dirty="0"/>
              <a:t> </a:t>
            </a:r>
          </a:p>
        </p:txBody>
      </p:sp>
      <p:sp>
        <p:nvSpPr>
          <p:cNvPr id="6" name="Rectangle 1"/>
          <p:cNvSpPr>
            <a:spLocks noChangeArrowheads="1"/>
          </p:cNvSpPr>
          <p:nvPr/>
        </p:nvSpPr>
        <p:spPr bwMode="auto">
          <a:xfrm>
            <a:off x="228600" y="152400"/>
            <a:ext cx="10287000" cy="677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114300" algn="l" defTabSz="914400" rtl="0" eaLnBrk="1" fontAlgn="base" latinLnBrk="0" hangingPunct="1">
              <a:lnSpc>
                <a:spcPct val="100000"/>
              </a:lnSpc>
              <a:spcBef>
                <a:spcPct val="0"/>
              </a:spcBef>
              <a:spcAft>
                <a:spcPct val="0"/>
              </a:spcAft>
              <a:buClrTx/>
              <a:buSzTx/>
              <a:buFontTx/>
              <a:buNone/>
              <a:tabLst/>
            </a:pPr>
            <a:r>
              <a:rPr kumimoji="0" lang="en-US" sz="2000" b="1"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Acceptance criteria for E/L study in different media </a:t>
            </a:r>
            <a:endParaRPr kumimoji="0" lang="en-US" sz="2000" b="0" i="0" u="sng" strike="noStrike" cap="none" normalizeH="0" baseline="0" dirty="0" smtClean="0">
              <a:ln>
                <a:noFill/>
              </a:ln>
              <a:solidFill>
                <a:schemeClr val="tx1"/>
              </a:solidFill>
              <a:effectLst/>
              <a:latin typeface="Arial" pitchFamily="34" charset="0"/>
              <a:cs typeface="Arial" pitchFamily="34" charset="0"/>
            </a:endParaRPr>
          </a:p>
          <a:p>
            <a:pPr marL="0" marR="0" lvl="0" indent="114300" algn="l" defTabSz="914400" rtl="0" eaLnBrk="0" fontAlgn="base" latinLnBrk="0" hangingPunct="0">
              <a:lnSpc>
                <a:spcPct val="100000"/>
              </a:lnSpc>
              <a:spcBef>
                <a:spcPct val="0"/>
              </a:spcBef>
              <a:spcAft>
                <a:spcPct val="0"/>
              </a:spcAft>
              <a:buClrTx/>
              <a:buSzTx/>
              <a:buFontTx/>
              <a:buNone/>
              <a:tabLst/>
            </a:pPr>
            <a:endParaRPr kumimoji="0" lang="en-US" sz="1800" b="0" i="0" u="sng"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9" name="Table 8"/>
          <p:cNvGraphicFramePr>
            <a:graphicFrameLocks noGrp="1"/>
          </p:cNvGraphicFramePr>
          <p:nvPr/>
        </p:nvGraphicFramePr>
        <p:xfrm>
          <a:off x="304800" y="883920"/>
          <a:ext cx="8305800" cy="3236341"/>
        </p:xfrm>
        <a:graphic>
          <a:graphicData uri="http://schemas.openxmlformats.org/drawingml/2006/table">
            <a:tbl>
              <a:tblPr firstRow="1" bandRow="1">
                <a:tableStyleId>{5C22544A-7EE6-4342-B048-85BDC9FD1C3A}</a:tableStyleId>
              </a:tblPr>
              <a:tblGrid>
                <a:gridCol w="2768600"/>
                <a:gridCol w="3022600"/>
                <a:gridCol w="2514600"/>
              </a:tblGrid>
              <a:tr h="370840">
                <a:tc>
                  <a:txBody>
                    <a:bodyPr/>
                    <a:lstStyle/>
                    <a:p>
                      <a:pPr marL="0" marR="0" algn="ctr">
                        <a:spcBef>
                          <a:spcPts val="0"/>
                        </a:spcBef>
                        <a:spcAft>
                          <a:spcPts val="0"/>
                        </a:spcAft>
                      </a:pPr>
                      <a:r>
                        <a:rPr lang="en-US" sz="1800" dirty="0">
                          <a:solidFill>
                            <a:schemeClr val="tx1"/>
                          </a:solidFill>
                          <a:effectLst/>
                          <a:latin typeface="+mj-lt"/>
                        </a:rPr>
                        <a:t>Compounds</a:t>
                      </a:r>
                      <a:endParaRPr lang="en-US" sz="18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marL="0" marR="0" algn="ctr">
                        <a:spcBef>
                          <a:spcPts val="0"/>
                        </a:spcBef>
                        <a:spcAft>
                          <a:spcPts val="0"/>
                        </a:spcAft>
                      </a:pPr>
                      <a:r>
                        <a:rPr lang="en-US" sz="1800" dirty="0" err="1">
                          <a:solidFill>
                            <a:schemeClr val="tx1"/>
                          </a:solidFill>
                          <a:effectLst/>
                          <a:latin typeface="+mj-lt"/>
                        </a:rPr>
                        <a:t>Analytes</a:t>
                      </a:r>
                      <a:endParaRPr lang="en-US" sz="18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marL="0" marR="0" algn="ctr">
                        <a:spcBef>
                          <a:spcPts val="0"/>
                        </a:spcBef>
                        <a:spcAft>
                          <a:spcPts val="0"/>
                        </a:spcAft>
                      </a:pPr>
                      <a:r>
                        <a:rPr lang="en-US" sz="1800" dirty="0">
                          <a:solidFill>
                            <a:schemeClr val="tx1"/>
                          </a:solidFill>
                          <a:effectLst/>
                          <a:latin typeface="+mj-lt"/>
                        </a:rPr>
                        <a:t>Quantification limit</a:t>
                      </a:r>
                      <a:endParaRPr lang="en-US" sz="1800" dirty="0">
                        <a:solidFill>
                          <a:schemeClr val="tx1"/>
                        </a:solidFill>
                        <a:effectLst/>
                        <a:latin typeface="+mj-lt"/>
                        <a:ea typeface="Times New Roman"/>
                      </a:endParaRPr>
                    </a:p>
                  </a:txBody>
                  <a:tcPr marL="47443" marR="47443"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r>
              <a:tr h="370840">
                <a:tc rowSpan="7">
                  <a:txBody>
                    <a:bodyPr/>
                    <a:lstStyle/>
                    <a:p>
                      <a:pPr algn="ctr"/>
                      <a:endParaRPr lang="en-US" sz="1800" dirty="0" smtClean="0">
                        <a:solidFill>
                          <a:schemeClr val="tx1"/>
                        </a:solidFill>
                        <a:latin typeface="+mj-lt"/>
                      </a:endParaRPr>
                    </a:p>
                    <a:p>
                      <a:pPr algn="ctr"/>
                      <a:endParaRPr lang="en-US" sz="1800" dirty="0" smtClean="0">
                        <a:solidFill>
                          <a:schemeClr val="tx1"/>
                        </a:solidFill>
                        <a:latin typeface="+mj-lt"/>
                      </a:endParaRPr>
                    </a:p>
                    <a:p>
                      <a:pPr algn="ctr"/>
                      <a:endParaRPr lang="en-US" sz="1800" dirty="0" smtClean="0">
                        <a:solidFill>
                          <a:schemeClr val="tx1"/>
                        </a:solidFill>
                        <a:latin typeface="+mj-lt"/>
                      </a:endParaRPr>
                    </a:p>
                    <a:p>
                      <a:pPr algn="ctr"/>
                      <a:endParaRPr lang="en-US" sz="1800" dirty="0" smtClean="0">
                        <a:solidFill>
                          <a:schemeClr val="tx1"/>
                        </a:solidFill>
                        <a:latin typeface="+mj-lt"/>
                      </a:endParaRPr>
                    </a:p>
                    <a:p>
                      <a:pPr algn="ctr"/>
                      <a:endParaRPr lang="en-US" sz="1800" dirty="0" smtClean="0">
                        <a:solidFill>
                          <a:schemeClr val="tx1"/>
                        </a:solidFill>
                        <a:latin typeface="+mj-lt"/>
                      </a:endParaRPr>
                    </a:p>
                    <a:p>
                      <a:pPr algn="ctr"/>
                      <a:r>
                        <a:rPr lang="en-US" sz="1800" b="1" kern="1200" dirty="0" smtClean="0">
                          <a:solidFill>
                            <a:schemeClr val="dk1"/>
                          </a:solidFill>
                          <a:latin typeface="+mj-lt"/>
                          <a:ea typeface="+mn-ea"/>
                          <a:cs typeface="+mn-cs"/>
                        </a:rPr>
                        <a:t>Plasticizers </a:t>
                      </a:r>
                      <a:endParaRPr lang="en-US" sz="1800" dirty="0">
                        <a:solidFill>
                          <a:schemeClr val="tx1"/>
                        </a:solidFill>
                        <a:latin typeface="+mj-lt"/>
                      </a:endParaRPr>
                    </a:p>
                  </a:txBody>
                  <a:tcPr vert="vert2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dirty="0" err="1">
                          <a:latin typeface="+mj-lt"/>
                          <a:ea typeface="Calibri"/>
                          <a:cs typeface="Times New Roman"/>
                        </a:rPr>
                        <a:t>Butylated</a:t>
                      </a:r>
                      <a:r>
                        <a:rPr lang="en-US" sz="1800" dirty="0">
                          <a:latin typeface="+mj-lt"/>
                          <a:ea typeface="Calibri"/>
                          <a:cs typeface="Times New Roman"/>
                        </a:rPr>
                        <a:t> </a:t>
                      </a:r>
                      <a:r>
                        <a:rPr lang="en-US" sz="1800" dirty="0" err="1">
                          <a:latin typeface="+mj-lt"/>
                          <a:ea typeface="Calibri"/>
                          <a:cs typeface="Times New Roman"/>
                        </a:rPr>
                        <a:t>hydroxy</a:t>
                      </a:r>
                      <a:r>
                        <a:rPr lang="en-US" sz="1800" dirty="0">
                          <a:latin typeface="+mj-lt"/>
                          <a:ea typeface="Calibri"/>
                          <a:cs typeface="Times New Roman"/>
                        </a:rPr>
                        <a:t> toluene. </a:t>
                      </a:r>
                    </a:p>
                  </a:txBody>
                  <a:tcPr marL="47625" marR="476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dirty="0">
                          <a:latin typeface="+mj-lt"/>
                          <a:ea typeface="Calibri"/>
                          <a:cs typeface="Times New Roman"/>
                        </a:rPr>
                        <a:t>0.2ppm </a:t>
                      </a:r>
                    </a:p>
                  </a:txBody>
                  <a:tcPr marL="47625" marR="476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vMerge="1">
                  <a:txBody>
                    <a:bodyPr/>
                    <a:lstStyle/>
                    <a:p>
                      <a:endParaRPr lang="en-US" dirty="0"/>
                    </a:p>
                  </a:txBody>
                  <a:tcPr/>
                </a:tc>
                <a:tc>
                  <a:txBody>
                    <a:bodyPr/>
                    <a:lstStyle/>
                    <a:p>
                      <a:pPr marL="0" marR="0">
                        <a:lnSpc>
                          <a:spcPct val="115000"/>
                        </a:lnSpc>
                        <a:spcBef>
                          <a:spcPts val="0"/>
                        </a:spcBef>
                        <a:spcAft>
                          <a:spcPts val="1000"/>
                        </a:spcAft>
                      </a:pPr>
                      <a:r>
                        <a:rPr lang="en-US" sz="1800" dirty="0">
                          <a:latin typeface="+mj-lt"/>
                          <a:ea typeface="Calibri"/>
                          <a:cs typeface="Times New Roman"/>
                        </a:rPr>
                        <a:t>2-Butanone Peroxide. </a:t>
                      </a:r>
                    </a:p>
                  </a:txBody>
                  <a:tcPr marL="47625" marR="476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dirty="0">
                          <a:latin typeface="+mj-lt"/>
                          <a:ea typeface="Calibri"/>
                          <a:cs typeface="Times New Roman"/>
                        </a:rPr>
                        <a:t>0.2ppm </a:t>
                      </a:r>
                    </a:p>
                  </a:txBody>
                  <a:tcPr marL="47625" marR="476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vMerge="1">
                  <a:txBody>
                    <a:bodyPr/>
                    <a:lstStyle/>
                    <a:p>
                      <a:endParaRPr lang="en-US" dirty="0"/>
                    </a:p>
                  </a:txBody>
                  <a:tcPr/>
                </a:tc>
                <a:tc>
                  <a:txBody>
                    <a:bodyPr/>
                    <a:lstStyle/>
                    <a:p>
                      <a:pPr marL="0" marR="0">
                        <a:lnSpc>
                          <a:spcPct val="115000"/>
                        </a:lnSpc>
                        <a:spcBef>
                          <a:spcPts val="0"/>
                        </a:spcBef>
                        <a:spcAft>
                          <a:spcPts val="1000"/>
                        </a:spcAft>
                      </a:pPr>
                      <a:r>
                        <a:rPr lang="en-US" sz="1800">
                          <a:latin typeface="+mj-lt"/>
                          <a:ea typeface="Calibri"/>
                          <a:cs typeface="Times New Roman"/>
                        </a:rPr>
                        <a:t>Di Butyl Phthalate. </a:t>
                      </a:r>
                    </a:p>
                  </a:txBody>
                  <a:tcPr marL="47625" marR="476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dirty="0">
                          <a:latin typeface="+mj-lt"/>
                          <a:ea typeface="Calibri"/>
                          <a:cs typeface="Times New Roman"/>
                        </a:rPr>
                        <a:t>0.2ppm </a:t>
                      </a:r>
                    </a:p>
                  </a:txBody>
                  <a:tcPr marL="47625" marR="476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vMerge="1">
                  <a:txBody>
                    <a:bodyPr/>
                    <a:lstStyle/>
                    <a:p>
                      <a:endParaRPr lang="en-US" dirty="0"/>
                    </a:p>
                  </a:txBody>
                  <a:tcPr/>
                </a:tc>
                <a:tc>
                  <a:txBody>
                    <a:bodyPr/>
                    <a:lstStyle/>
                    <a:p>
                      <a:pPr marL="0" marR="0">
                        <a:lnSpc>
                          <a:spcPct val="115000"/>
                        </a:lnSpc>
                        <a:spcBef>
                          <a:spcPts val="0"/>
                        </a:spcBef>
                        <a:spcAft>
                          <a:spcPts val="1000"/>
                        </a:spcAft>
                      </a:pPr>
                      <a:r>
                        <a:rPr lang="en-US" sz="1800">
                          <a:latin typeface="+mj-lt"/>
                          <a:ea typeface="Calibri"/>
                          <a:cs typeface="Times New Roman"/>
                        </a:rPr>
                        <a:t>4,4-Isoprpyledene di phenol </a:t>
                      </a:r>
                    </a:p>
                  </a:txBody>
                  <a:tcPr marL="47625" marR="476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dirty="0">
                          <a:latin typeface="+mj-lt"/>
                          <a:ea typeface="Calibri"/>
                          <a:cs typeface="Times New Roman"/>
                        </a:rPr>
                        <a:t>0.2ppm </a:t>
                      </a:r>
                    </a:p>
                  </a:txBody>
                  <a:tcPr marL="47625" marR="476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vMerge="1">
                  <a:txBody>
                    <a:bodyPr/>
                    <a:lstStyle/>
                    <a:p>
                      <a:endParaRPr lang="en-US" dirty="0"/>
                    </a:p>
                  </a:txBody>
                  <a:tcPr/>
                </a:tc>
                <a:tc>
                  <a:txBody>
                    <a:bodyPr/>
                    <a:lstStyle/>
                    <a:p>
                      <a:pPr marL="0" marR="0">
                        <a:lnSpc>
                          <a:spcPct val="115000"/>
                        </a:lnSpc>
                        <a:spcBef>
                          <a:spcPts val="0"/>
                        </a:spcBef>
                        <a:spcAft>
                          <a:spcPts val="1000"/>
                        </a:spcAft>
                      </a:pPr>
                      <a:r>
                        <a:rPr lang="en-US" sz="1800">
                          <a:latin typeface="+mj-lt"/>
                          <a:ea typeface="Calibri"/>
                          <a:cs typeface="Times New Roman"/>
                        </a:rPr>
                        <a:t>Benzyl Butyl Phthalate. </a:t>
                      </a:r>
                    </a:p>
                  </a:txBody>
                  <a:tcPr marL="47625" marR="476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dirty="0">
                          <a:latin typeface="+mj-lt"/>
                          <a:ea typeface="Calibri"/>
                          <a:cs typeface="Times New Roman"/>
                        </a:rPr>
                        <a:t>0.2ppm </a:t>
                      </a:r>
                    </a:p>
                  </a:txBody>
                  <a:tcPr marL="47625" marR="476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vMerge="1">
                  <a:txBody>
                    <a:bodyPr/>
                    <a:lstStyle/>
                    <a:p>
                      <a:endParaRPr lang="en-US" dirty="0"/>
                    </a:p>
                  </a:txBody>
                  <a:tcPr/>
                </a:tc>
                <a:tc>
                  <a:txBody>
                    <a:bodyPr/>
                    <a:lstStyle/>
                    <a:p>
                      <a:pPr marL="0" marR="0">
                        <a:lnSpc>
                          <a:spcPct val="115000"/>
                        </a:lnSpc>
                        <a:spcBef>
                          <a:spcPts val="0"/>
                        </a:spcBef>
                        <a:spcAft>
                          <a:spcPts val="1000"/>
                        </a:spcAft>
                      </a:pPr>
                      <a:r>
                        <a:rPr lang="en-US" sz="1800">
                          <a:latin typeface="+mj-lt"/>
                          <a:ea typeface="Calibri"/>
                          <a:cs typeface="Times New Roman"/>
                        </a:rPr>
                        <a:t>Di (Ethylene Glycol) Dibenzoate. </a:t>
                      </a:r>
                    </a:p>
                  </a:txBody>
                  <a:tcPr marL="47625" marR="476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a:latin typeface="+mj-lt"/>
                          <a:ea typeface="Calibri"/>
                          <a:cs typeface="Times New Roman"/>
                        </a:rPr>
                        <a:t>0.2ppm </a:t>
                      </a:r>
                    </a:p>
                  </a:txBody>
                  <a:tcPr marL="47625" marR="476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vMerge="1">
                  <a:txBody>
                    <a:bodyPr/>
                    <a:lstStyle/>
                    <a:p>
                      <a:endParaRPr lang="en-US" dirty="0"/>
                    </a:p>
                  </a:txBody>
                  <a:tcPr/>
                </a:tc>
                <a:tc>
                  <a:txBody>
                    <a:bodyPr/>
                    <a:lstStyle/>
                    <a:p>
                      <a:pPr marL="0" marR="0">
                        <a:lnSpc>
                          <a:spcPct val="115000"/>
                        </a:lnSpc>
                        <a:spcBef>
                          <a:spcPts val="0"/>
                        </a:spcBef>
                        <a:spcAft>
                          <a:spcPts val="1000"/>
                        </a:spcAft>
                      </a:pPr>
                      <a:r>
                        <a:rPr lang="en-US" sz="1800">
                          <a:latin typeface="+mj-lt"/>
                          <a:ea typeface="Calibri"/>
                          <a:cs typeface="Times New Roman"/>
                        </a:rPr>
                        <a:t>Bis(ethyl hexyl )phthalate </a:t>
                      </a:r>
                    </a:p>
                  </a:txBody>
                  <a:tcPr marL="47625" marR="476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dirty="0">
                          <a:latin typeface="+mj-lt"/>
                          <a:ea typeface="Calibri"/>
                          <a:cs typeface="Times New Roman"/>
                        </a:rPr>
                        <a:t>0.2ppm </a:t>
                      </a:r>
                    </a:p>
                  </a:txBody>
                  <a:tcPr marL="47625" marR="476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1128471457"/>
      </p:ext>
    </p:extLst>
  </p:cSld>
  <p:clrMapOvr>
    <a:masterClrMapping/>
  </p:clrMapOvr>
  <p:transition>
    <p:wedg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1" y="0"/>
            <a:ext cx="9143999" cy="6858000"/>
          </a:xfrm>
          <a:prstGeom prst="rect">
            <a:avLst/>
          </a:prstGeom>
        </p:spPr>
      </p:pic>
      <p:sp>
        <p:nvSpPr>
          <p:cNvPr id="10" name="Rectangle 9"/>
          <p:cNvSpPr/>
          <p:nvPr/>
        </p:nvSpPr>
        <p:spPr>
          <a:xfrm>
            <a:off x="2339752" y="3789040"/>
            <a:ext cx="4572000" cy="461665"/>
          </a:xfrm>
          <a:prstGeom prst="rect">
            <a:avLst/>
          </a:prstGeom>
        </p:spPr>
        <p:txBody>
          <a:bodyPr>
            <a:spAutoFit/>
          </a:bodyPr>
          <a:lstStyle/>
          <a:p>
            <a:pPr lvl="0" algn="ctr" fontAlgn="base">
              <a:spcBef>
                <a:spcPct val="0"/>
              </a:spcBef>
              <a:spcAft>
                <a:spcPct val="0"/>
              </a:spcAft>
            </a:pPr>
            <a:endParaRPr kumimoji="0" lang="en-US" sz="2400" b="0" i="0" u="none" strike="noStrike" cap="none" normalizeH="0" baseline="0" dirty="0" smtClean="0">
              <a:ln>
                <a:noFill/>
              </a:ln>
              <a:solidFill>
                <a:schemeClr val="bg1"/>
              </a:solidFill>
              <a:effectLst/>
              <a:latin typeface="Arial" pitchFamily="34" charset="0"/>
              <a:cs typeface="Arial" pitchFamily="34" charset="0"/>
            </a:endParaRPr>
          </a:p>
        </p:txBody>
      </p:sp>
      <p:sp>
        <p:nvSpPr>
          <p:cNvPr id="19" name="Rectangle 18"/>
          <p:cNvSpPr/>
          <p:nvPr/>
        </p:nvSpPr>
        <p:spPr>
          <a:xfrm>
            <a:off x="228600" y="228601"/>
            <a:ext cx="8686800" cy="6555641"/>
          </a:xfrm>
          <a:prstGeom prst="rect">
            <a:avLst/>
          </a:prstGeom>
        </p:spPr>
        <p:txBody>
          <a:bodyPr wrap="square">
            <a:spAutoFit/>
          </a:bodyPr>
          <a:lstStyle/>
          <a:p>
            <a:r>
              <a:rPr lang="en-US" b="1" u="sng" dirty="0" smtClean="0"/>
              <a:t> </a:t>
            </a:r>
            <a:r>
              <a:rPr lang="en-US" sz="2000" b="1" u="sng" dirty="0">
                <a:latin typeface="Arial" pitchFamily="34" charset="0"/>
                <a:cs typeface="Arial" pitchFamily="34" charset="0"/>
              </a:rPr>
              <a:t>Safety </a:t>
            </a:r>
            <a:r>
              <a:rPr lang="en-US" sz="2000" b="1" u="sng" dirty="0" smtClean="0">
                <a:latin typeface="Arial" pitchFamily="34" charset="0"/>
                <a:cs typeface="Arial" pitchFamily="34" charset="0"/>
              </a:rPr>
              <a:t>Thresholds</a:t>
            </a:r>
          </a:p>
          <a:p>
            <a:r>
              <a:rPr lang="en-US" sz="2000" b="1" u="sng" dirty="0"/>
              <a:t>Toxicology and Risk Assessment </a:t>
            </a:r>
          </a:p>
          <a:p>
            <a:r>
              <a:rPr lang="en-US" sz="2000" dirty="0"/>
              <a:t>The </a:t>
            </a:r>
            <a:r>
              <a:rPr lang="en-US" sz="2000" dirty="0" smtClean="0"/>
              <a:t>PQRI(product Quality Research Institute)  </a:t>
            </a:r>
            <a:r>
              <a:rPr lang="en-US" sz="2000" dirty="0"/>
              <a:t>best practices have established some toxicological thresholds for </a:t>
            </a:r>
            <a:r>
              <a:rPr lang="en-US" sz="2000" dirty="0" err="1"/>
              <a:t>Extractables</a:t>
            </a:r>
            <a:r>
              <a:rPr lang="en-US" sz="2000" dirty="0"/>
              <a:t> and </a:t>
            </a:r>
            <a:r>
              <a:rPr lang="en-US" sz="2000" dirty="0" err="1"/>
              <a:t>Leachables</a:t>
            </a:r>
            <a:r>
              <a:rPr lang="en-US" sz="2000" dirty="0"/>
              <a:t> for “</a:t>
            </a:r>
            <a:r>
              <a:rPr lang="en-US" sz="2000" b="1" dirty="0"/>
              <a:t>Orally inhaled and Nasal drug products(OINDP) </a:t>
            </a:r>
          </a:p>
          <a:p>
            <a:pPr>
              <a:buFont typeface="Wingdings" pitchFamily="2" charset="2"/>
              <a:buChar char="q"/>
            </a:pPr>
            <a:r>
              <a:rPr lang="en-US" sz="2000" b="1" dirty="0" smtClean="0"/>
              <a:t> </a:t>
            </a:r>
            <a:r>
              <a:rPr lang="en-US" sz="2000" dirty="0"/>
              <a:t>The qualification Threshold(QT) is the level(5 </a:t>
            </a:r>
            <a:r>
              <a:rPr lang="en-US" sz="2000" dirty="0" err="1"/>
              <a:t>micg</a:t>
            </a:r>
            <a:r>
              <a:rPr lang="en-US" sz="2000" dirty="0"/>
              <a:t>/day) below which a given leachable is not considered for safety qualifications unless it presents a structure activity(SAR) concern.</a:t>
            </a:r>
            <a:endParaRPr lang="en-IN" sz="2000" dirty="0"/>
          </a:p>
          <a:p>
            <a:pPr>
              <a:buFont typeface="Wingdings" pitchFamily="2" charset="2"/>
              <a:buChar char="q"/>
            </a:pPr>
            <a:r>
              <a:rPr lang="en-IN" sz="2000" dirty="0"/>
              <a:t> </a:t>
            </a:r>
            <a:r>
              <a:rPr lang="en-US" sz="2000" dirty="0"/>
              <a:t>The safety concern Threshold(SCT)is the dose(0.15 </a:t>
            </a:r>
            <a:r>
              <a:rPr lang="en-US" sz="2000" dirty="0" err="1"/>
              <a:t>micg</a:t>
            </a:r>
            <a:r>
              <a:rPr lang="en-US" sz="2000" dirty="0"/>
              <a:t>/day) below which a leachable would present negligible concern for adverse carcinogenic and </a:t>
            </a:r>
            <a:r>
              <a:rPr lang="en-US" sz="2000" dirty="0" err="1"/>
              <a:t>noncarcinogenic</a:t>
            </a:r>
            <a:r>
              <a:rPr lang="en-US" sz="2000" dirty="0"/>
              <a:t> effects.</a:t>
            </a:r>
          </a:p>
          <a:p>
            <a:pPr>
              <a:buFont typeface="Wingdings" pitchFamily="2" charset="2"/>
              <a:buChar char="q"/>
            </a:pPr>
            <a:r>
              <a:rPr lang="en-US" sz="2000" dirty="0"/>
              <a:t> Known highly toxic substances such as PAHs, nitrosamines and 2-mercaptobenzothiazole) are considered to be “special case compounds” for “Orally Inhaled and Nasal Drug applications and should be considered on a case by case basis. </a:t>
            </a:r>
            <a:endParaRPr lang="en-IN" sz="2000" dirty="0"/>
          </a:p>
          <a:p>
            <a:pPr>
              <a:buFont typeface="Wingdings" pitchFamily="2" charset="2"/>
              <a:buChar char="q"/>
            </a:pPr>
            <a:r>
              <a:rPr lang="en-IN" sz="2000" dirty="0"/>
              <a:t> </a:t>
            </a:r>
            <a:r>
              <a:rPr lang="en-US" sz="2000" dirty="0" smtClean="0"/>
              <a:t>Analytical </a:t>
            </a:r>
            <a:r>
              <a:rPr lang="en-US" sz="2000" dirty="0"/>
              <a:t>Evaluation Threshold(AET) can be calculated. The AET is the level at or above which an OINDP pharmaceutical development team should identify and quantify a particular extractable and/or leachable and report it for potential toxicological assessment.</a:t>
            </a:r>
            <a:endParaRPr lang="en-IN" sz="2000" dirty="0"/>
          </a:p>
          <a:p>
            <a:endParaRPr lang="en-US" sz="2000" dirty="0"/>
          </a:p>
          <a:p>
            <a:r>
              <a:rPr lang="en-US" sz="2000" dirty="0"/>
              <a:t> </a:t>
            </a:r>
          </a:p>
        </p:txBody>
      </p:sp>
    </p:spTree>
    <p:extLst>
      <p:ext uri="{BB962C8B-B14F-4D97-AF65-F5344CB8AC3E}">
        <p14:creationId xmlns:p14="http://schemas.microsoft.com/office/powerpoint/2010/main" val="931314661"/>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circle(in)">
                                      <p:cBhvr>
                                        <p:cTn id="7"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1" y="0"/>
            <a:ext cx="9143999" cy="6858000"/>
          </a:xfrm>
          <a:prstGeom prst="rect">
            <a:avLst/>
          </a:prstGeom>
        </p:spPr>
      </p:pic>
      <p:sp>
        <p:nvSpPr>
          <p:cNvPr id="10" name="Rectangle 9"/>
          <p:cNvSpPr/>
          <p:nvPr/>
        </p:nvSpPr>
        <p:spPr>
          <a:xfrm>
            <a:off x="2339752" y="3789040"/>
            <a:ext cx="4572000" cy="461665"/>
          </a:xfrm>
          <a:prstGeom prst="rect">
            <a:avLst/>
          </a:prstGeom>
        </p:spPr>
        <p:txBody>
          <a:bodyPr>
            <a:spAutoFit/>
          </a:bodyPr>
          <a:lstStyle/>
          <a:p>
            <a:pPr lvl="0" algn="ctr" fontAlgn="base">
              <a:spcBef>
                <a:spcPct val="0"/>
              </a:spcBef>
              <a:spcAft>
                <a:spcPct val="0"/>
              </a:spcAft>
            </a:pPr>
            <a:endParaRPr kumimoji="0" lang="en-US" sz="2400" b="0" i="0" u="none" strike="noStrike" cap="none" normalizeH="0" baseline="0" dirty="0" smtClean="0">
              <a:ln>
                <a:noFill/>
              </a:ln>
              <a:solidFill>
                <a:schemeClr val="bg1"/>
              </a:solidFill>
              <a:effectLst/>
              <a:latin typeface="Arial" pitchFamily="34" charset="0"/>
              <a:cs typeface="Arial" pitchFamily="34" charset="0"/>
            </a:endParaRPr>
          </a:p>
        </p:txBody>
      </p:sp>
      <p:sp>
        <p:nvSpPr>
          <p:cNvPr id="15" name="Rectangle 14"/>
          <p:cNvSpPr/>
          <p:nvPr/>
        </p:nvSpPr>
        <p:spPr>
          <a:xfrm>
            <a:off x="609600" y="457200"/>
            <a:ext cx="7848600" cy="5940088"/>
          </a:xfrm>
          <a:prstGeom prst="rect">
            <a:avLst/>
          </a:prstGeom>
        </p:spPr>
        <p:txBody>
          <a:bodyPr wrap="square">
            <a:spAutoFit/>
          </a:bodyPr>
          <a:lstStyle/>
          <a:p>
            <a:r>
              <a:rPr lang="en-US" sz="2000" dirty="0"/>
              <a:t>For an </a:t>
            </a:r>
            <a:r>
              <a:rPr lang="en-US" sz="2000" dirty="0" err="1"/>
              <a:t>extractables</a:t>
            </a:r>
            <a:r>
              <a:rPr lang="en-US" sz="2000" dirty="0"/>
              <a:t> from a device component the AET (</a:t>
            </a:r>
            <a:r>
              <a:rPr lang="en-US" sz="2000" dirty="0" err="1"/>
              <a:t>μg</a:t>
            </a:r>
            <a:r>
              <a:rPr lang="en-US" sz="2000" dirty="0"/>
              <a:t>/g) can be determined using Equation 1</a:t>
            </a:r>
            <a:r>
              <a:rPr lang="en-US" sz="2000" dirty="0" smtClean="0"/>
              <a:t>:</a:t>
            </a:r>
          </a:p>
          <a:p>
            <a:endParaRPr lang="en-US" sz="2000" dirty="0"/>
          </a:p>
          <a:p>
            <a:r>
              <a:rPr lang="en-US" sz="2000" dirty="0"/>
              <a:t>Equation 1</a:t>
            </a:r>
          </a:p>
          <a:p>
            <a:r>
              <a:rPr lang="en-US" sz="2000" i="1" dirty="0"/>
              <a:t>AET = </a:t>
            </a:r>
            <a:r>
              <a:rPr lang="en-US" sz="2000" i="1" dirty="0" smtClean="0"/>
              <a:t>  </a:t>
            </a:r>
            <a:r>
              <a:rPr lang="en-US" sz="2000" i="1" u="sng" dirty="0" smtClean="0"/>
              <a:t>SCT </a:t>
            </a:r>
            <a:r>
              <a:rPr lang="en-US" sz="2000" i="1" u="sng" dirty="0"/>
              <a:t>.</a:t>
            </a:r>
            <a:r>
              <a:rPr lang="en-US" sz="2000" i="1" u="sng" dirty="0" err="1"/>
              <a:t>D</a:t>
            </a:r>
            <a:r>
              <a:rPr lang="en-US" sz="2000" i="1" u="sng" baseline="-25000" dirty="0" err="1"/>
              <a:t>t</a:t>
            </a:r>
            <a:r>
              <a:rPr lang="en-US" sz="2000" u="sng" dirty="0"/>
              <a:t> </a:t>
            </a:r>
            <a:endParaRPr lang="en-US" sz="2000" u="sng" dirty="0" smtClean="0"/>
          </a:p>
          <a:p>
            <a:r>
              <a:rPr lang="en-US" sz="2000" i="1" dirty="0" smtClean="0"/>
              <a:t>            </a:t>
            </a:r>
            <a:r>
              <a:rPr lang="en-US" sz="2000" i="1" dirty="0" err="1" smtClean="0"/>
              <a:t>D</a:t>
            </a:r>
            <a:r>
              <a:rPr lang="en-US" sz="2000" i="1" baseline="-25000" dirty="0" err="1" smtClean="0"/>
              <a:t>d</a:t>
            </a:r>
            <a:r>
              <a:rPr lang="en-US" sz="2000" i="1" dirty="0" smtClean="0"/>
              <a:t> </a:t>
            </a:r>
            <a:r>
              <a:rPr lang="en-US" sz="2000" i="1" dirty="0"/>
              <a:t>m</a:t>
            </a:r>
            <a:endParaRPr lang="en-US" sz="2000" dirty="0"/>
          </a:p>
          <a:p>
            <a:r>
              <a:rPr lang="en-US" sz="2000" i="1" dirty="0"/>
              <a:t> </a:t>
            </a:r>
            <a:r>
              <a:rPr lang="en-US" sz="2000" i="1" dirty="0" err="1" smtClean="0"/>
              <a:t>D</a:t>
            </a:r>
            <a:r>
              <a:rPr lang="en-US" sz="2000" i="1" baseline="-25000" dirty="0" err="1" smtClean="0"/>
              <a:t>d</a:t>
            </a:r>
            <a:r>
              <a:rPr lang="en-US" sz="2000" i="1" dirty="0" smtClean="0"/>
              <a:t> </a:t>
            </a:r>
            <a:r>
              <a:rPr lang="en-US" sz="2000" dirty="0"/>
              <a:t>- Doses per day</a:t>
            </a:r>
          </a:p>
          <a:p>
            <a:r>
              <a:rPr lang="en-US" sz="2000" i="1" dirty="0" err="1"/>
              <a:t>D</a:t>
            </a:r>
            <a:r>
              <a:rPr lang="en-US" sz="2000" i="1" baseline="-25000" dirty="0" err="1"/>
              <a:t>t</a:t>
            </a:r>
            <a:r>
              <a:rPr lang="en-US" sz="2000" i="1" dirty="0"/>
              <a:t> </a:t>
            </a:r>
            <a:r>
              <a:rPr lang="en-US" sz="2000" dirty="0"/>
              <a:t>- Total </a:t>
            </a:r>
            <a:r>
              <a:rPr lang="en-US" sz="2000" dirty="0" err="1"/>
              <a:t>Labelled</a:t>
            </a:r>
            <a:r>
              <a:rPr lang="en-US" sz="2000" dirty="0"/>
              <a:t> doses</a:t>
            </a:r>
          </a:p>
          <a:p>
            <a:r>
              <a:rPr lang="en-US" sz="2000" i="1" dirty="0"/>
              <a:t>m </a:t>
            </a:r>
            <a:r>
              <a:rPr lang="en-US" sz="2000" dirty="0"/>
              <a:t>- mass of component</a:t>
            </a:r>
          </a:p>
          <a:p>
            <a:r>
              <a:rPr lang="en-US" sz="2000" dirty="0"/>
              <a:t> </a:t>
            </a:r>
          </a:p>
          <a:p>
            <a:r>
              <a:rPr lang="en-US" sz="2000" dirty="0"/>
              <a:t>The AET (</a:t>
            </a:r>
            <a:r>
              <a:rPr lang="en-US" sz="2000" dirty="0" err="1"/>
              <a:t>μg</a:t>
            </a:r>
            <a:r>
              <a:rPr lang="en-US" sz="2000" dirty="0"/>
              <a:t>/device) for a drug delivery device (</a:t>
            </a:r>
            <a:r>
              <a:rPr lang="en-US" sz="2000" i="1" dirty="0"/>
              <a:t>e.g. </a:t>
            </a:r>
            <a:r>
              <a:rPr lang="en-US" sz="2000" dirty="0"/>
              <a:t>an MDI) can be determined from Equation 2:</a:t>
            </a:r>
          </a:p>
          <a:p>
            <a:r>
              <a:rPr lang="en-US" sz="2000" dirty="0"/>
              <a:t> </a:t>
            </a:r>
          </a:p>
          <a:p>
            <a:r>
              <a:rPr lang="en-US" sz="2000" dirty="0"/>
              <a:t>Equation 2</a:t>
            </a:r>
          </a:p>
          <a:p>
            <a:r>
              <a:rPr lang="en-US" sz="2000" i="1" dirty="0"/>
              <a:t>AET </a:t>
            </a:r>
            <a:r>
              <a:rPr lang="en-US" sz="2000" i="1" u="sng" dirty="0" smtClean="0"/>
              <a:t>=   </a:t>
            </a:r>
            <a:r>
              <a:rPr lang="en-US" sz="2000" i="1" u="sng" dirty="0"/>
              <a:t>SCT .</a:t>
            </a:r>
            <a:r>
              <a:rPr lang="en-US" sz="2000" i="1" u="sng" dirty="0" err="1"/>
              <a:t>D</a:t>
            </a:r>
            <a:r>
              <a:rPr lang="en-US" sz="2000" i="1" u="sng" baseline="-25000" dirty="0" err="1"/>
              <a:t>t</a:t>
            </a:r>
            <a:r>
              <a:rPr lang="en-US" sz="2000" u="sng" dirty="0"/>
              <a:t> </a:t>
            </a:r>
            <a:endParaRPr lang="en-US" sz="2000" u="sng" dirty="0" smtClean="0"/>
          </a:p>
          <a:p>
            <a:r>
              <a:rPr lang="en-US" sz="2000" i="1" dirty="0" smtClean="0"/>
              <a:t>             </a:t>
            </a:r>
            <a:r>
              <a:rPr lang="en-US" sz="2000" i="1" dirty="0" err="1"/>
              <a:t>D</a:t>
            </a:r>
            <a:r>
              <a:rPr lang="en-US" sz="2000" i="1" baseline="-25000" dirty="0" err="1"/>
              <a:t>d</a:t>
            </a:r>
            <a:endParaRPr lang="en-US" sz="2000" dirty="0"/>
          </a:p>
          <a:p>
            <a:r>
              <a:rPr lang="en-US" sz="2000" i="1" baseline="-25000" dirty="0"/>
              <a:t> </a:t>
            </a:r>
            <a:r>
              <a:rPr lang="en-US" sz="2000" i="1" dirty="0" err="1" smtClean="0"/>
              <a:t>D</a:t>
            </a:r>
            <a:r>
              <a:rPr lang="en-US" sz="2000" i="1" baseline="-25000" dirty="0" err="1" smtClean="0"/>
              <a:t>d</a:t>
            </a:r>
            <a:r>
              <a:rPr lang="en-US" sz="2000" i="1" dirty="0" smtClean="0"/>
              <a:t> </a:t>
            </a:r>
            <a:r>
              <a:rPr lang="en-US" sz="2000" dirty="0"/>
              <a:t>- Doses per day</a:t>
            </a:r>
          </a:p>
          <a:p>
            <a:r>
              <a:rPr lang="en-US" sz="2000" i="1" dirty="0" err="1"/>
              <a:t>D</a:t>
            </a:r>
            <a:r>
              <a:rPr lang="en-US" sz="2000" i="1" baseline="-25000" dirty="0" err="1"/>
              <a:t>t</a:t>
            </a:r>
            <a:r>
              <a:rPr lang="en-US" sz="2000" i="1" dirty="0"/>
              <a:t> </a:t>
            </a:r>
            <a:r>
              <a:rPr lang="en-US" sz="2000" dirty="0"/>
              <a:t>- Total </a:t>
            </a:r>
            <a:r>
              <a:rPr lang="en-US" sz="2000" dirty="0" err="1"/>
              <a:t>Labelled</a:t>
            </a:r>
            <a:r>
              <a:rPr lang="en-US" sz="2000" dirty="0"/>
              <a:t> doses</a:t>
            </a:r>
          </a:p>
          <a:p>
            <a:endParaRPr lang="en-US" sz="2000" dirty="0"/>
          </a:p>
        </p:txBody>
      </p:sp>
    </p:spTree>
    <p:extLst>
      <p:ext uri="{BB962C8B-B14F-4D97-AF65-F5344CB8AC3E}">
        <p14:creationId xmlns:p14="http://schemas.microsoft.com/office/powerpoint/2010/main" val="2350938107"/>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slide(fromBottom)">
                                      <p:cBhvr>
                                        <p:cTn id="7" dur="500"/>
                                        <p:tgtEl>
                                          <p:spTgt spid="15">
                                            <p:txEl>
                                              <p:pRg st="0" end="0"/>
                                            </p:txEl>
                                          </p:spTgt>
                                        </p:tgtEl>
                                      </p:cBhvr>
                                    </p:animEffect>
                                  </p:childTnLst>
                                </p:cTn>
                              </p:par>
                              <p:par>
                                <p:cTn id="8" presetID="12" presetClass="entr" presetSubtype="4" fill="hold" nodeType="withEffect">
                                  <p:stCondLst>
                                    <p:cond delay="0"/>
                                  </p:stCondLst>
                                  <p:childTnLst>
                                    <p:set>
                                      <p:cBhvr>
                                        <p:cTn id="9" dur="1" fill="hold">
                                          <p:stCondLst>
                                            <p:cond delay="0"/>
                                          </p:stCondLst>
                                        </p:cTn>
                                        <p:tgtEl>
                                          <p:spTgt spid="15">
                                            <p:txEl>
                                              <p:pRg st="2" end="2"/>
                                            </p:txEl>
                                          </p:spTgt>
                                        </p:tgtEl>
                                        <p:attrNameLst>
                                          <p:attrName>style.visibility</p:attrName>
                                        </p:attrNameLst>
                                      </p:cBhvr>
                                      <p:to>
                                        <p:strVal val="visible"/>
                                      </p:to>
                                    </p:set>
                                    <p:animEffect transition="in" filter="slide(fromBottom)">
                                      <p:cBhvr>
                                        <p:cTn id="10" dur="500"/>
                                        <p:tgtEl>
                                          <p:spTgt spid="15">
                                            <p:txEl>
                                              <p:pRg st="2" end="2"/>
                                            </p:txEl>
                                          </p:spTgt>
                                        </p:tgtEl>
                                      </p:cBhvr>
                                    </p:animEffect>
                                  </p:childTnLst>
                                </p:cTn>
                              </p:par>
                              <p:par>
                                <p:cTn id="11" presetID="12" presetClass="entr" presetSubtype="4" fill="hold" nodeType="withEffect">
                                  <p:stCondLst>
                                    <p:cond delay="0"/>
                                  </p:stCondLst>
                                  <p:childTnLst>
                                    <p:set>
                                      <p:cBhvr>
                                        <p:cTn id="12" dur="1" fill="hold">
                                          <p:stCondLst>
                                            <p:cond delay="0"/>
                                          </p:stCondLst>
                                        </p:cTn>
                                        <p:tgtEl>
                                          <p:spTgt spid="15">
                                            <p:txEl>
                                              <p:pRg st="3" end="3"/>
                                            </p:txEl>
                                          </p:spTgt>
                                        </p:tgtEl>
                                        <p:attrNameLst>
                                          <p:attrName>style.visibility</p:attrName>
                                        </p:attrNameLst>
                                      </p:cBhvr>
                                      <p:to>
                                        <p:strVal val="visible"/>
                                      </p:to>
                                    </p:set>
                                    <p:animEffect transition="in" filter="slide(fromBottom)">
                                      <p:cBhvr>
                                        <p:cTn id="13" dur="500"/>
                                        <p:tgtEl>
                                          <p:spTgt spid="15">
                                            <p:txEl>
                                              <p:pRg st="3" end="3"/>
                                            </p:txEl>
                                          </p:spTgt>
                                        </p:tgtEl>
                                      </p:cBhvr>
                                    </p:animEffect>
                                  </p:childTnLst>
                                </p:cTn>
                              </p:par>
                              <p:par>
                                <p:cTn id="14" presetID="12" presetClass="entr" presetSubtype="4" fill="hold" nodeType="withEffect">
                                  <p:stCondLst>
                                    <p:cond delay="0"/>
                                  </p:stCondLst>
                                  <p:childTnLst>
                                    <p:set>
                                      <p:cBhvr>
                                        <p:cTn id="15" dur="1" fill="hold">
                                          <p:stCondLst>
                                            <p:cond delay="0"/>
                                          </p:stCondLst>
                                        </p:cTn>
                                        <p:tgtEl>
                                          <p:spTgt spid="15">
                                            <p:txEl>
                                              <p:pRg st="4" end="4"/>
                                            </p:txEl>
                                          </p:spTgt>
                                        </p:tgtEl>
                                        <p:attrNameLst>
                                          <p:attrName>style.visibility</p:attrName>
                                        </p:attrNameLst>
                                      </p:cBhvr>
                                      <p:to>
                                        <p:strVal val="visible"/>
                                      </p:to>
                                    </p:set>
                                    <p:animEffect transition="in" filter="slide(fromBottom)">
                                      <p:cBhvr>
                                        <p:cTn id="16" dur="500"/>
                                        <p:tgtEl>
                                          <p:spTgt spid="15">
                                            <p:txEl>
                                              <p:pRg st="4" end="4"/>
                                            </p:txEl>
                                          </p:spTgt>
                                        </p:tgtEl>
                                      </p:cBhvr>
                                    </p:animEffect>
                                  </p:childTnLst>
                                </p:cTn>
                              </p:par>
                              <p:par>
                                <p:cTn id="17" presetID="12" presetClass="entr" presetSubtype="4" fill="hold" nodeType="withEffect">
                                  <p:stCondLst>
                                    <p:cond delay="0"/>
                                  </p:stCondLst>
                                  <p:childTnLst>
                                    <p:set>
                                      <p:cBhvr>
                                        <p:cTn id="18" dur="1" fill="hold">
                                          <p:stCondLst>
                                            <p:cond delay="0"/>
                                          </p:stCondLst>
                                        </p:cTn>
                                        <p:tgtEl>
                                          <p:spTgt spid="15">
                                            <p:txEl>
                                              <p:pRg st="5" end="5"/>
                                            </p:txEl>
                                          </p:spTgt>
                                        </p:tgtEl>
                                        <p:attrNameLst>
                                          <p:attrName>style.visibility</p:attrName>
                                        </p:attrNameLst>
                                      </p:cBhvr>
                                      <p:to>
                                        <p:strVal val="visible"/>
                                      </p:to>
                                    </p:set>
                                    <p:animEffect transition="in" filter="slide(fromBottom)">
                                      <p:cBhvr>
                                        <p:cTn id="19" dur="500"/>
                                        <p:tgtEl>
                                          <p:spTgt spid="15">
                                            <p:txEl>
                                              <p:pRg st="5" end="5"/>
                                            </p:txEl>
                                          </p:spTgt>
                                        </p:tgtEl>
                                      </p:cBhvr>
                                    </p:animEffect>
                                  </p:childTnLst>
                                </p:cTn>
                              </p:par>
                              <p:par>
                                <p:cTn id="20" presetID="12" presetClass="entr" presetSubtype="4" fill="hold" nodeType="withEffect">
                                  <p:stCondLst>
                                    <p:cond delay="0"/>
                                  </p:stCondLst>
                                  <p:childTnLst>
                                    <p:set>
                                      <p:cBhvr>
                                        <p:cTn id="21" dur="1" fill="hold">
                                          <p:stCondLst>
                                            <p:cond delay="0"/>
                                          </p:stCondLst>
                                        </p:cTn>
                                        <p:tgtEl>
                                          <p:spTgt spid="15">
                                            <p:txEl>
                                              <p:pRg st="6" end="6"/>
                                            </p:txEl>
                                          </p:spTgt>
                                        </p:tgtEl>
                                        <p:attrNameLst>
                                          <p:attrName>style.visibility</p:attrName>
                                        </p:attrNameLst>
                                      </p:cBhvr>
                                      <p:to>
                                        <p:strVal val="visible"/>
                                      </p:to>
                                    </p:set>
                                    <p:animEffect transition="in" filter="slide(fromBottom)">
                                      <p:cBhvr>
                                        <p:cTn id="22" dur="500"/>
                                        <p:tgtEl>
                                          <p:spTgt spid="15">
                                            <p:txEl>
                                              <p:pRg st="6" end="6"/>
                                            </p:txEl>
                                          </p:spTgt>
                                        </p:tgtEl>
                                      </p:cBhvr>
                                    </p:animEffect>
                                  </p:childTnLst>
                                </p:cTn>
                              </p:par>
                              <p:par>
                                <p:cTn id="23" presetID="12" presetClass="entr" presetSubtype="4" fill="hold" nodeType="withEffect">
                                  <p:stCondLst>
                                    <p:cond delay="0"/>
                                  </p:stCondLst>
                                  <p:childTnLst>
                                    <p:set>
                                      <p:cBhvr>
                                        <p:cTn id="24" dur="1" fill="hold">
                                          <p:stCondLst>
                                            <p:cond delay="0"/>
                                          </p:stCondLst>
                                        </p:cTn>
                                        <p:tgtEl>
                                          <p:spTgt spid="15">
                                            <p:txEl>
                                              <p:pRg st="7" end="7"/>
                                            </p:txEl>
                                          </p:spTgt>
                                        </p:tgtEl>
                                        <p:attrNameLst>
                                          <p:attrName>style.visibility</p:attrName>
                                        </p:attrNameLst>
                                      </p:cBhvr>
                                      <p:to>
                                        <p:strVal val="visible"/>
                                      </p:to>
                                    </p:set>
                                    <p:animEffect transition="in" filter="slide(fromBottom)">
                                      <p:cBhvr>
                                        <p:cTn id="25" dur="500"/>
                                        <p:tgtEl>
                                          <p:spTgt spid="15">
                                            <p:txEl>
                                              <p:pRg st="7" end="7"/>
                                            </p:txEl>
                                          </p:spTgt>
                                        </p:tgtEl>
                                      </p:cBhvr>
                                    </p:animEffect>
                                  </p:childTnLst>
                                </p:cTn>
                              </p:par>
                              <p:par>
                                <p:cTn id="26" presetID="12" presetClass="entr" presetSubtype="4" fill="hold" nodeType="withEffect">
                                  <p:stCondLst>
                                    <p:cond delay="0"/>
                                  </p:stCondLst>
                                  <p:childTnLst>
                                    <p:set>
                                      <p:cBhvr>
                                        <p:cTn id="27" dur="1" fill="hold">
                                          <p:stCondLst>
                                            <p:cond delay="0"/>
                                          </p:stCondLst>
                                        </p:cTn>
                                        <p:tgtEl>
                                          <p:spTgt spid="15">
                                            <p:txEl>
                                              <p:pRg st="8" end="8"/>
                                            </p:txEl>
                                          </p:spTgt>
                                        </p:tgtEl>
                                        <p:attrNameLst>
                                          <p:attrName>style.visibility</p:attrName>
                                        </p:attrNameLst>
                                      </p:cBhvr>
                                      <p:to>
                                        <p:strVal val="visible"/>
                                      </p:to>
                                    </p:set>
                                    <p:animEffect transition="in" filter="slide(fromBottom)">
                                      <p:cBhvr>
                                        <p:cTn id="28" dur="500"/>
                                        <p:tgtEl>
                                          <p:spTgt spid="15">
                                            <p:txEl>
                                              <p:pRg st="8" end="8"/>
                                            </p:txEl>
                                          </p:spTgt>
                                        </p:tgtEl>
                                      </p:cBhvr>
                                    </p:animEffect>
                                  </p:childTnLst>
                                </p:cTn>
                              </p:par>
                              <p:par>
                                <p:cTn id="29" presetID="12" presetClass="entr" presetSubtype="4" fill="hold" nodeType="withEffect">
                                  <p:stCondLst>
                                    <p:cond delay="0"/>
                                  </p:stCondLst>
                                  <p:childTnLst>
                                    <p:set>
                                      <p:cBhvr>
                                        <p:cTn id="30" dur="1" fill="hold">
                                          <p:stCondLst>
                                            <p:cond delay="0"/>
                                          </p:stCondLst>
                                        </p:cTn>
                                        <p:tgtEl>
                                          <p:spTgt spid="15">
                                            <p:txEl>
                                              <p:pRg st="9" end="9"/>
                                            </p:txEl>
                                          </p:spTgt>
                                        </p:tgtEl>
                                        <p:attrNameLst>
                                          <p:attrName>style.visibility</p:attrName>
                                        </p:attrNameLst>
                                      </p:cBhvr>
                                      <p:to>
                                        <p:strVal val="visible"/>
                                      </p:to>
                                    </p:set>
                                    <p:animEffect transition="in" filter="slide(fromBottom)">
                                      <p:cBhvr>
                                        <p:cTn id="31" dur="500"/>
                                        <p:tgtEl>
                                          <p:spTgt spid="15">
                                            <p:txEl>
                                              <p:pRg st="9" end="9"/>
                                            </p:txEl>
                                          </p:spTgt>
                                        </p:tgtEl>
                                      </p:cBhvr>
                                    </p:animEffect>
                                  </p:childTnLst>
                                </p:cTn>
                              </p:par>
                              <p:par>
                                <p:cTn id="32" presetID="12" presetClass="entr" presetSubtype="4" fill="hold" nodeType="withEffect">
                                  <p:stCondLst>
                                    <p:cond delay="0"/>
                                  </p:stCondLst>
                                  <p:childTnLst>
                                    <p:set>
                                      <p:cBhvr>
                                        <p:cTn id="33" dur="1" fill="hold">
                                          <p:stCondLst>
                                            <p:cond delay="0"/>
                                          </p:stCondLst>
                                        </p:cTn>
                                        <p:tgtEl>
                                          <p:spTgt spid="15">
                                            <p:txEl>
                                              <p:pRg st="10" end="10"/>
                                            </p:txEl>
                                          </p:spTgt>
                                        </p:tgtEl>
                                        <p:attrNameLst>
                                          <p:attrName>style.visibility</p:attrName>
                                        </p:attrNameLst>
                                      </p:cBhvr>
                                      <p:to>
                                        <p:strVal val="visible"/>
                                      </p:to>
                                    </p:set>
                                    <p:animEffect transition="in" filter="slide(fromBottom)">
                                      <p:cBhvr>
                                        <p:cTn id="34" dur="500"/>
                                        <p:tgtEl>
                                          <p:spTgt spid="15">
                                            <p:txEl>
                                              <p:pRg st="10" end="10"/>
                                            </p:txEl>
                                          </p:spTgt>
                                        </p:tgtEl>
                                      </p:cBhvr>
                                    </p:animEffect>
                                  </p:childTnLst>
                                </p:cTn>
                              </p:par>
                              <p:par>
                                <p:cTn id="35" presetID="12" presetClass="entr" presetSubtype="4" fill="hold" nodeType="withEffect">
                                  <p:stCondLst>
                                    <p:cond delay="0"/>
                                  </p:stCondLst>
                                  <p:childTnLst>
                                    <p:set>
                                      <p:cBhvr>
                                        <p:cTn id="36" dur="1" fill="hold">
                                          <p:stCondLst>
                                            <p:cond delay="0"/>
                                          </p:stCondLst>
                                        </p:cTn>
                                        <p:tgtEl>
                                          <p:spTgt spid="15">
                                            <p:txEl>
                                              <p:pRg st="11" end="11"/>
                                            </p:txEl>
                                          </p:spTgt>
                                        </p:tgtEl>
                                        <p:attrNameLst>
                                          <p:attrName>style.visibility</p:attrName>
                                        </p:attrNameLst>
                                      </p:cBhvr>
                                      <p:to>
                                        <p:strVal val="visible"/>
                                      </p:to>
                                    </p:set>
                                    <p:animEffect transition="in" filter="slide(fromBottom)">
                                      <p:cBhvr>
                                        <p:cTn id="37" dur="500"/>
                                        <p:tgtEl>
                                          <p:spTgt spid="15">
                                            <p:txEl>
                                              <p:pRg st="11" end="11"/>
                                            </p:txEl>
                                          </p:spTgt>
                                        </p:tgtEl>
                                      </p:cBhvr>
                                    </p:animEffect>
                                  </p:childTnLst>
                                </p:cTn>
                              </p:par>
                              <p:par>
                                <p:cTn id="38" presetID="12" presetClass="entr" presetSubtype="4" fill="hold" nodeType="withEffect">
                                  <p:stCondLst>
                                    <p:cond delay="0"/>
                                  </p:stCondLst>
                                  <p:childTnLst>
                                    <p:set>
                                      <p:cBhvr>
                                        <p:cTn id="39" dur="1" fill="hold">
                                          <p:stCondLst>
                                            <p:cond delay="0"/>
                                          </p:stCondLst>
                                        </p:cTn>
                                        <p:tgtEl>
                                          <p:spTgt spid="15">
                                            <p:txEl>
                                              <p:pRg st="12" end="12"/>
                                            </p:txEl>
                                          </p:spTgt>
                                        </p:tgtEl>
                                        <p:attrNameLst>
                                          <p:attrName>style.visibility</p:attrName>
                                        </p:attrNameLst>
                                      </p:cBhvr>
                                      <p:to>
                                        <p:strVal val="visible"/>
                                      </p:to>
                                    </p:set>
                                    <p:animEffect transition="in" filter="slide(fromBottom)">
                                      <p:cBhvr>
                                        <p:cTn id="40" dur="500"/>
                                        <p:tgtEl>
                                          <p:spTgt spid="15">
                                            <p:txEl>
                                              <p:pRg st="12" end="12"/>
                                            </p:txEl>
                                          </p:spTgt>
                                        </p:tgtEl>
                                      </p:cBhvr>
                                    </p:animEffect>
                                  </p:childTnLst>
                                </p:cTn>
                              </p:par>
                              <p:par>
                                <p:cTn id="41" presetID="12" presetClass="entr" presetSubtype="4" fill="hold" nodeType="withEffect">
                                  <p:stCondLst>
                                    <p:cond delay="0"/>
                                  </p:stCondLst>
                                  <p:childTnLst>
                                    <p:set>
                                      <p:cBhvr>
                                        <p:cTn id="42" dur="1" fill="hold">
                                          <p:stCondLst>
                                            <p:cond delay="0"/>
                                          </p:stCondLst>
                                        </p:cTn>
                                        <p:tgtEl>
                                          <p:spTgt spid="15">
                                            <p:txEl>
                                              <p:pRg st="13" end="13"/>
                                            </p:txEl>
                                          </p:spTgt>
                                        </p:tgtEl>
                                        <p:attrNameLst>
                                          <p:attrName>style.visibility</p:attrName>
                                        </p:attrNameLst>
                                      </p:cBhvr>
                                      <p:to>
                                        <p:strVal val="visible"/>
                                      </p:to>
                                    </p:set>
                                    <p:animEffect transition="in" filter="slide(fromBottom)">
                                      <p:cBhvr>
                                        <p:cTn id="43" dur="500"/>
                                        <p:tgtEl>
                                          <p:spTgt spid="15">
                                            <p:txEl>
                                              <p:pRg st="13" end="13"/>
                                            </p:txEl>
                                          </p:spTgt>
                                        </p:tgtEl>
                                      </p:cBhvr>
                                    </p:animEffect>
                                  </p:childTnLst>
                                </p:cTn>
                              </p:par>
                              <p:par>
                                <p:cTn id="44" presetID="12" presetClass="entr" presetSubtype="4" fill="hold" nodeType="withEffect">
                                  <p:stCondLst>
                                    <p:cond delay="0"/>
                                  </p:stCondLst>
                                  <p:childTnLst>
                                    <p:set>
                                      <p:cBhvr>
                                        <p:cTn id="45" dur="1" fill="hold">
                                          <p:stCondLst>
                                            <p:cond delay="0"/>
                                          </p:stCondLst>
                                        </p:cTn>
                                        <p:tgtEl>
                                          <p:spTgt spid="15">
                                            <p:txEl>
                                              <p:pRg st="14" end="14"/>
                                            </p:txEl>
                                          </p:spTgt>
                                        </p:tgtEl>
                                        <p:attrNameLst>
                                          <p:attrName>style.visibility</p:attrName>
                                        </p:attrNameLst>
                                      </p:cBhvr>
                                      <p:to>
                                        <p:strVal val="visible"/>
                                      </p:to>
                                    </p:set>
                                    <p:animEffect transition="in" filter="slide(fromBottom)">
                                      <p:cBhvr>
                                        <p:cTn id="46" dur="500"/>
                                        <p:tgtEl>
                                          <p:spTgt spid="15">
                                            <p:txEl>
                                              <p:pRg st="14" end="14"/>
                                            </p:txEl>
                                          </p:spTgt>
                                        </p:tgtEl>
                                      </p:cBhvr>
                                    </p:animEffect>
                                  </p:childTnLst>
                                </p:cTn>
                              </p:par>
                              <p:par>
                                <p:cTn id="47" presetID="12" presetClass="entr" presetSubtype="4" fill="hold" nodeType="withEffect">
                                  <p:stCondLst>
                                    <p:cond delay="0"/>
                                  </p:stCondLst>
                                  <p:childTnLst>
                                    <p:set>
                                      <p:cBhvr>
                                        <p:cTn id="48" dur="1" fill="hold">
                                          <p:stCondLst>
                                            <p:cond delay="0"/>
                                          </p:stCondLst>
                                        </p:cTn>
                                        <p:tgtEl>
                                          <p:spTgt spid="15">
                                            <p:txEl>
                                              <p:pRg st="15" end="15"/>
                                            </p:txEl>
                                          </p:spTgt>
                                        </p:tgtEl>
                                        <p:attrNameLst>
                                          <p:attrName>style.visibility</p:attrName>
                                        </p:attrNameLst>
                                      </p:cBhvr>
                                      <p:to>
                                        <p:strVal val="visible"/>
                                      </p:to>
                                    </p:set>
                                    <p:animEffect transition="in" filter="slide(fromBottom)">
                                      <p:cBhvr>
                                        <p:cTn id="49" dur="500"/>
                                        <p:tgtEl>
                                          <p:spTgt spid="15">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1" y="0"/>
            <a:ext cx="9143999" cy="6858000"/>
          </a:xfrm>
          <a:prstGeom prst="rect">
            <a:avLst/>
          </a:prstGeom>
        </p:spPr>
      </p:pic>
      <p:sp>
        <p:nvSpPr>
          <p:cNvPr id="10" name="Rectangle 9"/>
          <p:cNvSpPr/>
          <p:nvPr/>
        </p:nvSpPr>
        <p:spPr>
          <a:xfrm>
            <a:off x="2339752" y="3789040"/>
            <a:ext cx="4572000" cy="461665"/>
          </a:xfrm>
          <a:prstGeom prst="rect">
            <a:avLst/>
          </a:prstGeom>
        </p:spPr>
        <p:txBody>
          <a:bodyPr>
            <a:spAutoFit/>
          </a:bodyPr>
          <a:lstStyle/>
          <a:p>
            <a:pPr lvl="0" algn="ctr" fontAlgn="base">
              <a:spcBef>
                <a:spcPct val="0"/>
              </a:spcBef>
              <a:spcAft>
                <a:spcPct val="0"/>
              </a:spcAft>
            </a:pPr>
            <a:endParaRPr kumimoji="0" lang="en-US" sz="2400" b="0" i="0" u="none" strike="noStrike" cap="none" normalizeH="0" baseline="0" dirty="0" smtClean="0">
              <a:ln>
                <a:noFill/>
              </a:ln>
              <a:solidFill>
                <a:schemeClr val="bg1"/>
              </a:solidFill>
              <a:effectLst/>
              <a:latin typeface="Arial" pitchFamily="34" charset="0"/>
              <a:cs typeface="Arial" pitchFamily="34" charset="0"/>
            </a:endParaRPr>
          </a:p>
        </p:txBody>
      </p:sp>
      <p:sp>
        <p:nvSpPr>
          <p:cNvPr id="6" name="TextBox 5"/>
          <p:cNvSpPr txBox="1"/>
          <p:nvPr/>
        </p:nvSpPr>
        <p:spPr>
          <a:xfrm>
            <a:off x="152400" y="152400"/>
            <a:ext cx="8763000" cy="646331"/>
          </a:xfrm>
          <a:prstGeom prst="rect">
            <a:avLst/>
          </a:prstGeom>
          <a:noFill/>
        </p:spPr>
        <p:txBody>
          <a:bodyPr wrap="square" rtlCol="0">
            <a:spAutoFit/>
          </a:bodyPr>
          <a:lstStyle/>
          <a:p>
            <a:r>
              <a:rPr lang="en-IN" b="1" dirty="0" smtClean="0"/>
              <a:t>Decision flowchart for evaluating toxicity and risk evaluation (recommended or incorporation in CMC guidance for OINDP</a:t>
            </a:r>
            <a:endParaRPr lang="en-IN" b="1" dirty="0"/>
          </a:p>
        </p:txBody>
      </p:sp>
      <p:sp>
        <p:nvSpPr>
          <p:cNvPr id="9" name="TextBox 8"/>
          <p:cNvSpPr txBox="1"/>
          <p:nvPr/>
        </p:nvSpPr>
        <p:spPr>
          <a:xfrm>
            <a:off x="1828800" y="849868"/>
            <a:ext cx="5105400" cy="369332"/>
          </a:xfrm>
          <a:prstGeom prst="rect">
            <a:avLst/>
          </a:prstGeom>
          <a:noFill/>
          <a:ln>
            <a:solidFill>
              <a:srgbClr val="000000"/>
            </a:solidFill>
          </a:ln>
        </p:spPr>
        <p:txBody>
          <a:bodyPr wrap="square" rtlCol="0">
            <a:spAutoFit/>
          </a:bodyPr>
          <a:lstStyle/>
          <a:p>
            <a:r>
              <a:rPr lang="en-IN" dirty="0" smtClean="0"/>
              <a:t>Individual Leachable Above </a:t>
            </a:r>
            <a:r>
              <a:rPr lang="en-IN" dirty="0" err="1" smtClean="0"/>
              <a:t>Reporing</a:t>
            </a:r>
            <a:r>
              <a:rPr lang="en-IN" dirty="0" smtClean="0"/>
              <a:t> Threshold</a:t>
            </a:r>
            <a:endParaRPr lang="en-IN" dirty="0"/>
          </a:p>
        </p:txBody>
      </p:sp>
      <p:sp>
        <p:nvSpPr>
          <p:cNvPr id="12" name="TextBox 11"/>
          <p:cNvSpPr txBox="1"/>
          <p:nvPr/>
        </p:nvSpPr>
        <p:spPr>
          <a:xfrm>
            <a:off x="3124200" y="3987581"/>
            <a:ext cx="5486400" cy="369332"/>
          </a:xfrm>
          <a:prstGeom prst="rect">
            <a:avLst/>
          </a:prstGeom>
          <a:noFill/>
          <a:ln>
            <a:solidFill>
              <a:srgbClr val="000000"/>
            </a:solidFill>
          </a:ln>
        </p:spPr>
        <p:txBody>
          <a:bodyPr wrap="square" rtlCol="0">
            <a:spAutoFit/>
          </a:bodyPr>
          <a:lstStyle/>
          <a:p>
            <a:r>
              <a:rPr lang="en-IN" dirty="0" smtClean="0"/>
              <a:t>Collect Toxicological Data, SAR, Literature or In Vivo Data</a:t>
            </a:r>
            <a:endParaRPr lang="en-IN" dirty="0"/>
          </a:p>
        </p:txBody>
      </p:sp>
      <p:sp>
        <p:nvSpPr>
          <p:cNvPr id="13" name="TextBox 12"/>
          <p:cNvSpPr txBox="1"/>
          <p:nvPr/>
        </p:nvSpPr>
        <p:spPr>
          <a:xfrm>
            <a:off x="152400" y="2401669"/>
            <a:ext cx="1676400" cy="646331"/>
          </a:xfrm>
          <a:prstGeom prst="rect">
            <a:avLst/>
          </a:prstGeom>
          <a:noFill/>
          <a:ln>
            <a:solidFill>
              <a:srgbClr val="000000"/>
            </a:solidFill>
          </a:ln>
        </p:spPr>
        <p:txBody>
          <a:bodyPr wrap="square" rtlCol="0">
            <a:spAutoFit/>
          </a:bodyPr>
          <a:lstStyle/>
          <a:p>
            <a:r>
              <a:rPr lang="en-IN" dirty="0" smtClean="0"/>
              <a:t>No additional Evaluation</a:t>
            </a:r>
            <a:endParaRPr lang="en-IN" dirty="0"/>
          </a:p>
        </p:txBody>
      </p:sp>
      <p:sp>
        <p:nvSpPr>
          <p:cNvPr id="14" name="TextBox 13"/>
          <p:cNvSpPr txBox="1"/>
          <p:nvPr/>
        </p:nvSpPr>
        <p:spPr>
          <a:xfrm>
            <a:off x="4302232" y="4687669"/>
            <a:ext cx="3165368" cy="369332"/>
          </a:xfrm>
          <a:prstGeom prst="rect">
            <a:avLst/>
          </a:prstGeom>
          <a:noFill/>
          <a:ln>
            <a:solidFill>
              <a:srgbClr val="000000"/>
            </a:solidFill>
          </a:ln>
        </p:spPr>
        <p:txBody>
          <a:bodyPr wrap="square" rtlCol="0">
            <a:spAutoFit/>
          </a:bodyPr>
          <a:lstStyle/>
          <a:p>
            <a:r>
              <a:rPr lang="en-IN" dirty="0" smtClean="0"/>
              <a:t>Risk Assessment Acceptable? </a:t>
            </a:r>
            <a:endParaRPr lang="en-IN" dirty="0"/>
          </a:p>
        </p:txBody>
      </p:sp>
      <p:sp>
        <p:nvSpPr>
          <p:cNvPr id="17" name="TextBox 16"/>
          <p:cNvSpPr txBox="1"/>
          <p:nvPr/>
        </p:nvSpPr>
        <p:spPr>
          <a:xfrm>
            <a:off x="3124200" y="5894206"/>
            <a:ext cx="1189332" cy="369332"/>
          </a:xfrm>
          <a:prstGeom prst="rect">
            <a:avLst/>
          </a:prstGeom>
          <a:noFill/>
          <a:ln>
            <a:solidFill>
              <a:srgbClr val="000000"/>
            </a:solidFill>
          </a:ln>
        </p:spPr>
        <p:txBody>
          <a:bodyPr wrap="square" rtlCol="0">
            <a:spAutoFit/>
          </a:bodyPr>
          <a:lstStyle/>
          <a:p>
            <a:r>
              <a:rPr lang="en-IN" dirty="0" smtClean="0"/>
              <a:t>Qualified</a:t>
            </a:r>
            <a:endParaRPr lang="en-IN" dirty="0"/>
          </a:p>
        </p:txBody>
      </p:sp>
      <p:sp>
        <p:nvSpPr>
          <p:cNvPr id="18" name="TextBox 17"/>
          <p:cNvSpPr txBox="1"/>
          <p:nvPr/>
        </p:nvSpPr>
        <p:spPr>
          <a:xfrm>
            <a:off x="5540152" y="2404406"/>
            <a:ext cx="2743200" cy="646331"/>
          </a:xfrm>
          <a:prstGeom prst="rect">
            <a:avLst/>
          </a:prstGeom>
          <a:noFill/>
          <a:ln>
            <a:solidFill>
              <a:srgbClr val="000000"/>
            </a:solidFill>
          </a:ln>
        </p:spPr>
        <p:txBody>
          <a:bodyPr wrap="square" rtlCol="0">
            <a:spAutoFit/>
          </a:bodyPr>
          <a:lstStyle/>
          <a:p>
            <a:r>
              <a:rPr lang="en-IN" dirty="0" smtClean="0"/>
              <a:t>&gt; 5</a:t>
            </a:r>
            <a:r>
              <a:rPr lang="en-IN" dirty="0"/>
              <a:t> </a:t>
            </a:r>
            <a:r>
              <a:rPr lang="en-IN" dirty="0" smtClean="0"/>
              <a:t>µg (Structure Confirmed)</a:t>
            </a:r>
            <a:endParaRPr lang="en-IN" dirty="0"/>
          </a:p>
        </p:txBody>
      </p:sp>
      <p:sp>
        <p:nvSpPr>
          <p:cNvPr id="19" name="TextBox 18"/>
          <p:cNvSpPr txBox="1"/>
          <p:nvPr/>
        </p:nvSpPr>
        <p:spPr>
          <a:xfrm>
            <a:off x="2362498" y="2401668"/>
            <a:ext cx="2743200" cy="646331"/>
          </a:xfrm>
          <a:prstGeom prst="rect">
            <a:avLst/>
          </a:prstGeom>
          <a:noFill/>
          <a:ln>
            <a:solidFill>
              <a:srgbClr val="000000"/>
            </a:solidFill>
          </a:ln>
        </p:spPr>
        <p:txBody>
          <a:bodyPr wrap="square" rtlCol="0">
            <a:spAutoFit/>
          </a:bodyPr>
          <a:lstStyle/>
          <a:p>
            <a:r>
              <a:rPr lang="en-IN" dirty="0" smtClean="0"/>
              <a:t>≤ 5 µg TDI (some Structural Information) </a:t>
            </a:r>
            <a:endParaRPr lang="en-IN" dirty="0"/>
          </a:p>
        </p:txBody>
      </p:sp>
      <p:sp>
        <p:nvSpPr>
          <p:cNvPr id="21" name="TextBox 20"/>
          <p:cNvSpPr txBox="1"/>
          <p:nvPr/>
        </p:nvSpPr>
        <p:spPr>
          <a:xfrm>
            <a:off x="4874973" y="5867080"/>
            <a:ext cx="3505498" cy="646331"/>
          </a:xfrm>
          <a:prstGeom prst="rect">
            <a:avLst/>
          </a:prstGeom>
          <a:noFill/>
          <a:ln>
            <a:solidFill>
              <a:srgbClr val="000000"/>
            </a:solidFill>
          </a:ln>
        </p:spPr>
        <p:txBody>
          <a:bodyPr wrap="square" rtlCol="0">
            <a:spAutoFit/>
          </a:bodyPr>
          <a:lstStyle/>
          <a:p>
            <a:r>
              <a:rPr lang="en-IN" dirty="0" smtClean="0"/>
              <a:t>Reduce, Remove or collect more Data</a:t>
            </a:r>
            <a:endParaRPr lang="en-IN" dirty="0"/>
          </a:p>
        </p:txBody>
      </p:sp>
      <p:sp>
        <p:nvSpPr>
          <p:cNvPr id="22" name="TextBox 21"/>
          <p:cNvSpPr txBox="1"/>
          <p:nvPr/>
        </p:nvSpPr>
        <p:spPr>
          <a:xfrm>
            <a:off x="853417" y="4471240"/>
            <a:ext cx="1189332" cy="369332"/>
          </a:xfrm>
          <a:prstGeom prst="rect">
            <a:avLst/>
          </a:prstGeom>
          <a:noFill/>
          <a:ln>
            <a:solidFill>
              <a:srgbClr val="000000"/>
            </a:solidFill>
          </a:ln>
        </p:spPr>
        <p:txBody>
          <a:bodyPr wrap="square" rtlCol="0">
            <a:spAutoFit/>
          </a:bodyPr>
          <a:lstStyle/>
          <a:p>
            <a:r>
              <a:rPr lang="en-IN" dirty="0" smtClean="0"/>
              <a:t>Qualified</a:t>
            </a:r>
            <a:endParaRPr lang="en-IN" dirty="0"/>
          </a:p>
        </p:txBody>
      </p:sp>
      <p:cxnSp>
        <p:nvCxnSpPr>
          <p:cNvPr id="23" name="Straight Connector 22"/>
          <p:cNvCxnSpPr/>
          <p:nvPr/>
        </p:nvCxnSpPr>
        <p:spPr>
          <a:xfrm>
            <a:off x="5256122" y="1219200"/>
            <a:ext cx="0" cy="609600"/>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endCxn id="13" idx="0"/>
          </p:cNvCxnSpPr>
          <p:nvPr/>
        </p:nvCxnSpPr>
        <p:spPr>
          <a:xfrm flipH="1">
            <a:off x="990600" y="1219200"/>
            <a:ext cx="1676400" cy="118246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H="1">
            <a:off x="4191000" y="1828800"/>
            <a:ext cx="1065122" cy="57286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5256122" y="1828800"/>
            <a:ext cx="1068478" cy="57286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H="1">
            <a:off x="1828800" y="3050737"/>
            <a:ext cx="838201" cy="142050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3681261" y="3047829"/>
            <a:ext cx="700239" cy="86573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H="1">
            <a:off x="5867399" y="4356913"/>
            <a:ext cx="1" cy="29899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H="1">
            <a:off x="4116779" y="5057001"/>
            <a:ext cx="1750620" cy="80862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flipH="1">
            <a:off x="6400801" y="3050737"/>
            <a:ext cx="1" cy="969135"/>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a:endCxn id="21" idx="0"/>
          </p:cNvCxnSpPr>
          <p:nvPr/>
        </p:nvCxnSpPr>
        <p:spPr>
          <a:xfrm>
            <a:off x="5884917" y="5057001"/>
            <a:ext cx="742805" cy="81007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3" name="Elbow Connector 52"/>
          <p:cNvCxnSpPr>
            <a:endCxn id="14" idx="3"/>
          </p:cNvCxnSpPr>
          <p:nvPr/>
        </p:nvCxnSpPr>
        <p:spPr>
          <a:xfrm rot="16200000" flipV="1">
            <a:off x="7275756" y="5064179"/>
            <a:ext cx="993288" cy="609600"/>
          </a:xfrm>
          <a:prstGeom prst="bentConnector2">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990600" y="1477496"/>
            <a:ext cx="1173932" cy="307777"/>
          </a:xfrm>
          <a:prstGeom prst="rect">
            <a:avLst/>
          </a:prstGeom>
          <a:noFill/>
        </p:spPr>
        <p:txBody>
          <a:bodyPr wrap="square" rtlCol="0">
            <a:spAutoFit/>
          </a:bodyPr>
          <a:lstStyle/>
          <a:p>
            <a:r>
              <a:rPr lang="en-IN" sz="1400" dirty="0" smtClean="0"/>
              <a:t>≤ 0.2 µg TDI</a:t>
            </a:r>
            <a:endParaRPr lang="en-IN" sz="1400" dirty="0"/>
          </a:p>
        </p:txBody>
      </p:sp>
      <p:sp>
        <p:nvSpPr>
          <p:cNvPr id="56" name="TextBox 55"/>
          <p:cNvSpPr txBox="1"/>
          <p:nvPr/>
        </p:nvSpPr>
        <p:spPr>
          <a:xfrm>
            <a:off x="5256122" y="1477496"/>
            <a:ext cx="1068478" cy="307777"/>
          </a:xfrm>
          <a:prstGeom prst="rect">
            <a:avLst/>
          </a:prstGeom>
          <a:noFill/>
        </p:spPr>
        <p:txBody>
          <a:bodyPr wrap="square" rtlCol="0">
            <a:spAutoFit/>
          </a:bodyPr>
          <a:lstStyle/>
          <a:p>
            <a:r>
              <a:rPr lang="en-IN" sz="1400" dirty="0" smtClean="0"/>
              <a:t>&gt; 0.2 µg TDI</a:t>
            </a:r>
            <a:endParaRPr lang="en-IN" sz="1400" dirty="0"/>
          </a:p>
        </p:txBody>
      </p:sp>
      <p:sp>
        <p:nvSpPr>
          <p:cNvPr id="58" name="TextBox 57"/>
          <p:cNvSpPr txBox="1"/>
          <p:nvPr/>
        </p:nvSpPr>
        <p:spPr>
          <a:xfrm>
            <a:off x="1356964" y="3467568"/>
            <a:ext cx="1005534" cy="523220"/>
          </a:xfrm>
          <a:prstGeom prst="rect">
            <a:avLst/>
          </a:prstGeom>
          <a:noFill/>
        </p:spPr>
        <p:txBody>
          <a:bodyPr wrap="square" rtlCol="0">
            <a:spAutoFit/>
          </a:bodyPr>
          <a:lstStyle/>
          <a:p>
            <a:r>
              <a:rPr lang="en-IN" sz="1400" dirty="0" smtClean="0"/>
              <a:t>No SAR Concerns</a:t>
            </a:r>
            <a:endParaRPr lang="en-IN" sz="1400" dirty="0"/>
          </a:p>
        </p:txBody>
      </p:sp>
      <p:sp>
        <p:nvSpPr>
          <p:cNvPr id="59" name="TextBox 58"/>
          <p:cNvSpPr txBox="1"/>
          <p:nvPr/>
        </p:nvSpPr>
        <p:spPr>
          <a:xfrm>
            <a:off x="3999363" y="3326809"/>
            <a:ext cx="1182237" cy="307777"/>
          </a:xfrm>
          <a:prstGeom prst="rect">
            <a:avLst/>
          </a:prstGeom>
          <a:noFill/>
        </p:spPr>
        <p:txBody>
          <a:bodyPr wrap="square" rtlCol="0">
            <a:spAutoFit/>
          </a:bodyPr>
          <a:lstStyle/>
          <a:p>
            <a:r>
              <a:rPr lang="en-IN" sz="1400" dirty="0" smtClean="0"/>
              <a:t>SAR Concerns</a:t>
            </a:r>
            <a:endParaRPr lang="en-IN" sz="1400" dirty="0"/>
          </a:p>
        </p:txBody>
      </p:sp>
      <p:sp>
        <p:nvSpPr>
          <p:cNvPr id="60" name="TextBox 59"/>
          <p:cNvSpPr txBox="1"/>
          <p:nvPr/>
        </p:nvSpPr>
        <p:spPr>
          <a:xfrm>
            <a:off x="4561074" y="5308151"/>
            <a:ext cx="572637" cy="307777"/>
          </a:xfrm>
          <a:prstGeom prst="rect">
            <a:avLst/>
          </a:prstGeom>
          <a:noFill/>
        </p:spPr>
        <p:txBody>
          <a:bodyPr wrap="square" rtlCol="0">
            <a:spAutoFit/>
          </a:bodyPr>
          <a:lstStyle/>
          <a:p>
            <a:r>
              <a:rPr lang="en-IN" sz="1400" dirty="0"/>
              <a:t>Yes</a:t>
            </a:r>
          </a:p>
        </p:txBody>
      </p:sp>
      <p:sp>
        <p:nvSpPr>
          <p:cNvPr id="61" name="TextBox 60"/>
          <p:cNvSpPr txBox="1"/>
          <p:nvPr/>
        </p:nvSpPr>
        <p:spPr>
          <a:xfrm>
            <a:off x="6300730" y="5302021"/>
            <a:ext cx="572637" cy="307777"/>
          </a:xfrm>
          <a:prstGeom prst="rect">
            <a:avLst/>
          </a:prstGeom>
          <a:noFill/>
        </p:spPr>
        <p:txBody>
          <a:bodyPr wrap="square" rtlCol="0">
            <a:spAutoFit/>
          </a:bodyPr>
          <a:lstStyle/>
          <a:p>
            <a:r>
              <a:rPr lang="en-IN" sz="1400" dirty="0" smtClean="0"/>
              <a:t>No</a:t>
            </a:r>
            <a:endParaRPr lang="en-IN" sz="1400" dirty="0"/>
          </a:p>
        </p:txBody>
      </p:sp>
    </p:spTree>
    <p:extLst>
      <p:ext uri="{BB962C8B-B14F-4D97-AF65-F5344CB8AC3E}">
        <p14:creationId xmlns:p14="http://schemas.microsoft.com/office/powerpoint/2010/main" val="2996783432"/>
      </p:ext>
    </p:extLst>
  </p:cSld>
  <p:clrMapOvr>
    <a:masterClrMapping/>
  </p:clrMapOvr>
  <p:transition>
    <p:wedg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1" y="0"/>
            <a:ext cx="9143999" cy="6858000"/>
          </a:xfrm>
          <a:prstGeom prst="rect">
            <a:avLst/>
          </a:prstGeom>
        </p:spPr>
      </p:pic>
      <p:sp>
        <p:nvSpPr>
          <p:cNvPr id="10" name="Rectangle 9"/>
          <p:cNvSpPr/>
          <p:nvPr/>
        </p:nvSpPr>
        <p:spPr>
          <a:xfrm>
            <a:off x="2339752" y="3789040"/>
            <a:ext cx="4572000" cy="461665"/>
          </a:xfrm>
          <a:prstGeom prst="rect">
            <a:avLst/>
          </a:prstGeom>
        </p:spPr>
        <p:txBody>
          <a:bodyPr>
            <a:spAutoFit/>
          </a:bodyPr>
          <a:lstStyle/>
          <a:p>
            <a:pPr lvl="0" algn="ctr" fontAlgn="base">
              <a:spcBef>
                <a:spcPct val="0"/>
              </a:spcBef>
              <a:spcAft>
                <a:spcPct val="0"/>
              </a:spcAft>
            </a:pPr>
            <a:endParaRPr kumimoji="0" lang="en-US" sz="2400" b="0" i="0" u="none" strike="noStrike" cap="none" normalizeH="0" baseline="0" dirty="0" smtClean="0">
              <a:ln>
                <a:noFill/>
              </a:ln>
              <a:solidFill>
                <a:schemeClr val="bg1"/>
              </a:solidFill>
              <a:effectLst/>
              <a:latin typeface="Arial" pitchFamily="34" charset="0"/>
              <a:cs typeface="Arial" pitchFamily="34" charset="0"/>
            </a:endParaRPr>
          </a:p>
        </p:txBody>
      </p:sp>
      <p:sp>
        <p:nvSpPr>
          <p:cNvPr id="5" name="Rectangle 4"/>
          <p:cNvSpPr/>
          <p:nvPr/>
        </p:nvSpPr>
        <p:spPr>
          <a:xfrm>
            <a:off x="228600" y="304800"/>
            <a:ext cx="8610600" cy="5724644"/>
          </a:xfrm>
          <a:prstGeom prst="rect">
            <a:avLst/>
          </a:prstGeom>
        </p:spPr>
        <p:txBody>
          <a:bodyPr wrap="square">
            <a:spAutoFit/>
          </a:bodyPr>
          <a:lstStyle/>
          <a:p>
            <a:r>
              <a:rPr lang="en-US" sz="2400" b="1" u="sng" dirty="0" smtClean="0">
                <a:latin typeface="Arial" pitchFamily="34" charset="0"/>
                <a:cs typeface="Arial" pitchFamily="34" charset="0"/>
              </a:rPr>
              <a:t>Controlled </a:t>
            </a:r>
            <a:r>
              <a:rPr lang="en-US" sz="2400" b="1" u="sng" dirty="0">
                <a:latin typeface="Arial" pitchFamily="34" charset="0"/>
                <a:cs typeface="Arial" pitchFamily="34" charset="0"/>
              </a:rPr>
              <a:t>Extraction Study (CES</a:t>
            </a:r>
            <a:r>
              <a:rPr lang="en-US" sz="2400" b="1" u="sng" dirty="0" smtClean="0">
                <a:latin typeface="Arial" pitchFamily="34" charset="0"/>
                <a:cs typeface="Arial" pitchFamily="34" charset="0"/>
              </a:rPr>
              <a:t>)</a:t>
            </a:r>
          </a:p>
          <a:p>
            <a:r>
              <a:rPr lang="en-US" sz="2000" dirty="0"/>
              <a:t>Controlled Extraction Studies should</a:t>
            </a:r>
            <a:r>
              <a:rPr lang="en-US" sz="2000" dirty="0" smtClean="0"/>
              <a:t>:</a:t>
            </a:r>
          </a:p>
          <a:p>
            <a:pPr marL="285750" indent="-285750">
              <a:buFont typeface="Arial" pitchFamily="34" charset="0"/>
              <a:buChar char="•"/>
            </a:pPr>
            <a:r>
              <a:rPr lang="en-US" sz="2000" dirty="0"/>
              <a:t> </a:t>
            </a:r>
            <a:r>
              <a:rPr lang="en-US" sz="2000" dirty="0" smtClean="0"/>
              <a:t>Employ </a:t>
            </a:r>
            <a:r>
              <a:rPr lang="en-US" sz="2000" dirty="0"/>
              <a:t>vigorous extraction with multiple solvents of varying </a:t>
            </a:r>
            <a:r>
              <a:rPr lang="en-US" sz="2000" dirty="0" smtClean="0"/>
              <a:t>polarity</a:t>
            </a:r>
          </a:p>
          <a:p>
            <a:pPr marL="285750" indent="-285750">
              <a:buFont typeface="Arial" pitchFamily="34" charset="0"/>
              <a:buChar char="•"/>
            </a:pPr>
            <a:r>
              <a:rPr lang="en-US" sz="2000" dirty="0"/>
              <a:t> </a:t>
            </a:r>
            <a:r>
              <a:rPr lang="en-US" sz="2000" dirty="0" smtClean="0"/>
              <a:t>Incorporate </a:t>
            </a:r>
            <a:r>
              <a:rPr lang="en-US" sz="2000" dirty="0"/>
              <a:t>multiple extraction </a:t>
            </a:r>
            <a:r>
              <a:rPr lang="en-US" sz="2000" dirty="0" smtClean="0"/>
              <a:t>techniques</a:t>
            </a:r>
          </a:p>
          <a:p>
            <a:pPr marL="285750" indent="-285750">
              <a:buFont typeface="Arial" pitchFamily="34" charset="0"/>
              <a:buChar char="•"/>
            </a:pPr>
            <a:r>
              <a:rPr lang="en-US" sz="2000" dirty="0"/>
              <a:t> </a:t>
            </a:r>
            <a:r>
              <a:rPr lang="en-US" sz="2000" dirty="0" smtClean="0"/>
              <a:t>Employ </a:t>
            </a:r>
            <a:r>
              <a:rPr lang="en-US" sz="2000" dirty="0"/>
              <a:t>multiple analytical </a:t>
            </a:r>
            <a:r>
              <a:rPr lang="en-US" sz="2000" dirty="0" smtClean="0"/>
              <a:t>techniques</a:t>
            </a:r>
          </a:p>
          <a:p>
            <a:pPr marL="285750" indent="-285750">
              <a:buFont typeface="Arial" pitchFamily="34" charset="0"/>
              <a:buChar char="•"/>
            </a:pPr>
            <a:r>
              <a:rPr lang="en-US" sz="2000" dirty="0"/>
              <a:t> </a:t>
            </a:r>
            <a:r>
              <a:rPr lang="en-US" sz="2000" dirty="0" smtClean="0"/>
              <a:t>Include </a:t>
            </a:r>
            <a:r>
              <a:rPr lang="en-US" sz="2000" dirty="0"/>
              <a:t>a defined and systematic process for identification of individual </a:t>
            </a:r>
            <a:r>
              <a:rPr lang="en-US" sz="2000" dirty="0" err="1"/>
              <a:t>extractables</a:t>
            </a:r>
            <a:r>
              <a:rPr lang="en-US" sz="2000" dirty="0" smtClean="0"/>
              <a:t>.</a:t>
            </a:r>
          </a:p>
          <a:p>
            <a:pPr marL="285750" indent="-285750">
              <a:buFont typeface="Arial" pitchFamily="34" charset="0"/>
              <a:buChar char="•"/>
            </a:pPr>
            <a:r>
              <a:rPr lang="en-US" sz="2000" dirty="0"/>
              <a:t> </a:t>
            </a:r>
            <a:r>
              <a:rPr lang="en-US" sz="2000" dirty="0" err="1" smtClean="0"/>
              <a:t>Optimise</a:t>
            </a:r>
            <a:r>
              <a:rPr lang="en-US" sz="2000" dirty="0" smtClean="0"/>
              <a:t> </a:t>
            </a:r>
            <a:r>
              <a:rPr lang="en-US" sz="2000" dirty="0"/>
              <a:t>extraction </a:t>
            </a:r>
            <a:r>
              <a:rPr lang="en-US" sz="2000" dirty="0" smtClean="0"/>
              <a:t>methods</a:t>
            </a:r>
          </a:p>
          <a:p>
            <a:pPr marL="285750" indent="-285750">
              <a:buFont typeface="Arial" pitchFamily="34" charset="0"/>
              <a:buChar char="•"/>
            </a:pPr>
            <a:r>
              <a:rPr lang="en-US" sz="2000" dirty="0"/>
              <a:t> </a:t>
            </a:r>
            <a:r>
              <a:rPr lang="en-US" sz="2000" dirty="0" smtClean="0"/>
              <a:t>Should </a:t>
            </a:r>
            <a:r>
              <a:rPr lang="en-US" sz="2000" dirty="0"/>
              <a:t>be guided by </a:t>
            </a:r>
            <a:r>
              <a:rPr lang="en-US" sz="2000" dirty="0" smtClean="0"/>
              <a:t>AET</a:t>
            </a:r>
          </a:p>
          <a:p>
            <a:pPr marL="285750" indent="-285750">
              <a:buFont typeface="Arial" pitchFamily="34" charset="0"/>
              <a:buChar char="•"/>
            </a:pPr>
            <a:r>
              <a:rPr lang="en-US" sz="2000" dirty="0"/>
              <a:t> </a:t>
            </a:r>
            <a:r>
              <a:rPr lang="en-US" sz="2000" dirty="0" smtClean="0"/>
              <a:t>Consider </a:t>
            </a:r>
            <a:r>
              <a:rPr lang="en-US" sz="2000" dirty="0"/>
              <a:t>the potential for the presence of polycyclic aromatic hydrocarbons, N-nitrosamines and 2-mercaptobenzothiozole (MBT). If their presence cannot be ruled out, these should be considered as “special case” compounds requiring specific analytical techniques and technology defined thresholds.</a:t>
            </a:r>
          </a:p>
          <a:p>
            <a:r>
              <a:rPr lang="en-US" sz="2000" dirty="0"/>
              <a:t> </a:t>
            </a:r>
            <a:endParaRPr lang="en-US" sz="2000" u="sng" dirty="0">
              <a:latin typeface="+mj-lt"/>
            </a:endParaRPr>
          </a:p>
          <a:p>
            <a:r>
              <a:rPr lang="en-US" sz="2400" b="1" u="sng" dirty="0">
                <a:latin typeface="+mj-lt"/>
                <a:cs typeface="Arial" pitchFamily="34" charset="0"/>
              </a:rPr>
              <a:t>The controlled extraction study has </a:t>
            </a:r>
            <a:r>
              <a:rPr lang="en-US" sz="2400" b="1" u="sng" dirty="0" smtClean="0">
                <a:latin typeface="+mj-lt"/>
                <a:cs typeface="Arial" pitchFamily="34" charset="0"/>
              </a:rPr>
              <a:t>two </a:t>
            </a:r>
            <a:r>
              <a:rPr lang="en-US" sz="2400" b="1" u="sng" dirty="0">
                <a:latin typeface="+mj-lt"/>
                <a:cs typeface="Arial" pitchFamily="34" charset="0"/>
              </a:rPr>
              <a:t>parts</a:t>
            </a:r>
            <a:r>
              <a:rPr lang="en-US" sz="2400" u="sng" dirty="0">
                <a:latin typeface="+mj-lt"/>
                <a:cs typeface="Arial" pitchFamily="34" charset="0"/>
              </a:rPr>
              <a:t>:</a:t>
            </a:r>
          </a:p>
          <a:p>
            <a:r>
              <a:rPr lang="en-US" dirty="0"/>
              <a:t>1. </a:t>
            </a:r>
            <a:r>
              <a:rPr lang="en-US" sz="2000" dirty="0"/>
              <a:t>Qualitative</a:t>
            </a:r>
          </a:p>
          <a:p>
            <a:r>
              <a:rPr lang="en-US" sz="2000" dirty="0"/>
              <a:t>2. Quantitative</a:t>
            </a:r>
          </a:p>
          <a:p>
            <a:endParaRPr lang="en-US" dirty="0"/>
          </a:p>
        </p:txBody>
      </p:sp>
    </p:spTree>
    <p:extLst>
      <p:ext uri="{BB962C8B-B14F-4D97-AF65-F5344CB8AC3E}">
        <p14:creationId xmlns:p14="http://schemas.microsoft.com/office/powerpoint/2010/main" val="3756001913"/>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slide(fromBottom)">
                                      <p:cBhvr>
                                        <p:cTn id="7" dur="500"/>
                                        <p:tgtEl>
                                          <p:spTgt spid="5">
                                            <p:txEl>
                                              <p:pRg st="1" end="1"/>
                                            </p:txEl>
                                          </p:spTgt>
                                        </p:tgtEl>
                                      </p:cBhvr>
                                    </p:animEffect>
                                  </p:childTnLst>
                                </p:cTn>
                              </p:par>
                              <p:par>
                                <p:cTn id="8" presetID="12" presetClass="entr" presetSubtype="4" fill="hold" nodeType="withEffect">
                                  <p:stCondLst>
                                    <p:cond delay="0"/>
                                  </p:stCondLst>
                                  <p:childTnLst>
                                    <p:set>
                                      <p:cBhvr>
                                        <p:cTn id="9" dur="1" fill="hold">
                                          <p:stCondLst>
                                            <p:cond delay="0"/>
                                          </p:stCondLst>
                                        </p:cTn>
                                        <p:tgtEl>
                                          <p:spTgt spid="5">
                                            <p:txEl>
                                              <p:pRg st="2" end="2"/>
                                            </p:txEl>
                                          </p:spTgt>
                                        </p:tgtEl>
                                        <p:attrNameLst>
                                          <p:attrName>style.visibility</p:attrName>
                                        </p:attrNameLst>
                                      </p:cBhvr>
                                      <p:to>
                                        <p:strVal val="visible"/>
                                      </p:to>
                                    </p:set>
                                    <p:animEffect transition="in" filter="slide(fromBottom)">
                                      <p:cBhvr>
                                        <p:cTn id="10" dur="500"/>
                                        <p:tgtEl>
                                          <p:spTgt spid="5">
                                            <p:txEl>
                                              <p:pRg st="2" end="2"/>
                                            </p:txEl>
                                          </p:spTgt>
                                        </p:tgtEl>
                                      </p:cBhvr>
                                    </p:animEffect>
                                  </p:childTnLst>
                                </p:cTn>
                              </p:par>
                              <p:par>
                                <p:cTn id="11" presetID="12" presetClass="entr" presetSubtype="4" fill="hold"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animEffect transition="in" filter="slide(fromBottom)">
                                      <p:cBhvr>
                                        <p:cTn id="13" dur="500"/>
                                        <p:tgtEl>
                                          <p:spTgt spid="5">
                                            <p:txEl>
                                              <p:pRg st="3" end="3"/>
                                            </p:txEl>
                                          </p:spTgt>
                                        </p:tgtEl>
                                      </p:cBhvr>
                                    </p:animEffect>
                                  </p:childTnLst>
                                </p:cTn>
                              </p:par>
                              <p:par>
                                <p:cTn id="14" presetID="12" presetClass="entr" presetSubtype="4" fill="hold" nodeType="withEffect">
                                  <p:stCondLst>
                                    <p:cond delay="0"/>
                                  </p:stCondLst>
                                  <p:childTnLst>
                                    <p:set>
                                      <p:cBhvr>
                                        <p:cTn id="15" dur="1" fill="hold">
                                          <p:stCondLst>
                                            <p:cond delay="0"/>
                                          </p:stCondLst>
                                        </p:cTn>
                                        <p:tgtEl>
                                          <p:spTgt spid="5">
                                            <p:txEl>
                                              <p:pRg st="4" end="4"/>
                                            </p:txEl>
                                          </p:spTgt>
                                        </p:tgtEl>
                                        <p:attrNameLst>
                                          <p:attrName>style.visibility</p:attrName>
                                        </p:attrNameLst>
                                      </p:cBhvr>
                                      <p:to>
                                        <p:strVal val="visible"/>
                                      </p:to>
                                    </p:set>
                                    <p:animEffect transition="in" filter="slide(fromBottom)">
                                      <p:cBhvr>
                                        <p:cTn id="16" dur="500"/>
                                        <p:tgtEl>
                                          <p:spTgt spid="5">
                                            <p:txEl>
                                              <p:pRg st="4" end="4"/>
                                            </p:txEl>
                                          </p:spTgt>
                                        </p:tgtEl>
                                      </p:cBhvr>
                                    </p:animEffect>
                                  </p:childTnLst>
                                </p:cTn>
                              </p:par>
                              <p:par>
                                <p:cTn id="17" presetID="12" presetClass="entr" presetSubtype="4" fill="hold" nodeType="with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animEffect transition="in" filter="slide(fromBottom)">
                                      <p:cBhvr>
                                        <p:cTn id="19" dur="500"/>
                                        <p:tgtEl>
                                          <p:spTgt spid="5">
                                            <p:txEl>
                                              <p:pRg st="5" end="5"/>
                                            </p:txEl>
                                          </p:spTgt>
                                        </p:tgtEl>
                                      </p:cBhvr>
                                    </p:animEffect>
                                  </p:childTnLst>
                                </p:cTn>
                              </p:par>
                              <p:par>
                                <p:cTn id="20" presetID="12" presetClass="entr" presetSubtype="4" fill="hold" nodeType="withEffect">
                                  <p:stCondLst>
                                    <p:cond delay="0"/>
                                  </p:stCondLst>
                                  <p:childTnLst>
                                    <p:set>
                                      <p:cBhvr>
                                        <p:cTn id="21" dur="1" fill="hold">
                                          <p:stCondLst>
                                            <p:cond delay="0"/>
                                          </p:stCondLst>
                                        </p:cTn>
                                        <p:tgtEl>
                                          <p:spTgt spid="5">
                                            <p:txEl>
                                              <p:pRg st="6" end="6"/>
                                            </p:txEl>
                                          </p:spTgt>
                                        </p:tgtEl>
                                        <p:attrNameLst>
                                          <p:attrName>style.visibility</p:attrName>
                                        </p:attrNameLst>
                                      </p:cBhvr>
                                      <p:to>
                                        <p:strVal val="visible"/>
                                      </p:to>
                                    </p:set>
                                    <p:animEffect transition="in" filter="slide(fromBottom)">
                                      <p:cBhvr>
                                        <p:cTn id="22" dur="500"/>
                                        <p:tgtEl>
                                          <p:spTgt spid="5">
                                            <p:txEl>
                                              <p:pRg st="6" end="6"/>
                                            </p:txEl>
                                          </p:spTgt>
                                        </p:tgtEl>
                                      </p:cBhvr>
                                    </p:animEffect>
                                  </p:childTnLst>
                                </p:cTn>
                              </p:par>
                              <p:par>
                                <p:cTn id="23" presetID="12" presetClass="entr" presetSubtype="4" fill="hold" nodeType="withEffect">
                                  <p:stCondLst>
                                    <p:cond delay="0"/>
                                  </p:stCondLst>
                                  <p:childTnLst>
                                    <p:set>
                                      <p:cBhvr>
                                        <p:cTn id="24" dur="1" fill="hold">
                                          <p:stCondLst>
                                            <p:cond delay="0"/>
                                          </p:stCondLst>
                                        </p:cTn>
                                        <p:tgtEl>
                                          <p:spTgt spid="5">
                                            <p:txEl>
                                              <p:pRg st="7" end="7"/>
                                            </p:txEl>
                                          </p:spTgt>
                                        </p:tgtEl>
                                        <p:attrNameLst>
                                          <p:attrName>style.visibility</p:attrName>
                                        </p:attrNameLst>
                                      </p:cBhvr>
                                      <p:to>
                                        <p:strVal val="visible"/>
                                      </p:to>
                                    </p:set>
                                    <p:animEffect transition="in" filter="slide(fromBottom)">
                                      <p:cBhvr>
                                        <p:cTn id="25" dur="500"/>
                                        <p:tgtEl>
                                          <p:spTgt spid="5">
                                            <p:txEl>
                                              <p:pRg st="7" end="7"/>
                                            </p:txEl>
                                          </p:spTgt>
                                        </p:tgtEl>
                                      </p:cBhvr>
                                    </p:animEffect>
                                  </p:childTnLst>
                                </p:cTn>
                              </p:par>
                              <p:par>
                                <p:cTn id="26" presetID="12" presetClass="entr" presetSubtype="4" fill="hold" nodeType="withEffect">
                                  <p:stCondLst>
                                    <p:cond delay="0"/>
                                  </p:stCondLst>
                                  <p:childTnLst>
                                    <p:set>
                                      <p:cBhvr>
                                        <p:cTn id="27" dur="1" fill="hold">
                                          <p:stCondLst>
                                            <p:cond delay="0"/>
                                          </p:stCondLst>
                                        </p:cTn>
                                        <p:tgtEl>
                                          <p:spTgt spid="5">
                                            <p:txEl>
                                              <p:pRg st="8" end="8"/>
                                            </p:txEl>
                                          </p:spTgt>
                                        </p:tgtEl>
                                        <p:attrNameLst>
                                          <p:attrName>style.visibility</p:attrName>
                                        </p:attrNameLst>
                                      </p:cBhvr>
                                      <p:to>
                                        <p:strVal val="visible"/>
                                      </p:to>
                                    </p:set>
                                    <p:animEffect transition="in" filter="slide(fromBottom)">
                                      <p:cBhvr>
                                        <p:cTn id="28" dur="500"/>
                                        <p:tgtEl>
                                          <p:spTgt spid="5">
                                            <p:txEl>
                                              <p:pRg st="8" end="8"/>
                                            </p:txEl>
                                          </p:spTgt>
                                        </p:tgtEl>
                                      </p:cBhvr>
                                    </p:animEffect>
                                  </p:childTnLst>
                                </p:cTn>
                              </p:par>
                              <p:par>
                                <p:cTn id="29" presetID="12" presetClass="entr" presetSubtype="4" fill="hold" nodeType="withEffect">
                                  <p:stCondLst>
                                    <p:cond delay="0"/>
                                  </p:stCondLst>
                                  <p:childTnLst>
                                    <p:set>
                                      <p:cBhvr>
                                        <p:cTn id="30" dur="1" fill="hold">
                                          <p:stCondLst>
                                            <p:cond delay="0"/>
                                          </p:stCondLst>
                                        </p:cTn>
                                        <p:tgtEl>
                                          <p:spTgt spid="5">
                                            <p:txEl>
                                              <p:pRg st="9" end="9"/>
                                            </p:txEl>
                                          </p:spTgt>
                                        </p:tgtEl>
                                        <p:attrNameLst>
                                          <p:attrName>style.visibility</p:attrName>
                                        </p:attrNameLst>
                                      </p:cBhvr>
                                      <p:to>
                                        <p:strVal val="visible"/>
                                      </p:to>
                                    </p:set>
                                    <p:animEffect transition="in" filter="slide(fromBottom)">
                                      <p:cBhvr>
                                        <p:cTn id="31" dur="500"/>
                                        <p:tgtEl>
                                          <p:spTgt spid="5">
                                            <p:txEl>
                                              <p:pRg st="9" end="9"/>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8" presetClass="entr" presetSubtype="16" fill="hold" nodeType="clickEffect">
                                  <p:stCondLst>
                                    <p:cond delay="0"/>
                                  </p:stCondLst>
                                  <p:childTnLst>
                                    <p:set>
                                      <p:cBhvr>
                                        <p:cTn id="35" dur="1" fill="hold">
                                          <p:stCondLst>
                                            <p:cond delay="0"/>
                                          </p:stCondLst>
                                        </p:cTn>
                                        <p:tgtEl>
                                          <p:spTgt spid="5">
                                            <p:txEl>
                                              <p:pRg st="9" end="9"/>
                                            </p:txEl>
                                          </p:spTgt>
                                        </p:tgtEl>
                                        <p:attrNameLst>
                                          <p:attrName>style.visibility</p:attrName>
                                        </p:attrNameLst>
                                      </p:cBhvr>
                                      <p:to>
                                        <p:strVal val="visible"/>
                                      </p:to>
                                    </p:set>
                                    <p:animEffect transition="in" filter="diamond(in)">
                                      <p:cBhvr>
                                        <p:cTn id="36" dur="2000"/>
                                        <p:tgtEl>
                                          <p:spTgt spid="5">
                                            <p:txEl>
                                              <p:pRg st="9" end="9"/>
                                            </p:txEl>
                                          </p:spTgt>
                                        </p:tgtEl>
                                      </p:cBhvr>
                                    </p:animEffect>
                                  </p:childTnLst>
                                </p:cTn>
                              </p:par>
                              <p:par>
                                <p:cTn id="37" presetID="8" presetClass="entr" presetSubtype="16" fill="hold" nodeType="withEffect">
                                  <p:stCondLst>
                                    <p:cond delay="0"/>
                                  </p:stCondLst>
                                  <p:childTnLst>
                                    <p:set>
                                      <p:cBhvr>
                                        <p:cTn id="38" dur="1" fill="hold">
                                          <p:stCondLst>
                                            <p:cond delay="0"/>
                                          </p:stCondLst>
                                        </p:cTn>
                                        <p:tgtEl>
                                          <p:spTgt spid="5">
                                            <p:txEl>
                                              <p:pRg st="10" end="10"/>
                                            </p:txEl>
                                          </p:spTgt>
                                        </p:tgtEl>
                                        <p:attrNameLst>
                                          <p:attrName>style.visibility</p:attrName>
                                        </p:attrNameLst>
                                      </p:cBhvr>
                                      <p:to>
                                        <p:strVal val="visible"/>
                                      </p:to>
                                    </p:set>
                                    <p:animEffect transition="in" filter="diamond(in)">
                                      <p:cBhvr>
                                        <p:cTn id="39" dur="2000"/>
                                        <p:tgtEl>
                                          <p:spTgt spid="5">
                                            <p:txEl>
                                              <p:pRg st="10" end="1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2" presetClass="entr" presetSubtype="4" fill="hold" nodeType="clickEffect">
                                  <p:stCondLst>
                                    <p:cond delay="0"/>
                                  </p:stCondLst>
                                  <p:childTnLst>
                                    <p:set>
                                      <p:cBhvr>
                                        <p:cTn id="43" dur="1" fill="hold">
                                          <p:stCondLst>
                                            <p:cond delay="0"/>
                                          </p:stCondLst>
                                        </p:cTn>
                                        <p:tgtEl>
                                          <p:spTgt spid="5">
                                            <p:txEl>
                                              <p:pRg st="11" end="11"/>
                                            </p:txEl>
                                          </p:spTgt>
                                        </p:tgtEl>
                                        <p:attrNameLst>
                                          <p:attrName>style.visibility</p:attrName>
                                        </p:attrNameLst>
                                      </p:cBhvr>
                                      <p:to>
                                        <p:strVal val="visible"/>
                                      </p:to>
                                    </p:set>
                                    <p:animEffect transition="in" filter="slide(fromBottom)">
                                      <p:cBhvr>
                                        <p:cTn id="44" dur="500"/>
                                        <p:tgtEl>
                                          <p:spTgt spid="5">
                                            <p:txEl>
                                              <p:pRg st="11" end="11"/>
                                            </p:txEl>
                                          </p:spTgt>
                                        </p:tgtEl>
                                      </p:cBhvr>
                                    </p:animEffect>
                                  </p:childTnLst>
                                </p:cTn>
                              </p:par>
                              <p:par>
                                <p:cTn id="45" presetID="12" presetClass="entr" presetSubtype="4" fill="hold" nodeType="withEffect">
                                  <p:stCondLst>
                                    <p:cond delay="0"/>
                                  </p:stCondLst>
                                  <p:childTnLst>
                                    <p:set>
                                      <p:cBhvr>
                                        <p:cTn id="46" dur="1" fill="hold">
                                          <p:stCondLst>
                                            <p:cond delay="0"/>
                                          </p:stCondLst>
                                        </p:cTn>
                                        <p:tgtEl>
                                          <p:spTgt spid="5">
                                            <p:txEl>
                                              <p:pRg st="12" end="12"/>
                                            </p:txEl>
                                          </p:spTgt>
                                        </p:tgtEl>
                                        <p:attrNameLst>
                                          <p:attrName>style.visibility</p:attrName>
                                        </p:attrNameLst>
                                      </p:cBhvr>
                                      <p:to>
                                        <p:strVal val="visible"/>
                                      </p:to>
                                    </p:set>
                                    <p:animEffect transition="in" filter="slide(fromBottom)">
                                      <p:cBhvr>
                                        <p:cTn id="47" dur="500"/>
                                        <p:tgtEl>
                                          <p:spTgt spid="5">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1" y="0"/>
            <a:ext cx="9143999" cy="6858000"/>
          </a:xfrm>
          <a:prstGeom prst="rect">
            <a:avLst/>
          </a:prstGeom>
        </p:spPr>
      </p:pic>
      <p:sp>
        <p:nvSpPr>
          <p:cNvPr id="10" name="Rectangle 9"/>
          <p:cNvSpPr/>
          <p:nvPr/>
        </p:nvSpPr>
        <p:spPr>
          <a:xfrm>
            <a:off x="2339752" y="3789040"/>
            <a:ext cx="4572000" cy="461665"/>
          </a:xfrm>
          <a:prstGeom prst="rect">
            <a:avLst/>
          </a:prstGeom>
        </p:spPr>
        <p:txBody>
          <a:bodyPr>
            <a:spAutoFit/>
          </a:bodyPr>
          <a:lstStyle/>
          <a:p>
            <a:pPr lvl="0" algn="ctr" fontAlgn="base">
              <a:spcBef>
                <a:spcPct val="0"/>
              </a:spcBef>
              <a:spcAft>
                <a:spcPct val="0"/>
              </a:spcAft>
            </a:pPr>
            <a:endParaRPr kumimoji="0" lang="en-US" sz="2400" b="0" i="0" u="none" strike="noStrike" cap="none" normalizeH="0" baseline="0" dirty="0" smtClean="0">
              <a:ln>
                <a:noFill/>
              </a:ln>
              <a:solidFill>
                <a:schemeClr val="bg1"/>
              </a:solidFill>
              <a:effectLst/>
              <a:latin typeface="Arial" pitchFamily="34" charset="0"/>
              <a:cs typeface="Arial" pitchFamily="34" charset="0"/>
            </a:endParaRPr>
          </a:p>
        </p:txBody>
      </p:sp>
      <p:sp>
        <p:nvSpPr>
          <p:cNvPr id="5" name="Rectangle 4"/>
          <p:cNvSpPr/>
          <p:nvPr/>
        </p:nvSpPr>
        <p:spPr>
          <a:xfrm>
            <a:off x="457200" y="457200"/>
            <a:ext cx="8305800" cy="4708981"/>
          </a:xfrm>
          <a:prstGeom prst="rect">
            <a:avLst/>
          </a:prstGeom>
        </p:spPr>
        <p:txBody>
          <a:bodyPr wrap="square">
            <a:spAutoFit/>
          </a:bodyPr>
          <a:lstStyle/>
          <a:p>
            <a:r>
              <a:rPr lang="en-US" sz="2400" b="1" u="sng" dirty="0">
                <a:latin typeface="Arial" pitchFamily="34" charset="0"/>
                <a:cs typeface="Arial" pitchFamily="34" charset="0"/>
              </a:rPr>
              <a:t>Extraction with Multiple Solvents and </a:t>
            </a:r>
            <a:r>
              <a:rPr lang="en-US" sz="2400" b="1" u="sng" dirty="0" smtClean="0">
                <a:latin typeface="Arial" pitchFamily="34" charset="0"/>
                <a:cs typeface="Arial" pitchFamily="34" charset="0"/>
              </a:rPr>
              <a:t>Techniques</a:t>
            </a:r>
          </a:p>
          <a:p>
            <a:endParaRPr lang="en-US" b="1" dirty="0"/>
          </a:p>
          <a:p>
            <a:endParaRPr lang="en-US" sz="2000" b="1" dirty="0"/>
          </a:p>
          <a:p>
            <a:endParaRPr lang="en-US" sz="2000" b="1" dirty="0" smtClean="0"/>
          </a:p>
          <a:p>
            <a:endParaRPr lang="en-US" sz="2000" dirty="0" smtClean="0"/>
          </a:p>
          <a:p>
            <a:r>
              <a:rPr lang="en-US" sz="2000" dirty="0"/>
              <a:t> </a:t>
            </a:r>
            <a:endParaRPr lang="en-US" sz="2000" dirty="0" smtClean="0"/>
          </a:p>
          <a:p>
            <a:endParaRPr lang="en-US" sz="2000" b="1" dirty="0" smtClean="0"/>
          </a:p>
          <a:p>
            <a:endParaRPr lang="en-US" sz="2000" b="1" dirty="0"/>
          </a:p>
          <a:p>
            <a:endParaRPr lang="en-US" sz="2000" b="1" dirty="0" smtClean="0"/>
          </a:p>
          <a:p>
            <a:r>
              <a:rPr lang="en-US" sz="2000" b="1" dirty="0" smtClean="0"/>
              <a:t>Typically </a:t>
            </a:r>
            <a:r>
              <a:rPr lang="en-US" sz="2000" b="1" dirty="0"/>
              <a:t>three extraction techniques :</a:t>
            </a:r>
            <a:endParaRPr lang="en-US" sz="2000" dirty="0"/>
          </a:p>
          <a:p>
            <a:r>
              <a:rPr lang="en-US" sz="2000" dirty="0"/>
              <a:t>1. Reflux extraction</a:t>
            </a:r>
          </a:p>
          <a:p>
            <a:r>
              <a:rPr lang="en-US" sz="2000" dirty="0"/>
              <a:t>2. </a:t>
            </a:r>
            <a:r>
              <a:rPr lang="en-US" sz="2000" dirty="0" err="1"/>
              <a:t>Soxhlet</a:t>
            </a:r>
            <a:r>
              <a:rPr lang="en-US" sz="2000" dirty="0"/>
              <a:t> extraction</a:t>
            </a:r>
          </a:p>
          <a:p>
            <a:r>
              <a:rPr lang="en-US" sz="2000" dirty="0"/>
              <a:t>3. Ambient Temperature with ultrasonic agitation</a:t>
            </a:r>
          </a:p>
          <a:p>
            <a:r>
              <a:rPr lang="en-US" sz="2000" dirty="0"/>
              <a:t>  </a:t>
            </a:r>
          </a:p>
          <a:p>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1749505634"/>
              </p:ext>
            </p:extLst>
          </p:nvPr>
        </p:nvGraphicFramePr>
        <p:xfrm>
          <a:off x="685800" y="975360"/>
          <a:ext cx="7391400" cy="1920240"/>
        </p:xfrm>
        <a:graphic>
          <a:graphicData uri="http://schemas.openxmlformats.org/drawingml/2006/table">
            <a:tbl>
              <a:tblPr firstRow="1" bandRow="1">
                <a:tableStyleId>{5C22544A-7EE6-4342-B048-85BDC9FD1C3A}</a:tableStyleId>
              </a:tblPr>
              <a:tblGrid>
                <a:gridCol w="2545392"/>
                <a:gridCol w="4846008"/>
              </a:tblGrid>
              <a:tr h="169333">
                <a:tc>
                  <a:txBody>
                    <a:bodyPr/>
                    <a:lstStyle/>
                    <a:p>
                      <a:r>
                        <a:rPr lang="en-IN" dirty="0" smtClean="0"/>
                        <a:t>Type of product </a:t>
                      </a:r>
                      <a:endParaRPr lang="en-IN" dirty="0"/>
                    </a:p>
                  </a:txBody>
                  <a:tcPr/>
                </a:tc>
                <a:tc>
                  <a:txBody>
                    <a:bodyPr/>
                    <a:lstStyle/>
                    <a:p>
                      <a:r>
                        <a:rPr lang="en-IN" dirty="0" smtClean="0"/>
                        <a:t>Type</a:t>
                      </a:r>
                      <a:r>
                        <a:rPr lang="en-IN" baseline="0" dirty="0" smtClean="0"/>
                        <a:t> of solvents use for extraction </a:t>
                      </a:r>
                      <a:endParaRPr lang="en-IN" dirty="0"/>
                    </a:p>
                  </a:txBody>
                  <a:tcPr/>
                </a:tc>
              </a:tr>
              <a:tr h="296333">
                <a:tc>
                  <a:txBody>
                    <a:bodyPr/>
                    <a:lstStyle/>
                    <a:p>
                      <a:r>
                        <a:rPr lang="en-US" sz="1800" b="1" dirty="0" smtClean="0"/>
                        <a:t>MDI</a:t>
                      </a:r>
                      <a:r>
                        <a:rPr lang="en-US" sz="1800" dirty="0" smtClean="0"/>
                        <a:t>(</a:t>
                      </a:r>
                      <a:r>
                        <a:rPr lang="en-IN" sz="1800" b="1" dirty="0" smtClean="0"/>
                        <a:t>Metered-dose inhaler)</a:t>
                      </a:r>
                      <a:endParaRPr lang="en-IN" dirty="0"/>
                    </a:p>
                  </a:txBody>
                  <a:tcPr/>
                </a:tc>
                <a:tc>
                  <a:txBody>
                    <a:bodyPr/>
                    <a:lstStyle/>
                    <a:p>
                      <a:r>
                        <a:rPr lang="en-US" sz="1800" dirty="0" smtClean="0"/>
                        <a:t>Dichloromethane (to mimic propellants), propan-2-ol and </a:t>
                      </a:r>
                      <a:r>
                        <a:rPr lang="en-US" sz="1800" dirty="0" err="1" smtClean="0"/>
                        <a:t>nheptane</a:t>
                      </a:r>
                      <a:r>
                        <a:rPr lang="en-US" sz="1800" dirty="0" smtClean="0"/>
                        <a:t>.</a:t>
                      </a:r>
                      <a:endParaRPr lang="en-IN" dirty="0"/>
                    </a:p>
                  </a:txBody>
                  <a:tcPr/>
                </a:tc>
              </a:tr>
              <a:tr h="746760">
                <a:tc>
                  <a:txBody>
                    <a:bodyPr/>
                    <a:lstStyle/>
                    <a:p>
                      <a:r>
                        <a:rPr lang="en-US" sz="1800" b="1" dirty="0" smtClean="0"/>
                        <a:t>DPI</a:t>
                      </a:r>
                      <a:r>
                        <a:rPr lang="en-US" sz="1800" dirty="0" smtClean="0"/>
                        <a:t> (</a:t>
                      </a:r>
                      <a:r>
                        <a:rPr lang="en-IN" sz="1800" b="1" dirty="0" smtClean="0"/>
                        <a:t>dry-powder inhaler)</a:t>
                      </a:r>
                      <a:endParaRPr lang="en-IN" dirty="0"/>
                    </a:p>
                  </a:txBody>
                  <a:tcPr/>
                </a:tc>
                <a:tc>
                  <a:txBody>
                    <a:bodyPr/>
                    <a:lstStyle/>
                    <a:p>
                      <a:r>
                        <a:rPr lang="en-US" sz="1800" dirty="0" smtClean="0"/>
                        <a:t>water, propan-2-ol and n-heptane Spray Products and Nasal Sprays: water, propan-2-ol and n-heptane</a:t>
                      </a:r>
                      <a:endParaRPr lang="en-IN" dirty="0"/>
                    </a:p>
                  </a:txBody>
                  <a:tcPr/>
                </a:tc>
              </a:tr>
            </a:tbl>
          </a:graphicData>
        </a:graphic>
      </p:graphicFrame>
    </p:spTree>
    <p:extLst>
      <p:ext uri="{BB962C8B-B14F-4D97-AF65-F5344CB8AC3E}">
        <p14:creationId xmlns:p14="http://schemas.microsoft.com/office/powerpoint/2010/main" val="387778767"/>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ox(in)">
                                      <p:cBhvr>
                                        <p:cTn id="7" dur="500"/>
                                        <p:tgtEl>
                                          <p:spTgt spid="5">
                                            <p:txEl>
                                              <p:pRg st="0" end="0"/>
                                            </p:txEl>
                                          </p:spTgt>
                                        </p:tgtEl>
                                      </p:cBhvr>
                                    </p:animEffect>
                                  </p:childTnLst>
                                </p:cTn>
                              </p:par>
                              <p:par>
                                <p:cTn id="8" presetID="12" presetClass="entr" presetSubtype="4" fill="hold" nodeType="withEffect">
                                  <p:stCondLst>
                                    <p:cond delay="0"/>
                                  </p:stCondLst>
                                  <p:childTnLst>
                                    <p:set>
                                      <p:cBhvr>
                                        <p:cTn id="9" dur="1" fill="hold">
                                          <p:stCondLst>
                                            <p:cond delay="0"/>
                                          </p:stCondLst>
                                        </p:cTn>
                                        <p:tgtEl>
                                          <p:spTgt spid="5">
                                            <p:txEl>
                                              <p:pRg st="5" end="5"/>
                                            </p:txEl>
                                          </p:spTgt>
                                        </p:tgtEl>
                                        <p:attrNameLst>
                                          <p:attrName>style.visibility</p:attrName>
                                        </p:attrNameLst>
                                      </p:cBhvr>
                                      <p:to>
                                        <p:strVal val="visible"/>
                                      </p:to>
                                    </p:set>
                                    <p:animEffect transition="in" filter="slide(fromBottom)">
                                      <p:cBhvr>
                                        <p:cTn id="10" dur="500"/>
                                        <p:tgtEl>
                                          <p:spTgt spid="5">
                                            <p:txEl>
                                              <p:pRg st="5" end="5"/>
                                            </p:txEl>
                                          </p:spTgt>
                                        </p:tgtEl>
                                      </p:cBhvr>
                                    </p:animEffect>
                                  </p:childTnLst>
                                </p:cTn>
                              </p:par>
                              <p:par>
                                <p:cTn id="11" presetID="12" presetClass="entr" presetSubtype="4" fill="hold" nodeType="withEffect">
                                  <p:stCondLst>
                                    <p:cond delay="0"/>
                                  </p:stCondLst>
                                  <p:childTnLst>
                                    <p:set>
                                      <p:cBhvr>
                                        <p:cTn id="12" dur="1" fill="hold">
                                          <p:stCondLst>
                                            <p:cond delay="0"/>
                                          </p:stCondLst>
                                        </p:cTn>
                                        <p:tgtEl>
                                          <p:spTgt spid="5">
                                            <p:txEl>
                                              <p:pRg st="9" end="9"/>
                                            </p:txEl>
                                          </p:spTgt>
                                        </p:tgtEl>
                                        <p:attrNameLst>
                                          <p:attrName>style.visibility</p:attrName>
                                        </p:attrNameLst>
                                      </p:cBhvr>
                                      <p:to>
                                        <p:strVal val="visible"/>
                                      </p:to>
                                    </p:set>
                                    <p:animEffect transition="in" filter="slide(fromBottom)">
                                      <p:cBhvr>
                                        <p:cTn id="13" dur="500"/>
                                        <p:tgtEl>
                                          <p:spTgt spid="5">
                                            <p:txEl>
                                              <p:pRg st="9" end="9"/>
                                            </p:txEl>
                                          </p:spTgt>
                                        </p:tgtEl>
                                      </p:cBhvr>
                                    </p:animEffect>
                                  </p:childTnLst>
                                </p:cTn>
                              </p:par>
                              <p:par>
                                <p:cTn id="14" presetID="12" presetClass="entr" presetSubtype="4" fill="hold" nodeType="withEffect">
                                  <p:stCondLst>
                                    <p:cond delay="0"/>
                                  </p:stCondLst>
                                  <p:childTnLst>
                                    <p:set>
                                      <p:cBhvr>
                                        <p:cTn id="15" dur="1" fill="hold">
                                          <p:stCondLst>
                                            <p:cond delay="0"/>
                                          </p:stCondLst>
                                        </p:cTn>
                                        <p:tgtEl>
                                          <p:spTgt spid="5">
                                            <p:txEl>
                                              <p:pRg st="10" end="10"/>
                                            </p:txEl>
                                          </p:spTgt>
                                        </p:tgtEl>
                                        <p:attrNameLst>
                                          <p:attrName>style.visibility</p:attrName>
                                        </p:attrNameLst>
                                      </p:cBhvr>
                                      <p:to>
                                        <p:strVal val="visible"/>
                                      </p:to>
                                    </p:set>
                                    <p:animEffect transition="in" filter="slide(fromBottom)">
                                      <p:cBhvr>
                                        <p:cTn id="16" dur="500"/>
                                        <p:tgtEl>
                                          <p:spTgt spid="5">
                                            <p:txEl>
                                              <p:pRg st="10" end="10"/>
                                            </p:txEl>
                                          </p:spTgt>
                                        </p:tgtEl>
                                      </p:cBhvr>
                                    </p:animEffect>
                                  </p:childTnLst>
                                </p:cTn>
                              </p:par>
                              <p:par>
                                <p:cTn id="17" presetID="12" presetClass="entr" presetSubtype="4" fill="hold" nodeType="withEffect">
                                  <p:stCondLst>
                                    <p:cond delay="0"/>
                                  </p:stCondLst>
                                  <p:childTnLst>
                                    <p:set>
                                      <p:cBhvr>
                                        <p:cTn id="18" dur="1" fill="hold">
                                          <p:stCondLst>
                                            <p:cond delay="0"/>
                                          </p:stCondLst>
                                        </p:cTn>
                                        <p:tgtEl>
                                          <p:spTgt spid="5">
                                            <p:txEl>
                                              <p:pRg st="11" end="11"/>
                                            </p:txEl>
                                          </p:spTgt>
                                        </p:tgtEl>
                                        <p:attrNameLst>
                                          <p:attrName>style.visibility</p:attrName>
                                        </p:attrNameLst>
                                      </p:cBhvr>
                                      <p:to>
                                        <p:strVal val="visible"/>
                                      </p:to>
                                    </p:set>
                                    <p:animEffect transition="in" filter="slide(fromBottom)">
                                      <p:cBhvr>
                                        <p:cTn id="19" dur="500"/>
                                        <p:tgtEl>
                                          <p:spTgt spid="5">
                                            <p:txEl>
                                              <p:pRg st="11" end="11"/>
                                            </p:txEl>
                                          </p:spTgt>
                                        </p:tgtEl>
                                      </p:cBhvr>
                                    </p:animEffect>
                                  </p:childTnLst>
                                </p:cTn>
                              </p:par>
                              <p:par>
                                <p:cTn id="20" presetID="12" presetClass="entr" presetSubtype="4" fill="hold" nodeType="withEffect">
                                  <p:stCondLst>
                                    <p:cond delay="0"/>
                                  </p:stCondLst>
                                  <p:childTnLst>
                                    <p:set>
                                      <p:cBhvr>
                                        <p:cTn id="21" dur="1" fill="hold">
                                          <p:stCondLst>
                                            <p:cond delay="0"/>
                                          </p:stCondLst>
                                        </p:cTn>
                                        <p:tgtEl>
                                          <p:spTgt spid="5">
                                            <p:txEl>
                                              <p:pRg st="12" end="12"/>
                                            </p:txEl>
                                          </p:spTgt>
                                        </p:tgtEl>
                                        <p:attrNameLst>
                                          <p:attrName>style.visibility</p:attrName>
                                        </p:attrNameLst>
                                      </p:cBhvr>
                                      <p:to>
                                        <p:strVal val="visible"/>
                                      </p:to>
                                    </p:set>
                                    <p:animEffect transition="in" filter="slide(fromBottom)">
                                      <p:cBhvr>
                                        <p:cTn id="22" dur="500"/>
                                        <p:tgtEl>
                                          <p:spTgt spid="5">
                                            <p:txEl>
                                              <p:pRg st="12" end="12"/>
                                            </p:txEl>
                                          </p:spTgt>
                                        </p:tgtEl>
                                      </p:cBhvr>
                                    </p:animEffect>
                                  </p:childTnLst>
                                </p:cTn>
                              </p:par>
                              <p:par>
                                <p:cTn id="23" presetID="12" presetClass="entr" presetSubtype="4" fill="hold" nodeType="withEffect">
                                  <p:stCondLst>
                                    <p:cond delay="0"/>
                                  </p:stCondLst>
                                  <p:childTnLst>
                                    <p:set>
                                      <p:cBhvr>
                                        <p:cTn id="24" dur="1" fill="hold">
                                          <p:stCondLst>
                                            <p:cond delay="0"/>
                                          </p:stCondLst>
                                        </p:cTn>
                                        <p:tgtEl>
                                          <p:spTgt spid="5">
                                            <p:txEl>
                                              <p:pRg st="13" end="13"/>
                                            </p:txEl>
                                          </p:spTgt>
                                        </p:tgtEl>
                                        <p:attrNameLst>
                                          <p:attrName>style.visibility</p:attrName>
                                        </p:attrNameLst>
                                      </p:cBhvr>
                                      <p:to>
                                        <p:strVal val="visible"/>
                                      </p:to>
                                    </p:set>
                                    <p:animEffect transition="in" filter="slide(fromBottom)">
                                      <p:cBhvr>
                                        <p:cTn id="25" dur="500"/>
                                        <p:tgtEl>
                                          <p:spTgt spid="5">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0" y="0"/>
            <a:ext cx="9143999" cy="6858000"/>
          </a:xfrm>
          <a:prstGeom prst="rect">
            <a:avLst/>
          </a:prstGeom>
        </p:spPr>
      </p:pic>
      <p:sp>
        <p:nvSpPr>
          <p:cNvPr id="10" name="Rectangle 9"/>
          <p:cNvSpPr/>
          <p:nvPr/>
        </p:nvSpPr>
        <p:spPr>
          <a:xfrm>
            <a:off x="2339752" y="3789040"/>
            <a:ext cx="4572000" cy="461665"/>
          </a:xfrm>
          <a:prstGeom prst="rect">
            <a:avLst/>
          </a:prstGeom>
        </p:spPr>
        <p:txBody>
          <a:bodyPr>
            <a:spAutoFit/>
          </a:bodyPr>
          <a:lstStyle/>
          <a:p>
            <a:pPr lvl="0" algn="ctr" fontAlgn="base">
              <a:spcBef>
                <a:spcPct val="0"/>
              </a:spcBef>
              <a:spcAft>
                <a:spcPct val="0"/>
              </a:spcAft>
            </a:pPr>
            <a:endParaRPr kumimoji="0" lang="en-US" sz="2400" b="0" i="0" u="none" strike="noStrike" cap="none" normalizeH="0" baseline="0" dirty="0" smtClean="0">
              <a:ln>
                <a:noFill/>
              </a:ln>
              <a:solidFill>
                <a:schemeClr val="bg1"/>
              </a:solidFill>
              <a:effectLst/>
              <a:latin typeface="Arial" pitchFamily="34" charset="0"/>
              <a:cs typeface="Arial" pitchFamily="34" charset="0"/>
            </a:endParaRPr>
          </a:p>
        </p:txBody>
      </p:sp>
      <p:sp>
        <p:nvSpPr>
          <p:cNvPr id="5" name="Rectangle 4"/>
          <p:cNvSpPr/>
          <p:nvPr/>
        </p:nvSpPr>
        <p:spPr>
          <a:xfrm>
            <a:off x="0" y="152400"/>
            <a:ext cx="9144000" cy="2400657"/>
          </a:xfrm>
          <a:prstGeom prst="rect">
            <a:avLst/>
          </a:prstGeom>
        </p:spPr>
        <p:txBody>
          <a:bodyPr wrap="square">
            <a:spAutoFit/>
          </a:bodyPr>
          <a:lstStyle/>
          <a:p>
            <a:r>
              <a:rPr lang="en-US" sz="2000" b="1" u="sng" dirty="0">
                <a:latin typeface="+mj-lt"/>
                <a:cs typeface="Arial" pitchFamily="34" charset="0"/>
              </a:rPr>
              <a:t>Analysis of Extracts</a:t>
            </a:r>
            <a:endParaRPr lang="en-US" sz="2000" u="sng" dirty="0">
              <a:latin typeface="+mj-lt"/>
              <a:cs typeface="Arial" pitchFamily="34" charset="0"/>
            </a:endParaRPr>
          </a:p>
          <a:p>
            <a:pPr algn="just"/>
            <a:r>
              <a:rPr lang="en-US" b="1" dirty="0"/>
              <a:t>There is no single analytical technique that could cover the identification of all potential </a:t>
            </a:r>
            <a:r>
              <a:rPr lang="en-US" b="1" dirty="0" err="1"/>
              <a:t>extractables</a:t>
            </a:r>
            <a:r>
              <a:rPr lang="en-US" b="1" dirty="0"/>
              <a:t>.</a:t>
            </a:r>
          </a:p>
          <a:p>
            <a:pPr algn="just"/>
            <a:r>
              <a:rPr lang="en-US" dirty="0"/>
              <a:t>Although there are specific analytical methods for particular additives, incorporating all these methods into </a:t>
            </a:r>
            <a:r>
              <a:rPr lang="en-US" dirty="0" smtClean="0"/>
              <a:t>a study </a:t>
            </a:r>
            <a:r>
              <a:rPr lang="en-US" dirty="0"/>
              <a:t>such as this is neither practical nor necessary. Therefore, a number of generic methods are </a:t>
            </a:r>
            <a:r>
              <a:rPr lang="en-US" dirty="0" smtClean="0"/>
              <a:t>used, which </a:t>
            </a:r>
            <a:r>
              <a:rPr lang="en-US" dirty="0"/>
              <a:t>are able to detect and identify a very broad range of polymer additives. </a:t>
            </a:r>
            <a:endParaRPr lang="en-US" dirty="0" smtClean="0"/>
          </a:p>
          <a:p>
            <a:pPr algn="just"/>
            <a:r>
              <a:rPr lang="en-US" b="1" dirty="0" smtClean="0"/>
              <a:t>A </a:t>
            </a:r>
            <a:r>
              <a:rPr lang="en-US" b="1" dirty="0"/>
              <a:t>list of these techniques </a:t>
            </a:r>
            <a:r>
              <a:rPr lang="en-US" b="1" dirty="0" smtClean="0"/>
              <a:t>with target </a:t>
            </a:r>
            <a:r>
              <a:rPr lang="en-US" b="1" dirty="0"/>
              <a:t>species is included in </a:t>
            </a:r>
            <a:r>
              <a:rPr lang="en-US" b="1" dirty="0" smtClean="0"/>
              <a:t> below Table </a:t>
            </a:r>
            <a:r>
              <a:rPr lang="en-US" dirty="0" smtClean="0"/>
              <a:t>:</a:t>
            </a:r>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2732426600"/>
              </p:ext>
            </p:extLst>
          </p:nvPr>
        </p:nvGraphicFramePr>
        <p:xfrm>
          <a:off x="304800" y="2721864"/>
          <a:ext cx="8610600" cy="3831336"/>
        </p:xfrm>
        <a:graphic>
          <a:graphicData uri="http://schemas.openxmlformats.org/drawingml/2006/table">
            <a:tbl>
              <a:tblPr firstRow="1" bandRow="1">
                <a:tableStyleId>{5C22544A-7EE6-4342-B048-85BDC9FD1C3A}</a:tableStyleId>
              </a:tblPr>
              <a:tblGrid>
                <a:gridCol w="4305300"/>
                <a:gridCol w="4305300"/>
              </a:tblGrid>
              <a:tr h="370840">
                <a:tc>
                  <a:txBody>
                    <a:bodyPr/>
                    <a:lstStyle/>
                    <a:p>
                      <a:r>
                        <a:rPr lang="en-US" sz="2000" b="1" kern="1200" dirty="0" smtClean="0">
                          <a:solidFill>
                            <a:schemeClr val="tx1"/>
                          </a:solidFill>
                          <a:effectLst/>
                          <a:latin typeface="+mj-lt"/>
                          <a:ea typeface="+mn-ea"/>
                          <a:cs typeface="+mn-cs"/>
                        </a:rPr>
                        <a:t>Analytical Method </a:t>
                      </a:r>
                      <a:endParaRPr lang="en-US" sz="2000" dirty="0">
                        <a:solidFill>
                          <a:schemeClr val="tx1"/>
                        </a:solidFill>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000" b="1" kern="1200" dirty="0" smtClean="0">
                          <a:solidFill>
                            <a:schemeClr val="tx1"/>
                          </a:solidFill>
                          <a:effectLst/>
                          <a:latin typeface="+mj-lt"/>
                          <a:ea typeface="+mn-ea"/>
                          <a:cs typeface="+mn-cs"/>
                        </a:rPr>
                        <a:t>Target Species </a:t>
                      </a:r>
                      <a:endParaRPr lang="en-US" sz="2000" dirty="0">
                        <a:solidFill>
                          <a:schemeClr val="tx1"/>
                        </a:solidFill>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a:lnSpc>
                          <a:spcPct val="115000"/>
                        </a:lnSpc>
                        <a:spcBef>
                          <a:spcPts val="0"/>
                        </a:spcBef>
                        <a:spcAft>
                          <a:spcPts val="0"/>
                        </a:spcAft>
                      </a:pPr>
                      <a:r>
                        <a:rPr lang="en-US" sz="1400" dirty="0">
                          <a:solidFill>
                            <a:schemeClr val="tx1"/>
                          </a:solidFill>
                          <a:effectLst/>
                          <a:latin typeface="+mj-lt"/>
                          <a:ea typeface="Times New Roman"/>
                          <a:cs typeface="Times New Roman"/>
                        </a:rPr>
                        <a:t>Gas Chromatography -Mass Spectrometry (GC-MS)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US" sz="1400">
                          <a:solidFill>
                            <a:schemeClr val="tx1"/>
                          </a:solidFill>
                          <a:effectLst/>
                          <a:latin typeface="+mj-lt"/>
                          <a:ea typeface="Times New Roman"/>
                          <a:cs typeface="Times New Roman"/>
                        </a:rPr>
                        <a:t>Low molecular weight monomers, initiators, antioxidants, UV absorbers, lubricants, process aids, plasticisers, anti-static agents, modifiers and oligomers.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a:lnSpc>
                          <a:spcPct val="115000"/>
                        </a:lnSpc>
                        <a:spcBef>
                          <a:spcPts val="0"/>
                        </a:spcBef>
                        <a:spcAft>
                          <a:spcPts val="0"/>
                        </a:spcAft>
                      </a:pPr>
                      <a:r>
                        <a:rPr lang="en-US" sz="1400">
                          <a:solidFill>
                            <a:schemeClr val="tx1"/>
                          </a:solidFill>
                          <a:effectLst/>
                          <a:latin typeface="+mj-lt"/>
                          <a:ea typeface="Times New Roman"/>
                          <a:cs typeface="Times New Roman"/>
                        </a:rPr>
                        <a:t>Headspace Gas Chromatography Mass Spectrometry (GC-MS) (DPI components only)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US" sz="1400" dirty="0">
                          <a:solidFill>
                            <a:schemeClr val="tx1"/>
                          </a:solidFill>
                          <a:effectLst/>
                          <a:latin typeface="+mj-lt"/>
                          <a:ea typeface="Times New Roman"/>
                          <a:cs typeface="Times New Roman"/>
                        </a:rPr>
                        <a:t>Very volatile species including monomers, initiators, solvents and other low molecular weight species.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a:lnSpc>
                          <a:spcPct val="115000"/>
                        </a:lnSpc>
                        <a:spcBef>
                          <a:spcPts val="0"/>
                        </a:spcBef>
                        <a:spcAft>
                          <a:spcPts val="0"/>
                        </a:spcAft>
                      </a:pPr>
                      <a:r>
                        <a:rPr lang="en-US" sz="1400" dirty="0">
                          <a:solidFill>
                            <a:schemeClr val="tx1"/>
                          </a:solidFill>
                          <a:effectLst/>
                          <a:latin typeface="+mj-lt"/>
                          <a:ea typeface="Times New Roman"/>
                          <a:cs typeface="Times New Roman"/>
                        </a:rPr>
                        <a:t>Liquid Chromatography -Mass Spectrometry (LC-MS).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US" sz="1400">
                          <a:solidFill>
                            <a:schemeClr val="tx1"/>
                          </a:solidFill>
                          <a:effectLst/>
                          <a:latin typeface="+mj-lt"/>
                          <a:ea typeface="Times New Roman"/>
                          <a:cs typeface="Times New Roman"/>
                        </a:rPr>
                        <a:t>Medium to high molecular weight polar species including antioxidants, UV absorbers, plasticisers, lubricants process aids, heat stabilisers.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a:lnSpc>
                          <a:spcPct val="115000"/>
                        </a:lnSpc>
                        <a:spcBef>
                          <a:spcPts val="0"/>
                        </a:spcBef>
                        <a:spcAft>
                          <a:spcPts val="0"/>
                        </a:spcAft>
                      </a:pPr>
                      <a:r>
                        <a:rPr lang="en-US" sz="1400">
                          <a:solidFill>
                            <a:schemeClr val="tx1"/>
                          </a:solidFill>
                          <a:effectLst/>
                          <a:latin typeface="+mj-lt"/>
                          <a:ea typeface="Times New Roman"/>
                          <a:cs typeface="Times New Roman"/>
                        </a:rPr>
                        <a:t>Gravimetric and Fourier Transform Infrared Spectroscopy (FTIR)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US" sz="1400">
                          <a:solidFill>
                            <a:schemeClr val="tx1"/>
                          </a:solidFill>
                          <a:effectLst/>
                          <a:latin typeface="+mj-lt"/>
                          <a:ea typeface="Times New Roman"/>
                          <a:cs typeface="Times New Roman"/>
                        </a:rPr>
                        <a:t>High molecular weight species fillers mineral oil lubricants, plasticisers, silicone oil mould release agents and oligomeric material.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a:lnSpc>
                          <a:spcPct val="115000"/>
                        </a:lnSpc>
                        <a:spcBef>
                          <a:spcPts val="0"/>
                        </a:spcBef>
                        <a:spcAft>
                          <a:spcPts val="0"/>
                        </a:spcAft>
                      </a:pPr>
                      <a:r>
                        <a:rPr lang="en-US" sz="1400" dirty="0">
                          <a:solidFill>
                            <a:schemeClr val="tx1"/>
                          </a:solidFill>
                          <a:effectLst/>
                          <a:latin typeface="+mj-lt"/>
                          <a:ea typeface="Times New Roman"/>
                          <a:cs typeface="Times New Roman"/>
                        </a:rPr>
                        <a:t>Acid digestion Inductively Coupled Plasma Atomic Emission Spectroscopy (ICP-AES)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0"/>
                        </a:spcAft>
                      </a:pPr>
                      <a:r>
                        <a:rPr lang="en-US" sz="1400" dirty="0">
                          <a:solidFill>
                            <a:schemeClr val="tx1"/>
                          </a:solidFill>
                          <a:effectLst/>
                          <a:latin typeface="+mj-lt"/>
                          <a:ea typeface="Times New Roman"/>
                          <a:cs typeface="Times New Roman"/>
                        </a:rPr>
                        <a:t>Metal compounds. Catalysts, </a:t>
                      </a:r>
                      <a:r>
                        <a:rPr lang="en-US" sz="1400" dirty="0" err="1">
                          <a:solidFill>
                            <a:schemeClr val="tx1"/>
                          </a:solidFill>
                          <a:effectLst/>
                          <a:latin typeface="+mj-lt"/>
                          <a:ea typeface="Times New Roman"/>
                          <a:cs typeface="Times New Roman"/>
                        </a:rPr>
                        <a:t>stabilisers</a:t>
                      </a:r>
                      <a:r>
                        <a:rPr lang="en-US" sz="1400" dirty="0">
                          <a:solidFill>
                            <a:schemeClr val="tx1"/>
                          </a:solidFill>
                          <a:effectLst/>
                          <a:latin typeface="+mj-lt"/>
                          <a:ea typeface="Times New Roman"/>
                          <a:cs typeface="Times New Roman"/>
                        </a:rPr>
                        <a:t> etc. (Screening analysis, of the component as received, for 36 elements, is carried out in the qualitative phase of the CES.)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2673261107"/>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strips(downLeft)">
                                      <p:cBhvr>
                                        <p:cTn id="7" dur="500"/>
                                        <p:tgtEl>
                                          <p:spTgt spid="5">
                                            <p:txEl>
                                              <p:pRg st="1" end="1"/>
                                            </p:txEl>
                                          </p:spTgt>
                                        </p:tgtEl>
                                      </p:cBhvr>
                                    </p:animEffect>
                                  </p:childTnLst>
                                </p:cTn>
                              </p:par>
                              <p:par>
                                <p:cTn id="8" presetID="18" presetClass="entr" presetSubtype="12" fill="hold" nodeType="withEffect">
                                  <p:stCondLst>
                                    <p:cond delay="0"/>
                                  </p:stCondLst>
                                  <p:childTnLst>
                                    <p:set>
                                      <p:cBhvr>
                                        <p:cTn id="9" dur="1" fill="hold">
                                          <p:stCondLst>
                                            <p:cond delay="0"/>
                                          </p:stCondLst>
                                        </p:cTn>
                                        <p:tgtEl>
                                          <p:spTgt spid="5">
                                            <p:txEl>
                                              <p:pRg st="2" end="2"/>
                                            </p:txEl>
                                          </p:spTgt>
                                        </p:tgtEl>
                                        <p:attrNameLst>
                                          <p:attrName>style.visibility</p:attrName>
                                        </p:attrNameLst>
                                      </p:cBhvr>
                                      <p:to>
                                        <p:strVal val="visible"/>
                                      </p:to>
                                    </p:set>
                                    <p:animEffect transition="in" filter="strips(downLeft)">
                                      <p:cBhvr>
                                        <p:cTn id="10" dur="500"/>
                                        <p:tgtEl>
                                          <p:spTgt spid="5">
                                            <p:txEl>
                                              <p:pRg st="2" end="2"/>
                                            </p:txEl>
                                          </p:spTgt>
                                        </p:tgtEl>
                                      </p:cBhvr>
                                    </p:animEffect>
                                  </p:childTnLst>
                                </p:cTn>
                              </p:par>
                              <p:par>
                                <p:cTn id="11" presetID="18" presetClass="entr" presetSubtype="12" fill="hold"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animEffect transition="in" filter="strips(downLeft)">
                                      <p:cBhvr>
                                        <p:cTn id="13" dur="500"/>
                                        <p:tgtEl>
                                          <p:spTgt spid="5">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ppt_x"/>
                                          </p:val>
                                        </p:tav>
                                        <p:tav tm="100000">
                                          <p:val>
                                            <p:strVal val="#ppt_x"/>
                                          </p:val>
                                        </p:tav>
                                      </p:tavLst>
                                    </p:anim>
                                    <p:anim calcmode="lin" valueType="num">
                                      <p:cBhvr additive="base">
                                        <p:cTn id="19"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0" y="11806"/>
            <a:ext cx="9143999" cy="6858000"/>
          </a:xfrm>
          <a:prstGeom prst="rect">
            <a:avLst/>
          </a:prstGeom>
        </p:spPr>
      </p:pic>
      <p:sp>
        <p:nvSpPr>
          <p:cNvPr id="9" name="Rectangle 8"/>
          <p:cNvSpPr/>
          <p:nvPr/>
        </p:nvSpPr>
        <p:spPr>
          <a:xfrm>
            <a:off x="355242" y="2644169"/>
            <a:ext cx="7874358" cy="923330"/>
          </a:xfrm>
          <a:prstGeom prst="rect">
            <a:avLst/>
          </a:prstGeom>
        </p:spPr>
        <p:txBody>
          <a:bodyPr wrap="square">
            <a:spAutoFit/>
          </a:bodyPr>
          <a:lstStyle/>
          <a:p>
            <a:endParaRPr lang="en-US" dirty="0" smtClean="0"/>
          </a:p>
          <a:p>
            <a:endParaRPr lang="en-US" dirty="0" smtClean="0"/>
          </a:p>
          <a:p>
            <a:endParaRPr lang="en-IN" dirty="0"/>
          </a:p>
        </p:txBody>
      </p:sp>
      <p:sp>
        <p:nvSpPr>
          <p:cNvPr id="5" name="Rectangle 4"/>
          <p:cNvSpPr/>
          <p:nvPr/>
        </p:nvSpPr>
        <p:spPr>
          <a:xfrm>
            <a:off x="685800" y="457200"/>
            <a:ext cx="6934200" cy="707886"/>
          </a:xfrm>
          <a:prstGeom prst="rect">
            <a:avLst/>
          </a:prstGeom>
        </p:spPr>
        <p:txBody>
          <a:bodyPr wrap="square">
            <a:spAutoFit/>
          </a:bodyPr>
          <a:lstStyle/>
          <a:p>
            <a:r>
              <a:rPr lang="en-US" sz="2000" b="1" u="sng" dirty="0" smtClean="0"/>
              <a:t>Infrared </a:t>
            </a:r>
            <a:r>
              <a:rPr lang="en-US" sz="2000" b="1" u="sng" dirty="0"/>
              <a:t>Spectrum of a Heptane Extract of a Polycarbonate Component</a:t>
            </a:r>
            <a:endParaRPr lang="en-US" sz="2000" u="sng" dirty="0"/>
          </a:p>
        </p:txBody>
      </p:sp>
      <p:pic>
        <p:nvPicPr>
          <p:cNvPr id="7" name="Picture 6"/>
          <p:cNvPicPr/>
          <p:nvPr/>
        </p:nvPicPr>
        <p:blipFill>
          <a:blip r:embed="rId3"/>
          <a:srcRect l="21633" r="-511" b="15916"/>
          <a:stretch>
            <a:fillRect/>
          </a:stretch>
        </p:blipFill>
        <p:spPr bwMode="auto">
          <a:xfrm>
            <a:off x="838200" y="1524000"/>
            <a:ext cx="7391400" cy="4724400"/>
          </a:xfrm>
          <a:prstGeom prst="rect">
            <a:avLst/>
          </a:prstGeom>
          <a:noFill/>
          <a:ln w="9525">
            <a:noFill/>
            <a:miter lim="800000"/>
            <a:headEnd/>
            <a:tailEnd/>
          </a:ln>
        </p:spPr>
      </p:pic>
    </p:spTree>
    <p:extLst>
      <p:ext uri="{BB962C8B-B14F-4D97-AF65-F5344CB8AC3E}">
        <p14:creationId xmlns:p14="http://schemas.microsoft.com/office/powerpoint/2010/main" val="3957723765"/>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0" y="11806"/>
            <a:ext cx="9143999" cy="6858000"/>
          </a:xfrm>
          <a:prstGeom prst="rect">
            <a:avLst/>
          </a:prstGeom>
        </p:spPr>
      </p:pic>
      <p:sp>
        <p:nvSpPr>
          <p:cNvPr id="9" name="Rectangle 8"/>
          <p:cNvSpPr/>
          <p:nvPr/>
        </p:nvSpPr>
        <p:spPr>
          <a:xfrm>
            <a:off x="355242" y="2644169"/>
            <a:ext cx="7874358" cy="923330"/>
          </a:xfrm>
          <a:prstGeom prst="rect">
            <a:avLst/>
          </a:prstGeom>
        </p:spPr>
        <p:txBody>
          <a:bodyPr wrap="square">
            <a:spAutoFit/>
          </a:bodyPr>
          <a:lstStyle/>
          <a:p>
            <a:endParaRPr lang="en-US" dirty="0" smtClean="0"/>
          </a:p>
          <a:p>
            <a:endParaRPr lang="en-US" dirty="0" smtClean="0"/>
          </a:p>
          <a:p>
            <a:endParaRPr lang="en-IN" dirty="0"/>
          </a:p>
        </p:txBody>
      </p:sp>
      <p:sp>
        <p:nvSpPr>
          <p:cNvPr id="8" name="Rectangle 7"/>
          <p:cNvSpPr/>
          <p:nvPr/>
        </p:nvSpPr>
        <p:spPr>
          <a:xfrm>
            <a:off x="685800" y="381000"/>
            <a:ext cx="4551695" cy="461665"/>
          </a:xfrm>
          <a:prstGeom prst="rect">
            <a:avLst/>
          </a:prstGeom>
        </p:spPr>
        <p:txBody>
          <a:bodyPr wrap="none">
            <a:spAutoFit/>
          </a:bodyPr>
          <a:lstStyle/>
          <a:p>
            <a:r>
              <a:rPr lang="en-US" sz="2400" u="sng" dirty="0" smtClean="0"/>
              <a:t>Case Study: UV curable printing ink</a:t>
            </a:r>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1927832"/>
            <a:ext cx="4343400" cy="4244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57723765"/>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i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0" y="0"/>
            <a:ext cx="9143999" cy="6858000"/>
          </a:xfrm>
          <a:prstGeom prst="rect">
            <a:avLst/>
          </a:prstGeom>
        </p:spPr>
      </p:pic>
      <p:sp>
        <p:nvSpPr>
          <p:cNvPr id="9" name="Rectangle 8"/>
          <p:cNvSpPr/>
          <p:nvPr/>
        </p:nvSpPr>
        <p:spPr>
          <a:xfrm>
            <a:off x="355242" y="2644169"/>
            <a:ext cx="7874358" cy="923330"/>
          </a:xfrm>
          <a:prstGeom prst="rect">
            <a:avLst/>
          </a:prstGeom>
        </p:spPr>
        <p:txBody>
          <a:bodyPr wrap="square">
            <a:spAutoFit/>
          </a:bodyPr>
          <a:lstStyle/>
          <a:p>
            <a:endParaRPr lang="en-US" dirty="0" smtClean="0"/>
          </a:p>
          <a:p>
            <a:endParaRPr lang="en-US" dirty="0" smtClean="0"/>
          </a:p>
          <a:p>
            <a:endParaRPr lang="en-IN" dirty="0"/>
          </a:p>
        </p:txBody>
      </p:sp>
      <p:sp>
        <p:nvSpPr>
          <p:cNvPr id="5" name="Rectangle 4"/>
          <p:cNvSpPr/>
          <p:nvPr/>
        </p:nvSpPr>
        <p:spPr>
          <a:xfrm>
            <a:off x="228600" y="152400"/>
            <a:ext cx="8839200" cy="1107996"/>
          </a:xfrm>
          <a:prstGeom prst="rect">
            <a:avLst/>
          </a:prstGeom>
        </p:spPr>
        <p:txBody>
          <a:bodyPr wrap="square">
            <a:spAutoFit/>
          </a:bodyPr>
          <a:lstStyle/>
          <a:p>
            <a:endParaRPr lang="en-US" sz="2200" b="1" u="sng" dirty="0"/>
          </a:p>
          <a:p>
            <a:r>
              <a:rPr lang="en-US" sz="2200" b="1" u="sng" dirty="0"/>
              <a:t>TDS-GC/MS of polymeric </a:t>
            </a:r>
            <a:r>
              <a:rPr lang="en-US" sz="2200" b="1" u="sng" dirty="0" smtClean="0"/>
              <a:t>material Photolysis </a:t>
            </a:r>
            <a:r>
              <a:rPr lang="en-US" sz="2200" b="1" u="sng" dirty="0"/>
              <a:t>of </a:t>
            </a:r>
            <a:r>
              <a:rPr lang="en-US" sz="2200" b="1" u="sng" dirty="0" err="1"/>
              <a:t>triaryl</a:t>
            </a:r>
            <a:r>
              <a:rPr lang="en-US" sz="2200" b="1" u="sng" dirty="0"/>
              <a:t> </a:t>
            </a:r>
            <a:r>
              <a:rPr lang="en-US" sz="2200" b="1" u="sng" dirty="0" err="1"/>
              <a:t>sulfonium</a:t>
            </a:r>
            <a:r>
              <a:rPr lang="en-US" sz="2200" b="1" u="sng" dirty="0"/>
              <a:t> salts</a:t>
            </a:r>
          </a:p>
          <a:p>
            <a:endParaRPr lang="en-US" sz="2200" b="1" u="sng"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371600"/>
            <a:ext cx="6934200" cy="472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2902215" y="6096000"/>
            <a:ext cx="2158476" cy="646331"/>
          </a:xfrm>
          <a:prstGeom prst="rect">
            <a:avLst/>
          </a:prstGeom>
        </p:spPr>
        <p:txBody>
          <a:bodyPr wrap="none">
            <a:spAutoFit/>
          </a:bodyPr>
          <a:lstStyle/>
          <a:p>
            <a:pPr marL="342900" indent="-342900">
              <a:buAutoNum type="arabicParenR"/>
            </a:pPr>
            <a:r>
              <a:rPr lang="en-US" dirty="0" smtClean="0"/>
              <a:t>Benzene</a:t>
            </a:r>
          </a:p>
          <a:p>
            <a:pPr marL="342900" indent="-342900">
              <a:buAutoNum type="arabicParenR"/>
            </a:pPr>
            <a:r>
              <a:rPr lang="en-US" dirty="0" err="1" smtClean="0"/>
              <a:t>Diphenylsulphide</a:t>
            </a:r>
            <a:endParaRPr lang="en-US" dirty="0"/>
          </a:p>
        </p:txBody>
      </p:sp>
    </p:spTree>
    <p:extLst>
      <p:ext uri="{BB962C8B-B14F-4D97-AF65-F5344CB8AC3E}">
        <p14:creationId xmlns:p14="http://schemas.microsoft.com/office/powerpoint/2010/main" val="4212529343"/>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098"/>
                                        </p:tgtEl>
                                        <p:attrNameLst>
                                          <p:attrName>style.visibility</p:attrName>
                                        </p:attrNameLst>
                                      </p:cBhvr>
                                      <p:to>
                                        <p:strVal val="visible"/>
                                      </p:to>
                                    </p:set>
                                    <p:anim calcmode="lin" valueType="num">
                                      <p:cBhvr additive="base">
                                        <p:cTn id="12" dur="500" fill="hold"/>
                                        <p:tgtEl>
                                          <p:spTgt spid="4098"/>
                                        </p:tgtEl>
                                        <p:attrNameLst>
                                          <p:attrName>ppt_x</p:attrName>
                                        </p:attrNameLst>
                                      </p:cBhvr>
                                      <p:tavLst>
                                        <p:tav tm="0">
                                          <p:val>
                                            <p:strVal val="#ppt_x"/>
                                          </p:val>
                                        </p:tav>
                                        <p:tav tm="100000">
                                          <p:val>
                                            <p:strVal val="#ppt_x"/>
                                          </p:val>
                                        </p:tav>
                                      </p:tavLst>
                                    </p:anim>
                                    <p:anim calcmode="lin" valueType="num">
                                      <p:cBhvr additive="base">
                                        <p:cTn id="13" dur="500" fill="hold"/>
                                        <p:tgtEl>
                                          <p:spTgt spid="4098"/>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ppt_x"/>
                                          </p:val>
                                        </p:tav>
                                        <p:tav tm="100000">
                                          <p:val>
                                            <p:strVal val="#ppt_x"/>
                                          </p:val>
                                        </p:tav>
                                      </p:tavLst>
                                    </p:anim>
                                    <p:anim calcmode="lin" valueType="num">
                                      <p:cBhvr additive="base">
                                        <p:cTn id="1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0" y="11806"/>
            <a:ext cx="9143999" cy="6858000"/>
          </a:xfrm>
          <a:prstGeom prst="rect">
            <a:avLst/>
          </a:prstGeom>
        </p:spPr>
      </p:pic>
      <p:sp>
        <p:nvSpPr>
          <p:cNvPr id="9" name="Rectangle 8"/>
          <p:cNvSpPr/>
          <p:nvPr/>
        </p:nvSpPr>
        <p:spPr>
          <a:xfrm>
            <a:off x="355242" y="2644169"/>
            <a:ext cx="7874358" cy="923330"/>
          </a:xfrm>
          <a:prstGeom prst="rect">
            <a:avLst/>
          </a:prstGeom>
        </p:spPr>
        <p:txBody>
          <a:bodyPr wrap="square">
            <a:spAutoFit/>
          </a:bodyPr>
          <a:lstStyle/>
          <a:p>
            <a:endParaRPr lang="en-US" dirty="0" smtClean="0"/>
          </a:p>
          <a:p>
            <a:endParaRPr lang="en-US" dirty="0" smtClean="0"/>
          </a:p>
          <a:p>
            <a:endParaRPr lang="en-IN" dirty="0"/>
          </a:p>
        </p:txBody>
      </p:sp>
      <p:sp>
        <p:nvSpPr>
          <p:cNvPr id="5" name="Rectangle 4"/>
          <p:cNvSpPr/>
          <p:nvPr/>
        </p:nvSpPr>
        <p:spPr>
          <a:xfrm>
            <a:off x="457200" y="381000"/>
            <a:ext cx="8305800" cy="769441"/>
          </a:xfrm>
          <a:prstGeom prst="rect">
            <a:avLst/>
          </a:prstGeom>
        </p:spPr>
        <p:txBody>
          <a:bodyPr wrap="square">
            <a:spAutoFit/>
          </a:bodyPr>
          <a:lstStyle/>
          <a:p>
            <a:r>
              <a:rPr lang="en-US" sz="2200" b="1" u="sng" dirty="0" smtClean="0"/>
              <a:t> </a:t>
            </a:r>
            <a:r>
              <a:rPr lang="en-US" sz="2200" b="1" u="sng" dirty="0"/>
              <a:t>GC-MS Chromatogram of a Heptane Extract of a Polystyrene C</a:t>
            </a:r>
            <a:r>
              <a:rPr lang="en-US" sz="2200" b="1" u="sng" dirty="0" smtClean="0"/>
              <a:t>omponent</a:t>
            </a:r>
            <a:endParaRPr lang="en-US" sz="2200" u="sng" dirty="0"/>
          </a:p>
        </p:txBody>
      </p:sp>
      <p:pic>
        <p:nvPicPr>
          <p:cNvPr id="7" name="Picture 6"/>
          <p:cNvPicPr/>
          <p:nvPr/>
        </p:nvPicPr>
        <p:blipFill>
          <a:blip r:embed="rId3"/>
          <a:srcRect l="25107" t="30057" r="25000" b="16382"/>
          <a:stretch>
            <a:fillRect/>
          </a:stretch>
        </p:blipFill>
        <p:spPr bwMode="auto">
          <a:xfrm>
            <a:off x="762000" y="1255931"/>
            <a:ext cx="7924800" cy="5144869"/>
          </a:xfrm>
          <a:prstGeom prst="rect">
            <a:avLst/>
          </a:prstGeom>
          <a:noFill/>
          <a:ln w="9525">
            <a:noFill/>
            <a:miter lim="800000"/>
            <a:headEnd/>
            <a:tailEnd/>
          </a:ln>
        </p:spPr>
      </p:pic>
    </p:spTree>
    <p:extLst>
      <p:ext uri="{BB962C8B-B14F-4D97-AF65-F5344CB8AC3E}">
        <p14:creationId xmlns:p14="http://schemas.microsoft.com/office/powerpoint/2010/main" val="189557224"/>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0" y="457200"/>
            <a:ext cx="9143999" cy="6858000"/>
          </a:xfrm>
          <a:prstGeom prst="rect">
            <a:avLst/>
          </a:prstGeom>
        </p:spPr>
      </p:pic>
      <p:sp>
        <p:nvSpPr>
          <p:cNvPr id="9" name="Rectangle 8"/>
          <p:cNvSpPr/>
          <p:nvPr/>
        </p:nvSpPr>
        <p:spPr>
          <a:xfrm>
            <a:off x="355242" y="2644169"/>
            <a:ext cx="7874358" cy="923330"/>
          </a:xfrm>
          <a:prstGeom prst="rect">
            <a:avLst/>
          </a:prstGeom>
        </p:spPr>
        <p:txBody>
          <a:bodyPr wrap="square">
            <a:spAutoFit/>
          </a:bodyPr>
          <a:lstStyle/>
          <a:p>
            <a:endParaRPr lang="en-US" dirty="0" smtClean="0"/>
          </a:p>
          <a:p>
            <a:endParaRPr lang="en-US" dirty="0" smtClean="0"/>
          </a:p>
          <a:p>
            <a:endParaRPr lang="en-IN" dirty="0"/>
          </a:p>
        </p:txBody>
      </p:sp>
      <p:sp>
        <p:nvSpPr>
          <p:cNvPr id="6" name="Rectangle 5"/>
          <p:cNvSpPr/>
          <p:nvPr/>
        </p:nvSpPr>
        <p:spPr>
          <a:xfrm>
            <a:off x="355242" y="457200"/>
            <a:ext cx="8788757" cy="4154984"/>
          </a:xfrm>
          <a:prstGeom prst="rect">
            <a:avLst/>
          </a:prstGeom>
        </p:spPr>
        <p:txBody>
          <a:bodyPr wrap="square">
            <a:spAutoFit/>
          </a:bodyPr>
          <a:lstStyle/>
          <a:p>
            <a:r>
              <a:rPr lang="en-US" sz="2400" b="1" u="sng" dirty="0" err="1" smtClean="0"/>
              <a:t>Leachables</a:t>
            </a:r>
            <a:endParaRPr lang="en-US" sz="2400" b="1" u="sng" dirty="0" smtClean="0"/>
          </a:p>
          <a:p>
            <a:pPr lvl="0"/>
            <a:r>
              <a:rPr lang="en-IN" sz="2000" dirty="0"/>
              <a:t>chemical compounds that migrate into </a:t>
            </a:r>
            <a:r>
              <a:rPr lang="en-IN" sz="2000" dirty="0" smtClean="0"/>
              <a:t>the drug </a:t>
            </a:r>
            <a:r>
              <a:rPr lang="en-IN" sz="2000" dirty="0"/>
              <a:t>product during normal storage </a:t>
            </a:r>
            <a:r>
              <a:rPr lang="en-IN" sz="2000" dirty="0" smtClean="0"/>
              <a:t>conditions.</a:t>
            </a:r>
            <a:r>
              <a:rPr lang="en-US" sz="2000" dirty="0">
                <a:solidFill>
                  <a:prstClr val="black"/>
                </a:solidFill>
              </a:rPr>
              <a:t> </a:t>
            </a:r>
            <a:r>
              <a:rPr lang="en-US" sz="2000" dirty="0" smtClean="0">
                <a:solidFill>
                  <a:prstClr val="black"/>
                </a:solidFill>
              </a:rPr>
              <a:t>These </a:t>
            </a:r>
            <a:r>
              <a:rPr lang="en-US" sz="2000" dirty="0">
                <a:solidFill>
                  <a:prstClr val="black"/>
                </a:solidFill>
              </a:rPr>
              <a:t>are usually present in drug product matrices as complex mixtures at trace levels relative to the API</a:t>
            </a:r>
            <a:r>
              <a:rPr lang="en-US" sz="2000" dirty="0" smtClean="0">
                <a:solidFill>
                  <a:prstClr val="black"/>
                </a:solidFill>
              </a:rPr>
              <a:t>.</a:t>
            </a:r>
          </a:p>
          <a:p>
            <a:pPr lvl="0"/>
            <a:r>
              <a:rPr lang="en-US" sz="2000" dirty="0" smtClean="0">
                <a:solidFill>
                  <a:prstClr val="black"/>
                </a:solidFill>
              </a:rPr>
              <a:t> </a:t>
            </a:r>
            <a:r>
              <a:rPr lang="en-US" sz="2000" b="1" dirty="0" smtClean="0">
                <a:solidFill>
                  <a:prstClr val="black"/>
                </a:solidFill>
              </a:rPr>
              <a:t>Source of </a:t>
            </a:r>
            <a:r>
              <a:rPr lang="en-US" sz="2000" b="1" dirty="0" err="1" smtClean="0">
                <a:solidFill>
                  <a:prstClr val="black"/>
                </a:solidFill>
              </a:rPr>
              <a:t>Leachables</a:t>
            </a:r>
            <a:r>
              <a:rPr lang="en-US" sz="2000" b="1" dirty="0" smtClean="0">
                <a:solidFill>
                  <a:prstClr val="black"/>
                </a:solidFill>
              </a:rPr>
              <a:t> :</a:t>
            </a:r>
          </a:p>
          <a:p>
            <a:pPr lvl="0"/>
            <a:r>
              <a:rPr lang="en-US" sz="2000" dirty="0" smtClean="0">
                <a:solidFill>
                  <a:prstClr val="black"/>
                </a:solidFill>
              </a:rPr>
              <a:t>Rubber stopper, Glass vial, Prefilled syringe, polymer, Disposable Bioreactors, Fillers</a:t>
            </a:r>
            <a:endParaRPr lang="en-US" sz="2000" dirty="0">
              <a:solidFill>
                <a:prstClr val="black"/>
              </a:solidFill>
            </a:endParaRPr>
          </a:p>
          <a:p>
            <a:pPr lvl="0"/>
            <a:r>
              <a:rPr lang="en-US" sz="2000" dirty="0" smtClean="0">
                <a:solidFill>
                  <a:prstClr val="black"/>
                </a:solidFill>
              </a:rPr>
              <a:t>Gaskets, Tanks, Tubing, Secondary Packing.</a:t>
            </a:r>
          </a:p>
          <a:p>
            <a:pPr lvl="0"/>
            <a:r>
              <a:rPr lang="en-US" sz="2000" b="1" u="sng" dirty="0" err="1" smtClean="0"/>
              <a:t>Leachables</a:t>
            </a:r>
            <a:r>
              <a:rPr lang="en-US" sz="2000" b="1" u="sng" dirty="0" smtClean="0"/>
              <a:t> </a:t>
            </a:r>
            <a:r>
              <a:rPr lang="en-US" sz="2000" b="1" u="sng" dirty="0"/>
              <a:t>Study</a:t>
            </a:r>
          </a:p>
          <a:p>
            <a:r>
              <a:rPr lang="en-US" sz="2000" dirty="0" smtClean="0"/>
              <a:t>Suitable </a:t>
            </a:r>
            <a:r>
              <a:rPr lang="en-US" sz="2000" dirty="0"/>
              <a:t>storage conditions for storage (ICH </a:t>
            </a:r>
            <a:r>
              <a:rPr lang="en-US" sz="2000" dirty="0" smtClean="0"/>
              <a:t>Q1A(R2) </a:t>
            </a:r>
            <a:r>
              <a:rPr lang="en-US" sz="2000" dirty="0"/>
              <a:t>and suggested time points for analysis are given </a:t>
            </a:r>
            <a:r>
              <a:rPr lang="en-US" sz="2000" dirty="0" smtClean="0"/>
              <a:t>in</a:t>
            </a:r>
          </a:p>
          <a:p>
            <a:endParaRPr lang="en-US" sz="2000" dirty="0"/>
          </a:p>
          <a:p>
            <a:endParaRPr lang="en-US" sz="2000" dirty="0"/>
          </a:p>
          <a:p>
            <a:endParaRPr lang="en-US" sz="2000" dirty="0"/>
          </a:p>
        </p:txBody>
      </p:sp>
      <p:graphicFrame>
        <p:nvGraphicFramePr>
          <p:cNvPr id="8" name="Table 7"/>
          <p:cNvGraphicFramePr>
            <a:graphicFrameLocks noGrp="1"/>
          </p:cNvGraphicFramePr>
          <p:nvPr>
            <p:extLst>
              <p:ext uri="{D42A27DB-BD31-4B8C-83A1-F6EECF244321}">
                <p14:modId xmlns:p14="http://schemas.microsoft.com/office/powerpoint/2010/main" val="19134248"/>
              </p:ext>
            </p:extLst>
          </p:nvPr>
        </p:nvGraphicFramePr>
        <p:xfrm>
          <a:off x="609599" y="3810000"/>
          <a:ext cx="7924800" cy="2184400"/>
        </p:xfrm>
        <a:graphic>
          <a:graphicData uri="http://schemas.openxmlformats.org/drawingml/2006/table">
            <a:tbl>
              <a:tblPr firstRow="1" bandRow="1">
                <a:tableStyleId>{5C22544A-7EE6-4342-B048-85BDC9FD1C3A}</a:tableStyleId>
              </a:tblPr>
              <a:tblGrid>
                <a:gridCol w="1981200"/>
                <a:gridCol w="1981200"/>
                <a:gridCol w="1981200"/>
                <a:gridCol w="1981200"/>
              </a:tblGrid>
              <a:tr h="370840">
                <a:tc>
                  <a:txBody>
                    <a:bodyPr/>
                    <a:lstStyle/>
                    <a:p>
                      <a:pPr marL="0" marR="0">
                        <a:lnSpc>
                          <a:spcPct val="115000"/>
                        </a:lnSpc>
                        <a:spcBef>
                          <a:spcPts val="0"/>
                        </a:spcBef>
                        <a:spcAft>
                          <a:spcPts val="0"/>
                        </a:spcAft>
                      </a:pPr>
                      <a:r>
                        <a:rPr lang="en-US" sz="2000" b="1" dirty="0">
                          <a:solidFill>
                            <a:srgbClr val="000000"/>
                          </a:solidFill>
                          <a:effectLst/>
                          <a:latin typeface="+mj-lt"/>
                          <a:ea typeface="Times New Roman"/>
                          <a:cs typeface="Avant Garde"/>
                        </a:rPr>
                        <a:t>Condition </a:t>
                      </a:r>
                      <a:endParaRPr lang="en-US" sz="2000" dirty="0">
                        <a:solidFill>
                          <a:srgbClr val="000000"/>
                        </a:solidFill>
                        <a:effectLst/>
                        <a:latin typeface="+mj-lt"/>
                        <a:ea typeface="Times New Roman"/>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2000" b="1">
                          <a:solidFill>
                            <a:srgbClr val="000000"/>
                          </a:solidFill>
                          <a:effectLst/>
                          <a:latin typeface="+mj-lt"/>
                          <a:ea typeface="Times New Roman"/>
                          <a:cs typeface="Avant Garde"/>
                        </a:rPr>
                        <a:t>Temperature (°C) </a:t>
                      </a:r>
                      <a:endParaRPr lang="en-US" sz="2000">
                        <a:solidFill>
                          <a:srgbClr val="000000"/>
                        </a:solidFill>
                        <a:effectLst/>
                        <a:latin typeface="+mj-lt"/>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2000" b="1" dirty="0">
                          <a:solidFill>
                            <a:srgbClr val="000000"/>
                          </a:solidFill>
                          <a:effectLst/>
                          <a:latin typeface="+mj-lt"/>
                          <a:ea typeface="Times New Roman"/>
                          <a:cs typeface="Avant Garde"/>
                        </a:rPr>
                        <a:t>Relative Humidity (%RH) </a:t>
                      </a:r>
                      <a:endParaRPr lang="en-US" sz="2000" dirty="0">
                        <a:solidFill>
                          <a:srgbClr val="000000"/>
                        </a:solidFill>
                        <a:effectLst/>
                        <a:latin typeface="+mj-lt"/>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2000" b="1">
                          <a:solidFill>
                            <a:srgbClr val="000000"/>
                          </a:solidFill>
                          <a:effectLst/>
                          <a:latin typeface="+mj-lt"/>
                          <a:ea typeface="Times New Roman"/>
                          <a:cs typeface="Avant Garde"/>
                        </a:rPr>
                        <a:t>Time Points (months) </a:t>
                      </a:r>
                      <a:endParaRPr lang="en-US" sz="2000">
                        <a:solidFill>
                          <a:srgbClr val="000000"/>
                        </a:solidFill>
                        <a:effectLst/>
                        <a:latin typeface="+mj-lt"/>
                        <a:ea typeface="Times New Roman"/>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rowSpan="2">
                  <a:txBody>
                    <a:bodyPr/>
                    <a:lstStyle/>
                    <a:p>
                      <a:pPr marL="0" marR="0">
                        <a:lnSpc>
                          <a:spcPct val="115000"/>
                        </a:lnSpc>
                        <a:spcBef>
                          <a:spcPts val="0"/>
                        </a:spcBef>
                        <a:spcAft>
                          <a:spcPts val="0"/>
                        </a:spcAft>
                      </a:pPr>
                      <a:r>
                        <a:rPr lang="en-US" sz="2000" dirty="0">
                          <a:solidFill>
                            <a:srgbClr val="000000"/>
                          </a:solidFill>
                          <a:effectLst/>
                          <a:latin typeface="+mj-lt"/>
                          <a:ea typeface="Times New Roman"/>
                          <a:cs typeface="Avant Garde"/>
                        </a:rPr>
                        <a:t>Long </a:t>
                      </a:r>
                      <a:r>
                        <a:rPr lang="en-US" sz="2000" dirty="0" smtClean="0">
                          <a:solidFill>
                            <a:srgbClr val="000000"/>
                          </a:solidFill>
                          <a:effectLst/>
                          <a:latin typeface="+mj-lt"/>
                          <a:ea typeface="Times New Roman"/>
                          <a:cs typeface="Avant Garde"/>
                        </a:rPr>
                        <a:t>Term</a:t>
                      </a:r>
                      <a:endParaRPr lang="en-US" sz="2000" dirty="0">
                        <a:solidFill>
                          <a:srgbClr val="000000"/>
                        </a:solidFill>
                        <a:effectLst/>
                        <a:latin typeface="+mj-lt"/>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2000" dirty="0">
                          <a:solidFill>
                            <a:srgbClr val="000000"/>
                          </a:solidFill>
                          <a:effectLst/>
                          <a:latin typeface="+mj-lt"/>
                          <a:ea typeface="Times New Roman"/>
                          <a:cs typeface="Avant Garde"/>
                        </a:rPr>
                        <a:t>25 ± 2 </a:t>
                      </a:r>
                      <a:endParaRPr lang="en-US" sz="2000" dirty="0">
                        <a:solidFill>
                          <a:srgbClr val="000000"/>
                        </a:solidFill>
                        <a:effectLst/>
                        <a:latin typeface="+mj-lt"/>
                        <a:ea typeface="Times New Roman"/>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2000">
                          <a:solidFill>
                            <a:srgbClr val="000000"/>
                          </a:solidFill>
                          <a:effectLst/>
                          <a:latin typeface="+mj-lt"/>
                          <a:ea typeface="Times New Roman"/>
                          <a:cs typeface="Avant Garde"/>
                        </a:rPr>
                        <a:t>60 ± 5 </a:t>
                      </a:r>
                      <a:endParaRPr lang="en-US" sz="2000">
                        <a:solidFill>
                          <a:srgbClr val="000000"/>
                        </a:solidFill>
                        <a:effectLst/>
                        <a:latin typeface="+mj-lt"/>
                        <a:ea typeface="Times New Roman"/>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2">
                  <a:txBody>
                    <a:bodyPr/>
                    <a:lstStyle/>
                    <a:p>
                      <a:pPr marL="0" marR="0" algn="ctr">
                        <a:lnSpc>
                          <a:spcPct val="115000"/>
                        </a:lnSpc>
                        <a:spcBef>
                          <a:spcPts val="0"/>
                        </a:spcBef>
                        <a:spcAft>
                          <a:spcPts val="0"/>
                        </a:spcAft>
                      </a:pPr>
                      <a:r>
                        <a:rPr lang="en-US" sz="2000">
                          <a:solidFill>
                            <a:srgbClr val="000000"/>
                          </a:solidFill>
                          <a:effectLst/>
                          <a:latin typeface="+mj-lt"/>
                          <a:ea typeface="Times New Roman"/>
                          <a:cs typeface="Avant Garde"/>
                        </a:rPr>
                        <a:t>0, 6, 12, 24, 36 </a:t>
                      </a:r>
                      <a:endParaRPr lang="en-US" sz="2000">
                        <a:solidFill>
                          <a:srgbClr val="000000"/>
                        </a:solidFill>
                        <a:effectLst/>
                        <a:latin typeface="+mj-lt"/>
                        <a:ea typeface="Times New Roman"/>
                        <a:cs typeface="Times New Roman"/>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vMerge="1">
                  <a:txBody>
                    <a:bodyPr/>
                    <a:lstStyle/>
                    <a:p>
                      <a:endParaRPr lang="en-US"/>
                    </a:p>
                  </a:txBody>
                  <a:tcPr/>
                </a:tc>
                <a:tc>
                  <a:txBody>
                    <a:bodyPr/>
                    <a:lstStyle/>
                    <a:p>
                      <a:pPr marL="0" marR="0" algn="ctr">
                        <a:lnSpc>
                          <a:spcPct val="115000"/>
                        </a:lnSpc>
                        <a:spcBef>
                          <a:spcPts val="0"/>
                        </a:spcBef>
                        <a:spcAft>
                          <a:spcPts val="0"/>
                        </a:spcAft>
                      </a:pPr>
                      <a:r>
                        <a:rPr lang="en-US" sz="2000" dirty="0">
                          <a:solidFill>
                            <a:srgbClr val="000000"/>
                          </a:solidFill>
                          <a:effectLst/>
                          <a:latin typeface="+mj-lt"/>
                          <a:ea typeface="Times New Roman"/>
                          <a:cs typeface="Avant Garde"/>
                        </a:rPr>
                        <a:t>30 ± 2 </a:t>
                      </a:r>
                      <a:endParaRPr lang="en-US" sz="2000" dirty="0">
                        <a:solidFill>
                          <a:srgbClr val="000000"/>
                        </a:solidFill>
                        <a:effectLst/>
                        <a:latin typeface="+mj-lt"/>
                        <a:ea typeface="Times New Roman"/>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2000">
                          <a:solidFill>
                            <a:srgbClr val="000000"/>
                          </a:solidFill>
                          <a:effectLst/>
                          <a:latin typeface="+mj-lt"/>
                          <a:ea typeface="Times New Roman"/>
                          <a:cs typeface="Avant Garde"/>
                        </a:rPr>
                        <a:t>65 ± 5 </a:t>
                      </a:r>
                      <a:endParaRPr lang="en-US" sz="2000">
                        <a:solidFill>
                          <a:srgbClr val="000000"/>
                        </a:solidFill>
                        <a:effectLst/>
                        <a:latin typeface="+mj-lt"/>
                        <a:ea typeface="Times New Roman"/>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US"/>
                    </a:p>
                  </a:txBody>
                  <a:tcPr/>
                </a:tc>
              </a:tr>
              <a:tr h="370840">
                <a:tc>
                  <a:txBody>
                    <a:bodyPr/>
                    <a:lstStyle/>
                    <a:p>
                      <a:pPr marL="0" marR="0">
                        <a:lnSpc>
                          <a:spcPct val="115000"/>
                        </a:lnSpc>
                        <a:spcBef>
                          <a:spcPts val="0"/>
                        </a:spcBef>
                        <a:spcAft>
                          <a:spcPts val="0"/>
                        </a:spcAft>
                      </a:pPr>
                      <a:r>
                        <a:rPr lang="en-US" sz="2000">
                          <a:solidFill>
                            <a:srgbClr val="000000"/>
                          </a:solidFill>
                          <a:effectLst/>
                          <a:latin typeface="+mj-lt"/>
                          <a:ea typeface="Times New Roman"/>
                          <a:cs typeface="Avant Garde"/>
                        </a:rPr>
                        <a:t>Intermediate </a:t>
                      </a:r>
                      <a:endParaRPr lang="en-US" sz="2000">
                        <a:solidFill>
                          <a:srgbClr val="000000"/>
                        </a:solidFill>
                        <a:effectLst/>
                        <a:latin typeface="+mj-lt"/>
                        <a:ea typeface="Times New Roman"/>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2000" dirty="0">
                          <a:solidFill>
                            <a:srgbClr val="000000"/>
                          </a:solidFill>
                          <a:effectLst/>
                          <a:latin typeface="+mj-lt"/>
                          <a:ea typeface="Times New Roman"/>
                          <a:cs typeface="Avant Garde"/>
                        </a:rPr>
                        <a:t>30 ± 2 </a:t>
                      </a:r>
                      <a:endParaRPr lang="en-US" sz="2000" dirty="0">
                        <a:solidFill>
                          <a:srgbClr val="000000"/>
                        </a:solidFill>
                        <a:effectLst/>
                        <a:latin typeface="+mj-lt"/>
                        <a:ea typeface="Times New Roman"/>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2000" dirty="0">
                          <a:solidFill>
                            <a:srgbClr val="000000"/>
                          </a:solidFill>
                          <a:effectLst/>
                          <a:latin typeface="+mj-lt"/>
                          <a:ea typeface="Times New Roman"/>
                          <a:cs typeface="Avant Garde"/>
                        </a:rPr>
                        <a:t>65 ± 5 </a:t>
                      </a:r>
                      <a:endParaRPr lang="en-US" sz="2000" dirty="0">
                        <a:solidFill>
                          <a:srgbClr val="000000"/>
                        </a:solidFill>
                        <a:effectLst/>
                        <a:latin typeface="+mj-lt"/>
                        <a:ea typeface="Times New Roman"/>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2000">
                          <a:solidFill>
                            <a:srgbClr val="000000"/>
                          </a:solidFill>
                          <a:effectLst/>
                          <a:latin typeface="+mj-lt"/>
                          <a:ea typeface="Times New Roman"/>
                          <a:cs typeface="Avant Garde"/>
                        </a:rPr>
                        <a:t>0, 6, 12, 24, 36 </a:t>
                      </a:r>
                      <a:endParaRPr lang="en-US" sz="2000">
                        <a:solidFill>
                          <a:srgbClr val="000000"/>
                        </a:solidFill>
                        <a:effectLst/>
                        <a:latin typeface="+mj-lt"/>
                        <a:ea typeface="Times New Roman"/>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a:lnSpc>
                          <a:spcPct val="115000"/>
                        </a:lnSpc>
                        <a:spcBef>
                          <a:spcPts val="0"/>
                        </a:spcBef>
                        <a:spcAft>
                          <a:spcPts val="0"/>
                        </a:spcAft>
                      </a:pPr>
                      <a:r>
                        <a:rPr lang="en-US" sz="2000">
                          <a:solidFill>
                            <a:srgbClr val="000000"/>
                          </a:solidFill>
                          <a:effectLst/>
                          <a:latin typeface="+mj-lt"/>
                          <a:ea typeface="Times New Roman"/>
                          <a:cs typeface="Avant Garde"/>
                        </a:rPr>
                        <a:t>Accelerated </a:t>
                      </a:r>
                      <a:endParaRPr lang="en-US" sz="2000">
                        <a:solidFill>
                          <a:srgbClr val="000000"/>
                        </a:solidFill>
                        <a:effectLst/>
                        <a:latin typeface="+mj-lt"/>
                        <a:ea typeface="Times New Roman"/>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2000" dirty="0">
                          <a:solidFill>
                            <a:srgbClr val="000000"/>
                          </a:solidFill>
                          <a:effectLst/>
                          <a:latin typeface="+mj-lt"/>
                          <a:ea typeface="Times New Roman"/>
                          <a:cs typeface="Avant Garde"/>
                        </a:rPr>
                        <a:t>40 ± 2 </a:t>
                      </a:r>
                      <a:endParaRPr lang="en-US" sz="2000" dirty="0">
                        <a:solidFill>
                          <a:srgbClr val="000000"/>
                        </a:solidFill>
                        <a:effectLst/>
                        <a:latin typeface="+mj-lt"/>
                        <a:ea typeface="Times New Roman"/>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2000">
                          <a:solidFill>
                            <a:srgbClr val="000000"/>
                          </a:solidFill>
                          <a:effectLst/>
                          <a:latin typeface="+mj-lt"/>
                          <a:ea typeface="Times New Roman"/>
                          <a:cs typeface="Avant Garde"/>
                        </a:rPr>
                        <a:t>75 ± 5 </a:t>
                      </a:r>
                      <a:endParaRPr lang="en-US" sz="2000">
                        <a:solidFill>
                          <a:srgbClr val="000000"/>
                        </a:solidFill>
                        <a:effectLst/>
                        <a:latin typeface="+mj-lt"/>
                        <a:ea typeface="Times New Roman"/>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15000"/>
                        </a:lnSpc>
                        <a:spcBef>
                          <a:spcPts val="0"/>
                        </a:spcBef>
                        <a:spcAft>
                          <a:spcPts val="0"/>
                        </a:spcAft>
                      </a:pPr>
                      <a:r>
                        <a:rPr lang="en-US" sz="2000" dirty="0">
                          <a:solidFill>
                            <a:srgbClr val="000000"/>
                          </a:solidFill>
                          <a:effectLst/>
                          <a:latin typeface="+mj-lt"/>
                          <a:ea typeface="Times New Roman"/>
                          <a:cs typeface="Avant Garde"/>
                        </a:rPr>
                        <a:t>0, 3, 6, 9, 12 </a:t>
                      </a:r>
                      <a:endParaRPr lang="en-US" sz="2000" dirty="0">
                        <a:solidFill>
                          <a:srgbClr val="000000"/>
                        </a:solidFill>
                        <a:effectLst/>
                        <a:latin typeface="+mj-lt"/>
                        <a:ea typeface="Times New Roman"/>
                        <a:cs typeface="Times New Roman"/>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1320681885"/>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ox(in)">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box(in)">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box(in)">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box(in)">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box(in)">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box(in)">
                                      <p:cBhvr>
                                        <p:cTn id="32" dur="500"/>
                                        <p:tgtEl>
                                          <p:spTgt spid="6">
                                            <p:txEl>
                                              <p:pRg st="5" end="5"/>
                                            </p:txEl>
                                          </p:spTgt>
                                        </p:tgtEl>
                                      </p:cBhvr>
                                    </p:animEffect>
                                  </p:childTnLst>
                                </p:cTn>
                              </p:par>
                              <p:par>
                                <p:cTn id="33" presetID="4" presetClass="entr" presetSubtype="16" fill="hold" nodeType="withEffect">
                                  <p:stCondLst>
                                    <p:cond delay="0"/>
                                  </p:stCondLst>
                                  <p:childTnLst>
                                    <p:set>
                                      <p:cBhvr>
                                        <p:cTn id="34" dur="1" fill="hold">
                                          <p:stCondLst>
                                            <p:cond delay="0"/>
                                          </p:stCondLst>
                                        </p:cTn>
                                        <p:tgtEl>
                                          <p:spTgt spid="6">
                                            <p:txEl>
                                              <p:pRg st="6" end="6"/>
                                            </p:txEl>
                                          </p:spTgt>
                                        </p:tgtEl>
                                        <p:attrNameLst>
                                          <p:attrName>style.visibility</p:attrName>
                                        </p:attrNameLst>
                                      </p:cBhvr>
                                      <p:to>
                                        <p:strVal val="visible"/>
                                      </p:to>
                                    </p:set>
                                    <p:animEffect transition="in" filter="box(in)">
                                      <p:cBhvr>
                                        <p:cTn id="35" dur="500"/>
                                        <p:tgtEl>
                                          <p:spTgt spid="6">
                                            <p:txEl>
                                              <p:pRg st="6" end="6"/>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additive="base">
                                        <p:cTn id="40" dur="500" fill="hold"/>
                                        <p:tgtEl>
                                          <p:spTgt spid="8"/>
                                        </p:tgtEl>
                                        <p:attrNameLst>
                                          <p:attrName>ppt_x</p:attrName>
                                        </p:attrNameLst>
                                      </p:cBhvr>
                                      <p:tavLst>
                                        <p:tav tm="0">
                                          <p:val>
                                            <p:strVal val="#ppt_x"/>
                                          </p:val>
                                        </p:tav>
                                        <p:tav tm="100000">
                                          <p:val>
                                            <p:strVal val="#ppt_x"/>
                                          </p:val>
                                        </p:tav>
                                      </p:tavLst>
                                    </p:anim>
                                    <p:anim calcmode="lin" valueType="num">
                                      <p:cBhvr additive="base">
                                        <p:cTn id="41"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1" y="0"/>
            <a:ext cx="9143999" cy="6858000"/>
          </a:xfrm>
          <a:prstGeom prst="rect">
            <a:avLst/>
          </a:prstGeom>
        </p:spPr>
      </p:pic>
      <p:sp>
        <p:nvSpPr>
          <p:cNvPr id="10" name="Rectangle 9"/>
          <p:cNvSpPr/>
          <p:nvPr/>
        </p:nvSpPr>
        <p:spPr>
          <a:xfrm>
            <a:off x="2339752" y="3789040"/>
            <a:ext cx="4572000" cy="461665"/>
          </a:xfrm>
          <a:prstGeom prst="rect">
            <a:avLst/>
          </a:prstGeom>
        </p:spPr>
        <p:txBody>
          <a:bodyPr>
            <a:spAutoFit/>
          </a:bodyPr>
          <a:lstStyle/>
          <a:p>
            <a:pPr lvl="0" algn="ctr" fontAlgn="base">
              <a:spcBef>
                <a:spcPct val="0"/>
              </a:spcBef>
              <a:spcAft>
                <a:spcPct val="0"/>
              </a:spcAft>
            </a:pPr>
            <a:endParaRPr kumimoji="0" lang="en-US" sz="2400" b="0" i="0" u="none" strike="noStrike" cap="none" normalizeH="0" baseline="0" dirty="0" smtClean="0">
              <a:ln>
                <a:noFill/>
              </a:ln>
              <a:solidFill>
                <a:schemeClr val="bg1"/>
              </a:solidFill>
              <a:effectLst/>
              <a:latin typeface="Arial" pitchFamily="34" charset="0"/>
              <a:cs typeface="Arial" pitchFamily="34" charset="0"/>
            </a:endParaRPr>
          </a:p>
        </p:txBody>
      </p:sp>
      <p:sp>
        <p:nvSpPr>
          <p:cNvPr id="5" name="Rectangle 4"/>
          <p:cNvSpPr/>
          <p:nvPr/>
        </p:nvSpPr>
        <p:spPr>
          <a:xfrm>
            <a:off x="304800" y="76200"/>
            <a:ext cx="8610600" cy="5539978"/>
          </a:xfrm>
          <a:prstGeom prst="rect">
            <a:avLst/>
          </a:prstGeom>
        </p:spPr>
        <p:txBody>
          <a:bodyPr wrap="square">
            <a:spAutoFit/>
          </a:bodyPr>
          <a:lstStyle/>
          <a:p>
            <a:r>
              <a:rPr lang="en-US" sz="2400" b="1" u="sng" dirty="0"/>
              <a:t>Analytical Methodology</a:t>
            </a:r>
            <a:endParaRPr lang="en-US" sz="2400" u="sng" dirty="0"/>
          </a:p>
          <a:p>
            <a:r>
              <a:rPr lang="en-US" b="1" dirty="0"/>
              <a:t> </a:t>
            </a:r>
            <a:endParaRPr lang="en-US" dirty="0"/>
          </a:p>
          <a:p>
            <a:r>
              <a:rPr lang="en-US" sz="2000" dirty="0"/>
              <a:t>The following analytical techniques can be applied to establishing the qualitative and </a:t>
            </a:r>
            <a:r>
              <a:rPr lang="en-US" sz="2000" dirty="0" smtClean="0"/>
              <a:t>quantitative composition </a:t>
            </a:r>
            <a:r>
              <a:rPr lang="en-US" sz="2000" dirty="0"/>
              <a:t>of materials used in medical devices, which can be used to establish equivalence </a:t>
            </a:r>
            <a:r>
              <a:rPr lang="en-US" sz="2000" dirty="0" smtClean="0"/>
              <a:t>between materials </a:t>
            </a:r>
            <a:r>
              <a:rPr lang="en-US" sz="2000" dirty="0"/>
              <a:t>or make toxicological risk assessments</a:t>
            </a:r>
            <a:r>
              <a:rPr lang="en-US" sz="2000" dirty="0" smtClean="0"/>
              <a:t>:</a:t>
            </a:r>
          </a:p>
          <a:p>
            <a:pPr marL="285750" indent="-285750">
              <a:buFont typeface="Wingdings" pitchFamily="2" charset="2"/>
              <a:buChar char="Ø"/>
            </a:pPr>
            <a:r>
              <a:rPr lang="en-US" sz="2000" dirty="0"/>
              <a:t> </a:t>
            </a:r>
            <a:r>
              <a:rPr lang="en-US" sz="2000" b="1" dirty="0" smtClean="0"/>
              <a:t>Physiochemical </a:t>
            </a:r>
            <a:r>
              <a:rPr lang="en-US" sz="2000" b="1" dirty="0"/>
              <a:t>tests (pH, turbidity, NVR, Heavy Metals </a:t>
            </a:r>
            <a:r>
              <a:rPr lang="en-US" sz="2000" b="1" dirty="0" err="1" smtClean="0"/>
              <a:t>etc</a:t>
            </a:r>
            <a:r>
              <a:rPr lang="en-US" sz="2000" b="1" dirty="0" smtClean="0"/>
              <a:t>)</a:t>
            </a:r>
          </a:p>
          <a:p>
            <a:pPr marL="285750" indent="-285750">
              <a:buFont typeface="Wingdings" pitchFamily="2" charset="2"/>
              <a:buChar char="Ø"/>
            </a:pPr>
            <a:r>
              <a:rPr lang="en-US" sz="2000" b="1" dirty="0"/>
              <a:t> </a:t>
            </a:r>
            <a:r>
              <a:rPr lang="en-US" sz="2000" b="1" dirty="0" smtClean="0"/>
              <a:t>Fourier </a:t>
            </a:r>
            <a:r>
              <a:rPr lang="en-US" sz="2000" b="1" dirty="0"/>
              <a:t>transform infrared spectroscopy (</a:t>
            </a:r>
            <a:r>
              <a:rPr lang="en-US" sz="2000" b="1" dirty="0" smtClean="0"/>
              <a:t>FTIR)</a:t>
            </a:r>
          </a:p>
          <a:p>
            <a:pPr marL="285750" indent="-285750">
              <a:buFont typeface="Wingdings" pitchFamily="2" charset="2"/>
              <a:buChar char="Ø"/>
            </a:pPr>
            <a:r>
              <a:rPr lang="en-US" sz="2000" b="1" dirty="0"/>
              <a:t> </a:t>
            </a:r>
            <a:r>
              <a:rPr lang="en-US" sz="2000" b="1" dirty="0" smtClean="0"/>
              <a:t>High </a:t>
            </a:r>
            <a:r>
              <a:rPr lang="en-US" sz="2000" b="1" dirty="0"/>
              <a:t>performance liquid chromatography (</a:t>
            </a:r>
            <a:r>
              <a:rPr lang="en-US" sz="2000" b="1" dirty="0" smtClean="0"/>
              <a:t>HPLC)</a:t>
            </a:r>
          </a:p>
          <a:p>
            <a:pPr marL="285750" indent="-285750">
              <a:buFont typeface="Wingdings" pitchFamily="2" charset="2"/>
              <a:buChar char="Ø"/>
            </a:pPr>
            <a:r>
              <a:rPr lang="en-US" sz="2000" b="1" dirty="0"/>
              <a:t> </a:t>
            </a:r>
            <a:r>
              <a:rPr lang="en-US" sz="2000" b="1" dirty="0" smtClean="0"/>
              <a:t>Gas </a:t>
            </a:r>
            <a:r>
              <a:rPr lang="en-US" sz="2000" b="1" dirty="0"/>
              <a:t>chromatography (</a:t>
            </a:r>
            <a:r>
              <a:rPr lang="en-US" sz="2000" b="1" dirty="0" smtClean="0"/>
              <a:t>GC) </a:t>
            </a:r>
          </a:p>
          <a:p>
            <a:pPr marL="285750" indent="-285750">
              <a:buFont typeface="Wingdings" pitchFamily="2" charset="2"/>
              <a:buChar char="Ø"/>
            </a:pPr>
            <a:r>
              <a:rPr lang="en-US" sz="2000" b="1" dirty="0"/>
              <a:t> </a:t>
            </a:r>
            <a:r>
              <a:rPr lang="en-US" sz="2000" b="1" dirty="0" smtClean="0"/>
              <a:t>Mass </a:t>
            </a:r>
            <a:r>
              <a:rPr lang="en-US" sz="2000" b="1" dirty="0"/>
              <a:t>spectrometry (</a:t>
            </a:r>
            <a:r>
              <a:rPr lang="en-US" sz="2000" b="1" dirty="0" smtClean="0"/>
              <a:t>MS)</a:t>
            </a:r>
          </a:p>
          <a:p>
            <a:pPr marL="285750" indent="-285750">
              <a:buFont typeface="Wingdings" pitchFamily="2" charset="2"/>
              <a:buChar char="Ø"/>
            </a:pPr>
            <a:r>
              <a:rPr lang="en-US" sz="2000" b="1" dirty="0"/>
              <a:t> </a:t>
            </a:r>
            <a:r>
              <a:rPr lang="en-US" sz="2000" b="1" dirty="0" smtClean="0"/>
              <a:t>Inductively </a:t>
            </a:r>
            <a:r>
              <a:rPr lang="en-US" sz="2000" b="1" dirty="0"/>
              <a:t>coupled plasma (</a:t>
            </a:r>
            <a:r>
              <a:rPr lang="en-US" sz="2000" b="1" dirty="0" smtClean="0"/>
              <a:t>ICP)</a:t>
            </a:r>
          </a:p>
          <a:p>
            <a:pPr marL="285750" indent="-285750">
              <a:buFont typeface="Wingdings" pitchFamily="2" charset="2"/>
              <a:buChar char="Ø"/>
            </a:pPr>
            <a:r>
              <a:rPr lang="en-US" sz="2000" b="1" dirty="0"/>
              <a:t> </a:t>
            </a:r>
            <a:r>
              <a:rPr lang="en-US" sz="2000" b="1" dirty="0" smtClean="0"/>
              <a:t>Gel </a:t>
            </a:r>
            <a:r>
              <a:rPr lang="en-US" sz="2000" b="1" dirty="0"/>
              <a:t>permeation chromatography (</a:t>
            </a:r>
            <a:r>
              <a:rPr lang="en-US" sz="2000" b="1" dirty="0" smtClean="0"/>
              <a:t>GPC)</a:t>
            </a:r>
          </a:p>
          <a:p>
            <a:pPr marL="285750" indent="-285750">
              <a:buFont typeface="Wingdings" pitchFamily="2" charset="2"/>
              <a:buChar char="Ø"/>
            </a:pPr>
            <a:r>
              <a:rPr lang="en-US" sz="2000" b="1" dirty="0"/>
              <a:t> </a:t>
            </a:r>
            <a:r>
              <a:rPr lang="en-US" sz="2000" b="1" dirty="0" smtClean="0"/>
              <a:t>Differential </a:t>
            </a:r>
            <a:r>
              <a:rPr lang="en-US" sz="2000" b="1" dirty="0"/>
              <a:t>scanning </a:t>
            </a:r>
            <a:r>
              <a:rPr lang="en-US" sz="2000" b="1" dirty="0" err="1"/>
              <a:t>Calorimetry</a:t>
            </a:r>
            <a:r>
              <a:rPr lang="en-US" sz="2000" b="1" dirty="0"/>
              <a:t> (DSC</a:t>
            </a:r>
            <a:r>
              <a:rPr lang="en-US" sz="2000" b="1" dirty="0" smtClean="0"/>
              <a:t>)</a:t>
            </a:r>
          </a:p>
          <a:p>
            <a:endParaRPr lang="en-US" sz="800" b="1" dirty="0"/>
          </a:p>
          <a:p>
            <a:r>
              <a:rPr lang="en-US" sz="2400" b="1" u="sng" dirty="0"/>
              <a:t>Infrared </a:t>
            </a:r>
            <a:r>
              <a:rPr lang="en-US" sz="2400" b="1" u="sng" dirty="0" smtClean="0"/>
              <a:t>Spectroscopy</a:t>
            </a:r>
            <a:r>
              <a:rPr lang="en-US" sz="2400" b="1" u="sng" dirty="0"/>
              <a:t> </a:t>
            </a:r>
            <a:endParaRPr lang="en-US" sz="2400" u="sng" dirty="0"/>
          </a:p>
          <a:p>
            <a:r>
              <a:rPr lang="en-US" sz="2000" dirty="0"/>
              <a:t>Infrared spectroscopy can be used to confirm the identity of polymers used in medical devices and can </a:t>
            </a:r>
            <a:r>
              <a:rPr lang="en-US" sz="2000" dirty="0" smtClean="0"/>
              <a:t>be useful </a:t>
            </a:r>
            <a:r>
              <a:rPr lang="en-US" sz="2000" dirty="0"/>
              <a:t>to confirm the identify of some additives. </a:t>
            </a:r>
            <a:endParaRPr lang="en-US" dirty="0"/>
          </a:p>
        </p:txBody>
      </p:sp>
    </p:spTree>
    <p:extLst>
      <p:ext uri="{BB962C8B-B14F-4D97-AF65-F5344CB8AC3E}">
        <p14:creationId xmlns:p14="http://schemas.microsoft.com/office/powerpoint/2010/main" val="3997498632"/>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ox(in)">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slide(fromBottom)">
                                      <p:cBhvr>
                                        <p:cTn id="12" dur="500"/>
                                        <p:tgtEl>
                                          <p:spTgt spid="5">
                                            <p:txEl>
                                              <p:pRg st="2" end="2"/>
                                            </p:txEl>
                                          </p:spTgt>
                                        </p:tgtEl>
                                      </p:cBhvr>
                                    </p:animEffect>
                                  </p:childTnLst>
                                </p:cTn>
                              </p:par>
                              <p:par>
                                <p:cTn id="13" presetID="12" presetClass="entr" presetSubtype="4" fill="hold"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animEffect transition="in" filter="slide(fromBottom)">
                                      <p:cBhvr>
                                        <p:cTn id="15" dur="500"/>
                                        <p:tgtEl>
                                          <p:spTgt spid="5">
                                            <p:txEl>
                                              <p:pRg st="3" end="3"/>
                                            </p:txEl>
                                          </p:spTgt>
                                        </p:tgtEl>
                                      </p:cBhvr>
                                    </p:animEffect>
                                  </p:childTnLst>
                                </p:cTn>
                              </p:par>
                              <p:par>
                                <p:cTn id="16" presetID="12" presetClass="entr" presetSubtype="4" fill="hold" nodeType="withEffect">
                                  <p:stCondLst>
                                    <p:cond delay="0"/>
                                  </p:stCondLst>
                                  <p:childTnLst>
                                    <p:set>
                                      <p:cBhvr>
                                        <p:cTn id="17" dur="1" fill="hold">
                                          <p:stCondLst>
                                            <p:cond delay="0"/>
                                          </p:stCondLst>
                                        </p:cTn>
                                        <p:tgtEl>
                                          <p:spTgt spid="5">
                                            <p:txEl>
                                              <p:pRg st="4" end="4"/>
                                            </p:txEl>
                                          </p:spTgt>
                                        </p:tgtEl>
                                        <p:attrNameLst>
                                          <p:attrName>style.visibility</p:attrName>
                                        </p:attrNameLst>
                                      </p:cBhvr>
                                      <p:to>
                                        <p:strVal val="visible"/>
                                      </p:to>
                                    </p:set>
                                    <p:animEffect transition="in" filter="slide(fromBottom)">
                                      <p:cBhvr>
                                        <p:cTn id="18" dur="500"/>
                                        <p:tgtEl>
                                          <p:spTgt spid="5">
                                            <p:txEl>
                                              <p:pRg st="4" end="4"/>
                                            </p:txEl>
                                          </p:spTgt>
                                        </p:tgtEl>
                                      </p:cBhvr>
                                    </p:animEffect>
                                  </p:childTnLst>
                                </p:cTn>
                              </p:par>
                              <p:par>
                                <p:cTn id="19" presetID="12" presetClass="entr" presetSubtype="4" fill="hold" nodeType="with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animEffect transition="in" filter="slide(fromBottom)">
                                      <p:cBhvr>
                                        <p:cTn id="21" dur="500"/>
                                        <p:tgtEl>
                                          <p:spTgt spid="5">
                                            <p:txEl>
                                              <p:pRg st="5" end="5"/>
                                            </p:txEl>
                                          </p:spTgt>
                                        </p:tgtEl>
                                      </p:cBhvr>
                                    </p:animEffect>
                                  </p:childTnLst>
                                </p:cTn>
                              </p:par>
                              <p:par>
                                <p:cTn id="22" presetID="12" presetClass="entr" presetSubtype="4" fill="hold" nodeType="withEffect">
                                  <p:stCondLst>
                                    <p:cond delay="0"/>
                                  </p:stCondLst>
                                  <p:childTnLst>
                                    <p:set>
                                      <p:cBhvr>
                                        <p:cTn id="23" dur="1" fill="hold">
                                          <p:stCondLst>
                                            <p:cond delay="0"/>
                                          </p:stCondLst>
                                        </p:cTn>
                                        <p:tgtEl>
                                          <p:spTgt spid="5">
                                            <p:txEl>
                                              <p:pRg st="6" end="6"/>
                                            </p:txEl>
                                          </p:spTgt>
                                        </p:tgtEl>
                                        <p:attrNameLst>
                                          <p:attrName>style.visibility</p:attrName>
                                        </p:attrNameLst>
                                      </p:cBhvr>
                                      <p:to>
                                        <p:strVal val="visible"/>
                                      </p:to>
                                    </p:set>
                                    <p:animEffect transition="in" filter="slide(fromBottom)">
                                      <p:cBhvr>
                                        <p:cTn id="24" dur="500"/>
                                        <p:tgtEl>
                                          <p:spTgt spid="5">
                                            <p:txEl>
                                              <p:pRg st="6" end="6"/>
                                            </p:txEl>
                                          </p:spTgt>
                                        </p:tgtEl>
                                      </p:cBhvr>
                                    </p:animEffect>
                                  </p:childTnLst>
                                </p:cTn>
                              </p:par>
                              <p:par>
                                <p:cTn id="25" presetID="12" presetClass="entr" presetSubtype="4" fill="hold" nodeType="with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animEffect transition="in" filter="slide(fromBottom)">
                                      <p:cBhvr>
                                        <p:cTn id="27" dur="500"/>
                                        <p:tgtEl>
                                          <p:spTgt spid="5">
                                            <p:txEl>
                                              <p:pRg st="7" end="7"/>
                                            </p:txEl>
                                          </p:spTgt>
                                        </p:tgtEl>
                                      </p:cBhvr>
                                    </p:animEffect>
                                  </p:childTnLst>
                                </p:cTn>
                              </p:par>
                              <p:par>
                                <p:cTn id="28" presetID="12" presetClass="entr" presetSubtype="4" fill="hold" nodeType="withEffect">
                                  <p:stCondLst>
                                    <p:cond delay="0"/>
                                  </p:stCondLst>
                                  <p:childTnLst>
                                    <p:set>
                                      <p:cBhvr>
                                        <p:cTn id="29" dur="1" fill="hold">
                                          <p:stCondLst>
                                            <p:cond delay="0"/>
                                          </p:stCondLst>
                                        </p:cTn>
                                        <p:tgtEl>
                                          <p:spTgt spid="5">
                                            <p:txEl>
                                              <p:pRg st="8" end="8"/>
                                            </p:txEl>
                                          </p:spTgt>
                                        </p:tgtEl>
                                        <p:attrNameLst>
                                          <p:attrName>style.visibility</p:attrName>
                                        </p:attrNameLst>
                                      </p:cBhvr>
                                      <p:to>
                                        <p:strVal val="visible"/>
                                      </p:to>
                                    </p:set>
                                    <p:animEffect transition="in" filter="slide(fromBottom)">
                                      <p:cBhvr>
                                        <p:cTn id="30" dur="500"/>
                                        <p:tgtEl>
                                          <p:spTgt spid="5">
                                            <p:txEl>
                                              <p:pRg st="8" end="8"/>
                                            </p:txEl>
                                          </p:spTgt>
                                        </p:tgtEl>
                                      </p:cBhvr>
                                    </p:animEffect>
                                  </p:childTnLst>
                                </p:cTn>
                              </p:par>
                              <p:par>
                                <p:cTn id="31" presetID="12" presetClass="entr" presetSubtype="4" fill="hold" nodeType="withEffect">
                                  <p:stCondLst>
                                    <p:cond delay="0"/>
                                  </p:stCondLst>
                                  <p:childTnLst>
                                    <p:set>
                                      <p:cBhvr>
                                        <p:cTn id="32" dur="1" fill="hold">
                                          <p:stCondLst>
                                            <p:cond delay="0"/>
                                          </p:stCondLst>
                                        </p:cTn>
                                        <p:tgtEl>
                                          <p:spTgt spid="5">
                                            <p:txEl>
                                              <p:pRg st="9" end="9"/>
                                            </p:txEl>
                                          </p:spTgt>
                                        </p:tgtEl>
                                        <p:attrNameLst>
                                          <p:attrName>style.visibility</p:attrName>
                                        </p:attrNameLst>
                                      </p:cBhvr>
                                      <p:to>
                                        <p:strVal val="visible"/>
                                      </p:to>
                                    </p:set>
                                    <p:animEffect transition="in" filter="slide(fromBottom)">
                                      <p:cBhvr>
                                        <p:cTn id="33" dur="500"/>
                                        <p:tgtEl>
                                          <p:spTgt spid="5">
                                            <p:txEl>
                                              <p:pRg st="9" end="9"/>
                                            </p:txEl>
                                          </p:spTgt>
                                        </p:tgtEl>
                                      </p:cBhvr>
                                    </p:animEffect>
                                  </p:childTnLst>
                                </p:cTn>
                              </p:par>
                              <p:par>
                                <p:cTn id="34" presetID="12" presetClass="entr" presetSubtype="4" fill="hold" nodeType="withEffect">
                                  <p:stCondLst>
                                    <p:cond delay="0"/>
                                  </p:stCondLst>
                                  <p:childTnLst>
                                    <p:set>
                                      <p:cBhvr>
                                        <p:cTn id="35" dur="1" fill="hold">
                                          <p:stCondLst>
                                            <p:cond delay="0"/>
                                          </p:stCondLst>
                                        </p:cTn>
                                        <p:tgtEl>
                                          <p:spTgt spid="5">
                                            <p:txEl>
                                              <p:pRg st="10" end="10"/>
                                            </p:txEl>
                                          </p:spTgt>
                                        </p:tgtEl>
                                        <p:attrNameLst>
                                          <p:attrName>style.visibility</p:attrName>
                                        </p:attrNameLst>
                                      </p:cBhvr>
                                      <p:to>
                                        <p:strVal val="visible"/>
                                      </p:to>
                                    </p:set>
                                    <p:animEffect transition="in" filter="slide(fromBottom)">
                                      <p:cBhvr>
                                        <p:cTn id="36" dur="500"/>
                                        <p:tgtEl>
                                          <p:spTgt spid="5">
                                            <p:txEl>
                                              <p:pRg st="10" end="1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2" presetClass="entr" presetSubtype="4" fill="hold" nodeType="clickEffect">
                                  <p:stCondLst>
                                    <p:cond delay="0"/>
                                  </p:stCondLst>
                                  <p:childTnLst>
                                    <p:set>
                                      <p:cBhvr>
                                        <p:cTn id="40" dur="1" fill="hold">
                                          <p:stCondLst>
                                            <p:cond delay="0"/>
                                          </p:stCondLst>
                                        </p:cTn>
                                        <p:tgtEl>
                                          <p:spTgt spid="5">
                                            <p:txEl>
                                              <p:pRg st="13" end="13"/>
                                            </p:txEl>
                                          </p:spTgt>
                                        </p:tgtEl>
                                        <p:attrNameLst>
                                          <p:attrName>style.visibility</p:attrName>
                                        </p:attrNameLst>
                                      </p:cBhvr>
                                      <p:to>
                                        <p:strVal val="visible"/>
                                      </p:to>
                                    </p:set>
                                    <p:animEffect transition="in" filter="slide(fromBottom)">
                                      <p:cBhvr>
                                        <p:cTn id="41" dur="500"/>
                                        <p:tgtEl>
                                          <p:spTgt spid="5">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0" y="11806"/>
            <a:ext cx="9143999" cy="6858000"/>
          </a:xfrm>
          <a:prstGeom prst="rect">
            <a:avLst/>
          </a:prstGeom>
        </p:spPr>
      </p:pic>
      <p:sp>
        <p:nvSpPr>
          <p:cNvPr id="9" name="Rectangle 8"/>
          <p:cNvSpPr/>
          <p:nvPr/>
        </p:nvSpPr>
        <p:spPr>
          <a:xfrm>
            <a:off x="355242" y="2644169"/>
            <a:ext cx="7874358" cy="923330"/>
          </a:xfrm>
          <a:prstGeom prst="rect">
            <a:avLst/>
          </a:prstGeom>
        </p:spPr>
        <p:txBody>
          <a:bodyPr wrap="square">
            <a:spAutoFit/>
          </a:bodyPr>
          <a:lstStyle/>
          <a:p>
            <a:endParaRPr lang="en-US" dirty="0" smtClean="0"/>
          </a:p>
          <a:p>
            <a:endParaRPr lang="en-US" dirty="0" smtClean="0"/>
          </a:p>
          <a:p>
            <a:endParaRPr lang="en-IN" dirty="0"/>
          </a:p>
        </p:txBody>
      </p:sp>
      <p:sp>
        <p:nvSpPr>
          <p:cNvPr id="5" name="Rectangle 4"/>
          <p:cNvSpPr/>
          <p:nvPr/>
        </p:nvSpPr>
        <p:spPr>
          <a:xfrm>
            <a:off x="533400" y="457200"/>
            <a:ext cx="4814331" cy="461665"/>
          </a:xfrm>
          <a:prstGeom prst="rect">
            <a:avLst/>
          </a:prstGeom>
        </p:spPr>
        <p:txBody>
          <a:bodyPr wrap="none">
            <a:spAutoFit/>
          </a:bodyPr>
          <a:lstStyle/>
          <a:p>
            <a:r>
              <a:rPr lang="en-US" sz="2400" b="1" u="sng" dirty="0" smtClean="0"/>
              <a:t> </a:t>
            </a:r>
            <a:r>
              <a:rPr lang="en-US" sz="2400" b="1" u="sng" dirty="0"/>
              <a:t>Infrared Spectrum of Polypropylene</a:t>
            </a:r>
            <a:endParaRPr lang="en-US" sz="2400" u="sng" dirty="0"/>
          </a:p>
        </p:txBody>
      </p:sp>
      <p:pic>
        <p:nvPicPr>
          <p:cNvPr id="7" name="Picture 6"/>
          <p:cNvPicPr/>
          <p:nvPr/>
        </p:nvPicPr>
        <p:blipFill>
          <a:blip r:embed="rId3"/>
          <a:srcRect l="11111" t="19516" r="19979" b="16097"/>
          <a:stretch>
            <a:fillRect/>
          </a:stretch>
        </p:blipFill>
        <p:spPr bwMode="auto">
          <a:xfrm>
            <a:off x="533400" y="990600"/>
            <a:ext cx="8077200" cy="4495800"/>
          </a:xfrm>
          <a:prstGeom prst="rect">
            <a:avLst/>
          </a:prstGeom>
          <a:noFill/>
          <a:ln w="9525">
            <a:noFill/>
            <a:miter lim="800000"/>
            <a:headEnd/>
            <a:tailEnd/>
          </a:ln>
        </p:spPr>
      </p:pic>
    </p:spTree>
    <p:extLst>
      <p:ext uri="{BB962C8B-B14F-4D97-AF65-F5344CB8AC3E}">
        <p14:creationId xmlns:p14="http://schemas.microsoft.com/office/powerpoint/2010/main" val="452462843"/>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0" y="11806"/>
            <a:ext cx="9143999" cy="6858000"/>
          </a:xfrm>
          <a:prstGeom prst="rect">
            <a:avLst/>
          </a:prstGeom>
        </p:spPr>
      </p:pic>
      <p:sp>
        <p:nvSpPr>
          <p:cNvPr id="9" name="Rectangle 8"/>
          <p:cNvSpPr/>
          <p:nvPr/>
        </p:nvSpPr>
        <p:spPr>
          <a:xfrm>
            <a:off x="355242" y="2644169"/>
            <a:ext cx="7874358" cy="923330"/>
          </a:xfrm>
          <a:prstGeom prst="rect">
            <a:avLst/>
          </a:prstGeom>
        </p:spPr>
        <p:txBody>
          <a:bodyPr wrap="square">
            <a:spAutoFit/>
          </a:bodyPr>
          <a:lstStyle/>
          <a:p>
            <a:endParaRPr lang="en-US" dirty="0" smtClean="0"/>
          </a:p>
          <a:p>
            <a:endParaRPr lang="en-US" dirty="0" smtClean="0"/>
          </a:p>
          <a:p>
            <a:endParaRPr lang="en-IN" dirty="0"/>
          </a:p>
        </p:txBody>
      </p:sp>
      <p:sp>
        <p:nvSpPr>
          <p:cNvPr id="5" name="Rectangle 4"/>
          <p:cNvSpPr/>
          <p:nvPr/>
        </p:nvSpPr>
        <p:spPr>
          <a:xfrm>
            <a:off x="838200" y="304800"/>
            <a:ext cx="3407664" cy="461665"/>
          </a:xfrm>
          <a:prstGeom prst="rect">
            <a:avLst/>
          </a:prstGeom>
        </p:spPr>
        <p:txBody>
          <a:bodyPr wrap="none">
            <a:spAutoFit/>
          </a:bodyPr>
          <a:lstStyle/>
          <a:p>
            <a:r>
              <a:rPr lang="en-US" sz="2400" b="1" u="sng" dirty="0" smtClean="0"/>
              <a:t>Infrared </a:t>
            </a:r>
            <a:r>
              <a:rPr lang="en-US" sz="2400" b="1" u="sng" dirty="0"/>
              <a:t>Spectrum of PVC</a:t>
            </a:r>
            <a:endParaRPr lang="en-US" sz="2400" u="sng" dirty="0"/>
          </a:p>
        </p:txBody>
      </p:sp>
      <p:pic>
        <p:nvPicPr>
          <p:cNvPr id="7" name="Picture 6"/>
          <p:cNvPicPr/>
          <p:nvPr/>
        </p:nvPicPr>
        <p:blipFill>
          <a:blip r:embed="rId3"/>
          <a:srcRect l="15812" t="34188" r="15385" b="12108"/>
          <a:stretch>
            <a:fillRect/>
          </a:stretch>
        </p:blipFill>
        <p:spPr bwMode="auto">
          <a:xfrm>
            <a:off x="838200" y="1219200"/>
            <a:ext cx="7696200" cy="4724400"/>
          </a:xfrm>
          <a:prstGeom prst="rect">
            <a:avLst/>
          </a:prstGeom>
          <a:noFill/>
          <a:ln w="9525">
            <a:noFill/>
            <a:miter lim="800000"/>
            <a:headEnd/>
            <a:tailEnd/>
          </a:ln>
        </p:spPr>
      </p:pic>
    </p:spTree>
    <p:extLst>
      <p:ext uri="{BB962C8B-B14F-4D97-AF65-F5344CB8AC3E}">
        <p14:creationId xmlns:p14="http://schemas.microsoft.com/office/powerpoint/2010/main" val="521988482"/>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0" y="0"/>
            <a:ext cx="9143999" cy="6858000"/>
          </a:xfrm>
          <a:prstGeom prst="rect">
            <a:avLst/>
          </a:prstGeom>
        </p:spPr>
      </p:pic>
      <p:sp>
        <p:nvSpPr>
          <p:cNvPr id="10" name="Rectangle 9"/>
          <p:cNvSpPr/>
          <p:nvPr/>
        </p:nvSpPr>
        <p:spPr>
          <a:xfrm>
            <a:off x="2339752" y="3789040"/>
            <a:ext cx="4572000" cy="461665"/>
          </a:xfrm>
          <a:prstGeom prst="rect">
            <a:avLst/>
          </a:prstGeom>
        </p:spPr>
        <p:txBody>
          <a:bodyPr>
            <a:spAutoFit/>
          </a:bodyPr>
          <a:lstStyle/>
          <a:p>
            <a:pPr lvl="0" algn="ctr" fontAlgn="base">
              <a:spcBef>
                <a:spcPct val="0"/>
              </a:spcBef>
              <a:spcAft>
                <a:spcPct val="0"/>
              </a:spcAft>
            </a:pPr>
            <a:endParaRPr kumimoji="0" lang="en-US" sz="2400" b="0" i="0" u="none" strike="noStrike" cap="none" normalizeH="0" baseline="0" dirty="0" smtClean="0">
              <a:ln>
                <a:noFill/>
              </a:ln>
              <a:solidFill>
                <a:schemeClr val="bg1"/>
              </a:solidFill>
              <a:effectLst/>
              <a:latin typeface="Arial" pitchFamily="34" charset="0"/>
              <a:cs typeface="Arial" pitchFamily="34" charset="0"/>
            </a:endParaRPr>
          </a:p>
        </p:txBody>
      </p:sp>
      <p:sp>
        <p:nvSpPr>
          <p:cNvPr id="5" name="Rectangle 4"/>
          <p:cNvSpPr/>
          <p:nvPr/>
        </p:nvSpPr>
        <p:spPr>
          <a:xfrm>
            <a:off x="381000" y="304800"/>
            <a:ext cx="8610600" cy="7171194"/>
          </a:xfrm>
          <a:prstGeom prst="rect">
            <a:avLst/>
          </a:prstGeom>
        </p:spPr>
        <p:txBody>
          <a:bodyPr wrap="square">
            <a:spAutoFit/>
          </a:bodyPr>
          <a:lstStyle/>
          <a:p>
            <a:r>
              <a:rPr lang="en-US" sz="2000" b="1" u="sng" dirty="0">
                <a:latin typeface="Arial" pitchFamily="34" charset="0"/>
                <a:cs typeface="Arial" pitchFamily="34" charset="0"/>
              </a:rPr>
              <a:t>Chromatography – Mass Spectroscopy</a:t>
            </a:r>
            <a:endParaRPr lang="en-US" sz="2000" u="sng" dirty="0">
              <a:latin typeface="Arial" pitchFamily="34" charset="0"/>
              <a:cs typeface="Arial" pitchFamily="34" charset="0"/>
            </a:endParaRPr>
          </a:p>
          <a:p>
            <a:r>
              <a:rPr lang="en-US" dirty="0"/>
              <a:t> </a:t>
            </a:r>
          </a:p>
          <a:p>
            <a:r>
              <a:rPr lang="en-US" sz="1900" dirty="0"/>
              <a:t>Extracts of polymer materials can be extracted under various conditions. Very vigorous conditions, </a:t>
            </a:r>
            <a:r>
              <a:rPr lang="en-US" sz="1900" dirty="0" smtClean="0"/>
              <a:t>even dissolution </a:t>
            </a:r>
            <a:r>
              <a:rPr lang="en-US" sz="1900" dirty="0"/>
              <a:t>followed by re-precipitation of the polymer, can be used when the composition, either qualitative or quantitative, of the material is required. Less vigorous conditions may be used when clinical exposure is being assessed by extraction in a suitable medium under appropriate conditions.</a:t>
            </a:r>
          </a:p>
          <a:p>
            <a:r>
              <a:rPr lang="en-US" sz="1900" dirty="0"/>
              <a:t> </a:t>
            </a:r>
          </a:p>
          <a:p>
            <a:r>
              <a:rPr lang="en-US" sz="1900" dirty="0"/>
              <a:t>The extract can then be </a:t>
            </a:r>
            <a:r>
              <a:rPr lang="en-US" sz="1900" dirty="0" err="1"/>
              <a:t>analysed</a:t>
            </a:r>
            <a:r>
              <a:rPr lang="en-US" sz="1900" dirty="0"/>
              <a:t> by either GC-MS (gas chromatography – mass spectroscopy) or </a:t>
            </a:r>
            <a:r>
              <a:rPr lang="en-US" sz="1900" dirty="0" smtClean="0"/>
              <a:t>LC-MS (liquid </a:t>
            </a:r>
            <a:r>
              <a:rPr lang="en-US" sz="1900" dirty="0"/>
              <a:t>chromatograph – MS) to identify and quantify the chemicals present in the extracts</a:t>
            </a:r>
            <a:r>
              <a:rPr lang="en-US" sz="1900" dirty="0" smtClean="0"/>
              <a:t>.</a:t>
            </a:r>
          </a:p>
          <a:p>
            <a:endParaRPr lang="en-US" sz="1900" dirty="0"/>
          </a:p>
          <a:p>
            <a:r>
              <a:rPr lang="en-US" sz="1900" b="1" u="sng" dirty="0" smtClean="0"/>
              <a:t>GC-MS</a:t>
            </a:r>
            <a:r>
              <a:rPr lang="en-US" sz="1900" b="1" u="sng" dirty="0"/>
              <a:t> </a:t>
            </a:r>
            <a:endParaRPr lang="en-US" sz="1900" u="sng" dirty="0"/>
          </a:p>
          <a:p>
            <a:r>
              <a:rPr lang="en-US" sz="1900" dirty="0"/>
              <a:t>Gas chromatography-mass spectrometry (GC-MS) is used to separate and identify complex </a:t>
            </a:r>
            <a:r>
              <a:rPr lang="en-US" sz="1900" dirty="0" smtClean="0"/>
              <a:t>organic mixtures</a:t>
            </a:r>
            <a:r>
              <a:rPr lang="en-US" sz="1900" dirty="0"/>
              <a:t>. It is applicable to volatile and semi-volatile organic compounds and is a highly sensitive detection technique providing a ‘fingerprint’ of the unknown </a:t>
            </a:r>
            <a:r>
              <a:rPr lang="en-US" sz="1900" dirty="0" err="1"/>
              <a:t>analytes</a:t>
            </a:r>
            <a:r>
              <a:rPr lang="en-US" sz="1900" dirty="0"/>
              <a:t>.</a:t>
            </a:r>
          </a:p>
          <a:p>
            <a:r>
              <a:rPr lang="en-US" sz="1900" dirty="0"/>
              <a:t> </a:t>
            </a:r>
          </a:p>
          <a:p>
            <a:r>
              <a:rPr lang="en-US" sz="1900" dirty="0" smtClean="0"/>
              <a:t>Below figure  </a:t>
            </a:r>
            <a:r>
              <a:rPr lang="en-US" sz="1900" dirty="0"/>
              <a:t>shows a typical chromatogram which may be generated during the GC-MS analysis of an extract. This shows chromatographic peaks for six separated major components of the extract. For each of these peaks a mass spectrum (see Figure 10 for an example) is available which can be used to identify the component</a:t>
            </a:r>
            <a:r>
              <a:rPr lang="en-US" sz="1900" dirty="0" smtClean="0"/>
              <a:t>.</a:t>
            </a:r>
            <a:endParaRPr lang="en-US" sz="1900" dirty="0"/>
          </a:p>
          <a:p>
            <a:endParaRPr lang="en-US" sz="1900" dirty="0"/>
          </a:p>
          <a:p>
            <a:r>
              <a:rPr lang="en-US" sz="1900" dirty="0"/>
              <a:t> </a:t>
            </a:r>
          </a:p>
        </p:txBody>
      </p:sp>
    </p:spTree>
    <p:extLst>
      <p:ext uri="{BB962C8B-B14F-4D97-AF65-F5344CB8AC3E}">
        <p14:creationId xmlns:p14="http://schemas.microsoft.com/office/powerpoint/2010/main" val="3141225904"/>
      </p:ext>
    </p:extLst>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ox(in)">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circle(in)">
                                      <p:cBhvr>
                                        <p:cTn id="12" dur="2000"/>
                                        <p:tgtEl>
                                          <p:spTgt spid="5">
                                            <p:txEl>
                                              <p:pRg st="2" end="2"/>
                                            </p:txEl>
                                          </p:spTgt>
                                        </p:tgtEl>
                                      </p:cBhvr>
                                    </p:animEffect>
                                  </p:childTnLst>
                                </p:cTn>
                              </p:par>
                              <p:par>
                                <p:cTn id="13" presetID="6" presetClass="entr" presetSubtype="16" fill="hold"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animEffect transition="in" filter="circle(in)">
                                      <p:cBhvr>
                                        <p:cTn id="15" dur="2000"/>
                                        <p:tgtEl>
                                          <p:spTgt spid="5">
                                            <p:txEl>
                                              <p:pRg st="3" end="3"/>
                                            </p:txEl>
                                          </p:spTgt>
                                        </p:tgtEl>
                                      </p:cBhvr>
                                    </p:animEffect>
                                  </p:childTnLst>
                                </p:cTn>
                              </p:par>
                              <p:par>
                                <p:cTn id="16" presetID="6" presetClass="entr" presetSubtype="16" fill="hold" nodeType="withEffect">
                                  <p:stCondLst>
                                    <p:cond delay="0"/>
                                  </p:stCondLst>
                                  <p:childTnLst>
                                    <p:set>
                                      <p:cBhvr>
                                        <p:cTn id="17" dur="1" fill="hold">
                                          <p:stCondLst>
                                            <p:cond delay="0"/>
                                          </p:stCondLst>
                                        </p:cTn>
                                        <p:tgtEl>
                                          <p:spTgt spid="5">
                                            <p:txEl>
                                              <p:pRg st="4" end="4"/>
                                            </p:txEl>
                                          </p:spTgt>
                                        </p:tgtEl>
                                        <p:attrNameLst>
                                          <p:attrName>style.visibility</p:attrName>
                                        </p:attrNameLst>
                                      </p:cBhvr>
                                      <p:to>
                                        <p:strVal val="visible"/>
                                      </p:to>
                                    </p:set>
                                    <p:animEffect transition="in" filter="circle(in)">
                                      <p:cBhvr>
                                        <p:cTn id="18" dur="2000"/>
                                        <p:tgtEl>
                                          <p:spTgt spid="5">
                                            <p:txEl>
                                              <p:pRg st="4" end="4"/>
                                            </p:txEl>
                                          </p:spTgt>
                                        </p:tgtEl>
                                      </p:cBhvr>
                                    </p:animEffect>
                                  </p:childTnLst>
                                </p:cTn>
                              </p:par>
                              <p:par>
                                <p:cTn id="19" presetID="6" presetClass="entr" presetSubtype="16" fill="hold" nodeType="with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animEffect transition="in" filter="circle(in)">
                                      <p:cBhvr>
                                        <p:cTn id="21" dur="2000"/>
                                        <p:tgtEl>
                                          <p:spTgt spid="5">
                                            <p:txEl>
                                              <p:pRg st="6" end="6"/>
                                            </p:txEl>
                                          </p:spTgt>
                                        </p:tgtEl>
                                      </p:cBhvr>
                                    </p:animEffect>
                                  </p:childTnLst>
                                </p:cTn>
                              </p:par>
                              <p:par>
                                <p:cTn id="22" presetID="6" presetClass="entr" presetSubtype="16" fill="hold" nodeType="withEffect">
                                  <p:stCondLst>
                                    <p:cond delay="0"/>
                                  </p:stCondLst>
                                  <p:childTnLst>
                                    <p:set>
                                      <p:cBhvr>
                                        <p:cTn id="23" dur="1" fill="hold">
                                          <p:stCondLst>
                                            <p:cond delay="0"/>
                                          </p:stCondLst>
                                        </p:cTn>
                                        <p:tgtEl>
                                          <p:spTgt spid="5">
                                            <p:txEl>
                                              <p:pRg st="7" end="7"/>
                                            </p:txEl>
                                          </p:spTgt>
                                        </p:tgtEl>
                                        <p:attrNameLst>
                                          <p:attrName>style.visibility</p:attrName>
                                        </p:attrNameLst>
                                      </p:cBhvr>
                                      <p:to>
                                        <p:strVal val="visible"/>
                                      </p:to>
                                    </p:set>
                                    <p:animEffect transition="in" filter="circle(in)">
                                      <p:cBhvr>
                                        <p:cTn id="24" dur="2000"/>
                                        <p:tgtEl>
                                          <p:spTgt spid="5">
                                            <p:txEl>
                                              <p:pRg st="7" end="7"/>
                                            </p:txEl>
                                          </p:spTgt>
                                        </p:tgtEl>
                                      </p:cBhvr>
                                    </p:animEffect>
                                  </p:childTnLst>
                                </p:cTn>
                              </p:par>
                              <p:par>
                                <p:cTn id="25" presetID="6" presetClass="entr" presetSubtype="16" fill="hold" nodeType="withEffect">
                                  <p:stCondLst>
                                    <p:cond delay="0"/>
                                  </p:stCondLst>
                                  <p:childTnLst>
                                    <p:set>
                                      <p:cBhvr>
                                        <p:cTn id="26" dur="1" fill="hold">
                                          <p:stCondLst>
                                            <p:cond delay="0"/>
                                          </p:stCondLst>
                                        </p:cTn>
                                        <p:tgtEl>
                                          <p:spTgt spid="5">
                                            <p:txEl>
                                              <p:pRg st="8" end="8"/>
                                            </p:txEl>
                                          </p:spTgt>
                                        </p:tgtEl>
                                        <p:attrNameLst>
                                          <p:attrName>style.visibility</p:attrName>
                                        </p:attrNameLst>
                                      </p:cBhvr>
                                      <p:to>
                                        <p:strVal val="visible"/>
                                      </p:to>
                                    </p:set>
                                    <p:animEffect transition="in" filter="circle(in)">
                                      <p:cBhvr>
                                        <p:cTn id="27" dur="2000"/>
                                        <p:tgtEl>
                                          <p:spTgt spid="5">
                                            <p:txEl>
                                              <p:pRg st="8" end="8"/>
                                            </p:txEl>
                                          </p:spTgt>
                                        </p:tgtEl>
                                      </p:cBhvr>
                                    </p:animEffect>
                                  </p:childTnLst>
                                </p:cTn>
                              </p:par>
                              <p:par>
                                <p:cTn id="28" presetID="6" presetClass="entr" presetSubtype="16" fill="hold" nodeType="withEffect">
                                  <p:stCondLst>
                                    <p:cond delay="0"/>
                                  </p:stCondLst>
                                  <p:childTnLst>
                                    <p:set>
                                      <p:cBhvr>
                                        <p:cTn id="29" dur="1" fill="hold">
                                          <p:stCondLst>
                                            <p:cond delay="0"/>
                                          </p:stCondLst>
                                        </p:cTn>
                                        <p:tgtEl>
                                          <p:spTgt spid="5">
                                            <p:txEl>
                                              <p:pRg st="9" end="9"/>
                                            </p:txEl>
                                          </p:spTgt>
                                        </p:tgtEl>
                                        <p:attrNameLst>
                                          <p:attrName>style.visibility</p:attrName>
                                        </p:attrNameLst>
                                      </p:cBhvr>
                                      <p:to>
                                        <p:strVal val="visible"/>
                                      </p:to>
                                    </p:set>
                                    <p:animEffect transition="in" filter="circle(in)">
                                      <p:cBhvr>
                                        <p:cTn id="30" dur="2000"/>
                                        <p:tgtEl>
                                          <p:spTgt spid="5">
                                            <p:txEl>
                                              <p:pRg st="9" end="9"/>
                                            </p:txEl>
                                          </p:spTgt>
                                        </p:tgtEl>
                                      </p:cBhvr>
                                    </p:animEffect>
                                  </p:childTnLst>
                                </p:cTn>
                              </p:par>
                              <p:par>
                                <p:cTn id="31" presetID="6" presetClass="entr" presetSubtype="16" fill="hold" nodeType="withEffect">
                                  <p:stCondLst>
                                    <p:cond delay="0"/>
                                  </p:stCondLst>
                                  <p:childTnLst>
                                    <p:set>
                                      <p:cBhvr>
                                        <p:cTn id="32" dur="1" fill="hold">
                                          <p:stCondLst>
                                            <p:cond delay="0"/>
                                          </p:stCondLst>
                                        </p:cTn>
                                        <p:tgtEl>
                                          <p:spTgt spid="5">
                                            <p:txEl>
                                              <p:pRg st="11" end="11"/>
                                            </p:txEl>
                                          </p:spTgt>
                                        </p:tgtEl>
                                        <p:attrNameLst>
                                          <p:attrName>style.visibility</p:attrName>
                                        </p:attrNameLst>
                                      </p:cBhvr>
                                      <p:to>
                                        <p:strVal val="visible"/>
                                      </p:to>
                                    </p:set>
                                    <p:animEffect transition="in" filter="circle(in)">
                                      <p:cBhvr>
                                        <p:cTn id="33" dur="2000"/>
                                        <p:tgtEl>
                                          <p:spTgt spid="5">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0" y="11806"/>
            <a:ext cx="9143999" cy="6858000"/>
          </a:xfrm>
          <a:prstGeom prst="rect">
            <a:avLst/>
          </a:prstGeom>
        </p:spPr>
      </p:pic>
      <p:sp>
        <p:nvSpPr>
          <p:cNvPr id="9" name="Rectangle 8"/>
          <p:cNvSpPr/>
          <p:nvPr/>
        </p:nvSpPr>
        <p:spPr>
          <a:xfrm>
            <a:off x="355242" y="2644169"/>
            <a:ext cx="7874358" cy="923330"/>
          </a:xfrm>
          <a:prstGeom prst="rect">
            <a:avLst/>
          </a:prstGeom>
        </p:spPr>
        <p:txBody>
          <a:bodyPr wrap="square">
            <a:spAutoFit/>
          </a:bodyPr>
          <a:lstStyle/>
          <a:p>
            <a:endParaRPr lang="en-US" dirty="0" smtClean="0"/>
          </a:p>
          <a:p>
            <a:endParaRPr lang="en-US" dirty="0" smtClean="0"/>
          </a:p>
          <a:p>
            <a:endParaRPr lang="en-IN" dirty="0"/>
          </a:p>
        </p:txBody>
      </p:sp>
      <p:pic>
        <p:nvPicPr>
          <p:cNvPr id="7" name="Picture 6" descr="Graphic1.jpg"/>
          <p:cNvPicPr/>
          <p:nvPr/>
        </p:nvPicPr>
        <p:blipFill>
          <a:blip r:embed="rId3"/>
          <a:stretch>
            <a:fillRect/>
          </a:stretch>
        </p:blipFill>
        <p:spPr>
          <a:xfrm>
            <a:off x="838200" y="990601"/>
            <a:ext cx="7696200" cy="4953000"/>
          </a:xfrm>
          <a:prstGeom prst="rect">
            <a:avLst/>
          </a:prstGeom>
        </p:spPr>
      </p:pic>
      <p:sp>
        <p:nvSpPr>
          <p:cNvPr id="44033" name="Rectangle 1"/>
          <p:cNvSpPr>
            <a:spLocks noChangeArrowheads="1"/>
          </p:cNvSpPr>
          <p:nvPr/>
        </p:nvSpPr>
        <p:spPr bwMode="auto">
          <a:xfrm>
            <a:off x="333177" y="224135"/>
            <a:ext cx="5579797" cy="43088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3606800" algn="l"/>
              </a:tabLst>
            </a:pPr>
            <a:r>
              <a:rPr kumimoji="0" lang="en-US" sz="2200" b="1" i="0" u="sng" strike="noStrike" cap="none" normalizeH="0" baseline="0" dirty="0" smtClean="0">
                <a:ln>
                  <a:noFill/>
                </a:ln>
                <a:solidFill>
                  <a:schemeClr val="tx1"/>
                </a:solidFill>
                <a:effectLst/>
                <a:latin typeface="Calibri" pitchFamily="34" charset="0"/>
                <a:ea typeface="Calibri" pitchFamily="34" charset="0"/>
                <a:cs typeface="Times New Roman" pitchFamily="18" charset="0"/>
              </a:rPr>
              <a:t>LC-MS Chromatogram of Antioxidant  Solution</a:t>
            </a:r>
            <a:endParaRPr kumimoji="0" lang="en-US" sz="2200" b="0" i="0" u="sng" strike="noStrike" cap="none" normalizeH="0" baseline="0" dirty="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2616001492"/>
      </p:ext>
    </p:extLst>
  </p:cSld>
  <p:clrMapOvr>
    <a:masterClrMapping/>
  </p:clrMapOvr>
  <p:transition>
    <p:zoom/>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0" y="11806"/>
            <a:ext cx="9143999" cy="6858000"/>
          </a:xfrm>
          <a:prstGeom prst="rect">
            <a:avLst/>
          </a:prstGeom>
        </p:spPr>
      </p:pic>
      <p:sp>
        <p:nvSpPr>
          <p:cNvPr id="9" name="Rectangle 8"/>
          <p:cNvSpPr/>
          <p:nvPr/>
        </p:nvSpPr>
        <p:spPr>
          <a:xfrm>
            <a:off x="355242" y="2644169"/>
            <a:ext cx="7874358" cy="923330"/>
          </a:xfrm>
          <a:prstGeom prst="rect">
            <a:avLst/>
          </a:prstGeom>
        </p:spPr>
        <p:txBody>
          <a:bodyPr wrap="square">
            <a:spAutoFit/>
          </a:bodyPr>
          <a:lstStyle/>
          <a:p>
            <a:endParaRPr lang="en-US" dirty="0" smtClean="0"/>
          </a:p>
          <a:p>
            <a:endParaRPr lang="en-US" dirty="0" smtClean="0"/>
          </a:p>
          <a:p>
            <a:endParaRPr lang="en-IN" dirty="0"/>
          </a:p>
        </p:txBody>
      </p:sp>
      <p:sp>
        <p:nvSpPr>
          <p:cNvPr id="5" name="Rectangle 4"/>
          <p:cNvSpPr/>
          <p:nvPr/>
        </p:nvSpPr>
        <p:spPr>
          <a:xfrm>
            <a:off x="2483639" y="457200"/>
            <a:ext cx="3581750" cy="400110"/>
          </a:xfrm>
          <a:prstGeom prst="rect">
            <a:avLst/>
          </a:prstGeom>
        </p:spPr>
        <p:txBody>
          <a:bodyPr wrap="none">
            <a:spAutoFit/>
          </a:bodyPr>
          <a:lstStyle/>
          <a:p>
            <a:r>
              <a:rPr lang="en-US" sz="2000" b="1" u="sng" dirty="0" smtClean="0"/>
              <a:t> </a:t>
            </a:r>
            <a:r>
              <a:rPr lang="en-US" sz="2000" b="1" u="sng" dirty="0"/>
              <a:t>Mass Spectrum of </a:t>
            </a:r>
            <a:r>
              <a:rPr lang="en-US" sz="2000" b="1" u="sng" dirty="0" err="1"/>
              <a:t>Irganox</a:t>
            </a:r>
            <a:r>
              <a:rPr lang="en-US" sz="2000" b="1" u="sng" dirty="0"/>
              <a:t> 1010</a:t>
            </a:r>
            <a:endParaRPr lang="en-US" sz="2000" u="sng" dirty="0"/>
          </a:p>
        </p:txBody>
      </p:sp>
      <p:pic>
        <p:nvPicPr>
          <p:cNvPr id="7" name="Picture 6"/>
          <p:cNvPicPr/>
          <p:nvPr/>
        </p:nvPicPr>
        <p:blipFill>
          <a:blip r:embed="rId3"/>
          <a:srcRect l="15598" t="32621" r="19551" b="26923"/>
          <a:stretch>
            <a:fillRect/>
          </a:stretch>
        </p:blipFill>
        <p:spPr bwMode="auto">
          <a:xfrm>
            <a:off x="990600" y="1219200"/>
            <a:ext cx="7315200" cy="4495799"/>
          </a:xfrm>
          <a:prstGeom prst="rect">
            <a:avLst/>
          </a:prstGeom>
          <a:noFill/>
          <a:ln w="9525">
            <a:noFill/>
            <a:miter lim="800000"/>
            <a:headEnd/>
            <a:tailEnd/>
          </a:ln>
        </p:spPr>
      </p:pic>
    </p:spTree>
    <p:extLst>
      <p:ext uri="{BB962C8B-B14F-4D97-AF65-F5344CB8AC3E}">
        <p14:creationId xmlns:p14="http://schemas.microsoft.com/office/powerpoint/2010/main" val="2724123283"/>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0" y="11806"/>
            <a:ext cx="9143999" cy="6858000"/>
          </a:xfrm>
          <a:prstGeom prst="rect">
            <a:avLst/>
          </a:prstGeom>
        </p:spPr>
      </p:pic>
      <p:sp>
        <p:nvSpPr>
          <p:cNvPr id="9" name="Rectangle 8"/>
          <p:cNvSpPr/>
          <p:nvPr/>
        </p:nvSpPr>
        <p:spPr>
          <a:xfrm>
            <a:off x="355242" y="2644169"/>
            <a:ext cx="7874358" cy="923330"/>
          </a:xfrm>
          <a:prstGeom prst="rect">
            <a:avLst/>
          </a:prstGeom>
        </p:spPr>
        <p:txBody>
          <a:bodyPr wrap="square">
            <a:spAutoFit/>
          </a:bodyPr>
          <a:lstStyle/>
          <a:p>
            <a:endParaRPr lang="en-US" dirty="0" smtClean="0"/>
          </a:p>
          <a:p>
            <a:endParaRPr lang="en-US" dirty="0" smtClean="0"/>
          </a:p>
          <a:p>
            <a:endParaRPr lang="en-IN" dirty="0"/>
          </a:p>
        </p:txBody>
      </p:sp>
      <p:pic>
        <p:nvPicPr>
          <p:cNvPr id="7" name="Picture 6" descr="Graphic2.jpg"/>
          <p:cNvPicPr/>
          <p:nvPr/>
        </p:nvPicPr>
        <p:blipFill>
          <a:blip r:embed="rId3"/>
          <a:stretch>
            <a:fillRect/>
          </a:stretch>
        </p:blipFill>
        <p:spPr>
          <a:xfrm>
            <a:off x="1295400" y="1143000"/>
            <a:ext cx="6781800" cy="4724401"/>
          </a:xfrm>
          <a:prstGeom prst="rect">
            <a:avLst/>
          </a:prstGeom>
        </p:spPr>
      </p:pic>
      <p:sp>
        <p:nvSpPr>
          <p:cNvPr id="41985" name="Rectangle 1"/>
          <p:cNvSpPr>
            <a:spLocks noChangeArrowheads="1"/>
          </p:cNvSpPr>
          <p:nvPr/>
        </p:nvSpPr>
        <p:spPr bwMode="auto">
          <a:xfrm>
            <a:off x="389907" y="224135"/>
            <a:ext cx="3713517" cy="43088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200" b="1" i="0" u="sng" strike="noStrike" cap="none" normalizeH="0" baseline="0" dirty="0" smtClean="0">
                <a:ln>
                  <a:noFill/>
                </a:ln>
                <a:solidFill>
                  <a:schemeClr val="tx1"/>
                </a:solidFill>
                <a:effectLst/>
                <a:latin typeface="Calibri" pitchFamily="34" charset="0"/>
                <a:ea typeface="Calibri" pitchFamily="34" charset="0"/>
                <a:cs typeface="Helvetica-Bold"/>
              </a:rPr>
              <a:t>Mass Spectrum of </a:t>
            </a:r>
            <a:r>
              <a:rPr kumimoji="0" lang="en-US" sz="2200" b="1" i="0" u="sng" strike="noStrike" cap="none" normalizeH="0" baseline="0" dirty="0" err="1" smtClean="0">
                <a:ln>
                  <a:noFill/>
                </a:ln>
                <a:solidFill>
                  <a:schemeClr val="tx1"/>
                </a:solidFill>
                <a:effectLst/>
                <a:latin typeface="Calibri" pitchFamily="34" charset="0"/>
                <a:ea typeface="Calibri" pitchFamily="34" charset="0"/>
                <a:cs typeface="Helvetica-Bold"/>
              </a:rPr>
              <a:t>Irganox</a:t>
            </a:r>
            <a:r>
              <a:rPr kumimoji="0" lang="en-US" sz="2200" b="1" i="0" u="sng" strike="noStrike" cap="none" normalizeH="0" baseline="0" dirty="0" smtClean="0">
                <a:ln>
                  <a:noFill/>
                </a:ln>
                <a:solidFill>
                  <a:schemeClr val="tx1"/>
                </a:solidFill>
                <a:effectLst/>
                <a:latin typeface="Calibri" pitchFamily="34" charset="0"/>
                <a:ea typeface="Calibri" pitchFamily="34" charset="0"/>
                <a:cs typeface="Helvetica-Bold"/>
              </a:rPr>
              <a:t> 168</a:t>
            </a:r>
            <a:endParaRPr kumimoji="0" lang="en-US" sz="2200" b="0" i="0" u="sng" strike="noStrike" cap="none" normalizeH="0" baseline="0" dirty="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2240043743"/>
      </p:ext>
    </p:extLst>
  </p:cSld>
  <p:clrMapOvr>
    <a:masterClrMapping/>
  </p:clrMapOvr>
  <p:transition>
    <p:zoom/>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0" y="0"/>
            <a:ext cx="9143999" cy="6858000"/>
          </a:xfrm>
          <a:prstGeom prst="rect">
            <a:avLst/>
          </a:prstGeom>
        </p:spPr>
      </p:pic>
      <p:sp>
        <p:nvSpPr>
          <p:cNvPr id="5" name="Rectangle 4"/>
          <p:cNvSpPr/>
          <p:nvPr/>
        </p:nvSpPr>
        <p:spPr>
          <a:xfrm>
            <a:off x="395536" y="404664"/>
            <a:ext cx="184731" cy="392159"/>
          </a:xfrm>
          <a:prstGeom prst="rect">
            <a:avLst/>
          </a:prstGeom>
        </p:spPr>
        <p:txBody>
          <a:bodyPr wrap="none">
            <a:spAutoFit/>
          </a:bodyPr>
          <a:lstStyle/>
          <a:p>
            <a:pPr>
              <a:lnSpc>
                <a:spcPct val="115000"/>
              </a:lnSpc>
            </a:pPr>
            <a:endParaRPr lang="en-IN" b="1" dirty="0">
              <a:solidFill>
                <a:prstClr val="black"/>
              </a:solidFill>
            </a:endParaRPr>
          </a:p>
        </p:txBody>
      </p:sp>
      <p:graphicFrame>
        <p:nvGraphicFramePr>
          <p:cNvPr id="8" name="Table 7"/>
          <p:cNvGraphicFramePr>
            <a:graphicFrameLocks noGrp="1"/>
          </p:cNvGraphicFramePr>
          <p:nvPr>
            <p:extLst>
              <p:ext uri="{D42A27DB-BD31-4B8C-83A1-F6EECF244321}">
                <p14:modId xmlns:p14="http://schemas.microsoft.com/office/powerpoint/2010/main" val="2600495704"/>
              </p:ext>
            </p:extLst>
          </p:nvPr>
        </p:nvGraphicFramePr>
        <p:xfrm>
          <a:off x="179512" y="1196751"/>
          <a:ext cx="8784976" cy="4837176"/>
        </p:xfrm>
        <a:graphic>
          <a:graphicData uri="http://schemas.openxmlformats.org/drawingml/2006/table">
            <a:tbl>
              <a:tblPr firstRow="1" bandRow="1">
                <a:tableStyleId>{5C22544A-7EE6-4342-B048-85BDC9FD1C3A}</a:tableStyleId>
              </a:tblPr>
              <a:tblGrid>
                <a:gridCol w="1368152"/>
                <a:gridCol w="3240360"/>
                <a:gridCol w="2376264"/>
                <a:gridCol w="1800200"/>
              </a:tblGrid>
              <a:tr h="555797">
                <a:tc>
                  <a:txBody>
                    <a:bodyPr/>
                    <a:lstStyle/>
                    <a:p>
                      <a:pPr>
                        <a:lnSpc>
                          <a:spcPct val="115000"/>
                        </a:lnSpc>
                        <a:spcAft>
                          <a:spcPts val="0"/>
                        </a:spcAft>
                      </a:pPr>
                      <a:r>
                        <a:rPr lang="en-US" sz="1800" kern="1200" dirty="0" smtClean="0">
                          <a:solidFill>
                            <a:schemeClr val="dk1"/>
                          </a:solidFill>
                          <a:latin typeface="+mn-lt"/>
                          <a:ea typeface="+mn-ea"/>
                          <a:cs typeface="+mn-cs"/>
                        </a:rPr>
                        <a:t>Source of </a:t>
                      </a:r>
                      <a:r>
                        <a:rPr lang="en-US" sz="1800" kern="1200" dirty="0" err="1" smtClean="0">
                          <a:solidFill>
                            <a:schemeClr val="dk1"/>
                          </a:solidFill>
                          <a:latin typeface="+mn-lt"/>
                          <a:ea typeface="+mn-ea"/>
                          <a:cs typeface="+mn-cs"/>
                        </a:rPr>
                        <a:t>Leachables</a:t>
                      </a:r>
                      <a:endParaRPr lang="en-IN" sz="1800" kern="1200" dirty="0" smtClean="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nSpc>
                          <a:spcPct val="115000"/>
                        </a:lnSpc>
                        <a:spcAft>
                          <a:spcPts val="0"/>
                        </a:spcAft>
                      </a:pPr>
                      <a:r>
                        <a:rPr lang="en-US" sz="1800" kern="1200" dirty="0" err="1" smtClean="0">
                          <a:solidFill>
                            <a:schemeClr val="dk1"/>
                          </a:solidFill>
                          <a:latin typeface="+mn-lt"/>
                          <a:ea typeface="+mn-ea"/>
                          <a:cs typeface="+mn-cs"/>
                        </a:rPr>
                        <a:t>Leachables</a:t>
                      </a:r>
                      <a:endParaRPr lang="en-IN" sz="1800" kern="1200" dirty="0" smtClean="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nSpc>
                          <a:spcPct val="115000"/>
                        </a:lnSpc>
                        <a:spcAft>
                          <a:spcPts val="0"/>
                        </a:spcAft>
                      </a:pPr>
                      <a:r>
                        <a:rPr lang="en-US" sz="1800" kern="1200" dirty="0" smtClean="0">
                          <a:solidFill>
                            <a:schemeClr val="dk1"/>
                          </a:solidFill>
                          <a:latin typeface="+mn-lt"/>
                          <a:ea typeface="+mn-ea"/>
                          <a:cs typeface="+mn-cs"/>
                        </a:rPr>
                        <a:t>Components of Leachable study</a:t>
                      </a:r>
                      <a:endParaRPr lang="en-IN" sz="1800" kern="1200" dirty="0" smtClean="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nSpc>
                          <a:spcPct val="115000"/>
                        </a:lnSpc>
                        <a:spcAft>
                          <a:spcPts val="0"/>
                        </a:spcAft>
                      </a:pPr>
                      <a:r>
                        <a:rPr lang="en-US" sz="1800" kern="1200" dirty="0" smtClean="0">
                          <a:solidFill>
                            <a:schemeClr val="dk1"/>
                          </a:solidFill>
                          <a:latin typeface="+mn-lt"/>
                          <a:ea typeface="+mn-ea"/>
                          <a:cs typeface="+mn-cs"/>
                        </a:rPr>
                        <a:t>Significance of leachable Study</a:t>
                      </a:r>
                      <a:endParaRPr lang="en-IN" sz="1800" kern="1200" dirty="0" smtClean="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r>
              <a:tr h="3705316">
                <a:tc>
                  <a:txBody>
                    <a:bodyPr/>
                    <a:lstStyle/>
                    <a:p>
                      <a:pPr>
                        <a:lnSpc>
                          <a:spcPct val="115000"/>
                        </a:lnSpc>
                        <a:spcAft>
                          <a:spcPts val="0"/>
                        </a:spcAft>
                      </a:pPr>
                      <a:r>
                        <a:rPr lang="en-US" sz="1800" kern="1200" dirty="0" smtClean="0">
                          <a:solidFill>
                            <a:schemeClr val="dk1"/>
                          </a:solidFill>
                          <a:latin typeface="+mn-lt"/>
                          <a:ea typeface="+mn-ea"/>
                          <a:cs typeface="+mn-cs"/>
                        </a:rPr>
                        <a:t>Rubber Stopper</a:t>
                      </a:r>
                      <a:endParaRPr lang="en-IN" sz="1800" kern="1200" dirty="0" smtClean="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kern="1200" dirty="0" err="1" smtClean="0">
                          <a:solidFill>
                            <a:schemeClr val="dk1"/>
                          </a:solidFill>
                          <a:latin typeface="+mn-lt"/>
                          <a:ea typeface="+mn-ea"/>
                          <a:cs typeface="+mn-cs"/>
                        </a:rPr>
                        <a:t>Thiurams</a:t>
                      </a:r>
                      <a:r>
                        <a:rPr lang="en-US" sz="1800" kern="1200" dirty="0" smtClean="0">
                          <a:solidFill>
                            <a:schemeClr val="dk1"/>
                          </a:solidFill>
                          <a:latin typeface="+mn-lt"/>
                          <a:ea typeface="+mn-ea"/>
                          <a:cs typeface="+mn-cs"/>
                        </a:rPr>
                        <a:t>, </a:t>
                      </a:r>
                      <a:r>
                        <a:rPr lang="en-US" sz="1800" kern="1200" dirty="0" err="1" smtClean="0">
                          <a:solidFill>
                            <a:schemeClr val="dk1"/>
                          </a:solidFill>
                          <a:latin typeface="+mn-lt"/>
                          <a:ea typeface="+mn-ea"/>
                          <a:cs typeface="+mn-cs"/>
                        </a:rPr>
                        <a:t>dithiocarbamates</a:t>
                      </a:r>
                      <a:r>
                        <a:rPr lang="en-US" sz="1800" kern="1200" dirty="0" smtClean="0">
                          <a:solidFill>
                            <a:schemeClr val="dk1"/>
                          </a:solidFill>
                          <a:latin typeface="+mn-lt"/>
                          <a:ea typeface="+mn-ea"/>
                          <a:cs typeface="+mn-cs"/>
                        </a:rPr>
                        <a:t> and </a:t>
                      </a:r>
                      <a:r>
                        <a:rPr lang="en-US" sz="1800" kern="1200" dirty="0" err="1" smtClean="0">
                          <a:solidFill>
                            <a:schemeClr val="dk1"/>
                          </a:solidFill>
                          <a:latin typeface="+mn-lt"/>
                          <a:ea typeface="+mn-ea"/>
                          <a:cs typeface="+mn-cs"/>
                        </a:rPr>
                        <a:t>mercaptobenzothiazoles</a:t>
                      </a:r>
                      <a:r>
                        <a:rPr lang="en-US" sz="1800" kern="1200" dirty="0" smtClean="0">
                          <a:solidFill>
                            <a:schemeClr val="dk1"/>
                          </a:solidFill>
                          <a:latin typeface="+mn-lt"/>
                          <a:ea typeface="+mn-ea"/>
                          <a:cs typeface="+mn-cs"/>
                        </a:rPr>
                        <a:t> are commonly used sulfur-containing Curing agents in Rubber manufacturing, hence , they are Potential </a:t>
                      </a:r>
                      <a:r>
                        <a:rPr lang="en-US" sz="1800" kern="1200" dirty="0" err="1" smtClean="0">
                          <a:solidFill>
                            <a:schemeClr val="dk1"/>
                          </a:solidFill>
                          <a:latin typeface="+mn-lt"/>
                          <a:ea typeface="+mn-ea"/>
                          <a:cs typeface="+mn-cs"/>
                        </a:rPr>
                        <a:t>leachables</a:t>
                      </a:r>
                      <a:r>
                        <a:rPr lang="en-US" sz="1800" kern="1200" dirty="0" smtClean="0">
                          <a:solidFill>
                            <a:schemeClr val="dk1"/>
                          </a:solidFill>
                          <a:latin typeface="+mn-lt"/>
                          <a:ea typeface="+mn-ea"/>
                          <a:cs typeface="+mn-cs"/>
                        </a:rPr>
                        <a:t> in the drug product where Sulfur-cured rubber is used</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r>
                        <a:rPr lang="en-US" sz="1800" kern="1200" dirty="0" smtClean="0">
                          <a:solidFill>
                            <a:schemeClr val="dk1"/>
                          </a:solidFill>
                          <a:latin typeface="+mn-lt"/>
                          <a:ea typeface="+mn-ea"/>
                          <a:cs typeface="+mn-cs"/>
                        </a:rPr>
                        <a:t>HPLC-MS/MS, HPLC Q-</a:t>
                      </a:r>
                      <a:r>
                        <a:rPr lang="en-US" sz="1800" kern="1200" dirty="0" err="1" smtClean="0">
                          <a:solidFill>
                            <a:schemeClr val="dk1"/>
                          </a:solidFill>
                          <a:latin typeface="+mn-lt"/>
                          <a:ea typeface="+mn-ea"/>
                          <a:cs typeface="+mn-cs"/>
                        </a:rPr>
                        <a:t>Tof</a:t>
                      </a:r>
                      <a:r>
                        <a:rPr lang="en-US" sz="1800" kern="1200" dirty="0" smtClean="0">
                          <a:solidFill>
                            <a:schemeClr val="dk1"/>
                          </a:solidFill>
                          <a:latin typeface="+mn-lt"/>
                          <a:ea typeface="+mn-ea"/>
                          <a:cs typeface="+mn-cs"/>
                        </a:rPr>
                        <a:t>, HPLC-UV, DAD</a:t>
                      </a:r>
                      <a:endParaRPr lang="en-IN" sz="1800" kern="1200" dirty="0" smtClean="0">
                        <a:solidFill>
                          <a:schemeClr val="dk1"/>
                        </a:solidFill>
                        <a:latin typeface="+mn-lt"/>
                        <a:ea typeface="+mn-ea"/>
                        <a:cs typeface="+mn-cs"/>
                      </a:endParaRPr>
                    </a:p>
                    <a:p>
                      <a:pPr lvl="0"/>
                      <a:r>
                        <a:rPr lang="en-US" sz="1800" kern="1200" dirty="0" smtClean="0">
                          <a:solidFill>
                            <a:schemeClr val="dk1"/>
                          </a:solidFill>
                          <a:latin typeface="+mn-lt"/>
                          <a:ea typeface="+mn-ea"/>
                          <a:cs typeface="+mn-cs"/>
                        </a:rPr>
                        <a:t>HS-GC, HS-GC-MS</a:t>
                      </a:r>
                      <a:endParaRPr lang="en-IN" sz="1800" kern="1200" dirty="0" smtClean="0">
                        <a:solidFill>
                          <a:schemeClr val="dk1"/>
                        </a:solidFill>
                        <a:latin typeface="+mn-lt"/>
                        <a:ea typeface="+mn-ea"/>
                        <a:cs typeface="+mn-cs"/>
                      </a:endParaRPr>
                    </a:p>
                    <a:p>
                      <a:pPr lvl="0"/>
                      <a:r>
                        <a:rPr lang="en-US" sz="1800" kern="1200" dirty="0" smtClean="0">
                          <a:solidFill>
                            <a:schemeClr val="dk1"/>
                          </a:solidFill>
                          <a:latin typeface="+mn-lt"/>
                          <a:ea typeface="+mn-ea"/>
                          <a:cs typeface="+mn-cs"/>
                        </a:rPr>
                        <a:t>GC (FID, ECD, FID-NP), GC-MS</a:t>
                      </a:r>
                      <a:endParaRPr lang="en-IN" sz="1800" kern="1200" dirty="0" smtClean="0">
                        <a:solidFill>
                          <a:schemeClr val="dk1"/>
                        </a:solidFill>
                        <a:latin typeface="+mn-lt"/>
                        <a:ea typeface="+mn-ea"/>
                        <a:cs typeface="+mn-cs"/>
                      </a:endParaRPr>
                    </a:p>
                    <a:p>
                      <a:pPr lvl="0"/>
                      <a:r>
                        <a:rPr lang="en-US" sz="1800" kern="1200" dirty="0" smtClean="0">
                          <a:solidFill>
                            <a:schemeClr val="dk1"/>
                          </a:solidFill>
                          <a:latin typeface="+mn-lt"/>
                          <a:ea typeface="+mn-ea"/>
                          <a:cs typeface="+mn-cs"/>
                        </a:rPr>
                        <a:t>GC-TEA (nitrosamines)</a:t>
                      </a:r>
                      <a:endParaRPr lang="en-IN" sz="1800" kern="1200" dirty="0" smtClean="0">
                        <a:solidFill>
                          <a:schemeClr val="dk1"/>
                        </a:solidFill>
                        <a:latin typeface="+mn-lt"/>
                        <a:ea typeface="+mn-ea"/>
                        <a:cs typeface="+mn-cs"/>
                      </a:endParaRPr>
                    </a:p>
                    <a:p>
                      <a:pPr lvl="0"/>
                      <a:r>
                        <a:rPr lang="en-US" sz="1800" kern="1200" dirty="0" smtClean="0">
                          <a:solidFill>
                            <a:schemeClr val="dk1"/>
                          </a:solidFill>
                          <a:latin typeface="+mn-lt"/>
                          <a:ea typeface="+mn-ea"/>
                          <a:cs typeface="+mn-cs"/>
                        </a:rPr>
                        <a:t>ICP-OES, ICP-MS, AAS, IR</a:t>
                      </a:r>
                      <a:endParaRPr lang="en-IN" sz="1800" kern="1200" dirty="0" smtClean="0">
                        <a:solidFill>
                          <a:schemeClr val="dk1"/>
                        </a:solidFill>
                        <a:latin typeface="+mn-lt"/>
                        <a:ea typeface="+mn-ea"/>
                        <a:cs typeface="+mn-cs"/>
                      </a:endParaRPr>
                    </a:p>
                    <a:p>
                      <a:pPr lvl="0"/>
                      <a:r>
                        <a:rPr lang="en-US" sz="1800" kern="1200" dirty="0" smtClean="0">
                          <a:solidFill>
                            <a:schemeClr val="dk1"/>
                          </a:solidFill>
                          <a:latin typeface="+mn-lt"/>
                          <a:ea typeface="+mn-ea"/>
                          <a:cs typeface="+mn-cs"/>
                        </a:rPr>
                        <a:t>FTIR</a:t>
                      </a:r>
                      <a:endParaRPr lang="en-IN" sz="1800" kern="1200" dirty="0" smtClean="0">
                        <a:solidFill>
                          <a:schemeClr val="dk1"/>
                        </a:solidFill>
                        <a:latin typeface="+mn-lt"/>
                        <a:ea typeface="+mn-ea"/>
                        <a:cs typeface="+mn-cs"/>
                      </a:endParaRPr>
                    </a:p>
                    <a:p>
                      <a:pPr lvl="0"/>
                      <a:r>
                        <a:rPr lang="en-US" sz="1800" kern="1200" dirty="0" smtClean="0">
                          <a:solidFill>
                            <a:schemeClr val="dk1"/>
                          </a:solidFill>
                          <a:latin typeface="+mn-lt"/>
                          <a:ea typeface="+mn-ea"/>
                          <a:cs typeface="+mn-cs"/>
                        </a:rPr>
                        <a:t>TGA, DCS</a:t>
                      </a:r>
                      <a:endParaRPr lang="en-IN" sz="1800" kern="1200" dirty="0" smtClean="0">
                        <a:solidFill>
                          <a:schemeClr val="dk1"/>
                        </a:solidFill>
                        <a:latin typeface="+mn-lt"/>
                        <a:ea typeface="+mn-ea"/>
                        <a:cs typeface="+mn-cs"/>
                      </a:endParaRPr>
                    </a:p>
                    <a:p>
                      <a:pPr lvl="0"/>
                      <a:r>
                        <a:rPr lang="en-US" sz="1800" kern="1200" dirty="0" smtClean="0">
                          <a:solidFill>
                            <a:schemeClr val="dk1"/>
                          </a:solidFill>
                          <a:latin typeface="+mn-lt"/>
                          <a:ea typeface="+mn-ea"/>
                          <a:cs typeface="+mn-cs"/>
                        </a:rPr>
                        <a:t>X-ray fluorescence analysis</a:t>
                      </a:r>
                      <a:endParaRPr lang="en-IN" sz="1800" kern="1200" dirty="0" smtClean="0">
                        <a:solidFill>
                          <a:schemeClr val="dk1"/>
                        </a:solidFill>
                        <a:latin typeface="+mn-lt"/>
                        <a:ea typeface="+mn-ea"/>
                        <a:cs typeface="+mn-cs"/>
                      </a:endParaRPr>
                    </a:p>
                    <a:p>
                      <a:pPr lvl="0"/>
                      <a:r>
                        <a:rPr lang="en-US" sz="1800" kern="1200" dirty="0" smtClean="0">
                          <a:solidFill>
                            <a:schemeClr val="dk1"/>
                          </a:solidFill>
                          <a:latin typeface="+mn-lt"/>
                          <a:ea typeface="+mn-ea"/>
                          <a:cs typeface="+mn-cs"/>
                        </a:rPr>
                        <a:t>Accelerated Solvent Extraction (ASE)</a:t>
                      </a:r>
                      <a:endParaRPr lang="en-IN" sz="1800" kern="1200" dirty="0" smtClean="0">
                        <a:solidFill>
                          <a:schemeClr val="dk1"/>
                        </a:solidFill>
                        <a:latin typeface="+mn-lt"/>
                        <a:ea typeface="+mn-ea"/>
                        <a:cs typeface="+mn-cs"/>
                      </a:endParaRPr>
                    </a:p>
                    <a:p>
                      <a:r>
                        <a:rPr lang="en-US" sz="1800" kern="1200" dirty="0" err="1" smtClean="0">
                          <a:solidFill>
                            <a:schemeClr val="dk1"/>
                          </a:solidFill>
                          <a:latin typeface="+mn-lt"/>
                          <a:ea typeface="+mn-ea"/>
                          <a:cs typeface="+mn-cs"/>
                        </a:rPr>
                        <a:t>Soxhlet</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kern="1200" dirty="0" smtClean="0">
                          <a:solidFill>
                            <a:schemeClr val="dk1"/>
                          </a:solidFill>
                          <a:latin typeface="+mn-lt"/>
                          <a:ea typeface="+mn-ea"/>
                          <a:cs typeface="+mn-cs"/>
                        </a:rPr>
                        <a:t>Is conducted in order to monitor any substances that leach out of a material into the final drug product in its commercial packaging (primary &amp; secondary) and are thus exposed to patients.</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9" name="Rectangle 8"/>
          <p:cNvSpPr/>
          <p:nvPr/>
        </p:nvSpPr>
        <p:spPr>
          <a:xfrm>
            <a:off x="179512" y="332656"/>
            <a:ext cx="1619354" cy="461665"/>
          </a:xfrm>
          <a:prstGeom prst="rect">
            <a:avLst/>
          </a:prstGeom>
        </p:spPr>
        <p:txBody>
          <a:bodyPr wrap="none">
            <a:spAutoFit/>
          </a:bodyPr>
          <a:lstStyle/>
          <a:p>
            <a:r>
              <a:rPr lang="en-US" sz="2400" b="1" i="1" u="sng" dirty="0" err="1">
                <a:solidFill>
                  <a:prstClr val="black"/>
                </a:solidFill>
                <a:latin typeface="Times New Roman" pitchFamily="18" charset="0"/>
                <a:cs typeface="Times New Roman" pitchFamily="18" charset="0"/>
              </a:rPr>
              <a:t>Leachables</a:t>
            </a:r>
            <a:endParaRPr lang="en-IN"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amond(in)">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edge">
                                      <p:cBhvr>
                                        <p:cTn id="1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1" y="0"/>
            <a:ext cx="9143999" cy="6858000"/>
          </a:xfrm>
          <a:prstGeom prst="rect">
            <a:avLst/>
          </a:prstGeom>
        </p:spPr>
      </p:pic>
      <p:sp>
        <p:nvSpPr>
          <p:cNvPr id="12" name="Rectangle 11"/>
          <p:cNvSpPr/>
          <p:nvPr/>
        </p:nvSpPr>
        <p:spPr>
          <a:xfrm>
            <a:off x="251520" y="188640"/>
            <a:ext cx="4572000" cy="461665"/>
          </a:xfrm>
          <a:prstGeom prst="rect">
            <a:avLst/>
          </a:prstGeom>
        </p:spPr>
        <p:txBody>
          <a:bodyPr>
            <a:spAutoFit/>
          </a:bodyPr>
          <a:lstStyle/>
          <a:p>
            <a:pPr lvl="0"/>
            <a:r>
              <a:rPr lang="en-US" sz="2400" b="1" i="1" u="sng" dirty="0" err="1">
                <a:solidFill>
                  <a:prstClr val="black"/>
                </a:solidFill>
                <a:latin typeface="Times New Roman" pitchFamily="18" charset="0"/>
                <a:cs typeface="Times New Roman" pitchFamily="18" charset="0"/>
              </a:rPr>
              <a:t>Leachables</a:t>
            </a:r>
            <a:endParaRPr lang="en-IN" sz="2400" dirty="0">
              <a:solidFill>
                <a:prstClr val="black"/>
              </a:solidFill>
            </a:endParaRPr>
          </a:p>
        </p:txBody>
      </p:sp>
      <p:graphicFrame>
        <p:nvGraphicFramePr>
          <p:cNvPr id="13" name="Table 12"/>
          <p:cNvGraphicFramePr>
            <a:graphicFrameLocks noGrp="1"/>
          </p:cNvGraphicFramePr>
          <p:nvPr>
            <p:extLst>
              <p:ext uri="{D42A27DB-BD31-4B8C-83A1-F6EECF244321}">
                <p14:modId xmlns:p14="http://schemas.microsoft.com/office/powerpoint/2010/main" val="162294687"/>
              </p:ext>
            </p:extLst>
          </p:nvPr>
        </p:nvGraphicFramePr>
        <p:xfrm>
          <a:off x="251520" y="956648"/>
          <a:ext cx="8640960" cy="5568696"/>
        </p:xfrm>
        <a:graphic>
          <a:graphicData uri="http://schemas.openxmlformats.org/drawingml/2006/table">
            <a:tbl>
              <a:tblPr firstRow="1" bandRow="1">
                <a:tableStyleId>{5C22544A-7EE6-4342-B048-85BDC9FD1C3A}</a:tableStyleId>
              </a:tblPr>
              <a:tblGrid>
                <a:gridCol w="1440160"/>
                <a:gridCol w="3528392"/>
                <a:gridCol w="1944216"/>
                <a:gridCol w="1728192"/>
              </a:tblGrid>
              <a:tr h="510912">
                <a:tc>
                  <a:txBody>
                    <a:bodyPr/>
                    <a:lstStyle/>
                    <a:p>
                      <a:pPr>
                        <a:lnSpc>
                          <a:spcPct val="115000"/>
                        </a:lnSpc>
                        <a:spcAft>
                          <a:spcPts val="0"/>
                        </a:spcAft>
                      </a:pPr>
                      <a:r>
                        <a:rPr lang="en-US" sz="1800" kern="1200" dirty="0" smtClean="0">
                          <a:solidFill>
                            <a:schemeClr val="dk1"/>
                          </a:solidFill>
                          <a:latin typeface="+mn-lt"/>
                          <a:ea typeface="+mn-ea"/>
                          <a:cs typeface="+mn-cs"/>
                        </a:rPr>
                        <a:t>Source of </a:t>
                      </a:r>
                      <a:r>
                        <a:rPr lang="en-US" sz="1800" kern="1200" dirty="0" err="1" smtClean="0">
                          <a:solidFill>
                            <a:schemeClr val="dk1"/>
                          </a:solidFill>
                          <a:latin typeface="+mn-lt"/>
                          <a:ea typeface="+mn-ea"/>
                          <a:cs typeface="+mn-cs"/>
                        </a:rPr>
                        <a:t>Leachables</a:t>
                      </a:r>
                      <a:endParaRPr lang="en-IN" sz="1800" kern="1200" dirty="0" smtClean="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nSpc>
                          <a:spcPct val="115000"/>
                        </a:lnSpc>
                        <a:spcAft>
                          <a:spcPts val="0"/>
                        </a:spcAft>
                      </a:pPr>
                      <a:r>
                        <a:rPr lang="en-US" sz="1800" kern="1200" dirty="0" err="1" smtClean="0">
                          <a:solidFill>
                            <a:schemeClr val="dk1"/>
                          </a:solidFill>
                          <a:latin typeface="+mn-lt"/>
                          <a:ea typeface="+mn-ea"/>
                          <a:cs typeface="+mn-cs"/>
                        </a:rPr>
                        <a:t>Leachables</a:t>
                      </a:r>
                      <a:endParaRPr lang="en-IN" sz="1800" kern="1200" dirty="0" smtClean="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nSpc>
                          <a:spcPct val="115000"/>
                        </a:lnSpc>
                        <a:spcAft>
                          <a:spcPts val="0"/>
                        </a:spcAft>
                      </a:pPr>
                      <a:r>
                        <a:rPr lang="en-US" sz="1800" kern="1200" dirty="0" smtClean="0">
                          <a:solidFill>
                            <a:schemeClr val="dk1"/>
                          </a:solidFill>
                          <a:latin typeface="+mn-lt"/>
                          <a:ea typeface="+mn-ea"/>
                          <a:cs typeface="+mn-cs"/>
                        </a:rPr>
                        <a:t>Components of Leachable study</a:t>
                      </a:r>
                      <a:endParaRPr lang="en-IN" sz="1800" kern="1200" dirty="0" smtClean="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nSpc>
                          <a:spcPct val="115000"/>
                        </a:lnSpc>
                        <a:spcAft>
                          <a:spcPts val="0"/>
                        </a:spcAft>
                      </a:pPr>
                      <a:r>
                        <a:rPr lang="en-US" sz="1800" kern="1200" dirty="0" smtClean="0">
                          <a:solidFill>
                            <a:schemeClr val="dk1"/>
                          </a:solidFill>
                          <a:latin typeface="+mn-lt"/>
                          <a:ea typeface="+mn-ea"/>
                          <a:cs typeface="+mn-cs"/>
                        </a:rPr>
                        <a:t>Significance of Leachable Study</a:t>
                      </a:r>
                      <a:endParaRPr lang="en-IN" sz="1800" kern="1200" dirty="0" smtClean="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r>
              <a:tr h="510912">
                <a:tc>
                  <a:txBody>
                    <a:bodyPr/>
                    <a:lstStyle/>
                    <a:p>
                      <a:pPr>
                        <a:lnSpc>
                          <a:spcPct val="115000"/>
                        </a:lnSpc>
                        <a:spcAft>
                          <a:spcPts val="0"/>
                        </a:spcAft>
                      </a:pPr>
                      <a:r>
                        <a:rPr lang="en-US" sz="1800" kern="1200" dirty="0" smtClean="0">
                          <a:solidFill>
                            <a:schemeClr val="dk1"/>
                          </a:solidFill>
                          <a:latin typeface="+mn-lt"/>
                          <a:ea typeface="+mn-ea"/>
                          <a:cs typeface="+mn-cs"/>
                        </a:rPr>
                        <a:t>Printed Label </a:t>
                      </a:r>
                      <a:endParaRPr lang="en-IN" sz="1800" kern="1200" dirty="0" smtClean="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kern="1200" dirty="0" err="1" smtClean="0">
                          <a:solidFill>
                            <a:schemeClr val="dk1"/>
                          </a:solidFill>
                          <a:latin typeface="+mn-lt"/>
                          <a:ea typeface="+mn-ea"/>
                          <a:cs typeface="+mn-cs"/>
                        </a:rPr>
                        <a:t>Phtoinitiators</a:t>
                      </a:r>
                      <a:r>
                        <a:rPr lang="en-US" sz="1800" kern="1200" dirty="0" smtClean="0">
                          <a:solidFill>
                            <a:schemeClr val="dk1"/>
                          </a:solidFill>
                          <a:latin typeface="+mn-lt"/>
                          <a:ea typeface="+mn-ea"/>
                          <a:cs typeface="+mn-cs"/>
                        </a:rPr>
                        <a:t>  1-benzoylcyclohexanol and 2- hydroxyl-2-methylprophenone from ink used on labels of HDPE and glass bottles were found to migrate into a solid products.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10912">
                <a:tc>
                  <a:txBody>
                    <a:bodyPr/>
                    <a:lstStyle/>
                    <a:p>
                      <a:pPr marL="0" algn="l" defTabSz="914400" rtl="0" eaLnBrk="1" latinLnBrk="0" hangingPunct="1">
                        <a:lnSpc>
                          <a:spcPct val="115000"/>
                        </a:lnSpc>
                        <a:spcAft>
                          <a:spcPts val="0"/>
                        </a:spcAft>
                      </a:pPr>
                      <a:r>
                        <a:rPr lang="en-US" sz="1800" kern="1200" dirty="0" smtClean="0">
                          <a:solidFill>
                            <a:schemeClr val="dk1"/>
                          </a:solidFill>
                          <a:latin typeface="+mn-lt"/>
                          <a:ea typeface="+mn-ea"/>
                          <a:cs typeface="+mn-cs"/>
                        </a:rPr>
                        <a:t>Polymer</a:t>
                      </a:r>
                      <a:endParaRPr lang="en-IN" sz="1800" kern="1200" dirty="0" smtClean="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r>
                        <a:rPr lang="en-US" sz="1800" kern="1200" dirty="0" err="1" smtClean="0">
                          <a:solidFill>
                            <a:schemeClr val="dk1"/>
                          </a:solidFill>
                          <a:latin typeface="+mn-lt"/>
                          <a:ea typeface="+mn-ea"/>
                          <a:cs typeface="+mn-cs"/>
                        </a:rPr>
                        <a:t>Polybutylene</a:t>
                      </a:r>
                      <a:r>
                        <a:rPr lang="en-US" sz="1800" kern="1200" dirty="0" smtClean="0">
                          <a:solidFill>
                            <a:schemeClr val="dk1"/>
                          </a:solidFill>
                          <a:latin typeface="+mn-lt"/>
                          <a:ea typeface="+mn-ea"/>
                          <a:cs typeface="+mn-cs"/>
                        </a:rPr>
                        <a:t> terephthalate(PBT) is a widely used polyester plastic in medical device and MDI valve components.</a:t>
                      </a:r>
                      <a:endParaRPr lang="en-IN" sz="1800" kern="1200" dirty="0" smtClean="0">
                        <a:solidFill>
                          <a:schemeClr val="dk1"/>
                        </a:solidFill>
                        <a:latin typeface="+mn-lt"/>
                        <a:ea typeface="+mn-ea"/>
                        <a:cs typeface="+mn-cs"/>
                      </a:endParaRPr>
                    </a:p>
                    <a:p>
                      <a:pPr marL="0" algn="l" defTabSz="914400" rtl="0" eaLnBrk="1" latinLnBrk="0" hangingPunct="1"/>
                      <a:r>
                        <a:rPr lang="en-US" sz="1800" kern="1200" dirty="0" smtClean="0">
                          <a:solidFill>
                            <a:schemeClr val="dk1"/>
                          </a:solidFill>
                          <a:latin typeface="+mn-lt"/>
                          <a:ea typeface="+mn-ea"/>
                          <a:cs typeface="+mn-cs"/>
                        </a:rPr>
                        <a:t>PBT </a:t>
                      </a:r>
                      <a:r>
                        <a:rPr lang="en-US" sz="1800" kern="1200" dirty="0" err="1" smtClean="0">
                          <a:solidFill>
                            <a:schemeClr val="dk1"/>
                          </a:solidFill>
                          <a:latin typeface="+mn-lt"/>
                          <a:ea typeface="+mn-ea"/>
                          <a:cs typeface="+mn-cs"/>
                        </a:rPr>
                        <a:t>oligomers</a:t>
                      </a:r>
                      <a:r>
                        <a:rPr lang="en-US" sz="1800" kern="1200" dirty="0" smtClean="0">
                          <a:solidFill>
                            <a:schemeClr val="dk1"/>
                          </a:solidFill>
                          <a:latin typeface="+mn-lt"/>
                          <a:ea typeface="+mn-ea"/>
                          <a:cs typeface="+mn-cs"/>
                        </a:rPr>
                        <a:t> and other residuals or </a:t>
                      </a:r>
                      <a:r>
                        <a:rPr lang="en-US" sz="1800" kern="1200" dirty="0" err="1" smtClean="0">
                          <a:solidFill>
                            <a:schemeClr val="dk1"/>
                          </a:solidFill>
                          <a:latin typeface="+mn-lt"/>
                          <a:ea typeface="+mn-ea"/>
                          <a:cs typeface="+mn-cs"/>
                        </a:rPr>
                        <a:t>degradants</a:t>
                      </a:r>
                      <a:r>
                        <a:rPr lang="en-US" sz="1800" kern="1200" dirty="0" smtClean="0">
                          <a:solidFill>
                            <a:schemeClr val="dk1"/>
                          </a:solidFill>
                          <a:latin typeface="+mn-lt"/>
                          <a:ea typeface="+mn-ea"/>
                          <a:cs typeface="+mn-cs"/>
                        </a:rPr>
                        <a:t> can be similarly leached from the valve components fabricated from this material.</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10912">
                <a:tc>
                  <a:txBody>
                    <a:bodyPr/>
                    <a:lstStyle/>
                    <a:p>
                      <a:pPr>
                        <a:lnSpc>
                          <a:spcPct val="115000"/>
                        </a:lnSpc>
                        <a:spcAft>
                          <a:spcPts val="0"/>
                        </a:spcAft>
                      </a:pPr>
                      <a:r>
                        <a:rPr lang="en-US" sz="1800" b="0" kern="1200" dirty="0" smtClean="0">
                          <a:solidFill>
                            <a:schemeClr val="tx1"/>
                          </a:solidFill>
                          <a:latin typeface="+mn-lt"/>
                          <a:ea typeface="+mn-ea"/>
                          <a:cs typeface="+mn-cs"/>
                        </a:rPr>
                        <a:t>Disposable Bioreactors </a:t>
                      </a:r>
                      <a:endParaRPr lang="en-IN" sz="1800" b="0" kern="1200" dirty="0" smtClean="0">
                        <a:solidFill>
                          <a:schemeClr val="tx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b="0" kern="1200" dirty="0" smtClean="0">
                          <a:solidFill>
                            <a:schemeClr val="tx1"/>
                          </a:solidFill>
                          <a:latin typeface="+mn-lt"/>
                          <a:ea typeface="+mn-ea"/>
                          <a:cs typeface="+mn-cs"/>
                        </a:rPr>
                        <a:t>Disposable bioreactors for the production of Biologics the various plastics- bags, tubing, filters are sources of potential contamination.</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amond(in)">
                                      <p:cBhvr>
                                        <p:cTn id="7" dur="2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edge">
                                      <p:cBhvr>
                                        <p:cTn id="12"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0" y="0"/>
            <a:ext cx="9143999" cy="6858000"/>
          </a:xfrm>
          <a:prstGeom prst="rect">
            <a:avLst/>
          </a:prstGeom>
        </p:spPr>
      </p:pic>
      <p:graphicFrame>
        <p:nvGraphicFramePr>
          <p:cNvPr id="6" name="Table 5"/>
          <p:cNvGraphicFramePr>
            <a:graphicFrameLocks noGrp="1"/>
          </p:cNvGraphicFramePr>
          <p:nvPr>
            <p:extLst>
              <p:ext uri="{D42A27DB-BD31-4B8C-83A1-F6EECF244321}">
                <p14:modId xmlns:p14="http://schemas.microsoft.com/office/powerpoint/2010/main" val="3322711594"/>
              </p:ext>
            </p:extLst>
          </p:nvPr>
        </p:nvGraphicFramePr>
        <p:xfrm>
          <a:off x="179512" y="826344"/>
          <a:ext cx="8784976" cy="5568696"/>
        </p:xfrm>
        <a:graphic>
          <a:graphicData uri="http://schemas.openxmlformats.org/drawingml/2006/table">
            <a:tbl>
              <a:tblPr firstRow="1" bandRow="1">
                <a:tableStyleId>{5C22544A-7EE6-4342-B048-85BDC9FD1C3A}</a:tableStyleId>
              </a:tblPr>
              <a:tblGrid>
                <a:gridCol w="1368152"/>
                <a:gridCol w="3240360"/>
                <a:gridCol w="2376264"/>
                <a:gridCol w="1800200"/>
              </a:tblGrid>
              <a:tr h="619895">
                <a:tc>
                  <a:txBody>
                    <a:bodyPr/>
                    <a:lstStyle/>
                    <a:p>
                      <a:pPr>
                        <a:lnSpc>
                          <a:spcPct val="115000"/>
                        </a:lnSpc>
                        <a:spcAft>
                          <a:spcPts val="0"/>
                        </a:spcAft>
                      </a:pPr>
                      <a:r>
                        <a:rPr lang="en-US" sz="1800" kern="1200" dirty="0" smtClean="0">
                          <a:solidFill>
                            <a:schemeClr val="dk1"/>
                          </a:solidFill>
                          <a:latin typeface="+mn-lt"/>
                          <a:ea typeface="+mn-ea"/>
                          <a:cs typeface="+mn-cs"/>
                        </a:rPr>
                        <a:t>Source of Leachable</a:t>
                      </a:r>
                      <a:endParaRPr lang="en-IN" sz="1800" kern="1200" dirty="0" smtClean="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nSpc>
                          <a:spcPct val="115000"/>
                        </a:lnSpc>
                        <a:spcAft>
                          <a:spcPts val="0"/>
                        </a:spcAft>
                      </a:pPr>
                      <a:r>
                        <a:rPr lang="en-US" sz="1800" kern="1200" dirty="0" smtClean="0">
                          <a:solidFill>
                            <a:schemeClr val="dk1"/>
                          </a:solidFill>
                          <a:latin typeface="+mn-lt"/>
                          <a:ea typeface="+mn-ea"/>
                          <a:cs typeface="+mn-cs"/>
                        </a:rPr>
                        <a:t>Leachable  </a:t>
                      </a:r>
                      <a:endParaRPr lang="en-IN" sz="1800" kern="1200" dirty="0" smtClean="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nSpc>
                          <a:spcPct val="115000"/>
                        </a:lnSpc>
                        <a:spcAft>
                          <a:spcPts val="0"/>
                        </a:spcAft>
                      </a:pPr>
                      <a:r>
                        <a:rPr lang="en-US" sz="1800" kern="1200" dirty="0" smtClean="0">
                          <a:solidFill>
                            <a:schemeClr val="dk1"/>
                          </a:solidFill>
                          <a:latin typeface="+mn-lt"/>
                          <a:ea typeface="+mn-ea"/>
                          <a:cs typeface="+mn-cs"/>
                        </a:rPr>
                        <a:t>Components of Leachable study</a:t>
                      </a:r>
                      <a:endParaRPr lang="en-IN" sz="1800" kern="1200" dirty="0" smtClean="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nSpc>
                          <a:spcPct val="115000"/>
                        </a:lnSpc>
                        <a:spcAft>
                          <a:spcPts val="0"/>
                        </a:spcAft>
                      </a:pPr>
                      <a:r>
                        <a:rPr lang="en-US" sz="1800" kern="1200" dirty="0" smtClean="0">
                          <a:solidFill>
                            <a:schemeClr val="dk1"/>
                          </a:solidFill>
                          <a:latin typeface="+mn-lt"/>
                          <a:ea typeface="+mn-ea"/>
                          <a:cs typeface="+mn-cs"/>
                        </a:rPr>
                        <a:t>Significance of Leachable Study</a:t>
                      </a:r>
                      <a:endParaRPr lang="en-IN" sz="1800" kern="1200" dirty="0" smtClean="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r>
              <a:tr h="4132632">
                <a:tc>
                  <a:txBody>
                    <a:bodyPr/>
                    <a:lstStyle/>
                    <a:p>
                      <a:pPr>
                        <a:lnSpc>
                          <a:spcPct val="115000"/>
                        </a:lnSpc>
                        <a:spcAft>
                          <a:spcPts val="0"/>
                        </a:spcAft>
                      </a:pPr>
                      <a:r>
                        <a:rPr lang="en-US" sz="1800" kern="1200" dirty="0" smtClean="0">
                          <a:solidFill>
                            <a:schemeClr val="dk1"/>
                          </a:solidFill>
                          <a:latin typeface="+mn-lt"/>
                          <a:ea typeface="+mn-ea"/>
                          <a:cs typeface="+mn-cs"/>
                        </a:rPr>
                        <a:t>Prefilled Syringes/</a:t>
                      </a:r>
                      <a:r>
                        <a:rPr lang="en-US" sz="1800" kern="1200" baseline="0" dirty="0" smtClean="0">
                          <a:solidFill>
                            <a:schemeClr val="dk1"/>
                          </a:solidFill>
                          <a:latin typeface="+mn-lt"/>
                          <a:ea typeface="+mn-ea"/>
                          <a:cs typeface="+mn-cs"/>
                        </a:rPr>
                        <a:t>  </a:t>
                      </a:r>
                      <a:r>
                        <a:rPr lang="en-US" sz="1800" kern="1200" dirty="0" smtClean="0">
                          <a:solidFill>
                            <a:schemeClr val="dk1"/>
                          </a:solidFill>
                          <a:latin typeface="+mn-lt"/>
                          <a:ea typeface="+mn-ea"/>
                          <a:cs typeface="+mn-cs"/>
                        </a:rPr>
                        <a:t>Glass Vial </a:t>
                      </a:r>
                      <a:endParaRPr lang="en-IN" sz="1800" kern="1200" dirty="0" smtClean="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kern="1200" dirty="0" smtClean="0">
                          <a:solidFill>
                            <a:schemeClr val="dk1"/>
                          </a:solidFill>
                          <a:latin typeface="+mn-lt"/>
                          <a:ea typeface="+mn-ea"/>
                          <a:cs typeface="+mn-cs"/>
                        </a:rPr>
                        <a:t>a) Potential contaminants are “inorganic oxides and ions from  “ </a:t>
                      </a:r>
                      <a:r>
                        <a:rPr lang="en-US" sz="1800" b="1" kern="1200" dirty="0" smtClean="0">
                          <a:solidFill>
                            <a:schemeClr val="dk1"/>
                          </a:solidFill>
                          <a:latin typeface="+mn-lt"/>
                          <a:ea typeface="+mn-ea"/>
                          <a:cs typeface="+mn-cs"/>
                        </a:rPr>
                        <a:t>Borosilicate Glass</a:t>
                      </a:r>
                      <a:r>
                        <a:rPr lang="en-US" sz="1800" kern="1200" dirty="0" smtClean="0">
                          <a:solidFill>
                            <a:schemeClr val="dk1"/>
                          </a:solidFill>
                          <a:latin typeface="+mn-lt"/>
                          <a:ea typeface="+mn-ea"/>
                          <a:cs typeface="+mn-cs"/>
                        </a:rPr>
                        <a:t>” </a:t>
                      </a:r>
                    </a:p>
                    <a:p>
                      <a:r>
                        <a:rPr lang="en-US" sz="1800" kern="1200" dirty="0" smtClean="0">
                          <a:solidFill>
                            <a:schemeClr val="dk1"/>
                          </a:solidFill>
                          <a:latin typeface="+mn-lt"/>
                          <a:ea typeface="+mn-ea"/>
                          <a:cs typeface="+mn-cs"/>
                        </a:rPr>
                        <a:t>b) organics from the “ </a:t>
                      </a:r>
                      <a:r>
                        <a:rPr lang="en-US" sz="1800" b="1" kern="1200" dirty="0" smtClean="0">
                          <a:solidFill>
                            <a:schemeClr val="dk1"/>
                          </a:solidFill>
                          <a:latin typeface="+mn-lt"/>
                          <a:ea typeface="+mn-ea"/>
                          <a:cs typeface="+mn-cs"/>
                        </a:rPr>
                        <a:t>Rubber plunger</a:t>
                      </a:r>
                      <a:r>
                        <a:rPr lang="en-US" sz="1800" kern="1200" dirty="0" smtClean="0">
                          <a:solidFill>
                            <a:schemeClr val="dk1"/>
                          </a:solidFill>
                          <a:latin typeface="+mn-lt"/>
                          <a:ea typeface="+mn-ea"/>
                          <a:cs typeface="+mn-cs"/>
                        </a:rPr>
                        <a:t>”.</a:t>
                      </a:r>
                    </a:p>
                    <a:p>
                      <a:r>
                        <a:rPr lang="en-US" sz="1800" kern="1200" dirty="0" smtClean="0">
                          <a:solidFill>
                            <a:schemeClr val="dk1"/>
                          </a:solidFill>
                          <a:latin typeface="+mn-lt"/>
                          <a:ea typeface="+mn-ea"/>
                          <a:cs typeface="+mn-cs"/>
                        </a:rPr>
                        <a:t>c)</a:t>
                      </a:r>
                      <a:r>
                        <a:rPr lang="en-US" sz="1800" kern="1200" baseline="0" dirty="0" smtClean="0">
                          <a:solidFill>
                            <a:schemeClr val="dk1"/>
                          </a:solidFill>
                          <a:latin typeface="+mn-lt"/>
                          <a:ea typeface="+mn-ea"/>
                          <a:cs typeface="+mn-cs"/>
                        </a:rPr>
                        <a:t> </a:t>
                      </a:r>
                      <a:r>
                        <a:rPr lang="en-US" sz="1800" kern="1200" dirty="0" smtClean="0">
                          <a:solidFill>
                            <a:schemeClr val="dk1"/>
                          </a:solidFill>
                          <a:latin typeface="+mn-lt"/>
                          <a:ea typeface="+mn-ea"/>
                          <a:cs typeface="+mn-cs"/>
                        </a:rPr>
                        <a:t>Fe, Cr, </a:t>
                      </a:r>
                      <a:r>
                        <a:rPr lang="en-US" sz="1800" kern="1200" dirty="0" err="1" smtClean="0">
                          <a:solidFill>
                            <a:schemeClr val="dk1"/>
                          </a:solidFill>
                          <a:latin typeface="+mn-lt"/>
                          <a:ea typeface="+mn-ea"/>
                          <a:cs typeface="+mn-cs"/>
                        </a:rPr>
                        <a:t>Mn</a:t>
                      </a:r>
                      <a:r>
                        <a:rPr lang="en-US" sz="1800" kern="1200" dirty="0" smtClean="0">
                          <a:solidFill>
                            <a:schemeClr val="dk1"/>
                          </a:solidFill>
                          <a:latin typeface="+mn-lt"/>
                          <a:ea typeface="+mn-ea"/>
                          <a:cs typeface="+mn-cs"/>
                        </a:rPr>
                        <a:t>, Ni and Mo from </a:t>
                      </a:r>
                      <a:r>
                        <a:rPr lang="en-US" sz="1800" b="1" kern="1200" dirty="0" smtClean="0">
                          <a:solidFill>
                            <a:schemeClr val="dk1"/>
                          </a:solidFill>
                          <a:latin typeface="+mn-lt"/>
                          <a:ea typeface="+mn-ea"/>
                          <a:cs typeface="+mn-cs"/>
                        </a:rPr>
                        <a:t>Stainless steel needle</a:t>
                      </a:r>
                      <a:r>
                        <a:rPr lang="en-US" sz="1800" kern="1200" dirty="0" smtClean="0">
                          <a:solidFill>
                            <a:schemeClr val="dk1"/>
                          </a:solidFill>
                          <a:latin typeface="+mn-lt"/>
                          <a:ea typeface="+mn-ea"/>
                          <a:cs typeface="+mn-cs"/>
                        </a:rPr>
                        <a:t>. d)</a:t>
                      </a:r>
                      <a:r>
                        <a:rPr lang="en-US" sz="1800" b="1" kern="1200" dirty="0" smtClean="0">
                          <a:solidFill>
                            <a:schemeClr val="dk1"/>
                          </a:solidFill>
                          <a:latin typeface="+mn-lt"/>
                          <a:ea typeface="+mn-ea"/>
                          <a:cs typeface="+mn-cs"/>
                        </a:rPr>
                        <a:t>Adhesives</a:t>
                      </a:r>
                      <a:r>
                        <a:rPr lang="en-US" sz="1800" kern="1200" dirty="0" smtClean="0">
                          <a:solidFill>
                            <a:schemeClr val="dk1"/>
                          </a:solidFill>
                          <a:latin typeface="+mn-lt"/>
                          <a:ea typeface="+mn-ea"/>
                          <a:cs typeface="+mn-cs"/>
                        </a:rPr>
                        <a:t>(organic oligomers and polymers such as acrylates that are proceed via curing process) </a:t>
                      </a:r>
                      <a:endParaRPr lang="en-IN" sz="1800" kern="1200" dirty="0" smtClean="0">
                        <a:solidFill>
                          <a:schemeClr val="dk1"/>
                        </a:solidFill>
                        <a:latin typeface="+mn-lt"/>
                        <a:ea typeface="+mn-ea"/>
                        <a:cs typeface="+mn-cs"/>
                      </a:endParaRPr>
                    </a:p>
                    <a:p>
                      <a:r>
                        <a:rPr lang="en-US" sz="1800" b="1" kern="1200" dirty="0" smtClean="0">
                          <a:solidFill>
                            <a:schemeClr val="dk1"/>
                          </a:solidFill>
                          <a:latin typeface="+mn-lt"/>
                          <a:ea typeface="+mn-ea"/>
                          <a:cs typeface="+mn-cs"/>
                        </a:rPr>
                        <a:t>e)Silicon oil</a:t>
                      </a:r>
                      <a:r>
                        <a:rPr lang="en-US" sz="1800" kern="1200" dirty="0" smtClean="0">
                          <a:solidFill>
                            <a:schemeClr val="dk1"/>
                          </a:solidFill>
                          <a:latin typeface="+mn-lt"/>
                          <a:ea typeface="+mn-ea"/>
                          <a:cs typeface="+mn-cs"/>
                        </a:rPr>
                        <a:t>(</a:t>
                      </a:r>
                      <a:r>
                        <a:rPr lang="en-US" sz="1800" kern="1200" dirty="0" err="1" smtClean="0">
                          <a:solidFill>
                            <a:schemeClr val="dk1"/>
                          </a:solidFill>
                          <a:latin typeface="+mn-lt"/>
                          <a:ea typeface="+mn-ea"/>
                          <a:cs typeface="+mn-cs"/>
                        </a:rPr>
                        <a:t>polydimethyl</a:t>
                      </a:r>
                      <a:r>
                        <a:rPr lang="en-US" sz="1800" kern="1200" dirty="0" smtClean="0">
                          <a:solidFill>
                            <a:schemeClr val="dk1"/>
                          </a:solidFill>
                          <a:latin typeface="+mn-lt"/>
                          <a:ea typeface="+mn-ea"/>
                          <a:cs typeface="+mn-cs"/>
                        </a:rPr>
                        <a:t> </a:t>
                      </a:r>
                      <a:r>
                        <a:rPr lang="en-US" sz="1800" kern="1200" dirty="0" err="1" smtClean="0">
                          <a:solidFill>
                            <a:schemeClr val="dk1"/>
                          </a:solidFill>
                          <a:latin typeface="+mn-lt"/>
                          <a:ea typeface="+mn-ea"/>
                          <a:cs typeface="+mn-cs"/>
                        </a:rPr>
                        <a:t>siloxance</a:t>
                      </a:r>
                      <a:r>
                        <a:rPr lang="en-US" sz="1800" kern="1200" dirty="0" smtClean="0">
                          <a:solidFill>
                            <a:schemeClr val="dk1"/>
                          </a:solidFill>
                          <a:latin typeface="+mn-lt"/>
                          <a:ea typeface="+mn-ea"/>
                          <a:cs typeface="+mn-cs"/>
                        </a:rPr>
                        <a:t> ) to lubricate the barrel, syringe tools including tungsten pin and nylon pins.       f) </a:t>
                      </a:r>
                      <a:r>
                        <a:rPr lang="en-US" sz="1800" b="1" kern="1200" dirty="0" smtClean="0">
                          <a:solidFill>
                            <a:schemeClr val="dk1"/>
                          </a:solidFill>
                          <a:latin typeface="+mn-lt"/>
                          <a:ea typeface="+mn-ea"/>
                          <a:cs typeface="+mn-cs"/>
                        </a:rPr>
                        <a:t>Metals and ions</a:t>
                      </a:r>
                      <a:r>
                        <a:rPr lang="en-US" sz="1800" kern="1200" dirty="0" smtClean="0">
                          <a:solidFill>
                            <a:schemeClr val="dk1"/>
                          </a:solidFill>
                          <a:latin typeface="+mn-lt"/>
                          <a:ea typeface="+mn-ea"/>
                          <a:cs typeface="+mn-cs"/>
                        </a:rPr>
                        <a:t> such as Fe and </a:t>
                      </a:r>
                      <a:r>
                        <a:rPr lang="en-US" sz="1800" kern="1200" dirty="0" err="1" smtClean="0">
                          <a:solidFill>
                            <a:schemeClr val="dk1"/>
                          </a:solidFill>
                          <a:latin typeface="+mn-lt"/>
                          <a:ea typeface="+mn-ea"/>
                          <a:cs typeface="+mn-cs"/>
                        </a:rPr>
                        <a:t>Mn</a:t>
                      </a:r>
                      <a:r>
                        <a:rPr lang="en-US" sz="1800" kern="1200" dirty="0" smtClean="0">
                          <a:solidFill>
                            <a:schemeClr val="dk1"/>
                          </a:solidFill>
                          <a:latin typeface="+mn-lt"/>
                          <a:ea typeface="+mn-ea"/>
                          <a:cs typeface="+mn-cs"/>
                        </a:rPr>
                        <a:t> may catalyze oxidation proteins.</a:t>
                      </a:r>
                      <a:endParaRPr lang="en-IN" sz="1800" kern="1200" dirty="0" smtClean="0">
                        <a:solidFill>
                          <a:schemeClr val="dk1"/>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r>
                        <a:rPr lang="en-IN" dirty="0" smtClean="0"/>
                        <a:t>------------</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dirty="0" smtClean="0"/>
                        <a:t>------------</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7" name="Rectangle 6"/>
          <p:cNvSpPr/>
          <p:nvPr/>
        </p:nvSpPr>
        <p:spPr>
          <a:xfrm>
            <a:off x="179512" y="188640"/>
            <a:ext cx="1619354" cy="461665"/>
          </a:xfrm>
          <a:prstGeom prst="rect">
            <a:avLst/>
          </a:prstGeom>
        </p:spPr>
        <p:txBody>
          <a:bodyPr wrap="none">
            <a:spAutoFit/>
          </a:bodyPr>
          <a:lstStyle/>
          <a:p>
            <a:r>
              <a:rPr lang="en-US" sz="2400" b="1" i="1" u="sng" dirty="0" err="1">
                <a:solidFill>
                  <a:prstClr val="black"/>
                </a:solidFill>
                <a:latin typeface="Times New Roman" pitchFamily="18" charset="0"/>
                <a:cs typeface="Times New Roman" pitchFamily="18" charset="0"/>
              </a:rPr>
              <a:t>Leachables</a:t>
            </a:r>
            <a:endParaRPr lang="en-I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diamond(in)">
                                      <p:cBhvr>
                                        <p:cTn id="7" dur="20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edge">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1" y="0"/>
            <a:ext cx="9143999" cy="6858000"/>
          </a:xfrm>
          <a:prstGeom prst="rect">
            <a:avLst/>
          </a:prstGeom>
        </p:spPr>
      </p:pic>
      <p:sp>
        <p:nvSpPr>
          <p:cNvPr id="6" name="Rectangle 5"/>
          <p:cNvSpPr/>
          <p:nvPr/>
        </p:nvSpPr>
        <p:spPr>
          <a:xfrm>
            <a:off x="179512" y="188640"/>
            <a:ext cx="8712968" cy="1292662"/>
          </a:xfrm>
          <a:prstGeom prst="rect">
            <a:avLst/>
          </a:prstGeom>
        </p:spPr>
        <p:txBody>
          <a:bodyPr wrap="square">
            <a:spAutoFit/>
          </a:bodyPr>
          <a:lstStyle/>
          <a:p>
            <a:r>
              <a:rPr lang="en-US" sz="2400" b="1" u="sng" dirty="0" smtClean="0"/>
              <a:t>Difference  between  </a:t>
            </a:r>
            <a:r>
              <a:rPr lang="en-US" sz="2400" b="1" u="sng" dirty="0" err="1" smtClean="0"/>
              <a:t>Extractables</a:t>
            </a:r>
            <a:r>
              <a:rPr lang="en-US" sz="2400" b="1" u="sng" dirty="0" smtClean="0"/>
              <a:t> and </a:t>
            </a:r>
            <a:r>
              <a:rPr lang="en-US" sz="2400" b="1" u="sng" dirty="0" err="1" smtClean="0"/>
              <a:t>Leachables</a:t>
            </a:r>
            <a:r>
              <a:rPr lang="en-US" b="1" dirty="0" smtClean="0"/>
              <a:t> </a:t>
            </a:r>
            <a:endParaRPr lang="en-IN" dirty="0" smtClean="0"/>
          </a:p>
          <a:p>
            <a:endParaRPr lang="en-US" b="1" i="1" u="sng" dirty="0" smtClean="0">
              <a:solidFill>
                <a:schemeClr val="accent3">
                  <a:lumMod val="50000"/>
                </a:schemeClr>
              </a:solidFill>
              <a:latin typeface="Times New Roman" pitchFamily="18" charset="0"/>
              <a:cs typeface="Times New Roman" pitchFamily="18" charset="0"/>
            </a:endParaRPr>
          </a:p>
          <a:p>
            <a:endParaRPr lang="en-US" b="1" i="1" u="sng" dirty="0" smtClean="0">
              <a:solidFill>
                <a:schemeClr val="accent3">
                  <a:lumMod val="50000"/>
                </a:schemeClr>
              </a:solidFill>
              <a:latin typeface="Times New Roman" pitchFamily="18" charset="0"/>
              <a:cs typeface="Times New Roman" pitchFamily="18" charset="0"/>
            </a:endParaRPr>
          </a:p>
          <a:p>
            <a:pPr>
              <a:buFont typeface="Wingdings" pitchFamily="2" charset="2"/>
              <a:buChar char="v"/>
            </a:pPr>
            <a:endParaRPr lang="en-IN" dirty="0">
              <a:latin typeface="Times New Roman" pitchFamily="18" charset="0"/>
              <a:cs typeface="Times New Roman" pitchFamily="18" charset="0"/>
            </a:endParaRPr>
          </a:p>
        </p:txBody>
      </p:sp>
      <p:sp>
        <p:nvSpPr>
          <p:cNvPr id="9" name="Flowchart: Decision 8"/>
          <p:cNvSpPr/>
          <p:nvPr/>
        </p:nvSpPr>
        <p:spPr>
          <a:xfrm>
            <a:off x="683568" y="620688"/>
            <a:ext cx="3384376" cy="1296144"/>
          </a:xfrm>
          <a:prstGeom prst="flowChartDecision">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smtClean="0"/>
              <a:t>EXTRACTABLES</a:t>
            </a:r>
            <a:endParaRPr lang="en-IN" dirty="0"/>
          </a:p>
        </p:txBody>
      </p:sp>
      <p:sp>
        <p:nvSpPr>
          <p:cNvPr id="11" name="Flowchart: Decision 10"/>
          <p:cNvSpPr/>
          <p:nvPr/>
        </p:nvSpPr>
        <p:spPr>
          <a:xfrm>
            <a:off x="5148064" y="620688"/>
            <a:ext cx="3384376" cy="1296144"/>
          </a:xfrm>
          <a:prstGeom prst="flowChartDecision">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smtClean="0"/>
              <a:t>LEACHABLES</a:t>
            </a:r>
            <a:endParaRPr lang="en-IN" dirty="0"/>
          </a:p>
        </p:txBody>
      </p:sp>
      <p:graphicFrame>
        <p:nvGraphicFramePr>
          <p:cNvPr id="12" name="Table 11"/>
          <p:cNvGraphicFramePr>
            <a:graphicFrameLocks noGrp="1"/>
          </p:cNvGraphicFramePr>
          <p:nvPr/>
        </p:nvGraphicFramePr>
        <p:xfrm>
          <a:off x="152400" y="1988840"/>
          <a:ext cx="8740080" cy="4754880"/>
        </p:xfrm>
        <a:graphic>
          <a:graphicData uri="http://schemas.openxmlformats.org/drawingml/2006/table">
            <a:tbl>
              <a:tblPr firstRow="1" bandRow="1">
                <a:tableStyleId>{5C22544A-7EE6-4342-B048-85BDC9FD1C3A}</a:tableStyleId>
              </a:tblPr>
              <a:tblGrid>
                <a:gridCol w="4419600"/>
                <a:gridCol w="4320480"/>
              </a:tblGrid>
              <a:tr h="370840">
                <a:tc>
                  <a:txBody>
                    <a:bodyPr/>
                    <a:lstStyle/>
                    <a:p>
                      <a:r>
                        <a:rPr lang="en-US" sz="1800" b="1" kern="1200" dirty="0" smtClean="0">
                          <a:solidFill>
                            <a:srgbClr val="000000"/>
                          </a:solidFill>
                          <a:latin typeface="+mn-lt"/>
                          <a:ea typeface="+mn-ea"/>
                          <a:cs typeface="+mn-cs"/>
                        </a:rPr>
                        <a:t>Compounds released from a container/closure system into a extraction solution in “Forced extraction experiments “ </a:t>
                      </a:r>
                      <a:endParaRPr lang="en-IN"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kern="1200" dirty="0" smtClean="0">
                          <a:solidFill>
                            <a:srgbClr val="000000"/>
                          </a:solidFill>
                          <a:latin typeface="+mn-lt"/>
                          <a:ea typeface="+mn-ea"/>
                          <a:cs typeface="+mn-cs"/>
                        </a:rPr>
                        <a:t>Compounds that leach from a container/closure system into the “Drug formulation” under normal storage conditions(as part of the stability study)</a:t>
                      </a:r>
                      <a:endParaRPr lang="en-IN"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kern="1200" dirty="0" smtClean="0">
                          <a:solidFill>
                            <a:srgbClr val="000000"/>
                          </a:solidFill>
                          <a:latin typeface="+mn-lt"/>
                          <a:ea typeface="+mn-ea"/>
                          <a:cs typeface="+mn-cs"/>
                        </a:rPr>
                        <a:t>Studies are “ worst case “ investigations , are only partially compound –specific , the polymers chemists know- how and creativity in the lab work is  valuable, a high degree of experimental freedom exists.</a:t>
                      </a:r>
                      <a:endParaRPr lang="en-IN" sz="1800" b="1" kern="1200" dirty="0">
                        <a:solidFill>
                          <a:srgbClr val="00000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kern="1200" dirty="0" smtClean="0">
                          <a:solidFill>
                            <a:srgbClr val="000000"/>
                          </a:solidFill>
                          <a:latin typeface="+mn-lt"/>
                          <a:ea typeface="+mn-ea"/>
                          <a:cs typeface="+mn-cs"/>
                        </a:rPr>
                        <a:t>Studies simulate realistic storage conditions with the drug product(e.g. as part of the stability test protocol)</a:t>
                      </a:r>
                      <a:endParaRPr lang="en-IN" sz="1800" b="1" kern="1200" dirty="0" smtClean="0">
                        <a:solidFill>
                          <a:srgbClr val="00000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kern="1200" dirty="0" smtClean="0">
                          <a:solidFill>
                            <a:srgbClr val="000000"/>
                          </a:solidFill>
                          <a:latin typeface="+mn-lt"/>
                          <a:ea typeface="+mn-ea"/>
                          <a:cs typeface="+mn-cs"/>
                        </a:rPr>
                        <a:t>In studies experimental modifications &amp; repetitions are possible and the way to achieve an appropriate screening of extractable are variable.</a:t>
                      </a:r>
                      <a:endParaRPr lang="en-IN" sz="1800" b="1" kern="1200" dirty="0">
                        <a:solidFill>
                          <a:srgbClr val="00000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kern="1200" dirty="0" smtClean="0">
                          <a:solidFill>
                            <a:srgbClr val="000000"/>
                          </a:solidFill>
                          <a:latin typeface="+mn-lt"/>
                          <a:ea typeface="+mn-ea"/>
                          <a:cs typeface="+mn-cs"/>
                        </a:rPr>
                        <a:t>Studies are compound specific, the methods have to be optimized and validated. Compounds which are monitored as potential drug impurities.</a:t>
                      </a:r>
                      <a:endParaRPr lang="en-IN" sz="1800" b="1" kern="1200" dirty="0">
                        <a:solidFill>
                          <a:srgbClr val="00000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kern="1200" dirty="0" smtClean="0">
                          <a:solidFill>
                            <a:srgbClr val="000000"/>
                          </a:solidFill>
                          <a:latin typeface="+mn-lt"/>
                          <a:ea typeface="+mn-ea"/>
                          <a:cs typeface="+mn-cs"/>
                        </a:rPr>
                        <a:t>Studies should be adjusted to the drug formulation and the packaging system</a:t>
                      </a:r>
                      <a:endParaRPr lang="en-IN" sz="1800" b="1" kern="1200" dirty="0">
                        <a:solidFill>
                          <a:srgbClr val="00000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kern="1200" dirty="0" smtClean="0">
                          <a:solidFill>
                            <a:srgbClr val="000000"/>
                          </a:solidFill>
                          <a:latin typeface="+mn-lt"/>
                          <a:ea typeface="+mn-ea"/>
                          <a:cs typeface="+mn-cs"/>
                        </a:rPr>
                        <a:t>Studies are specific regarding the drug formulation and the packaging system and size</a:t>
                      </a:r>
                      <a:endParaRPr lang="en-IN" sz="1800" b="1" kern="1200" dirty="0">
                        <a:solidFill>
                          <a:srgbClr val="000000"/>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amond(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1"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linds(horizontal)">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500" fill="hold"/>
                                        <p:tgtEl>
                                          <p:spTgt spid="12"/>
                                        </p:tgtEl>
                                        <p:attrNameLst>
                                          <p:attrName>ppt_x</p:attrName>
                                        </p:attrNameLst>
                                      </p:cBhvr>
                                      <p:tavLst>
                                        <p:tav tm="0">
                                          <p:val>
                                            <p:strVal val="#ppt_x"/>
                                          </p:val>
                                        </p:tav>
                                        <p:tav tm="100000">
                                          <p:val>
                                            <p:strVal val="#ppt_x"/>
                                          </p:val>
                                        </p:tav>
                                      </p:tavLst>
                                    </p:anim>
                                    <p:anim calcmode="lin" valueType="num">
                                      <p:cBhvr additive="base">
                                        <p:cTn id="2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animBg="1"/>
      <p:bldP spid="11" grpId="1"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Flowchart1.jpg"/>
          <p:cNvPicPr>
            <a:picLocks noChangeAspect="1"/>
          </p:cNvPicPr>
          <p:nvPr/>
        </p:nvPicPr>
        <p:blipFill>
          <a:blip r:embed="rId2" cstate="print"/>
          <a:stretch>
            <a:fillRect/>
          </a:stretch>
        </p:blipFill>
        <p:spPr>
          <a:xfrm>
            <a:off x="457200" y="685800"/>
            <a:ext cx="8023654" cy="6017741"/>
          </a:xfrm>
          <a:prstGeom prst="rect">
            <a:avLst/>
          </a:prstGeom>
        </p:spPr>
      </p:pic>
    </p:spTree>
  </p:cSld>
  <p:clrMapOvr>
    <a:masterClrMapping/>
  </p:clrMapOvr>
  <p:transition>
    <p:dissolv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SoniaC\Desktop\nw.jpg"/>
          <p:cNvPicPr>
            <a:picLocks noChangeAspect="1" noChangeArrowheads="1"/>
          </p:cNvPicPr>
          <p:nvPr/>
        </p:nvPicPr>
        <p:blipFill>
          <a:blip r:embed="rId2"/>
          <a:srcRect/>
          <a:stretch>
            <a:fillRect/>
          </a:stretch>
        </p:blipFill>
        <p:spPr bwMode="auto">
          <a:xfrm>
            <a:off x="0" y="10280"/>
            <a:ext cx="9144000" cy="6847720"/>
          </a:xfrm>
          <a:prstGeom prst="rect">
            <a:avLst/>
          </a:prstGeom>
          <a:noFill/>
        </p:spPr>
      </p:pic>
    </p:spTree>
  </p:cSld>
  <p:clrMapOvr>
    <a:masterClrMapping/>
  </p:clrMapOvr>
  <p:transition>
    <p:wipe dir="d"/>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lowchart3.jp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ransition>
    <p:wipe dir="u"/>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114300" y="0"/>
            <a:ext cx="9143999" cy="6858000"/>
          </a:xfrm>
          <a:prstGeom prst="rect">
            <a:avLst/>
          </a:prstGeom>
        </p:spPr>
      </p:pic>
      <p:sp>
        <p:nvSpPr>
          <p:cNvPr id="1025" name="Rectangle 1"/>
          <p:cNvSpPr>
            <a:spLocks noChangeArrowheads="1"/>
          </p:cNvSpPr>
          <p:nvPr/>
        </p:nvSpPr>
        <p:spPr bwMode="auto">
          <a:xfrm>
            <a:off x="0" y="0"/>
            <a:ext cx="79248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2400" b="1" dirty="0" smtClean="0">
                <a:latin typeface="Calibri" pitchFamily="34" charset="0"/>
                <a:cs typeface="Times New Roman" pitchFamily="18" charset="0"/>
              </a:rPr>
              <a:t>                                                Glass  Vial </a:t>
            </a:r>
            <a:endParaRPr kumimoji="0" lang="en-US" sz="2400" b="0" i="0" strike="noStrike" cap="none" normalizeH="0" baseline="0" dirty="0" smtClean="0">
              <a:ln>
                <a:noFill/>
              </a:ln>
              <a:solidFill>
                <a:schemeClr val="tx1"/>
              </a:solidFill>
              <a:effectLst/>
              <a:latin typeface="Arial" pitchFamily="34" charset="0"/>
              <a:cs typeface="Arial" pitchFamily="34" charset="0"/>
            </a:endParaRPr>
          </a:p>
        </p:txBody>
      </p:sp>
      <p:sp>
        <p:nvSpPr>
          <p:cNvPr id="1026" name="Rectangle 2"/>
          <p:cNvSpPr>
            <a:spLocks noChangeArrowheads="1"/>
          </p:cNvSpPr>
          <p:nvPr/>
        </p:nvSpPr>
        <p:spPr bwMode="auto">
          <a:xfrm>
            <a:off x="0" y="952586"/>
            <a:ext cx="8534400" cy="52014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kumimoji="0" lang="en-US" sz="24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T</a:t>
            </a:r>
            <a:r>
              <a:rPr lang="en-US" sz="2400" dirty="0" smtClean="0"/>
              <a:t>ype </a:t>
            </a:r>
            <a:r>
              <a:rPr lang="en-US" sz="2400" dirty="0"/>
              <a:t>I borosilicate glass is commonly used to make prefilled syringes and contains various inorganic oxides such as boron, silicon, calcium, sodium, potassium, iron, and aluminum .These inorganic oxides may not pose a direct toxicological risk but migration of glass components from ion-exchange, glass dissolution, pitting, stress, surface layer exfoliation, weathering, and/or erosion corrosion effects may lead to particle formation.</a:t>
            </a:r>
          </a:p>
          <a:p>
            <a:endParaRPr lang="en-IN" sz="2000" u="sng" dirty="0"/>
          </a:p>
          <a:p>
            <a:pPr marL="0" marR="0" lvl="0" indent="0" algn="just"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p>
          <a:p>
            <a:pPr marL="0" marR="0" lvl="0" indent="0" algn="just" defTabSz="914400" rtl="0" eaLnBrk="1" fontAlgn="base" latinLnBrk="0" hangingPunct="1">
              <a:lnSpc>
                <a:spcPct val="100000"/>
              </a:lnSpc>
              <a:spcBef>
                <a:spcPct val="0"/>
              </a:spcBef>
              <a:spcAft>
                <a:spcPct val="0"/>
              </a:spcAft>
              <a:buClrTx/>
              <a:buSzTx/>
              <a:buFontTx/>
              <a:buNone/>
              <a:tabLst/>
            </a:pPr>
            <a:r>
              <a:rPr lang="en-US" dirty="0" smtClean="0">
                <a:latin typeface="Calibri" pitchFamily="34" charset="0"/>
                <a:ea typeface="Times New Roman" pitchFamily="18" charset="0"/>
                <a:cs typeface="Times New Roman" pitchFamily="18" charset="0"/>
              </a:rPr>
              <a:t>                                                                                                                                           </a:t>
            </a:r>
            <a:r>
              <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p>
          <a:p>
            <a:pPr marL="0" marR="0" lvl="0" indent="0" algn="just" defTabSz="914400" rtl="0" eaLnBrk="1" fontAlgn="base" latinLnBrk="0" hangingPunct="1">
              <a:lnSpc>
                <a:spcPct val="100000"/>
              </a:lnSpc>
              <a:spcBef>
                <a:spcPct val="0"/>
              </a:spcBef>
              <a:spcAft>
                <a:spcPct val="0"/>
              </a:spcAft>
              <a:buClrTx/>
              <a:buSzTx/>
              <a:buFontTx/>
              <a:buNone/>
              <a:tabLst/>
            </a:pPr>
            <a:endParaRPr lang="en-US" dirty="0">
              <a:latin typeface="Calibri" pitchFamily="34"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lang="en-US" dirty="0">
              <a:latin typeface="Calibri" pitchFamily="34" charset="0"/>
              <a:ea typeface="Times New Roman" pitchFamily="18" charset="0"/>
              <a:cs typeface="Times New Roman" pitchFamily="18" charset="0"/>
            </a:endParaRPr>
          </a:p>
          <a:p>
            <a:pPr lvl="0" fontAlgn="base">
              <a:spcBef>
                <a:spcPct val="0"/>
              </a:spcBef>
              <a:spcAft>
                <a:spcPct val="0"/>
              </a:spcAft>
            </a:pPr>
            <a:endPar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3683430260"/>
              </p:ext>
            </p:extLst>
          </p:nvPr>
        </p:nvGraphicFramePr>
        <p:xfrm>
          <a:off x="152400" y="3810000"/>
          <a:ext cx="8153400" cy="2133600"/>
        </p:xfrm>
        <a:graphic>
          <a:graphicData uri="http://schemas.openxmlformats.org/drawingml/2006/table">
            <a:tbl>
              <a:tblPr firstRow="1" bandRow="1">
                <a:tableStyleId>{5C22544A-7EE6-4342-B048-85BDC9FD1C3A}</a:tableStyleId>
              </a:tblPr>
              <a:tblGrid>
                <a:gridCol w="4076700"/>
                <a:gridCol w="4076700"/>
              </a:tblGrid>
              <a:tr h="533400">
                <a:tc>
                  <a:txBody>
                    <a:bodyPr/>
                    <a:lstStyle/>
                    <a:p>
                      <a:r>
                        <a:rPr lang="en-IN" dirty="0" smtClean="0"/>
                        <a:t>Extractables</a:t>
                      </a:r>
                      <a:endParaRPr lang="en-IN" dirty="0"/>
                    </a:p>
                  </a:txBody>
                  <a:tcPr/>
                </a:tc>
                <a:tc>
                  <a:txBody>
                    <a:bodyPr/>
                    <a:lstStyle/>
                    <a:p>
                      <a:r>
                        <a:rPr lang="en-IN" dirty="0" smtClean="0"/>
                        <a:t>Alkali oxides, Trace materials, Silicone</a:t>
                      </a:r>
                      <a:endParaRPr lang="en-IN" dirty="0"/>
                    </a:p>
                  </a:txBody>
                  <a:tcPr/>
                </a:tc>
              </a:tr>
              <a:tr h="937134">
                <a:tc>
                  <a:txBody>
                    <a:bodyPr/>
                    <a:lstStyle/>
                    <a:p>
                      <a:r>
                        <a:rPr lang="en-IN" dirty="0" smtClean="0"/>
                        <a:t>Interaction with drug Products- Biologics</a:t>
                      </a:r>
                      <a:endParaRPr lang="en-IN" dirty="0"/>
                    </a:p>
                  </a:txBody>
                  <a:tcPr/>
                </a:tc>
                <a:tc>
                  <a:txBody>
                    <a:bodyPr/>
                    <a:lstStyle/>
                    <a:p>
                      <a:pPr marL="285750" indent="-285750">
                        <a:buFont typeface="Wingdings" panose="05000000000000000000" pitchFamily="2" charset="2"/>
                        <a:buChar char="§"/>
                      </a:pPr>
                      <a:r>
                        <a:rPr lang="en-IN" dirty="0" smtClean="0"/>
                        <a:t>Particulate</a:t>
                      </a:r>
                    </a:p>
                    <a:p>
                      <a:pPr marL="285750" indent="-285750">
                        <a:buFont typeface="Wingdings" panose="05000000000000000000" pitchFamily="2" charset="2"/>
                        <a:buChar char="§"/>
                      </a:pPr>
                      <a:r>
                        <a:rPr lang="en-IN" dirty="0" err="1" smtClean="0"/>
                        <a:t>Ph</a:t>
                      </a:r>
                      <a:r>
                        <a:rPr lang="en-IN" dirty="0" smtClean="0"/>
                        <a:t> shifts</a:t>
                      </a:r>
                    </a:p>
                    <a:p>
                      <a:pPr marL="285750" indent="-285750">
                        <a:buFont typeface="Wingdings" panose="05000000000000000000" pitchFamily="2" charset="2"/>
                        <a:buChar char="§"/>
                      </a:pPr>
                      <a:r>
                        <a:rPr lang="en-IN" dirty="0" smtClean="0"/>
                        <a:t>Protein and Peptide</a:t>
                      </a:r>
                      <a:r>
                        <a:rPr lang="en-IN" baseline="0" dirty="0" smtClean="0"/>
                        <a:t> Aggregation</a:t>
                      </a:r>
                    </a:p>
                  </a:txBody>
                  <a:tcPr/>
                </a:tc>
              </a:tr>
              <a:tr h="663066">
                <a:tc>
                  <a:txBody>
                    <a:bodyPr/>
                    <a:lstStyle/>
                    <a:p>
                      <a:r>
                        <a:rPr lang="en-IN" dirty="0" err="1" smtClean="0"/>
                        <a:t>Eto</a:t>
                      </a:r>
                      <a:r>
                        <a:rPr lang="en-IN" dirty="0" smtClean="0"/>
                        <a:t> sterilization</a:t>
                      </a:r>
                      <a:endParaRPr lang="en-IN" dirty="0"/>
                    </a:p>
                  </a:txBody>
                  <a:tcPr/>
                </a:tc>
                <a:tc>
                  <a:txBody>
                    <a:bodyPr/>
                    <a:lstStyle/>
                    <a:p>
                      <a:pPr marL="285750" indent="-285750">
                        <a:buFont typeface="Wingdings" panose="05000000000000000000" pitchFamily="2" charset="2"/>
                        <a:buChar char="§"/>
                      </a:pPr>
                      <a:r>
                        <a:rPr lang="en-IN" baseline="0" dirty="0" smtClean="0"/>
                        <a:t>Ethylene oxide</a:t>
                      </a:r>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025">
                                            <p:txEl>
                                              <p:pRg st="0" end="0"/>
                                            </p:txEl>
                                          </p:spTgt>
                                        </p:tgtEl>
                                        <p:attrNameLst>
                                          <p:attrName>style.visibility</p:attrName>
                                        </p:attrNameLst>
                                      </p:cBhvr>
                                      <p:to>
                                        <p:strVal val="visible"/>
                                      </p:to>
                                    </p:set>
                                    <p:animEffect transition="in" filter="diamond(in)">
                                      <p:cBhvr>
                                        <p:cTn id="7" dur="2000"/>
                                        <p:tgtEl>
                                          <p:spTgt spid="102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026">
                                            <p:txEl>
                                              <p:pRg st="0" end="0"/>
                                            </p:txEl>
                                          </p:spTgt>
                                        </p:tgtEl>
                                        <p:attrNameLst>
                                          <p:attrName>style.visibility</p:attrName>
                                        </p:attrNameLst>
                                      </p:cBhvr>
                                      <p:to>
                                        <p:strVal val="visible"/>
                                      </p:to>
                                    </p:set>
                                    <p:animEffect transition="in" filter="randombar(horizontal)">
                                      <p:cBhvr>
                                        <p:cTn id="12" dur="500"/>
                                        <p:tgtEl>
                                          <p:spTgt spid="102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026">
                                            <p:txEl>
                                              <p:pRg st="2" end="2"/>
                                            </p:txEl>
                                          </p:spTgt>
                                        </p:tgtEl>
                                        <p:attrNameLst>
                                          <p:attrName>style.visibility</p:attrName>
                                        </p:attrNameLst>
                                      </p:cBhvr>
                                      <p:to>
                                        <p:strVal val="visible"/>
                                      </p:to>
                                    </p:set>
                                    <p:animEffect transition="in" filter="randombar(horizontal)">
                                      <p:cBhvr>
                                        <p:cTn id="17" dur="500"/>
                                        <p:tgtEl>
                                          <p:spTgt spid="102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026">
                                            <p:txEl>
                                              <p:pRg st="3" end="3"/>
                                            </p:txEl>
                                          </p:spTgt>
                                        </p:tgtEl>
                                        <p:attrNameLst>
                                          <p:attrName>style.visibility</p:attrName>
                                        </p:attrNameLst>
                                      </p:cBhvr>
                                      <p:to>
                                        <p:strVal val="visible"/>
                                      </p:to>
                                    </p:set>
                                    <p:animEffect transition="in" filter="randombar(horizontal)">
                                      <p:cBhvr>
                                        <p:cTn id="22" dur="500"/>
                                        <p:tgtEl>
                                          <p:spTgt spid="102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026">
                                            <p:txEl>
                                              <p:pRg st="4" end="4"/>
                                            </p:txEl>
                                          </p:spTgt>
                                        </p:tgtEl>
                                        <p:attrNameLst>
                                          <p:attrName>style.visibility</p:attrName>
                                        </p:attrNameLst>
                                      </p:cBhvr>
                                      <p:to>
                                        <p:strVal val="visible"/>
                                      </p:to>
                                    </p:set>
                                    <p:animEffect transition="in" filter="randombar(horizontal)">
                                      <p:cBhvr>
                                        <p:cTn id="27" dur="500"/>
                                        <p:tgtEl>
                                          <p:spTgt spid="102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152400" y="1151602"/>
            <a:ext cx="8000999" cy="5224208"/>
          </a:xfrm>
          <a:prstGeom prst="rect">
            <a:avLst/>
          </a:prstGeom>
        </p:spPr>
      </p:pic>
      <p:sp>
        <p:nvSpPr>
          <p:cNvPr id="1025" name="Rectangle 1"/>
          <p:cNvSpPr>
            <a:spLocks noChangeArrowheads="1"/>
          </p:cNvSpPr>
          <p:nvPr/>
        </p:nvSpPr>
        <p:spPr bwMode="auto">
          <a:xfrm>
            <a:off x="0" y="0"/>
            <a:ext cx="85344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2400" b="1" dirty="0" smtClean="0">
                <a:latin typeface="Calibri" pitchFamily="34" charset="0"/>
                <a:cs typeface="Times New Roman" pitchFamily="18" charset="0"/>
              </a:rPr>
              <a:t>                            How to carryout Leachable studies </a:t>
            </a:r>
            <a:endParaRPr kumimoji="0" lang="en-US" sz="2400" b="0" i="0" u="sng" strike="noStrike" cap="none" normalizeH="0" baseline="0" dirty="0" smtClean="0">
              <a:ln>
                <a:noFill/>
              </a:ln>
              <a:solidFill>
                <a:schemeClr val="tx1"/>
              </a:solidFill>
              <a:effectLst/>
              <a:latin typeface="Arial" pitchFamily="34" charset="0"/>
              <a:cs typeface="Arial" pitchFamily="34" charset="0"/>
            </a:endParaRPr>
          </a:p>
        </p:txBody>
      </p:sp>
      <p:pic>
        <p:nvPicPr>
          <p:cNvPr id="6" name="Picture 5" descr="http://www.contractpharma.com/contents/displayimage/4467"/>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90932" y="1524000"/>
            <a:ext cx="2115065" cy="1828800"/>
          </a:xfrm>
          <a:prstGeom prst="rect">
            <a:avLst/>
          </a:prstGeom>
          <a:noFill/>
          <a:ln>
            <a:noFill/>
          </a:ln>
        </p:spPr>
      </p:pic>
      <p:sp>
        <p:nvSpPr>
          <p:cNvPr id="1026" name="Rectangle 2"/>
          <p:cNvSpPr>
            <a:spLocks noChangeArrowheads="1"/>
          </p:cNvSpPr>
          <p:nvPr/>
        </p:nvSpPr>
        <p:spPr bwMode="auto">
          <a:xfrm>
            <a:off x="0" y="3025042"/>
            <a:ext cx="8382000"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p>
          <a:p>
            <a:pPr marL="0" marR="0" lvl="0" indent="0" algn="just" defTabSz="914400" rtl="0" eaLnBrk="1" fontAlgn="base" latinLnBrk="0" hangingPunct="1">
              <a:lnSpc>
                <a:spcPct val="100000"/>
              </a:lnSpc>
              <a:spcBef>
                <a:spcPct val="0"/>
              </a:spcBef>
              <a:spcAft>
                <a:spcPct val="0"/>
              </a:spcAft>
              <a:buClrTx/>
              <a:buSzTx/>
              <a:buFontTx/>
              <a:buNone/>
              <a:tabLst/>
            </a:pPr>
            <a:r>
              <a:rPr lang="en-US" dirty="0" smtClean="0">
                <a:latin typeface="Calibri" pitchFamily="34" charset="0"/>
                <a:ea typeface="Times New Roman" pitchFamily="18" charset="0"/>
                <a:cs typeface="Times New Roman" pitchFamily="18" charset="0"/>
              </a:rPr>
              <a:t>                                                                                                                                           </a:t>
            </a:r>
            <a:r>
              <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endParaRPr lang="en-US" dirty="0">
              <a:latin typeface="Calibri" pitchFamily="34" charset="0"/>
              <a:ea typeface="Times New Roman" pitchFamily="18" charset="0"/>
              <a:cs typeface="Times New Roman" pitchFamily="18" charset="0"/>
            </a:endParaRPr>
          </a:p>
          <a:p>
            <a:pPr marL="285750" lvl="0" indent="-285750" fontAlgn="base">
              <a:spcBef>
                <a:spcPct val="0"/>
              </a:spcBef>
              <a:spcAft>
                <a:spcPct val="0"/>
              </a:spcAft>
              <a:buFont typeface="Arial" panose="020B0604020202020204" pitchFamily="34" charset="0"/>
              <a:buChar char="•"/>
            </a:pPr>
            <a:r>
              <a:rPr lang="en-US" dirty="0" smtClean="0">
                <a:latin typeface="Calibri" pitchFamily="34" charset="0"/>
                <a:ea typeface="Times New Roman" pitchFamily="18" charset="0"/>
                <a:cs typeface="Times New Roman" pitchFamily="18" charset="0"/>
              </a:rPr>
              <a:t>Fill the product , put the rubber stopper properly duly sealed with Flip-off cap</a:t>
            </a:r>
          </a:p>
          <a:p>
            <a:pPr marL="285750" lvl="0" indent="-285750" fontAlgn="base">
              <a:spcBef>
                <a:spcPct val="0"/>
              </a:spcBef>
              <a:spcAft>
                <a:spcPct val="0"/>
              </a:spcAft>
              <a:buFont typeface="Arial" panose="020B0604020202020204" pitchFamily="34" charset="0"/>
              <a:buChar char="•"/>
            </a:pPr>
            <a:r>
              <a:rPr lang="en-US" dirty="0" smtClean="0">
                <a:latin typeface="Calibri" pitchFamily="34" charset="0"/>
                <a:ea typeface="Times New Roman" pitchFamily="18" charset="0"/>
                <a:cs typeface="Times New Roman" pitchFamily="18" charset="0"/>
              </a:rPr>
              <a:t>Place vials in “inverted form” that product will get in touch with Rubber stopper. </a:t>
            </a:r>
            <a:endPar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endParaRPr>
          </a:p>
        </p:txBody>
      </p:sp>
      <p:pic>
        <p:nvPicPr>
          <p:cNvPr id="5" name="Picture 2" descr="Image result for glass vial  inverted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3400" y="1524000"/>
            <a:ext cx="2562225" cy="17907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7890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025">
                                            <p:txEl>
                                              <p:pRg st="0" end="0"/>
                                            </p:txEl>
                                          </p:spTgt>
                                        </p:tgtEl>
                                        <p:attrNameLst>
                                          <p:attrName>style.visibility</p:attrName>
                                        </p:attrNameLst>
                                      </p:cBhvr>
                                      <p:to>
                                        <p:strVal val="visible"/>
                                      </p:to>
                                    </p:set>
                                    <p:animEffect transition="in" filter="diamond(in)">
                                      <p:cBhvr>
                                        <p:cTn id="7" dur="2000"/>
                                        <p:tgtEl>
                                          <p:spTgt spid="102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heel(4)">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026">
                                            <p:txEl>
                                              <p:pRg st="0" end="0"/>
                                            </p:txEl>
                                          </p:spTgt>
                                        </p:tgtEl>
                                        <p:attrNameLst>
                                          <p:attrName>style.visibility</p:attrName>
                                        </p:attrNameLst>
                                      </p:cBhvr>
                                      <p:to>
                                        <p:strVal val="visible"/>
                                      </p:to>
                                    </p:set>
                                    <p:animEffect transition="in" filter="randombar(horizontal)">
                                      <p:cBhvr>
                                        <p:cTn id="17" dur="500"/>
                                        <p:tgtEl>
                                          <p:spTgt spid="102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026">
                                            <p:txEl>
                                              <p:pRg st="1" end="1"/>
                                            </p:txEl>
                                          </p:spTgt>
                                        </p:tgtEl>
                                        <p:attrNameLst>
                                          <p:attrName>style.visibility</p:attrName>
                                        </p:attrNameLst>
                                      </p:cBhvr>
                                      <p:to>
                                        <p:strVal val="visible"/>
                                      </p:to>
                                    </p:set>
                                    <p:animEffect transition="in" filter="randombar(horizontal)">
                                      <p:cBhvr>
                                        <p:cTn id="22" dur="500"/>
                                        <p:tgtEl>
                                          <p:spTgt spid="1026">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026">
                                            <p:txEl>
                                              <p:pRg st="2" end="2"/>
                                            </p:txEl>
                                          </p:spTgt>
                                        </p:tgtEl>
                                        <p:attrNameLst>
                                          <p:attrName>style.visibility</p:attrName>
                                        </p:attrNameLst>
                                      </p:cBhvr>
                                      <p:to>
                                        <p:strVal val="visible"/>
                                      </p:to>
                                    </p:set>
                                    <p:animEffect transition="in" filter="randombar(horizontal)">
                                      <p:cBhvr>
                                        <p:cTn id="27" dur="500"/>
                                        <p:tgtEl>
                                          <p:spTgt spid="1026">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026">
                                            <p:txEl>
                                              <p:pRg st="3" end="3"/>
                                            </p:txEl>
                                          </p:spTgt>
                                        </p:tgtEl>
                                        <p:attrNameLst>
                                          <p:attrName>style.visibility</p:attrName>
                                        </p:attrNameLst>
                                      </p:cBhvr>
                                      <p:to>
                                        <p:strVal val="visible"/>
                                      </p:to>
                                    </p:set>
                                    <p:animEffect transition="in" filter="randombar(horizontal)">
                                      <p:cBhvr>
                                        <p:cTn id="32" dur="500"/>
                                        <p:tgtEl>
                                          <p:spTgt spid="1026">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026">
                                            <p:txEl>
                                              <p:pRg st="4" end="4"/>
                                            </p:txEl>
                                          </p:spTgt>
                                        </p:tgtEl>
                                        <p:attrNameLst>
                                          <p:attrName>style.visibility</p:attrName>
                                        </p:attrNameLst>
                                      </p:cBhvr>
                                      <p:to>
                                        <p:strVal val="visible"/>
                                      </p:to>
                                    </p:set>
                                    <p:animEffect transition="in" filter="randombar(horizontal)">
                                      <p:cBhvr>
                                        <p:cTn id="37" dur="500"/>
                                        <p:tgtEl>
                                          <p:spTgt spid="102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331574" y="838200"/>
            <a:ext cx="8000999" cy="5224208"/>
          </a:xfrm>
          <a:prstGeom prst="rect">
            <a:avLst/>
          </a:prstGeom>
        </p:spPr>
      </p:pic>
      <p:sp>
        <p:nvSpPr>
          <p:cNvPr id="1025" name="Rectangle 1"/>
          <p:cNvSpPr>
            <a:spLocks noChangeArrowheads="1"/>
          </p:cNvSpPr>
          <p:nvPr/>
        </p:nvSpPr>
        <p:spPr bwMode="auto">
          <a:xfrm>
            <a:off x="0" y="0"/>
            <a:ext cx="85344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2400" b="1" dirty="0" smtClean="0">
                <a:latin typeface="Calibri" pitchFamily="34" charset="0"/>
                <a:cs typeface="Times New Roman" pitchFamily="18" charset="0"/>
              </a:rPr>
              <a:t>                                            Glass  syringe</a:t>
            </a:r>
            <a:endParaRPr kumimoji="0" lang="en-US" sz="2400" b="0" i="0" u="sng" strike="noStrike" cap="none" normalizeH="0" baseline="0" dirty="0" smtClean="0">
              <a:ln>
                <a:noFill/>
              </a:ln>
              <a:solidFill>
                <a:schemeClr val="tx1"/>
              </a:solidFill>
              <a:effectLst/>
              <a:latin typeface="Arial" pitchFamily="34" charset="0"/>
              <a:cs typeface="Arial" pitchFamily="34" charset="0"/>
            </a:endParaRPr>
          </a:p>
        </p:txBody>
      </p:sp>
      <p:sp>
        <p:nvSpPr>
          <p:cNvPr id="1026" name="Rectangle 2"/>
          <p:cNvSpPr>
            <a:spLocks noChangeArrowheads="1"/>
          </p:cNvSpPr>
          <p:nvPr/>
        </p:nvSpPr>
        <p:spPr bwMode="auto">
          <a:xfrm>
            <a:off x="609600" y="1066923"/>
            <a:ext cx="7696200" cy="427809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endParaRPr lang="en-IN" sz="2000" b="1" u="sng" dirty="0"/>
          </a:p>
          <a:p>
            <a:r>
              <a:rPr lang="en-US" dirty="0" smtClean="0"/>
              <a:t>Prefilled syringe is widely using for different types of drugs. Basically Type-I borosilicate glass is using for that purpose. </a:t>
            </a:r>
          </a:p>
          <a:p>
            <a:r>
              <a:rPr lang="en-US" sz="2000" b="1" u="sng" dirty="0" smtClean="0"/>
              <a:t>Silicone Oil( 0.6 – 1.0 mg/syringe)</a:t>
            </a:r>
            <a:endParaRPr lang="en-IN" sz="2000" b="1" u="sng" dirty="0"/>
          </a:p>
          <a:p>
            <a:r>
              <a:rPr lang="en-US" dirty="0"/>
              <a:t>Silicone oil is applied to coat the </a:t>
            </a:r>
            <a:r>
              <a:rPr lang="en-US" dirty="0" smtClean="0"/>
              <a:t>inner surface of the glass barrel</a:t>
            </a:r>
            <a:r>
              <a:rPr lang="en-US" dirty="0"/>
              <a:t>.</a:t>
            </a:r>
            <a:r>
              <a:rPr lang="en-US" dirty="0" smtClean="0"/>
              <a:t> </a:t>
            </a:r>
            <a:r>
              <a:rPr lang="en-US" dirty="0"/>
              <a:t>The most common form of silicone oil used in medical applications is polydimethylsiloxane and functions as a lubricant allowing the plunger to glide smoothly within the barrel to expel the drug. As the demand for prefilled syringe and automated injection devices increases, so does the importance of understanding silicone oil. </a:t>
            </a:r>
            <a:endParaRPr lang="en-IN" dirty="0"/>
          </a:p>
          <a:p>
            <a:pPr algn="just"/>
            <a:endParaRPr lang="en-US" dirty="0"/>
          </a:p>
          <a:p>
            <a:pPr algn="just"/>
            <a:endParaRPr lang="en-US" dirty="0" smtClean="0"/>
          </a:p>
          <a:p>
            <a:pPr algn="just"/>
            <a:endParaRPr lang="en-US" dirty="0" smtClean="0"/>
          </a:p>
          <a:p>
            <a:pPr marL="0" marR="0" lvl="0" indent="0" algn="just"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p>
          <a:p>
            <a:pPr marL="0" marR="0" lvl="0" indent="0" algn="just" defTabSz="914400" rtl="0" eaLnBrk="1" fontAlgn="base" latinLnBrk="0" hangingPunct="1">
              <a:lnSpc>
                <a:spcPct val="100000"/>
              </a:lnSpc>
              <a:spcBef>
                <a:spcPct val="0"/>
              </a:spcBef>
              <a:spcAft>
                <a:spcPct val="0"/>
              </a:spcAft>
              <a:buClrTx/>
              <a:buSzTx/>
              <a:buFontTx/>
              <a:buNone/>
              <a:tabLst/>
            </a:pPr>
            <a:r>
              <a:rPr lang="en-US" dirty="0" smtClean="0">
                <a:latin typeface="Calibri" pitchFamily="34" charset="0"/>
                <a:ea typeface="Times New Roman" pitchFamily="18" charset="0"/>
                <a:cs typeface="Times New Roman" pitchFamily="18" charset="0"/>
              </a:rPr>
              <a:t>                                                                                                                                           </a:t>
            </a:r>
            <a:r>
              <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endParaRPr lang="en-US" dirty="0">
              <a:latin typeface="Calibri" pitchFamily="34" charset="0"/>
              <a:ea typeface="Times New Roman" pitchFamily="18" charset="0"/>
              <a:cs typeface="Times New Roman" pitchFamily="18" charset="0"/>
            </a:endParaRPr>
          </a:p>
        </p:txBody>
      </p:sp>
      <p:graphicFrame>
        <p:nvGraphicFramePr>
          <p:cNvPr id="7" name="Table 6"/>
          <p:cNvGraphicFramePr>
            <a:graphicFrameLocks noGrp="1"/>
          </p:cNvGraphicFramePr>
          <p:nvPr>
            <p:extLst>
              <p:ext uri="{D42A27DB-BD31-4B8C-83A1-F6EECF244321}">
                <p14:modId xmlns:p14="http://schemas.microsoft.com/office/powerpoint/2010/main" val="3167536451"/>
              </p:ext>
            </p:extLst>
          </p:nvPr>
        </p:nvGraphicFramePr>
        <p:xfrm>
          <a:off x="762000" y="3631153"/>
          <a:ext cx="7239000" cy="1925320"/>
        </p:xfrm>
        <a:graphic>
          <a:graphicData uri="http://schemas.openxmlformats.org/drawingml/2006/table">
            <a:tbl>
              <a:tblPr firstRow="1" bandRow="1">
                <a:tableStyleId>{5C22544A-7EE6-4342-B048-85BDC9FD1C3A}</a:tableStyleId>
              </a:tblPr>
              <a:tblGrid>
                <a:gridCol w="3619500"/>
                <a:gridCol w="3619500"/>
              </a:tblGrid>
              <a:tr h="370840">
                <a:tc>
                  <a:txBody>
                    <a:bodyPr/>
                    <a:lstStyle/>
                    <a:p>
                      <a:r>
                        <a:rPr lang="en-IN" dirty="0" smtClean="0"/>
                        <a:t>Extractables</a:t>
                      </a:r>
                      <a:endParaRPr lang="en-IN" dirty="0"/>
                    </a:p>
                  </a:txBody>
                  <a:tcPr/>
                </a:tc>
                <a:tc>
                  <a:txBody>
                    <a:bodyPr/>
                    <a:lstStyle/>
                    <a:p>
                      <a:r>
                        <a:rPr lang="en-IN" dirty="0" smtClean="0"/>
                        <a:t>Alkali oxides, Trace Metals, silicon oil.</a:t>
                      </a:r>
                      <a:endParaRPr lang="en-IN" dirty="0"/>
                    </a:p>
                  </a:txBody>
                  <a:tcPr/>
                </a:tc>
              </a:tr>
              <a:tr h="370840">
                <a:tc>
                  <a:txBody>
                    <a:bodyPr/>
                    <a:lstStyle/>
                    <a:p>
                      <a:r>
                        <a:rPr lang="en-IN" dirty="0" smtClean="0"/>
                        <a:t>Interaction with drug products-Biologics</a:t>
                      </a:r>
                      <a:endParaRPr lang="en-IN" dirty="0"/>
                    </a:p>
                  </a:txBody>
                  <a:tcPr/>
                </a:tc>
                <a:tc>
                  <a:txBody>
                    <a:bodyPr/>
                    <a:lstStyle/>
                    <a:p>
                      <a:r>
                        <a:rPr lang="en-IN" dirty="0" smtClean="0"/>
                        <a:t>Particulates</a:t>
                      </a:r>
                    </a:p>
                    <a:p>
                      <a:r>
                        <a:rPr lang="en-IN" dirty="0" err="1" smtClean="0"/>
                        <a:t>Ph</a:t>
                      </a:r>
                      <a:r>
                        <a:rPr lang="en-IN" dirty="0" smtClean="0"/>
                        <a:t> shifts </a:t>
                      </a:r>
                    </a:p>
                    <a:p>
                      <a:r>
                        <a:rPr lang="en-IN" dirty="0" smtClean="0"/>
                        <a:t>Protein and Peptide Aggregation</a:t>
                      </a:r>
                      <a:endParaRPr lang="en-IN" dirty="0"/>
                    </a:p>
                  </a:txBody>
                  <a:tcPr/>
                </a:tc>
              </a:tr>
              <a:tr h="370840">
                <a:tc>
                  <a:txBody>
                    <a:bodyPr/>
                    <a:lstStyle/>
                    <a:p>
                      <a:r>
                        <a:rPr lang="en-IN" dirty="0" err="1" smtClean="0"/>
                        <a:t>Eto</a:t>
                      </a:r>
                      <a:r>
                        <a:rPr lang="en-IN" dirty="0" smtClean="0"/>
                        <a:t> sterilization</a:t>
                      </a:r>
                      <a:endParaRPr lang="en-IN" dirty="0"/>
                    </a:p>
                  </a:txBody>
                  <a:tcPr/>
                </a:tc>
                <a:tc>
                  <a:txBody>
                    <a:bodyPr/>
                    <a:lstStyle/>
                    <a:p>
                      <a:r>
                        <a:rPr lang="en-IN" dirty="0" smtClean="0"/>
                        <a:t>Ethylene</a:t>
                      </a:r>
                      <a:r>
                        <a:rPr lang="en-IN" baseline="0" dirty="0" smtClean="0"/>
                        <a:t> oxide </a:t>
                      </a:r>
                      <a:endParaRPr lang="en-IN" dirty="0"/>
                    </a:p>
                  </a:txBody>
                  <a:tcPr/>
                </a:tc>
              </a:tr>
            </a:tbl>
          </a:graphicData>
        </a:graphic>
      </p:graphicFrame>
    </p:spTree>
    <p:extLst>
      <p:ext uri="{BB962C8B-B14F-4D97-AF65-F5344CB8AC3E}">
        <p14:creationId xmlns:p14="http://schemas.microsoft.com/office/powerpoint/2010/main" val="3193479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025">
                                            <p:txEl>
                                              <p:pRg st="0" end="0"/>
                                            </p:txEl>
                                          </p:spTgt>
                                        </p:tgtEl>
                                        <p:attrNameLst>
                                          <p:attrName>style.visibility</p:attrName>
                                        </p:attrNameLst>
                                      </p:cBhvr>
                                      <p:to>
                                        <p:strVal val="visible"/>
                                      </p:to>
                                    </p:set>
                                    <p:animEffect transition="in" filter="diamond(in)">
                                      <p:cBhvr>
                                        <p:cTn id="7" dur="2000"/>
                                        <p:tgtEl>
                                          <p:spTgt spid="102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026">
                                            <p:txEl>
                                              <p:pRg st="0" end="0"/>
                                            </p:txEl>
                                          </p:spTgt>
                                        </p:tgtEl>
                                        <p:attrNameLst>
                                          <p:attrName>style.visibility</p:attrName>
                                        </p:attrNameLst>
                                      </p:cBhvr>
                                      <p:to>
                                        <p:strVal val="visible"/>
                                      </p:to>
                                    </p:set>
                                    <p:animEffect transition="in" filter="randombar(horizontal)">
                                      <p:cBhvr>
                                        <p:cTn id="12" dur="500"/>
                                        <p:tgtEl>
                                          <p:spTgt spid="102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026">
                                            <p:txEl>
                                              <p:pRg st="1" end="1"/>
                                            </p:txEl>
                                          </p:spTgt>
                                        </p:tgtEl>
                                        <p:attrNameLst>
                                          <p:attrName>style.visibility</p:attrName>
                                        </p:attrNameLst>
                                      </p:cBhvr>
                                      <p:to>
                                        <p:strVal val="visible"/>
                                      </p:to>
                                    </p:set>
                                    <p:animEffect transition="in" filter="randombar(horizontal)">
                                      <p:cBhvr>
                                        <p:cTn id="17" dur="500"/>
                                        <p:tgtEl>
                                          <p:spTgt spid="102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026">
                                            <p:txEl>
                                              <p:pRg st="2" end="2"/>
                                            </p:txEl>
                                          </p:spTgt>
                                        </p:tgtEl>
                                        <p:attrNameLst>
                                          <p:attrName>style.visibility</p:attrName>
                                        </p:attrNameLst>
                                      </p:cBhvr>
                                      <p:to>
                                        <p:strVal val="visible"/>
                                      </p:to>
                                    </p:set>
                                    <p:animEffect transition="in" filter="randombar(horizontal)">
                                      <p:cBhvr>
                                        <p:cTn id="22" dur="500"/>
                                        <p:tgtEl>
                                          <p:spTgt spid="102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026">
                                            <p:txEl>
                                              <p:pRg st="3" end="3"/>
                                            </p:txEl>
                                          </p:spTgt>
                                        </p:tgtEl>
                                        <p:attrNameLst>
                                          <p:attrName>style.visibility</p:attrName>
                                        </p:attrNameLst>
                                      </p:cBhvr>
                                      <p:to>
                                        <p:strVal val="visible"/>
                                      </p:to>
                                    </p:set>
                                    <p:animEffect transition="in" filter="randombar(horizontal)">
                                      <p:cBhvr>
                                        <p:cTn id="27" dur="500"/>
                                        <p:tgtEl>
                                          <p:spTgt spid="1026">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026">
                                            <p:txEl>
                                              <p:pRg st="7" end="7"/>
                                            </p:txEl>
                                          </p:spTgt>
                                        </p:tgtEl>
                                        <p:attrNameLst>
                                          <p:attrName>style.visibility</p:attrName>
                                        </p:attrNameLst>
                                      </p:cBhvr>
                                      <p:to>
                                        <p:strVal val="visible"/>
                                      </p:to>
                                    </p:set>
                                    <p:animEffect transition="in" filter="randombar(horizontal)">
                                      <p:cBhvr>
                                        <p:cTn id="32" dur="500"/>
                                        <p:tgtEl>
                                          <p:spTgt spid="1026">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026">
                                            <p:txEl>
                                              <p:pRg st="8" end="8"/>
                                            </p:txEl>
                                          </p:spTgt>
                                        </p:tgtEl>
                                        <p:attrNameLst>
                                          <p:attrName>style.visibility</p:attrName>
                                        </p:attrNameLst>
                                      </p:cBhvr>
                                      <p:to>
                                        <p:strVal val="visible"/>
                                      </p:to>
                                    </p:set>
                                    <p:animEffect transition="in" filter="randombar(horizontal)">
                                      <p:cBhvr>
                                        <p:cTn id="37" dur="500"/>
                                        <p:tgtEl>
                                          <p:spTgt spid="1026">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1026">
                                            <p:txEl>
                                              <p:pRg st="9" end="9"/>
                                            </p:txEl>
                                          </p:spTgt>
                                        </p:tgtEl>
                                        <p:attrNameLst>
                                          <p:attrName>style.visibility</p:attrName>
                                        </p:attrNameLst>
                                      </p:cBhvr>
                                      <p:to>
                                        <p:strVal val="visible"/>
                                      </p:to>
                                    </p:set>
                                    <p:animEffect transition="in" filter="randombar(horizontal)">
                                      <p:cBhvr>
                                        <p:cTn id="42" dur="500"/>
                                        <p:tgtEl>
                                          <p:spTgt spid="102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331574" y="838200"/>
            <a:ext cx="8000999" cy="5224208"/>
          </a:xfrm>
          <a:prstGeom prst="rect">
            <a:avLst/>
          </a:prstGeom>
        </p:spPr>
      </p:pic>
      <p:sp>
        <p:nvSpPr>
          <p:cNvPr id="1025" name="Rectangle 1"/>
          <p:cNvSpPr>
            <a:spLocks noChangeArrowheads="1"/>
          </p:cNvSpPr>
          <p:nvPr/>
        </p:nvSpPr>
        <p:spPr bwMode="auto">
          <a:xfrm>
            <a:off x="0" y="0"/>
            <a:ext cx="85344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2400" b="1" dirty="0" smtClean="0">
                <a:latin typeface="Calibri" pitchFamily="34" charset="0"/>
                <a:cs typeface="Times New Roman" pitchFamily="18" charset="0"/>
              </a:rPr>
              <a:t>                        Black particles inside the glass  syringe</a:t>
            </a:r>
            <a:endParaRPr kumimoji="0" lang="en-US" sz="2400" b="0" i="0" u="sng" strike="noStrike" cap="none" normalizeH="0" baseline="0" dirty="0" smtClean="0">
              <a:ln>
                <a:noFill/>
              </a:ln>
              <a:solidFill>
                <a:schemeClr val="tx1"/>
              </a:solidFill>
              <a:effectLst/>
              <a:latin typeface="Arial" pitchFamily="34" charset="0"/>
              <a:cs typeface="Arial" pitchFamily="34" charset="0"/>
            </a:endParaRPr>
          </a:p>
        </p:txBody>
      </p:sp>
      <p:sp>
        <p:nvSpPr>
          <p:cNvPr id="1026" name="Rectangle 2"/>
          <p:cNvSpPr>
            <a:spLocks noChangeArrowheads="1"/>
          </p:cNvSpPr>
          <p:nvPr/>
        </p:nvSpPr>
        <p:spPr bwMode="auto">
          <a:xfrm>
            <a:off x="809368" y="3886200"/>
            <a:ext cx="7696200"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endParaRPr lang="en-IN" sz="2000" b="1" u="sng" dirty="0"/>
          </a:p>
        </p:txBody>
      </p:sp>
      <p:pic>
        <p:nvPicPr>
          <p:cNvPr id="8" name="Picture 7" descr="http://media.americanpharmaceuticalreview.com/m/28/Article/37011-fig4.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62216" y="875270"/>
            <a:ext cx="3657600" cy="2286000"/>
          </a:xfrm>
          <a:prstGeom prst="rect">
            <a:avLst/>
          </a:prstGeom>
          <a:noFill/>
          <a:ln>
            <a:solidFill>
              <a:schemeClr val="accent3">
                <a:lumMod val="50000"/>
              </a:schemeClr>
            </a:solidFill>
          </a:ln>
        </p:spPr>
      </p:pic>
      <p:sp>
        <p:nvSpPr>
          <p:cNvPr id="5" name="Rectangle 4"/>
          <p:cNvSpPr/>
          <p:nvPr/>
        </p:nvSpPr>
        <p:spPr>
          <a:xfrm>
            <a:off x="1143000" y="3793867"/>
            <a:ext cx="4572000" cy="923330"/>
          </a:xfrm>
          <a:prstGeom prst="rect">
            <a:avLst/>
          </a:prstGeom>
        </p:spPr>
        <p:txBody>
          <a:bodyPr>
            <a:spAutoFit/>
          </a:bodyPr>
          <a:lstStyle/>
          <a:p>
            <a:r>
              <a:rPr lang="en-US" dirty="0"/>
              <a:t>Two black particles observed inside a pre-filled syringe. Larger particle is approximately 300 microns </a:t>
            </a:r>
          </a:p>
        </p:txBody>
      </p:sp>
    </p:spTree>
    <p:extLst>
      <p:ext uri="{BB962C8B-B14F-4D97-AF65-F5344CB8AC3E}">
        <p14:creationId xmlns:p14="http://schemas.microsoft.com/office/powerpoint/2010/main" val="156042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025">
                                            <p:txEl>
                                              <p:pRg st="0" end="0"/>
                                            </p:txEl>
                                          </p:spTgt>
                                        </p:tgtEl>
                                        <p:attrNameLst>
                                          <p:attrName>style.visibility</p:attrName>
                                        </p:attrNameLst>
                                      </p:cBhvr>
                                      <p:to>
                                        <p:strVal val="visible"/>
                                      </p:to>
                                    </p:set>
                                    <p:animEffect transition="in" filter="diamond(in)">
                                      <p:cBhvr>
                                        <p:cTn id="7" dur="2000"/>
                                        <p:tgtEl>
                                          <p:spTgt spid="102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026">
                                            <p:txEl>
                                              <p:pRg st="0" end="0"/>
                                            </p:txEl>
                                          </p:spTgt>
                                        </p:tgtEl>
                                        <p:attrNameLst>
                                          <p:attrName>style.visibility</p:attrName>
                                        </p:attrNameLst>
                                      </p:cBhvr>
                                      <p:to>
                                        <p:strVal val="visible"/>
                                      </p:to>
                                    </p:set>
                                    <p:animEffect transition="in" filter="randombar(horizontal)">
                                      <p:cBhvr>
                                        <p:cTn id="12" dur="500"/>
                                        <p:tgtEl>
                                          <p:spTgt spid="102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4"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heel(4)">
                                      <p:cBhvr>
                                        <p:cTn id="1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331574" y="838200"/>
            <a:ext cx="8000999" cy="5224208"/>
          </a:xfrm>
          <a:prstGeom prst="rect">
            <a:avLst/>
          </a:prstGeom>
        </p:spPr>
      </p:pic>
      <p:sp>
        <p:nvSpPr>
          <p:cNvPr id="1025" name="Rectangle 1"/>
          <p:cNvSpPr>
            <a:spLocks noChangeArrowheads="1"/>
          </p:cNvSpPr>
          <p:nvPr/>
        </p:nvSpPr>
        <p:spPr bwMode="auto">
          <a:xfrm>
            <a:off x="0" y="0"/>
            <a:ext cx="85344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2400" b="1" dirty="0" smtClean="0">
                <a:latin typeface="Calibri" pitchFamily="34" charset="0"/>
                <a:cs typeface="Times New Roman" pitchFamily="18" charset="0"/>
              </a:rPr>
              <a:t>                    Rubber stopper ,plunger  and needle shield</a:t>
            </a:r>
            <a:endParaRPr kumimoji="0" lang="en-US" sz="2400" b="0" i="0" u="sng" strike="noStrike" cap="none" normalizeH="0" baseline="0" dirty="0" smtClean="0">
              <a:ln>
                <a:noFill/>
              </a:ln>
              <a:solidFill>
                <a:schemeClr val="tx1"/>
              </a:solidFill>
              <a:effectLst/>
              <a:latin typeface="Arial" pitchFamily="34" charset="0"/>
              <a:cs typeface="Arial" pitchFamily="34" charset="0"/>
            </a:endParaRPr>
          </a:p>
        </p:txBody>
      </p:sp>
      <p:sp>
        <p:nvSpPr>
          <p:cNvPr id="1026" name="Rectangle 2"/>
          <p:cNvSpPr>
            <a:spLocks noChangeArrowheads="1"/>
          </p:cNvSpPr>
          <p:nvPr/>
        </p:nvSpPr>
        <p:spPr bwMode="auto">
          <a:xfrm>
            <a:off x="331574" y="1494963"/>
            <a:ext cx="8000999" cy="313932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US" dirty="0" smtClean="0"/>
              <a:t>The rubber stopper, plunger </a:t>
            </a:r>
            <a:r>
              <a:rPr lang="en-US" dirty="0"/>
              <a:t>and needle shield are composed of rubber related materials. The product contact surface of the plunger is laminated with a fluoropolymer type film and the needle shield is </a:t>
            </a:r>
            <a:r>
              <a:rPr lang="en-US" dirty="0" err="1"/>
              <a:t>unlaminated</a:t>
            </a:r>
            <a:r>
              <a:rPr lang="en-US" dirty="0"/>
              <a:t>. Contact between the formulated drug with the plunger and shield may result in leached rubber additives or bromine related compounds. Leached rubber agents have been proposed to cause adverse patient </a:t>
            </a:r>
            <a:r>
              <a:rPr lang="en-US" dirty="0" smtClean="0"/>
              <a:t>effects.</a:t>
            </a:r>
            <a:endParaRPr lang="en-US" dirty="0"/>
          </a:p>
          <a:p>
            <a:pPr algn="just"/>
            <a:endParaRPr lang="en-US" dirty="0" smtClean="0"/>
          </a:p>
          <a:p>
            <a:pPr algn="just"/>
            <a:endParaRPr lang="en-US" dirty="0" smtClean="0"/>
          </a:p>
          <a:p>
            <a:pPr marL="0" marR="0" lvl="0" indent="0" algn="just"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p>
          <a:p>
            <a:pPr marL="0" marR="0" lvl="0" indent="0" algn="just" defTabSz="914400" rtl="0" eaLnBrk="1" fontAlgn="base" latinLnBrk="0" hangingPunct="1">
              <a:lnSpc>
                <a:spcPct val="100000"/>
              </a:lnSpc>
              <a:spcBef>
                <a:spcPct val="0"/>
              </a:spcBef>
              <a:spcAft>
                <a:spcPct val="0"/>
              </a:spcAft>
              <a:buClrTx/>
              <a:buSzTx/>
              <a:buFontTx/>
              <a:buNone/>
              <a:tabLst/>
            </a:pPr>
            <a:r>
              <a:rPr lang="en-US" dirty="0" smtClean="0">
                <a:latin typeface="Calibri" pitchFamily="34" charset="0"/>
                <a:ea typeface="Times New Roman" pitchFamily="18" charset="0"/>
                <a:cs typeface="Times New Roman" pitchFamily="18" charset="0"/>
              </a:rPr>
              <a:t>                                                                                                                                           </a:t>
            </a:r>
            <a:r>
              <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endParaRPr lang="en-US" dirty="0">
              <a:latin typeface="Calibri" pitchFamily="34" charset="0"/>
              <a:ea typeface="Times New Roman" pitchFamily="18" charset="0"/>
              <a:cs typeface="Times New Roman" pitchFamily="18" charset="0"/>
            </a:endParaRPr>
          </a:p>
        </p:txBody>
      </p:sp>
      <p:graphicFrame>
        <p:nvGraphicFramePr>
          <p:cNvPr id="7" name="Table 6"/>
          <p:cNvGraphicFramePr>
            <a:graphicFrameLocks noGrp="1"/>
          </p:cNvGraphicFramePr>
          <p:nvPr>
            <p:extLst>
              <p:ext uri="{D42A27DB-BD31-4B8C-83A1-F6EECF244321}">
                <p14:modId xmlns:p14="http://schemas.microsoft.com/office/powerpoint/2010/main" val="2842733727"/>
              </p:ext>
            </p:extLst>
          </p:nvPr>
        </p:nvGraphicFramePr>
        <p:xfrm>
          <a:off x="762000" y="3631153"/>
          <a:ext cx="7239000" cy="2199640"/>
        </p:xfrm>
        <a:graphic>
          <a:graphicData uri="http://schemas.openxmlformats.org/drawingml/2006/table">
            <a:tbl>
              <a:tblPr firstRow="1" bandRow="1">
                <a:tableStyleId>{5C22544A-7EE6-4342-B048-85BDC9FD1C3A}</a:tableStyleId>
              </a:tblPr>
              <a:tblGrid>
                <a:gridCol w="3619500"/>
                <a:gridCol w="3619500"/>
              </a:tblGrid>
              <a:tr h="370840">
                <a:tc>
                  <a:txBody>
                    <a:bodyPr/>
                    <a:lstStyle/>
                    <a:p>
                      <a:r>
                        <a:rPr lang="en-IN" dirty="0" smtClean="0"/>
                        <a:t>Leachables</a:t>
                      </a:r>
                      <a:endParaRPr lang="en-IN" dirty="0"/>
                    </a:p>
                  </a:txBody>
                  <a:tcPr/>
                </a:tc>
                <a:tc>
                  <a:txBody>
                    <a:bodyPr/>
                    <a:lstStyle/>
                    <a:p>
                      <a:r>
                        <a:rPr lang="en-IN" dirty="0" err="1" smtClean="0"/>
                        <a:t>Thiurams</a:t>
                      </a:r>
                      <a:r>
                        <a:rPr lang="en-IN" dirty="0" smtClean="0"/>
                        <a:t>,</a:t>
                      </a:r>
                      <a:r>
                        <a:rPr lang="en-IN" baseline="0" dirty="0" smtClean="0"/>
                        <a:t> </a:t>
                      </a:r>
                      <a:r>
                        <a:rPr lang="en-IN" baseline="0" dirty="0" err="1" smtClean="0"/>
                        <a:t>dithiocar</a:t>
                      </a:r>
                      <a:r>
                        <a:rPr lang="en-IN" baseline="0" dirty="0" smtClean="0"/>
                        <a:t> –</a:t>
                      </a:r>
                      <a:r>
                        <a:rPr lang="en-IN" baseline="0" dirty="0" err="1" smtClean="0"/>
                        <a:t>bamates</a:t>
                      </a:r>
                      <a:r>
                        <a:rPr lang="en-IN" baseline="0" dirty="0" smtClean="0"/>
                        <a:t> and </a:t>
                      </a:r>
                      <a:r>
                        <a:rPr lang="en-IN" baseline="0" dirty="0" err="1" smtClean="0"/>
                        <a:t>mercapto-benzothiazoles</a:t>
                      </a:r>
                      <a:r>
                        <a:rPr lang="en-IN" baseline="0" dirty="0" smtClean="0"/>
                        <a:t> –curing agent.</a:t>
                      </a:r>
                      <a:endParaRPr lang="en-IN" dirty="0"/>
                    </a:p>
                  </a:txBody>
                  <a:tcPr/>
                </a:tc>
              </a:tr>
              <a:tr h="370840">
                <a:tc>
                  <a:txBody>
                    <a:bodyPr/>
                    <a:lstStyle/>
                    <a:p>
                      <a:r>
                        <a:rPr lang="en-IN" dirty="0" smtClean="0"/>
                        <a:t>Interaction with drug products-Biologics</a:t>
                      </a:r>
                      <a:endParaRPr lang="en-IN" dirty="0"/>
                    </a:p>
                  </a:txBody>
                  <a:tcPr/>
                </a:tc>
                <a:tc>
                  <a:txBody>
                    <a:bodyPr/>
                    <a:lstStyle/>
                    <a:p>
                      <a:r>
                        <a:rPr lang="en-IN" dirty="0" smtClean="0"/>
                        <a:t>Particulates</a:t>
                      </a:r>
                    </a:p>
                    <a:p>
                      <a:r>
                        <a:rPr lang="en-IN" dirty="0" err="1" smtClean="0"/>
                        <a:t>Ph</a:t>
                      </a:r>
                      <a:r>
                        <a:rPr lang="en-IN" dirty="0" smtClean="0"/>
                        <a:t> shifts </a:t>
                      </a:r>
                    </a:p>
                    <a:p>
                      <a:r>
                        <a:rPr lang="en-IN" dirty="0" smtClean="0"/>
                        <a:t>Protein and Peptide Aggregation</a:t>
                      </a:r>
                      <a:endParaRPr lang="en-IN" dirty="0"/>
                    </a:p>
                  </a:txBody>
                  <a:tcPr/>
                </a:tc>
              </a:tr>
              <a:tr h="370840">
                <a:tc>
                  <a:txBody>
                    <a:bodyPr/>
                    <a:lstStyle/>
                    <a:p>
                      <a:r>
                        <a:rPr lang="en-IN" dirty="0" err="1" smtClean="0"/>
                        <a:t>Eto</a:t>
                      </a:r>
                      <a:r>
                        <a:rPr lang="en-IN" dirty="0" smtClean="0"/>
                        <a:t> sterilization</a:t>
                      </a:r>
                      <a:endParaRPr lang="en-IN" dirty="0"/>
                    </a:p>
                  </a:txBody>
                  <a:tcPr/>
                </a:tc>
                <a:tc>
                  <a:txBody>
                    <a:bodyPr/>
                    <a:lstStyle/>
                    <a:p>
                      <a:r>
                        <a:rPr lang="en-IN" dirty="0" smtClean="0"/>
                        <a:t>Ethylene</a:t>
                      </a:r>
                      <a:r>
                        <a:rPr lang="en-IN" baseline="0" dirty="0" smtClean="0"/>
                        <a:t> oxide </a:t>
                      </a:r>
                      <a:endParaRPr lang="en-IN" dirty="0"/>
                    </a:p>
                  </a:txBody>
                  <a:tcPr/>
                </a:tc>
              </a:tr>
            </a:tbl>
          </a:graphicData>
        </a:graphic>
      </p:graphicFrame>
    </p:spTree>
    <p:extLst>
      <p:ext uri="{BB962C8B-B14F-4D97-AF65-F5344CB8AC3E}">
        <p14:creationId xmlns:p14="http://schemas.microsoft.com/office/powerpoint/2010/main" val="1489556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025">
                                            <p:txEl>
                                              <p:pRg st="0" end="0"/>
                                            </p:txEl>
                                          </p:spTgt>
                                        </p:tgtEl>
                                        <p:attrNameLst>
                                          <p:attrName>style.visibility</p:attrName>
                                        </p:attrNameLst>
                                      </p:cBhvr>
                                      <p:to>
                                        <p:strVal val="visible"/>
                                      </p:to>
                                    </p:set>
                                    <p:animEffect transition="in" filter="diamond(in)">
                                      <p:cBhvr>
                                        <p:cTn id="7" dur="2000"/>
                                        <p:tgtEl>
                                          <p:spTgt spid="102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026">
                                            <p:txEl>
                                              <p:pRg st="0" end="0"/>
                                            </p:txEl>
                                          </p:spTgt>
                                        </p:tgtEl>
                                        <p:attrNameLst>
                                          <p:attrName>style.visibility</p:attrName>
                                        </p:attrNameLst>
                                      </p:cBhvr>
                                      <p:to>
                                        <p:strVal val="visible"/>
                                      </p:to>
                                    </p:set>
                                    <p:animEffect transition="in" filter="randombar(horizontal)">
                                      <p:cBhvr>
                                        <p:cTn id="12" dur="500"/>
                                        <p:tgtEl>
                                          <p:spTgt spid="102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026">
                                            <p:txEl>
                                              <p:pRg st="3" end="3"/>
                                            </p:txEl>
                                          </p:spTgt>
                                        </p:tgtEl>
                                        <p:attrNameLst>
                                          <p:attrName>style.visibility</p:attrName>
                                        </p:attrNameLst>
                                      </p:cBhvr>
                                      <p:to>
                                        <p:strVal val="visible"/>
                                      </p:to>
                                    </p:set>
                                    <p:animEffect transition="in" filter="randombar(horizontal)">
                                      <p:cBhvr>
                                        <p:cTn id="17" dur="500"/>
                                        <p:tgtEl>
                                          <p:spTgt spid="102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026">
                                            <p:txEl>
                                              <p:pRg st="4" end="4"/>
                                            </p:txEl>
                                          </p:spTgt>
                                        </p:tgtEl>
                                        <p:attrNameLst>
                                          <p:attrName>style.visibility</p:attrName>
                                        </p:attrNameLst>
                                      </p:cBhvr>
                                      <p:to>
                                        <p:strVal val="visible"/>
                                      </p:to>
                                    </p:set>
                                    <p:animEffect transition="in" filter="randombar(horizontal)">
                                      <p:cBhvr>
                                        <p:cTn id="22" dur="500"/>
                                        <p:tgtEl>
                                          <p:spTgt spid="1026">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026">
                                            <p:txEl>
                                              <p:pRg st="5" end="5"/>
                                            </p:txEl>
                                          </p:spTgt>
                                        </p:tgtEl>
                                        <p:attrNameLst>
                                          <p:attrName>style.visibility</p:attrName>
                                        </p:attrNameLst>
                                      </p:cBhvr>
                                      <p:to>
                                        <p:strVal val="visible"/>
                                      </p:to>
                                    </p:set>
                                    <p:animEffect transition="in" filter="randombar(horizontal)">
                                      <p:cBhvr>
                                        <p:cTn id="27" dur="500"/>
                                        <p:tgtEl>
                                          <p:spTgt spid="102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331574" y="838200"/>
            <a:ext cx="8000999" cy="5224208"/>
          </a:xfrm>
          <a:prstGeom prst="rect">
            <a:avLst/>
          </a:prstGeom>
        </p:spPr>
      </p:pic>
      <p:sp>
        <p:nvSpPr>
          <p:cNvPr id="1025" name="Rectangle 1"/>
          <p:cNvSpPr>
            <a:spLocks noChangeArrowheads="1"/>
          </p:cNvSpPr>
          <p:nvPr/>
        </p:nvSpPr>
        <p:spPr bwMode="auto">
          <a:xfrm>
            <a:off x="0" y="0"/>
            <a:ext cx="85344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2400" b="1" dirty="0" smtClean="0">
                <a:latin typeface="Calibri" pitchFamily="34" charset="0"/>
                <a:cs typeface="Times New Roman" pitchFamily="18" charset="0"/>
              </a:rPr>
              <a:t>                    </a:t>
            </a:r>
            <a:r>
              <a:rPr lang="en-US" sz="2000" b="1" dirty="0" smtClean="0">
                <a:latin typeface="Calibri" pitchFamily="34" charset="0"/>
                <a:cs typeface="Times New Roman" pitchFamily="18" charset="0"/>
              </a:rPr>
              <a:t>Influence of Gamma irradiation on Chemical </a:t>
            </a:r>
            <a:r>
              <a:rPr lang="en-US" sz="2000" b="1" dirty="0" err="1">
                <a:latin typeface="Calibri" pitchFamily="34" charset="0"/>
                <a:cs typeface="Times New Roman" pitchFamily="18" charset="0"/>
              </a:rPr>
              <a:t>E</a:t>
            </a:r>
            <a:r>
              <a:rPr lang="en-US" sz="2000" b="1" dirty="0" err="1" smtClean="0">
                <a:latin typeface="Calibri" pitchFamily="34" charset="0"/>
                <a:cs typeface="Times New Roman" pitchFamily="18" charset="0"/>
              </a:rPr>
              <a:t>xtractables</a:t>
            </a:r>
            <a:endParaRPr kumimoji="0" lang="en-US" sz="2000" b="0" i="0" u="sng" strike="noStrike" cap="none" normalizeH="0" baseline="0" dirty="0" smtClean="0">
              <a:ln>
                <a:noFill/>
              </a:ln>
              <a:solidFill>
                <a:schemeClr val="tx1"/>
              </a:solidFill>
              <a:effectLst/>
              <a:latin typeface="Arial" pitchFamily="34" charset="0"/>
              <a:cs typeface="Arial" pitchFamily="34" charset="0"/>
            </a:endParaRPr>
          </a:p>
        </p:txBody>
      </p:sp>
      <p:sp>
        <p:nvSpPr>
          <p:cNvPr id="1026" name="Rectangle 2"/>
          <p:cNvSpPr>
            <a:spLocks noChangeArrowheads="1"/>
          </p:cNvSpPr>
          <p:nvPr/>
        </p:nvSpPr>
        <p:spPr bwMode="auto">
          <a:xfrm>
            <a:off x="331574" y="2602957"/>
            <a:ext cx="8000999"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p>
          <a:p>
            <a:pPr marL="0" marR="0" lvl="0" indent="0" algn="just" defTabSz="914400" rtl="0" eaLnBrk="1" fontAlgn="base" latinLnBrk="0" hangingPunct="1">
              <a:lnSpc>
                <a:spcPct val="100000"/>
              </a:lnSpc>
              <a:spcBef>
                <a:spcPct val="0"/>
              </a:spcBef>
              <a:spcAft>
                <a:spcPct val="0"/>
              </a:spcAft>
              <a:buClrTx/>
              <a:buSzTx/>
              <a:buFontTx/>
              <a:buNone/>
              <a:tabLst/>
            </a:pPr>
            <a:r>
              <a:rPr lang="en-US" dirty="0" smtClean="0">
                <a:latin typeface="Calibri" pitchFamily="34" charset="0"/>
                <a:ea typeface="Times New Roman" pitchFamily="18" charset="0"/>
                <a:cs typeface="Times New Roman" pitchFamily="18" charset="0"/>
              </a:rPr>
              <a:t>                                                                                                                                           </a:t>
            </a:r>
            <a:r>
              <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endParaRPr lang="en-US" dirty="0">
              <a:latin typeface="Calibri" pitchFamily="34" charset="0"/>
              <a:ea typeface="Times New Roman" pitchFamily="18" charset="0"/>
              <a:cs typeface="Times New Roman"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4231767343"/>
              </p:ext>
            </p:extLst>
          </p:nvPr>
        </p:nvGraphicFramePr>
        <p:xfrm>
          <a:off x="636373" y="880222"/>
          <a:ext cx="7391399" cy="4749800"/>
        </p:xfrm>
        <a:graphic>
          <a:graphicData uri="http://schemas.openxmlformats.org/drawingml/2006/table">
            <a:tbl>
              <a:tblPr firstRow="1" bandRow="1">
                <a:tableStyleId>{5C22544A-7EE6-4342-B048-85BDC9FD1C3A}</a:tableStyleId>
              </a:tblPr>
              <a:tblGrid>
                <a:gridCol w="1676400"/>
                <a:gridCol w="762000"/>
                <a:gridCol w="762000"/>
                <a:gridCol w="762000"/>
                <a:gridCol w="762000"/>
                <a:gridCol w="762000"/>
                <a:gridCol w="762000"/>
                <a:gridCol w="1142999"/>
              </a:tblGrid>
              <a:tr h="594360">
                <a:tc rowSpan="2">
                  <a:txBody>
                    <a:bodyPr/>
                    <a:lstStyle/>
                    <a:p>
                      <a:r>
                        <a:rPr lang="en-IN" sz="1050" dirty="0" smtClean="0"/>
                        <a:t>Test parameter</a:t>
                      </a:r>
                      <a:endParaRPr lang="en-IN" sz="1050" dirty="0"/>
                    </a:p>
                  </a:txBody>
                  <a:tcPr/>
                </a:tc>
                <a:tc rowSpan="2">
                  <a:txBody>
                    <a:bodyPr/>
                    <a:lstStyle/>
                    <a:p>
                      <a:r>
                        <a:rPr lang="en-IN" sz="1050" dirty="0" smtClean="0"/>
                        <a:t>Amount tested</a:t>
                      </a:r>
                      <a:endParaRPr lang="en-IN" sz="1050" dirty="0"/>
                    </a:p>
                  </a:txBody>
                  <a:tcPr/>
                </a:tc>
                <a:tc rowSpan="2">
                  <a:txBody>
                    <a:bodyPr/>
                    <a:lstStyle/>
                    <a:p>
                      <a:r>
                        <a:rPr lang="en-IN" sz="1050" dirty="0" smtClean="0"/>
                        <a:t>units</a:t>
                      </a:r>
                      <a:endParaRPr lang="en-IN" sz="1050" dirty="0"/>
                    </a:p>
                  </a:txBody>
                  <a:tcPr/>
                </a:tc>
                <a:tc rowSpan="2">
                  <a:txBody>
                    <a:bodyPr/>
                    <a:lstStyle/>
                    <a:p>
                      <a:r>
                        <a:rPr lang="en-IN" sz="1050" dirty="0" smtClean="0"/>
                        <a:t>limit</a:t>
                      </a:r>
                      <a:endParaRPr lang="en-IN" sz="1050" dirty="0"/>
                    </a:p>
                  </a:txBody>
                  <a:tcPr/>
                </a:tc>
                <a:tc>
                  <a:txBody>
                    <a:bodyPr/>
                    <a:lstStyle/>
                    <a:p>
                      <a:r>
                        <a:rPr lang="en-IN" sz="1050" dirty="0" smtClean="0"/>
                        <a:t>Rubber  stopper</a:t>
                      </a:r>
                      <a:endParaRPr lang="en-IN" sz="1050" dirty="0"/>
                    </a:p>
                  </a:txBody>
                  <a:tcPr/>
                </a:tc>
                <a:tc>
                  <a:txBody>
                    <a:bodyPr/>
                    <a:lstStyle/>
                    <a:p>
                      <a:r>
                        <a:rPr lang="en-IN" sz="1050" dirty="0" smtClean="0"/>
                        <a:t>uncoated</a:t>
                      </a:r>
                      <a:endParaRPr lang="en-IN" sz="1050" dirty="0"/>
                    </a:p>
                  </a:txBody>
                  <a:tcPr/>
                </a:tc>
                <a:tc>
                  <a:txBody>
                    <a:bodyPr/>
                    <a:lstStyle/>
                    <a:p>
                      <a:r>
                        <a:rPr lang="en-IN" sz="1050" dirty="0" err="1" smtClean="0"/>
                        <a:t>Fluro</a:t>
                      </a:r>
                      <a:r>
                        <a:rPr lang="en-IN" sz="1050" baseline="0" dirty="0" smtClean="0"/>
                        <a:t> coated rubber </a:t>
                      </a:r>
                      <a:r>
                        <a:rPr lang="en-IN" sz="1050" baseline="0" dirty="0" err="1" smtClean="0"/>
                        <a:t>stoppr</a:t>
                      </a:r>
                      <a:endParaRPr lang="en-IN" sz="1050" dirty="0"/>
                    </a:p>
                  </a:txBody>
                  <a:tcPr/>
                </a:tc>
                <a:tc>
                  <a:txBody>
                    <a:bodyPr/>
                    <a:lstStyle/>
                    <a:p>
                      <a:endParaRPr lang="en-IN" sz="1050" dirty="0"/>
                    </a:p>
                  </a:txBody>
                  <a:tcPr/>
                </a:tc>
              </a:tr>
              <a:tr h="594360">
                <a:tc vMerge="1">
                  <a:txBody>
                    <a:bodyPr/>
                    <a:lstStyle/>
                    <a:p>
                      <a:endParaRPr lang="en-IN"/>
                    </a:p>
                  </a:txBody>
                  <a:tcPr/>
                </a:tc>
                <a:tc vMerge="1">
                  <a:txBody>
                    <a:bodyPr/>
                    <a:lstStyle/>
                    <a:p>
                      <a:endParaRPr lang="en-IN"/>
                    </a:p>
                  </a:txBody>
                  <a:tcPr/>
                </a:tc>
                <a:tc vMerge="1">
                  <a:txBody>
                    <a:bodyPr/>
                    <a:lstStyle/>
                    <a:p>
                      <a:endParaRPr lang="en-IN"/>
                    </a:p>
                  </a:txBody>
                  <a:tcPr/>
                </a:tc>
                <a:tc vMerge="1">
                  <a:txBody>
                    <a:bodyPr/>
                    <a:lstStyle/>
                    <a:p>
                      <a:endParaRPr lang="en-IN"/>
                    </a:p>
                  </a:txBody>
                  <a:tcPr/>
                </a:tc>
                <a:tc>
                  <a:txBody>
                    <a:bodyPr/>
                    <a:lstStyle/>
                    <a:p>
                      <a:r>
                        <a:rPr lang="en-IN" sz="1100" dirty="0" smtClean="0"/>
                        <a:t>Before Gamma</a:t>
                      </a:r>
                      <a:endParaRPr lang="en-IN" sz="1100" dirty="0"/>
                    </a:p>
                  </a:txBody>
                  <a:tcPr/>
                </a:tc>
                <a:tc>
                  <a:txBody>
                    <a:bodyPr/>
                    <a:lstStyle/>
                    <a:p>
                      <a:r>
                        <a:rPr lang="en-IN" sz="1100" dirty="0" err="1" smtClean="0"/>
                        <a:t>Afrer</a:t>
                      </a:r>
                      <a:r>
                        <a:rPr lang="en-IN" sz="1100" dirty="0" smtClean="0"/>
                        <a:t> gamma</a:t>
                      </a:r>
                      <a:endParaRPr lang="en-IN" sz="1100" dirty="0"/>
                    </a:p>
                  </a:txBody>
                  <a:tcPr/>
                </a:tc>
                <a:tc>
                  <a:txBody>
                    <a:bodyPr/>
                    <a:lstStyle/>
                    <a:p>
                      <a:r>
                        <a:rPr lang="en-IN" sz="1050" dirty="0" smtClean="0"/>
                        <a:t>Before gamma</a:t>
                      </a:r>
                      <a:endParaRPr lang="en-IN" sz="1050" dirty="0"/>
                    </a:p>
                  </a:txBody>
                  <a:tcPr/>
                </a:tc>
                <a:tc>
                  <a:txBody>
                    <a:bodyPr/>
                    <a:lstStyle/>
                    <a:p>
                      <a:r>
                        <a:rPr lang="en-IN" sz="1050" dirty="0" smtClean="0"/>
                        <a:t>After gamma</a:t>
                      </a:r>
                      <a:endParaRPr lang="en-IN" sz="1050" dirty="0"/>
                    </a:p>
                  </a:txBody>
                  <a:tcPr/>
                </a:tc>
              </a:tr>
              <a:tr h="370840">
                <a:tc>
                  <a:txBody>
                    <a:bodyPr/>
                    <a:lstStyle/>
                    <a:p>
                      <a:r>
                        <a:rPr lang="en-IN" sz="1100" dirty="0" smtClean="0"/>
                        <a:t>Appearance</a:t>
                      </a:r>
                      <a:endParaRPr lang="en-IN" sz="1100" dirty="0"/>
                    </a:p>
                  </a:txBody>
                  <a:tcPr/>
                </a:tc>
                <a:tc>
                  <a:txBody>
                    <a:bodyPr/>
                    <a:lstStyle/>
                    <a:p>
                      <a:r>
                        <a:rPr lang="en-IN" sz="1100" dirty="0" smtClean="0"/>
                        <a:t>10 mm </a:t>
                      </a:r>
                      <a:r>
                        <a:rPr lang="en-IN" sz="1100" dirty="0" err="1" smtClean="0"/>
                        <a:t>cuvet</a:t>
                      </a:r>
                      <a:endParaRPr lang="en-IN" sz="1100" dirty="0"/>
                    </a:p>
                  </a:txBody>
                  <a:tcPr/>
                </a:tc>
                <a:tc>
                  <a:txBody>
                    <a:bodyPr/>
                    <a:lstStyle/>
                    <a:p>
                      <a:r>
                        <a:rPr lang="en-IN" sz="1100" dirty="0" smtClean="0"/>
                        <a:t>% T at 430</a:t>
                      </a:r>
                      <a:endParaRPr lang="en-IN" sz="1100" dirty="0"/>
                    </a:p>
                  </a:txBody>
                  <a:tcPr/>
                </a:tc>
                <a:tc>
                  <a:txBody>
                    <a:bodyPr/>
                    <a:lstStyle/>
                    <a:p>
                      <a:r>
                        <a:rPr lang="en-IN" sz="1100" dirty="0" smtClean="0"/>
                        <a:t>&gt;=99.0</a:t>
                      </a:r>
                      <a:endParaRPr lang="en-IN" sz="1100" dirty="0"/>
                    </a:p>
                  </a:txBody>
                  <a:tcPr/>
                </a:tc>
                <a:tc>
                  <a:txBody>
                    <a:bodyPr/>
                    <a:lstStyle/>
                    <a:p>
                      <a:r>
                        <a:rPr lang="en-IN" sz="1100" dirty="0" smtClean="0"/>
                        <a:t>100</a:t>
                      </a:r>
                      <a:endParaRPr lang="en-IN" sz="1100" dirty="0"/>
                    </a:p>
                  </a:txBody>
                  <a:tcPr/>
                </a:tc>
                <a:tc>
                  <a:txBody>
                    <a:bodyPr/>
                    <a:lstStyle/>
                    <a:p>
                      <a:r>
                        <a:rPr lang="en-IN" sz="1100" dirty="0" smtClean="0"/>
                        <a:t>99.8</a:t>
                      </a:r>
                      <a:endParaRPr lang="en-IN" sz="1100" dirty="0"/>
                    </a:p>
                  </a:txBody>
                  <a:tcPr/>
                </a:tc>
                <a:tc>
                  <a:txBody>
                    <a:bodyPr/>
                    <a:lstStyle/>
                    <a:p>
                      <a:r>
                        <a:rPr lang="en-IN" sz="1100" dirty="0" smtClean="0"/>
                        <a:t>99.7</a:t>
                      </a:r>
                      <a:endParaRPr lang="en-IN" sz="1100" dirty="0"/>
                    </a:p>
                  </a:txBody>
                  <a:tcPr/>
                </a:tc>
                <a:tc>
                  <a:txBody>
                    <a:bodyPr/>
                    <a:lstStyle/>
                    <a:p>
                      <a:r>
                        <a:rPr lang="en-IN" sz="1100" dirty="0" smtClean="0"/>
                        <a:t>100</a:t>
                      </a:r>
                      <a:endParaRPr lang="en-IN" sz="1100" dirty="0"/>
                    </a:p>
                  </a:txBody>
                  <a:tcPr/>
                </a:tc>
              </a:tr>
              <a:tr h="370840">
                <a:tc>
                  <a:txBody>
                    <a:bodyPr/>
                    <a:lstStyle/>
                    <a:p>
                      <a:r>
                        <a:rPr lang="en-IN" sz="1100" dirty="0" smtClean="0"/>
                        <a:t>Foam test</a:t>
                      </a:r>
                      <a:endParaRPr lang="en-IN" sz="1100" dirty="0"/>
                    </a:p>
                  </a:txBody>
                  <a:tcPr/>
                </a:tc>
                <a:tc>
                  <a:txBody>
                    <a:bodyPr/>
                    <a:lstStyle/>
                    <a:p>
                      <a:r>
                        <a:rPr lang="en-IN" sz="1100" dirty="0" smtClean="0"/>
                        <a:t>5ml</a:t>
                      </a:r>
                      <a:endParaRPr lang="en-IN" sz="1100" dirty="0"/>
                    </a:p>
                  </a:txBody>
                  <a:tcPr/>
                </a:tc>
                <a:tc>
                  <a:txBody>
                    <a:bodyPr/>
                    <a:lstStyle/>
                    <a:p>
                      <a:r>
                        <a:rPr lang="en-IN" sz="1100" dirty="0" smtClean="0"/>
                        <a:t>-</a:t>
                      </a:r>
                      <a:endParaRPr lang="en-IN" sz="1100" dirty="0"/>
                    </a:p>
                  </a:txBody>
                  <a:tcPr/>
                </a:tc>
                <a:tc>
                  <a:txBody>
                    <a:bodyPr/>
                    <a:lstStyle/>
                    <a:p>
                      <a:r>
                        <a:rPr lang="en-IN" sz="1100" dirty="0" smtClean="0"/>
                        <a:t>Foam disappears</a:t>
                      </a:r>
                      <a:r>
                        <a:rPr lang="en-IN" sz="1100" baseline="0" dirty="0" smtClean="0"/>
                        <a:t> within 3 min</a:t>
                      </a:r>
                      <a:endParaRPr lang="en-IN" sz="1100" dirty="0"/>
                    </a:p>
                  </a:txBody>
                  <a:tcPr/>
                </a:tc>
                <a:tc>
                  <a:txBody>
                    <a:bodyPr/>
                    <a:lstStyle/>
                    <a:p>
                      <a:r>
                        <a:rPr lang="en-IN" sz="1100" dirty="0" smtClean="0"/>
                        <a:t>pass</a:t>
                      </a:r>
                      <a:endParaRPr lang="en-IN" sz="1100" dirty="0"/>
                    </a:p>
                  </a:txBody>
                  <a:tcPr/>
                </a:tc>
                <a:tc>
                  <a:txBody>
                    <a:bodyPr/>
                    <a:lstStyle/>
                    <a:p>
                      <a:r>
                        <a:rPr lang="en-IN" sz="1100" dirty="0" smtClean="0"/>
                        <a:t>pass</a:t>
                      </a:r>
                      <a:endParaRPr lang="en-IN" sz="1100" dirty="0"/>
                    </a:p>
                  </a:txBody>
                  <a:tcPr/>
                </a:tc>
                <a:tc>
                  <a:txBody>
                    <a:bodyPr/>
                    <a:lstStyle/>
                    <a:p>
                      <a:r>
                        <a:rPr lang="en-IN" sz="1100" dirty="0" smtClean="0"/>
                        <a:t>pass</a:t>
                      </a:r>
                      <a:endParaRPr lang="en-IN" sz="1100" dirty="0"/>
                    </a:p>
                  </a:txBody>
                  <a:tcPr/>
                </a:tc>
                <a:tc>
                  <a:txBody>
                    <a:bodyPr/>
                    <a:lstStyle/>
                    <a:p>
                      <a:r>
                        <a:rPr lang="en-IN" sz="1100" dirty="0" smtClean="0"/>
                        <a:t>pass</a:t>
                      </a:r>
                      <a:endParaRPr lang="en-IN" sz="1100" dirty="0"/>
                    </a:p>
                  </a:txBody>
                  <a:tcPr/>
                </a:tc>
              </a:tr>
              <a:tr h="370840">
                <a:tc>
                  <a:txBody>
                    <a:bodyPr/>
                    <a:lstStyle/>
                    <a:p>
                      <a:r>
                        <a:rPr lang="en-IN" sz="1000" dirty="0" err="1" smtClean="0"/>
                        <a:t>Ph</a:t>
                      </a:r>
                      <a:endParaRPr lang="en-IN" sz="1000" dirty="0"/>
                    </a:p>
                  </a:txBody>
                  <a:tcPr/>
                </a:tc>
                <a:tc>
                  <a:txBody>
                    <a:bodyPr/>
                    <a:lstStyle/>
                    <a:p>
                      <a:r>
                        <a:rPr lang="en-IN" sz="1000" dirty="0" smtClean="0"/>
                        <a:t>20ml</a:t>
                      </a:r>
                      <a:endParaRPr lang="en-IN" sz="1000" dirty="0"/>
                    </a:p>
                  </a:txBody>
                  <a:tcPr/>
                </a:tc>
                <a:tc>
                  <a:txBody>
                    <a:bodyPr/>
                    <a:lstStyle/>
                    <a:p>
                      <a:r>
                        <a:rPr lang="en-IN" sz="1000" dirty="0" err="1" smtClean="0"/>
                        <a:t>Ph</a:t>
                      </a:r>
                      <a:r>
                        <a:rPr lang="en-IN" sz="1000" dirty="0" smtClean="0"/>
                        <a:t> unit</a:t>
                      </a:r>
                      <a:endParaRPr lang="en-IN" sz="1000" dirty="0"/>
                    </a:p>
                  </a:txBody>
                  <a:tcPr/>
                </a:tc>
                <a:tc>
                  <a:txBody>
                    <a:bodyPr/>
                    <a:lstStyle/>
                    <a:p>
                      <a:r>
                        <a:rPr lang="en-IN" sz="1000" dirty="0" smtClean="0"/>
                        <a:t>Difference with blank(*) max 1.0</a:t>
                      </a:r>
                      <a:endParaRPr lang="en-IN" sz="1000" dirty="0"/>
                    </a:p>
                  </a:txBody>
                  <a:tcPr/>
                </a:tc>
                <a:tc>
                  <a:txBody>
                    <a:bodyPr/>
                    <a:lstStyle/>
                    <a:p>
                      <a:r>
                        <a:rPr lang="en-IN" sz="1000" dirty="0" smtClean="0"/>
                        <a:t>-0.23</a:t>
                      </a:r>
                      <a:endParaRPr lang="en-IN" sz="1000" dirty="0"/>
                    </a:p>
                  </a:txBody>
                  <a:tcPr/>
                </a:tc>
                <a:tc>
                  <a:txBody>
                    <a:bodyPr/>
                    <a:lstStyle/>
                    <a:p>
                      <a:r>
                        <a:rPr lang="en-IN" sz="1000" dirty="0" smtClean="0"/>
                        <a:t>-0.01</a:t>
                      </a:r>
                      <a:endParaRPr lang="en-IN" sz="1000" dirty="0"/>
                    </a:p>
                  </a:txBody>
                  <a:tcPr/>
                </a:tc>
                <a:tc>
                  <a:txBody>
                    <a:bodyPr/>
                    <a:lstStyle/>
                    <a:p>
                      <a:r>
                        <a:rPr lang="en-IN" sz="1000" dirty="0" smtClean="0"/>
                        <a:t>-0.13</a:t>
                      </a:r>
                      <a:endParaRPr lang="en-IN" sz="1000" dirty="0"/>
                    </a:p>
                  </a:txBody>
                  <a:tcPr/>
                </a:tc>
                <a:tc>
                  <a:txBody>
                    <a:bodyPr/>
                    <a:lstStyle/>
                    <a:p>
                      <a:r>
                        <a:rPr lang="en-IN" sz="1000" dirty="0" smtClean="0"/>
                        <a:t>-1.58</a:t>
                      </a:r>
                      <a:endParaRPr lang="en-IN" sz="1000" dirty="0"/>
                    </a:p>
                  </a:txBody>
                  <a:tcPr/>
                </a:tc>
              </a:tr>
              <a:tr h="370840">
                <a:tc>
                  <a:txBody>
                    <a:bodyPr/>
                    <a:lstStyle/>
                    <a:p>
                      <a:r>
                        <a:rPr lang="en-IN" sz="1000" dirty="0" smtClean="0"/>
                        <a:t>Reducing substances</a:t>
                      </a:r>
                      <a:endParaRPr lang="en-IN" sz="1000" dirty="0"/>
                    </a:p>
                  </a:txBody>
                  <a:tcPr/>
                </a:tc>
                <a:tc>
                  <a:txBody>
                    <a:bodyPr/>
                    <a:lstStyle/>
                    <a:p>
                      <a:r>
                        <a:rPr lang="en-IN" sz="1000" dirty="0" smtClean="0"/>
                        <a:t>100ml</a:t>
                      </a:r>
                      <a:endParaRPr lang="en-IN" sz="1000" dirty="0"/>
                    </a:p>
                  </a:txBody>
                  <a:tcPr/>
                </a:tc>
                <a:tc>
                  <a:txBody>
                    <a:bodyPr/>
                    <a:lstStyle/>
                    <a:p>
                      <a:r>
                        <a:rPr lang="en-IN" sz="1000" dirty="0" smtClean="0"/>
                        <a:t>Ml 0.002M KMN04</a:t>
                      </a:r>
                      <a:endParaRPr lang="en-IN" sz="1000" dirty="0"/>
                    </a:p>
                  </a:txBody>
                  <a:tcPr/>
                </a:tc>
                <a:tc>
                  <a:txBody>
                    <a:bodyPr/>
                    <a:lstStyle/>
                    <a:p>
                      <a:r>
                        <a:rPr lang="en-IN" sz="1000" dirty="0" smtClean="0"/>
                        <a:t>2</a:t>
                      </a:r>
                      <a:endParaRPr lang="en-IN" sz="1000" dirty="0"/>
                    </a:p>
                  </a:txBody>
                  <a:tcPr/>
                </a:tc>
                <a:tc>
                  <a:txBody>
                    <a:bodyPr/>
                    <a:lstStyle/>
                    <a:p>
                      <a:r>
                        <a:rPr lang="en-IN" sz="1000" dirty="0" smtClean="0"/>
                        <a:t>0.39</a:t>
                      </a:r>
                      <a:endParaRPr lang="en-IN" sz="1000" dirty="0"/>
                    </a:p>
                  </a:txBody>
                  <a:tcPr/>
                </a:tc>
                <a:tc>
                  <a:txBody>
                    <a:bodyPr/>
                    <a:lstStyle/>
                    <a:p>
                      <a:r>
                        <a:rPr lang="en-IN" sz="1000" dirty="0" smtClean="0"/>
                        <a:t>0.51</a:t>
                      </a:r>
                      <a:endParaRPr lang="en-IN" sz="1000" dirty="0"/>
                    </a:p>
                  </a:txBody>
                  <a:tcPr/>
                </a:tc>
                <a:tc>
                  <a:txBody>
                    <a:bodyPr/>
                    <a:lstStyle/>
                    <a:p>
                      <a:r>
                        <a:rPr lang="en-IN" sz="1000" dirty="0" smtClean="0"/>
                        <a:t>1.1</a:t>
                      </a:r>
                      <a:endParaRPr lang="en-IN" sz="1000" dirty="0"/>
                    </a:p>
                  </a:txBody>
                  <a:tcPr/>
                </a:tc>
                <a:tc>
                  <a:txBody>
                    <a:bodyPr/>
                    <a:lstStyle/>
                    <a:p>
                      <a:r>
                        <a:rPr lang="en-IN" sz="1000" dirty="0" smtClean="0"/>
                        <a:t>1.39</a:t>
                      </a:r>
                      <a:endParaRPr lang="en-IN" sz="1000" dirty="0"/>
                    </a:p>
                  </a:txBody>
                  <a:tcPr/>
                </a:tc>
              </a:tr>
              <a:tr h="370840">
                <a:tc>
                  <a:txBody>
                    <a:bodyPr/>
                    <a:lstStyle/>
                    <a:p>
                      <a:r>
                        <a:rPr lang="en-IN" sz="1000" dirty="0" smtClean="0"/>
                        <a:t>Evaporation residue</a:t>
                      </a:r>
                      <a:endParaRPr lang="en-IN" sz="1000" dirty="0"/>
                    </a:p>
                  </a:txBody>
                  <a:tcPr/>
                </a:tc>
                <a:tc>
                  <a:txBody>
                    <a:bodyPr/>
                    <a:lstStyle/>
                    <a:p>
                      <a:r>
                        <a:rPr lang="en-IN" sz="1000" dirty="0" smtClean="0"/>
                        <a:t>100ml</a:t>
                      </a:r>
                      <a:endParaRPr lang="en-IN" sz="1000" dirty="0"/>
                    </a:p>
                  </a:txBody>
                  <a:tcPr/>
                </a:tc>
                <a:tc>
                  <a:txBody>
                    <a:bodyPr/>
                    <a:lstStyle/>
                    <a:p>
                      <a:r>
                        <a:rPr lang="en-IN" sz="1000" dirty="0" smtClean="0"/>
                        <a:t>mg</a:t>
                      </a:r>
                      <a:endParaRPr lang="en-IN" sz="1000" dirty="0"/>
                    </a:p>
                  </a:txBody>
                  <a:tcPr/>
                </a:tc>
                <a:tc>
                  <a:txBody>
                    <a:bodyPr/>
                    <a:lstStyle/>
                    <a:p>
                      <a:r>
                        <a:rPr lang="en-IN" sz="1000" dirty="0" smtClean="0"/>
                        <a:t>2</a:t>
                      </a:r>
                      <a:endParaRPr lang="en-IN" sz="1000" dirty="0"/>
                    </a:p>
                  </a:txBody>
                  <a:tcPr/>
                </a:tc>
                <a:tc>
                  <a:txBody>
                    <a:bodyPr/>
                    <a:lstStyle/>
                    <a:p>
                      <a:r>
                        <a:rPr lang="en-IN" sz="1000" dirty="0" smtClean="0"/>
                        <a:t>0.25</a:t>
                      </a:r>
                      <a:endParaRPr lang="en-IN" sz="1000" dirty="0"/>
                    </a:p>
                  </a:txBody>
                  <a:tcPr/>
                </a:tc>
                <a:tc>
                  <a:txBody>
                    <a:bodyPr/>
                    <a:lstStyle/>
                    <a:p>
                      <a:r>
                        <a:rPr lang="en-IN" sz="1000" dirty="0" smtClean="0"/>
                        <a:t>0.10</a:t>
                      </a:r>
                      <a:endParaRPr lang="en-IN" sz="1000" dirty="0"/>
                    </a:p>
                  </a:txBody>
                  <a:tcPr/>
                </a:tc>
                <a:tc>
                  <a:txBody>
                    <a:bodyPr/>
                    <a:lstStyle/>
                    <a:p>
                      <a:r>
                        <a:rPr lang="en-IN" sz="1000" dirty="0" smtClean="0"/>
                        <a:t>0.43</a:t>
                      </a:r>
                      <a:endParaRPr lang="en-IN" sz="1000" dirty="0"/>
                    </a:p>
                  </a:txBody>
                  <a:tcPr/>
                </a:tc>
                <a:tc>
                  <a:txBody>
                    <a:bodyPr/>
                    <a:lstStyle/>
                    <a:p>
                      <a:r>
                        <a:rPr lang="en-IN" sz="1000" dirty="0" smtClean="0"/>
                        <a:t>0.3</a:t>
                      </a:r>
                      <a:endParaRPr lang="en-IN" sz="1000" dirty="0"/>
                    </a:p>
                  </a:txBody>
                  <a:tcPr/>
                </a:tc>
              </a:tr>
              <a:tr h="370840">
                <a:tc>
                  <a:txBody>
                    <a:bodyPr/>
                    <a:lstStyle/>
                    <a:p>
                      <a:r>
                        <a:rPr lang="en-IN" sz="1000" dirty="0" smtClean="0"/>
                        <a:t>UV absorption(220-350nm)</a:t>
                      </a:r>
                      <a:endParaRPr lang="en-IN" sz="1000" dirty="0"/>
                    </a:p>
                  </a:txBody>
                  <a:tcPr/>
                </a:tc>
                <a:tc>
                  <a:txBody>
                    <a:bodyPr/>
                    <a:lstStyle/>
                    <a:p>
                      <a:r>
                        <a:rPr lang="en-IN" sz="1000" dirty="0" smtClean="0"/>
                        <a:t>10mm</a:t>
                      </a:r>
                      <a:r>
                        <a:rPr lang="en-IN" sz="1000" baseline="0" dirty="0" smtClean="0"/>
                        <a:t> </a:t>
                      </a:r>
                      <a:r>
                        <a:rPr lang="en-IN" sz="1000" baseline="0" dirty="0" err="1" smtClean="0"/>
                        <a:t>cuvet</a:t>
                      </a:r>
                      <a:endParaRPr lang="en-IN" sz="1000" dirty="0"/>
                    </a:p>
                  </a:txBody>
                  <a:tcPr/>
                </a:tc>
                <a:tc>
                  <a:txBody>
                    <a:bodyPr/>
                    <a:lstStyle/>
                    <a:p>
                      <a:r>
                        <a:rPr lang="en-IN" sz="1000" dirty="0" smtClean="0"/>
                        <a:t>absorbance</a:t>
                      </a:r>
                      <a:endParaRPr lang="en-IN" sz="1000" dirty="0"/>
                    </a:p>
                  </a:txBody>
                  <a:tcPr/>
                </a:tc>
                <a:tc>
                  <a:txBody>
                    <a:bodyPr/>
                    <a:lstStyle/>
                    <a:p>
                      <a:r>
                        <a:rPr lang="en-IN" sz="1000" dirty="0" smtClean="0"/>
                        <a:t>0.2</a:t>
                      </a:r>
                      <a:endParaRPr lang="en-IN" sz="1000" dirty="0"/>
                    </a:p>
                  </a:txBody>
                  <a:tcPr/>
                </a:tc>
                <a:tc>
                  <a:txBody>
                    <a:bodyPr/>
                    <a:lstStyle/>
                    <a:p>
                      <a:r>
                        <a:rPr lang="en-IN" sz="1000" dirty="0" smtClean="0"/>
                        <a:t>0.03</a:t>
                      </a:r>
                      <a:endParaRPr lang="en-IN" sz="1000" dirty="0"/>
                    </a:p>
                  </a:txBody>
                  <a:tcPr/>
                </a:tc>
                <a:tc>
                  <a:txBody>
                    <a:bodyPr/>
                    <a:lstStyle/>
                    <a:p>
                      <a:r>
                        <a:rPr lang="en-IN" sz="1000" dirty="0" smtClean="0"/>
                        <a:t>0.03</a:t>
                      </a:r>
                      <a:endParaRPr lang="en-IN" sz="1000" dirty="0"/>
                    </a:p>
                  </a:txBody>
                  <a:tcPr/>
                </a:tc>
                <a:tc>
                  <a:txBody>
                    <a:bodyPr/>
                    <a:lstStyle/>
                    <a:p>
                      <a:r>
                        <a:rPr lang="en-IN" sz="1000" dirty="0" smtClean="0"/>
                        <a:t>0.01</a:t>
                      </a:r>
                      <a:endParaRPr lang="en-IN" sz="1000" dirty="0"/>
                    </a:p>
                  </a:txBody>
                  <a:tcPr/>
                </a:tc>
                <a:tc>
                  <a:txBody>
                    <a:bodyPr/>
                    <a:lstStyle/>
                    <a:p>
                      <a:r>
                        <a:rPr lang="en-IN" sz="1000" dirty="0" smtClean="0"/>
                        <a:t>0.028</a:t>
                      </a:r>
                      <a:endParaRPr lang="en-IN" sz="1000" dirty="0"/>
                    </a:p>
                  </a:txBody>
                  <a:tcPr/>
                </a:tc>
              </a:tr>
              <a:tr h="370840">
                <a:tc>
                  <a:txBody>
                    <a:bodyPr/>
                    <a:lstStyle/>
                    <a:p>
                      <a:r>
                        <a:rPr lang="en-IN" sz="1000" dirty="0" smtClean="0"/>
                        <a:t>Zinc</a:t>
                      </a:r>
                      <a:endParaRPr lang="en-IN" sz="1000" dirty="0"/>
                    </a:p>
                  </a:txBody>
                  <a:tcPr/>
                </a:tc>
                <a:tc>
                  <a:txBody>
                    <a:bodyPr/>
                    <a:lstStyle/>
                    <a:p>
                      <a:r>
                        <a:rPr lang="en-IN" sz="1000" dirty="0" smtClean="0"/>
                        <a:t>10ml</a:t>
                      </a:r>
                      <a:endParaRPr lang="en-IN" sz="1000" dirty="0"/>
                    </a:p>
                  </a:txBody>
                  <a:tcPr/>
                </a:tc>
                <a:tc>
                  <a:txBody>
                    <a:bodyPr/>
                    <a:lstStyle/>
                    <a:p>
                      <a:r>
                        <a:rPr lang="en-IN" sz="1000" dirty="0" smtClean="0"/>
                        <a:t>Ppm Zn2</a:t>
                      </a:r>
                      <a:endParaRPr lang="en-IN" sz="1000" dirty="0"/>
                    </a:p>
                  </a:txBody>
                  <a:tcPr/>
                </a:tc>
                <a:tc>
                  <a:txBody>
                    <a:bodyPr/>
                    <a:lstStyle/>
                    <a:p>
                      <a:r>
                        <a:rPr lang="en-IN" sz="1000" dirty="0" smtClean="0"/>
                        <a:t>1</a:t>
                      </a:r>
                      <a:endParaRPr lang="en-IN" sz="1000" dirty="0"/>
                    </a:p>
                  </a:txBody>
                  <a:tcPr/>
                </a:tc>
                <a:tc>
                  <a:txBody>
                    <a:bodyPr/>
                    <a:lstStyle/>
                    <a:p>
                      <a:r>
                        <a:rPr lang="en-IN" sz="1000" dirty="0" smtClean="0"/>
                        <a:t>&lt;0.01</a:t>
                      </a:r>
                      <a:endParaRPr lang="en-IN" sz="1000" dirty="0"/>
                    </a:p>
                  </a:txBody>
                  <a:tcPr/>
                </a:tc>
                <a:tc>
                  <a:txBody>
                    <a:bodyPr/>
                    <a:lstStyle/>
                    <a:p>
                      <a:r>
                        <a:rPr lang="en-IN" sz="1000" dirty="0" smtClean="0"/>
                        <a:t>0.015</a:t>
                      </a:r>
                      <a:endParaRPr lang="en-IN" sz="1000" dirty="0"/>
                    </a:p>
                  </a:txBody>
                  <a:tcPr/>
                </a:tc>
                <a:tc>
                  <a:txBody>
                    <a:bodyPr/>
                    <a:lstStyle/>
                    <a:p>
                      <a:r>
                        <a:rPr lang="en-IN" sz="1000" dirty="0" smtClean="0"/>
                        <a:t>&lt;0.01</a:t>
                      </a:r>
                      <a:endParaRPr lang="en-IN" sz="1000" dirty="0"/>
                    </a:p>
                  </a:txBody>
                  <a:tcPr/>
                </a:tc>
                <a:tc>
                  <a:txBody>
                    <a:bodyPr/>
                    <a:lstStyle/>
                    <a:p>
                      <a:r>
                        <a:rPr lang="en-IN" sz="1000" dirty="0" smtClean="0"/>
                        <a:t>&lt;0.01</a:t>
                      </a:r>
                      <a:endParaRPr lang="en-IN" sz="1000" dirty="0"/>
                    </a:p>
                  </a:txBody>
                  <a:tcPr/>
                </a:tc>
              </a:tr>
            </a:tbl>
          </a:graphicData>
        </a:graphic>
      </p:graphicFrame>
    </p:spTree>
    <p:extLst>
      <p:ext uri="{BB962C8B-B14F-4D97-AF65-F5344CB8AC3E}">
        <p14:creationId xmlns:p14="http://schemas.microsoft.com/office/powerpoint/2010/main" val="3136721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025">
                                            <p:txEl>
                                              <p:pRg st="0" end="0"/>
                                            </p:txEl>
                                          </p:spTgt>
                                        </p:tgtEl>
                                        <p:attrNameLst>
                                          <p:attrName>style.visibility</p:attrName>
                                        </p:attrNameLst>
                                      </p:cBhvr>
                                      <p:to>
                                        <p:strVal val="visible"/>
                                      </p:to>
                                    </p:set>
                                    <p:animEffect transition="in" filter="diamond(in)">
                                      <p:cBhvr>
                                        <p:cTn id="7" dur="2000"/>
                                        <p:tgtEl>
                                          <p:spTgt spid="102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026">
                                            <p:txEl>
                                              <p:pRg st="0" end="0"/>
                                            </p:txEl>
                                          </p:spTgt>
                                        </p:tgtEl>
                                        <p:attrNameLst>
                                          <p:attrName>style.visibility</p:attrName>
                                        </p:attrNameLst>
                                      </p:cBhvr>
                                      <p:to>
                                        <p:strVal val="visible"/>
                                      </p:to>
                                    </p:set>
                                    <p:animEffect transition="in" filter="randombar(horizontal)">
                                      <p:cBhvr>
                                        <p:cTn id="12" dur="500"/>
                                        <p:tgtEl>
                                          <p:spTgt spid="102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026">
                                            <p:txEl>
                                              <p:pRg st="1" end="1"/>
                                            </p:txEl>
                                          </p:spTgt>
                                        </p:tgtEl>
                                        <p:attrNameLst>
                                          <p:attrName>style.visibility</p:attrName>
                                        </p:attrNameLst>
                                      </p:cBhvr>
                                      <p:to>
                                        <p:strVal val="visible"/>
                                      </p:to>
                                    </p:set>
                                    <p:animEffect transition="in" filter="randombar(horizontal)">
                                      <p:cBhvr>
                                        <p:cTn id="17" dur="500"/>
                                        <p:tgtEl>
                                          <p:spTgt spid="102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026">
                                            <p:txEl>
                                              <p:pRg st="2" end="2"/>
                                            </p:txEl>
                                          </p:spTgt>
                                        </p:tgtEl>
                                        <p:attrNameLst>
                                          <p:attrName>style.visibility</p:attrName>
                                        </p:attrNameLst>
                                      </p:cBhvr>
                                      <p:to>
                                        <p:strVal val="visible"/>
                                      </p:to>
                                    </p:set>
                                    <p:animEffect transition="in" filter="randombar(horizontal)">
                                      <p:cBhvr>
                                        <p:cTn id="22" dur="500"/>
                                        <p:tgtEl>
                                          <p:spTgt spid="102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331574" y="838200"/>
            <a:ext cx="8000999" cy="5224208"/>
          </a:xfrm>
          <a:prstGeom prst="rect">
            <a:avLst/>
          </a:prstGeom>
        </p:spPr>
      </p:pic>
      <p:sp>
        <p:nvSpPr>
          <p:cNvPr id="1025" name="Rectangle 1"/>
          <p:cNvSpPr>
            <a:spLocks noChangeArrowheads="1"/>
          </p:cNvSpPr>
          <p:nvPr/>
        </p:nvSpPr>
        <p:spPr bwMode="auto">
          <a:xfrm>
            <a:off x="0" y="0"/>
            <a:ext cx="85344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2400" b="1" dirty="0" smtClean="0">
                <a:latin typeface="Calibri" pitchFamily="34" charset="0"/>
                <a:cs typeface="Times New Roman" pitchFamily="18" charset="0"/>
              </a:rPr>
              <a:t>                                              Metal Needle </a:t>
            </a:r>
            <a:endParaRPr kumimoji="0" lang="en-US" sz="2400" b="0" i="0" u="sng" strike="noStrike" cap="none" normalizeH="0" baseline="0" dirty="0" smtClean="0">
              <a:ln>
                <a:noFill/>
              </a:ln>
              <a:solidFill>
                <a:schemeClr val="tx1"/>
              </a:solidFill>
              <a:effectLst/>
              <a:latin typeface="Arial" pitchFamily="34" charset="0"/>
              <a:cs typeface="Arial" pitchFamily="34" charset="0"/>
            </a:endParaRPr>
          </a:p>
        </p:txBody>
      </p:sp>
      <p:sp>
        <p:nvSpPr>
          <p:cNvPr id="1026" name="Rectangle 2"/>
          <p:cNvSpPr>
            <a:spLocks noChangeArrowheads="1"/>
          </p:cNvSpPr>
          <p:nvPr/>
        </p:nvSpPr>
        <p:spPr bwMode="auto">
          <a:xfrm>
            <a:off x="331574" y="1633463"/>
            <a:ext cx="8000999"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US" dirty="0" smtClean="0"/>
              <a:t>The </a:t>
            </a:r>
            <a:r>
              <a:rPr lang="en-US" dirty="0"/>
              <a:t>attached hypodermic needle is made of stainless steel. Inorganic metals used in the stainless steel formulation such as Fe, Cr, </a:t>
            </a:r>
            <a:r>
              <a:rPr lang="en-US" dirty="0" err="1"/>
              <a:t>Mn</a:t>
            </a:r>
            <a:r>
              <a:rPr lang="en-US" dirty="0"/>
              <a:t>, Ni, and Mo may leach from the needle. Based on our experience, metals leach at low levels and are not a direct toxicological concern. However under specific conditions and concentrations, metals such as </a:t>
            </a:r>
            <a:r>
              <a:rPr lang="en-US" dirty="0" err="1"/>
              <a:t>Mn</a:t>
            </a:r>
            <a:r>
              <a:rPr lang="en-US" dirty="0"/>
              <a:t> may catalyze oxidization reactions on proteins .</a:t>
            </a:r>
            <a:endParaRPr lang="en-IN" dirty="0"/>
          </a:p>
          <a:p>
            <a:pPr algn="just"/>
            <a:endParaRPr lang="en-US" dirty="0" smtClean="0"/>
          </a:p>
          <a:p>
            <a:pPr algn="just"/>
            <a:endParaRPr lang="en-US" dirty="0" smtClean="0"/>
          </a:p>
          <a:p>
            <a:pPr marL="0" marR="0" lvl="0" indent="0" algn="just"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p>
          <a:p>
            <a:pPr marL="0" marR="0" lvl="0" indent="0" algn="just" defTabSz="914400" rtl="0" eaLnBrk="1" fontAlgn="base" latinLnBrk="0" hangingPunct="1">
              <a:lnSpc>
                <a:spcPct val="100000"/>
              </a:lnSpc>
              <a:spcBef>
                <a:spcPct val="0"/>
              </a:spcBef>
              <a:spcAft>
                <a:spcPct val="0"/>
              </a:spcAft>
              <a:buClrTx/>
              <a:buSzTx/>
              <a:buFontTx/>
              <a:buNone/>
              <a:tabLst/>
            </a:pPr>
            <a:r>
              <a:rPr lang="en-US" dirty="0" smtClean="0">
                <a:latin typeface="Calibri" pitchFamily="34" charset="0"/>
                <a:ea typeface="Times New Roman" pitchFamily="18" charset="0"/>
                <a:cs typeface="Times New Roman" pitchFamily="18" charset="0"/>
              </a:rPr>
              <a:t>                                                                                                                                           </a:t>
            </a:r>
            <a:r>
              <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endParaRPr lang="en-US" dirty="0">
              <a:latin typeface="Calibri" pitchFamily="34" charset="0"/>
              <a:ea typeface="Times New Roman" pitchFamily="18" charset="0"/>
              <a:cs typeface="Times New Roman" pitchFamily="18" charset="0"/>
            </a:endParaRPr>
          </a:p>
        </p:txBody>
      </p:sp>
      <p:graphicFrame>
        <p:nvGraphicFramePr>
          <p:cNvPr id="7" name="Table 6"/>
          <p:cNvGraphicFramePr>
            <a:graphicFrameLocks noGrp="1"/>
          </p:cNvGraphicFramePr>
          <p:nvPr>
            <p:extLst>
              <p:ext uri="{D42A27DB-BD31-4B8C-83A1-F6EECF244321}">
                <p14:modId xmlns:p14="http://schemas.microsoft.com/office/powerpoint/2010/main" val="2957977653"/>
              </p:ext>
            </p:extLst>
          </p:nvPr>
        </p:nvGraphicFramePr>
        <p:xfrm>
          <a:off x="762000" y="3631153"/>
          <a:ext cx="7239000" cy="1381760"/>
        </p:xfrm>
        <a:graphic>
          <a:graphicData uri="http://schemas.openxmlformats.org/drawingml/2006/table">
            <a:tbl>
              <a:tblPr firstRow="1" bandRow="1">
                <a:tableStyleId>{5C22544A-7EE6-4342-B048-85BDC9FD1C3A}</a:tableStyleId>
              </a:tblPr>
              <a:tblGrid>
                <a:gridCol w="3619500"/>
                <a:gridCol w="3619500"/>
              </a:tblGrid>
              <a:tr h="370840">
                <a:tc>
                  <a:txBody>
                    <a:bodyPr/>
                    <a:lstStyle/>
                    <a:p>
                      <a:r>
                        <a:rPr lang="en-IN" dirty="0" smtClean="0"/>
                        <a:t>Leachables</a:t>
                      </a:r>
                      <a:endParaRPr lang="en-IN" dirty="0"/>
                    </a:p>
                  </a:txBody>
                  <a:tcPr/>
                </a:tc>
                <a:tc>
                  <a:txBody>
                    <a:bodyPr/>
                    <a:lstStyle/>
                    <a:p>
                      <a:r>
                        <a:rPr lang="en-IN" dirty="0" smtClean="0"/>
                        <a:t>Fe, Cr, </a:t>
                      </a:r>
                      <a:r>
                        <a:rPr lang="en-IN" dirty="0" err="1" smtClean="0"/>
                        <a:t>Mn</a:t>
                      </a:r>
                      <a:r>
                        <a:rPr lang="en-IN" dirty="0" smtClean="0"/>
                        <a:t>, Ni and Mo.</a:t>
                      </a:r>
                      <a:endParaRPr lang="en-IN" dirty="0"/>
                    </a:p>
                  </a:txBody>
                  <a:tcPr/>
                </a:tc>
              </a:tr>
              <a:tr h="370840">
                <a:tc>
                  <a:txBody>
                    <a:bodyPr/>
                    <a:lstStyle/>
                    <a:p>
                      <a:r>
                        <a:rPr lang="en-IN" dirty="0" smtClean="0"/>
                        <a:t>Interaction with drug products-Biologics</a:t>
                      </a:r>
                      <a:endParaRPr lang="en-IN" dirty="0"/>
                    </a:p>
                  </a:txBody>
                  <a:tcPr/>
                </a:tc>
                <a:tc>
                  <a:txBody>
                    <a:bodyPr/>
                    <a:lstStyle/>
                    <a:p>
                      <a:r>
                        <a:rPr lang="en-IN" dirty="0" smtClean="0"/>
                        <a:t>Particulates</a:t>
                      </a:r>
                    </a:p>
                    <a:p>
                      <a:r>
                        <a:rPr lang="en-IN" dirty="0" smtClean="0"/>
                        <a:t>Protein and Peptide Aggregation</a:t>
                      </a:r>
                      <a:endParaRPr lang="en-IN" dirty="0"/>
                    </a:p>
                  </a:txBody>
                  <a:tcPr/>
                </a:tc>
              </a:tr>
              <a:tr h="370840">
                <a:tc>
                  <a:txBody>
                    <a:bodyPr/>
                    <a:lstStyle/>
                    <a:p>
                      <a:r>
                        <a:rPr lang="en-IN" dirty="0" err="1" smtClean="0"/>
                        <a:t>Eto</a:t>
                      </a:r>
                      <a:r>
                        <a:rPr lang="en-IN" dirty="0" smtClean="0"/>
                        <a:t> sterilization</a:t>
                      </a:r>
                      <a:endParaRPr lang="en-IN" dirty="0"/>
                    </a:p>
                  </a:txBody>
                  <a:tcPr/>
                </a:tc>
                <a:tc>
                  <a:txBody>
                    <a:bodyPr/>
                    <a:lstStyle/>
                    <a:p>
                      <a:r>
                        <a:rPr lang="en-IN" dirty="0" smtClean="0"/>
                        <a:t>Ethylene</a:t>
                      </a:r>
                      <a:r>
                        <a:rPr lang="en-IN" baseline="0" dirty="0" smtClean="0"/>
                        <a:t> oxide </a:t>
                      </a:r>
                      <a:endParaRPr lang="en-IN" dirty="0"/>
                    </a:p>
                  </a:txBody>
                  <a:tcPr/>
                </a:tc>
              </a:tr>
            </a:tbl>
          </a:graphicData>
        </a:graphic>
      </p:graphicFrame>
    </p:spTree>
    <p:extLst>
      <p:ext uri="{BB962C8B-B14F-4D97-AF65-F5344CB8AC3E}">
        <p14:creationId xmlns:p14="http://schemas.microsoft.com/office/powerpoint/2010/main" val="253695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025">
                                            <p:txEl>
                                              <p:pRg st="0" end="0"/>
                                            </p:txEl>
                                          </p:spTgt>
                                        </p:tgtEl>
                                        <p:attrNameLst>
                                          <p:attrName>style.visibility</p:attrName>
                                        </p:attrNameLst>
                                      </p:cBhvr>
                                      <p:to>
                                        <p:strVal val="visible"/>
                                      </p:to>
                                    </p:set>
                                    <p:animEffect transition="in" filter="diamond(in)">
                                      <p:cBhvr>
                                        <p:cTn id="7" dur="2000"/>
                                        <p:tgtEl>
                                          <p:spTgt spid="102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026">
                                            <p:txEl>
                                              <p:pRg st="3" end="3"/>
                                            </p:txEl>
                                          </p:spTgt>
                                        </p:tgtEl>
                                        <p:attrNameLst>
                                          <p:attrName>style.visibility</p:attrName>
                                        </p:attrNameLst>
                                      </p:cBhvr>
                                      <p:to>
                                        <p:strVal val="visible"/>
                                      </p:to>
                                    </p:set>
                                    <p:animEffect transition="in" filter="randombar(horizontal)">
                                      <p:cBhvr>
                                        <p:cTn id="12" dur="500"/>
                                        <p:tgtEl>
                                          <p:spTgt spid="1026">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026">
                                            <p:txEl>
                                              <p:pRg st="0" end="0"/>
                                            </p:txEl>
                                          </p:spTgt>
                                        </p:tgtEl>
                                        <p:attrNameLst>
                                          <p:attrName>style.visibility</p:attrName>
                                        </p:attrNameLst>
                                      </p:cBhvr>
                                      <p:to>
                                        <p:strVal val="visible"/>
                                      </p:to>
                                    </p:set>
                                    <p:animEffect transition="in" filter="randombar(horizontal)">
                                      <p:cBhvr>
                                        <p:cTn id="17" dur="500"/>
                                        <p:tgtEl>
                                          <p:spTgt spid="102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026">
                                            <p:txEl>
                                              <p:pRg st="4" end="4"/>
                                            </p:txEl>
                                          </p:spTgt>
                                        </p:tgtEl>
                                        <p:attrNameLst>
                                          <p:attrName>style.visibility</p:attrName>
                                        </p:attrNameLst>
                                      </p:cBhvr>
                                      <p:to>
                                        <p:strVal val="visible"/>
                                      </p:to>
                                    </p:set>
                                    <p:animEffect transition="in" filter="randombar(horizontal)">
                                      <p:cBhvr>
                                        <p:cTn id="22" dur="500"/>
                                        <p:tgtEl>
                                          <p:spTgt spid="1026">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026">
                                            <p:txEl>
                                              <p:pRg st="5" end="5"/>
                                            </p:txEl>
                                          </p:spTgt>
                                        </p:tgtEl>
                                        <p:attrNameLst>
                                          <p:attrName>style.visibility</p:attrName>
                                        </p:attrNameLst>
                                      </p:cBhvr>
                                      <p:to>
                                        <p:strVal val="visible"/>
                                      </p:to>
                                    </p:set>
                                    <p:animEffect transition="in" filter="randombar(horizontal)">
                                      <p:cBhvr>
                                        <p:cTn id="27" dur="500"/>
                                        <p:tgtEl>
                                          <p:spTgt spid="102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331573" y="838200"/>
            <a:ext cx="8000999" cy="5224208"/>
          </a:xfrm>
          <a:prstGeom prst="rect">
            <a:avLst/>
          </a:prstGeom>
        </p:spPr>
      </p:pic>
      <p:sp>
        <p:nvSpPr>
          <p:cNvPr id="1025" name="Rectangle 1"/>
          <p:cNvSpPr>
            <a:spLocks noChangeArrowheads="1"/>
          </p:cNvSpPr>
          <p:nvPr/>
        </p:nvSpPr>
        <p:spPr bwMode="auto">
          <a:xfrm>
            <a:off x="0" y="0"/>
            <a:ext cx="85344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US" sz="2400" b="1" dirty="0" smtClean="0"/>
              <a:t>                                                    Adhesive</a:t>
            </a:r>
            <a:endParaRPr lang="en-IN" sz="2400" b="1" dirty="0"/>
          </a:p>
        </p:txBody>
      </p:sp>
      <p:sp>
        <p:nvSpPr>
          <p:cNvPr id="1026" name="Rectangle 2"/>
          <p:cNvSpPr>
            <a:spLocks noChangeArrowheads="1"/>
          </p:cNvSpPr>
          <p:nvPr/>
        </p:nvSpPr>
        <p:spPr bwMode="auto">
          <a:xfrm>
            <a:off x="457200" y="1173532"/>
            <a:ext cx="7875373"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n-US" dirty="0" smtClean="0"/>
              <a:t>UV </a:t>
            </a:r>
            <a:r>
              <a:rPr lang="en-US" dirty="0"/>
              <a:t>activated adhesives composed of organic and </a:t>
            </a:r>
            <a:r>
              <a:rPr lang="en-US" dirty="0" err="1"/>
              <a:t>oligmeric</a:t>
            </a:r>
            <a:r>
              <a:rPr lang="en-US" dirty="0"/>
              <a:t>/polymeric materials are commonly used to bind the stainless steel hypodermic needle to the glass barrel. </a:t>
            </a:r>
            <a:r>
              <a:rPr lang="en-US" dirty="0" smtClean="0"/>
              <a:t>The </a:t>
            </a:r>
            <a:r>
              <a:rPr lang="en-US" dirty="0"/>
              <a:t>impact on drug quality was a concern since acrylates are reactive toward protein under certain conditions. Evaluation of a formulated protein stored in syringes containing endogenous levels of adhesives at 37°C for 45 days led to adduct formation. Irreversible addition of acrylates with the formulated protein was observed at multiple lysine, histidine, and N-terminus sites with 0.02% of amino acid sites being modified</a:t>
            </a:r>
            <a:endParaRPr lang="en-US" dirty="0" smtClean="0"/>
          </a:p>
          <a:p>
            <a:pPr algn="just"/>
            <a:endParaRPr lang="en-US" dirty="0" smtClean="0"/>
          </a:p>
          <a:p>
            <a:pPr marL="0" marR="0" lvl="0" indent="0" algn="just"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p>
          <a:p>
            <a:pPr marL="0" marR="0" lvl="0" indent="0" algn="just" defTabSz="914400" rtl="0" eaLnBrk="1" fontAlgn="base" latinLnBrk="0" hangingPunct="1">
              <a:lnSpc>
                <a:spcPct val="100000"/>
              </a:lnSpc>
              <a:spcBef>
                <a:spcPct val="0"/>
              </a:spcBef>
              <a:spcAft>
                <a:spcPct val="0"/>
              </a:spcAft>
              <a:buClrTx/>
              <a:buSzTx/>
              <a:buFontTx/>
              <a:buNone/>
              <a:tabLst/>
            </a:pPr>
            <a:r>
              <a:rPr lang="en-US" dirty="0" smtClean="0">
                <a:latin typeface="Calibri" pitchFamily="34" charset="0"/>
                <a:ea typeface="Times New Roman" pitchFamily="18" charset="0"/>
                <a:cs typeface="Times New Roman" pitchFamily="18" charset="0"/>
              </a:rPr>
              <a:t>                                                                                                                                           </a:t>
            </a:r>
            <a:r>
              <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endParaRPr lang="en-US" dirty="0">
              <a:latin typeface="Calibri" pitchFamily="34" charset="0"/>
              <a:ea typeface="Times New Roman" pitchFamily="18" charset="0"/>
              <a:cs typeface="Times New Roman" pitchFamily="18" charset="0"/>
            </a:endParaRPr>
          </a:p>
        </p:txBody>
      </p:sp>
      <p:graphicFrame>
        <p:nvGraphicFramePr>
          <p:cNvPr id="7" name="Table 6"/>
          <p:cNvGraphicFramePr>
            <a:graphicFrameLocks noGrp="1"/>
          </p:cNvGraphicFramePr>
          <p:nvPr>
            <p:extLst>
              <p:ext uri="{D42A27DB-BD31-4B8C-83A1-F6EECF244321}">
                <p14:modId xmlns:p14="http://schemas.microsoft.com/office/powerpoint/2010/main" val="2673856975"/>
              </p:ext>
            </p:extLst>
          </p:nvPr>
        </p:nvGraphicFramePr>
        <p:xfrm>
          <a:off x="712573" y="4419600"/>
          <a:ext cx="7239000" cy="1381760"/>
        </p:xfrm>
        <a:graphic>
          <a:graphicData uri="http://schemas.openxmlformats.org/drawingml/2006/table">
            <a:tbl>
              <a:tblPr firstRow="1" bandRow="1">
                <a:tableStyleId>{5C22544A-7EE6-4342-B048-85BDC9FD1C3A}</a:tableStyleId>
              </a:tblPr>
              <a:tblGrid>
                <a:gridCol w="3619500"/>
                <a:gridCol w="3619500"/>
              </a:tblGrid>
              <a:tr h="370840">
                <a:tc>
                  <a:txBody>
                    <a:bodyPr/>
                    <a:lstStyle/>
                    <a:p>
                      <a:r>
                        <a:rPr lang="en-IN" dirty="0" smtClean="0"/>
                        <a:t>Leachables</a:t>
                      </a:r>
                      <a:endParaRPr lang="en-IN" dirty="0"/>
                    </a:p>
                  </a:txBody>
                  <a:tcPr/>
                </a:tc>
                <a:tc>
                  <a:txBody>
                    <a:bodyPr/>
                    <a:lstStyle/>
                    <a:p>
                      <a:r>
                        <a:rPr lang="en-IN" dirty="0" smtClean="0"/>
                        <a:t>Adhesive</a:t>
                      </a:r>
                      <a:endParaRPr lang="en-IN" dirty="0"/>
                    </a:p>
                  </a:txBody>
                  <a:tcPr/>
                </a:tc>
              </a:tr>
              <a:tr h="370840">
                <a:tc>
                  <a:txBody>
                    <a:bodyPr/>
                    <a:lstStyle/>
                    <a:p>
                      <a:r>
                        <a:rPr lang="en-IN" dirty="0" smtClean="0"/>
                        <a:t>Interaction with drug products-Biologics</a:t>
                      </a:r>
                      <a:endParaRPr lang="en-IN" dirty="0"/>
                    </a:p>
                  </a:txBody>
                  <a:tcPr/>
                </a:tc>
                <a:tc>
                  <a:txBody>
                    <a:bodyPr/>
                    <a:lstStyle/>
                    <a:p>
                      <a:r>
                        <a:rPr lang="en-IN" dirty="0" smtClean="0"/>
                        <a:t>Particulates</a:t>
                      </a:r>
                    </a:p>
                    <a:p>
                      <a:r>
                        <a:rPr lang="en-IN" dirty="0" smtClean="0"/>
                        <a:t>Protein and Peptide Aggregation</a:t>
                      </a:r>
                      <a:endParaRPr lang="en-IN" dirty="0"/>
                    </a:p>
                  </a:txBody>
                  <a:tcPr/>
                </a:tc>
              </a:tr>
              <a:tr h="370840">
                <a:tc>
                  <a:txBody>
                    <a:bodyPr/>
                    <a:lstStyle/>
                    <a:p>
                      <a:endParaRPr lang="en-IN" dirty="0"/>
                    </a:p>
                  </a:txBody>
                  <a:tcPr/>
                </a:tc>
                <a:tc>
                  <a:txBody>
                    <a:bodyPr/>
                    <a:lstStyle/>
                    <a:p>
                      <a:endParaRPr lang="en-IN" dirty="0"/>
                    </a:p>
                  </a:txBody>
                  <a:tcPr/>
                </a:tc>
              </a:tr>
            </a:tbl>
          </a:graphicData>
        </a:graphic>
      </p:graphicFrame>
    </p:spTree>
    <p:extLst>
      <p:ext uri="{BB962C8B-B14F-4D97-AF65-F5344CB8AC3E}">
        <p14:creationId xmlns:p14="http://schemas.microsoft.com/office/powerpoint/2010/main" val="4237986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025">
                                            <p:txEl>
                                              <p:pRg st="0" end="0"/>
                                            </p:txEl>
                                          </p:spTgt>
                                        </p:tgtEl>
                                        <p:attrNameLst>
                                          <p:attrName>style.visibility</p:attrName>
                                        </p:attrNameLst>
                                      </p:cBhvr>
                                      <p:to>
                                        <p:strVal val="visible"/>
                                      </p:to>
                                    </p:set>
                                    <p:animEffect transition="in" filter="diamond(in)">
                                      <p:cBhvr>
                                        <p:cTn id="7" dur="2000"/>
                                        <p:tgtEl>
                                          <p:spTgt spid="102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026">
                                            <p:txEl>
                                              <p:pRg st="2" end="2"/>
                                            </p:txEl>
                                          </p:spTgt>
                                        </p:tgtEl>
                                        <p:attrNameLst>
                                          <p:attrName>style.visibility</p:attrName>
                                        </p:attrNameLst>
                                      </p:cBhvr>
                                      <p:to>
                                        <p:strVal val="visible"/>
                                      </p:to>
                                    </p:set>
                                    <p:animEffect transition="in" filter="randombar(horizontal)">
                                      <p:cBhvr>
                                        <p:cTn id="12" dur="500"/>
                                        <p:tgtEl>
                                          <p:spTgt spid="102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026">
                                            <p:txEl>
                                              <p:pRg st="0" end="0"/>
                                            </p:txEl>
                                          </p:spTgt>
                                        </p:tgtEl>
                                        <p:attrNameLst>
                                          <p:attrName>style.visibility</p:attrName>
                                        </p:attrNameLst>
                                      </p:cBhvr>
                                      <p:to>
                                        <p:strVal val="visible"/>
                                      </p:to>
                                    </p:set>
                                    <p:animEffect transition="in" filter="randombar(horizontal)">
                                      <p:cBhvr>
                                        <p:cTn id="17" dur="500"/>
                                        <p:tgtEl>
                                          <p:spTgt spid="102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026">
                                            <p:txEl>
                                              <p:pRg st="3" end="3"/>
                                            </p:txEl>
                                          </p:spTgt>
                                        </p:tgtEl>
                                        <p:attrNameLst>
                                          <p:attrName>style.visibility</p:attrName>
                                        </p:attrNameLst>
                                      </p:cBhvr>
                                      <p:to>
                                        <p:strVal val="visible"/>
                                      </p:to>
                                    </p:set>
                                    <p:animEffect transition="in" filter="randombar(horizontal)">
                                      <p:cBhvr>
                                        <p:cTn id="22" dur="500"/>
                                        <p:tgtEl>
                                          <p:spTgt spid="102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026">
                                            <p:txEl>
                                              <p:pRg st="4" end="4"/>
                                            </p:txEl>
                                          </p:spTgt>
                                        </p:tgtEl>
                                        <p:attrNameLst>
                                          <p:attrName>style.visibility</p:attrName>
                                        </p:attrNameLst>
                                      </p:cBhvr>
                                      <p:to>
                                        <p:strVal val="visible"/>
                                      </p:to>
                                    </p:set>
                                    <p:animEffect transition="in" filter="randombar(horizontal)">
                                      <p:cBhvr>
                                        <p:cTn id="27" dur="500"/>
                                        <p:tgtEl>
                                          <p:spTgt spid="102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266700" y="990600"/>
            <a:ext cx="8000999" cy="5224208"/>
          </a:xfrm>
          <a:prstGeom prst="rect">
            <a:avLst/>
          </a:prstGeom>
        </p:spPr>
      </p:pic>
      <p:sp>
        <p:nvSpPr>
          <p:cNvPr id="1025" name="Rectangle 1"/>
          <p:cNvSpPr>
            <a:spLocks noChangeArrowheads="1"/>
          </p:cNvSpPr>
          <p:nvPr/>
        </p:nvSpPr>
        <p:spPr bwMode="auto">
          <a:xfrm>
            <a:off x="0" y="0"/>
            <a:ext cx="85344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US" sz="2400" b="1" dirty="0" smtClean="0"/>
              <a:t>         </a:t>
            </a:r>
            <a:r>
              <a:rPr lang="en-US" sz="2000" b="1" dirty="0" smtClean="0"/>
              <a:t>Potential leachable from bottle, label and carton(ophthalmic ) </a:t>
            </a:r>
            <a:endParaRPr lang="en-IN" sz="2000" b="1" dirty="0"/>
          </a:p>
        </p:txBody>
      </p:sp>
      <p:sp>
        <p:nvSpPr>
          <p:cNvPr id="1026" name="Rectangle 2"/>
          <p:cNvSpPr>
            <a:spLocks noChangeArrowheads="1"/>
          </p:cNvSpPr>
          <p:nvPr/>
        </p:nvSpPr>
        <p:spPr bwMode="auto">
          <a:xfrm>
            <a:off x="457200" y="2281527"/>
            <a:ext cx="7875373"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endParaRPr lang="en-US" dirty="0" smtClean="0"/>
          </a:p>
          <a:p>
            <a:pPr marL="0" marR="0" lvl="0" indent="0" algn="just"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p>
          <a:p>
            <a:pPr marL="0" marR="0" lvl="0" indent="0" algn="just" defTabSz="914400" rtl="0" eaLnBrk="1" fontAlgn="base" latinLnBrk="0" hangingPunct="1">
              <a:lnSpc>
                <a:spcPct val="100000"/>
              </a:lnSpc>
              <a:spcBef>
                <a:spcPct val="0"/>
              </a:spcBef>
              <a:spcAft>
                <a:spcPct val="0"/>
              </a:spcAft>
              <a:buClrTx/>
              <a:buSzTx/>
              <a:buFontTx/>
              <a:buNone/>
              <a:tabLst/>
            </a:pPr>
            <a:r>
              <a:rPr lang="en-US" dirty="0" smtClean="0">
                <a:latin typeface="Calibri" pitchFamily="34" charset="0"/>
                <a:ea typeface="Times New Roman" pitchFamily="18" charset="0"/>
                <a:cs typeface="Times New Roman" pitchFamily="18" charset="0"/>
              </a:rPr>
              <a:t>                                                                                                                                      </a:t>
            </a:r>
            <a:r>
              <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endParaRPr lang="en-US" dirty="0">
              <a:latin typeface="Calibri" pitchFamily="34" charset="0"/>
              <a:ea typeface="Times New Roman" pitchFamily="18" charset="0"/>
              <a:cs typeface="Times New Roman" pitchFamily="18" charset="0"/>
            </a:endParaRPr>
          </a:p>
        </p:txBody>
      </p:sp>
      <p:graphicFrame>
        <p:nvGraphicFramePr>
          <p:cNvPr id="7" name="Table 6"/>
          <p:cNvGraphicFramePr>
            <a:graphicFrameLocks noGrp="1"/>
          </p:cNvGraphicFramePr>
          <p:nvPr>
            <p:extLst>
              <p:ext uri="{D42A27DB-BD31-4B8C-83A1-F6EECF244321}">
                <p14:modId xmlns:p14="http://schemas.microsoft.com/office/powerpoint/2010/main" val="266055231"/>
              </p:ext>
            </p:extLst>
          </p:nvPr>
        </p:nvGraphicFramePr>
        <p:xfrm>
          <a:off x="307975" y="2881691"/>
          <a:ext cx="7643598" cy="2376109"/>
        </p:xfrm>
        <a:graphic>
          <a:graphicData uri="http://schemas.openxmlformats.org/drawingml/2006/table">
            <a:tbl>
              <a:tblPr firstRow="1" bandRow="1">
                <a:tableStyleId>{5C22544A-7EE6-4342-B048-85BDC9FD1C3A}</a:tableStyleId>
              </a:tblPr>
              <a:tblGrid>
                <a:gridCol w="3821799"/>
                <a:gridCol w="3821799"/>
              </a:tblGrid>
              <a:tr h="783588">
                <a:tc>
                  <a:txBody>
                    <a:bodyPr/>
                    <a:lstStyle/>
                    <a:p>
                      <a:r>
                        <a:rPr lang="en-IN" dirty="0" smtClean="0"/>
                        <a:t>Plastic</a:t>
                      </a:r>
                      <a:r>
                        <a:rPr lang="en-IN" baseline="0" dirty="0" smtClean="0"/>
                        <a:t> bottle</a:t>
                      </a:r>
                      <a:endParaRPr lang="en-IN" dirty="0"/>
                    </a:p>
                  </a:txBody>
                  <a:tcPr/>
                </a:tc>
                <a:tc>
                  <a:txBody>
                    <a:bodyPr/>
                    <a:lstStyle/>
                    <a:p>
                      <a:r>
                        <a:rPr lang="en-IN" dirty="0" err="1" smtClean="0"/>
                        <a:t>Plasticizer,lubricant,pigment,stabilizer,antioxidant,binding</a:t>
                      </a:r>
                      <a:r>
                        <a:rPr lang="en-IN" dirty="0" smtClean="0"/>
                        <a:t> </a:t>
                      </a:r>
                      <a:r>
                        <a:rPr lang="en-IN" dirty="0" err="1" smtClean="0"/>
                        <a:t>agent,sterilizing</a:t>
                      </a:r>
                      <a:r>
                        <a:rPr lang="en-IN" baseline="0" dirty="0" smtClean="0"/>
                        <a:t> agent.</a:t>
                      </a:r>
                      <a:endParaRPr lang="en-IN" dirty="0"/>
                    </a:p>
                  </a:txBody>
                  <a:tcPr/>
                </a:tc>
              </a:tr>
              <a:tr h="678121">
                <a:tc>
                  <a:txBody>
                    <a:bodyPr/>
                    <a:lstStyle/>
                    <a:p>
                      <a:r>
                        <a:rPr lang="en-IN" dirty="0" smtClean="0"/>
                        <a:t>Label</a:t>
                      </a:r>
                      <a:r>
                        <a:rPr lang="en-IN" baseline="0" dirty="0" smtClean="0"/>
                        <a:t> </a:t>
                      </a:r>
                      <a:endParaRPr lang="en-IN" dirty="0"/>
                    </a:p>
                  </a:txBody>
                  <a:tcPr/>
                </a:tc>
                <a:tc>
                  <a:txBody>
                    <a:bodyPr/>
                    <a:lstStyle/>
                    <a:p>
                      <a:r>
                        <a:rPr lang="en-IN" dirty="0" smtClean="0"/>
                        <a:t>Preservatives, sealant, </a:t>
                      </a:r>
                      <a:r>
                        <a:rPr lang="en-IN" dirty="0" err="1" smtClean="0"/>
                        <a:t>ink,coating</a:t>
                      </a:r>
                      <a:r>
                        <a:rPr lang="en-IN" dirty="0" smtClean="0"/>
                        <a:t>.</a:t>
                      </a:r>
                      <a:endParaRPr lang="en-IN" dirty="0"/>
                    </a:p>
                  </a:txBody>
                  <a:tcPr/>
                </a:tc>
              </a:tr>
              <a:tr h="783588">
                <a:tc>
                  <a:txBody>
                    <a:bodyPr/>
                    <a:lstStyle/>
                    <a:p>
                      <a:r>
                        <a:rPr lang="en-IN" dirty="0" smtClean="0"/>
                        <a:t>Mono</a:t>
                      </a:r>
                      <a:r>
                        <a:rPr lang="en-IN" baseline="0" dirty="0" smtClean="0"/>
                        <a:t> carton</a:t>
                      </a:r>
                      <a:endParaRPr lang="en-IN"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Preservatives, sealant, ink, coating.</a:t>
                      </a:r>
                    </a:p>
                    <a:p>
                      <a:endParaRPr lang="en-IN" dirty="0"/>
                    </a:p>
                  </a:txBody>
                  <a:tcPr/>
                </a:tc>
              </a:tr>
            </a:tbl>
          </a:graphicData>
        </a:graphic>
      </p:graphicFrame>
      <p:sp>
        <p:nvSpPr>
          <p:cNvPr id="5" name="AutoShape 4" descr="Image result for ophthalmic bottle ima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2054" name="Picture 6" descr="Image result for ophthalmic bottle ima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4400" y="842595"/>
            <a:ext cx="2010436" cy="17482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2494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025">
                                            <p:txEl>
                                              <p:pRg st="0" end="0"/>
                                            </p:txEl>
                                          </p:spTgt>
                                        </p:tgtEl>
                                        <p:attrNameLst>
                                          <p:attrName>style.visibility</p:attrName>
                                        </p:attrNameLst>
                                      </p:cBhvr>
                                      <p:to>
                                        <p:strVal val="visible"/>
                                      </p:to>
                                    </p:set>
                                    <p:animEffect transition="in" filter="diamond(in)">
                                      <p:cBhvr>
                                        <p:cTn id="7" dur="2000"/>
                                        <p:tgtEl>
                                          <p:spTgt spid="102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026">
                                            <p:txEl>
                                              <p:pRg st="1" end="1"/>
                                            </p:txEl>
                                          </p:spTgt>
                                        </p:tgtEl>
                                        <p:attrNameLst>
                                          <p:attrName>style.visibility</p:attrName>
                                        </p:attrNameLst>
                                      </p:cBhvr>
                                      <p:to>
                                        <p:strVal val="visible"/>
                                      </p:to>
                                    </p:set>
                                    <p:animEffect transition="in" filter="randombar(horizontal)">
                                      <p:cBhvr>
                                        <p:cTn id="12" dur="500"/>
                                        <p:tgtEl>
                                          <p:spTgt spid="102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026">
                                            <p:txEl>
                                              <p:pRg st="2" end="2"/>
                                            </p:txEl>
                                          </p:spTgt>
                                        </p:tgtEl>
                                        <p:attrNameLst>
                                          <p:attrName>style.visibility</p:attrName>
                                        </p:attrNameLst>
                                      </p:cBhvr>
                                      <p:to>
                                        <p:strVal val="visible"/>
                                      </p:to>
                                    </p:set>
                                    <p:animEffect transition="in" filter="randombar(horizontal)">
                                      <p:cBhvr>
                                        <p:cTn id="17" dur="500"/>
                                        <p:tgtEl>
                                          <p:spTgt spid="102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026">
                                            <p:txEl>
                                              <p:pRg st="3" end="3"/>
                                            </p:txEl>
                                          </p:spTgt>
                                        </p:tgtEl>
                                        <p:attrNameLst>
                                          <p:attrName>style.visibility</p:attrName>
                                        </p:attrNameLst>
                                      </p:cBhvr>
                                      <p:to>
                                        <p:strVal val="visible"/>
                                      </p:to>
                                    </p:set>
                                    <p:animEffect transition="in" filter="randombar(horizontal)">
                                      <p:cBhvr>
                                        <p:cTn id="22" dur="500"/>
                                        <p:tgtEl>
                                          <p:spTgt spid="102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266700" y="990600"/>
            <a:ext cx="8000999" cy="5224208"/>
          </a:xfrm>
          <a:prstGeom prst="rect">
            <a:avLst/>
          </a:prstGeom>
        </p:spPr>
      </p:pic>
      <p:sp>
        <p:nvSpPr>
          <p:cNvPr id="1025" name="Rectangle 1"/>
          <p:cNvSpPr>
            <a:spLocks noChangeArrowheads="1"/>
          </p:cNvSpPr>
          <p:nvPr/>
        </p:nvSpPr>
        <p:spPr bwMode="auto">
          <a:xfrm>
            <a:off x="-28832" y="160338"/>
            <a:ext cx="85344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US" sz="2400" b="1" dirty="0" smtClean="0"/>
              <a:t>                               </a:t>
            </a:r>
            <a:r>
              <a:rPr lang="en-US" sz="2000" b="1" dirty="0" smtClean="0"/>
              <a:t>MDI, DPI and Catheter   potential </a:t>
            </a:r>
            <a:r>
              <a:rPr lang="en-US" sz="2000" b="1" dirty="0" err="1" smtClean="0"/>
              <a:t>Leachables</a:t>
            </a:r>
            <a:r>
              <a:rPr lang="en-US" sz="2000" b="1" dirty="0" smtClean="0"/>
              <a:t>  </a:t>
            </a:r>
            <a:endParaRPr lang="en-IN" sz="2000" b="1" dirty="0"/>
          </a:p>
        </p:txBody>
      </p:sp>
      <p:sp>
        <p:nvSpPr>
          <p:cNvPr id="1026" name="Rectangle 2"/>
          <p:cNvSpPr>
            <a:spLocks noChangeArrowheads="1"/>
          </p:cNvSpPr>
          <p:nvPr/>
        </p:nvSpPr>
        <p:spPr bwMode="auto">
          <a:xfrm>
            <a:off x="457200" y="2281527"/>
            <a:ext cx="7875373"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endParaRPr lang="en-US" dirty="0" smtClean="0"/>
          </a:p>
          <a:p>
            <a:pPr marL="0" marR="0" lvl="0" indent="0" algn="just"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p>
          <a:p>
            <a:pPr marL="0" marR="0" lvl="0" indent="0" algn="just" defTabSz="914400" rtl="0" eaLnBrk="1" fontAlgn="base" latinLnBrk="0" hangingPunct="1">
              <a:lnSpc>
                <a:spcPct val="100000"/>
              </a:lnSpc>
              <a:spcBef>
                <a:spcPct val="0"/>
              </a:spcBef>
              <a:spcAft>
                <a:spcPct val="0"/>
              </a:spcAft>
              <a:buClrTx/>
              <a:buSzTx/>
              <a:buFontTx/>
              <a:buNone/>
              <a:tabLst/>
            </a:pPr>
            <a:r>
              <a:rPr lang="en-US" dirty="0" smtClean="0">
                <a:latin typeface="Calibri" pitchFamily="34" charset="0"/>
                <a:ea typeface="Times New Roman" pitchFamily="18" charset="0"/>
                <a:cs typeface="Times New Roman" pitchFamily="18" charset="0"/>
              </a:rPr>
              <a:t>                                                                                                                                      </a:t>
            </a:r>
            <a:r>
              <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endParaRPr lang="en-US" dirty="0">
              <a:latin typeface="Calibri" pitchFamily="34" charset="0"/>
              <a:ea typeface="Times New Roman" pitchFamily="18" charset="0"/>
              <a:cs typeface="Times New Roman" pitchFamily="18" charset="0"/>
            </a:endParaRPr>
          </a:p>
        </p:txBody>
      </p:sp>
      <p:graphicFrame>
        <p:nvGraphicFramePr>
          <p:cNvPr id="7" name="Table 6"/>
          <p:cNvGraphicFramePr>
            <a:graphicFrameLocks noGrp="1"/>
          </p:cNvGraphicFramePr>
          <p:nvPr>
            <p:extLst>
              <p:ext uri="{D42A27DB-BD31-4B8C-83A1-F6EECF244321}">
                <p14:modId xmlns:p14="http://schemas.microsoft.com/office/powerpoint/2010/main" val="1595289995"/>
              </p:ext>
            </p:extLst>
          </p:nvPr>
        </p:nvGraphicFramePr>
        <p:xfrm>
          <a:off x="307975" y="2881691"/>
          <a:ext cx="7643598" cy="3161028"/>
        </p:xfrm>
        <a:graphic>
          <a:graphicData uri="http://schemas.openxmlformats.org/drawingml/2006/table">
            <a:tbl>
              <a:tblPr firstRow="1" bandRow="1">
                <a:tableStyleId>{5C22544A-7EE6-4342-B048-85BDC9FD1C3A}</a:tableStyleId>
              </a:tblPr>
              <a:tblGrid>
                <a:gridCol w="3821799"/>
                <a:gridCol w="3821799"/>
              </a:tblGrid>
              <a:tr h="783588">
                <a:tc>
                  <a:txBody>
                    <a:bodyPr/>
                    <a:lstStyle/>
                    <a:p>
                      <a:r>
                        <a:rPr lang="en-IN" dirty="0" err="1" smtClean="0"/>
                        <a:t>Aluminun</a:t>
                      </a:r>
                      <a:r>
                        <a:rPr lang="en-IN" baseline="0" dirty="0" smtClean="0"/>
                        <a:t> can </a:t>
                      </a:r>
                      <a:endParaRPr lang="en-IN" dirty="0"/>
                    </a:p>
                  </a:txBody>
                  <a:tcPr/>
                </a:tc>
                <a:tc>
                  <a:txBody>
                    <a:bodyPr/>
                    <a:lstStyle/>
                    <a:p>
                      <a:r>
                        <a:rPr lang="en-IN" dirty="0" err="1" smtClean="0"/>
                        <a:t>Aluminum</a:t>
                      </a:r>
                      <a:r>
                        <a:rPr lang="en-IN" dirty="0" smtClean="0"/>
                        <a:t> and inside coating material</a:t>
                      </a:r>
                      <a:endParaRPr lang="en-IN" dirty="0"/>
                    </a:p>
                  </a:txBody>
                  <a:tcPr/>
                </a:tc>
              </a:tr>
              <a:tr h="678121">
                <a:tc>
                  <a:txBody>
                    <a:bodyPr/>
                    <a:lstStyle/>
                    <a:p>
                      <a:r>
                        <a:rPr lang="en-IN" dirty="0" smtClean="0"/>
                        <a:t>Actuator</a:t>
                      </a:r>
                      <a:r>
                        <a:rPr lang="en-IN" baseline="0" dirty="0" smtClean="0"/>
                        <a:t> </a:t>
                      </a:r>
                      <a:endParaRPr lang="en-IN"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dirty="0" err="1" smtClean="0"/>
                        <a:t>Plasticizer,lubricant,pigment,stabilizer,antioxidant,binding</a:t>
                      </a:r>
                      <a:r>
                        <a:rPr lang="en-IN" dirty="0" smtClean="0"/>
                        <a:t> </a:t>
                      </a:r>
                      <a:r>
                        <a:rPr lang="en-IN" dirty="0" err="1" smtClean="0"/>
                        <a:t>agent,sterilizing</a:t>
                      </a:r>
                      <a:r>
                        <a:rPr lang="en-IN" baseline="0" dirty="0" smtClean="0"/>
                        <a:t> agent.</a:t>
                      </a:r>
                      <a:endParaRPr lang="en-IN" dirty="0" smtClean="0"/>
                    </a:p>
                    <a:p>
                      <a:endParaRPr lang="en-IN" dirty="0"/>
                    </a:p>
                  </a:txBody>
                  <a:tcPr/>
                </a:tc>
              </a:tr>
              <a:tr h="783588">
                <a:tc>
                  <a:txBody>
                    <a:bodyPr/>
                    <a:lstStyle/>
                    <a:p>
                      <a:r>
                        <a:rPr lang="en-IN" dirty="0" smtClean="0"/>
                        <a:t>Dispensing</a:t>
                      </a:r>
                      <a:r>
                        <a:rPr lang="en-IN" baseline="0" dirty="0" smtClean="0"/>
                        <a:t> part </a:t>
                      </a:r>
                      <a:endParaRPr lang="en-IN"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dirty="0" err="1" smtClean="0"/>
                        <a:t>Plasticizer,lubricant,pigment,stabilizer,antioxidant,binding</a:t>
                      </a:r>
                      <a:r>
                        <a:rPr lang="en-IN" dirty="0" smtClean="0"/>
                        <a:t> </a:t>
                      </a:r>
                      <a:r>
                        <a:rPr lang="en-IN" dirty="0" err="1" smtClean="0"/>
                        <a:t>agent,sterilizing</a:t>
                      </a:r>
                      <a:r>
                        <a:rPr lang="en-IN" baseline="0" dirty="0" smtClean="0"/>
                        <a:t> agent.</a:t>
                      </a:r>
                      <a:endParaRPr lang="en-IN" dirty="0" smtClean="0"/>
                    </a:p>
                    <a:p>
                      <a:endParaRPr lang="en-IN" dirty="0"/>
                    </a:p>
                  </a:txBody>
                  <a:tcPr/>
                </a:tc>
              </a:tr>
            </a:tbl>
          </a:graphicData>
        </a:graphic>
      </p:graphicFrame>
      <p:sp>
        <p:nvSpPr>
          <p:cNvPr id="5" name="AutoShape 4" descr="Image result for ophthalmic bottle ima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10" name="Picture 9" descr="Inhale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1" y="990600"/>
            <a:ext cx="2209800" cy="1523999"/>
          </a:xfrm>
          <a:prstGeom prst="rect">
            <a:avLst/>
          </a:prstGeom>
          <a:noFill/>
          <a:ln>
            <a:solidFill>
              <a:srgbClr val="000000"/>
            </a:solidFill>
          </a:ln>
        </p:spPr>
      </p:pic>
      <p:pic>
        <p:nvPicPr>
          <p:cNvPr id="11" name="Picture 10" descr="IV tubin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10000" y="990600"/>
            <a:ext cx="2286000" cy="1523999"/>
          </a:xfrm>
          <a:prstGeom prst="rect">
            <a:avLst/>
          </a:prstGeom>
          <a:noFill/>
          <a:ln>
            <a:solidFill>
              <a:srgbClr val="000000"/>
            </a:solidFill>
          </a:ln>
        </p:spPr>
      </p:pic>
    </p:spTree>
    <p:extLst>
      <p:ext uri="{BB962C8B-B14F-4D97-AF65-F5344CB8AC3E}">
        <p14:creationId xmlns:p14="http://schemas.microsoft.com/office/powerpoint/2010/main" val="1096400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025">
                                            <p:txEl>
                                              <p:pRg st="0" end="0"/>
                                            </p:txEl>
                                          </p:spTgt>
                                        </p:tgtEl>
                                        <p:attrNameLst>
                                          <p:attrName>style.visibility</p:attrName>
                                        </p:attrNameLst>
                                      </p:cBhvr>
                                      <p:to>
                                        <p:strVal val="visible"/>
                                      </p:to>
                                    </p:set>
                                    <p:animEffect transition="in" filter="diamond(in)">
                                      <p:cBhvr>
                                        <p:cTn id="7" dur="2000"/>
                                        <p:tgtEl>
                                          <p:spTgt spid="102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026">
                                            <p:txEl>
                                              <p:pRg st="1" end="1"/>
                                            </p:txEl>
                                          </p:spTgt>
                                        </p:tgtEl>
                                        <p:attrNameLst>
                                          <p:attrName>style.visibility</p:attrName>
                                        </p:attrNameLst>
                                      </p:cBhvr>
                                      <p:to>
                                        <p:strVal val="visible"/>
                                      </p:to>
                                    </p:set>
                                    <p:animEffect transition="in" filter="randombar(horizontal)">
                                      <p:cBhvr>
                                        <p:cTn id="12" dur="500"/>
                                        <p:tgtEl>
                                          <p:spTgt spid="102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026">
                                            <p:txEl>
                                              <p:pRg st="2" end="2"/>
                                            </p:txEl>
                                          </p:spTgt>
                                        </p:tgtEl>
                                        <p:attrNameLst>
                                          <p:attrName>style.visibility</p:attrName>
                                        </p:attrNameLst>
                                      </p:cBhvr>
                                      <p:to>
                                        <p:strVal val="visible"/>
                                      </p:to>
                                    </p:set>
                                    <p:animEffect transition="in" filter="randombar(horizontal)">
                                      <p:cBhvr>
                                        <p:cTn id="17" dur="500"/>
                                        <p:tgtEl>
                                          <p:spTgt spid="102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026">
                                            <p:txEl>
                                              <p:pRg st="3" end="3"/>
                                            </p:txEl>
                                          </p:spTgt>
                                        </p:tgtEl>
                                        <p:attrNameLst>
                                          <p:attrName>style.visibility</p:attrName>
                                        </p:attrNameLst>
                                      </p:cBhvr>
                                      <p:to>
                                        <p:strVal val="visible"/>
                                      </p:to>
                                    </p:set>
                                    <p:animEffect transition="in" filter="randombar(horizontal)">
                                      <p:cBhvr>
                                        <p:cTn id="22" dur="500"/>
                                        <p:tgtEl>
                                          <p:spTgt spid="102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diamond(in)">
                                      <p:cBhvr>
                                        <p:cTn id="27" dur="20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ntr" presetSubtype="16" fill="hold"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diamond(in)">
                                      <p:cBhvr>
                                        <p:cTn id="32"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400" dirty="0" smtClean="0"/>
              <a:t>Recommended Leachables and Extractables Testing</a:t>
            </a:r>
            <a:endParaRPr lang="en-IN" sz="24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142418462"/>
              </p:ext>
            </p:extLst>
          </p:nvPr>
        </p:nvGraphicFramePr>
        <p:xfrm>
          <a:off x="457200" y="1600200"/>
          <a:ext cx="8077200" cy="4143760"/>
        </p:xfrm>
        <a:graphic>
          <a:graphicData uri="http://schemas.openxmlformats.org/drawingml/2006/table">
            <a:tbl>
              <a:tblPr firstRow="1" bandRow="1">
                <a:tableStyleId>{5C22544A-7EE6-4342-B048-85BDC9FD1C3A}</a:tableStyleId>
              </a:tblPr>
              <a:tblGrid>
                <a:gridCol w="673100"/>
                <a:gridCol w="2019300"/>
                <a:gridCol w="1346200"/>
                <a:gridCol w="1346200"/>
                <a:gridCol w="1346200"/>
                <a:gridCol w="1346200"/>
              </a:tblGrid>
              <a:tr h="601384">
                <a:tc gridSpan="2">
                  <a:txBody>
                    <a:bodyPr/>
                    <a:lstStyle/>
                    <a:p>
                      <a:r>
                        <a:rPr lang="en-IN" sz="1400" dirty="0" smtClean="0"/>
                        <a:t>                            Product Type </a:t>
                      </a:r>
                      <a:endParaRPr lang="en-IN" sz="1400" dirty="0"/>
                    </a:p>
                  </a:txBody>
                  <a:tcPr/>
                </a:tc>
                <a:tc hMerge="1">
                  <a:txBody>
                    <a:bodyPr/>
                    <a:lstStyle/>
                    <a:p>
                      <a:endParaRPr lang="en-IN" sz="1100" dirty="0"/>
                    </a:p>
                  </a:txBody>
                  <a:tcPr/>
                </a:tc>
                <a:tc>
                  <a:txBody>
                    <a:bodyPr/>
                    <a:lstStyle/>
                    <a:p>
                      <a:r>
                        <a:rPr lang="en-IN" sz="1400" dirty="0" smtClean="0"/>
                        <a:t>Controlled extraction study</a:t>
                      </a:r>
                      <a:endParaRPr lang="en-IN" sz="1400" dirty="0"/>
                    </a:p>
                  </a:txBody>
                  <a:tcPr/>
                </a:tc>
                <a:tc>
                  <a:txBody>
                    <a:bodyPr/>
                    <a:lstStyle/>
                    <a:p>
                      <a:r>
                        <a:rPr lang="en-IN" sz="1400" dirty="0" smtClean="0"/>
                        <a:t>Leachables study</a:t>
                      </a:r>
                      <a:endParaRPr lang="en-IN" sz="1400" dirty="0"/>
                    </a:p>
                  </a:txBody>
                  <a:tcPr/>
                </a:tc>
                <a:tc>
                  <a:txBody>
                    <a:bodyPr/>
                    <a:lstStyle/>
                    <a:p>
                      <a:r>
                        <a:rPr lang="en-IN" sz="1400" dirty="0" smtClean="0"/>
                        <a:t>Routine Extractables testing </a:t>
                      </a:r>
                      <a:endParaRPr lang="en-IN" sz="1400" dirty="0"/>
                    </a:p>
                  </a:txBody>
                  <a:tcPr/>
                </a:tc>
                <a:tc>
                  <a:txBody>
                    <a:bodyPr/>
                    <a:lstStyle/>
                    <a:p>
                      <a:r>
                        <a:rPr lang="en-IN" sz="1400" dirty="0" smtClean="0"/>
                        <a:t>Routine Leachable testing </a:t>
                      </a:r>
                      <a:endParaRPr lang="en-IN" sz="1400" dirty="0"/>
                    </a:p>
                  </a:txBody>
                  <a:tcPr/>
                </a:tc>
              </a:tr>
              <a:tr h="1021080">
                <a:tc rowSpan="4">
                  <a:txBody>
                    <a:bodyPr/>
                    <a:lstStyle/>
                    <a:p>
                      <a:endParaRPr lang="en-IN" sz="1400" dirty="0" smtClean="0"/>
                    </a:p>
                    <a:p>
                      <a:endParaRPr lang="en-IN" sz="1400" dirty="0" smtClean="0"/>
                    </a:p>
                    <a:p>
                      <a:endParaRPr lang="en-IN" sz="1400" dirty="0" smtClean="0"/>
                    </a:p>
                    <a:p>
                      <a:r>
                        <a:rPr lang="en-IN" sz="1400" dirty="0" smtClean="0"/>
                        <a:t>MDI</a:t>
                      </a:r>
                      <a:endParaRPr lang="en-IN" sz="1400" dirty="0"/>
                    </a:p>
                  </a:txBody>
                  <a:tcPr/>
                </a:tc>
                <a:tc>
                  <a:txBody>
                    <a:bodyPr/>
                    <a:lstStyle/>
                    <a:p>
                      <a:r>
                        <a:rPr lang="en-IN" sz="1400" dirty="0" smtClean="0"/>
                        <a:t>Valve</a:t>
                      </a:r>
                      <a:r>
                        <a:rPr lang="en-IN" sz="1400" baseline="0" dirty="0" smtClean="0"/>
                        <a:t> components(polymeric –contact with product)</a:t>
                      </a:r>
                      <a:endParaRPr lang="en-IN" sz="1400" dirty="0"/>
                    </a:p>
                  </a:txBody>
                  <a:tcPr/>
                </a:tc>
                <a:tc>
                  <a:txBody>
                    <a:bodyPr/>
                    <a:lstStyle/>
                    <a:p>
                      <a:r>
                        <a:rPr lang="en-IN" sz="1400" dirty="0" smtClean="0"/>
                        <a:t>Yes</a:t>
                      </a:r>
                      <a:endParaRPr lang="en-IN" sz="1400" dirty="0"/>
                    </a:p>
                  </a:txBody>
                  <a:tcPr/>
                </a:tc>
                <a:tc>
                  <a:txBody>
                    <a:bodyPr/>
                    <a:lstStyle/>
                    <a:p>
                      <a:r>
                        <a:rPr lang="en-IN" sz="1400" dirty="0" smtClean="0"/>
                        <a:t>Not applicable</a:t>
                      </a:r>
                      <a:endParaRPr lang="en-IN" sz="1400" dirty="0"/>
                    </a:p>
                  </a:txBody>
                  <a:tcPr/>
                </a:tc>
                <a:tc>
                  <a:txBody>
                    <a:bodyPr/>
                    <a:lstStyle/>
                    <a:p>
                      <a:r>
                        <a:rPr lang="en-IN" sz="1400" dirty="0" smtClean="0"/>
                        <a:t>Yes</a:t>
                      </a:r>
                      <a:endParaRPr lang="en-IN"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400" dirty="0" smtClean="0"/>
                        <a:t>Not applicable</a:t>
                      </a:r>
                    </a:p>
                    <a:p>
                      <a:endParaRPr lang="en-IN" sz="1400" dirty="0"/>
                    </a:p>
                  </a:txBody>
                  <a:tcPr/>
                </a:tc>
              </a:tr>
              <a:tr h="975360">
                <a:tc vMerge="1">
                  <a:txBody>
                    <a:bodyPr/>
                    <a:lstStyle/>
                    <a:p>
                      <a:endParaRPr lang="en-IN" sz="1100" dirty="0"/>
                    </a:p>
                  </a:txBody>
                  <a:tcPr/>
                </a:tc>
                <a:tc>
                  <a:txBody>
                    <a:bodyPr/>
                    <a:lstStyle/>
                    <a:p>
                      <a:r>
                        <a:rPr lang="en-IN" sz="1400" dirty="0" smtClean="0"/>
                        <a:t>Mouthpiece(including spacer)</a:t>
                      </a:r>
                      <a:endParaRPr lang="en-IN" sz="1400" dirty="0"/>
                    </a:p>
                  </a:txBody>
                  <a:tcPr/>
                </a:tc>
                <a:tc>
                  <a:txBody>
                    <a:bodyPr/>
                    <a:lstStyle/>
                    <a:p>
                      <a:r>
                        <a:rPr lang="en-IN" sz="1400" dirty="0" smtClean="0"/>
                        <a:t>Yes</a:t>
                      </a:r>
                      <a:endParaRPr lang="en-IN" sz="1400" dirty="0"/>
                    </a:p>
                  </a:txBody>
                  <a:tcPr/>
                </a:tc>
                <a:tc>
                  <a:txBody>
                    <a:bodyPr/>
                    <a:lstStyle/>
                    <a:p>
                      <a:r>
                        <a:rPr lang="en-IN" sz="1400" dirty="0" smtClean="0"/>
                        <a:t>No(one time in-use study)</a:t>
                      </a:r>
                      <a:endParaRPr lang="en-IN" sz="1400" dirty="0"/>
                    </a:p>
                  </a:txBody>
                  <a:tcPr/>
                </a:tc>
                <a:tc>
                  <a:txBody>
                    <a:bodyPr/>
                    <a:lstStyle/>
                    <a:p>
                      <a:r>
                        <a:rPr lang="en-IN" sz="1400" dirty="0" smtClean="0"/>
                        <a:t>Yes</a:t>
                      </a:r>
                      <a:endParaRPr lang="en-IN"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400" dirty="0" smtClean="0"/>
                        <a:t>Not applicable</a:t>
                      </a:r>
                    </a:p>
                    <a:p>
                      <a:endParaRPr lang="en-IN" sz="1400" dirty="0"/>
                    </a:p>
                  </a:txBody>
                  <a:tcPr/>
                </a:tc>
              </a:tr>
              <a:tr h="777240">
                <a:tc vMerge="1">
                  <a:txBody>
                    <a:bodyPr/>
                    <a:lstStyle/>
                    <a:p>
                      <a:endParaRPr lang="en-IN" dirty="0"/>
                    </a:p>
                  </a:txBody>
                  <a:tcPr/>
                </a:tc>
                <a:tc>
                  <a:txBody>
                    <a:bodyPr/>
                    <a:lstStyle/>
                    <a:p>
                      <a:r>
                        <a:rPr lang="en-IN" sz="1400" dirty="0" smtClean="0"/>
                        <a:t>Canister</a:t>
                      </a:r>
                      <a:endParaRPr lang="en-IN" sz="1400" dirty="0"/>
                    </a:p>
                  </a:txBody>
                  <a:tcPr/>
                </a:tc>
                <a:tc>
                  <a:txBody>
                    <a:bodyPr/>
                    <a:lstStyle/>
                    <a:p>
                      <a:r>
                        <a:rPr lang="en-IN" sz="1400" dirty="0" smtClean="0"/>
                        <a:t>Yes(if coated)</a:t>
                      </a:r>
                      <a:endParaRPr lang="en-IN" sz="1400" dirty="0"/>
                    </a:p>
                  </a:txBody>
                  <a:tcPr/>
                </a:tc>
                <a:tc>
                  <a:txBody>
                    <a:bodyPr/>
                    <a:lstStyle/>
                    <a:p>
                      <a:r>
                        <a:rPr lang="en-IN" sz="1400" dirty="0" smtClean="0"/>
                        <a:t>Not applicable</a:t>
                      </a:r>
                      <a:endParaRPr lang="en-IN" sz="1400" dirty="0"/>
                    </a:p>
                  </a:txBody>
                  <a:tcPr/>
                </a:tc>
                <a:tc>
                  <a:txBody>
                    <a:bodyPr/>
                    <a:lstStyle/>
                    <a:p>
                      <a:r>
                        <a:rPr lang="en-IN" sz="1400" dirty="0" smtClean="0"/>
                        <a:t>Yes(if  coated)</a:t>
                      </a:r>
                      <a:endParaRPr lang="en-IN"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400" dirty="0" smtClean="0"/>
                        <a:t>Not applicable</a:t>
                      </a:r>
                    </a:p>
                    <a:p>
                      <a:endParaRPr lang="en-IN" sz="1400" dirty="0"/>
                    </a:p>
                  </a:txBody>
                  <a:tcPr/>
                </a:tc>
              </a:tr>
              <a:tr h="638560">
                <a:tc vMerge="1">
                  <a:txBody>
                    <a:bodyPr/>
                    <a:lstStyle/>
                    <a:p>
                      <a:endParaRPr lang="en-IN" dirty="0"/>
                    </a:p>
                  </a:txBody>
                  <a:tcPr/>
                </a:tc>
                <a:tc>
                  <a:txBody>
                    <a:bodyPr/>
                    <a:lstStyle/>
                    <a:p>
                      <a:r>
                        <a:rPr lang="en-IN" sz="1400" dirty="0" smtClean="0"/>
                        <a:t>Drug product </a:t>
                      </a:r>
                      <a:endParaRPr lang="en-IN" sz="1400" dirty="0"/>
                    </a:p>
                  </a:txBody>
                  <a:tcPr/>
                </a:tc>
                <a:tc>
                  <a:txBody>
                    <a:bodyPr/>
                    <a:lstStyle/>
                    <a:p>
                      <a:r>
                        <a:rPr lang="en-IN" sz="1400" dirty="0" smtClean="0"/>
                        <a:t>Not</a:t>
                      </a:r>
                      <a:r>
                        <a:rPr lang="en-IN" sz="1400" baseline="0" dirty="0" smtClean="0"/>
                        <a:t> applicable </a:t>
                      </a:r>
                      <a:endParaRPr lang="en-IN" sz="1400" dirty="0"/>
                    </a:p>
                  </a:txBody>
                  <a:tcPr/>
                </a:tc>
                <a:tc>
                  <a:txBody>
                    <a:bodyPr/>
                    <a:lstStyle/>
                    <a:p>
                      <a:r>
                        <a:rPr lang="en-IN" sz="1400" dirty="0" smtClean="0"/>
                        <a:t>yes</a:t>
                      </a:r>
                      <a:endParaRPr lang="en-IN" sz="1400" dirty="0"/>
                    </a:p>
                  </a:txBody>
                  <a:tcPr/>
                </a:tc>
                <a:tc>
                  <a:txBody>
                    <a:bodyPr/>
                    <a:lstStyle/>
                    <a:p>
                      <a:r>
                        <a:rPr lang="en-IN" sz="1400" dirty="0" smtClean="0"/>
                        <a:t>Not applicable</a:t>
                      </a:r>
                      <a:endParaRPr lang="en-IN" sz="1400" dirty="0"/>
                    </a:p>
                  </a:txBody>
                  <a:tcPr/>
                </a:tc>
                <a:tc>
                  <a:txBody>
                    <a:bodyPr/>
                    <a:lstStyle/>
                    <a:p>
                      <a:r>
                        <a:rPr lang="en-IN" sz="1400" dirty="0" smtClean="0"/>
                        <a:t>No</a:t>
                      </a:r>
                      <a:endParaRPr lang="en-IN" sz="1400" dirty="0"/>
                    </a:p>
                  </a:txBody>
                  <a:tcPr/>
                </a:tc>
              </a:tr>
            </a:tbl>
          </a:graphicData>
        </a:graphic>
      </p:graphicFrame>
    </p:spTree>
    <p:extLst>
      <p:ext uri="{BB962C8B-B14F-4D97-AF65-F5344CB8AC3E}">
        <p14:creationId xmlns:p14="http://schemas.microsoft.com/office/powerpoint/2010/main" val="21647773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400" dirty="0" smtClean="0"/>
              <a:t>Recommended Leachables and Extractables Testing</a:t>
            </a:r>
            <a:endParaRPr lang="en-IN" sz="24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15872512"/>
              </p:ext>
            </p:extLst>
          </p:nvPr>
        </p:nvGraphicFramePr>
        <p:xfrm>
          <a:off x="457200" y="1600200"/>
          <a:ext cx="8077200" cy="4143760"/>
        </p:xfrm>
        <a:graphic>
          <a:graphicData uri="http://schemas.openxmlformats.org/drawingml/2006/table">
            <a:tbl>
              <a:tblPr firstRow="1" bandRow="1">
                <a:tableStyleId>{5C22544A-7EE6-4342-B048-85BDC9FD1C3A}</a:tableStyleId>
              </a:tblPr>
              <a:tblGrid>
                <a:gridCol w="673100"/>
                <a:gridCol w="2019300"/>
                <a:gridCol w="1346200"/>
                <a:gridCol w="1346200"/>
                <a:gridCol w="1346200"/>
                <a:gridCol w="1346200"/>
              </a:tblGrid>
              <a:tr h="601384">
                <a:tc gridSpan="2">
                  <a:txBody>
                    <a:bodyPr/>
                    <a:lstStyle/>
                    <a:p>
                      <a:r>
                        <a:rPr lang="en-IN" sz="1400" dirty="0" smtClean="0"/>
                        <a:t>                            Product Type </a:t>
                      </a:r>
                      <a:endParaRPr lang="en-IN" sz="1400" dirty="0"/>
                    </a:p>
                  </a:txBody>
                  <a:tcPr/>
                </a:tc>
                <a:tc hMerge="1">
                  <a:txBody>
                    <a:bodyPr/>
                    <a:lstStyle/>
                    <a:p>
                      <a:endParaRPr lang="en-IN" sz="1100" dirty="0"/>
                    </a:p>
                  </a:txBody>
                  <a:tcPr/>
                </a:tc>
                <a:tc>
                  <a:txBody>
                    <a:bodyPr/>
                    <a:lstStyle/>
                    <a:p>
                      <a:r>
                        <a:rPr lang="en-IN" sz="1400" dirty="0" smtClean="0"/>
                        <a:t>Controlled extraction study</a:t>
                      </a:r>
                      <a:endParaRPr lang="en-IN" sz="1400" dirty="0"/>
                    </a:p>
                  </a:txBody>
                  <a:tcPr/>
                </a:tc>
                <a:tc>
                  <a:txBody>
                    <a:bodyPr/>
                    <a:lstStyle/>
                    <a:p>
                      <a:r>
                        <a:rPr lang="en-IN" sz="1400" dirty="0" smtClean="0"/>
                        <a:t>Leachables study</a:t>
                      </a:r>
                      <a:endParaRPr lang="en-IN" sz="1400" dirty="0"/>
                    </a:p>
                  </a:txBody>
                  <a:tcPr/>
                </a:tc>
                <a:tc>
                  <a:txBody>
                    <a:bodyPr/>
                    <a:lstStyle/>
                    <a:p>
                      <a:r>
                        <a:rPr lang="en-IN" sz="1400" dirty="0" smtClean="0"/>
                        <a:t>Routine Extractables testing </a:t>
                      </a:r>
                      <a:endParaRPr lang="en-IN" sz="1400" dirty="0"/>
                    </a:p>
                  </a:txBody>
                  <a:tcPr/>
                </a:tc>
                <a:tc>
                  <a:txBody>
                    <a:bodyPr/>
                    <a:lstStyle/>
                    <a:p>
                      <a:r>
                        <a:rPr lang="en-IN" sz="1400" dirty="0" smtClean="0"/>
                        <a:t>Routine Leachable testing </a:t>
                      </a:r>
                      <a:endParaRPr lang="en-IN" sz="1400" dirty="0"/>
                    </a:p>
                  </a:txBody>
                  <a:tcPr/>
                </a:tc>
              </a:tr>
              <a:tr h="1021080">
                <a:tc rowSpan="4">
                  <a:txBody>
                    <a:bodyPr/>
                    <a:lstStyle/>
                    <a:p>
                      <a:endParaRPr lang="en-IN" sz="1400" dirty="0" smtClean="0"/>
                    </a:p>
                    <a:p>
                      <a:endParaRPr lang="en-IN" sz="1400" dirty="0" smtClean="0"/>
                    </a:p>
                    <a:p>
                      <a:endParaRPr lang="en-IN" sz="1400" dirty="0" smtClean="0"/>
                    </a:p>
                    <a:p>
                      <a:r>
                        <a:rPr lang="en-IN" sz="1400" dirty="0" smtClean="0"/>
                        <a:t>DPI</a:t>
                      </a:r>
                      <a:endParaRPr lang="en-IN" sz="1400" dirty="0"/>
                    </a:p>
                  </a:txBody>
                  <a:tcPr/>
                </a:tc>
                <a:tc>
                  <a:txBody>
                    <a:bodyPr/>
                    <a:lstStyle/>
                    <a:p>
                      <a:r>
                        <a:rPr lang="en-IN" sz="1400" dirty="0" smtClean="0"/>
                        <a:t>Protective</a:t>
                      </a:r>
                      <a:r>
                        <a:rPr lang="en-IN" sz="1400" baseline="0" dirty="0" smtClean="0"/>
                        <a:t> secondary packaging(critical to the performance of the drug product)</a:t>
                      </a:r>
                      <a:endParaRPr lang="en-IN" sz="1400" dirty="0"/>
                    </a:p>
                  </a:txBody>
                  <a:tcPr/>
                </a:tc>
                <a:tc>
                  <a:txBody>
                    <a:bodyPr/>
                    <a:lstStyle/>
                    <a:p>
                      <a:r>
                        <a:rPr lang="en-IN" sz="1400" dirty="0" smtClean="0"/>
                        <a:t>Yes</a:t>
                      </a:r>
                      <a:endParaRPr lang="en-IN" sz="1400" dirty="0"/>
                    </a:p>
                  </a:txBody>
                  <a:tcPr/>
                </a:tc>
                <a:tc>
                  <a:txBody>
                    <a:bodyPr/>
                    <a:lstStyle/>
                    <a:p>
                      <a:r>
                        <a:rPr lang="en-IN" sz="1400" dirty="0" smtClean="0"/>
                        <a:t>Not applicable</a:t>
                      </a:r>
                      <a:endParaRPr lang="en-IN" sz="1400" dirty="0"/>
                    </a:p>
                  </a:txBody>
                  <a:tcPr/>
                </a:tc>
                <a:tc>
                  <a:txBody>
                    <a:bodyPr/>
                    <a:lstStyle/>
                    <a:p>
                      <a:r>
                        <a:rPr lang="en-IN" sz="1400" dirty="0" smtClean="0"/>
                        <a:t>Yes</a:t>
                      </a:r>
                      <a:endParaRPr lang="en-IN"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400" dirty="0" smtClean="0"/>
                        <a:t>Not applicable</a:t>
                      </a:r>
                    </a:p>
                    <a:p>
                      <a:endParaRPr lang="en-IN" sz="1400" dirty="0"/>
                    </a:p>
                  </a:txBody>
                  <a:tcPr/>
                </a:tc>
              </a:tr>
              <a:tr h="975360">
                <a:tc vMerge="1">
                  <a:txBody>
                    <a:bodyPr/>
                    <a:lstStyle/>
                    <a:p>
                      <a:endParaRPr lang="en-IN" sz="1100" dirty="0"/>
                    </a:p>
                  </a:txBody>
                  <a:tcPr/>
                </a:tc>
                <a:tc>
                  <a:txBody>
                    <a:bodyPr/>
                    <a:lstStyle/>
                    <a:p>
                      <a:r>
                        <a:rPr lang="en-IN" sz="1400" dirty="0" smtClean="0"/>
                        <a:t>Mouthpiece</a:t>
                      </a:r>
                      <a:endParaRPr lang="en-IN" sz="1400" dirty="0"/>
                    </a:p>
                  </a:txBody>
                  <a:tcPr/>
                </a:tc>
                <a:tc>
                  <a:txBody>
                    <a:bodyPr/>
                    <a:lstStyle/>
                    <a:p>
                      <a:r>
                        <a:rPr lang="en-IN" sz="1400" dirty="0" smtClean="0"/>
                        <a:t>Case</a:t>
                      </a:r>
                      <a:r>
                        <a:rPr lang="en-IN" sz="1400" baseline="0" dirty="0" smtClean="0"/>
                        <a:t> by case</a:t>
                      </a:r>
                      <a:endParaRPr lang="en-IN" sz="1400" dirty="0"/>
                    </a:p>
                  </a:txBody>
                  <a:tcPr/>
                </a:tc>
                <a:tc>
                  <a:txBody>
                    <a:bodyPr/>
                    <a:lstStyle/>
                    <a:p>
                      <a:r>
                        <a:rPr lang="en-IN" sz="1400" dirty="0" smtClean="0"/>
                        <a:t>No(one time in-use study)</a:t>
                      </a:r>
                      <a:endParaRPr lang="en-IN" sz="1400" dirty="0"/>
                    </a:p>
                  </a:txBody>
                  <a:tcPr/>
                </a:tc>
                <a:tc>
                  <a:txBody>
                    <a:bodyPr/>
                    <a:lstStyle/>
                    <a:p>
                      <a:r>
                        <a:rPr lang="en-IN" sz="1400" dirty="0" smtClean="0"/>
                        <a:t>Yes</a:t>
                      </a:r>
                      <a:endParaRPr lang="en-IN"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400" dirty="0" smtClean="0"/>
                        <a:t>Not applicable</a:t>
                      </a:r>
                    </a:p>
                    <a:p>
                      <a:endParaRPr lang="en-IN" sz="1400" dirty="0"/>
                    </a:p>
                  </a:txBody>
                  <a:tcPr/>
                </a:tc>
              </a:tr>
              <a:tr h="777240">
                <a:tc vMerge="1">
                  <a:txBody>
                    <a:bodyPr/>
                    <a:lstStyle/>
                    <a:p>
                      <a:endParaRPr lang="en-IN" dirty="0"/>
                    </a:p>
                  </a:txBody>
                  <a:tcPr/>
                </a:tc>
                <a:tc>
                  <a:txBody>
                    <a:bodyPr/>
                    <a:lstStyle/>
                    <a:p>
                      <a:r>
                        <a:rPr lang="en-IN" sz="1400" dirty="0" smtClean="0"/>
                        <a:t>Canister</a:t>
                      </a:r>
                      <a:endParaRPr lang="en-IN" sz="1400" dirty="0"/>
                    </a:p>
                  </a:txBody>
                  <a:tcPr/>
                </a:tc>
                <a:tc>
                  <a:txBody>
                    <a:bodyPr/>
                    <a:lstStyle/>
                    <a:p>
                      <a:r>
                        <a:rPr lang="en-IN" sz="1400" dirty="0" smtClean="0"/>
                        <a:t>Yes(if coated)</a:t>
                      </a:r>
                      <a:endParaRPr lang="en-IN" sz="1400" dirty="0"/>
                    </a:p>
                  </a:txBody>
                  <a:tcPr/>
                </a:tc>
                <a:tc>
                  <a:txBody>
                    <a:bodyPr/>
                    <a:lstStyle/>
                    <a:p>
                      <a:r>
                        <a:rPr lang="en-IN" sz="1400" dirty="0" smtClean="0"/>
                        <a:t>Not applicable</a:t>
                      </a:r>
                      <a:endParaRPr lang="en-IN" sz="1400" dirty="0"/>
                    </a:p>
                  </a:txBody>
                  <a:tcPr/>
                </a:tc>
                <a:tc>
                  <a:txBody>
                    <a:bodyPr/>
                    <a:lstStyle/>
                    <a:p>
                      <a:r>
                        <a:rPr lang="en-IN" sz="1400" dirty="0" smtClean="0"/>
                        <a:t>Yes(if  coated)</a:t>
                      </a:r>
                      <a:endParaRPr lang="en-IN"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400" dirty="0" smtClean="0"/>
                        <a:t>Not applicable</a:t>
                      </a:r>
                    </a:p>
                    <a:p>
                      <a:endParaRPr lang="en-IN" sz="1400" dirty="0"/>
                    </a:p>
                  </a:txBody>
                  <a:tcPr/>
                </a:tc>
              </a:tr>
              <a:tr h="638560">
                <a:tc vMerge="1">
                  <a:txBody>
                    <a:bodyPr/>
                    <a:lstStyle/>
                    <a:p>
                      <a:endParaRPr lang="en-IN" dirty="0"/>
                    </a:p>
                  </a:txBody>
                  <a:tcPr/>
                </a:tc>
                <a:tc>
                  <a:txBody>
                    <a:bodyPr/>
                    <a:lstStyle/>
                    <a:p>
                      <a:r>
                        <a:rPr lang="en-IN" sz="1400" dirty="0" smtClean="0"/>
                        <a:t>Drug product </a:t>
                      </a:r>
                      <a:endParaRPr lang="en-IN" sz="1400" dirty="0"/>
                    </a:p>
                  </a:txBody>
                  <a:tcPr/>
                </a:tc>
                <a:tc>
                  <a:txBody>
                    <a:bodyPr/>
                    <a:lstStyle/>
                    <a:p>
                      <a:r>
                        <a:rPr lang="en-IN" sz="1400" dirty="0" smtClean="0"/>
                        <a:t>Not</a:t>
                      </a:r>
                      <a:r>
                        <a:rPr lang="en-IN" sz="1400" baseline="0" dirty="0" smtClean="0"/>
                        <a:t> applicable </a:t>
                      </a:r>
                      <a:endParaRPr lang="en-IN" sz="1400" dirty="0"/>
                    </a:p>
                  </a:txBody>
                  <a:tcPr/>
                </a:tc>
                <a:tc>
                  <a:txBody>
                    <a:bodyPr/>
                    <a:lstStyle/>
                    <a:p>
                      <a:r>
                        <a:rPr lang="en-IN" sz="1400" dirty="0" smtClean="0"/>
                        <a:t>yes</a:t>
                      </a:r>
                      <a:endParaRPr lang="en-IN" sz="1400" dirty="0"/>
                    </a:p>
                  </a:txBody>
                  <a:tcPr/>
                </a:tc>
                <a:tc>
                  <a:txBody>
                    <a:bodyPr/>
                    <a:lstStyle/>
                    <a:p>
                      <a:r>
                        <a:rPr lang="en-IN" sz="1400" dirty="0" smtClean="0"/>
                        <a:t>Not applicable</a:t>
                      </a:r>
                      <a:endParaRPr lang="en-IN" sz="1400" dirty="0"/>
                    </a:p>
                  </a:txBody>
                  <a:tcPr/>
                </a:tc>
                <a:tc>
                  <a:txBody>
                    <a:bodyPr/>
                    <a:lstStyle/>
                    <a:p>
                      <a:r>
                        <a:rPr lang="en-IN" sz="1400" dirty="0" smtClean="0"/>
                        <a:t>No</a:t>
                      </a:r>
                      <a:endParaRPr lang="en-IN" sz="1400" dirty="0"/>
                    </a:p>
                  </a:txBody>
                  <a:tcPr/>
                </a:tc>
              </a:tr>
            </a:tbl>
          </a:graphicData>
        </a:graphic>
      </p:graphicFrame>
    </p:spTree>
    <p:extLst>
      <p:ext uri="{BB962C8B-B14F-4D97-AF65-F5344CB8AC3E}">
        <p14:creationId xmlns:p14="http://schemas.microsoft.com/office/powerpoint/2010/main" val="2313969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400" dirty="0" smtClean="0"/>
              <a:t>Recommended Leachables and Extractables Testing</a:t>
            </a:r>
            <a:endParaRPr lang="en-IN" sz="24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73056048"/>
              </p:ext>
            </p:extLst>
          </p:nvPr>
        </p:nvGraphicFramePr>
        <p:xfrm>
          <a:off x="457200" y="1600200"/>
          <a:ext cx="8077200" cy="4143760"/>
        </p:xfrm>
        <a:graphic>
          <a:graphicData uri="http://schemas.openxmlformats.org/drawingml/2006/table">
            <a:tbl>
              <a:tblPr firstRow="1" bandRow="1">
                <a:tableStyleId>{5C22544A-7EE6-4342-B048-85BDC9FD1C3A}</a:tableStyleId>
              </a:tblPr>
              <a:tblGrid>
                <a:gridCol w="673100"/>
                <a:gridCol w="2019300"/>
                <a:gridCol w="1346200"/>
                <a:gridCol w="1346200"/>
                <a:gridCol w="1346200"/>
                <a:gridCol w="1346200"/>
              </a:tblGrid>
              <a:tr h="601384">
                <a:tc gridSpan="2">
                  <a:txBody>
                    <a:bodyPr/>
                    <a:lstStyle/>
                    <a:p>
                      <a:r>
                        <a:rPr lang="en-IN" sz="1400" dirty="0" smtClean="0"/>
                        <a:t>                            Product Type </a:t>
                      </a:r>
                      <a:endParaRPr lang="en-IN" sz="1400" dirty="0"/>
                    </a:p>
                  </a:txBody>
                  <a:tcPr/>
                </a:tc>
                <a:tc hMerge="1">
                  <a:txBody>
                    <a:bodyPr/>
                    <a:lstStyle/>
                    <a:p>
                      <a:endParaRPr lang="en-IN" sz="1100" dirty="0"/>
                    </a:p>
                  </a:txBody>
                  <a:tcPr/>
                </a:tc>
                <a:tc>
                  <a:txBody>
                    <a:bodyPr/>
                    <a:lstStyle/>
                    <a:p>
                      <a:r>
                        <a:rPr lang="en-IN" sz="1400" dirty="0" smtClean="0"/>
                        <a:t>Controlled extraction study</a:t>
                      </a:r>
                      <a:endParaRPr lang="en-IN" sz="1400" dirty="0"/>
                    </a:p>
                  </a:txBody>
                  <a:tcPr/>
                </a:tc>
                <a:tc>
                  <a:txBody>
                    <a:bodyPr/>
                    <a:lstStyle/>
                    <a:p>
                      <a:r>
                        <a:rPr lang="en-IN" sz="1400" dirty="0" smtClean="0"/>
                        <a:t>Leachables study</a:t>
                      </a:r>
                      <a:endParaRPr lang="en-IN" sz="1400" dirty="0"/>
                    </a:p>
                  </a:txBody>
                  <a:tcPr/>
                </a:tc>
                <a:tc>
                  <a:txBody>
                    <a:bodyPr/>
                    <a:lstStyle/>
                    <a:p>
                      <a:r>
                        <a:rPr lang="en-IN" sz="1400" dirty="0" smtClean="0"/>
                        <a:t>Routine Extractables testing </a:t>
                      </a:r>
                      <a:endParaRPr lang="en-IN" sz="1400" dirty="0"/>
                    </a:p>
                  </a:txBody>
                  <a:tcPr/>
                </a:tc>
                <a:tc>
                  <a:txBody>
                    <a:bodyPr/>
                    <a:lstStyle/>
                    <a:p>
                      <a:r>
                        <a:rPr lang="en-IN" sz="1400" dirty="0" smtClean="0"/>
                        <a:t>Routine Leachable testing </a:t>
                      </a:r>
                      <a:endParaRPr lang="en-IN" sz="1400" dirty="0"/>
                    </a:p>
                  </a:txBody>
                  <a:tcPr/>
                </a:tc>
              </a:tr>
              <a:tr h="1021080">
                <a:tc rowSpan="4">
                  <a:txBody>
                    <a:bodyPr/>
                    <a:lstStyle/>
                    <a:p>
                      <a:endParaRPr lang="en-IN" sz="1400" dirty="0" smtClean="0"/>
                    </a:p>
                    <a:p>
                      <a:endParaRPr lang="en-IN" sz="1400" dirty="0" smtClean="0"/>
                    </a:p>
                    <a:p>
                      <a:endParaRPr lang="en-IN" sz="1400" dirty="0" smtClean="0"/>
                    </a:p>
                    <a:p>
                      <a:r>
                        <a:rPr lang="en-IN" sz="1400" dirty="0" smtClean="0"/>
                        <a:t>Nasal</a:t>
                      </a:r>
                      <a:r>
                        <a:rPr lang="en-IN" sz="1400" baseline="0" dirty="0" smtClean="0"/>
                        <a:t> spray</a:t>
                      </a:r>
                      <a:endParaRPr lang="en-IN" sz="1400" dirty="0"/>
                    </a:p>
                  </a:txBody>
                  <a:tcPr/>
                </a:tc>
                <a:tc>
                  <a:txBody>
                    <a:bodyPr/>
                    <a:lstStyle/>
                    <a:p>
                      <a:r>
                        <a:rPr lang="en-IN" sz="1400" dirty="0" smtClean="0"/>
                        <a:t>Pump components(polymeric contact</a:t>
                      </a:r>
                      <a:r>
                        <a:rPr lang="en-IN" sz="1400" baseline="0" dirty="0" smtClean="0"/>
                        <a:t> with product)</a:t>
                      </a:r>
                      <a:endParaRPr lang="en-IN" sz="1400" dirty="0"/>
                    </a:p>
                  </a:txBody>
                  <a:tcPr/>
                </a:tc>
                <a:tc>
                  <a:txBody>
                    <a:bodyPr/>
                    <a:lstStyle/>
                    <a:p>
                      <a:r>
                        <a:rPr lang="en-IN" sz="1400" dirty="0" smtClean="0"/>
                        <a:t>Yes</a:t>
                      </a:r>
                      <a:endParaRPr lang="en-IN"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400" dirty="0" smtClean="0"/>
                        <a:t>No(one time in-use study)</a:t>
                      </a:r>
                    </a:p>
                    <a:p>
                      <a:endParaRPr lang="en-IN" sz="1400" dirty="0"/>
                    </a:p>
                  </a:txBody>
                  <a:tcPr/>
                </a:tc>
                <a:tc>
                  <a:txBody>
                    <a:bodyPr/>
                    <a:lstStyle/>
                    <a:p>
                      <a:r>
                        <a:rPr lang="en-IN" sz="1400" dirty="0" smtClean="0"/>
                        <a:t>Yes</a:t>
                      </a:r>
                      <a:endParaRPr lang="en-IN"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400" dirty="0" smtClean="0"/>
                        <a:t>Not applicable</a:t>
                      </a:r>
                    </a:p>
                    <a:p>
                      <a:endParaRPr lang="en-IN" sz="1400" dirty="0"/>
                    </a:p>
                  </a:txBody>
                  <a:tcPr/>
                </a:tc>
              </a:tr>
              <a:tr h="975360">
                <a:tc vMerge="1">
                  <a:txBody>
                    <a:bodyPr/>
                    <a:lstStyle/>
                    <a:p>
                      <a:endParaRPr lang="en-IN" sz="1100" dirty="0"/>
                    </a:p>
                  </a:txBody>
                  <a:tcPr/>
                </a:tc>
                <a:tc>
                  <a:txBody>
                    <a:bodyPr/>
                    <a:lstStyle/>
                    <a:p>
                      <a:r>
                        <a:rPr lang="en-IN" sz="1400" dirty="0" smtClean="0"/>
                        <a:t>container</a:t>
                      </a:r>
                      <a:endParaRPr lang="en-IN" sz="1400" dirty="0"/>
                    </a:p>
                  </a:txBody>
                  <a:tcPr/>
                </a:tc>
                <a:tc>
                  <a:txBody>
                    <a:bodyPr/>
                    <a:lstStyle/>
                    <a:p>
                      <a:r>
                        <a:rPr lang="en-IN" sz="1400" dirty="0" smtClean="0"/>
                        <a:t>yes</a:t>
                      </a:r>
                      <a:endParaRPr lang="en-IN" sz="1400" dirty="0"/>
                    </a:p>
                  </a:txBody>
                  <a:tcPr/>
                </a:tc>
                <a:tc>
                  <a:txBody>
                    <a:bodyPr/>
                    <a:lstStyle/>
                    <a:p>
                      <a:r>
                        <a:rPr lang="en-IN" sz="1400" dirty="0" smtClean="0"/>
                        <a:t>Not applicable </a:t>
                      </a:r>
                      <a:endParaRPr lang="en-IN" sz="1400" dirty="0"/>
                    </a:p>
                  </a:txBody>
                  <a:tcPr/>
                </a:tc>
                <a:tc>
                  <a:txBody>
                    <a:bodyPr/>
                    <a:lstStyle/>
                    <a:p>
                      <a:r>
                        <a:rPr lang="en-IN" sz="1400" dirty="0" smtClean="0"/>
                        <a:t>Yes</a:t>
                      </a:r>
                      <a:endParaRPr lang="en-IN"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400" dirty="0" smtClean="0"/>
                        <a:t>Not applicable</a:t>
                      </a:r>
                    </a:p>
                    <a:p>
                      <a:endParaRPr lang="en-IN" sz="1400" dirty="0"/>
                    </a:p>
                  </a:txBody>
                  <a:tcPr/>
                </a:tc>
              </a:tr>
              <a:tr h="777240">
                <a:tc vMerge="1">
                  <a:txBody>
                    <a:bodyPr/>
                    <a:lstStyle/>
                    <a:p>
                      <a:endParaRPr lang="en-IN" dirty="0"/>
                    </a:p>
                  </a:txBody>
                  <a:tcPr/>
                </a:tc>
                <a:tc>
                  <a:txBody>
                    <a:bodyPr/>
                    <a:lstStyle/>
                    <a:p>
                      <a:r>
                        <a:rPr lang="en-IN" sz="1400" dirty="0" smtClean="0"/>
                        <a:t>Actuator</a:t>
                      </a:r>
                      <a:endParaRPr lang="en-IN" sz="1400" dirty="0"/>
                    </a:p>
                  </a:txBody>
                  <a:tcPr/>
                </a:tc>
                <a:tc>
                  <a:txBody>
                    <a:bodyPr/>
                    <a:lstStyle/>
                    <a:p>
                      <a:r>
                        <a:rPr lang="en-IN" sz="1400" dirty="0" smtClean="0"/>
                        <a:t>Yes</a:t>
                      </a:r>
                      <a:endParaRPr lang="en-IN" sz="1400" dirty="0"/>
                    </a:p>
                  </a:txBody>
                  <a:tcPr/>
                </a:tc>
                <a:tc>
                  <a:txBody>
                    <a:bodyPr/>
                    <a:lstStyle/>
                    <a:p>
                      <a:r>
                        <a:rPr lang="en-IN" sz="1400" dirty="0" smtClean="0"/>
                        <a:t>No(one</a:t>
                      </a:r>
                      <a:r>
                        <a:rPr lang="en-IN" sz="1400" baseline="0" dirty="0" smtClean="0"/>
                        <a:t> time in use study)</a:t>
                      </a:r>
                      <a:endParaRPr lang="en-IN" sz="1400" dirty="0"/>
                    </a:p>
                  </a:txBody>
                  <a:tcPr/>
                </a:tc>
                <a:tc>
                  <a:txBody>
                    <a:bodyPr/>
                    <a:lstStyle/>
                    <a:p>
                      <a:r>
                        <a:rPr lang="en-IN" sz="1400" dirty="0" smtClean="0"/>
                        <a:t>Yes</a:t>
                      </a:r>
                      <a:endParaRPr lang="en-IN"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400" dirty="0" smtClean="0"/>
                        <a:t>Not applicable</a:t>
                      </a:r>
                    </a:p>
                    <a:p>
                      <a:endParaRPr lang="en-IN" sz="1400" dirty="0"/>
                    </a:p>
                  </a:txBody>
                  <a:tcPr/>
                </a:tc>
              </a:tr>
              <a:tr h="638560">
                <a:tc vMerge="1">
                  <a:txBody>
                    <a:bodyPr/>
                    <a:lstStyle/>
                    <a:p>
                      <a:endParaRPr lang="en-IN" dirty="0"/>
                    </a:p>
                  </a:txBody>
                  <a:tcPr/>
                </a:tc>
                <a:tc>
                  <a:txBody>
                    <a:bodyPr/>
                    <a:lstStyle/>
                    <a:p>
                      <a:r>
                        <a:rPr lang="en-IN" sz="1400" dirty="0" smtClean="0"/>
                        <a:t>Drug product </a:t>
                      </a:r>
                      <a:endParaRPr lang="en-IN" sz="1400" dirty="0"/>
                    </a:p>
                  </a:txBody>
                  <a:tcPr/>
                </a:tc>
                <a:tc>
                  <a:txBody>
                    <a:bodyPr/>
                    <a:lstStyle/>
                    <a:p>
                      <a:r>
                        <a:rPr lang="en-IN" sz="1400" dirty="0" smtClean="0"/>
                        <a:t>Not</a:t>
                      </a:r>
                      <a:r>
                        <a:rPr lang="en-IN" sz="1400" baseline="0" dirty="0" smtClean="0"/>
                        <a:t> applicable </a:t>
                      </a:r>
                      <a:endParaRPr lang="en-IN" sz="1400" dirty="0"/>
                    </a:p>
                  </a:txBody>
                  <a:tcPr/>
                </a:tc>
                <a:tc>
                  <a:txBody>
                    <a:bodyPr/>
                    <a:lstStyle/>
                    <a:p>
                      <a:r>
                        <a:rPr lang="en-IN" sz="1400" dirty="0" smtClean="0"/>
                        <a:t>yes</a:t>
                      </a:r>
                      <a:endParaRPr lang="en-IN" sz="1400" dirty="0"/>
                    </a:p>
                  </a:txBody>
                  <a:tcPr/>
                </a:tc>
                <a:tc>
                  <a:txBody>
                    <a:bodyPr/>
                    <a:lstStyle/>
                    <a:p>
                      <a:r>
                        <a:rPr lang="en-IN" sz="1400" dirty="0" smtClean="0"/>
                        <a:t>Not applicable</a:t>
                      </a:r>
                      <a:endParaRPr lang="en-IN" sz="1400" dirty="0"/>
                    </a:p>
                  </a:txBody>
                  <a:tcPr/>
                </a:tc>
                <a:tc>
                  <a:txBody>
                    <a:bodyPr/>
                    <a:lstStyle/>
                    <a:p>
                      <a:r>
                        <a:rPr lang="en-IN" sz="1400" dirty="0" smtClean="0"/>
                        <a:t>No</a:t>
                      </a:r>
                      <a:endParaRPr lang="en-IN" sz="1400" dirty="0"/>
                    </a:p>
                  </a:txBody>
                  <a:tcPr/>
                </a:tc>
              </a:tr>
            </a:tbl>
          </a:graphicData>
        </a:graphic>
      </p:graphicFrame>
    </p:spTree>
    <p:extLst>
      <p:ext uri="{BB962C8B-B14F-4D97-AF65-F5344CB8AC3E}">
        <p14:creationId xmlns:p14="http://schemas.microsoft.com/office/powerpoint/2010/main" val="31120599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400" dirty="0" smtClean="0"/>
              <a:t>Recommended Leachables and Extractables Testing</a:t>
            </a:r>
            <a:endParaRPr lang="en-IN" sz="24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39422590"/>
              </p:ext>
            </p:extLst>
          </p:nvPr>
        </p:nvGraphicFramePr>
        <p:xfrm>
          <a:off x="457200" y="1600200"/>
          <a:ext cx="8077200" cy="3945640"/>
        </p:xfrm>
        <a:graphic>
          <a:graphicData uri="http://schemas.openxmlformats.org/drawingml/2006/table">
            <a:tbl>
              <a:tblPr firstRow="1" bandRow="1">
                <a:tableStyleId>{5C22544A-7EE6-4342-B048-85BDC9FD1C3A}</a:tableStyleId>
              </a:tblPr>
              <a:tblGrid>
                <a:gridCol w="914400"/>
                <a:gridCol w="1778000"/>
                <a:gridCol w="1346200"/>
                <a:gridCol w="1346200"/>
                <a:gridCol w="1346200"/>
                <a:gridCol w="1346200"/>
              </a:tblGrid>
              <a:tr h="601384">
                <a:tc gridSpan="2">
                  <a:txBody>
                    <a:bodyPr/>
                    <a:lstStyle/>
                    <a:p>
                      <a:r>
                        <a:rPr lang="en-IN" sz="1400" dirty="0" smtClean="0"/>
                        <a:t>                            Product Type </a:t>
                      </a:r>
                      <a:endParaRPr lang="en-IN" sz="1400" dirty="0"/>
                    </a:p>
                  </a:txBody>
                  <a:tcPr/>
                </a:tc>
                <a:tc hMerge="1">
                  <a:txBody>
                    <a:bodyPr/>
                    <a:lstStyle/>
                    <a:p>
                      <a:endParaRPr lang="en-IN" sz="1100" dirty="0"/>
                    </a:p>
                  </a:txBody>
                  <a:tcPr/>
                </a:tc>
                <a:tc>
                  <a:txBody>
                    <a:bodyPr/>
                    <a:lstStyle/>
                    <a:p>
                      <a:r>
                        <a:rPr lang="en-IN" sz="1400" dirty="0" smtClean="0"/>
                        <a:t>Controlled extraction study</a:t>
                      </a:r>
                      <a:endParaRPr lang="en-IN" sz="1400" dirty="0"/>
                    </a:p>
                  </a:txBody>
                  <a:tcPr/>
                </a:tc>
                <a:tc>
                  <a:txBody>
                    <a:bodyPr/>
                    <a:lstStyle/>
                    <a:p>
                      <a:r>
                        <a:rPr lang="en-IN" sz="1400" dirty="0" smtClean="0"/>
                        <a:t>Leachables study</a:t>
                      </a:r>
                      <a:endParaRPr lang="en-IN" sz="1400" dirty="0"/>
                    </a:p>
                  </a:txBody>
                  <a:tcPr/>
                </a:tc>
                <a:tc>
                  <a:txBody>
                    <a:bodyPr/>
                    <a:lstStyle/>
                    <a:p>
                      <a:r>
                        <a:rPr lang="en-IN" sz="1400" dirty="0" smtClean="0"/>
                        <a:t>Routine Extractables testing </a:t>
                      </a:r>
                      <a:endParaRPr lang="en-IN" sz="1400" dirty="0"/>
                    </a:p>
                  </a:txBody>
                  <a:tcPr/>
                </a:tc>
                <a:tc>
                  <a:txBody>
                    <a:bodyPr/>
                    <a:lstStyle/>
                    <a:p>
                      <a:r>
                        <a:rPr lang="en-IN" sz="1400" dirty="0" smtClean="0"/>
                        <a:t>Routine Leachable testing </a:t>
                      </a:r>
                      <a:endParaRPr lang="en-IN" sz="1400" dirty="0"/>
                    </a:p>
                  </a:txBody>
                  <a:tcPr/>
                </a:tc>
              </a:tr>
              <a:tr h="1021080">
                <a:tc rowSpan="3">
                  <a:txBody>
                    <a:bodyPr/>
                    <a:lstStyle/>
                    <a:p>
                      <a:endParaRPr lang="en-IN" sz="1600" dirty="0" smtClean="0"/>
                    </a:p>
                    <a:p>
                      <a:endParaRPr lang="en-IN" sz="1600" dirty="0" smtClean="0"/>
                    </a:p>
                    <a:p>
                      <a:endParaRPr lang="en-IN" sz="1600" dirty="0" smtClean="0"/>
                    </a:p>
                    <a:p>
                      <a:r>
                        <a:rPr lang="en-IN" sz="1600" dirty="0" smtClean="0"/>
                        <a:t>Inhalation solution/suspension</a:t>
                      </a:r>
                      <a:endParaRPr lang="en-IN" sz="1600" dirty="0"/>
                    </a:p>
                  </a:txBody>
                  <a:tcPr/>
                </a:tc>
                <a:tc>
                  <a:txBody>
                    <a:bodyPr/>
                    <a:lstStyle/>
                    <a:p>
                      <a:r>
                        <a:rPr lang="en-IN" sz="1600" dirty="0" smtClean="0"/>
                        <a:t>Primary packaging material(polymeric)</a:t>
                      </a:r>
                      <a:endParaRPr lang="en-IN" sz="1600" dirty="0"/>
                    </a:p>
                  </a:txBody>
                  <a:tcPr/>
                </a:tc>
                <a:tc>
                  <a:txBody>
                    <a:bodyPr/>
                    <a:lstStyle/>
                    <a:p>
                      <a:r>
                        <a:rPr lang="en-IN" sz="1600" dirty="0" smtClean="0"/>
                        <a:t>Yes</a:t>
                      </a:r>
                      <a:endParaRPr lang="en-IN" sz="1600" dirty="0"/>
                    </a:p>
                  </a:txBody>
                  <a:tcPr/>
                </a:tc>
                <a:tc>
                  <a:txBody>
                    <a:bodyPr/>
                    <a:lstStyle/>
                    <a:p>
                      <a:r>
                        <a:rPr lang="en-IN" sz="1600" dirty="0" smtClean="0"/>
                        <a:t>Not applicable</a:t>
                      </a:r>
                      <a:endParaRPr lang="en-IN" sz="1600" dirty="0"/>
                    </a:p>
                  </a:txBody>
                  <a:tcPr/>
                </a:tc>
                <a:tc>
                  <a:txBody>
                    <a:bodyPr/>
                    <a:lstStyle/>
                    <a:p>
                      <a:r>
                        <a:rPr lang="en-IN" sz="1600" dirty="0" smtClean="0"/>
                        <a:t>Yes</a:t>
                      </a:r>
                      <a:endParaRPr lang="en-IN"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dirty="0" smtClean="0"/>
                        <a:t>Not applicable</a:t>
                      </a:r>
                    </a:p>
                    <a:p>
                      <a:endParaRPr lang="en-IN" sz="1600" dirty="0"/>
                    </a:p>
                  </a:txBody>
                  <a:tcPr/>
                </a:tc>
              </a:tr>
              <a:tr h="975360">
                <a:tc vMerge="1">
                  <a:txBody>
                    <a:bodyPr/>
                    <a:lstStyle/>
                    <a:p>
                      <a:endParaRPr lang="en-IN" sz="1100" dirty="0"/>
                    </a:p>
                  </a:txBody>
                  <a:tcPr/>
                </a:tc>
                <a:tc>
                  <a:txBody>
                    <a:bodyPr/>
                    <a:lstStyle/>
                    <a:p>
                      <a:r>
                        <a:rPr lang="en-IN" sz="1600" dirty="0" smtClean="0"/>
                        <a:t>Protective</a:t>
                      </a:r>
                      <a:r>
                        <a:rPr lang="en-IN" sz="1600" baseline="0" dirty="0" smtClean="0"/>
                        <a:t> secondary packaging(critical to the performance of the drug product)</a:t>
                      </a:r>
                      <a:endParaRPr lang="en-IN" sz="1600" dirty="0"/>
                    </a:p>
                  </a:txBody>
                  <a:tcPr/>
                </a:tc>
                <a:tc>
                  <a:txBody>
                    <a:bodyPr/>
                    <a:lstStyle/>
                    <a:p>
                      <a:r>
                        <a:rPr lang="en-IN" sz="1600" dirty="0" smtClean="0"/>
                        <a:t>yes</a:t>
                      </a:r>
                      <a:endParaRPr lang="en-IN" sz="1600" dirty="0"/>
                    </a:p>
                  </a:txBody>
                  <a:tcPr/>
                </a:tc>
                <a:tc>
                  <a:txBody>
                    <a:bodyPr/>
                    <a:lstStyle/>
                    <a:p>
                      <a:r>
                        <a:rPr lang="en-IN" sz="1600" dirty="0" smtClean="0"/>
                        <a:t>Not applicable </a:t>
                      </a:r>
                      <a:endParaRPr lang="en-IN" sz="1600" dirty="0"/>
                    </a:p>
                  </a:txBody>
                  <a:tcPr/>
                </a:tc>
                <a:tc>
                  <a:txBody>
                    <a:bodyPr/>
                    <a:lstStyle/>
                    <a:p>
                      <a:r>
                        <a:rPr lang="en-IN" sz="1600" dirty="0" smtClean="0"/>
                        <a:t>Yes</a:t>
                      </a:r>
                      <a:endParaRPr lang="en-IN"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600" dirty="0" smtClean="0"/>
                        <a:t>Not applicable</a:t>
                      </a:r>
                    </a:p>
                    <a:p>
                      <a:endParaRPr lang="en-IN" sz="1600" dirty="0"/>
                    </a:p>
                  </a:txBody>
                  <a:tcPr/>
                </a:tc>
              </a:tr>
              <a:tr h="638560">
                <a:tc vMerge="1">
                  <a:txBody>
                    <a:bodyPr/>
                    <a:lstStyle/>
                    <a:p>
                      <a:endParaRPr lang="en-IN" dirty="0"/>
                    </a:p>
                  </a:txBody>
                  <a:tcPr/>
                </a:tc>
                <a:tc>
                  <a:txBody>
                    <a:bodyPr/>
                    <a:lstStyle/>
                    <a:p>
                      <a:r>
                        <a:rPr lang="en-IN" sz="1600" dirty="0" smtClean="0"/>
                        <a:t>Drug product </a:t>
                      </a:r>
                      <a:endParaRPr lang="en-IN" sz="1600" dirty="0"/>
                    </a:p>
                  </a:txBody>
                  <a:tcPr/>
                </a:tc>
                <a:tc>
                  <a:txBody>
                    <a:bodyPr/>
                    <a:lstStyle/>
                    <a:p>
                      <a:r>
                        <a:rPr lang="en-IN" sz="1600" dirty="0" smtClean="0"/>
                        <a:t>Not</a:t>
                      </a:r>
                      <a:r>
                        <a:rPr lang="en-IN" sz="1600" baseline="0" dirty="0" smtClean="0"/>
                        <a:t> applicable </a:t>
                      </a:r>
                      <a:endParaRPr lang="en-IN" sz="1600" dirty="0"/>
                    </a:p>
                  </a:txBody>
                  <a:tcPr/>
                </a:tc>
                <a:tc>
                  <a:txBody>
                    <a:bodyPr/>
                    <a:lstStyle/>
                    <a:p>
                      <a:r>
                        <a:rPr lang="en-IN" sz="1600" dirty="0" smtClean="0"/>
                        <a:t>yes</a:t>
                      </a:r>
                      <a:endParaRPr lang="en-IN" sz="1600" dirty="0"/>
                    </a:p>
                  </a:txBody>
                  <a:tcPr/>
                </a:tc>
                <a:tc>
                  <a:txBody>
                    <a:bodyPr/>
                    <a:lstStyle/>
                    <a:p>
                      <a:r>
                        <a:rPr lang="en-IN" sz="1600" dirty="0" smtClean="0"/>
                        <a:t>Not applicable</a:t>
                      </a:r>
                      <a:endParaRPr lang="en-IN" sz="1600" dirty="0"/>
                    </a:p>
                  </a:txBody>
                  <a:tcPr/>
                </a:tc>
                <a:tc>
                  <a:txBody>
                    <a:bodyPr/>
                    <a:lstStyle/>
                    <a:p>
                      <a:r>
                        <a:rPr lang="en-IN" sz="1600" dirty="0" smtClean="0"/>
                        <a:t>No</a:t>
                      </a:r>
                      <a:endParaRPr lang="en-IN" sz="1600" dirty="0"/>
                    </a:p>
                  </a:txBody>
                  <a:tcPr/>
                </a:tc>
              </a:tr>
            </a:tbl>
          </a:graphicData>
        </a:graphic>
      </p:graphicFrame>
    </p:spTree>
    <p:extLst>
      <p:ext uri="{BB962C8B-B14F-4D97-AF65-F5344CB8AC3E}">
        <p14:creationId xmlns:p14="http://schemas.microsoft.com/office/powerpoint/2010/main" val="11240336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0" y="152400"/>
            <a:ext cx="9143999" cy="6858000"/>
          </a:xfrm>
          <a:prstGeom prst="rect">
            <a:avLst/>
          </a:prstGeom>
        </p:spPr>
      </p:pic>
      <p:sp>
        <p:nvSpPr>
          <p:cNvPr id="3073" name="Rectangle 1"/>
          <p:cNvSpPr>
            <a:spLocks noChangeArrowheads="1"/>
          </p:cNvSpPr>
          <p:nvPr/>
        </p:nvSpPr>
        <p:spPr bwMode="auto">
          <a:xfrm>
            <a:off x="170641" y="224135"/>
            <a:ext cx="7406066"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sng" strike="noStrike" cap="none" normalizeH="0" baseline="0" dirty="0" smtClean="0">
                <a:ln>
                  <a:noFill/>
                </a:ln>
                <a:solidFill>
                  <a:schemeClr val="tx1"/>
                </a:solidFill>
                <a:effectLst/>
                <a:latin typeface="+mj-lt"/>
                <a:ea typeface="Calibri" pitchFamily="34" charset="0"/>
                <a:cs typeface="Arial" pitchFamily="34" charset="0"/>
              </a:rPr>
              <a:t>Packaging Materials Associated with </a:t>
            </a:r>
            <a:r>
              <a:rPr kumimoji="0" lang="en-US" sz="2400" b="1" i="0" u="sng" strike="noStrike" cap="none" normalizeH="0" baseline="0" dirty="0" err="1" smtClean="0">
                <a:ln>
                  <a:noFill/>
                </a:ln>
                <a:solidFill>
                  <a:schemeClr val="tx1"/>
                </a:solidFill>
                <a:effectLst/>
                <a:latin typeface="+mj-lt"/>
                <a:ea typeface="Calibri" pitchFamily="34" charset="0"/>
                <a:cs typeface="Arial" pitchFamily="34" charset="0"/>
              </a:rPr>
              <a:t>Parenteral</a:t>
            </a:r>
            <a:r>
              <a:rPr kumimoji="0" lang="en-US" sz="2400" b="1" i="0" u="sng" strike="noStrike" cap="none" normalizeH="0" baseline="0" dirty="0" smtClean="0">
                <a:ln>
                  <a:noFill/>
                </a:ln>
                <a:solidFill>
                  <a:schemeClr val="tx1"/>
                </a:solidFill>
                <a:effectLst/>
                <a:latin typeface="+mj-lt"/>
                <a:ea typeface="Calibri" pitchFamily="34" charset="0"/>
                <a:cs typeface="Arial" pitchFamily="34" charset="0"/>
              </a:rPr>
              <a:t> Products</a:t>
            </a:r>
            <a:endParaRPr kumimoji="0" lang="en-US" sz="2400" b="1" i="0" u="sng" strike="noStrike" cap="none" normalizeH="0" baseline="0" dirty="0" smtClean="0">
              <a:ln>
                <a:noFill/>
              </a:ln>
              <a:solidFill>
                <a:schemeClr val="tx1"/>
              </a:solidFill>
              <a:effectLst/>
              <a:latin typeface="+mj-lt"/>
              <a:cs typeface="Arial" pitchFamily="34" charset="0"/>
            </a:endParaRPr>
          </a:p>
        </p:txBody>
      </p:sp>
      <p:graphicFrame>
        <p:nvGraphicFramePr>
          <p:cNvPr id="6" name="Table 5"/>
          <p:cNvGraphicFramePr>
            <a:graphicFrameLocks noGrp="1"/>
          </p:cNvGraphicFramePr>
          <p:nvPr/>
        </p:nvGraphicFramePr>
        <p:xfrm>
          <a:off x="228600" y="937783"/>
          <a:ext cx="8591871" cy="5310617"/>
        </p:xfrm>
        <a:graphic>
          <a:graphicData uri="http://schemas.openxmlformats.org/drawingml/2006/table">
            <a:tbl>
              <a:tblPr/>
              <a:tblGrid>
                <a:gridCol w="1459022"/>
                <a:gridCol w="3243403"/>
                <a:gridCol w="3889446"/>
              </a:tblGrid>
              <a:tr h="670521">
                <a:tc>
                  <a:txBody>
                    <a:bodyPr/>
                    <a:lstStyle/>
                    <a:p>
                      <a:pPr algn="l">
                        <a:lnSpc>
                          <a:spcPct val="115000"/>
                        </a:lnSpc>
                        <a:spcAft>
                          <a:spcPts val="1000"/>
                        </a:spcAft>
                      </a:pPr>
                      <a:r>
                        <a:rPr lang="en-US" sz="1800" b="1" dirty="0">
                          <a:latin typeface="Calibri"/>
                          <a:ea typeface="Calibri"/>
                          <a:cs typeface="Times New Roman"/>
                        </a:rPr>
                        <a:t>Dosage Form</a:t>
                      </a:r>
                      <a:endParaRPr lang="en-IN" sz="1800" dirty="0">
                        <a:latin typeface="Calibri"/>
                        <a:ea typeface="Calibri"/>
                        <a:cs typeface="Times New Roman"/>
                      </a:endParaRPr>
                    </a:p>
                  </a:txBody>
                  <a:tcPr marL="55886" marR="55886" marT="55886" marB="5588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15000"/>
                        </a:lnSpc>
                        <a:spcAft>
                          <a:spcPts val="1000"/>
                        </a:spcAft>
                      </a:pPr>
                      <a:r>
                        <a:rPr lang="en-US" sz="1800" b="1" dirty="0">
                          <a:latin typeface="Calibri"/>
                          <a:ea typeface="Calibri"/>
                          <a:cs typeface="Times New Roman"/>
                        </a:rPr>
                        <a:t>Components</a:t>
                      </a:r>
                      <a:endParaRPr lang="en-IN" sz="1800" dirty="0">
                        <a:latin typeface="Calibri"/>
                        <a:ea typeface="Calibri"/>
                        <a:cs typeface="Times New Roman"/>
                      </a:endParaRPr>
                    </a:p>
                  </a:txBody>
                  <a:tcPr marL="55886" marR="55886" marT="55886" marB="5588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15000"/>
                        </a:lnSpc>
                      </a:pPr>
                      <a:r>
                        <a:rPr lang="en-US" sz="1800" b="1" dirty="0">
                          <a:latin typeface="Calibri"/>
                          <a:ea typeface="Times New Roman"/>
                          <a:cs typeface="Times New Roman"/>
                        </a:rPr>
                        <a:t>Example Material</a:t>
                      </a:r>
                      <a:endParaRPr lang="en-IN" sz="1800" dirty="0">
                        <a:latin typeface="Calibri"/>
                        <a:ea typeface="Times New Roman"/>
                        <a:cs typeface="Times New Roman"/>
                      </a:endParaRPr>
                    </a:p>
                  </a:txBody>
                  <a:tcPr marL="55886" marR="55886" marT="55886" marB="5588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189539">
                <a:tc>
                  <a:txBody>
                    <a:bodyPr/>
                    <a:lstStyle/>
                    <a:p>
                      <a:pPr algn="l">
                        <a:lnSpc>
                          <a:spcPct val="115000"/>
                        </a:lnSpc>
                        <a:spcAft>
                          <a:spcPts val="1000"/>
                        </a:spcAft>
                      </a:pPr>
                      <a:r>
                        <a:rPr lang="en-US" sz="1800" dirty="0">
                          <a:latin typeface="Calibri"/>
                          <a:ea typeface="Calibri"/>
                          <a:cs typeface="Times New Roman"/>
                        </a:rPr>
                        <a:t>Inhalation</a:t>
                      </a:r>
                      <a:endParaRPr lang="en-IN" sz="1800" dirty="0">
                        <a:latin typeface="Calibri"/>
                        <a:ea typeface="Calibri"/>
                        <a:cs typeface="Times New Roman"/>
                      </a:endParaRPr>
                    </a:p>
                  </a:txBody>
                  <a:tcPr marL="55886" marR="55886" marT="55886" marB="5588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15000"/>
                        </a:lnSpc>
                        <a:spcAft>
                          <a:spcPts val="1000"/>
                        </a:spcAft>
                      </a:pPr>
                      <a:r>
                        <a:rPr lang="en-US" sz="1800" dirty="0">
                          <a:latin typeface="Calibri"/>
                          <a:ea typeface="Calibri"/>
                          <a:cs typeface="Times New Roman"/>
                        </a:rPr>
                        <a:t>MDI/DPI components, canisters, valves, gaskets, blister packs, bottles, actuators, mouthpiece, pumps, closures, liners, label/inks</a:t>
                      </a:r>
                      <a:endParaRPr lang="en-IN" sz="1800" dirty="0">
                        <a:latin typeface="Calibri"/>
                        <a:ea typeface="Calibri"/>
                        <a:cs typeface="Times New Roman"/>
                      </a:endParaRPr>
                    </a:p>
                  </a:txBody>
                  <a:tcPr marL="55886" marR="55886" marT="55886" marB="5588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15000"/>
                        </a:lnSpc>
                        <a:spcAft>
                          <a:spcPts val="1000"/>
                        </a:spcAft>
                      </a:pPr>
                      <a:r>
                        <a:rPr lang="en-US" sz="1800" dirty="0" err="1">
                          <a:latin typeface="Calibri"/>
                          <a:ea typeface="Calibri"/>
                          <a:cs typeface="Times New Roman"/>
                        </a:rPr>
                        <a:t>polyolefins</a:t>
                      </a:r>
                      <a:r>
                        <a:rPr lang="en-US" sz="1800" dirty="0">
                          <a:latin typeface="Calibri"/>
                          <a:ea typeface="Calibri"/>
                          <a:cs typeface="Times New Roman"/>
                        </a:rPr>
                        <a:t>, styrene butadiene rubber, ethylene propylene </a:t>
                      </a:r>
                      <a:r>
                        <a:rPr lang="en-US" sz="1800" dirty="0" err="1">
                          <a:latin typeface="Calibri"/>
                          <a:ea typeface="Calibri"/>
                          <a:cs typeface="Times New Roman"/>
                        </a:rPr>
                        <a:t>diene</a:t>
                      </a:r>
                      <a:r>
                        <a:rPr lang="en-US" sz="1800" dirty="0">
                          <a:latin typeface="Calibri"/>
                          <a:ea typeface="Calibri"/>
                          <a:cs typeface="Times New Roman"/>
                        </a:rPr>
                        <a:t> monomer, rubber, thermoplastic </a:t>
                      </a:r>
                      <a:r>
                        <a:rPr lang="en-US" sz="1800" dirty="0" err="1">
                          <a:latin typeface="Calibri"/>
                          <a:ea typeface="Calibri"/>
                          <a:cs typeface="Times New Roman"/>
                        </a:rPr>
                        <a:t>elastomers</a:t>
                      </a:r>
                      <a:r>
                        <a:rPr lang="en-US" sz="1800" dirty="0">
                          <a:latin typeface="Calibri"/>
                          <a:ea typeface="Calibri"/>
                          <a:cs typeface="Times New Roman"/>
                        </a:rPr>
                        <a:t>, </a:t>
                      </a:r>
                      <a:r>
                        <a:rPr lang="en-US" sz="1800" dirty="0" err="1">
                          <a:latin typeface="Calibri"/>
                          <a:ea typeface="Calibri"/>
                          <a:cs typeface="Times New Roman"/>
                        </a:rPr>
                        <a:t>polyacetal</a:t>
                      </a:r>
                      <a:r>
                        <a:rPr lang="en-US" sz="1800" dirty="0">
                          <a:latin typeface="Calibri"/>
                          <a:ea typeface="Calibri"/>
                          <a:cs typeface="Times New Roman"/>
                        </a:rPr>
                        <a:t>, polyesters, polyamides, acrylics, epoxies, paper / paperboard, metals, glass</a:t>
                      </a:r>
                      <a:endParaRPr lang="en-IN" sz="1800" dirty="0">
                        <a:latin typeface="Calibri"/>
                        <a:ea typeface="Calibri"/>
                        <a:cs typeface="Times New Roman"/>
                      </a:endParaRPr>
                    </a:p>
                  </a:txBody>
                  <a:tcPr marL="55886" marR="55886" marT="55886" marB="5588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00395">
                <a:tc>
                  <a:txBody>
                    <a:bodyPr/>
                    <a:lstStyle/>
                    <a:p>
                      <a:pPr algn="l">
                        <a:lnSpc>
                          <a:spcPct val="115000"/>
                        </a:lnSpc>
                        <a:spcAft>
                          <a:spcPts val="1000"/>
                        </a:spcAft>
                      </a:pPr>
                      <a:r>
                        <a:rPr lang="en-US" sz="1800" dirty="0" err="1">
                          <a:latin typeface="Calibri"/>
                          <a:ea typeface="Calibri"/>
                          <a:cs typeface="Times New Roman"/>
                        </a:rPr>
                        <a:t>Injectable</a:t>
                      </a:r>
                      <a:endParaRPr lang="en-IN" sz="1800" dirty="0">
                        <a:latin typeface="Calibri"/>
                        <a:ea typeface="Calibri"/>
                        <a:cs typeface="Times New Roman"/>
                      </a:endParaRPr>
                    </a:p>
                  </a:txBody>
                  <a:tcPr marL="55886" marR="55886" marT="55886" marB="5588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15000"/>
                        </a:lnSpc>
                        <a:spcAft>
                          <a:spcPts val="1000"/>
                        </a:spcAft>
                      </a:pPr>
                      <a:r>
                        <a:rPr lang="en-US" sz="1800" dirty="0">
                          <a:latin typeface="Calibri"/>
                          <a:ea typeface="Calibri"/>
                          <a:cs typeface="Times New Roman"/>
                        </a:rPr>
                        <a:t>SVP &lt;100 ml/LVP &gt;100ml cartridge, syringe, vial, amp-</a:t>
                      </a:r>
                      <a:r>
                        <a:rPr lang="en-US" sz="1800" dirty="0" err="1">
                          <a:latin typeface="Calibri"/>
                          <a:ea typeface="Calibri"/>
                          <a:cs typeface="Times New Roman"/>
                        </a:rPr>
                        <a:t>oules</a:t>
                      </a:r>
                      <a:r>
                        <a:rPr lang="en-US" sz="1800" dirty="0">
                          <a:latin typeface="Calibri"/>
                          <a:ea typeface="Calibri"/>
                          <a:cs typeface="Times New Roman"/>
                        </a:rPr>
                        <a:t>, flexible bag, closures / plungers, injection ports, needles, adhesives, inks, overwraps</a:t>
                      </a:r>
                      <a:endParaRPr lang="en-IN" sz="1800" dirty="0">
                        <a:latin typeface="Calibri"/>
                        <a:ea typeface="Calibri"/>
                        <a:cs typeface="Times New Roman"/>
                      </a:endParaRPr>
                    </a:p>
                  </a:txBody>
                  <a:tcPr marL="55886" marR="55886" marT="55886" marB="5588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15000"/>
                        </a:lnSpc>
                        <a:spcAft>
                          <a:spcPts val="1000"/>
                        </a:spcAft>
                      </a:pPr>
                      <a:r>
                        <a:rPr lang="en-US" sz="1800" dirty="0" err="1">
                          <a:latin typeface="Calibri"/>
                          <a:ea typeface="Calibri"/>
                          <a:cs typeface="Times New Roman"/>
                        </a:rPr>
                        <a:t>polyolefins</a:t>
                      </a:r>
                      <a:r>
                        <a:rPr lang="en-US" sz="1800" dirty="0">
                          <a:latin typeface="Calibri"/>
                          <a:ea typeface="Calibri"/>
                          <a:cs typeface="Times New Roman"/>
                        </a:rPr>
                        <a:t>, butyl rubber, ethylene propylene </a:t>
                      </a:r>
                      <a:r>
                        <a:rPr lang="en-US" sz="1800" dirty="0" err="1">
                          <a:latin typeface="Calibri"/>
                          <a:ea typeface="Calibri"/>
                          <a:cs typeface="Times New Roman"/>
                        </a:rPr>
                        <a:t>diene</a:t>
                      </a:r>
                      <a:r>
                        <a:rPr lang="en-US" sz="1800" dirty="0">
                          <a:latin typeface="Calibri"/>
                          <a:ea typeface="Calibri"/>
                          <a:cs typeface="Times New Roman"/>
                        </a:rPr>
                        <a:t> monomer rubber, polyvinyl chloride, polyurethanes, polycarbonate, acrylics, poly-amides, polystyrene, thermoplastic </a:t>
                      </a:r>
                      <a:r>
                        <a:rPr lang="en-US" sz="1800" dirty="0" err="1">
                          <a:latin typeface="Calibri"/>
                          <a:ea typeface="Calibri"/>
                          <a:cs typeface="Times New Roman"/>
                        </a:rPr>
                        <a:t>elastomers</a:t>
                      </a:r>
                      <a:r>
                        <a:rPr lang="en-US" sz="1800" dirty="0">
                          <a:latin typeface="Calibri"/>
                          <a:ea typeface="Calibri"/>
                          <a:cs typeface="Times New Roman"/>
                        </a:rPr>
                        <a:t>, silicones, polyesters, </a:t>
                      </a:r>
                      <a:r>
                        <a:rPr lang="en-US" sz="1800" dirty="0" err="1">
                          <a:latin typeface="Calibri"/>
                          <a:ea typeface="Calibri"/>
                          <a:cs typeface="Times New Roman"/>
                        </a:rPr>
                        <a:t>epoxides</a:t>
                      </a:r>
                      <a:r>
                        <a:rPr lang="en-US" sz="1800" dirty="0">
                          <a:latin typeface="Calibri"/>
                          <a:ea typeface="Calibri"/>
                          <a:cs typeface="Times New Roman"/>
                        </a:rPr>
                        <a:t>, cellophane, </a:t>
                      </a:r>
                      <a:r>
                        <a:rPr lang="en-US" sz="1800" dirty="0" err="1">
                          <a:latin typeface="Calibri"/>
                          <a:ea typeface="Calibri"/>
                          <a:cs typeface="Times New Roman"/>
                        </a:rPr>
                        <a:t>fluoropolymers</a:t>
                      </a:r>
                      <a:r>
                        <a:rPr lang="en-US" sz="1800" dirty="0">
                          <a:latin typeface="Calibri"/>
                          <a:ea typeface="Calibri"/>
                          <a:cs typeface="Times New Roman"/>
                        </a:rPr>
                        <a:t>, </a:t>
                      </a:r>
                      <a:r>
                        <a:rPr lang="en-US" sz="1800" dirty="0" err="1">
                          <a:latin typeface="Calibri"/>
                          <a:ea typeface="Calibri"/>
                          <a:cs typeface="Times New Roman"/>
                        </a:rPr>
                        <a:t>styrenics</a:t>
                      </a:r>
                      <a:r>
                        <a:rPr lang="en-US" sz="1800" dirty="0">
                          <a:latin typeface="Calibri"/>
                          <a:ea typeface="Calibri"/>
                          <a:cs typeface="Times New Roman"/>
                        </a:rPr>
                        <a:t>, paper / paperboard, metals, glass</a:t>
                      </a:r>
                      <a:endParaRPr lang="en-IN" sz="1800" dirty="0">
                        <a:latin typeface="Calibri"/>
                        <a:ea typeface="Calibri"/>
                        <a:cs typeface="Times New Roman"/>
                      </a:endParaRPr>
                    </a:p>
                  </a:txBody>
                  <a:tcPr marL="55886" marR="55886" marT="55886" marB="5588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073"/>
                                        </p:tgtEl>
                                        <p:attrNameLst>
                                          <p:attrName>style.visibility</p:attrName>
                                        </p:attrNameLst>
                                      </p:cBhvr>
                                      <p:to>
                                        <p:strVal val="visible"/>
                                      </p:to>
                                    </p:set>
                                    <p:animEffect transition="in" filter="diamond(in)">
                                      <p:cBhvr>
                                        <p:cTn id="7" dur="2000"/>
                                        <p:tgtEl>
                                          <p:spTgt spid="307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heckerboard(across)">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3"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0" y="0"/>
            <a:ext cx="9143999" cy="6858000"/>
          </a:xfrm>
          <a:prstGeom prst="rect">
            <a:avLst/>
          </a:prstGeom>
        </p:spPr>
      </p:pic>
      <p:graphicFrame>
        <p:nvGraphicFramePr>
          <p:cNvPr id="6" name="Table 5"/>
          <p:cNvGraphicFramePr>
            <a:graphicFrameLocks noGrp="1"/>
          </p:cNvGraphicFramePr>
          <p:nvPr>
            <p:extLst>
              <p:ext uri="{D42A27DB-BD31-4B8C-83A1-F6EECF244321}">
                <p14:modId xmlns:p14="http://schemas.microsoft.com/office/powerpoint/2010/main" val="1691838216"/>
              </p:ext>
            </p:extLst>
          </p:nvPr>
        </p:nvGraphicFramePr>
        <p:xfrm>
          <a:off x="152400" y="548679"/>
          <a:ext cx="8668071" cy="5212077"/>
        </p:xfrm>
        <a:graphic>
          <a:graphicData uri="http://schemas.openxmlformats.org/drawingml/2006/table">
            <a:tbl>
              <a:tblPr/>
              <a:tblGrid>
                <a:gridCol w="1535222"/>
                <a:gridCol w="3243403"/>
                <a:gridCol w="3889446"/>
              </a:tblGrid>
              <a:tr h="670521">
                <a:tc>
                  <a:txBody>
                    <a:bodyPr/>
                    <a:lstStyle/>
                    <a:p>
                      <a:pPr algn="l">
                        <a:lnSpc>
                          <a:spcPct val="115000"/>
                        </a:lnSpc>
                        <a:spcAft>
                          <a:spcPts val="1000"/>
                        </a:spcAft>
                      </a:pPr>
                      <a:r>
                        <a:rPr lang="en-US" sz="1800" b="1" dirty="0">
                          <a:latin typeface="Calibri"/>
                          <a:ea typeface="Calibri"/>
                          <a:cs typeface="Times New Roman"/>
                        </a:rPr>
                        <a:t>Dosage Form</a:t>
                      </a:r>
                      <a:endParaRPr lang="en-IN" sz="1800" dirty="0">
                        <a:latin typeface="Calibri"/>
                        <a:ea typeface="Calibri"/>
                        <a:cs typeface="Times New Roman"/>
                      </a:endParaRPr>
                    </a:p>
                  </a:txBody>
                  <a:tcPr marL="55886" marR="55886" marT="55886" marB="5588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15000"/>
                        </a:lnSpc>
                        <a:spcAft>
                          <a:spcPts val="1000"/>
                        </a:spcAft>
                      </a:pPr>
                      <a:r>
                        <a:rPr lang="en-US" sz="1800" b="1" dirty="0">
                          <a:latin typeface="Calibri"/>
                          <a:ea typeface="Calibri"/>
                          <a:cs typeface="Times New Roman"/>
                        </a:rPr>
                        <a:t>Components</a:t>
                      </a:r>
                      <a:endParaRPr lang="en-IN" sz="1800" dirty="0">
                        <a:latin typeface="Calibri"/>
                        <a:ea typeface="Calibri"/>
                        <a:cs typeface="Times New Roman"/>
                      </a:endParaRPr>
                    </a:p>
                  </a:txBody>
                  <a:tcPr marL="55886" marR="55886" marT="55886" marB="5588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15000"/>
                        </a:lnSpc>
                      </a:pPr>
                      <a:r>
                        <a:rPr lang="en-US" sz="1800" b="1" dirty="0">
                          <a:latin typeface="Calibri"/>
                          <a:ea typeface="Times New Roman"/>
                          <a:cs typeface="Times New Roman"/>
                        </a:rPr>
                        <a:t>Example Material</a:t>
                      </a:r>
                      <a:endParaRPr lang="en-IN" sz="1800" dirty="0">
                        <a:latin typeface="Calibri"/>
                        <a:ea typeface="Times New Roman"/>
                        <a:cs typeface="Times New Roman"/>
                      </a:endParaRPr>
                    </a:p>
                  </a:txBody>
                  <a:tcPr marL="55886" marR="55886" marT="55886" marB="5588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84109">
                <a:tc>
                  <a:txBody>
                    <a:bodyPr/>
                    <a:lstStyle/>
                    <a:p>
                      <a:pPr algn="l">
                        <a:lnSpc>
                          <a:spcPct val="115000"/>
                        </a:lnSpc>
                        <a:spcAft>
                          <a:spcPts val="1000"/>
                        </a:spcAft>
                      </a:pPr>
                      <a:r>
                        <a:rPr lang="en-US" sz="2000" dirty="0" smtClean="0">
                          <a:latin typeface="Calibri"/>
                          <a:ea typeface="Calibri"/>
                          <a:cs typeface="Times New Roman"/>
                        </a:rPr>
                        <a:t>Infusion</a:t>
                      </a:r>
                      <a:endParaRPr lang="en-IN" sz="2000" dirty="0">
                        <a:latin typeface="Calibri"/>
                        <a:ea typeface="Calibri"/>
                        <a:cs typeface="Times New Roman"/>
                      </a:endParaRPr>
                    </a:p>
                  </a:txBody>
                  <a:tcPr marL="55886" marR="55886" marT="55886" marB="5588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15000"/>
                        </a:lnSpc>
                        <a:spcAft>
                          <a:spcPts val="1000"/>
                        </a:spcAft>
                      </a:pPr>
                      <a:r>
                        <a:rPr lang="en-US" sz="2000" dirty="0">
                          <a:latin typeface="Calibri"/>
                          <a:ea typeface="Calibri"/>
                          <a:cs typeface="Times New Roman"/>
                        </a:rPr>
                        <a:t>bottles, droppers, screw caps, liners, tips, tubes/liners, labels/ink</a:t>
                      </a:r>
                      <a:endParaRPr lang="en-IN" sz="2000" dirty="0">
                        <a:latin typeface="Calibri"/>
                        <a:ea typeface="Calibri"/>
                        <a:cs typeface="Times New Roman"/>
                      </a:endParaRPr>
                    </a:p>
                  </a:txBody>
                  <a:tcPr marL="55886" marR="55886" marT="55886" marB="5588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15000"/>
                        </a:lnSpc>
                        <a:spcAft>
                          <a:spcPts val="1000"/>
                        </a:spcAft>
                      </a:pPr>
                      <a:r>
                        <a:rPr lang="en-US" sz="2000" dirty="0" err="1">
                          <a:latin typeface="Calibri"/>
                          <a:ea typeface="Calibri"/>
                          <a:cs typeface="Times New Roman"/>
                        </a:rPr>
                        <a:t>polyolefins</a:t>
                      </a:r>
                      <a:r>
                        <a:rPr lang="en-US" sz="2000" dirty="0">
                          <a:latin typeface="Calibri"/>
                          <a:ea typeface="Calibri"/>
                          <a:cs typeface="Times New Roman"/>
                        </a:rPr>
                        <a:t>, acrylics, </a:t>
                      </a:r>
                      <a:r>
                        <a:rPr lang="en-US" sz="2000" dirty="0" err="1">
                          <a:latin typeface="Calibri"/>
                          <a:ea typeface="Calibri"/>
                          <a:cs typeface="Times New Roman"/>
                        </a:rPr>
                        <a:t>vinyls</a:t>
                      </a:r>
                      <a:r>
                        <a:rPr lang="en-US" sz="2000" dirty="0">
                          <a:latin typeface="Calibri"/>
                          <a:ea typeface="Calibri"/>
                          <a:cs typeface="Times New Roman"/>
                        </a:rPr>
                        <a:t>, epoxies, polyamides, thermoplastic </a:t>
                      </a:r>
                      <a:r>
                        <a:rPr lang="en-US" sz="2000" dirty="0" err="1">
                          <a:latin typeface="Calibri"/>
                          <a:ea typeface="Calibri"/>
                          <a:cs typeface="Times New Roman"/>
                        </a:rPr>
                        <a:t>elastomers</a:t>
                      </a:r>
                      <a:r>
                        <a:rPr lang="en-US" sz="2000" dirty="0">
                          <a:latin typeface="Calibri"/>
                          <a:ea typeface="Calibri"/>
                          <a:cs typeface="Times New Roman"/>
                        </a:rPr>
                        <a:t>, polyesters, cellophane, glass, paper / paperboard, metals</a:t>
                      </a:r>
                      <a:endParaRPr lang="en-IN" sz="2000" dirty="0">
                        <a:latin typeface="Calibri"/>
                        <a:ea typeface="Calibri"/>
                        <a:cs typeface="Times New Roman"/>
                      </a:endParaRPr>
                    </a:p>
                  </a:txBody>
                  <a:tcPr marL="55886" marR="55886" marT="55886" marB="5588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189539">
                <a:tc>
                  <a:txBody>
                    <a:bodyPr/>
                    <a:lstStyle/>
                    <a:p>
                      <a:pPr algn="l">
                        <a:lnSpc>
                          <a:spcPct val="115000"/>
                        </a:lnSpc>
                        <a:spcAft>
                          <a:spcPts val="1000"/>
                        </a:spcAft>
                      </a:pPr>
                      <a:r>
                        <a:rPr lang="en-US" sz="2000" dirty="0" err="1">
                          <a:latin typeface="Calibri"/>
                          <a:ea typeface="Calibri"/>
                          <a:cs typeface="Times New Roman"/>
                        </a:rPr>
                        <a:t>Transdermal</a:t>
                      </a:r>
                      <a:endParaRPr lang="en-IN" sz="2000" dirty="0">
                        <a:latin typeface="Calibri"/>
                        <a:ea typeface="Calibri"/>
                        <a:cs typeface="Times New Roman"/>
                      </a:endParaRPr>
                    </a:p>
                  </a:txBody>
                  <a:tcPr marL="55886" marR="55886" marT="55886" marB="5588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15000"/>
                        </a:lnSpc>
                        <a:spcAft>
                          <a:spcPts val="1000"/>
                        </a:spcAft>
                      </a:pPr>
                      <a:r>
                        <a:rPr lang="en-US" sz="2000" dirty="0">
                          <a:latin typeface="Calibri"/>
                          <a:ea typeface="Calibri"/>
                          <a:cs typeface="Times New Roman"/>
                        </a:rPr>
                        <a:t>adhesives, membranes, barrier films, reservoir, coatings, blister packs, preformed trays, overwraps, substrates, topical aerosol components</a:t>
                      </a:r>
                      <a:endParaRPr lang="en-IN" sz="2000" dirty="0">
                        <a:latin typeface="Calibri"/>
                        <a:ea typeface="Calibri"/>
                        <a:cs typeface="Times New Roman"/>
                      </a:endParaRPr>
                    </a:p>
                  </a:txBody>
                  <a:tcPr marL="55886" marR="55886" marT="55886" marB="5588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15000"/>
                        </a:lnSpc>
                        <a:spcAft>
                          <a:spcPts val="1000"/>
                        </a:spcAft>
                      </a:pPr>
                      <a:r>
                        <a:rPr lang="en-US" sz="2000" dirty="0" err="1">
                          <a:latin typeface="Calibri"/>
                          <a:ea typeface="Calibri"/>
                          <a:cs typeface="Times New Roman"/>
                        </a:rPr>
                        <a:t>polyolefins</a:t>
                      </a:r>
                      <a:r>
                        <a:rPr lang="en-US" sz="2000" dirty="0">
                          <a:latin typeface="Calibri"/>
                          <a:ea typeface="Calibri"/>
                          <a:cs typeface="Times New Roman"/>
                        </a:rPr>
                        <a:t>, acrylics, </a:t>
                      </a:r>
                      <a:r>
                        <a:rPr lang="en-US" sz="2000" dirty="0" err="1">
                          <a:latin typeface="Calibri"/>
                          <a:ea typeface="Calibri"/>
                          <a:cs typeface="Times New Roman"/>
                        </a:rPr>
                        <a:t>vinyls</a:t>
                      </a:r>
                      <a:r>
                        <a:rPr lang="en-US" sz="2000" dirty="0">
                          <a:latin typeface="Calibri"/>
                          <a:ea typeface="Calibri"/>
                          <a:cs typeface="Times New Roman"/>
                        </a:rPr>
                        <a:t>, polyamides, polyesters, </a:t>
                      </a:r>
                      <a:r>
                        <a:rPr lang="en-US" sz="2000" dirty="0" err="1">
                          <a:latin typeface="Calibri"/>
                          <a:ea typeface="Calibri"/>
                          <a:cs typeface="Times New Roman"/>
                        </a:rPr>
                        <a:t>styrenics</a:t>
                      </a:r>
                      <a:r>
                        <a:rPr lang="en-US" sz="2000" dirty="0">
                          <a:latin typeface="Calibri"/>
                          <a:ea typeface="Calibri"/>
                          <a:cs typeface="Times New Roman"/>
                        </a:rPr>
                        <a:t>, rubber material thermoplastics, metal</a:t>
                      </a:r>
                      <a:endParaRPr lang="en-IN" sz="2000" dirty="0">
                        <a:latin typeface="Calibri"/>
                        <a:ea typeface="Calibri"/>
                        <a:cs typeface="Times New Roman"/>
                      </a:endParaRPr>
                    </a:p>
                  </a:txBody>
                  <a:tcPr marL="55886" marR="55886" marT="55886" marB="5588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73252">
                <a:tc>
                  <a:txBody>
                    <a:bodyPr/>
                    <a:lstStyle/>
                    <a:p>
                      <a:pPr algn="l">
                        <a:lnSpc>
                          <a:spcPct val="115000"/>
                        </a:lnSpc>
                        <a:spcAft>
                          <a:spcPts val="1000"/>
                        </a:spcAft>
                      </a:pPr>
                      <a:r>
                        <a:rPr lang="en-US" sz="2000" dirty="0">
                          <a:latin typeface="Calibri"/>
                          <a:ea typeface="Calibri"/>
                          <a:cs typeface="Times New Roman"/>
                        </a:rPr>
                        <a:t>Associated Components</a:t>
                      </a:r>
                      <a:endParaRPr lang="en-IN" sz="2000" dirty="0">
                        <a:latin typeface="Calibri"/>
                        <a:ea typeface="Calibri"/>
                        <a:cs typeface="Times New Roman"/>
                      </a:endParaRPr>
                    </a:p>
                  </a:txBody>
                  <a:tcPr marL="55886" marR="55886" marT="55886" marB="5588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15000"/>
                        </a:lnSpc>
                        <a:spcAft>
                          <a:spcPts val="1000"/>
                        </a:spcAft>
                      </a:pPr>
                      <a:r>
                        <a:rPr lang="en-US" sz="2000" dirty="0">
                          <a:latin typeface="Calibri"/>
                          <a:ea typeface="Calibri"/>
                          <a:cs typeface="Times New Roman"/>
                        </a:rPr>
                        <a:t>nebulizers, dosing spoons, dropper, dosing cups</a:t>
                      </a:r>
                      <a:endParaRPr lang="en-IN" sz="2000" dirty="0">
                        <a:latin typeface="Calibri"/>
                        <a:ea typeface="Calibri"/>
                        <a:cs typeface="Times New Roman"/>
                      </a:endParaRPr>
                    </a:p>
                  </a:txBody>
                  <a:tcPr marL="55886" marR="55886" marT="55886" marB="5588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115000"/>
                        </a:lnSpc>
                        <a:spcAft>
                          <a:spcPts val="1000"/>
                        </a:spcAft>
                      </a:pPr>
                      <a:r>
                        <a:rPr lang="en-US" sz="2000" dirty="0" err="1">
                          <a:latin typeface="Calibri"/>
                          <a:ea typeface="Calibri"/>
                          <a:cs typeface="Times New Roman"/>
                        </a:rPr>
                        <a:t>polyolefins</a:t>
                      </a:r>
                      <a:r>
                        <a:rPr lang="en-US" sz="2000" dirty="0">
                          <a:latin typeface="Calibri"/>
                          <a:ea typeface="Calibri"/>
                          <a:cs typeface="Times New Roman"/>
                        </a:rPr>
                        <a:t>, glass, rubber, thermoplastics, polyesters</a:t>
                      </a:r>
                      <a:endParaRPr lang="en-IN" sz="2000" dirty="0">
                        <a:latin typeface="Calibri"/>
                        <a:ea typeface="Calibri"/>
                        <a:cs typeface="Times New Roman"/>
                      </a:endParaRPr>
                    </a:p>
                  </a:txBody>
                  <a:tcPr marL="55886" marR="55886" marT="55886" marB="5588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1" y="0"/>
            <a:ext cx="9143999" cy="6858000"/>
          </a:xfrm>
          <a:prstGeom prst="rect">
            <a:avLst/>
          </a:prstGeom>
        </p:spPr>
      </p:pic>
      <p:pic>
        <p:nvPicPr>
          <p:cNvPr id="9" name="Picture 8" descr="http://www.contractpharma.com/contents/displayimage/4469"/>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3657600" cy="2743200"/>
          </a:xfrm>
          <a:prstGeom prst="rect">
            <a:avLst/>
          </a:prstGeom>
          <a:noFill/>
          <a:ln>
            <a:solidFill>
              <a:schemeClr val="accent3">
                <a:lumMod val="50000"/>
              </a:schemeClr>
            </a:solidFill>
          </a:ln>
        </p:spPr>
      </p:pic>
      <p:pic>
        <p:nvPicPr>
          <p:cNvPr id="10" name="Picture 9" descr="http://www.pmpnews.com/sites/default/files/archive_images/pmpn0704p42a.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62200" y="2112034"/>
            <a:ext cx="3733800" cy="2536166"/>
          </a:xfrm>
          <a:prstGeom prst="rect">
            <a:avLst/>
          </a:prstGeom>
          <a:noFill/>
          <a:ln>
            <a:solidFill>
              <a:schemeClr val="accent3">
                <a:lumMod val="50000"/>
              </a:schemeClr>
            </a:solidFill>
          </a:ln>
        </p:spPr>
      </p:pic>
      <p:pic>
        <p:nvPicPr>
          <p:cNvPr id="11" name="Picture 10" descr="http://www.pmpnews.com/sites/default/files/archive_images/pmpn0704p46a.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10200" y="3740989"/>
            <a:ext cx="3733800" cy="2583611"/>
          </a:xfrm>
          <a:prstGeom prst="rect">
            <a:avLst/>
          </a:prstGeom>
          <a:noFill/>
          <a:ln>
            <a:solidFill>
              <a:schemeClr val="accent3">
                <a:lumMod val="50000"/>
              </a:schemeClr>
            </a:solidFill>
          </a:ln>
        </p:spPr>
      </p:pic>
      <p:sp>
        <p:nvSpPr>
          <p:cNvPr id="12" name="Flowchart: Punched Tape 11"/>
          <p:cNvSpPr/>
          <p:nvPr/>
        </p:nvSpPr>
        <p:spPr>
          <a:xfrm>
            <a:off x="3733800" y="152400"/>
            <a:ext cx="4648200" cy="1905000"/>
          </a:xfrm>
          <a:prstGeom prst="flowChartPunchedTap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Rectangle 12"/>
          <p:cNvSpPr/>
          <p:nvPr/>
        </p:nvSpPr>
        <p:spPr>
          <a:xfrm>
            <a:off x="3810000" y="531674"/>
            <a:ext cx="4572000" cy="1754326"/>
          </a:xfrm>
          <a:prstGeom prst="rect">
            <a:avLst/>
          </a:prstGeom>
        </p:spPr>
        <p:txBody>
          <a:bodyPr>
            <a:spAutoFit/>
          </a:bodyPr>
          <a:lstStyle/>
          <a:p>
            <a:r>
              <a:rPr lang="en-US" b="1" dirty="0" smtClean="0"/>
              <a:t>The selection and control of container closure systems are important parameters in pharmaceutical development and throughout the drug product life cycle.</a:t>
            </a:r>
            <a:br>
              <a:rPr lang="en-US" b="1" dirty="0" smtClean="0"/>
            </a:br>
            <a:r>
              <a:rPr lang="en-US" b="1" dirty="0" smtClean="0"/>
              <a:t/>
            </a:r>
            <a:br>
              <a:rPr lang="en-US" b="1" dirty="0" smtClean="0"/>
            </a:br>
            <a:endParaRPr lang="en-IN" dirty="0"/>
          </a:p>
        </p:txBody>
      </p:sp>
      <p:sp>
        <p:nvSpPr>
          <p:cNvPr id="14" name="Rectangle 13"/>
          <p:cNvSpPr/>
          <p:nvPr/>
        </p:nvSpPr>
        <p:spPr>
          <a:xfrm>
            <a:off x="2819400" y="4888468"/>
            <a:ext cx="2321213" cy="461665"/>
          </a:xfrm>
          <a:prstGeom prst="rect">
            <a:avLst/>
          </a:prstGeom>
        </p:spPr>
        <p:txBody>
          <a:bodyPr wrap="none">
            <a:spAutoFit/>
          </a:bodyPr>
          <a:lstStyle/>
          <a:p>
            <a:r>
              <a:rPr lang="en-IN" sz="2400" u="sng" dirty="0" smtClean="0"/>
              <a:t>Prefilled Syringes</a:t>
            </a:r>
            <a:endParaRPr lang="en-IN" sz="2400" u="sng" dirty="0"/>
          </a:p>
        </p:txBody>
      </p:sp>
      <p:sp>
        <p:nvSpPr>
          <p:cNvPr id="15" name="Rectangle 14"/>
          <p:cNvSpPr/>
          <p:nvPr/>
        </p:nvSpPr>
        <p:spPr>
          <a:xfrm>
            <a:off x="6561375" y="6412468"/>
            <a:ext cx="1853200" cy="461665"/>
          </a:xfrm>
          <a:prstGeom prst="rect">
            <a:avLst/>
          </a:prstGeom>
        </p:spPr>
        <p:txBody>
          <a:bodyPr wrap="none">
            <a:spAutoFit/>
          </a:bodyPr>
          <a:lstStyle/>
          <a:p>
            <a:r>
              <a:rPr lang="en-IN" sz="2400" u="sng" dirty="0" smtClean="0"/>
              <a:t>Cyclic olefins </a:t>
            </a:r>
            <a:endParaRPr lang="en-IN" sz="2400" u="sng" dirty="0"/>
          </a:p>
        </p:txBody>
      </p:sp>
      <p:sp>
        <p:nvSpPr>
          <p:cNvPr id="20" name="Rectangle 19"/>
          <p:cNvSpPr/>
          <p:nvPr/>
        </p:nvSpPr>
        <p:spPr>
          <a:xfrm>
            <a:off x="679641" y="2971800"/>
            <a:ext cx="768159" cy="461665"/>
          </a:xfrm>
          <a:prstGeom prst="rect">
            <a:avLst/>
          </a:prstGeom>
        </p:spPr>
        <p:txBody>
          <a:bodyPr wrap="none">
            <a:spAutoFit/>
          </a:bodyPr>
          <a:lstStyle/>
          <a:p>
            <a:r>
              <a:rPr lang="en-IN" sz="2400" u="sng" dirty="0" smtClean="0"/>
              <a:t>Vials</a:t>
            </a:r>
            <a:endParaRPr lang="en-IN" sz="2400" u="sng" dirty="0"/>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13">
                                            <p:txEl>
                                              <p:pRg st="0" end="0"/>
                                            </p:txEl>
                                          </p:spTgt>
                                        </p:tgtEl>
                                        <p:attrNameLst>
                                          <p:attrName>style.visibility</p:attrName>
                                        </p:attrNameLst>
                                      </p:cBhvr>
                                      <p:to>
                                        <p:strVal val="visible"/>
                                      </p:to>
                                    </p:set>
                                    <p:animEffect transition="in" filter="slide(fromBottom)">
                                      <p:cBhvr>
                                        <p:cTn id="13" dur="500"/>
                                        <p:tgtEl>
                                          <p:spTgt spid="1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0" presetClass="entr" presetSubtype="0"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edge">
                                      <p:cBhvr>
                                        <p:cTn id="18" dur="20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8" presetClass="entr" presetSubtype="16"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diamond(in)">
                                      <p:cBhvr>
                                        <p:cTn id="23" dur="2000"/>
                                        <p:tgtEl>
                                          <p:spTgt spid="20"/>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ppt_x"/>
                                          </p:val>
                                        </p:tav>
                                        <p:tav tm="100000">
                                          <p:val>
                                            <p:strVal val="#ppt_x"/>
                                          </p:val>
                                        </p:tav>
                                      </p:tavLst>
                                    </p:anim>
                                    <p:anim calcmode="lin" valueType="num">
                                      <p:cBhvr additive="base">
                                        <p:cTn id="29"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8" presetClass="entr" presetSubtype="16"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diamond(in)">
                                      <p:cBhvr>
                                        <p:cTn id="34" dur="2000"/>
                                        <p:tgtEl>
                                          <p:spTgt spid="14"/>
                                        </p:tgtEl>
                                      </p:cBhvr>
                                    </p:animEffect>
                                  </p:childTnLst>
                                </p:cTn>
                              </p:par>
                            </p:childTnLst>
                          </p:cTn>
                        </p:par>
                      </p:childTnLst>
                    </p:cTn>
                  </p:par>
                  <p:par>
                    <p:cTn id="35" fill="hold">
                      <p:stCondLst>
                        <p:cond delay="indefinite"/>
                      </p:stCondLst>
                      <p:childTnLst>
                        <p:par>
                          <p:cTn id="36" fill="hold">
                            <p:stCondLst>
                              <p:cond delay="0"/>
                            </p:stCondLst>
                            <p:childTnLst>
                              <p:par>
                                <p:cTn id="37" presetID="7" presetClass="entr" presetSubtype="4" fill="hold" nodeType="click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2000" fill="hold"/>
                                        <p:tgtEl>
                                          <p:spTgt spid="11"/>
                                        </p:tgtEl>
                                        <p:attrNameLst>
                                          <p:attrName>ppt_x</p:attrName>
                                        </p:attrNameLst>
                                      </p:cBhvr>
                                      <p:tavLst>
                                        <p:tav tm="0">
                                          <p:val>
                                            <p:strVal val="#ppt_x"/>
                                          </p:val>
                                        </p:tav>
                                        <p:tav tm="100000">
                                          <p:val>
                                            <p:strVal val="#ppt_x"/>
                                          </p:val>
                                        </p:tav>
                                      </p:tavLst>
                                    </p:anim>
                                    <p:anim calcmode="lin" valueType="num">
                                      <p:cBhvr additive="base">
                                        <p:cTn id="40" dur="20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8" presetClass="entr" presetSubtype="16" fill="hold" grpId="0" nodeType="click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diamond(in)">
                                      <p:cBhvr>
                                        <p:cTn id="45"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p:bldP spid="15" grpId="0"/>
      <p:bldP spid="20"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37071" y="-152400"/>
            <a:ext cx="9143999" cy="6858000"/>
          </a:xfrm>
          <a:prstGeom prst="rect">
            <a:avLst/>
          </a:prstGeom>
        </p:spPr>
      </p:pic>
      <p:sp>
        <p:nvSpPr>
          <p:cNvPr id="16" name="Rectangle 15"/>
          <p:cNvSpPr/>
          <p:nvPr/>
        </p:nvSpPr>
        <p:spPr>
          <a:xfrm>
            <a:off x="304800" y="457200"/>
            <a:ext cx="8458200" cy="400110"/>
          </a:xfrm>
          <a:prstGeom prst="rect">
            <a:avLst/>
          </a:prstGeom>
        </p:spPr>
        <p:txBody>
          <a:bodyPr wrap="square">
            <a:spAutoFit/>
          </a:bodyPr>
          <a:lstStyle/>
          <a:p>
            <a:pPr lvl="0" fontAlgn="base">
              <a:spcBef>
                <a:spcPct val="0"/>
              </a:spcBef>
              <a:spcAft>
                <a:spcPct val="0"/>
              </a:spcAft>
            </a:pPr>
            <a:r>
              <a:rPr lang="en-US" sz="2000" dirty="0" smtClean="0">
                <a:solidFill>
                  <a:prstClr val="black"/>
                </a:solidFill>
                <a:ea typeface="Times New Roman" pitchFamily="18" charset="0"/>
                <a:cs typeface="Arial" pitchFamily="34" charset="0"/>
              </a:rPr>
              <a:t>.</a:t>
            </a:r>
            <a:endParaRPr lang="en-US" sz="2000" dirty="0" smtClean="0">
              <a:solidFill>
                <a:prstClr val="black"/>
              </a:solidFill>
              <a:cs typeface="Arial" pitchFamily="34" charset="0"/>
            </a:endParaRPr>
          </a:p>
        </p:txBody>
      </p:sp>
      <p:sp>
        <p:nvSpPr>
          <p:cNvPr id="17" name="Rectangle 1"/>
          <p:cNvSpPr>
            <a:spLocks noChangeArrowheads="1"/>
          </p:cNvSpPr>
          <p:nvPr/>
        </p:nvSpPr>
        <p:spPr bwMode="auto">
          <a:xfrm>
            <a:off x="329560" y="0"/>
            <a:ext cx="3480440" cy="43088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200" b="0"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Container Closure System</a:t>
            </a:r>
            <a:endParaRPr kumimoji="0" lang="en-US" sz="1800" b="0" i="0" u="sng" strike="noStrike" cap="none" normalizeH="0" baseline="0" dirty="0" smtClean="0">
              <a:ln>
                <a:noFill/>
              </a:ln>
              <a:solidFill>
                <a:schemeClr val="tx1"/>
              </a:solidFill>
              <a:effectLst/>
              <a:latin typeface="Arial" pitchFamily="34" charset="0"/>
              <a:cs typeface="Arial" pitchFamily="34" charset="0"/>
            </a:endParaRPr>
          </a:p>
        </p:txBody>
      </p:sp>
      <p:sp>
        <p:nvSpPr>
          <p:cNvPr id="40" name="Flowchart: Terminator 39"/>
          <p:cNvSpPr/>
          <p:nvPr/>
        </p:nvSpPr>
        <p:spPr>
          <a:xfrm>
            <a:off x="0" y="2971800"/>
            <a:ext cx="1447800" cy="1981200"/>
          </a:xfrm>
          <a:prstGeom prst="flowChartTerminator">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27" name="Rectangle 3"/>
          <p:cNvSpPr>
            <a:spLocks noChangeArrowheads="1"/>
          </p:cNvSpPr>
          <p:nvPr/>
        </p:nvSpPr>
        <p:spPr bwMode="auto">
          <a:xfrm>
            <a:off x="0" y="43934"/>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42" name="Rectangle 41"/>
          <p:cNvSpPr/>
          <p:nvPr/>
        </p:nvSpPr>
        <p:spPr>
          <a:xfrm>
            <a:off x="0" y="3170872"/>
            <a:ext cx="1371600" cy="1477328"/>
          </a:xfrm>
          <a:prstGeom prst="rect">
            <a:avLst/>
          </a:prstGeom>
        </p:spPr>
        <p:txBody>
          <a:bodyPr wrap="square">
            <a:spAutoFit/>
          </a:bodyPr>
          <a:lstStyle/>
          <a:p>
            <a:pPr lvl="0" algn="ctr" fontAlgn="base">
              <a:spcBef>
                <a:spcPct val="0"/>
              </a:spcBef>
              <a:spcAft>
                <a:spcPct val="0"/>
              </a:spcAft>
            </a:pPr>
            <a:r>
              <a:rPr lang="en-US" b="1" dirty="0" smtClean="0">
                <a:solidFill>
                  <a:schemeClr val="bg1"/>
                </a:solidFill>
                <a:latin typeface="Arial" pitchFamily="34" charset="0"/>
                <a:ea typeface="Times New Roman" pitchFamily="18" charset="0"/>
                <a:cs typeface="Arial" pitchFamily="34" charset="0"/>
              </a:rPr>
              <a:t>What </a:t>
            </a:r>
          </a:p>
          <a:p>
            <a:pPr lvl="0" algn="ctr" fontAlgn="base">
              <a:spcBef>
                <a:spcPct val="0"/>
              </a:spcBef>
              <a:spcAft>
                <a:spcPct val="0"/>
              </a:spcAft>
            </a:pPr>
            <a:r>
              <a:rPr lang="en-US" b="1" dirty="0" smtClean="0">
                <a:solidFill>
                  <a:schemeClr val="bg1"/>
                </a:solidFill>
                <a:latin typeface="Arial" pitchFamily="34" charset="0"/>
                <a:ea typeface="Times New Roman" pitchFamily="18" charset="0"/>
                <a:cs typeface="Arial" pitchFamily="34" charset="0"/>
              </a:rPr>
              <a:t>Drug </a:t>
            </a:r>
          </a:p>
          <a:p>
            <a:pPr lvl="0" algn="ctr" fontAlgn="base">
              <a:spcBef>
                <a:spcPct val="0"/>
              </a:spcBef>
              <a:spcAft>
                <a:spcPct val="0"/>
              </a:spcAft>
            </a:pPr>
            <a:r>
              <a:rPr lang="en-US" b="1" dirty="0" smtClean="0">
                <a:solidFill>
                  <a:schemeClr val="bg1"/>
                </a:solidFill>
                <a:latin typeface="Arial" pitchFamily="34" charset="0"/>
                <a:ea typeface="Times New Roman" pitchFamily="18" charset="0"/>
                <a:cs typeface="Arial" pitchFamily="34" charset="0"/>
              </a:rPr>
              <a:t>Packaging</a:t>
            </a:r>
          </a:p>
          <a:p>
            <a:pPr lvl="0" algn="ctr" fontAlgn="base">
              <a:spcBef>
                <a:spcPct val="0"/>
              </a:spcBef>
              <a:spcAft>
                <a:spcPct val="0"/>
              </a:spcAft>
            </a:pPr>
            <a:r>
              <a:rPr lang="en-US" b="1" dirty="0" smtClean="0">
                <a:solidFill>
                  <a:schemeClr val="bg1"/>
                </a:solidFill>
                <a:latin typeface="Arial" pitchFamily="34" charset="0"/>
                <a:ea typeface="Times New Roman" pitchFamily="18" charset="0"/>
                <a:cs typeface="Arial" pitchFamily="34" charset="0"/>
              </a:rPr>
              <a:t> Should</a:t>
            </a:r>
          </a:p>
          <a:p>
            <a:pPr lvl="0" algn="ctr" fontAlgn="base">
              <a:spcBef>
                <a:spcPct val="0"/>
              </a:spcBef>
              <a:spcAft>
                <a:spcPct val="0"/>
              </a:spcAft>
            </a:pPr>
            <a:r>
              <a:rPr lang="en-US" b="1" dirty="0" smtClean="0">
                <a:solidFill>
                  <a:schemeClr val="bg1"/>
                </a:solidFill>
                <a:latin typeface="Arial" pitchFamily="34" charset="0"/>
                <a:ea typeface="Times New Roman" pitchFamily="18" charset="0"/>
                <a:cs typeface="Arial" pitchFamily="34" charset="0"/>
              </a:rPr>
              <a:t> Do </a:t>
            </a:r>
            <a:endParaRPr lang="en-US" sz="2000" dirty="0" smtClean="0">
              <a:solidFill>
                <a:schemeClr val="bg1"/>
              </a:solidFill>
              <a:latin typeface="Arial" pitchFamily="34" charset="0"/>
              <a:cs typeface="Arial" pitchFamily="34" charset="0"/>
            </a:endParaRPr>
          </a:p>
        </p:txBody>
      </p:sp>
      <p:sp>
        <p:nvSpPr>
          <p:cNvPr id="43" name="Flowchart: Terminator 42"/>
          <p:cNvSpPr/>
          <p:nvPr/>
        </p:nvSpPr>
        <p:spPr>
          <a:xfrm>
            <a:off x="7696200" y="2971800"/>
            <a:ext cx="1447800" cy="1981200"/>
          </a:xfrm>
          <a:prstGeom prst="flowChartTerminator">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schemeClr val="bg1"/>
              </a:solidFill>
            </a:endParaRPr>
          </a:p>
        </p:txBody>
      </p:sp>
      <p:sp>
        <p:nvSpPr>
          <p:cNvPr id="44" name="Rectangle 43"/>
          <p:cNvSpPr/>
          <p:nvPr/>
        </p:nvSpPr>
        <p:spPr>
          <a:xfrm>
            <a:off x="7809792" y="3124200"/>
            <a:ext cx="1181808" cy="1477328"/>
          </a:xfrm>
          <a:prstGeom prst="rect">
            <a:avLst/>
          </a:prstGeom>
        </p:spPr>
        <p:txBody>
          <a:bodyPr wrap="square">
            <a:spAutoFit/>
          </a:bodyPr>
          <a:lstStyle/>
          <a:p>
            <a:pPr algn="ctr"/>
            <a:r>
              <a:rPr lang="en-US" b="1" dirty="0" smtClean="0">
                <a:solidFill>
                  <a:schemeClr val="bg1"/>
                </a:solidFill>
              </a:rPr>
              <a:t>What Drug Packaging Should  Never  Do </a:t>
            </a:r>
            <a:endParaRPr lang="en-IN" dirty="0">
              <a:solidFill>
                <a:schemeClr val="bg1"/>
              </a:solidFill>
            </a:endParaRPr>
          </a:p>
        </p:txBody>
      </p:sp>
      <p:sp>
        <p:nvSpPr>
          <p:cNvPr id="45" name="Rectangle 44"/>
          <p:cNvSpPr/>
          <p:nvPr/>
        </p:nvSpPr>
        <p:spPr>
          <a:xfrm>
            <a:off x="2514600" y="1143000"/>
            <a:ext cx="4343400" cy="5334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Adequately preserve the integrity of the product(storage)</a:t>
            </a:r>
            <a:endParaRPr lang="en-IN" dirty="0"/>
          </a:p>
        </p:txBody>
      </p:sp>
      <p:sp>
        <p:nvSpPr>
          <p:cNvPr id="46" name="Rectangle 45"/>
          <p:cNvSpPr/>
          <p:nvPr/>
        </p:nvSpPr>
        <p:spPr>
          <a:xfrm>
            <a:off x="2514600" y="1905000"/>
            <a:ext cx="4343400" cy="3810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Contribute harmful components to the drug</a:t>
            </a:r>
            <a:endParaRPr lang="en-IN" dirty="0"/>
          </a:p>
        </p:txBody>
      </p:sp>
      <p:sp>
        <p:nvSpPr>
          <p:cNvPr id="47" name="Rectangle 46"/>
          <p:cNvSpPr/>
          <p:nvPr/>
        </p:nvSpPr>
        <p:spPr>
          <a:xfrm>
            <a:off x="2514600" y="2514600"/>
            <a:ext cx="4343400" cy="5334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Deliver the drug </a:t>
            </a:r>
            <a:r>
              <a:rPr lang="en-US" dirty="0" err="1" smtClean="0"/>
              <a:t>e.g</a:t>
            </a:r>
            <a:r>
              <a:rPr lang="en-US" dirty="0" smtClean="0"/>
              <a:t> .prefilled syringes, Inhalers, ophthalmic</a:t>
            </a:r>
            <a:endParaRPr lang="en-IN" dirty="0"/>
          </a:p>
        </p:txBody>
      </p:sp>
      <p:sp>
        <p:nvSpPr>
          <p:cNvPr id="48" name="Rectangle 47"/>
          <p:cNvSpPr/>
          <p:nvPr/>
        </p:nvSpPr>
        <p:spPr>
          <a:xfrm>
            <a:off x="2514600" y="3276600"/>
            <a:ext cx="4343400" cy="4572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Increase Toxicity of the product</a:t>
            </a:r>
            <a:endParaRPr lang="en-IN" dirty="0"/>
          </a:p>
        </p:txBody>
      </p:sp>
      <p:sp>
        <p:nvSpPr>
          <p:cNvPr id="49" name="Rectangle 48"/>
          <p:cNvSpPr/>
          <p:nvPr/>
        </p:nvSpPr>
        <p:spPr>
          <a:xfrm>
            <a:off x="2514600" y="3962400"/>
            <a:ext cx="4343400" cy="4572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Protect the Drug product during shelf life</a:t>
            </a:r>
            <a:endParaRPr lang="en-IN" dirty="0"/>
          </a:p>
        </p:txBody>
      </p:sp>
      <p:sp>
        <p:nvSpPr>
          <p:cNvPr id="50" name="Rectangle 49"/>
          <p:cNvSpPr/>
          <p:nvPr/>
        </p:nvSpPr>
        <p:spPr>
          <a:xfrm>
            <a:off x="2514600" y="4648200"/>
            <a:ext cx="4343400" cy="3810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t>Carciogenic</a:t>
            </a:r>
            <a:r>
              <a:rPr lang="en-US" dirty="0" smtClean="0"/>
              <a:t>/</a:t>
            </a:r>
            <a:r>
              <a:rPr lang="en-US" dirty="0" err="1" smtClean="0"/>
              <a:t>Genotoxic</a:t>
            </a:r>
            <a:endParaRPr lang="en-IN" dirty="0"/>
          </a:p>
        </p:txBody>
      </p:sp>
      <p:sp>
        <p:nvSpPr>
          <p:cNvPr id="51" name="Rectangle 50"/>
          <p:cNvSpPr/>
          <p:nvPr/>
        </p:nvSpPr>
        <p:spPr>
          <a:xfrm>
            <a:off x="2514600" y="5181600"/>
            <a:ext cx="4343400" cy="9144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Packaging materials have been in the focus of such investigations for long time as the contact time between drug product and packaging material is rather long.</a:t>
            </a:r>
            <a:endParaRPr lang="en-IN" sz="1600" dirty="0"/>
          </a:p>
        </p:txBody>
      </p:sp>
      <p:sp>
        <p:nvSpPr>
          <p:cNvPr id="52" name="Rectangle 51"/>
          <p:cNvSpPr/>
          <p:nvPr/>
        </p:nvSpPr>
        <p:spPr>
          <a:xfrm>
            <a:off x="2514600" y="6248400"/>
            <a:ext cx="4343400" cy="4572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Impact Drug efficiency/Stability(e.g. cause precipitation or Ph change</a:t>
            </a:r>
            <a:endParaRPr lang="en-IN" dirty="0"/>
          </a:p>
        </p:txBody>
      </p:sp>
      <p:cxnSp>
        <p:nvCxnSpPr>
          <p:cNvPr id="54" name="Straight Arrow Connector 53"/>
          <p:cNvCxnSpPr/>
          <p:nvPr/>
        </p:nvCxnSpPr>
        <p:spPr>
          <a:xfrm flipV="1">
            <a:off x="1447800" y="1295400"/>
            <a:ext cx="990600" cy="2209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a:endCxn id="47" idx="1"/>
          </p:cNvCxnSpPr>
          <p:nvPr/>
        </p:nvCxnSpPr>
        <p:spPr>
          <a:xfrm flipV="1">
            <a:off x="1447800" y="2781300"/>
            <a:ext cx="1066800" cy="10287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a:endCxn id="49" idx="1"/>
          </p:cNvCxnSpPr>
          <p:nvPr/>
        </p:nvCxnSpPr>
        <p:spPr>
          <a:xfrm>
            <a:off x="1447800" y="4191000"/>
            <a:ext cx="10668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a:off x="1447800" y="4648200"/>
            <a:ext cx="1066800" cy="762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a:endCxn id="46" idx="3"/>
          </p:cNvCxnSpPr>
          <p:nvPr/>
        </p:nvCxnSpPr>
        <p:spPr>
          <a:xfrm flipH="1" flipV="1">
            <a:off x="6858000" y="2095500"/>
            <a:ext cx="914400" cy="1028700"/>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a:endCxn id="48" idx="3"/>
          </p:cNvCxnSpPr>
          <p:nvPr/>
        </p:nvCxnSpPr>
        <p:spPr>
          <a:xfrm flipH="1" flipV="1">
            <a:off x="6858000" y="3505200"/>
            <a:ext cx="762000" cy="76200"/>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a:endCxn id="50" idx="3"/>
          </p:cNvCxnSpPr>
          <p:nvPr/>
        </p:nvCxnSpPr>
        <p:spPr>
          <a:xfrm flipH="1">
            <a:off x="6858000" y="4419600"/>
            <a:ext cx="838200" cy="419100"/>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69" name="Straight Arrow Connector 68"/>
          <p:cNvCxnSpPr>
            <a:endCxn id="52" idx="3"/>
          </p:cNvCxnSpPr>
          <p:nvPr/>
        </p:nvCxnSpPr>
        <p:spPr>
          <a:xfrm flipH="1">
            <a:off x="6858000" y="4724400"/>
            <a:ext cx="914400" cy="1752600"/>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checkerboard(across)">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nodeType="clickEffect">
                                  <p:stCondLst>
                                    <p:cond delay="0"/>
                                  </p:stCondLst>
                                  <p:childTnLst>
                                    <p:set>
                                      <p:cBhvr>
                                        <p:cTn id="11" dur="1" fill="hold">
                                          <p:stCondLst>
                                            <p:cond delay="0"/>
                                          </p:stCondLst>
                                        </p:cTn>
                                        <p:tgtEl>
                                          <p:spTgt spid="16">
                                            <p:txEl>
                                              <p:pRg st="0" end="0"/>
                                            </p:txEl>
                                          </p:spTgt>
                                        </p:tgtEl>
                                        <p:attrNameLst>
                                          <p:attrName>style.visibility</p:attrName>
                                        </p:attrNameLst>
                                      </p:cBhvr>
                                      <p:to>
                                        <p:strVal val="visible"/>
                                      </p:to>
                                    </p:set>
                                    <p:anim calcmode="lin" valueType="num">
                                      <p:cBhvr>
                                        <p:cTn id="12" dur="1000" fill="hold"/>
                                        <p:tgtEl>
                                          <p:spTgt spid="16">
                                            <p:txEl>
                                              <p:pRg st="0" end="0"/>
                                            </p:txEl>
                                          </p:spTgt>
                                        </p:tgtEl>
                                        <p:attrNameLst>
                                          <p:attrName>ppt_w</p:attrName>
                                        </p:attrNameLst>
                                      </p:cBhvr>
                                      <p:tavLst>
                                        <p:tav tm="0">
                                          <p:val>
                                            <p:strVal val="#ppt_w*0.70"/>
                                          </p:val>
                                        </p:tav>
                                        <p:tav tm="100000">
                                          <p:val>
                                            <p:strVal val="#ppt_w"/>
                                          </p:val>
                                        </p:tav>
                                      </p:tavLst>
                                    </p:anim>
                                    <p:anim calcmode="lin" valueType="num">
                                      <p:cBhvr>
                                        <p:cTn id="13" dur="1000" fill="hold"/>
                                        <p:tgtEl>
                                          <p:spTgt spid="16">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16">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additive="base">
                                        <p:cTn id="19" dur="500" fill="hold"/>
                                        <p:tgtEl>
                                          <p:spTgt spid="40"/>
                                        </p:tgtEl>
                                        <p:attrNameLst>
                                          <p:attrName>ppt_x</p:attrName>
                                        </p:attrNameLst>
                                      </p:cBhvr>
                                      <p:tavLst>
                                        <p:tav tm="0">
                                          <p:val>
                                            <p:strVal val="#ppt_x"/>
                                          </p:val>
                                        </p:tav>
                                        <p:tav tm="100000">
                                          <p:val>
                                            <p:strVal val="#ppt_x"/>
                                          </p:val>
                                        </p:tav>
                                      </p:tavLst>
                                    </p:anim>
                                    <p:anim calcmode="lin" valueType="num">
                                      <p:cBhvr additive="base">
                                        <p:cTn id="20"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42"/>
                                        </p:tgtEl>
                                        <p:attrNameLst>
                                          <p:attrName>style.visibility</p:attrName>
                                        </p:attrNameLst>
                                      </p:cBhvr>
                                      <p:to>
                                        <p:strVal val="visible"/>
                                      </p:to>
                                    </p:set>
                                    <p:animEffect transition="in" filter="slide(fromBottom)">
                                      <p:cBhvr>
                                        <p:cTn id="25" dur="500"/>
                                        <p:tgtEl>
                                          <p:spTgt spid="42"/>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54"/>
                                        </p:tgtEl>
                                        <p:attrNameLst>
                                          <p:attrName>style.visibility</p:attrName>
                                        </p:attrNameLst>
                                      </p:cBhvr>
                                      <p:to>
                                        <p:strVal val="visible"/>
                                      </p:to>
                                    </p:set>
                                    <p:animEffect transition="in" filter="blinds(horizontal)">
                                      <p:cBhvr>
                                        <p:cTn id="30" dur="500"/>
                                        <p:tgtEl>
                                          <p:spTgt spid="54"/>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45"/>
                                        </p:tgtEl>
                                        <p:attrNameLst>
                                          <p:attrName>style.visibility</p:attrName>
                                        </p:attrNameLst>
                                      </p:cBhvr>
                                      <p:to>
                                        <p:strVal val="visible"/>
                                      </p:to>
                                    </p:set>
                                    <p:anim calcmode="lin" valueType="num">
                                      <p:cBhvr additive="base">
                                        <p:cTn id="35" dur="500" fill="hold"/>
                                        <p:tgtEl>
                                          <p:spTgt spid="45"/>
                                        </p:tgtEl>
                                        <p:attrNameLst>
                                          <p:attrName>ppt_x</p:attrName>
                                        </p:attrNameLst>
                                      </p:cBhvr>
                                      <p:tavLst>
                                        <p:tav tm="0">
                                          <p:val>
                                            <p:strVal val="#ppt_x"/>
                                          </p:val>
                                        </p:tav>
                                        <p:tav tm="100000">
                                          <p:val>
                                            <p:strVal val="#ppt_x"/>
                                          </p:val>
                                        </p:tav>
                                      </p:tavLst>
                                    </p:anim>
                                    <p:anim calcmode="lin" valueType="num">
                                      <p:cBhvr additive="base">
                                        <p:cTn id="36"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nodeType="clickEffect">
                                  <p:stCondLst>
                                    <p:cond delay="0"/>
                                  </p:stCondLst>
                                  <p:childTnLst>
                                    <p:set>
                                      <p:cBhvr>
                                        <p:cTn id="40" dur="1" fill="hold">
                                          <p:stCondLst>
                                            <p:cond delay="0"/>
                                          </p:stCondLst>
                                        </p:cTn>
                                        <p:tgtEl>
                                          <p:spTgt spid="56"/>
                                        </p:tgtEl>
                                        <p:attrNameLst>
                                          <p:attrName>style.visibility</p:attrName>
                                        </p:attrNameLst>
                                      </p:cBhvr>
                                      <p:to>
                                        <p:strVal val="visible"/>
                                      </p:to>
                                    </p:set>
                                    <p:animEffect transition="in" filter="blinds(horizontal)">
                                      <p:cBhvr>
                                        <p:cTn id="41" dur="500"/>
                                        <p:tgtEl>
                                          <p:spTgt spid="56"/>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47"/>
                                        </p:tgtEl>
                                        <p:attrNameLst>
                                          <p:attrName>style.visibility</p:attrName>
                                        </p:attrNameLst>
                                      </p:cBhvr>
                                      <p:to>
                                        <p:strVal val="visible"/>
                                      </p:to>
                                    </p:set>
                                    <p:anim calcmode="lin" valueType="num">
                                      <p:cBhvr additive="base">
                                        <p:cTn id="46" dur="500" fill="hold"/>
                                        <p:tgtEl>
                                          <p:spTgt spid="47"/>
                                        </p:tgtEl>
                                        <p:attrNameLst>
                                          <p:attrName>ppt_x</p:attrName>
                                        </p:attrNameLst>
                                      </p:cBhvr>
                                      <p:tavLst>
                                        <p:tav tm="0">
                                          <p:val>
                                            <p:strVal val="#ppt_x"/>
                                          </p:val>
                                        </p:tav>
                                        <p:tav tm="100000">
                                          <p:val>
                                            <p:strVal val="#ppt_x"/>
                                          </p:val>
                                        </p:tav>
                                      </p:tavLst>
                                    </p:anim>
                                    <p:anim calcmode="lin" valueType="num">
                                      <p:cBhvr additive="base">
                                        <p:cTn id="47"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nodeType="clickEffect">
                                  <p:stCondLst>
                                    <p:cond delay="0"/>
                                  </p:stCondLst>
                                  <p:childTnLst>
                                    <p:set>
                                      <p:cBhvr>
                                        <p:cTn id="51" dur="1" fill="hold">
                                          <p:stCondLst>
                                            <p:cond delay="0"/>
                                          </p:stCondLst>
                                        </p:cTn>
                                        <p:tgtEl>
                                          <p:spTgt spid="58"/>
                                        </p:tgtEl>
                                        <p:attrNameLst>
                                          <p:attrName>style.visibility</p:attrName>
                                        </p:attrNameLst>
                                      </p:cBhvr>
                                      <p:to>
                                        <p:strVal val="visible"/>
                                      </p:to>
                                    </p:set>
                                    <p:animEffect transition="in" filter="blinds(horizontal)">
                                      <p:cBhvr>
                                        <p:cTn id="52" dur="500"/>
                                        <p:tgtEl>
                                          <p:spTgt spid="58"/>
                                        </p:tgtEl>
                                      </p:cBhvr>
                                    </p:animEffect>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49"/>
                                        </p:tgtEl>
                                        <p:attrNameLst>
                                          <p:attrName>style.visibility</p:attrName>
                                        </p:attrNameLst>
                                      </p:cBhvr>
                                      <p:to>
                                        <p:strVal val="visible"/>
                                      </p:to>
                                    </p:set>
                                    <p:anim calcmode="lin" valueType="num">
                                      <p:cBhvr additive="base">
                                        <p:cTn id="57" dur="500" fill="hold"/>
                                        <p:tgtEl>
                                          <p:spTgt spid="49"/>
                                        </p:tgtEl>
                                        <p:attrNameLst>
                                          <p:attrName>ppt_x</p:attrName>
                                        </p:attrNameLst>
                                      </p:cBhvr>
                                      <p:tavLst>
                                        <p:tav tm="0">
                                          <p:val>
                                            <p:strVal val="#ppt_x"/>
                                          </p:val>
                                        </p:tav>
                                        <p:tav tm="100000">
                                          <p:val>
                                            <p:strVal val="#ppt_x"/>
                                          </p:val>
                                        </p:tav>
                                      </p:tavLst>
                                    </p:anim>
                                    <p:anim calcmode="lin" valueType="num">
                                      <p:cBhvr additive="base">
                                        <p:cTn id="58"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3" presetClass="entr" presetSubtype="10" fill="hold" nodeType="clickEffect">
                                  <p:stCondLst>
                                    <p:cond delay="0"/>
                                  </p:stCondLst>
                                  <p:childTnLst>
                                    <p:set>
                                      <p:cBhvr>
                                        <p:cTn id="62" dur="1" fill="hold">
                                          <p:stCondLst>
                                            <p:cond delay="0"/>
                                          </p:stCondLst>
                                        </p:cTn>
                                        <p:tgtEl>
                                          <p:spTgt spid="60"/>
                                        </p:tgtEl>
                                        <p:attrNameLst>
                                          <p:attrName>style.visibility</p:attrName>
                                        </p:attrNameLst>
                                      </p:cBhvr>
                                      <p:to>
                                        <p:strVal val="visible"/>
                                      </p:to>
                                    </p:set>
                                    <p:animEffect transition="in" filter="blinds(horizontal)">
                                      <p:cBhvr>
                                        <p:cTn id="63" dur="500"/>
                                        <p:tgtEl>
                                          <p:spTgt spid="60"/>
                                        </p:tgtEl>
                                      </p:cBhvr>
                                    </p:animEffect>
                                  </p:childTnLst>
                                </p:cTn>
                              </p:par>
                            </p:childTnLst>
                          </p:cTn>
                        </p:par>
                      </p:childTnLst>
                    </p:cTn>
                  </p:par>
                  <p:par>
                    <p:cTn id="64" fill="hold">
                      <p:stCondLst>
                        <p:cond delay="indefinite"/>
                      </p:stCondLst>
                      <p:childTnLst>
                        <p:par>
                          <p:cTn id="65" fill="hold">
                            <p:stCondLst>
                              <p:cond delay="0"/>
                            </p:stCondLst>
                            <p:childTnLst>
                              <p:par>
                                <p:cTn id="66" presetID="2" presetClass="entr" presetSubtype="4" fill="hold" grpId="0" nodeType="clickEffect">
                                  <p:stCondLst>
                                    <p:cond delay="0"/>
                                  </p:stCondLst>
                                  <p:childTnLst>
                                    <p:set>
                                      <p:cBhvr>
                                        <p:cTn id="67" dur="1" fill="hold">
                                          <p:stCondLst>
                                            <p:cond delay="0"/>
                                          </p:stCondLst>
                                        </p:cTn>
                                        <p:tgtEl>
                                          <p:spTgt spid="51"/>
                                        </p:tgtEl>
                                        <p:attrNameLst>
                                          <p:attrName>style.visibility</p:attrName>
                                        </p:attrNameLst>
                                      </p:cBhvr>
                                      <p:to>
                                        <p:strVal val="visible"/>
                                      </p:to>
                                    </p:set>
                                    <p:anim calcmode="lin" valueType="num">
                                      <p:cBhvr additive="base">
                                        <p:cTn id="68" dur="500" fill="hold"/>
                                        <p:tgtEl>
                                          <p:spTgt spid="51"/>
                                        </p:tgtEl>
                                        <p:attrNameLst>
                                          <p:attrName>ppt_x</p:attrName>
                                        </p:attrNameLst>
                                      </p:cBhvr>
                                      <p:tavLst>
                                        <p:tav tm="0">
                                          <p:val>
                                            <p:strVal val="#ppt_x"/>
                                          </p:val>
                                        </p:tav>
                                        <p:tav tm="100000">
                                          <p:val>
                                            <p:strVal val="#ppt_x"/>
                                          </p:val>
                                        </p:tav>
                                      </p:tavLst>
                                    </p:anim>
                                    <p:anim calcmode="lin" valueType="num">
                                      <p:cBhvr additive="base">
                                        <p:cTn id="69" dur="500" fill="hold"/>
                                        <p:tgtEl>
                                          <p:spTgt spid="51"/>
                                        </p:tgtEl>
                                        <p:attrNameLst>
                                          <p:attrName>ppt_y</p:attrName>
                                        </p:attrNameLst>
                                      </p:cBhvr>
                                      <p:tavLst>
                                        <p:tav tm="0">
                                          <p:val>
                                            <p:strVal val="1+#ppt_h/2"/>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 presetClass="entr" presetSubtype="4" fill="hold" grpId="0" nodeType="clickEffect">
                                  <p:stCondLst>
                                    <p:cond delay="0"/>
                                  </p:stCondLst>
                                  <p:childTnLst>
                                    <p:set>
                                      <p:cBhvr>
                                        <p:cTn id="73" dur="1" fill="hold">
                                          <p:stCondLst>
                                            <p:cond delay="0"/>
                                          </p:stCondLst>
                                        </p:cTn>
                                        <p:tgtEl>
                                          <p:spTgt spid="43"/>
                                        </p:tgtEl>
                                        <p:attrNameLst>
                                          <p:attrName>style.visibility</p:attrName>
                                        </p:attrNameLst>
                                      </p:cBhvr>
                                      <p:to>
                                        <p:strVal val="visible"/>
                                      </p:to>
                                    </p:set>
                                    <p:anim calcmode="lin" valueType="num">
                                      <p:cBhvr additive="base">
                                        <p:cTn id="74" dur="500" fill="hold"/>
                                        <p:tgtEl>
                                          <p:spTgt spid="43"/>
                                        </p:tgtEl>
                                        <p:attrNameLst>
                                          <p:attrName>ppt_x</p:attrName>
                                        </p:attrNameLst>
                                      </p:cBhvr>
                                      <p:tavLst>
                                        <p:tav tm="0">
                                          <p:val>
                                            <p:strVal val="#ppt_x"/>
                                          </p:val>
                                        </p:tav>
                                        <p:tav tm="100000">
                                          <p:val>
                                            <p:strVal val="#ppt_x"/>
                                          </p:val>
                                        </p:tav>
                                      </p:tavLst>
                                    </p:anim>
                                    <p:anim calcmode="lin" valueType="num">
                                      <p:cBhvr additive="base">
                                        <p:cTn id="75"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12" presetClass="entr" presetSubtype="4" fill="hold" grpId="0" nodeType="clickEffect">
                                  <p:stCondLst>
                                    <p:cond delay="0"/>
                                  </p:stCondLst>
                                  <p:childTnLst>
                                    <p:set>
                                      <p:cBhvr>
                                        <p:cTn id="79" dur="1" fill="hold">
                                          <p:stCondLst>
                                            <p:cond delay="0"/>
                                          </p:stCondLst>
                                        </p:cTn>
                                        <p:tgtEl>
                                          <p:spTgt spid="44"/>
                                        </p:tgtEl>
                                        <p:attrNameLst>
                                          <p:attrName>style.visibility</p:attrName>
                                        </p:attrNameLst>
                                      </p:cBhvr>
                                      <p:to>
                                        <p:strVal val="visible"/>
                                      </p:to>
                                    </p:set>
                                    <p:animEffect transition="in" filter="slide(fromBottom)">
                                      <p:cBhvr>
                                        <p:cTn id="80" dur="500"/>
                                        <p:tgtEl>
                                          <p:spTgt spid="44"/>
                                        </p:tgtEl>
                                      </p:cBhvr>
                                    </p:animEffect>
                                  </p:childTnLst>
                                </p:cTn>
                              </p:par>
                            </p:childTnLst>
                          </p:cTn>
                        </p:par>
                      </p:childTnLst>
                    </p:cTn>
                  </p:par>
                  <p:par>
                    <p:cTn id="81" fill="hold">
                      <p:stCondLst>
                        <p:cond delay="indefinite"/>
                      </p:stCondLst>
                      <p:childTnLst>
                        <p:par>
                          <p:cTn id="82" fill="hold">
                            <p:stCondLst>
                              <p:cond delay="0"/>
                            </p:stCondLst>
                            <p:childTnLst>
                              <p:par>
                                <p:cTn id="83" presetID="3" presetClass="entr" presetSubtype="10" fill="hold" nodeType="clickEffect">
                                  <p:stCondLst>
                                    <p:cond delay="0"/>
                                  </p:stCondLst>
                                  <p:childTnLst>
                                    <p:set>
                                      <p:cBhvr>
                                        <p:cTn id="84" dur="1" fill="hold">
                                          <p:stCondLst>
                                            <p:cond delay="0"/>
                                          </p:stCondLst>
                                        </p:cTn>
                                        <p:tgtEl>
                                          <p:spTgt spid="62"/>
                                        </p:tgtEl>
                                        <p:attrNameLst>
                                          <p:attrName>style.visibility</p:attrName>
                                        </p:attrNameLst>
                                      </p:cBhvr>
                                      <p:to>
                                        <p:strVal val="visible"/>
                                      </p:to>
                                    </p:set>
                                    <p:animEffect transition="in" filter="blinds(horizontal)">
                                      <p:cBhvr>
                                        <p:cTn id="85" dur="500"/>
                                        <p:tgtEl>
                                          <p:spTgt spid="62"/>
                                        </p:tgtEl>
                                      </p:cBhvr>
                                    </p:animEffect>
                                  </p:childTnLst>
                                </p:cTn>
                              </p:par>
                            </p:childTnLst>
                          </p:cTn>
                        </p:par>
                      </p:childTnLst>
                    </p:cTn>
                  </p:par>
                  <p:par>
                    <p:cTn id="86" fill="hold">
                      <p:stCondLst>
                        <p:cond delay="indefinite"/>
                      </p:stCondLst>
                      <p:childTnLst>
                        <p:par>
                          <p:cTn id="87" fill="hold">
                            <p:stCondLst>
                              <p:cond delay="0"/>
                            </p:stCondLst>
                            <p:childTnLst>
                              <p:par>
                                <p:cTn id="88" presetID="2" presetClass="entr" presetSubtype="4" fill="hold" grpId="0" nodeType="clickEffect">
                                  <p:stCondLst>
                                    <p:cond delay="0"/>
                                  </p:stCondLst>
                                  <p:childTnLst>
                                    <p:set>
                                      <p:cBhvr>
                                        <p:cTn id="89" dur="1" fill="hold">
                                          <p:stCondLst>
                                            <p:cond delay="0"/>
                                          </p:stCondLst>
                                        </p:cTn>
                                        <p:tgtEl>
                                          <p:spTgt spid="46"/>
                                        </p:tgtEl>
                                        <p:attrNameLst>
                                          <p:attrName>style.visibility</p:attrName>
                                        </p:attrNameLst>
                                      </p:cBhvr>
                                      <p:to>
                                        <p:strVal val="visible"/>
                                      </p:to>
                                    </p:set>
                                    <p:anim calcmode="lin" valueType="num">
                                      <p:cBhvr additive="base">
                                        <p:cTn id="90" dur="500" fill="hold"/>
                                        <p:tgtEl>
                                          <p:spTgt spid="46"/>
                                        </p:tgtEl>
                                        <p:attrNameLst>
                                          <p:attrName>ppt_x</p:attrName>
                                        </p:attrNameLst>
                                      </p:cBhvr>
                                      <p:tavLst>
                                        <p:tav tm="0">
                                          <p:val>
                                            <p:strVal val="#ppt_x"/>
                                          </p:val>
                                        </p:tav>
                                        <p:tav tm="100000">
                                          <p:val>
                                            <p:strVal val="#ppt_x"/>
                                          </p:val>
                                        </p:tav>
                                      </p:tavLst>
                                    </p:anim>
                                    <p:anim calcmode="lin" valueType="num">
                                      <p:cBhvr additive="base">
                                        <p:cTn id="91"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3" presetClass="entr" presetSubtype="10" fill="hold" nodeType="clickEffect">
                                  <p:stCondLst>
                                    <p:cond delay="0"/>
                                  </p:stCondLst>
                                  <p:childTnLst>
                                    <p:set>
                                      <p:cBhvr>
                                        <p:cTn id="95" dur="1" fill="hold">
                                          <p:stCondLst>
                                            <p:cond delay="0"/>
                                          </p:stCondLst>
                                        </p:cTn>
                                        <p:tgtEl>
                                          <p:spTgt spid="64"/>
                                        </p:tgtEl>
                                        <p:attrNameLst>
                                          <p:attrName>style.visibility</p:attrName>
                                        </p:attrNameLst>
                                      </p:cBhvr>
                                      <p:to>
                                        <p:strVal val="visible"/>
                                      </p:to>
                                    </p:set>
                                    <p:animEffect transition="in" filter="blinds(horizontal)">
                                      <p:cBhvr>
                                        <p:cTn id="96" dur="500"/>
                                        <p:tgtEl>
                                          <p:spTgt spid="64"/>
                                        </p:tgtEl>
                                      </p:cBhvr>
                                    </p:animEffect>
                                  </p:childTnLst>
                                </p:cTn>
                              </p:par>
                            </p:childTnLst>
                          </p:cTn>
                        </p:par>
                      </p:childTnLst>
                    </p:cTn>
                  </p:par>
                  <p:par>
                    <p:cTn id="97" fill="hold">
                      <p:stCondLst>
                        <p:cond delay="indefinite"/>
                      </p:stCondLst>
                      <p:childTnLst>
                        <p:par>
                          <p:cTn id="98" fill="hold">
                            <p:stCondLst>
                              <p:cond delay="0"/>
                            </p:stCondLst>
                            <p:childTnLst>
                              <p:par>
                                <p:cTn id="99" presetID="2" presetClass="entr" presetSubtype="4" fill="hold" grpId="0" nodeType="clickEffect">
                                  <p:stCondLst>
                                    <p:cond delay="0"/>
                                  </p:stCondLst>
                                  <p:childTnLst>
                                    <p:set>
                                      <p:cBhvr>
                                        <p:cTn id="100" dur="1" fill="hold">
                                          <p:stCondLst>
                                            <p:cond delay="0"/>
                                          </p:stCondLst>
                                        </p:cTn>
                                        <p:tgtEl>
                                          <p:spTgt spid="48"/>
                                        </p:tgtEl>
                                        <p:attrNameLst>
                                          <p:attrName>style.visibility</p:attrName>
                                        </p:attrNameLst>
                                      </p:cBhvr>
                                      <p:to>
                                        <p:strVal val="visible"/>
                                      </p:to>
                                    </p:set>
                                    <p:anim calcmode="lin" valueType="num">
                                      <p:cBhvr additive="base">
                                        <p:cTn id="101" dur="500" fill="hold"/>
                                        <p:tgtEl>
                                          <p:spTgt spid="48"/>
                                        </p:tgtEl>
                                        <p:attrNameLst>
                                          <p:attrName>ppt_x</p:attrName>
                                        </p:attrNameLst>
                                      </p:cBhvr>
                                      <p:tavLst>
                                        <p:tav tm="0">
                                          <p:val>
                                            <p:strVal val="#ppt_x"/>
                                          </p:val>
                                        </p:tav>
                                        <p:tav tm="100000">
                                          <p:val>
                                            <p:strVal val="#ppt_x"/>
                                          </p:val>
                                        </p:tav>
                                      </p:tavLst>
                                    </p:anim>
                                    <p:anim calcmode="lin" valueType="num">
                                      <p:cBhvr additive="base">
                                        <p:cTn id="102"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3" presetClass="entr" presetSubtype="10" fill="hold" nodeType="clickEffect">
                                  <p:stCondLst>
                                    <p:cond delay="0"/>
                                  </p:stCondLst>
                                  <p:childTnLst>
                                    <p:set>
                                      <p:cBhvr>
                                        <p:cTn id="106" dur="1" fill="hold">
                                          <p:stCondLst>
                                            <p:cond delay="0"/>
                                          </p:stCondLst>
                                        </p:cTn>
                                        <p:tgtEl>
                                          <p:spTgt spid="67"/>
                                        </p:tgtEl>
                                        <p:attrNameLst>
                                          <p:attrName>style.visibility</p:attrName>
                                        </p:attrNameLst>
                                      </p:cBhvr>
                                      <p:to>
                                        <p:strVal val="visible"/>
                                      </p:to>
                                    </p:set>
                                    <p:animEffect transition="in" filter="blinds(horizontal)">
                                      <p:cBhvr>
                                        <p:cTn id="107" dur="500"/>
                                        <p:tgtEl>
                                          <p:spTgt spid="67"/>
                                        </p:tgtEl>
                                      </p:cBhvr>
                                    </p:animEffect>
                                  </p:childTnLst>
                                </p:cTn>
                              </p:par>
                            </p:childTnLst>
                          </p:cTn>
                        </p:par>
                      </p:childTnLst>
                    </p:cTn>
                  </p:par>
                  <p:par>
                    <p:cTn id="108" fill="hold">
                      <p:stCondLst>
                        <p:cond delay="indefinite"/>
                      </p:stCondLst>
                      <p:childTnLst>
                        <p:par>
                          <p:cTn id="109" fill="hold">
                            <p:stCondLst>
                              <p:cond delay="0"/>
                            </p:stCondLst>
                            <p:childTnLst>
                              <p:par>
                                <p:cTn id="110" presetID="2" presetClass="entr" presetSubtype="4" fill="hold" grpId="0" nodeType="clickEffect">
                                  <p:stCondLst>
                                    <p:cond delay="0"/>
                                  </p:stCondLst>
                                  <p:childTnLst>
                                    <p:set>
                                      <p:cBhvr>
                                        <p:cTn id="111" dur="1" fill="hold">
                                          <p:stCondLst>
                                            <p:cond delay="0"/>
                                          </p:stCondLst>
                                        </p:cTn>
                                        <p:tgtEl>
                                          <p:spTgt spid="50"/>
                                        </p:tgtEl>
                                        <p:attrNameLst>
                                          <p:attrName>style.visibility</p:attrName>
                                        </p:attrNameLst>
                                      </p:cBhvr>
                                      <p:to>
                                        <p:strVal val="visible"/>
                                      </p:to>
                                    </p:set>
                                    <p:anim calcmode="lin" valueType="num">
                                      <p:cBhvr additive="base">
                                        <p:cTn id="112" dur="500" fill="hold"/>
                                        <p:tgtEl>
                                          <p:spTgt spid="50"/>
                                        </p:tgtEl>
                                        <p:attrNameLst>
                                          <p:attrName>ppt_x</p:attrName>
                                        </p:attrNameLst>
                                      </p:cBhvr>
                                      <p:tavLst>
                                        <p:tav tm="0">
                                          <p:val>
                                            <p:strVal val="#ppt_x"/>
                                          </p:val>
                                        </p:tav>
                                        <p:tav tm="100000">
                                          <p:val>
                                            <p:strVal val="#ppt_x"/>
                                          </p:val>
                                        </p:tav>
                                      </p:tavLst>
                                    </p:anim>
                                    <p:anim calcmode="lin" valueType="num">
                                      <p:cBhvr additive="base">
                                        <p:cTn id="113"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par>
                    <p:cTn id="114" fill="hold">
                      <p:stCondLst>
                        <p:cond delay="indefinite"/>
                      </p:stCondLst>
                      <p:childTnLst>
                        <p:par>
                          <p:cTn id="115" fill="hold">
                            <p:stCondLst>
                              <p:cond delay="0"/>
                            </p:stCondLst>
                            <p:childTnLst>
                              <p:par>
                                <p:cTn id="116" presetID="3" presetClass="entr" presetSubtype="10" fill="hold" nodeType="clickEffect">
                                  <p:stCondLst>
                                    <p:cond delay="0"/>
                                  </p:stCondLst>
                                  <p:childTnLst>
                                    <p:set>
                                      <p:cBhvr>
                                        <p:cTn id="117" dur="1" fill="hold">
                                          <p:stCondLst>
                                            <p:cond delay="0"/>
                                          </p:stCondLst>
                                        </p:cTn>
                                        <p:tgtEl>
                                          <p:spTgt spid="69"/>
                                        </p:tgtEl>
                                        <p:attrNameLst>
                                          <p:attrName>style.visibility</p:attrName>
                                        </p:attrNameLst>
                                      </p:cBhvr>
                                      <p:to>
                                        <p:strVal val="visible"/>
                                      </p:to>
                                    </p:set>
                                    <p:animEffect transition="in" filter="blinds(horizontal)">
                                      <p:cBhvr>
                                        <p:cTn id="118" dur="500"/>
                                        <p:tgtEl>
                                          <p:spTgt spid="69"/>
                                        </p:tgtEl>
                                      </p:cBhvr>
                                    </p:animEffect>
                                  </p:childTnLst>
                                </p:cTn>
                              </p:par>
                            </p:childTnLst>
                          </p:cTn>
                        </p:par>
                      </p:childTnLst>
                    </p:cTn>
                  </p:par>
                  <p:par>
                    <p:cTn id="119" fill="hold">
                      <p:stCondLst>
                        <p:cond delay="indefinite"/>
                      </p:stCondLst>
                      <p:childTnLst>
                        <p:par>
                          <p:cTn id="120" fill="hold">
                            <p:stCondLst>
                              <p:cond delay="0"/>
                            </p:stCondLst>
                            <p:childTnLst>
                              <p:par>
                                <p:cTn id="121" presetID="2" presetClass="entr" presetSubtype="4" fill="hold" grpId="0" nodeType="clickEffect">
                                  <p:stCondLst>
                                    <p:cond delay="0"/>
                                  </p:stCondLst>
                                  <p:childTnLst>
                                    <p:set>
                                      <p:cBhvr>
                                        <p:cTn id="122" dur="1" fill="hold">
                                          <p:stCondLst>
                                            <p:cond delay="0"/>
                                          </p:stCondLst>
                                        </p:cTn>
                                        <p:tgtEl>
                                          <p:spTgt spid="52"/>
                                        </p:tgtEl>
                                        <p:attrNameLst>
                                          <p:attrName>style.visibility</p:attrName>
                                        </p:attrNameLst>
                                      </p:cBhvr>
                                      <p:to>
                                        <p:strVal val="visible"/>
                                      </p:to>
                                    </p:set>
                                    <p:anim calcmode="lin" valueType="num">
                                      <p:cBhvr additive="base">
                                        <p:cTn id="123" dur="500" fill="hold"/>
                                        <p:tgtEl>
                                          <p:spTgt spid="52"/>
                                        </p:tgtEl>
                                        <p:attrNameLst>
                                          <p:attrName>ppt_x</p:attrName>
                                        </p:attrNameLst>
                                      </p:cBhvr>
                                      <p:tavLst>
                                        <p:tav tm="0">
                                          <p:val>
                                            <p:strVal val="#ppt_x"/>
                                          </p:val>
                                        </p:tav>
                                        <p:tav tm="100000">
                                          <p:val>
                                            <p:strVal val="#ppt_x"/>
                                          </p:val>
                                        </p:tav>
                                      </p:tavLst>
                                    </p:anim>
                                    <p:anim calcmode="lin" valueType="num">
                                      <p:cBhvr additive="base">
                                        <p:cTn id="124"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40" grpId="0" animBg="1"/>
      <p:bldP spid="42" grpId="0"/>
      <p:bldP spid="43" grpId="0" animBg="1"/>
      <p:bldP spid="44" grpId="0"/>
      <p:bldP spid="45" grpId="0" animBg="1"/>
      <p:bldP spid="46" grpId="0" animBg="1"/>
      <p:bldP spid="47" grpId="0" animBg="1"/>
      <p:bldP spid="48" grpId="0" animBg="1"/>
      <p:bldP spid="49" grpId="0" animBg="1"/>
      <p:bldP spid="50" grpId="0" animBg="1"/>
      <p:bldP spid="51" grpId="0" animBg="1"/>
      <p:bldP spid="52"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1" y="152400"/>
            <a:ext cx="9143999" cy="6858000"/>
          </a:xfrm>
          <a:prstGeom prst="rect">
            <a:avLst/>
          </a:prstGeom>
        </p:spPr>
      </p:pic>
      <p:sp>
        <p:nvSpPr>
          <p:cNvPr id="7" name="Rectangle 6"/>
          <p:cNvSpPr/>
          <p:nvPr/>
        </p:nvSpPr>
        <p:spPr>
          <a:xfrm>
            <a:off x="457200" y="474345"/>
            <a:ext cx="7924800" cy="5078313"/>
          </a:xfrm>
          <a:prstGeom prst="rect">
            <a:avLst/>
          </a:prstGeom>
        </p:spPr>
        <p:txBody>
          <a:bodyPr wrap="square">
            <a:spAutoFit/>
          </a:bodyPr>
          <a:lstStyle/>
          <a:p>
            <a:r>
              <a:rPr lang="en-US" sz="2200" b="1" u="sng" dirty="0" smtClean="0"/>
              <a:t>Determination of </a:t>
            </a:r>
            <a:r>
              <a:rPr lang="en-US" sz="2200" b="1" u="sng" dirty="0" err="1" smtClean="0"/>
              <a:t>Extractables</a:t>
            </a:r>
            <a:r>
              <a:rPr lang="en-US" sz="2200" b="1" u="sng" dirty="0" smtClean="0"/>
              <a:t> and </a:t>
            </a:r>
            <a:r>
              <a:rPr lang="en-US" sz="2200" b="1" u="sng" dirty="0" err="1" smtClean="0"/>
              <a:t>Leachables</a:t>
            </a:r>
            <a:r>
              <a:rPr lang="en-US" sz="2200" b="1" u="sng" dirty="0" smtClean="0"/>
              <a:t> from Container Closure Systems </a:t>
            </a:r>
            <a:r>
              <a:rPr lang="en-US" sz="2000" b="1" dirty="0" smtClean="0"/>
              <a:t/>
            </a:r>
            <a:br>
              <a:rPr lang="en-US" sz="2000" b="1" dirty="0" smtClean="0"/>
            </a:br>
            <a:r>
              <a:rPr lang="en-US" sz="2000" b="1" dirty="0" smtClean="0"/>
              <a:t/>
            </a:r>
            <a:br>
              <a:rPr lang="en-US" sz="2000" b="1" dirty="0" smtClean="0"/>
            </a:br>
            <a:r>
              <a:rPr lang="en-US" sz="2000" b="1" dirty="0" smtClean="0"/>
              <a:t>1)</a:t>
            </a:r>
            <a:r>
              <a:rPr lang="en-US" sz="2000" dirty="0" smtClean="0"/>
              <a:t>Review composition of primary packaging components with vendors and obtain certificates of </a:t>
            </a:r>
            <a:r>
              <a:rPr lang="en-US" sz="2000" dirty="0" err="1" smtClean="0"/>
              <a:t>compendial</a:t>
            </a:r>
            <a:r>
              <a:rPr lang="en-US" sz="2000" dirty="0" smtClean="0"/>
              <a:t> compliance.</a:t>
            </a:r>
            <a:br>
              <a:rPr lang="en-US" sz="2000" dirty="0" smtClean="0"/>
            </a:br>
            <a:r>
              <a:rPr lang="en-US" sz="2000" dirty="0" smtClean="0"/>
              <a:t>2) Identify potential </a:t>
            </a:r>
            <a:r>
              <a:rPr lang="en-US" sz="2000" dirty="0" err="1" smtClean="0"/>
              <a:t>Extractables</a:t>
            </a:r>
            <a:r>
              <a:rPr lang="en-US" sz="2000" dirty="0" smtClean="0"/>
              <a:t> and </a:t>
            </a:r>
            <a:r>
              <a:rPr lang="en-US" sz="2000" dirty="0" err="1" smtClean="0"/>
              <a:t>Leachables</a:t>
            </a:r>
            <a:r>
              <a:rPr lang="en-US" sz="2000" dirty="0" smtClean="0"/>
              <a:t> with assistance from vendors, literature search , primary screening etc.</a:t>
            </a:r>
            <a:br>
              <a:rPr lang="en-US" sz="2000" dirty="0" smtClean="0"/>
            </a:br>
            <a:r>
              <a:rPr lang="en-US" sz="2000" dirty="0" smtClean="0"/>
              <a:t>3) Perform Extractable studies with solvents representative of the drug product.</a:t>
            </a:r>
            <a:br>
              <a:rPr lang="en-US" sz="2000" dirty="0" smtClean="0"/>
            </a:br>
            <a:r>
              <a:rPr lang="en-US" sz="2000" dirty="0" smtClean="0"/>
              <a:t>4) Identify and quantify </a:t>
            </a:r>
            <a:r>
              <a:rPr lang="en-US" sz="2000" dirty="0" err="1" smtClean="0"/>
              <a:t>Extractables</a:t>
            </a:r>
            <a:r>
              <a:rPr lang="en-US" sz="2000" dirty="0" smtClean="0"/>
              <a:t> compare </a:t>
            </a:r>
            <a:r>
              <a:rPr lang="en-US" sz="2000" dirty="0" err="1" smtClean="0"/>
              <a:t>Extractables</a:t>
            </a:r>
            <a:r>
              <a:rPr lang="en-US" sz="2000" dirty="0" smtClean="0"/>
              <a:t> with list obtained from vendors.</a:t>
            </a:r>
            <a:br>
              <a:rPr lang="en-US" sz="2000" dirty="0" smtClean="0"/>
            </a:br>
            <a:r>
              <a:rPr lang="en-US" sz="2000" dirty="0" smtClean="0"/>
              <a:t>5) Assess safety(concentration, rout of administration, dose regimen etc)</a:t>
            </a:r>
            <a:br>
              <a:rPr lang="en-US" sz="2000" dirty="0" smtClean="0"/>
            </a:br>
            <a:r>
              <a:rPr lang="en-US" sz="2000" dirty="0" smtClean="0"/>
              <a:t>6) Develop test methods for selected potential </a:t>
            </a:r>
            <a:r>
              <a:rPr lang="en-US" sz="2000" dirty="0" err="1" smtClean="0"/>
              <a:t>Leachables</a:t>
            </a:r>
            <a:r>
              <a:rPr lang="en-US" sz="2000" dirty="0" smtClean="0"/>
              <a:t> for stability studies.</a:t>
            </a:r>
            <a:br>
              <a:rPr lang="en-US" sz="2000" dirty="0" smtClean="0"/>
            </a:br>
            <a:r>
              <a:rPr lang="en-US" sz="2000" dirty="0" smtClean="0"/>
              <a:t>7) Identify ,quantify and assess safety of </a:t>
            </a:r>
            <a:r>
              <a:rPr lang="en-US" sz="2000" dirty="0" err="1" smtClean="0"/>
              <a:t>leachables</a:t>
            </a:r>
            <a:r>
              <a:rPr lang="en-US" sz="2000" dirty="0" smtClean="0"/>
              <a:t> ,develop limits for </a:t>
            </a:r>
            <a:r>
              <a:rPr lang="en-US" sz="2000" dirty="0" err="1" smtClean="0"/>
              <a:t>Leachables</a:t>
            </a:r>
            <a:r>
              <a:rPr lang="en-US" sz="2000" dirty="0"/>
              <a:t>.</a:t>
            </a:r>
          </a:p>
        </p:txBody>
      </p:sp>
    </p:spTree>
    <p:extLst>
      <p:ext uri="{BB962C8B-B14F-4D97-AF65-F5344CB8AC3E}">
        <p14:creationId xmlns:p14="http://schemas.microsoft.com/office/powerpoint/2010/main" val="1163116078"/>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ox(in)">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1" y="0"/>
            <a:ext cx="9143999" cy="6858000"/>
          </a:xfrm>
          <a:prstGeom prst="rect">
            <a:avLst/>
          </a:prstGeom>
        </p:spPr>
      </p:pic>
      <p:sp>
        <p:nvSpPr>
          <p:cNvPr id="8" name="Rectangle 1"/>
          <p:cNvSpPr>
            <a:spLocks noChangeArrowheads="1"/>
          </p:cNvSpPr>
          <p:nvPr/>
        </p:nvSpPr>
        <p:spPr bwMode="auto">
          <a:xfrm>
            <a:off x="278893" y="224135"/>
            <a:ext cx="3302507"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sng" strike="noStrike" cap="none" normalizeH="0" baseline="0" dirty="0" smtClean="0">
                <a:ln>
                  <a:noFill/>
                </a:ln>
                <a:solidFill>
                  <a:schemeClr val="tx1"/>
                </a:solidFill>
                <a:effectLst/>
                <a:latin typeface="Arial" pitchFamily="34" charset="0"/>
                <a:ea typeface="Times New Roman" pitchFamily="18" charset="0"/>
                <a:cs typeface="Arial" pitchFamily="34" charset="0"/>
              </a:rPr>
              <a:t>Regulatory Guidelines </a:t>
            </a:r>
            <a:endParaRPr kumimoji="0" lang="en-US" sz="1800" b="0" i="0" u="sng" strike="noStrike" cap="none" normalizeH="0" baseline="0" dirty="0" smtClean="0">
              <a:ln>
                <a:noFill/>
              </a:ln>
              <a:solidFill>
                <a:schemeClr val="tx1"/>
              </a:solidFill>
              <a:effectLst/>
              <a:latin typeface="Arial" pitchFamily="34" charset="0"/>
              <a:cs typeface="Arial" pitchFamily="34" charset="0"/>
            </a:endParaRPr>
          </a:p>
        </p:txBody>
      </p:sp>
      <p:sp>
        <p:nvSpPr>
          <p:cNvPr id="10" name="Rectangle 9"/>
          <p:cNvSpPr/>
          <p:nvPr/>
        </p:nvSpPr>
        <p:spPr>
          <a:xfrm>
            <a:off x="304800" y="990600"/>
            <a:ext cx="6553200" cy="3416320"/>
          </a:xfrm>
          <a:prstGeom prst="rect">
            <a:avLst/>
          </a:prstGeom>
        </p:spPr>
        <p:txBody>
          <a:bodyPr wrap="square">
            <a:spAutoFit/>
          </a:bodyPr>
          <a:lstStyle/>
          <a:p>
            <a:pPr lvl="0" fontAlgn="base">
              <a:spcBef>
                <a:spcPct val="0"/>
              </a:spcBef>
              <a:spcAft>
                <a:spcPct val="0"/>
              </a:spcAft>
              <a:buFontTx/>
              <a:buChar char="•"/>
            </a:pPr>
            <a:r>
              <a:rPr lang="en-US" dirty="0" smtClean="0">
                <a:latin typeface="Arial" pitchFamily="34" charset="0"/>
                <a:ea typeface="Times New Roman" pitchFamily="18" charset="0"/>
                <a:cs typeface="Arial" pitchFamily="34" charset="0"/>
              </a:rPr>
              <a:t>Federal Food Drug and Cosmetics Act</a:t>
            </a:r>
            <a:endParaRPr lang="en-US" sz="1200" dirty="0" smtClean="0">
              <a:latin typeface="Arial" pitchFamily="34" charset="0"/>
              <a:ea typeface="Times New Roman" pitchFamily="18" charset="0"/>
              <a:cs typeface="Arial" pitchFamily="34" charset="0"/>
            </a:endParaRPr>
          </a:p>
          <a:p>
            <a:pPr lvl="0" eaLnBrk="0" fontAlgn="base" hangingPunct="0">
              <a:spcBef>
                <a:spcPct val="0"/>
              </a:spcBef>
              <a:spcAft>
                <a:spcPct val="0"/>
              </a:spcAft>
              <a:buFontTx/>
              <a:buChar char="•"/>
            </a:pPr>
            <a:r>
              <a:rPr lang="en-US" dirty="0" smtClean="0">
                <a:latin typeface="Arial" pitchFamily="34" charset="0"/>
                <a:ea typeface="Times New Roman" pitchFamily="18" charset="0"/>
                <a:cs typeface="Arial" pitchFamily="34" charset="0"/>
              </a:rPr>
              <a:t>Good Manufacturing Practices – 21 CFR </a:t>
            </a:r>
            <a:endParaRPr lang="en-US" sz="1200" dirty="0" smtClean="0">
              <a:latin typeface="Arial" pitchFamily="34" charset="0"/>
              <a:ea typeface="Times New Roman" pitchFamily="18" charset="0"/>
              <a:cs typeface="Arial" pitchFamily="34" charset="0"/>
            </a:endParaRPr>
          </a:p>
          <a:p>
            <a:pPr lvl="0" eaLnBrk="0" fontAlgn="base" hangingPunct="0">
              <a:spcBef>
                <a:spcPct val="0"/>
              </a:spcBef>
              <a:spcAft>
                <a:spcPct val="0"/>
              </a:spcAft>
              <a:buFontTx/>
              <a:buChar char="•"/>
            </a:pPr>
            <a:r>
              <a:rPr lang="en-US" dirty="0" smtClean="0">
                <a:latin typeface="Arial" pitchFamily="34" charset="0"/>
                <a:ea typeface="Times New Roman" pitchFamily="18" charset="0"/>
                <a:cs typeface="Arial" pitchFamily="34" charset="0"/>
              </a:rPr>
              <a:t>CFR 211.94- Drug </a:t>
            </a:r>
            <a:r>
              <a:rPr lang="en-US" sz="2000" dirty="0" smtClean="0">
                <a:latin typeface="+mj-lt"/>
                <a:ea typeface="Times New Roman" pitchFamily="18" charset="0"/>
                <a:cs typeface="Arial" pitchFamily="34" charset="0"/>
              </a:rPr>
              <a:t>Product</a:t>
            </a:r>
            <a:r>
              <a:rPr lang="en-US" dirty="0" smtClean="0">
                <a:latin typeface="Arial" pitchFamily="34" charset="0"/>
                <a:ea typeface="Times New Roman" pitchFamily="18" charset="0"/>
                <a:cs typeface="Arial" pitchFamily="34" charset="0"/>
              </a:rPr>
              <a:t> Containers and Closures </a:t>
            </a:r>
            <a:endParaRPr lang="en-US" sz="1200" dirty="0" smtClean="0">
              <a:latin typeface="Arial" pitchFamily="34" charset="0"/>
              <a:ea typeface="Times New Roman" pitchFamily="18" charset="0"/>
              <a:cs typeface="Arial" pitchFamily="34" charset="0"/>
            </a:endParaRPr>
          </a:p>
          <a:p>
            <a:pPr lvl="0" eaLnBrk="0" fontAlgn="base" hangingPunct="0">
              <a:spcBef>
                <a:spcPct val="0"/>
              </a:spcBef>
              <a:spcAft>
                <a:spcPct val="0"/>
              </a:spcAft>
              <a:buFontTx/>
              <a:buChar char="•"/>
            </a:pPr>
            <a:r>
              <a:rPr lang="en-US" dirty="0" smtClean="0">
                <a:latin typeface="Arial" pitchFamily="34" charset="0"/>
                <a:ea typeface="Times New Roman" pitchFamily="18" charset="0"/>
                <a:cs typeface="Arial" pitchFamily="34" charset="0"/>
              </a:rPr>
              <a:t>CFR 211.160- General Requirements</a:t>
            </a:r>
            <a:endParaRPr lang="en-US" sz="1200" dirty="0" smtClean="0">
              <a:latin typeface="Arial" pitchFamily="34" charset="0"/>
              <a:ea typeface="Times New Roman" pitchFamily="18" charset="0"/>
              <a:cs typeface="Arial" pitchFamily="34" charset="0"/>
            </a:endParaRPr>
          </a:p>
          <a:p>
            <a:pPr lvl="0" eaLnBrk="0" fontAlgn="base" hangingPunct="0">
              <a:spcBef>
                <a:spcPct val="0"/>
              </a:spcBef>
              <a:spcAft>
                <a:spcPct val="0"/>
              </a:spcAft>
              <a:buFontTx/>
              <a:buChar char="•"/>
            </a:pPr>
            <a:r>
              <a:rPr lang="en-US" dirty="0" smtClean="0">
                <a:latin typeface="Arial" pitchFamily="34" charset="0"/>
                <a:ea typeface="Times New Roman" pitchFamily="18" charset="0"/>
                <a:cs typeface="Arial" pitchFamily="34" charset="0"/>
              </a:rPr>
              <a:t>D&amp;C Act/ Rules :Schedule M </a:t>
            </a:r>
            <a:endParaRPr lang="en-US" sz="1200" dirty="0" smtClean="0">
              <a:latin typeface="Arial" pitchFamily="34" charset="0"/>
              <a:ea typeface="Times New Roman" pitchFamily="18" charset="0"/>
              <a:cs typeface="Arial" pitchFamily="34" charset="0"/>
            </a:endParaRPr>
          </a:p>
          <a:p>
            <a:pPr lvl="0" eaLnBrk="0" fontAlgn="base" hangingPunct="0">
              <a:spcBef>
                <a:spcPct val="0"/>
              </a:spcBef>
              <a:spcAft>
                <a:spcPct val="0"/>
              </a:spcAft>
              <a:buFontTx/>
              <a:buChar char="•"/>
            </a:pPr>
            <a:r>
              <a:rPr lang="en-US" dirty="0" smtClean="0">
                <a:latin typeface="Arial" pitchFamily="34" charset="0"/>
                <a:ea typeface="Times New Roman" pitchFamily="18" charset="0"/>
                <a:cs typeface="Arial" pitchFamily="34" charset="0"/>
              </a:rPr>
              <a:t>EU Directives</a:t>
            </a:r>
            <a:endParaRPr lang="en-US" sz="1200" dirty="0" smtClean="0">
              <a:latin typeface="Arial" pitchFamily="34" charset="0"/>
              <a:ea typeface="Times New Roman" pitchFamily="18" charset="0"/>
              <a:cs typeface="Arial" pitchFamily="34" charset="0"/>
            </a:endParaRPr>
          </a:p>
          <a:p>
            <a:pPr lvl="0" eaLnBrk="0" fontAlgn="base" hangingPunct="0">
              <a:spcBef>
                <a:spcPct val="0"/>
              </a:spcBef>
              <a:spcAft>
                <a:spcPct val="0"/>
              </a:spcAft>
              <a:buFontTx/>
              <a:buChar char="•"/>
            </a:pPr>
            <a:r>
              <a:rPr lang="en-US" dirty="0" smtClean="0">
                <a:latin typeface="Arial" pitchFamily="34" charset="0"/>
                <a:ea typeface="Times New Roman" pitchFamily="18" charset="0"/>
                <a:cs typeface="Arial" pitchFamily="34" charset="0"/>
              </a:rPr>
              <a:t>CDER Guidance Documents for Industry</a:t>
            </a:r>
            <a:endParaRPr lang="en-US" sz="1200" dirty="0" smtClean="0">
              <a:latin typeface="Arial" pitchFamily="34" charset="0"/>
              <a:ea typeface="Times New Roman" pitchFamily="18" charset="0"/>
              <a:cs typeface="Arial" pitchFamily="34" charset="0"/>
            </a:endParaRPr>
          </a:p>
          <a:p>
            <a:pPr lvl="0" eaLnBrk="0" fontAlgn="base" hangingPunct="0">
              <a:spcBef>
                <a:spcPct val="0"/>
              </a:spcBef>
              <a:spcAft>
                <a:spcPct val="0"/>
              </a:spcAft>
              <a:buFontTx/>
              <a:buChar char="•"/>
            </a:pPr>
            <a:r>
              <a:rPr lang="en-US" dirty="0" smtClean="0">
                <a:latin typeface="Arial" pitchFamily="34" charset="0"/>
                <a:ea typeface="Times New Roman" pitchFamily="18" charset="0"/>
                <a:cs typeface="Arial" pitchFamily="34" charset="0"/>
              </a:rPr>
              <a:t>International Guidelines</a:t>
            </a:r>
            <a:endParaRPr lang="en-US" sz="1200" dirty="0" smtClean="0">
              <a:latin typeface="Arial" pitchFamily="34" charset="0"/>
              <a:ea typeface="Times New Roman" pitchFamily="18" charset="0"/>
              <a:cs typeface="Arial" pitchFamily="34" charset="0"/>
            </a:endParaRPr>
          </a:p>
          <a:p>
            <a:pPr lvl="0" eaLnBrk="0" fontAlgn="base" hangingPunct="0">
              <a:spcBef>
                <a:spcPct val="0"/>
              </a:spcBef>
              <a:spcAft>
                <a:spcPct val="0"/>
              </a:spcAft>
              <a:buFontTx/>
              <a:buChar char="•"/>
            </a:pPr>
            <a:r>
              <a:rPr lang="en-US" dirty="0" smtClean="0">
                <a:latin typeface="Arial" pitchFamily="34" charset="0"/>
                <a:ea typeface="Times New Roman" pitchFamily="18" charset="0"/>
                <a:cs typeface="Arial" pitchFamily="34" charset="0"/>
              </a:rPr>
              <a:t>EMEA</a:t>
            </a:r>
            <a:endParaRPr lang="en-US" sz="1200" dirty="0" smtClean="0">
              <a:latin typeface="Arial" pitchFamily="34" charset="0"/>
              <a:ea typeface="Times New Roman" pitchFamily="18" charset="0"/>
              <a:cs typeface="Arial" pitchFamily="34" charset="0"/>
            </a:endParaRPr>
          </a:p>
          <a:p>
            <a:pPr lvl="0" eaLnBrk="0" fontAlgn="base" hangingPunct="0">
              <a:spcBef>
                <a:spcPct val="0"/>
              </a:spcBef>
              <a:spcAft>
                <a:spcPct val="0"/>
              </a:spcAft>
              <a:buFontTx/>
              <a:buChar char="•"/>
            </a:pPr>
            <a:r>
              <a:rPr lang="en-US" dirty="0" smtClean="0">
                <a:latin typeface="Arial" pitchFamily="34" charset="0"/>
                <a:ea typeface="Times New Roman" pitchFamily="18" charset="0"/>
                <a:cs typeface="Arial" pitchFamily="34" charset="0"/>
              </a:rPr>
              <a:t>Health Canada</a:t>
            </a:r>
            <a:endParaRPr lang="en-US" sz="1200" dirty="0" smtClean="0">
              <a:latin typeface="Arial" pitchFamily="34" charset="0"/>
              <a:ea typeface="Times New Roman" pitchFamily="18" charset="0"/>
              <a:cs typeface="Arial" pitchFamily="34" charset="0"/>
            </a:endParaRPr>
          </a:p>
          <a:p>
            <a:pPr lvl="0" eaLnBrk="0" fontAlgn="base" hangingPunct="0">
              <a:spcBef>
                <a:spcPct val="0"/>
              </a:spcBef>
              <a:spcAft>
                <a:spcPct val="0"/>
              </a:spcAft>
              <a:buFontTx/>
              <a:buChar char="•"/>
            </a:pPr>
            <a:r>
              <a:rPr lang="en-US" dirty="0" smtClean="0">
                <a:latin typeface="Arial" pitchFamily="34" charset="0"/>
                <a:ea typeface="Times New Roman" pitchFamily="18" charset="0"/>
                <a:cs typeface="Arial" pitchFamily="34" charset="0"/>
              </a:rPr>
              <a:t>Standard Compendia</a:t>
            </a:r>
            <a:endParaRPr lang="en-US" sz="1200" dirty="0" smtClean="0">
              <a:latin typeface="Arial" pitchFamily="34" charset="0"/>
              <a:ea typeface="Times New Roman" pitchFamily="18" charset="0"/>
              <a:cs typeface="Arial" pitchFamily="34" charset="0"/>
            </a:endParaRPr>
          </a:p>
          <a:p>
            <a:pPr lvl="0" eaLnBrk="0" fontAlgn="base" hangingPunct="0">
              <a:spcBef>
                <a:spcPct val="0"/>
              </a:spcBef>
              <a:spcAft>
                <a:spcPct val="0"/>
              </a:spcAft>
              <a:buFontTx/>
              <a:buChar char="•"/>
            </a:pPr>
            <a:r>
              <a:rPr lang="en-US" dirty="0" smtClean="0">
                <a:latin typeface="Arial" pitchFamily="34" charset="0"/>
                <a:ea typeface="Times New Roman" pitchFamily="18" charset="0"/>
                <a:cs typeface="Arial" pitchFamily="34" charset="0"/>
              </a:rPr>
              <a:t>USP/EP/IP/ICH Q4(</a:t>
            </a:r>
            <a:r>
              <a:rPr lang="en-US" dirty="0" err="1" smtClean="0">
                <a:latin typeface="Arial" pitchFamily="34" charset="0"/>
                <a:ea typeface="Times New Roman" pitchFamily="18" charset="0"/>
                <a:cs typeface="Arial" pitchFamily="34" charset="0"/>
              </a:rPr>
              <a:t>Annexures</a:t>
            </a:r>
            <a:r>
              <a:rPr lang="en-US" dirty="0" smtClean="0">
                <a:latin typeface="Arial" pitchFamily="34" charset="0"/>
                <a:ea typeface="Times New Roman" pitchFamily="18" charset="0"/>
                <a:cs typeface="Arial" pitchFamily="34" charset="0"/>
              </a:rPr>
              <a:t>), Q6 A, Q8</a:t>
            </a:r>
            <a:endParaRPr lang="en-US" dirty="0" smtClean="0">
              <a:latin typeface="Arial" pitchFamily="34" charset="0"/>
              <a:cs typeface="Arial" pitchFamily="34" charset="0"/>
            </a:endParaRPr>
          </a:p>
        </p:txBody>
      </p:sp>
    </p:spTree>
    <p:extLst>
      <p:ext uri="{BB962C8B-B14F-4D97-AF65-F5344CB8AC3E}">
        <p14:creationId xmlns:p14="http://schemas.microsoft.com/office/powerpoint/2010/main" val="1163116078"/>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0.70"/>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down)">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0" y="0"/>
            <a:ext cx="9143999" cy="6858000"/>
          </a:xfrm>
          <a:prstGeom prst="rect">
            <a:avLst/>
          </a:prstGeom>
        </p:spPr>
      </p:pic>
      <p:sp>
        <p:nvSpPr>
          <p:cNvPr id="7" name="Rectangle 6"/>
          <p:cNvSpPr/>
          <p:nvPr/>
        </p:nvSpPr>
        <p:spPr>
          <a:xfrm>
            <a:off x="381000" y="76200"/>
            <a:ext cx="4572000" cy="461665"/>
          </a:xfrm>
          <a:prstGeom prst="rect">
            <a:avLst/>
          </a:prstGeom>
        </p:spPr>
        <p:txBody>
          <a:bodyPr>
            <a:spAutoFit/>
          </a:bodyPr>
          <a:lstStyle/>
          <a:p>
            <a:pPr lvl="0" eaLnBrk="0" fontAlgn="base" hangingPunct="0">
              <a:spcBef>
                <a:spcPct val="0"/>
              </a:spcBef>
              <a:spcAft>
                <a:spcPct val="0"/>
              </a:spcAft>
            </a:pPr>
            <a:r>
              <a:rPr lang="en-US" sz="2400" u="sng" dirty="0" smtClean="0">
                <a:latin typeface="+mj-lt"/>
                <a:ea typeface="Times New Roman" pitchFamily="18" charset="0"/>
                <a:cs typeface="Arial" pitchFamily="34" charset="0"/>
              </a:rPr>
              <a:t>DRUG REGULATORY GUIDELINES</a:t>
            </a:r>
          </a:p>
        </p:txBody>
      </p:sp>
      <p:sp>
        <p:nvSpPr>
          <p:cNvPr id="8" name="Rounded Rectangle 7"/>
          <p:cNvSpPr/>
          <p:nvPr/>
        </p:nvSpPr>
        <p:spPr>
          <a:xfrm>
            <a:off x="381000" y="533400"/>
            <a:ext cx="8458200" cy="14478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000000"/>
                </a:solidFill>
              </a:rPr>
              <a:t>An area of increasing concern and scrutiny for US FDA’s Centre for Drug Evaluation and Research(CDER) is the potential adulteration of drug products by extractable and leachable compounds that enter a drug from a container closure system, disposable or device</a:t>
            </a:r>
            <a:endParaRPr lang="en-IN" dirty="0">
              <a:solidFill>
                <a:srgbClr val="000000"/>
              </a:solidFill>
            </a:endParaRPr>
          </a:p>
        </p:txBody>
      </p:sp>
      <p:sp>
        <p:nvSpPr>
          <p:cNvPr id="10" name="Rounded Rectangle 9"/>
          <p:cNvSpPr/>
          <p:nvPr/>
        </p:nvSpPr>
        <p:spPr>
          <a:xfrm>
            <a:off x="381000" y="2133600"/>
            <a:ext cx="8458200" cy="14478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solidFill>
                  <a:srgbClr val="000000"/>
                </a:solidFill>
              </a:rPr>
              <a:t>Addressing this concern, 21 CFR 21.1.94 a  states that: </a:t>
            </a:r>
            <a:endParaRPr lang="en-IN" dirty="0" smtClean="0">
              <a:solidFill>
                <a:srgbClr val="000000"/>
              </a:solidFill>
            </a:endParaRPr>
          </a:p>
          <a:p>
            <a:r>
              <a:rPr lang="en-US" dirty="0" smtClean="0">
                <a:solidFill>
                  <a:srgbClr val="000000"/>
                </a:solidFill>
              </a:rPr>
              <a:t>Drug product containers and closures shall not be reactive ,additive, or absorptive so as to alter the safety, identity, strength, quality or purity of the drug beyond the official or established requirements.</a:t>
            </a:r>
            <a:endParaRPr lang="en-IN" dirty="0">
              <a:solidFill>
                <a:srgbClr val="000000"/>
              </a:solidFill>
            </a:endParaRPr>
          </a:p>
        </p:txBody>
      </p:sp>
    </p:spTree>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checkerboard(across)">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checkerboard(across)">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10"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304800" y="809624"/>
            <a:ext cx="8534399" cy="5600701"/>
          </a:xfrm>
          <a:prstGeom prst="rect">
            <a:avLst/>
          </a:prstGeom>
        </p:spPr>
      </p:pic>
      <p:sp>
        <p:nvSpPr>
          <p:cNvPr id="7" name="Rectangle 6"/>
          <p:cNvSpPr/>
          <p:nvPr/>
        </p:nvSpPr>
        <p:spPr>
          <a:xfrm>
            <a:off x="381000" y="76200"/>
            <a:ext cx="4572000" cy="461665"/>
          </a:xfrm>
          <a:prstGeom prst="rect">
            <a:avLst/>
          </a:prstGeom>
        </p:spPr>
        <p:txBody>
          <a:bodyPr>
            <a:spAutoFit/>
          </a:bodyPr>
          <a:lstStyle/>
          <a:p>
            <a:pPr eaLnBrk="0" fontAlgn="base" hangingPunct="0">
              <a:spcBef>
                <a:spcPct val="0"/>
              </a:spcBef>
              <a:spcAft>
                <a:spcPct val="0"/>
              </a:spcAft>
            </a:pPr>
            <a:r>
              <a:rPr lang="en-US" sz="2400" b="1" u="sng" dirty="0"/>
              <a:t>Impact of </a:t>
            </a:r>
            <a:r>
              <a:rPr lang="en-US" sz="2400" b="1" u="sng" dirty="0" err="1"/>
              <a:t>Leachables</a:t>
            </a:r>
            <a:r>
              <a:rPr lang="en-US" sz="2400" b="1" u="sng" dirty="0"/>
              <a:t> in </a:t>
            </a:r>
            <a:r>
              <a:rPr lang="en-US" sz="2400" b="1" u="sng" dirty="0" smtClean="0"/>
              <a:t>Drug</a:t>
            </a:r>
            <a:endParaRPr lang="en-US" sz="2400" u="sng" dirty="0" smtClean="0">
              <a:latin typeface="+mj-lt"/>
              <a:ea typeface="Times New Roman" pitchFamily="18" charset="0"/>
              <a:cs typeface="Arial" pitchFamily="34" charset="0"/>
            </a:endParaRPr>
          </a:p>
        </p:txBody>
      </p:sp>
      <p:sp>
        <p:nvSpPr>
          <p:cNvPr id="8" name="Rounded Rectangle 7"/>
          <p:cNvSpPr/>
          <p:nvPr/>
        </p:nvSpPr>
        <p:spPr>
          <a:xfrm>
            <a:off x="381000" y="990600"/>
            <a:ext cx="8458200" cy="51816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b="1" u="sng" dirty="0">
              <a:solidFill>
                <a:schemeClr val="tx1"/>
              </a:solidFill>
            </a:endParaRPr>
          </a:p>
          <a:p>
            <a:pPr marL="342900" indent="-342900">
              <a:buFont typeface="Wingdings" pitchFamily="2" charset="2"/>
              <a:buChar char="Ø"/>
            </a:pPr>
            <a:r>
              <a:rPr lang="en-US" sz="3600" dirty="0">
                <a:solidFill>
                  <a:schemeClr val="tx1"/>
                </a:solidFill>
              </a:rPr>
              <a:t>May increase Toxicity </a:t>
            </a:r>
          </a:p>
          <a:p>
            <a:pPr marL="342900" indent="-342900">
              <a:buFont typeface="Wingdings" pitchFamily="2" charset="2"/>
              <a:buChar char="Ø"/>
            </a:pPr>
            <a:r>
              <a:rPr lang="en-US" sz="3600" dirty="0">
                <a:solidFill>
                  <a:schemeClr val="tx1"/>
                </a:solidFill>
              </a:rPr>
              <a:t>May interfere Assay</a:t>
            </a:r>
          </a:p>
          <a:p>
            <a:pPr marL="342900" indent="-342900">
              <a:buFont typeface="Wingdings" pitchFamily="2" charset="2"/>
              <a:buChar char="Ø"/>
            </a:pPr>
            <a:r>
              <a:rPr lang="en-US" sz="3600" dirty="0">
                <a:solidFill>
                  <a:schemeClr val="tx1"/>
                </a:solidFill>
              </a:rPr>
              <a:t>May react with one or more of the drug product components (</a:t>
            </a:r>
            <a:r>
              <a:rPr lang="en-US" sz="3600" dirty="0" err="1">
                <a:solidFill>
                  <a:schemeClr val="tx1"/>
                </a:solidFill>
              </a:rPr>
              <a:t>e.g</a:t>
            </a:r>
            <a:r>
              <a:rPr lang="en-US" sz="3600" dirty="0">
                <a:solidFill>
                  <a:schemeClr val="tx1"/>
                </a:solidFill>
              </a:rPr>
              <a:t> may cause precipitation or “</a:t>
            </a:r>
            <a:r>
              <a:rPr lang="en-US" sz="3600" dirty="0" err="1">
                <a:solidFill>
                  <a:schemeClr val="tx1"/>
                </a:solidFill>
              </a:rPr>
              <a:t>Ph</a:t>
            </a:r>
            <a:r>
              <a:rPr lang="en-US" sz="3600" dirty="0">
                <a:solidFill>
                  <a:schemeClr val="tx1"/>
                </a:solidFill>
              </a:rPr>
              <a:t> ‘ change.</a:t>
            </a:r>
          </a:p>
          <a:p>
            <a:pPr algn="ctr"/>
            <a:endParaRPr lang="en-IN" sz="3600" dirty="0">
              <a:solidFill>
                <a:srgbClr val="000000"/>
              </a:solidFill>
            </a:endParaRPr>
          </a:p>
        </p:txBody>
      </p:sp>
    </p:spTree>
    <p:extLst>
      <p:ext uri="{BB962C8B-B14F-4D97-AF65-F5344CB8AC3E}">
        <p14:creationId xmlns:p14="http://schemas.microsoft.com/office/powerpoint/2010/main" val="2123184969"/>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checkerboard(across)">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1" y="0"/>
            <a:ext cx="9143999" cy="6858000"/>
          </a:xfrm>
          <a:prstGeom prst="rect">
            <a:avLst/>
          </a:prstGeom>
        </p:spPr>
      </p:pic>
      <p:sp>
        <p:nvSpPr>
          <p:cNvPr id="5" name="Rounded Rectangle 4"/>
          <p:cNvSpPr/>
          <p:nvPr/>
        </p:nvSpPr>
        <p:spPr>
          <a:xfrm>
            <a:off x="381000" y="2438400"/>
            <a:ext cx="8458200" cy="32766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solidFill>
                  <a:srgbClr val="000000"/>
                </a:solidFill>
              </a:rPr>
              <a:t>European Agency for the Evaluation of Medical Products(EMEA) issued (May 2005) the Guideline on Plastic Immediate Packaging materials , which indicates that</a:t>
            </a:r>
            <a:endParaRPr lang="en-IN" dirty="0" smtClean="0">
              <a:solidFill>
                <a:srgbClr val="000000"/>
              </a:solidFill>
            </a:endParaRPr>
          </a:p>
          <a:p>
            <a:r>
              <a:rPr lang="en-US" dirty="0" smtClean="0">
                <a:solidFill>
                  <a:srgbClr val="000000"/>
                </a:solidFill>
              </a:rPr>
              <a:t>The aim of extraction studies is to determine those additives such as antioxidants, plasticizers, catalysts, initiators, etc)that might be extracted by the substance in contact with the plastic material. Extraction studies are considered necessary for plastic materials used container systems of nonsolid active substances and nonsolid dosage forms.</a:t>
            </a:r>
            <a:endParaRPr lang="en-IN" dirty="0" smtClean="0">
              <a:solidFill>
                <a:srgbClr val="000000"/>
              </a:solidFill>
            </a:endParaRPr>
          </a:p>
          <a:p>
            <a:r>
              <a:rPr lang="en-US" dirty="0" smtClean="0">
                <a:solidFill>
                  <a:srgbClr val="000000"/>
                </a:solidFill>
              </a:rPr>
              <a:t>Interaction studies between plastic material and the active substance should be evaluated. </a:t>
            </a:r>
            <a:endParaRPr lang="en-IN" dirty="0" smtClean="0">
              <a:solidFill>
                <a:srgbClr val="000000"/>
              </a:solidFill>
            </a:endParaRPr>
          </a:p>
        </p:txBody>
      </p:sp>
      <p:sp>
        <p:nvSpPr>
          <p:cNvPr id="6" name="Rounded Rectangle 5"/>
          <p:cNvSpPr/>
          <p:nvPr/>
        </p:nvSpPr>
        <p:spPr>
          <a:xfrm>
            <a:off x="381000" y="304800"/>
            <a:ext cx="8458200" cy="17526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solidFill>
                  <a:srgbClr val="000000"/>
                </a:solidFill>
              </a:rPr>
              <a:t>Biologics  21cfr600,11(h)</a:t>
            </a:r>
            <a:endParaRPr lang="en-IN" dirty="0" smtClean="0">
              <a:solidFill>
                <a:srgbClr val="000000"/>
              </a:solidFill>
            </a:endParaRPr>
          </a:p>
          <a:p>
            <a:r>
              <a:rPr lang="en-US" dirty="0" smtClean="0">
                <a:solidFill>
                  <a:srgbClr val="000000"/>
                </a:solidFill>
              </a:rPr>
              <a:t>All final containers and closures shall be clean and free of surface solids, leachable contaminants and other materials that will hasten the deterioration of the product or otherwise render it less suitable for the intended use.</a:t>
            </a:r>
            <a:endParaRPr lang="en-IN" dirty="0">
              <a:solidFill>
                <a:srgbClr val="000000"/>
              </a:solidFill>
            </a:endParaRP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heckerboard(across)">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1" y="0"/>
            <a:ext cx="9143999" cy="6858000"/>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val="2768687639"/>
              </p:ext>
            </p:extLst>
          </p:nvPr>
        </p:nvGraphicFramePr>
        <p:xfrm>
          <a:off x="381000" y="685800"/>
          <a:ext cx="8458200" cy="4709160"/>
        </p:xfrm>
        <a:graphic>
          <a:graphicData uri="http://schemas.openxmlformats.org/drawingml/2006/table">
            <a:tbl>
              <a:tblPr firstRow="1" bandRow="1">
                <a:tableStyleId>{5C22544A-7EE6-4342-B048-85BDC9FD1C3A}</a:tableStyleId>
              </a:tblPr>
              <a:tblGrid>
                <a:gridCol w="8458200"/>
              </a:tblGrid>
              <a:tr h="472440">
                <a:tc>
                  <a:txBody>
                    <a:bodyPr/>
                    <a:lstStyle/>
                    <a:p>
                      <a:r>
                        <a:rPr lang="en-US" sz="1800" b="1" kern="1200" dirty="0" smtClean="0">
                          <a:solidFill>
                            <a:srgbClr val="000000"/>
                          </a:solidFill>
                          <a:latin typeface="+mn-lt"/>
                          <a:ea typeface="+mn-ea"/>
                          <a:cs typeface="+mn-cs"/>
                        </a:rPr>
                        <a:t>FDA Guidance for Industry –CCS for Packaging  Human Drugs and Biologics (1999)</a:t>
                      </a:r>
                      <a:endParaRPr lang="en-IN"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65760">
                <a:tc>
                  <a:txBody>
                    <a:bodyPr/>
                    <a:lstStyle/>
                    <a:p>
                      <a:r>
                        <a:rPr lang="en-US" sz="1600" kern="1200" dirty="0" smtClean="0">
                          <a:solidFill>
                            <a:schemeClr val="dk1"/>
                          </a:solidFill>
                          <a:latin typeface="+mn-lt"/>
                          <a:ea typeface="+mn-ea"/>
                          <a:cs typeface="+mn-cs"/>
                        </a:rPr>
                        <a:t>Address the review and evaluation of packaging requirements </a:t>
                      </a:r>
                      <a:endParaRPr lang="en-IN" sz="160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72440">
                <a:tc>
                  <a:txBody>
                    <a:bodyPr/>
                    <a:lstStyle/>
                    <a:p>
                      <a:r>
                        <a:rPr lang="en-US" sz="1600" kern="1200" dirty="0" smtClean="0">
                          <a:solidFill>
                            <a:schemeClr val="dk1"/>
                          </a:solidFill>
                          <a:latin typeface="+mn-lt"/>
                          <a:ea typeface="+mn-ea"/>
                          <a:cs typeface="+mn-cs"/>
                        </a:rPr>
                        <a:t>According to this document each NDA or ANDA should contain enough information to demonstrate that a proposed container closure system and its components are suitable for its intended use.</a:t>
                      </a:r>
                      <a:endParaRPr lang="en-IN" sz="160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72440">
                <a:tc>
                  <a:txBody>
                    <a:bodyPr/>
                    <a:lstStyle/>
                    <a:p>
                      <a:r>
                        <a:rPr lang="en-US" sz="1600" kern="1200" dirty="0" smtClean="0">
                          <a:solidFill>
                            <a:schemeClr val="dk1"/>
                          </a:solidFill>
                          <a:latin typeface="+mn-lt"/>
                          <a:ea typeface="+mn-ea"/>
                          <a:cs typeface="+mn-cs"/>
                        </a:rPr>
                        <a:t>The type and extent of information required will depend on the dosage form and route of administration.</a:t>
                      </a:r>
                      <a:endParaRPr lang="en-IN" sz="160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96240">
                <a:tc>
                  <a:txBody>
                    <a:bodyPr/>
                    <a:lstStyle/>
                    <a:p>
                      <a:r>
                        <a:rPr lang="en-US" sz="1600" kern="1200" dirty="0" smtClean="0">
                          <a:solidFill>
                            <a:schemeClr val="dk1"/>
                          </a:solidFill>
                          <a:latin typeface="+mn-lt"/>
                          <a:ea typeface="+mn-ea"/>
                          <a:cs typeface="+mn-cs"/>
                        </a:rPr>
                        <a:t>CDER and CBER guidance documents details QC expected of a container closure system to be used in the packaging of drugs and biologics –understanding the level of </a:t>
                      </a:r>
                      <a:r>
                        <a:rPr lang="en-US" sz="1600" kern="1200" dirty="0" err="1" smtClean="0">
                          <a:solidFill>
                            <a:schemeClr val="dk1"/>
                          </a:solidFill>
                          <a:latin typeface="+mn-lt"/>
                          <a:ea typeface="+mn-ea"/>
                          <a:cs typeface="+mn-cs"/>
                        </a:rPr>
                        <a:t>extractables</a:t>
                      </a:r>
                      <a:r>
                        <a:rPr lang="en-US" sz="1600" kern="1200" dirty="0" smtClean="0">
                          <a:solidFill>
                            <a:schemeClr val="dk1"/>
                          </a:solidFill>
                          <a:latin typeface="+mn-lt"/>
                          <a:ea typeface="+mn-ea"/>
                          <a:cs typeface="+mn-cs"/>
                        </a:rPr>
                        <a:t> and </a:t>
                      </a:r>
                      <a:r>
                        <a:rPr lang="en-US" sz="1600" kern="1200" dirty="0" err="1" smtClean="0">
                          <a:solidFill>
                            <a:schemeClr val="dk1"/>
                          </a:solidFill>
                          <a:latin typeface="+mn-lt"/>
                          <a:ea typeface="+mn-ea"/>
                          <a:cs typeface="+mn-cs"/>
                        </a:rPr>
                        <a:t>leachables</a:t>
                      </a:r>
                      <a:r>
                        <a:rPr lang="en-US" sz="1600" kern="1200" dirty="0" smtClean="0">
                          <a:solidFill>
                            <a:schemeClr val="dk1"/>
                          </a:solidFill>
                          <a:latin typeface="+mn-lt"/>
                          <a:ea typeface="+mn-ea"/>
                          <a:cs typeface="+mn-cs"/>
                        </a:rPr>
                        <a:t>, the test methods related to these contaminants and other consideration relating to packaging components- outlines a risk based approach.</a:t>
                      </a:r>
                      <a:endParaRPr lang="en-IN" sz="160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72440">
                <a:tc>
                  <a:txBody>
                    <a:bodyPr/>
                    <a:lstStyle/>
                    <a:p>
                      <a:r>
                        <a:rPr lang="en-US" sz="1600" kern="1200" dirty="0" smtClean="0">
                          <a:solidFill>
                            <a:schemeClr val="dk1"/>
                          </a:solidFill>
                          <a:latin typeface="+mn-lt"/>
                          <a:ea typeface="+mn-ea"/>
                          <a:cs typeface="+mn-cs"/>
                        </a:rPr>
                        <a:t>For </a:t>
                      </a:r>
                      <a:r>
                        <a:rPr lang="en-US" sz="1600" kern="1200" dirty="0" err="1" smtClean="0">
                          <a:solidFill>
                            <a:schemeClr val="dk1"/>
                          </a:solidFill>
                          <a:latin typeface="+mn-lt"/>
                          <a:ea typeface="+mn-ea"/>
                          <a:cs typeface="+mn-cs"/>
                        </a:rPr>
                        <a:t>injectable</a:t>
                      </a:r>
                      <a:r>
                        <a:rPr lang="en-US" sz="1600" kern="1200" dirty="0" smtClean="0">
                          <a:solidFill>
                            <a:schemeClr val="dk1"/>
                          </a:solidFill>
                          <a:latin typeface="+mn-lt"/>
                          <a:ea typeface="+mn-ea"/>
                          <a:cs typeface="+mn-cs"/>
                        </a:rPr>
                        <a:t> dosage forms, outlines the test required to show that interaction is not a problem. Associated components such as those used only at the time a dose is administrated ,self-adhesive labels and secondary packaging materials are also included in the review process.</a:t>
                      </a:r>
                      <a:endParaRPr lang="en-IN" sz="160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72440">
                <a:tc>
                  <a:txBody>
                    <a:bodyPr/>
                    <a:lstStyle/>
                    <a:p>
                      <a:r>
                        <a:rPr lang="en-US" sz="1600" kern="1200" dirty="0" smtClean="0">
                          <a:solidFill>
                            <a:schemeClr val="dk1"/>
                          </a:solidFill>
                          <a:latin typeface="+mn-lt"/>
                          <a:ea typeface="+mn-ea"/>
                          <a:cs typeface="+mn-cs"/>
                        </a:rPr>
                        <a:t>Guidelines of Industry Nasal Spray and inhalation Solution ,suspension and spray Drug Products –Chemistry, Manufacturing and controls Documentation(2002) –details Toxicological evaluation of </a:t>
                      </a:r>
                      <a:r>
                        <a:rPr lang="en-US" sz="1600" kern="1200" dirty="0" err="1" smtClean="0">
                          <a:solidFill>
                            <a:schemeClr val="dk1"/>
                          </a:solidFill>
                          <a:latin typeface="+mn-lt"/>
                          <a:ea typeface="+mn-ea"/>
                          <a:cs typeface="+mn-cs"/>
                        </a:rPr>
                        <a:t>extractables</a:t>
                      </a:r>
                      <a:r>
                        <a:rPr lang="en-US" sz="1600" kern="1200" dirty="0" smtClean="0">
                          <a:solidFill>
                            <a:schemeClr val="dk1"/>
                          </a:solidFill>
                          <a:latin typeface="+mn-lt"/>
                          <a:ea typeface="+mn-ea"/>
                          <a:cs typeface="+mn-cs"/>
                        </a:rPr>
                        <a:t> from each of the components&amp; appropriate in vivo/in vitro rests to be submitted.</a:t>
                      </a:r>
                      <a:endParaRPr lang="en-IN" sz="160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6" name="Rectangle 1"/>
          <p:cNvSpPr>
            <a:spLocks noChangeArrowheads="1"/>
          </p:cNvSpPr>
          <p:nvPr/>
        </p:nvSpPr>
        <p:spPr bwMode="auto">
          <a:xfrm>
            <a:off x="381000" y="73968"/>
            <a:ext cx="70104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sng" strike="noStrike" cap="none" normalizeH="0" baseline="0" dirty="0" smtClean="0">
                <a:ln>
                  <a:noFill/>
                </a:ln>
                <a:solidFill>
                  <a:schemeClr val="tx1"/>
                </a:solidFill>
                <a:effectLst/>
                <a:latin typeface="+mj-lt"/>
                <a:ea typeface="Times New Roman" pitchFamily="18" charset="0"/>
                <a:cs typeface="Arial" pitchFamily="34" charset="0"/>
              </a:rPr>
              <a:t>FDA  Industry Guidelines </a:t>
            </a:r>
            <a:endParaRPr kumimoji="0" lang="en-US" sz="2400" b="0" i="0" u="sng" strike="noStrike" cap="none" normalizeH="0" baseline="0" dirty="0" smtClean="0">
              <a:ln>
                <a:noFill/>
              </a:ln>
              <a:solidFill>
                <a:schemeClr val="tx1"/>
              </a:solidFill>
              <a:effectLst/>
              <a:latin typeface="+mj-lt"/>
              <a:cs typeface="Arial" pitchFamily="34" charset="0"/>
            </a:endParaRP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amond(in)">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1" y="0"/>
            <a:ext cx="9143999" cy="6858000"/>
          </a:xfrm>
          <a:prstGeom prst="rect">
            <a:avLst/>
          </a:prstGeom>
        </p:spPr>
      </p:pic>
      <p:pic>
        <p:nvPicPr>
          <p:cNvPr id="6" name="Picture 5" descr="http://media.americanpharmaceuticalreview.com/m/28/Article/37011-fig1.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75" y="76200"/>
            <a:ext cx="3584575" cy="1752600"/>
          </a:xfrm>
          <a:prstGeom prst="rect">
            <a:avLst/>
          </a:prstGeom>
          <a:noFill/>
          <a:ln>
            <a:solidFill>
              <a:schemeClr val="accent3">
                <a:lumMod val="50000"/>
              </a:schemeClr>
            </a:solidFill>
          </a:ln>
        </p:spPr>
      </p:pic>
      <p:pic>
        <p:nvPicPr>
          <p:cNvPr id="7" name="Picture 6" descr="http://media.americanpharmaceuticalreview.com/m/28/Article/37011-fig2.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10000" y="1752600"/>
            <a:ext cx="3962400" cy="1638935"/>
          </a:xfrm>
          <a:prstGeom prst="rect">
            <a:avLst/>
          </a:prstGeom>
          <a:noFill/>
          <a:ln>
            <a:solidFill>
              <a:schemeClr val="accent3">
                <a:lumMod val="50000"/>
              </a:schemeClr>
            </a:solidFill>
          </a:ln>
        </p:spPr>
      </p:pic>
      <p:pic>
        <p:nvPicPr>
          <p:cNvPr id="8" name="Picture 7" descr="http://media.americanpharmaceuticalreview.com/m/28/Article/37011-fig3.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15000" y="3218764"/>
            <a:ext cx="3432175" cy="2233345"/>
          </a:xfrm>
          <a:prstGeom prst="rect">
            <a:avLst/>
          </a:prstGeom>
          <a:noFill/>
          <a:ln>
            <a:solidFill>
              <a:schemeClr val="accent3">
                <a:lumMod val="50000"/>
              </a:schemeClr>
            </a:solidFill>
          </a:ln>
        </p:spPr>
      </p:pic>
      <p:sp>
        <p:nvSpPr>
          <p:cNvPr id="9" name="Rectangle 8"/>
          <p:cNvSpPr/>
          <p:nvPr/>
        </p:nvSpPr>
        <p:spPr>
          <a:xfrm>
            <a:off x="213766" y="2895600"/>
            <a:ext cx="2072234" cy="646331"/>
          </a:xfrm>
          <a:prstGeom prst="rect">
            <a:avLst/>
          </a:prstGeom>
        </p:spPr>
        <p:txBody>
          <a:bodyPr wrap="none">
            <a:spAutoFit/>
          </a:bodyPr>
          <a:lstStyle/>
          <a:p>
            <a:r>
              <a:rPr lang="en-US" u="sng" dirty="0" smtClean="0"/>
              <a:t>Silicone oil gradient </a:t>
            </a:r>
          </a:p>
          <a:p>
            <a:r>
              <a:rPr lang="en-US" u="sng" dirty="0" smtClean="0"/>
              <a:t>in an empty PFS </a:t>
            </a:r>
            <a:endParaRPr lang="en-IN" u="sng" dirty="0"/>
          </a:p>
        </p:txBody>
      </p:sp>
      <p:sp>
        <p:nvSpPr>
          <p:cNvPr id="10" name="Rectangle 9"/>
          <p:cNvSpPr/>
          <p:nvPr/>
        </p:nvSpPr>
        <p:spPr>
          <a:xfrm>
            <a:off x="2743200" y="3581400"/>
            <a:ext cx="2286000" cy="1200329"/>
          </a:xfrm>
          <a:prstGeom prst="rect">
            <a:avLst/>
          </a:prstGeom>
        </p:spPr>
        <p:txBody>
          <a:bodyPr wrap="square">
            <a:spAutoFit/>
          </a:bodyPr>
          <a:lstStyle/>
          <a:p>
            <a:r>
              <a:rPr lang="en-US" u="sng" dirty="0" smtClean="0"/>
              <a:t>Tungsten oxides inside the syringe near the hypodermic needle-barrel zone </a:t>
            </a:r>
            <a:endParaRPr lang="en-IN" u="sng" dirty="0"/>
          </a:p>
        </p:txBody>
      </p:sp>
      <p:sp>
        <p:nvSpPr>
          <p:cNvPr id="11" name="Rectangle 10"/>
          <p:cNvSpPr/>
          <p:nvPr/>
        </p:nvSpPr>
        <p:spPr>
          <a:xfrm>
            <a:off x="6019800" y="5486400"/>
            <a:ext cx="2667000" cy="923330"/>
          </a:xfrm>
          <a:prstGeom prst="rect">
            <a:avLst/>
          </a:prstGeom>
        </p:spPr>
        <p:txBody>
          <a:bodyPr wrap="square">
            <a:spAutoFit/>
          </a:bodyPr>
          <a:lstStyle/>
          <a:p>
            <a:r>
              <a:rPr lang="en-US" u="sng" dirty="0" smtClean="0"/>
              <a:t>Polymeric pin and a polymeric pin inserted into a syringe.</a:t>
            </a:r>
            <a:endParaRPr lang="en-IN" u="sng" dirty="0"/>
          </a:p>
        </p:txBody>
      </p:sp>
    </p:spTree>
  </p:cSld>
  <p:clrMapOvr>
    <a:masterClrMapping/>
  </p:clrMapOvr>
  <p:transition>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lide(fromBottom)">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 calcmode="lin" valueType="num">
                                      <p:cBhvr additive="base">
                                        <p:cTn id="12"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9">
                                            <p:txEl>
                                              <p:pRg st="0" end="0"/>
                                            </p:txEl>
                                          </p:spTgt>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9">
                                            <p:txEl>
                                              <p:pRg st="1" end="1"/>
                                            </p:txEl>
                                          </p:spTgt>
                                        </p:tgtEl>
                                        <p:attrNameLst>
                                          <p:attrName>style.visibility</p:attrName>
                                        </p:attrNameLst>
                                      </p:cBhvr>
                                      <p:to>
                                        <p:strVal val="visible"/>
                                      </p:to>
                                    </p:set>
                                    <p:anim calcmode="lin" valueType="num">
                                      <p:cBhvr additive="base">
                                        <p:cTn id="16"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randombar(horizont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3" presetClass="entr" presetSubtype="16" fill="hold"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plus(in)">
                                      <p:cBhvr>
                                        <p:cTn id="33" dur="2000"/>
                                        <p:tgtEl>
                                          <p:spTgt spid="8"/>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500" fill="hold"/>
                                        <p:tgtEl>
                                          <p:spTgt spid="11"/>
                                        </p:tgtEl>
                                        <p:attrNameLst>
                                          <p:attrName>ppt_x</p:attrName>
                                        </p:attrNameLst>
                                      </p:cBhvr>
                                      <p:tavLst>
                                        <p:tav tm="0">
                                          <p:val>
                                            <p:strVal val="#ppt_x"/>
                                          </p:val>
                                        </p:tav>
                                        <p:tav tm="100000">
                                          <p:val>
                                            <p:strVal val="#ppt_x"/>
                                          </p:val>
                                        </p:tav>
                                      </p:tavLst>
                                    </p:anim>
                                    <p:anim calcmode="lin" valueType="num">
                                      <p:cBhvr additive="base">
                                        <p:cTn id="39"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1" y="0"/>
            <a:ext cx="9143999" cy="6858000"/>
          </a:xfrm>
          <a:prstGeom prst="rect">
            <a:avLst/>
          </a:prstGeom>
        </p:spPr>
      </p:pic>
      <p:sp>
        <p:nvSpPr>
          <p:cNvPr id="9" name="Rectangle 8"/>
          <p:cNvSpPr/>
          <p:nvPr/>
        </p:nvSpPr>
        <p:spPr>
          <a:xfrm>
            <a:off x="355242" y="2667000"/>
            <a:ext cx="8636358" cy="923330"/>
          </a:xfrm>
          <a:prstGeom prst="rect">
            <a:avLst/>
          </a:prstGeom>
        </p:spPr>
        <p:txBody>
          <a:bodyPr wrap="square">
            <a:spAutoFit/>
          </a:bodyPr>
          <a:lstStyle/>
          <a:p>
            <a:endParaRPr lang="en-US" dirty="0" smtClean="0"/>
          </a:p>
          <a:p>
            <a:endParaRPr lang="en-US" dirty="0" smtClean="0"/>
          </a:p>
          <a:p>
            <a:endParaRPr lang="en-IN" dirty="0"/>
          </a:p>
        </p:txBody>
      </p:sp>
      <p:sp>
        <p:nvSpPr>
          <p:cNvPr id="8" name="Rectangle 1"/>
          <p:cNvSpPr>
            <a:spLocks noChangeArrowheads="1"/>
          </p:cNvSpPr>
          <p:nvPr/>
        </p:nvSpPr>
        <p:spPr bwMode="auto">
          <a:xfrm>
            <a:off x="316572" y="381000"/>
            <a:ext cx="8510856"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11430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mj-lt"/>
                <a:ea typeface="Times New Roman" pitchFamily="18" charset="0"/>
                <a:cs typeface="Arial" pitchFamily="34" charset="0"/>
              </a:rPr>
              <a:t>Analytical techniques for different groups of leachable/extractable impurities</a:t>
            </a:r>
            <a:endParaRPr kumimoji="0" lang="en-US" sz="2000" b="0" i="0" u="none" strike="noStrike" cap="none" normalizeH="0" baseline="0" dirty="0" smtClean="0">
              <a:ln>
                <a:noFill/>
              </a:ln>
              <a:solidFill>
                <a:schemeClr val="tx1"/>
              </a:solidFill>
              <a:effectLst/>
              <a:latin typeface="+mj-lt"/>
              <a:cs typeface="Arial" pitchFamily="34" charset="0"/>
            </a:endParaRPr>
          </a:p>
          <a:p>
            <a:pPr marL="0" marR="0" lvl="0" indent="11430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mj-lt"/>
                <a:ea typeface="Times New Roman" pitchFamily="18" charset="0"/>
                <a:cs typeface="Arial" pitchFamily="34" charset="0"/>
              </a:rPr>
              <a:t>Quantification limit for E/L study in inorganic compounds </a:t>
            </a:r>
            <a:endParaRPr kumimoji="0" lang="en-US" sz="2000" b="0" i="0" u="none" strike="noStrike" cap="none" normalizeH="0" baseline="0" dirty="0" smtClean="0">
              <a:ln>
                <a:noFill/>
              </a:ln>
              <a:solidFill>
                <a:schemeClr val="tx1"/>
              </a:solidFill>
              <a:effectLst/>
              <a:latin typeface="+mj-lt"/>
              <a:cs typeface="Arial" pitchFamily="34" charset="0"/>
            </a:endParaRPr>
          </a:p>
          <a:p>
            <a:pPr marL="0" marR="0" lvl="0" indent="11430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mj-lt"/>
              <a:cs typeface="Arial" pitchFamily="34" charset="0"/>
            </a:endParaRPr>
          </a:p>
        </p:txBody>
      </p:sp>
      <p:graphicFrame>
        <p:nvGraphicFramePr>
          <p:cNvPr id="10" name="Table 9"/>
          <p:cNvGraphicFramePr>
            <a:graphicFrameLocks noGrp="1"/>
          </p:cNvGraphicFramePr>
          <p:nvPr>
            <p:extLst>
              <p:ext uri="{D42A27DB-BD31-4B8C-83A1-F6EECF244321}">
                <p14:modId xmlns:p14="http://schemas.microsoft.com/office/powerpoint/2010/main" val="1314139110"/>
              </p:ext>
            </p:extLst>
          </p:nvPr>
        </p:nvGraphicFramePr>
        <p:xfrm>
          <a:off x="457200" y="1396663"/>
          <a:ext cx="8229600" cy="3327737"/>
        </p:xfrm>
        <a:graphic>
          <a:graphicData uri="http://schemas.openxmlformats.org/drawingml/2006/table">
            <a:tbl>
              <a:tblPr firstRow="1" bandRow="1">
                <a:tableStyleId>{5C22544A-7EE6-4342-B048-85BDC9FD1C3A}</a:tableStyleId>
              </a:tblPr>
              <a:tblGrid>
                <a:gridCol w="2743200"/>
                <a:gridCol w="2743200"/>
                <a:gridCol w="2743200"/>
              </a:tblGrid>
              <a:tr h="831934">
                <a:tc>
                  <a:txBody>
                    <a:bodyPr/>
                    <a:lstStyle/>
                    <a:p>
                      <a:pPr marL="0" marR="0">
                        <a:spcBef>
                          <a:spcPts val="0"/>
                        </a:spcBef>
                        <a:spcAft>
                          <a:spcPts val="0"/>
                        </a:spcAft>
                      </a:pPr>
                      <a:r>
                        <a:rPr lang="en-US" sz="2000" b="0" dirty="0">
                          <a:solidFill>
                            <a:sysClr val="windowText" lastClr="000000"/>
                          </a:solidFill>
                          <a:effectLst/>
                        </a:rPr>
                        <a:t>Analytical Method</a:t>
                      </a:r>
                      <a:endParaRPr lang="en-US" sz="2000" b="0" dirty="0">
                        <a:solidFill>
                          <a:sysClr val="windowText" lastClr="000000"/>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2000" b="0" dirty="0">
                          <a:solidFill>
                            <a:sysClr val="windowText" lastClr="000000"/>
                          </a:solidFill>
                          <a:effectLst/>
                        </a:rPr>
                        <a:t>Target Species      </a:t>
                      </a:r>
                      <a:r>
                        <a:rPr lang="en-US" sz="2000" b="0" dirty="0" smtClean="0">
                          <a:solidFill>
                            <a:sysClr val="windowText" lastClr="000000"/>
                          </a:solidFill>
                          <a:effectLst/>
                        </a:rPr>
                        <a:t>                                                                                                                                                                                                                                                                                                                                                                                                                                                                                                                                    </a:t>
                      </a:r>
                      <a:endParaRPr lang="en-US" sz="2000" b="0" dirty="0">
                        <a:solidFill>
                          <a:sysClr val="windowText" lastClr="000000"/>
                        </a:solidFill>
                        <a:effectLst/>
                      </a:endParaRPr>
                    </a:p>
                    <a:p>
                      <a:pPr marL="0" marR="0">
                        <a:spcBef>
                          <a:spcPts val="0"/>
                        </a:spcBef>
                        <a:spcAft>
                          <a:spcPts val="0"/>
                        </a:spcAft>
                      </a:pPr>
                      <a:r>
                        <a:rPr lang="en-US" sz="2000" b="0" dirty="0">
                          <a:solidFill>
                            <a:sysClr val="windowText" lastClr="000000"/>
                          </a:solidFill>
                          <a:effectLst/>
                        </a:rPr>
                        <a:t> </a:t>
                      </a:r>
                      <a:endParaRPr lang="en-US" sz="2000" b="0" dirty="0">
                        <a:solidFill>
                          <a:sysClr val="windowText" lastClr="000000"/>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2000" b="0" dirty="0">
                          <a:solidFill>
                            <a:sysClr val="windowText" lastClr="000000"/>
                          </a:solidFill>
                          <a:effectLst/>
                        </a:rPr>
                        <a:t>Examples</a:t>
                      </a:r>
                      <a:endParaRPr lang="en-US" sz="2000" b="0" dirty="0">
                        <a:solidFill>
                          <a:sysClr val="windowText" lastClr="000000"/>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495803">
                <a:tc>
                  <a:txBody>
                    <a:bodyPr/>
                    <a:lstStyle/>
                    <a:p>
                      <a:pPr marL="0" marR="0">
                        <a:spcBef>
                          <a:spcPts val="0"/>
                        </a:spcBef>
                        <a:spcAft>
                          <a:spcPts val="0"/>
                        </a:spcAft>
                      </a:pPr>
                      <a:r>
                        <a:rPr lang="en-US" sz="2000" b="0" dirty="0">
                          <a:solidFill>
                            <a:sysClr val="windowText" lastClr="000000"/>
                          </a:solidFill>
                          <a:effectLst/>
                        </a:rPr>
                        <a:t>Inductively Coupled Plasma Mass</a:t>
                      </a:r>
                    </a:p>
                    <a:p>
                      <a:pPr marL="0" marR="0">
                        <a:spcBef>
                          <a:spcPts val="0"/>
                        </a:spcBef>
                        <a:spcAft>
                          <a:spcPts val="0"/>
                        </a:spcAft>
                      </a:pPr>
                      <a:r>
                        <a:rPr lang="en-US" sz="2000" b="0" dirty="0">
                          <a:solidFill>
                            <a:sysClr val="windowText" lastClr="000000"/>
                          </a:solidFill>
                          <a:effectLst/>
                        </a:rPr>
                        <a:t>Spectroscopy (ICP-MS)</a:t>
                      </a:r>
                    </a:p>
                    <a:p>
                      <a:pPr marL="0" marR="0">
                        <a:spcBef>
                          <a:spcPts val="0"/>
                        </a:spcBef>
                        <a:spcAft>
                          <a:spcPts val="0"/>
                        </a:spcAft>
                      </a:pPr>
                      <a:r>
                        <a:rPr lang="en-US" sz="2000" b="0" dirty="0">
                          <a:solidFill>
                            <a:sysClr val="windowText" lastClr="000000"/>
                          </a:solidFill>
                          <a:effectLst/>
                        </a:rPr>
                        <a:t> </a:t>
                      </a:r>
                      <a:endParaRPr lang="en-US" sz="2000" b="0" dirty="0">
                        <a:solidFill>
                          <a:sysClr val="windowText" lastClr="000000"/>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2000" b="0" dirty="0">
                          <a:solidFill>
                            <a:sysClr val="windowText" lastClr="000000"/>
                          </a:solidFill>
                          <a:effectLst/>
                        </a:rPr>
                        <a:t>Inorganic compounds. </a:t>
                      </a:r>
                    </a:p>
                    <a:p>
                      <a:pPr marL="0" marR="0">
                        <a:spcBef>
                          <a:spcPts val="0"/>
                        </a:spcBef>
                        <a:spcAft>
                          <a:spcPts val="0"/>
                        </a:spcAft>
                      </a:pPr>
                      <a:r>
                        <a:rPr lang="en-US" sz="2000" b="0" dirty="0">
                          <a:solidFill>
                            <a:sysClr val="windowText" lastClr="000000"/>
                          </a:solidFill>
                          <a:effectLst/>
                        </a:rPr>
                        <a:t> </a:t>
                      </a:r>
                      <a:endParaRPr lang="en-US" sz="2000" b="0" dirty="0">
                        <a:solidFill>
                          <a:sysClr val="windowText" lastClr="000000"/>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2000" b="0" dirty="0">
                          <a:solidFill>
                            <a:sysClr val="windowText" lastClr="000000"/>
                          </a:solidFill>
                          <a:effectLst/>
                        </a:rPr>
                        <a:t>Aluminum, Antimony, Cadmium, Chromium, Copper, Iron, Lead, Magnesium, Manganese, </a:t>
                      </a:r>
                    </a:p>
                    <a:p>
                      <a:pPr marL="0" marR="0">
                        <a:spcBef>
                          <a:spcPts val="0"/>
                        </a:spcBef>
                        <a:spcAft>
                          <a:spcPts val="0"/>
                        </a:spcAft>
                      </a:pPr>
                      <a:r>
                        <a:rPr lang="en-US" sz="2000" b="0" dirty="0">
                          <a:solidFill>
                            <a:sysClr val="windowText" lastClr="000000"/>
                          </a:solidFill>
                          <a:effectLst/>
                        </a:rPr>
                        <a:t>Nickel, </a:t>
                      </a:r>
                      <a:r>
                        <a:rPr lang="en-US" sz="2000" b="0" dirty="0" err="1">
                          <a:solidFill>
                            <a:sysClr val="windowText" lastClr="000000"/>
                          </a:solidFill>
                          <a:effectLst/>
                        </a:rPr>
                        <a:t>Zinc,,Silica</a:t>
                      </a:r>
                      <a:r>
                        <a:rPr lang="en-US" sz="2000" b="0" dirty="0">
                          <a:solidFill>
                            <a:sysClr val="windowText" lastClr="000000"/>
                          </a:solidFill>
                          <a:effectLst/>
                        </a:rPr>
                        <a:t> and Arsenic</a:t>
                      </a:r>
                      <a:endParaRPr lang="en-US" sz="2000" b="0" dirty="0">
                        <a:solidFill>
                          <a:sysClr val="windowText" lastClr="000000"/>
                        </a:solidFill>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ransition>
    <p:zoom/>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1" y="0"/>
            <a:ext cx="9143999" cy="6858000"/>
          </a:xfrm>
          <a:prstGeom prst="rect">
            <a:avLst/>
          </a:prstGeom>
        </p:spPr>
      </p:pic>
      <p:graphicFrame>
        <p:nvGraphicFramePr>
          <p:cNvPr id="11" name="Table 10"/>
          <p:cNvGraphicFramePr>
            <a:graphicFrameLocks noGrp="1"/>
          </p:cNvGraphicFramePr>
          <p:nvPr/>
        </p:nvGraphicFramePr>
        <p:xfrm>
          <a:off x="762000" y="609600"/>
          <a:ext cx="8001000" cy="5191760"/>
        </p:xfrm>
        <a:graphic>
          <a:graphicData uri="http://schemas.openxmlformats.org/drawingml/2006/table">
            <a:tbl>
              <a:tblPr firstRow="1" bandRow="1">
                <a:tableStyleId>{5C22544A-7EE6-4342-B048-85BDC9FD1C3A}</a:tableStyleId>
              </a:tblPr>
              <a:tblGrid>
                <a:gridCol w="2667000"/>
                <a:gridCol w="2667000"/>
                <a:gridCol w="2667000"/>
              </a:tblGrid>
              <a:tr h="370840">
                <a:tc>
                  <a:txBody>
                    <a:bodyPr/>
                    <a:lstStyle/>
                    <a:p>
                      <a:pPr marL="0" marR="0">
                        <a:lnSpc>
                          <a:spcPct val="115000"/>
                        </a:lnSpc>
                        <a:spcBef>
                          <a:spcPts val="0"/>
                        </a:spcBef>
                        <a:spcAft>
                          <a:spcPts val="1000"/>
                        </a:spcAft>
                      </a:pPr>
                      <a:r>
                        <a:rPr lang="en-US" sz="1800" b="1" dirty="0">
                          <a:solidFill>
                            <a:schemeClr val="tx1"/>
                          </a:solidFill>
                          <a:latin typeface="Calibri"/>
                          <a:ea typeface="Calibri"/>
                          <a:cs typeface="Times New Roman"/>
                        </a:rPr>
                        <a:t>Compounds </a:t>
                      </a:r>
                      <a:endParaRPr lang="en-US" sz="1800" dirty="0">
                        <a:solidFill>
                          <a:schemeClr val="tx1"/>
                        </a:solidFill>
                        <a:latin typeface="Calibri"/>
                        <a:ea typeface="Calibri"/>
                        <a:cs typeface="Times New Roman"/>
                      </a:endParaRPr>
                    </a:p>
                  </a:txBody>
                  <a:tcPr marL="68580" marR="68580" marT="196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b="1" dirty="0" err="1">
                          <a:solidFill>
                            <a:schemeClr val="tx1"/>
                          </a:solidFill>
                          <a:latin typeface="Calibri"/>
                          <a:ea typeface="Calibri"/>
                          <a:cs typeface="Times New Roman"/>
                        </a:rPr>
                        <a:t>Analytes</a:t>
                      </a:r>
                      <a:r>
                        <a:rPr lang="en-US" sz="1800" b="1" dirty="0">
                          <a:solidFill>
                            <a:schemeClr val="tx1"/>
                          </a:solidFill>
                          <a:latin typeface="Calibri"/>
                          <a:ea typeface="Calibri"/>
                          <a:cs typeface="Times New Roman"/>
                        </a:rPr>
                        <a:t> </a:t>
                      </a:r>
                      <a:endParaRPr lang="en-US" sz="1800" dirty="0">
                        <a:solidFill>
                          <a:schemeClr val="tx1"/>
                        </a:solidFill>
                        <a:latin typeface="Calibri"/>
                        <a:ea typeface="Calibri"/>
                        <a:cs typeface="Times New Roman"/>
                      </a:endParaRPr>
                    </a:p>
                  </a:txBody>
                  <a:tcPr marL="68580" marR="68580" marT="196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b="1">
                          <a:solidFill>
                            <a:schemeClr val="tx1"/>
                          </a:solidFill>
                          <a:latin typeface="Calibri"/>
                          <a:ea typeface="Calibri"/>
                          <a:cs typeface="Times New Roman"/>
                        </a:rPr>
                        <a:t>Acceptance criteria </a:t>
                      </a:r>
                      <a:endParaRPr lang="en-US" sz="1800">
                        <a:solidFill>
                          <a:schemeClr val="tx1"/>
                        </a:solidFill>
                        <a:latin typeface="Calibri"/>
                        <a:ea typeface="Calibri"/>
                        <a:cs typeface="Times New Roman"/>
                      </a:endParaRPr>
                    </a:p>
                  </a:txBody>
                  <a:tcPr marL="68580" marR="68580" marT="196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rowSpan="13">
                  <a:txBody>
                    <a:bodyPr/>
                    <a:lstStyle/>
                    <a:p>
                      <a:pPr marL="0" marR="0">
                        <a:lnSpc>
                          <a:spcPct val="115000"/>
                        </a:lnSpc>
                        <a:spcBef>
                          <a:spcPts val="0"/>
                        </a:spcBef>
                        <a:spcAft>
                          <a:spcPts val="1000"/>
                        </a:spcAft>
                      </a:pPr>
                      <a:r>
                        <a:rPr lang="en-US" sz="1800" b="1" dirty="0">
                          <a:solidFill>
                            <a:schemeClr val="tx1"/>
                          </a:solidFill>
                          <a:latin typeface="Calibri"/>
                          <a:ea typeface="Calibri"/>
                          <a:cs typeface="Times New Roman"/>
                        </a:rPr>
                        <a:t>Elements </a:t>
                      </a:r>
                      <a:endParaRPr lang="en-US" sz="1800" dirty="0">
                        <a:solidFill>
                          <a:schemeClr val="tx1"/>
                        </a:solidFill>
                        <a:latin typeface="Calibri"/>
                        <a:ea typeface="Calibri"/>
                        <a:cs typeface="Times New Roman"/>
                      </a:endParaRPr>
                    </a:p>
                  </a:txBody>
                  <a:tcPr marL="68580" marR="68580" marT="196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dirty="0">
                          <a:solidFill>
                            <a:schemeClr val="tx1"/>
                          </a:solidFill>
                          <a:latin typeface="Calibri"/>
                          <a:ea typeface="Calibri"/>
                          <a:cs typeface="Times New Roman"/>
                        </a:rPr>
                        <a:t>Mg  </a:t>
                      </a:r>
                    </a:p>
                  </a:txBody>
                  <a:tcPr marL="68580" marR="68580" marT="196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a:solidFill>
                            <a:schemeClr val="tx1"/>
                          </a:solidFill>
                          <a:latin typeface="Calibri"/>
                          <a:ea typeface="Calibri"/>
                          <a:cs typeface="Times New Roman"/>
                        </a:rPr>
                        <a:t>50.0ppb </a:t>
                      </a:r>
                    </a:p>
                  </a:txBody>
                  <a:tcPr marL="68580" marR="68580" marT="196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vMerge="1">
                  <a:txBody>
                    <a:bodyPr/>
                    <a:lstStyle/>
                    <a:p>
                      <a:endParaRPr lang="en-US"/>
                    </a:p>
                  </a:txBody>
                  <a:tcPr/>
                </a:tc>
                <a:tc>
                  <a:txBody>
                    <a:bodyPr/>
                    <a:lstStyle/>
                    <a:p>
                      <a:pPr marL="0" marR="0">
                        <a:lnSpc>
                          <a:spcPct val="115000"/>
                        </a:lnSpc>
                        <a:spcBef>
                          <a:spcPts val="0"/>
                        </a:spcBef>
                        <a:spcAft>
                          <a:spcPts val="1000"/>
                        </a:spcAft>
                      </a:pPr>
                      <a:r>
                        <a:rPr lang="en-US" sz="1800">
                          <a:solidFill>
                            <a:schemeClr val="tx1"/>
                          </a:solidFill>
                          <a:latin typeface="Calibri"/>
                          <a:ea typeface="Calibri"/>
                          <a:cs typeface="Times New Roman"/>
                        </a:rPr>
                        <a:t>Al </a:t>
                      </a:r>
                    </a:p>
                  </a:txBody>
                  <a:tcPr marL="68580" marR="68580" marT="196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a:solidFill>
                            <a:schemeClr val="tx1"/>
                          </a:solidFill>
                          <a:latin typeface="Calibri"/>
                          <a:ea typeface="Calibri"/>
                          <a:cs typeface="Times New Roman"/>
                        </a:rPr>
                        <a:t>10.0ppb </a:t>
                      </a:r>
                    </a:p>
                  </a:txBody>
                  <a:tcPr marL="68580" marR="68580" marT="196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vMerge="1">
                  <a:txBody>
                    <a:bodyPr/>
                    <a:lstStyle/>
                    <a:p>
                      <a:endParaRPr lang="en-US"/>
                    </a:p>
                  </a:txBody>
                  <a:tcPr/>
                </a:tc>
                <a:tc>
                  <a:txBody>
                    <a:bodyPr/>
                    <a:lstStyle/>
                    <a:p>
                      <a:pPr marL="0" marR="0">
                        <a:lnSpc>
                          <a:spcPct val="115000"/>
                        </a:lnSpc>
                        <a:spcBef>
                          <a:spcPts val="0"/>
                        </a:spcBef>
                        <a:spcAft>
                          <a:spcPts val="1000"/>
                        </a:spcAft>
                      </a:pPr>
                      <a:r>
                        <a:rPr lang="en-US" sz="1800">
                          <a:solidFill>
                            <a:schemeClr val="tx1"/>
                          </a:solidFill>
                          <a:latin typeface="Calibri"/>
                          <a:ea typeface="Calibri"/>
                          <a:cs typeface="Times New Roman"/>
                        </a:rPr>
                        <a:t>Cr </a:t>
                      </a:r>
                    </a:p>
                  </a:txBody>
                  <a:tcPr marL="68580" marR="68580" marT="196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a:solidFill>
                            <a:schemeClr val="tx1"/>
                          </a:solidFill>
                          <a:latin typeface="Calibri"/>
                          <a:ea typeface="Calibri"/>
                          <a:cs typeface="Times New Roman"/>
                        </a:rPr>
                        <a:t>10.0ppb </a:t>
                      </a:r>
                    </a:p>
                  </a:txBody>
                  <a:tcPr marL="68580" marR="68580" marT="196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vMerge="1">
                  <a:txBody>
                    <a:bodyPr/>
                    <a:lstStyle/>
                    <a:p>
                      <a:endParaRPr lang="en-US"/>
                    </a:p>
                  </a:txBody>
                  <a:tcPr/>
                </a:tc>
                <a:tc>
                  <a:txBody>
                    <a:bodyPr/>
                    <a:lstStyle/>
                    <a:p>
                      <a:pPr marL="0" marR="0">
                        <a:lnSpc>
                          <a:spcPct val="115000"/>
                        </a:lnSpc>
                        <a:spcBef>
                          <a:spcPts val="0"/>
                        </a:spcBef>
                        <a:spcAft>
                          <a:spcPts val="1000"/>
                        </a:spcAft>
                      </a:pPr>
                      <a:r>
                        <a:rPr lang="en-US" sz="1800">
                          <a:solidFill>
                            <a:schemeClr val="tx1"/>
                          </a:solidFill>
                          <a:latin typeface="Calibri"/>
                          <a:ea typeface="Calibri"/>
                          <a:cs typeface="Times New Roman"/>
                        </a:rPr>
                        <a:t>Mn </a:t>
                      </a:r>
                    </a:p>
                  </a:txBody>
                  <a:tcPr marL="68580" marR="68580" marT="196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a:solidFill>
                            <a:schemeClr val="tx1"/>
                          </a:solidFill>
                          <a:latin typeface="Calibri"/>
                          <a:ea typeface="Calibri"/>
                          <a:cs typeface="Times New Roman"/>
                        </a:rPr>
                        <a:t>10.0ppb </a:t>
                      </a:r>
                    </a:p>
                  </a:txBody>
                  <a:tcPr marL="68580" marR="68580" marT="196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vMerge="1">
                  <a:txBody>
                    <a:bodyPr/>
                    <a:lstStyle/>
                    <a:p>
                      <a:endParaRPr lang="en-US"/>
                    </a:p>
                  </a:txBody>
                  <a:tcPr/>
                </a:tc>
                <a:tc>
                  <a:txBody>
                    <a:bodyPr/>
                    <a:lstStyle/>
                    <a:p>
                      <a:pPr marL="0" marR="0">
                        <a:lnSpc>
                          <a:spcPct val="115000"/>
                        </a:lnSpc>
                        <a:spcBef>
                          <a:spcPts val="0"/>
                        </a:spcBef>
                        <a:spcAft>
                          <a:spcPts val="1000"/>
                        </a:spcAft>
                      </a:pPr>
                      <a:r>
                        <a:rPr lang="en-US" sz="1800">
                          <a:solidFill>
                            <a:schemeClr val="tx1"/>
                          </a:solidFill>
                          <a:latin typeface="Calibri"/>
                          <a:ea typeface="Calibri"/>
                          <a:cs typeface="Times New Roman"/>
                        </a:rPr>
                        <a:t>Fe </a:t>
                      </a:r>
                    </a:p>
                  </a:txBody>
                  <a:tcPr marL="68580" marR="68580" marT="196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a:solidFill>
                            <a:schemeClr val="tx1"/>
                          </a:solidFill>
                          <a:latin typeface="Calibri"/>
                          <a:ea typeface="Calibri"/>
                          <a:cs typeface="Times New Roman"/>
                        </a:rPr>
                        <a:t>10.0ppb </a:t>
                      </a:r>
                    </a:p>
                  </a:txBody>
                  <a:tcPr marL="68580" marR="68580" marT="196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vMerge="1">
                  <a:txBody>
                    <a:bodyPr/>
                    <a:lstStyle/>
                    <a:p>
                      <a:endParaRPr lang="en-US"/>
                    </a:p>
                  </a:txBody>
                  <a:tcPr/>
                </a:tc>
                <a:tc>
                  <a:txBody>
                    <a:bodyPr/>
                    <a:lstStyle/>
                    <a:p>
                      <a:pPr marL="0" marR="0">
                        <a:lnSpc>
                          <a:spcPct val="115000"/>
                        </a:lnSpc>
                        <a:spcBef>
                          <a:spcPts val="0"/>
                        </a:spcBef>
                        <a:spcAft>
                          <a:spcPts val="1000"/>
                        </a:spcAft>
                      </a:pPr>
                      <a:r>
                        <a:rPr lang="en-US" sz="1800">
                          <a:solidFill>
                            <a:schemeClr val="tx1"/>
                          </a:solidFill>
                          <a:latin typeface="Calibri"/>
                          <a:ea typeface="Calibri"/>
                          <a:cs typeface="Times New Roman"/>
                        </a:rPr>
                        <a:t>Ni </a:t>
                      </a:r>
                    </a:p>
                  </a:txBody>
                  <a:tcPr marL="68580" marR="68580" marT="196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a:solidFill>
                            <a:schemeClr val="tx1"/>
                          </a:solidFill>
                          <a:latin typeface="Calibri"/>
                          <a:ea typeface="Calibri"/>
                          <a:cs typeface="Times New Roman"/>
                        </a:rPr>
                        <a:t>10.0ppb </a:t>
                      </a:r>
                    </a:p>
                  </a:txBody>
                  <a:tcPr marL="68580" marR="68580" marT="196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vMerge="1">
                  <a:txBody>
                    <a:bodyPr/>
                    <a:lstStyle/>
                    <a:p>
                      <a:endParaRPr lang="en-US"/>
                    </a:p>
                  </a:txBody>
                  <a:tcPr/>
                </a:tc>
                <a:tc>
                  <a:txBody>
                    <a:bodyPr/>
                    <a:lstStyle/>
                    <a:p>
                      <a:pPr marL="0" marR="0">
                        <a:lnSpc>
                          <a:spcPct val="115000"/>
                        </a:lnSpc>
                        <a:spcBef>
                          <a:spcPts val="0"/>
                        </a:spcBef>
                        <a:spcAft>
                          <a:spcPts val="1000"/>
                        </a:spcAft>
                      </a:pPr>
                      <a:r>
                        <a:rPr lang="en-US" sz="1800">
                          <a:solidFill>
                            <a:schemeClr val="tx1"/>
                          </a:solidFill>
                          <a:latin typeface="Calibri"/>
                          <a:ea typeface="Calibri"/>
                          <a:cs typeface="Times New Roman"/>
                        </a:rPr>
                        <a:t>Cu </a:t>
                      </a:r>
                    </a:p>
                  </a:txBody>
                  <a:tcPr marL="68580" marR="68580" marT="196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a:solidFill>
                            <a:schemeClr val="tx1"/>
                          </a:solidFill>
                          <a:latin typeface="Calibri"/>
                          <a:ea typeface="Calibri"/>
                          <a:cs typeface="Times New Roman"/>
                        </a:rPr>
                        <a:t>10.0ppb </a:t>
                      </a:r>
                    </a:p>
                  </a:txBody>
                  <a:tcPr marL="68580" marR="68580" marT="196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vMerge="1">
                  <a:txBody>
                    <a:bodyPr/>
                    <a:lstStyle/>
                    <a:p>
                      <a:endParaRPr lang="en-US"/>
                    </a:p>
                  </a:txBody>
                  <a:tcPr/>
                </a:tc>
                <a:tc>
                  <a:txBody>
                    <a:bodyPr/>
                    <a:lstStyle/>
                    <a:p>
                      <a:pPr marL="0" marR="0">
                        <a:lnSpc>
                          <a:spcPct val="115000"/>
                        </a:lnSpc>
                        <a:spcBef>
                          <a:spcPts val="0"/>
                        </a:spcBef>
                        <a:spcAft>
                          <a:spcPts val="1000"/>
                        </a:spcAft>
                      </a:pPr>
                      <a:r>
                        <a:rPr lang="en-US" sz="1800">
                          <a:solidFill>
                            <a:schemeClr val="tx1"/>
                          </a:solidFill>
                          <a:latin typeface="Calibri"/>
                          <a:ea typeface="Calibri"/>
                          <a:cs typeface="Times New Roman"/>
                        </a:rPr>
                        <a:t>Zn </a:t>
                      </a:r>
                    </a:p>
                  </a:txBody>
                  <a:tcPr marL="68580" marR="68580" marT="196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a:solidFill>
                            <a:schemeClr val="tx1"/>
                          </a:solidFill>
                          <a:latin typeface="Calibri"/>
                          <a:ea typeface="Calibri"/>
                          <a:cs typeface="Times New Roman"/>
                        </a:rPr>
                        <a:t>50.0ppb </a:t>
                      </a:r>
                    </a:p>
                  </a:txBody>
                  <a:tcPr marL="68580" marR="68580" marT="196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vMerge="1">
                  <a:txBody>
                    <a:bodyPr/>
                    <a:lstStyle/>
                    <a:p>
                      <a:endParaRPr lang="en-US"/>
                    </a:p>
                  </a:txBody>
                  <a:tcPr/>
                </a:tc>
                <a:tc>
                  <a:txBody>
                    <a:bodyPr/>
                    <a:lstStyle/>
                    <a:p>
                      <a:pPr marL="0" marR="0">
                        <a:lnSpc>
                          <a:spcPct val="115000"/>
                        </a:lnSpc>
                        <a:spcBef>
                          <a:spcPts val="0"/>
                        </a:spcBef>
                        <a:spcAft>
                          <a:spcPts val="1000"/>
                        </a:spcAft>
                      </a:pPr>
                      <a:r>
                        <a:rPr lang="en-US" sz="1800">
                          <a:solidFill>
                            <a:schemeClr val="tx1"/>
                          </a:solidFill>
                          <a:latin typeface="Calibri"/>
                          <a:ea typeface="Calibri"/>
                          <a:cs typeface="Times New Roman"/>
                        </a:rPr>
                        <a:t>Cd </a:t>
                      </a:r>
                    </a:p>
                  </a:txBody>
                  <a:tcPr marL="68580" marR="68580" marT="196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a:solidFill>
                            <a:schemeClr val="tx1"/>
                          </a:solidFill>
                          <a:latin typeface="Calibri"/>
                          <a:ea typeface="Calibri"/>
                          <a:cs typeface="Times New Roman"/>
                        </a:rPr>
                        <a:t>2.0ppb </a:t>
                      </a:r>
                    </a:p>
                  </a:txBody>
                  <a:tcPr marL="68580" marR="68580" marT="196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vMerge="1">
                  <a:txBody>
                    <a:bodyPr/>
                    <a:lstStyle/>
                    <a:p>
                      <a:endParaRPr lang="en-US"/>
                    </a:p>
                  </a:txBody>
                  <a:tcPr/>
                </a:tc>
                <a:tc>
                  <a:txBody>
                    <a:bodyPr/>
                    <a:lstStyle/>
                    <a:p>
                      <a:pPr marL="0" marR="0">
                        <a:lnSpc>
                          <a:spcPct val="115000"/>
                        </a:lnSpc>
                        <a:spcBef>
                          <a:spcPts val="0"/>
                        </a:spcBef>
                        <a:spcAft>
                          <a:spcPts val="1000"/>
                        </a:spcAft>
                      </a:pPr>
                      <a:r>
                        <a:rPr lang="en-US" sz="1800">
                          <a:solidFill>
                            <a:schemeClr val="tx1"/>
                          </a:solidFill>
                          <a:latin typeface="Calibri"/>
                          <a:ea typeface="Calibri"/>
                          <a:cs typeface="Times New Roman"/>
                        </a:rPr>
                        <a:t>Sb </a:t>
                      </a:r>
                    </a:p>
                  </a:txBody>
                  <a:tcPr marL="68580" marR="68580" marT="196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a:solidFill>
                            <a:schemeClr val="tx1"/>
                          </a:solidFill>
                          <a:latin typeface="Calibri"/>
                          <a:ea typeface="Calibri"/>
                          <a:cs typeface="Times New Roman"/>
                        </a:rPr>
                        <a:t>2.0ppb </a:t>
                      </a:r>
                    </a:p>
                  </a:txBody>
                  <a:tcPr marL="68580" marR="68580" marT="196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vMerge="1">
                  <a:txBody>
                    <a:bodyPr/>
                    <a:lstStyle/>
                    <a:p>
                      <a:endParaRPr lang="en-US"/>
                    </a:p>
                  </a:txBody>
                  <a:tcPr/>
                </a:tc>
                <a:tc>
                  <a:txBody>
                    <a:bodyPr/>
                    <a:lstStyle/>
                    <a:p>
                      <a:pPr marL="0" marR="0">
                        <a:lnSpc>
                          <a:spcPct val="115000"/>
                        </a:lnSpc>
                        <a:spcBef>
                          <a:spcPts val="0"/>
                        </a:spcBef>
                        <a:spcAft>
                          <a:spcPts val="1000"/>
                        </a:spcAft>
                      </a:pPr>
                      <a:r>
                        <a:rPr lang="en-US" sz="1800">
                          <a:solidFill>
                            <a:schemeClr val="tx1"/>
                          </a:solidFill>
                          <a:latin typeface="Calibri"/>
                          <a:ea typeface="Calibri"/>
                          <a:cs typeface="Times New Roman"/>
                        </a:rPr>
                        <a:t>Pb </a:t>
                      </a:r>
                    </a:p>
                  </a:txBody>
                  <a:tcPr marL="68580" marR="68580" marT="196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a:solidFill>
                            <a:schemeClr val="tx1"/>
                          </a:solidFill>
                          <a:latin typeface="Calibri"/>
                          <a:ea typeface="Calibri"/>
                          <a:cs typeface="Times New Roman"/>
                        </a:rPr>
                        <a:t>2.0ppb </a:t>
                      </a:r>
                    </a:p>
                  </a:txBody>
                  <a:tcPr marL="68580" marR="68580" marT="196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vMerge="1">
                  <a:txBody>
                    <a:bodyPr/>
                    <a:lstStyle/>
                    <a:p>
                      <a:endParaRPr lang="en-US"/>
                    </a:p>
                  </a:txBody>
                  <a:tcPr/>
                </a:tc>
                <a:tc>
                  <a:txBody>
                    <a:bodyPr/>
                    <a:lstStyle/>
                    <a:p>
                      <a:pPr marL="0" marR="0">
                        <a:lnSpc>
                          <a:spcPct val="115000"/>
                        </a:lnSpc>
                        <a:spcBef>
                          <a:spcPts val="0"/>
                        </a:spcBef>
                        <a:spcAft>
                          <a:spcPts val="1000"/>
                        </a:spcAft>
                      </a:pPr>
                      <a:r>
                        <a:rPr lang="en-US" sz="1800">
                          <a:solidFill>
                            <a:schemeClr val="tx1"/>
                          </a:solidFill>
                          <a:latin typeface="Calibri"/>
                          <a:ea typeface="Calibri"/>
                          <a:cs typeface="Times New Roman"/>
                        </a:rPr>
                        <a:t>As </a:t>
                      </a:r>
                    </a:p>
                  </a:txBody>
                  <a:tcPr marL="68580" marR="68580" marT="196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a:solidFill>
                            <a:schemeClr val="tx1"/>
                          </a:solidFill>
                          <a:latin typeface="Calibri"/>
                          <a:ea typeface="Calibri"/>
                          <a:cs typeface="Times New Roman"/>
                        </a:rPr>
                        <a:t>10.0ppb </a:t>
                      </a:r>
                    </a:p>
                  </a:txBody>
                  <a:tcPr marL="68580" marR="68580" marT="196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vMerge="1">
                  <a:txBody>
                    <a:bodyPr/>
                    <a:lstStyle/>
                    <a:p>
                      <a:endParaRPr lang="en-US"/>
                    </a:p>
                  </a:txBody>
                  <a:tcPr/>
                </a:tc>
                <a:tc>
                  <a:txBody>
                    <a:bodyPr/>
                    <a:lstStyle/>
                    <a:p>
                      <a:pPr marL="0" marR="0">
                        <a:lnSpc>
                          <a:spcPct val="115000"/>
                        </a:lnSpc>
                        <a:spcBef>
                          <a:spcPts val="0"/>
                        </a:spcBef>
                        <a:spcAft>
                          <a:spcPts val="1000"/>
                        </a:spcAft>
                      </a:pPr>
                      <a:r>
                        <a:rPr lang="en-US" sz="1800">
                          <a:solidFill>
                            <a:schemeClr val="tx1"/>
                          </a:solidFill>
                          <a:latin typeface="Calibri"/>
                          <a:ea typeface="Calibri"/>
                          <a:cs typeface="Times New Roman"/>
                        </a:rPr>
                        <a:t>Si </a:t>
                      </a:r>
                    </a:p>
                  </a:txBody>
                  <a:tcPr marL="68580" marR="68580" marT="196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15000"/>
                        </a:lnSpc>
                        <a:spcBef>
                          <a:spcPts val="0"/>
                        </a:spcBef>
                        <a:spcAft>
                          <a:spcPts val="1000"/>
                        </a:spcAft>
                      </a:pPr>
                      <a:r>
                        <a:rPr lang="en-US" sz="1800" dirty="0">
                          <a:solidFill>
                            <a:schemeClr val="tx1"/>
                          </a:solidFill>
                          <a:latin typeface="Calibri"/>
                          <a:ea typeface="Calibri"/>
                          <a:cs typeface="Times New Roman"/>
                        </a:rPr>
                        <a:t>10.0ppb </a:t>
                      </a:r>
                    </a:p>
                  </a:txBody>
                  <a:tcPr marL="68580" marR="68580" marT="1968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ransition>
    <p:zoom/>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0" y="11806"/>
            <a:ext cx="9143999" cy="6858000"/>
          </a:xfrm>
          <a:prstGeom prst="rect">
            <a:avLst/>
          </a:prstGeom>
        </p:spPr>
      </p:pic>
      <p:sp>
        <p:nvSpPr>
          <p:cNvPr id="9" name="Rectangle 8"/>
          <p:cNvSpPr/>
          <p:nvPr/>
        </p:nvSpPr>
        <p:spPr>
          <a:xfrm>
            <a:off x="355242" y="2644169"/>
            <a:ext cx="7874358" cy="923330"/>
          </a:xfrm>
          <a:prstGeom prst="rect">
            <a:avLst/>
          </a:prstGeom>
        </p:spPr>
        <p:txBody>
          <a:bodyPr wrap="square">
            <a:spAutoFit/>
          </a:bodyPr>
          <a:lstStyle/>
          <a:p>
            <a:endParaRPr lang="en-US" dirty="0" smtClean="0"/>
          </a:p>
          <a:p>
            <a:endParaRPr lang="en-US" dirty="0" smtClean="0"/>
          </a:p>
          <a:p>
            <a:endParaRPr lang="en-IN" dirty="0"/>
          </a:p>
        </p:txBody>
      </p:sp>
      <p:sp>
        <p:nvSpPr>
          <p:cNvPr id="10" name="Rectangle 9"/>
          <p:cNvSpPr/>
          <p:nvPr/>
        </p:nvSpPr>
        <p:spPr>
          <a:xfrm>
            <a:off x="228600" y="152400"/>
            <a:ext cx="1790875" cy="769441"/>
          </a:xfrm>
          <a:prstGeom prst="rect">
            <a:avLst/>
          </a:prstGeom>
        </p:spPr>
        <p:txBody>
          <a:bodyPr wrap="none">
            <a:spAutoFit/>
          </a:bodyPr>
          <a:lstStyle/>
          <a:p>
            <a:r>
              <a:rPr lang="en-US" sz="2200" b="1" u="sng" dirty="0" smtClean="0"/>
              <a:t>Case  Studies:</a:t>
            </a:r>
            <a:endParaRPr lang="en-US" sz="2200" u="sng" dirty="0" smtClean="0"/>
          </a:p>
          <a:p>
            <a:r>
              <a:rPr lang="en-US" sz="2200" u="sng" dirty="0" smtClean="0"/>
              <a:t> </a:t>
            </a:r>
            <a:endParaRPr lang="en-US" sz="2200" u="sng" dirty="0"/>
          </a:p>
        </p:txBody>
      </p:sp>
      <p:graphicFrame>
        <p:nvGraphicFramePr>
          <p:cNvPr id="11" name="Table 10"/>
          <p:cNvGraphicFramePr>
            <a:graphicFrameLocks noGrp="1"/>
          </p:cNvGraphicFramePr>
          <p:nvPr>
            <p:extLst>
              <p:ext uri="{D42A27DB-BD31-4B8C-83A1-F6EECF244321}">
                <p14:modId xmlns:p14="http://schemas.microsoft.com/office/powerpoint/2010/main" val="4242312640"/>
              </p:ext>
            </p:extLst>
          </p:nvPr>
        </p:nvGraphicFramePr>
        <p:xfrm>
          <a:off x="304800" y="609600"/>
          <a:ext cx="8534400" cy="2885708"/>
        </p:xfrm>
        <a:graphic>
          <a:graphicData uri="http://schemas.openxmlformats.org/drawingml/2006/table">
            <a:tbl>
              <a:tblPr firstRow="1" bandRow="1">
                <a:tableStyleId>{5C22544A-7EE6-4342-B048-85BDC9FD1C3A}</a:tableStyleId>
              </a:tblPr>
              <a:tblGrid>
                <a:gridCol w="2971800"/>
                <a:gridCol w="3048000"/>
                <a:gridCol w="2514600"/>
              </a:tblGrid>
              <a:tr h="452254">
                <a:tc gridSpan="3">
                  <a:txBody>
                    <a:bodyPr/>
                    <a:lstStyle/>
                    <a:p>
                      <a:r>
                        <a:rPr lang="en-US" sz="2000" b="1" kern="1200" dirty="0" smtClean="0">
                          <a:solidFill>
                            <a:srgbClr val="000000"/>
                          </a:solidFill>
                          <a:latin typeface="+mj-lt"/>
                          <a:ea typeface="+mn-ea"/>
                          <a:cs typeface="+mn-cs"/>
                        </a:rPr>
                        <a:t>Non container  </a:t>
                      </a:r>
                      <a:endParaRPr lang="en-US" sz="2000" dirty="0">
                        <a:solidFill>
                          <a:srgbClr val="000000"/>
                        </a:solidFill>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dirty="0"/>
                    </a:p>
                  </a:txBody>
                  <a:tcPr/>
                </a:tc>
                <a:tc hMerge="1">
                  <a:txBody>
                    <a:bodyPr/>
                    <a:lstStyle/>
                    <a:p>
                      <a:endParaRPr lang="en-US" dirty="0"/>
                    </a:p>
                  </a:txBody>
                  <a:tcPr/>
                </a:tc>
              </a:tr>
              <a:tr h="452254">
                <a:tc>
                  <a:txBody>
                    <a:bodyPr/>
                    <a:lstStyle/>
                    <a:p>
                      <a:pPr marL="0" marR="0">
                        <a:lnSpc>
                          <a:spcPct val="130000"/>
                        </a:lnSpc>
                      </a:pPr>
                      <a:r>
                        <a:rPr lang="en-US" sz="2000" b="1" dirty="0">
                          <a:solidFill>
                            <a:srgbClr val="000000"/>
                          </a:solidFill>
                          <a:latin typeface="+mj-lt"/>
                          <a:ea typeface="Times New Roman"/>
                        </a:rPr>
                        <a:t>Problem</a:t>
                      </a:r>
                      <a:endParaRPr lang="en-US" sz="2000" dirty="0">
                        <a:solidFill>
                          <a:srgbClr val="000000"/>
                        </a:solidFill>
                        <a:latin typeface="+mj-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2000" b="1" dirty="0">
                          <a:solidFill>
                            <a:srgbClr val="000000"/>
                          </a:solidFill>
                          <a:latin typeface="+mj-lt"/>
                          <a:ea typeface="Times New Roman"/>
                        </a:rPr>
                        <a:t>Source </a:t>
                      </a:r>
                      <a:endParaRPr lang="en-US" sz="2000" dirty="0">
                        <a:solidFill>
                          <a:srgbClr val="000000"/>
                        </a:solidFill>
                        <a:latin typeface="+mj-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2000" b="1">
                          <a:solidFill>
                            <a:srgbClr val="000000"/>
                          </a:solidFill>
                          <a:latin typeface="+mj-lt"/>
                          <a:ea typeface="Times New Roman"/>
                        </a:rPr>
                        <a:t>Resolution</a:t>
                      </a:r>
                      <a:endParaRPr lang="en-US" sz="2000">
                        <a:solidFill>
                          <a:srgbClr val="000000"/>
                        </a:solidFill>
                        <a:latin typeface="+mj-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353044">
                <a:tc>
                  <a:txBody>
                    <a:bodyPr/>
                    <a:lstStyle/>
                    <a:p>
                      <a:pPr marL="0" marR="0">
                        <a:lnSpc>
                          <a:spcPct val="130000"/>
                        </a:lnSpc>
                      </a:pPr>
                      <a:r>
                        <a:rPr lang="en-US" sz="2000" dirty="0" err="1">
                          <a:solidFill>
                            <a:srgbClr val="000000"/>
                          </a:solidFill>
                          <a:latin typeface="+mj-lt"/>
                          <a:ea typeface="Times New Roman"/>
                        </a:rPr>
                        <a:t>Phenolic</a:t>
                      </a:r>
                      <a:r>
                        <a:rPr lang="en-US" sz="2000" dirty="0">
                          <a:solidFill>
                            <a:srgbClr val="000000"/>
                          </a:solidFill>
                          <a:latin typeface="+mj-lt"/>
                          <a:ea typeface="Times New Roman"/>
                        </a:rPr>
                        <a:t> compounds found in a peptide product during release testing</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2000" dirty="0" err="1">
                          <a:solidFill>
                            <a:srgbClr val="000000"/>
                          </a:solidFill>
                          <a:latin typeface="+mj-lt"/>
                          <a:ea typeface="Times New Roman"/>
                        </a:rPr>
                        <a:t>Phenolic</a:t>
                      </a:r>
                      <a:r>
                        <a:rPr lang="en-US" sz="2000" dirty="0">
                          <a:solidFill>
                            <a:srgbClr val="000000"/>
                          </a:solidFill>
                          <a:latin typeface="+mj-lt"/>
                          <a:ea typeface="Times New Roman"/>
                        </a:rPr>
                        <a:t> compounds were absorbed from a cleaning agent for rubber gaskets used in the filling lines.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2000" dirty="0">
                          <a:solidFill>
                            <a:srgbClr val="000000"/>
                          </a:solidFill>
                          <a:latin typeface="+mj-lt"/>
                          <a:ea typeface="Times New Roman"/>
                        </a:rPr>
                        <a:t>Rubber gaskets were replaced by “Teflon rubber gasket” that did not absorb </a:t>
                      </a:r>
                      <a:r>
                        <a:rPr lang="en-US" sz="2000" dirty="0" smtClean="0">
                          <a:solidFill>
                            <a:srgbClr val="000000"/>
                          </a:solidFill>
                          <a:latin typeface="+mj-lt"/>
                          <a:ea typeface="Times New Roman"/>
                        </a:rPr>
                        <a:t>phenolic compounds.</a:t>
                      </a:r>
                      <a:endParaRPr lang="en-US" sz="2000" dirty="0">
                        <a:solidFill>
                          <a:srgbClr val="000000"/>
                        </a:solidFill>
                        <a:latin typeface="+mj-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graphicFrame>
        <p:nvGraphicFramePr>
          <p:cNvPr id="12" name="Table 11"/>
          <p:cNvGraphicFramePr>
            <a:graphicFrameLocks noGrp="1"/>
          </p:cNvGraphicFramePr>
          <p:nvPr/>
        </p:nvGraphicFramePr>
        <p:xfrm>
          <a:off x="304800" y="3657600"/>
          <a:ext cx="8534400" cy="3169920"/>
        </p:xfrm>
        <a:graphic>
          <a:graphicData uri="http://schemas.openxmlformats.org/drawingml/2006/table">
            <a:tbl>
              <a:tblPr firstRow="1" bandRow="1">
                <a:tableStyleId>{5C22544A-7EE6-4342-B048-85BDC9FD1C3A}</a:tableStyleId>
              </a:tblPr>
              <a:tblGrid>
                <a:gridCol w="2971800"/>
                <a:gridCol w="3048000"/>
                <a:gridCol w="2514600"/>
              </a:tblGrid>
              <a:tr h="370840">
                <a:tc gridSpan="3">
                  <a:txBody>
                    <a:bodyPr/>
                    <a:lstStyle/>
                    <a:p>
                      <a:r>
                        <a:rPr lang="en-US" sz="2000" b="1" kern="1200" dirty="0" smtClean="0">
                          <a:solidFill>
                            <a:srgbClr val="000000"/>
                          </a:solidFill>
                          <a:latin typeface="+mj-lt"/>
                          <a:ea typeface="+mn-ea"/>
                          <a:cs typeface="+mn-cs"/>
                        </a:rPr>
                        <a:t>Glass Vial </a:t>
                      </a:r>
                      <a:endParaRPr lang="en-US" sz="2000" dirty="0">
                        <a:solidFill>
                          <a:srgbClr val="000000"/>
                        </a:solidFill>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dirty="0"/>
                    </a:p>
                  </a:txBody>
                  <a:tcPr/>
                </a:tc>
                <a:tc hMerge="1">
                  <a:txBody>
                    <a:bodyPr/>
                    <a:lstStyle/>
                    <a:p>
                      <a:endParaRPr lang="en-US" dirty="0"/>
                    </a:p>
                  </a:txBody>
                  <a:tcPr/>
                </a:tc>
              </a:tr>
              <a:tr h="370840">
                <a:tc>
                  <a:txBody>
                    <a:bodyPr/>
                    <a:lstStyle/>
                    <a:p>
                      <a:pPr marL="0" marR="0">
                        <a:lnSpc>
                          <a:spcPct val="130000"/>
                        </a:lnSpc>
                      </a:pPr>
                      <a:r>
                        <a:rPr lang="en-US" sz="2000" b="1" dirty="0">
                          <a:solidFill>
                            <a:srgbClr val="000000"/>
                          </a:solidFill>
                          <a:latin typeface="+mj-lt"/>
                          <a:ea typeface="Times New Roman"/>
                        </a:rPr>
                        <a:t>Problem</a:t>
                      </a:r>
                      <a:endParaRPr lang="en-US" sz="2000" dirty="0">
                        <a:solidFill>
                          <a:srgbClr val="000000"/>
                        </a:solidFill>
                        <a:latin typeface="+mj-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2000" b="1" dirty="0">
                          <a:solidFill>
                            <a:srgbClr val="000000"/>
                          </a:solidFill>
                          <a:latin typeface="+mj-lt"/>
                          <a:ea typeface="Times New Roman"/>
                        </a:rPr>
                        <a:t>Source </a:t>
                      </a:r>
                      <a:endParaRPr lang="en-US" sz="2000" dirty="0">
                        <a:solidFill>
                          <a:srgbClr val="000000"/>
                        </a:solidFill>
                        <a:latin typeface="+mj-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2000" b="1">
                          <a:solidFill>
                            <a:srgbClr val="000000"/>
                          </a:solidFill>
                          <a:latin typeface="+mj-lt"/>
                          <a:ea typeface="Times New Roman"/>
                        </a:rPr>
                        <a:t>Resolution</a:t>
                      </a:r>
                      <a:endParaRPr lang="en-US" sz="2000">
                        <a:solidFill>
                          <a:srgbClr val="000000"/>
                        </a:solidFill>
                        <a:latin typeface="+mj-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a:lnSpc>
                          <a:spcPct val="130000"/>
                        </a:lnSpc>
                      </a:pPr>
                      <a:r>
                        <a:rPr lang="en-US" sz="2000" dirty="0">
                          <a:solidFill>
                            <a:srgbClr val="000000"/>
                          </a:solidFill>
                          <a:latin typeface="+mj-lt"/>
                          <a:ea typeface="Times New Roman"/>
                        </a:rPr>
                        <a:t>Particulates(</a:t>
                      </a:r>
                      <a:r>
                        <a:rPr lang="en-US" sz="2000" dirty="0" err="1">
                          <a:solidFill>
                            <a:srgbClr val="000000"/>
                          </a:solidFill>
                          <a:latin typeface="+mj-lt"/>
                          <a:ea typeface="Times New Roman"/>
                        </a:rPr>
                        <a:t>upto</a:t>
                      </a:r>
                      <a:r>
                        <a:rPr lang="en-US" sz="2000" dirty="0">
                          <a:solidFill>
                            <a:srgbClr val="000000"/>
                          </a:solidFill>
                          <a:latin typeface="+mj-lt"/>
                          <a:ea typeface="Times New Roman"/>
                        </a:rPr>
                        <a:t> 150 </a:t>
                      </a:r>
                      <a:r>
                        <a:rPr lang="en-US" sz="2000" dirty="0" err="1">
                          <a:solidFill>
                            <a:srgbClr val="000000"/>
                          </a:solidFill>
                          <a:latin typeface="+mj-lt"/>
                          <a:ea typeface="Times New Roman"/>
                        </a:rPr>
                        <a:t>mic</a:t>
                      </a:r>
                      <a:r>
                        <a:rPr lang="en-US" sz="2000" dirty="0">
                          <a:solidFill>
                            <a:srgbClr val="000000"/>
                          </a:solidFill>
                          <a:latin typeface="+mj-lt"/>
                          <a:ea typeface="Times New Roman"/>
                        </a:rPr>
                        <a:t> m) were observed in product containing a phosphate buffer after switching from a molded glass to a tubular glass vial.</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2000" dirty="0">
                          <a:solidFill>
                            <a:srgbClr val="000000"/>
                          </a:solidFill>
                          <a:latin typeface="+mj-lt"/>
                          <a:ea typeface="Times New Roman"/>
                        </a:rPr>
                        <a:t>Particles identified as aluminum phosphate from aluminum in the glass tubing vial</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2000" dirty="0">
                          <a:solidFill>
                            <a:srgbClr val="000000"/>
                          </a:solidFill>
                          <a:latin typeface="+mj-lt"/>
                          <a:ea typeface="Times New Roman"/>
                        </a:rPr>
                        <a:t>Inside of vials coated with baked-on-silicon</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3139401824"/>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ox(in)">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ppt_x"/>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fill="hold"/>
                                        <p:tgtEl>
                                          <p:spTgt spid="12"/>
                                        </p:tgtEl>
                                        <p:attrNameLst>
                                          <p:attrName>ppt_x</p:attrName>
                                        </p:attrNameLst>
                                      </p:cBhvr>
                                      <p:tavLst>
                                        <p:tav tm="0">
                                          <p:val>
                                            <p:strVal val="#ppt_x"/>
                                          </p:val>
                                        </p:tav>
                                        <p:tav tm="100000">
                                          <p:val>
                                            <p:strVal val="#ppt_x"/>
                                          </p:val>
                                        </p:tav>
                                      </p:tavLst>
                                    </p:anim>
                                    <p:anim calcmode="lin" valueType="num">
                                      <p:cBhvr additive="base">
                                        <p:cTn id="19"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0" y="11806"/>
            <a:ext cx="9143999" cy="6858000"/>
          </a:xfrm>
          <a:prstGeom prst="rect">
            <a:avLst/>
          </a:prstGeom>
        </p:spPr>
      </p:pic>
      <p:sp>
        <p:nvSpPr>
          <p:cNvPr id="9" name="Rectangle 8"/>
          <p:cNvSpPr/>
          <p:nvPr/>
        </p:nvSpPr>
        <p:spPr>
          <a:xfrm>
            <a:off x="355242" y="2644169"/>
            <a:ext cx="7874358" cy="923330"/>
          </a:xfrm>
          <a:prstGeom prst="rect">
            <a:avLst/>
          </a:prstGeom>
        </p:spPr>
        <p:txBody>
          <a:bodyPr wrap="square">
            <a:spAutoFit/>
          </a:bodyPr>
          <a:lstStyle/>
          <a:p>
            <a:endParaRPr lang="en-US" dirty="0" smtClean="0"/>
          </a:p>
          <a:p>
            <a:endParaRPr lang="en-US" dirty="0" smtClean="0"/>
          </a:p>
          <a:p>
            <a:endParaRPr lang="en-IN" dirty="0"/>
          </a:p>
        </p:txBody>
      </p:sp>
      <p:graphicFrame>
        <p:nvGraphicFramePr>
          <p:cNvPr id="7" name="Table 6"/>
          <p:cNvGraphicFramePr>
            <a:graphicFrameLocks noGrp="1"/>
          </p:cNvGraphicFramePr>
          <p:nvPr>
            <p:extLst>
              <p:ext uri="{D42A27DB-BD31-4B8C-83A1-F6EECF244321}">
                <p14:modId xmlns:p14="http://schemas.microsoft.com/office/powerpoint/2010/main" val="2284818939"/>
              </p:ext>
            </p:extLst>
          </p:nvPr>
        </p:nvGraphicFramePr>
        <p:xfrm>
          <a:off x="304800" y="228600"/>
          <a:ext cx="8610600" cy="2881376"/>
        </p:xfrm>
        <a:graphic>
          <a:graphicData uri="http://schemas.openxmlformats.org/drawingml/2006/table">
            <a:tbl>
              <a:tblPr firstRow="1" bandRow="1">
                <a:tableStyleId>{5C22544A-7EE6-4342-B048-85BDC9FD1C3A}</a:tableStyleId>
              </a:tblPr>
              <a:tblGrid>
                <a:gridCol w="2895600"/>
                <a:gridCol w="2971800"/>
                <a:gridCol w="2743200"/>
              </a:tblGrid>
              <a:tr h="370840">
                <a:tc gridSpan="3">
                  <a:txBody>
                    <a:bodyPr/>
                    <a:lstStyle/>
                    <a:p>
                      <a:r>
                        <a:rPr lang="en-US" sz="1800" b="1" kern="1200" dirty="0" smtClean="0">
                          <a:solidFill>
                            <a:sysClr val="windowText" lastClr="000000"/>
                          </a:solidFill>
                          <a:latin typeface="+mj-lt"/>
                          <a:ea typeface="+mn-ea"/>
                          <a:cs typeface="+mn-cs"/>
                        </a:rPr>
                        <a:t>Tungsten Case Study </a:t>
                      </a:r>
                      <a:endParaRPr lang="en-US" sz="1800" b="1" dirty="0">
                        <a:solidFill>
                          <a:sysClr val="windowText" lastClr="000000"/>
                        </a:solidFill>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dirty="0"/>
                    </a:p>
                  </a:txBody>
                  <a:tcPr/>
                </a:tc>
                <a:tc hMerge="1">
                  <a:txBody>
                    <a:bodyPr/>
                    <a:lstStyle/>
                    <a:p>
                      <a:endParaRPr lang="en-US" dirty="0"/>
                    </a:p>
                  </a:txBody>
                  <a:tcPr/>
                </a:tc>
              </a:tr>
              <a:tr h="370840">
                <a:tc>
                  <a:txBody>
                    <a:bodyPr/>
                    <a:lstStyle/>
                    <a:p>
                      <a:pPr marL="0" marR="0">
                        <a:lnSpc>
                          <a:spcPct val="130000"/>
                        </a:lnSpc>
                      </a:pPr>
                      <a:r>
                        <a:rPr lang="en-US" sz="1800" b="1" dirty="0">
                          <a:solidFill>
                            <a:sysClr val="windowText" lastClr="000000"/>
                          </a:solidFill>
                          <a:latin typeface="+mj-lt"/>
                          <a:ea typeface="Times New Roman"/>
                        </a:rPr>
                        <a:t>Problem</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b="1" dirty="0">
                          <a:solidFill>
                            <a:sysClr val="windowText" lastClr="000000"/>
                          </a:solidFill>
                          <a:latin typeface="+mj-lt"/>
                          <a:ea typeface="Times New Roman"/>
                        </a:rPr>
                        <a:t>Source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b="1" dirty="0">
                          <a:solidFill>
                            <a:sysClr val="windowText" lastClr="000000"/>
                          </a:solidFill>
                          <a:latin typeface="+mj-lt"/>
                          <a:ea typeface="Times New Roman"/>
                        </a:rPr>
                        <a:t>Resolution</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a:lnSpc>
                          <a:spcPct val="130000"/>
                        </a:lnSpc>
                      </a:pPr>
                      <a:r>
                        <a:rPr lang="en-US" sz="1800" b="0" dirty="0">
                          <a:solidFill>
                            <a:sysClr val="windowText" lastClr="000000"/>
                          </a:solidFill>
                          <a:latin typeface="+mj-lt"/>
                          <a:ea typeface="Times New Roman"/>
                        </a:rPr>
                        <a:t>Visible protein particles(10 to 100 </a:t>
                      </a:r>
                      <a:r>
                        <a:rPr lang="en-US" sz="1800" b="0" dirty="0" err="1">
                          <a:solidFill>
                            <a:sysClr val="windowText" lastClr="000000"/>
                          </a:solidFill>
                          <a:latin typeface="+mj-lt"/>
                          <a:ea typeface="Times New Roman"/>
                        </a:rPr>
                        <a:t>mic</a:t>
                      </a:r>
                      <a:r>
                        <a:rPr lang="en-US" sz="1800" b="0" dirty="0">
                          <a:solidFill>
                            <a:sysClr val="windowText" lastClr="000000"/>
                          </a:solidFill>
                          <a:latin typeface="+mj-lt"/>
                          <a:ea typeface="Times New Roman"/>
                        </a:rPr>
                        <a:t> m) were observed in new lots of pre-filled glass syringes with a staked needle filled with an alpha helical protein at Ph 4.0 at Amgen.</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b="0" dirty="0">
                          <a:solidFill>
                            <a:sysClr val="windowText" lastClr="000000"/>
                          </a:solidFill>
                          <a:latin typeface="+mj-lt"/>
                          <a:ea typeface="Times New Roman"/>
                        </a:rPr>
                        <a:t>Contaminated  tungsten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b="0" dirty="0">
                          <a:solidFill>
                            <a:sysClr val="windowText" lastClr="000000"/>
                          </a:solidFill>
                          <a:latin typeface="+mj-lt"/>
                          <a:ea typeface="Times New Roman"/>
                        </a:rPr>
                        <a:t>Tungsten pins used to maintain the fluid channel during forming of the syringe cone at &gt; 1,000 deg</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525223780"/>
              </p:ext>
            </p:extLst>
          </p:nvPr>
        </p:nvGraphicFramePr>
        <p:xfrm>
          <a:off x="304800" y="3200400"/>
          <a:ext cx="8610600" cy="3594608"/>
        </p:xfrm>
        <a:graphic>
          <a:graphicData uri="http://schemas.openxmlformats.org/drawingml/2006/table">
            <a:tbl>
              <a:tblPr firstRow="1" bandRow="1">
                <a:tableStyleId>{5C22544A-7EE6-4342-B048-85BDC9FD1C3A}</a:tableStyleId>
              </a:tblPr>
              <a:tblGrid>
                <a:gridCol w="2743200"/>
                <a:gridCol w="3099707"/>
                <a:gridCol w="2767693"/>
              </a:tblGrid>
              <a:tr h="370840">
                <a:tc gridSpan="3">
                  <a:txBody>
                    <a:bodyPr/>
                    <a:lstStyle/>
                    <a:p>
                      <a:r>
                        <a:rPr lang="en-US" sz="1800" b="1" kern="1200" dirty="0" smtClean="0">
                          <a:solidFill>
                            <a:srgbClr val="000000"/>
                          </a:solidFill>
                          <a:latin typeface="+mj-lt"/>
                          <a:ea typeface="+mn-ea"/>
                          <a:cs typeface="+mn-cs"/>
                        </a:rPr>
                        <a:t>Pre-filled Syringes case Study </a:t>
                      </a:r>
                      <a:endParaRPr lang="en-US" sz="1800" dirty="0">
                        <a:solidFill>
                          <a:srgbClr val="000000"/>
                        </a:solidFill>
                        <a:latin typeface="+mj-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dirty="0"/>
                    </a:p>
                  </a:txBody>
                  <a:tcPr/>
                </a:tc>
                <a:tc hMerge="1">
                  <a:txBody>
                    <a:bodyPr/>
                    <a:lstStyle/>
                    <a:p>
                      <a:endParaRPr lang="en-US" dirty="0"/>
                    </a:p>
                  </a:txBody>
                  <a:tcPr/>
                </a:tc>
              </a:tr>
              <a:tr h="370840">
                <a:tc>
                  <a:txBody>
                    <a:bodyPr/>
                    <a:lstStyle/>
                    <a:p>
                      <a:pPr marL="0" marR="0">
                        <a:lnSpc>
                          <a:spcPct val="130000"/>
                        </a:lnSpc>
                      </a:pPr>
                      <a:r>
                        <a:rPr lang="en-US" sz="1800" b="1" dirty="0">
                          <a:solidFill>
                            <a:srgbClr val="000000"/>
                          </a:solidFill>
                          <a:latin typeface="+mj-lt"/>
                          <a:ea typeface="Times New Roman"/>
                        </a:rPr>
                        <a:t>Problem</a:t>
                      </a:r>
                      <a:endParaRPr lang="en-US" sz="1800" dirty="0">
                        <a:solidFill>
                          <a:srgbClr val="000000"/>
                        </a:solidFill>
                        <a:latin typeface="+mj-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b="1">
                          <a:solidFill>
                            <a:srgbClr val="000000"/>
                          </a:solidFill>
                          <a:latin typeface="+mj-lt"/>
                          <a:ea typeface="Times New Roman"/>
                        </a:rPr>
                        <a:t>Source </a:t>
                      </a:r>
                      <a:endParaRPr lang="en-US" sz="1800">
                        <a:solidFill>
                          <a:srgbClr val="000000"/>
                        </a:solidFill>
                        <a:latin typeface="+mj-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b="1" dirty="0">
                          <a:solidFill>
                            <a:srgbClr val="000000"/>
                          </a:solidFill>
                          <a:latin typeface="+mj-lt"/>
                          <a:ea typeface="Times New Roman"/>
                        </a:rPr>
                        <a:t>Resolution</a:t>
                      </a:r>
                      <a:endParaRPr lang="en-US" sz="1800" dirty="0">
                        <a:solidFill>
                          <a:srgbClr val="000000"/>
                        </a:solidFill>
                        <a:latin typeface="+mj-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a:lnSpc>
                          <a:spcPct val="130000"/>
                        </a:lnSpc>
                      </a:pPr>
                      <a:r>
                        <a:rPr lang="en-US" sz="1800" b="0" dirty="0">
                          <a:solidFill>
                            <a:srgbClr val="000000"/>
                          </a:solidFill>
                          <a:latin typeface="+mj-lt"/>
                          <a:ea typeface="Times New Roman"/>
                        </a:rPr>
                        <a:t>Increased incidence of antibody mediated Pure Cell </a:t>
                      </a:r>
                      <a:r>
                        <a:rPr lang="en-US" sz="1800" b="0" dirty="0" err="1">
                          <a:solidFill>
                            <a:srgbClr val="000000"/>
                          </a:solidFill>
                          <a:latin typeface="+mj-lt"/>
                          <a:ea typeface="Times New Roman"/>
                        </a:rPr>
                        <a:t>Aplasia</a:t>
                      </a:r>
                      <a:r>
                        <a:rPr lang="en-US" sz="1800" b="0" dirty="0">
                          <a:solidFill>
                            <a:srgbClr val="000000"/>
                          </a:solidFill>
                          <a:latin typeface="+mj-lt"/>
                          <a:ea typeface="Times New Roman"/>
                        </a:rPr>
                        <a:t>(PRCA) severe and rare form of Anemia following introduction of reformulation in pre- filled syringes.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b="0" dirty="0" err="1">
                          <a:solidFill>
                            <a:srgbClr val="000000"/>
                          </a:solidFill>
                          <a:latin typeface="+mj-lt"/>
                          <a:ea typeface="Times New Roman"/>
                        </a:rPr>
                        <a:t>Polysorbate</a:t>
                      </a:r>
                      <a:r>
                        <a:rPr lang="en-US" sz="1800" b="0" dirty="0">
                          <a:solidFill>
                            <a:srgbClr val="000000"/>
                          </a:solidFill>
                          <a:latin typeface="+mj-lt"/>
                          <a:ea typeface="Times New Roman"/>
                        </a:rPr>
                        <a:t> 80 caused the presence of a number </a:t>
                      </a:r>
                      <a:r>
                        <a:rPr lang="en-US" sz="1800" b="0" dirty="0" err="1">
                          <a:solidFill>
                            <a:srgbClr val="000000"/>
                          </a:solidFill>
                          <a:latin typeface="+mj-lt"/>
                          <a:ea typeface="Times New Roman"/>
                        </a:rPr>
                        <a:t>leachables</a:t>
                      </a:r>
                      <a:r>
                        <a:rPr lang="en-US" sz="1800" b="0" dirty="0">
                          <a:solidFill>
                            <a:srgbClr val="000000"/>
                          </a:solidFill>
                          <a:latin typeface="+mj-lt"/>
                          <a:ea typeface="Times New Roman"/>
                        </a:rPr>
                        <a:t> in formulation </a:t>
                      </a:r>
                      <a:r>
                        <a:rPr lang="en-US" sz="1800" b="0" dirty="0" smtClean="0">
                          <a:solidFill>
                            <a:srgbClr val="000000"/>
                          </a:solidFill>
                          <a:latin typeface="+mj-lt"/>
                          <a:ea typeface="Times New Roman"/>
                        </a:rPr>
                        <a:t>from </a:t>
                      </a:r>
                      <a:r>
                        <a:rPr lang="en-US" sz="1800" b="0" dirty="0">
                          <a:solidFill>
                            <a:srgbClr val="000000"/>
                          </a:solidFill>
                          <a:latin typeface="+mj-lt"/>
                          <a:ea typeface="Times New Roman"/>
                        </a:rPr>
                        <a:t>the rubber plunger. </a:t>
                      </a:r>
                      <a:r>
                        <a:rPr lang="en-US" sz="1800" b="0" dirty="0" err="1">
                          <a:solidFill>
                            <a:srgbClr val="000000"/>
                          </a:solidFill>
                          <a:latin typeface="+mj-lt"/>
                          <a:ea typeface="Times New Roman"/>
                        </a:rPr>
                        <a:t>Compunds</a:t>
                      </a:r>
                      <a:r>
                        <a:rPr lang="en-US" sz="1800" b="0" dirty="0">
                          <a:solidFill>
                            <a:srgbClr val="000000"/>
                          </a:solidFill>
                          <a:latin typeface="+mj-lt"/>
                          <a:ea typeface="Times New Roman"/>
                        </a:rPr>
                        <a:t> were aromatic phenols and </a:t>
                      </a:r>
                      <a:r>
                        <a:rPr lang="en-US" sz="1800" b="0" dirty="0" err="1">
                          <a:solidFill>
                            <a:srgbClr val="000000"/>
                          </a:solidFill>
                          <a:latin typeface="+mj-lt"/>
                          <a:ea typeface="Times New Roman"/>
                        </a:rPr>
                        <a:t>mercaptophenols</a:t>
                      </a:r>
                      <a:r>
                        <a:rPr lang="en-US" sz="1800" b="0" dirty="0">
                          <a:solidFill>
                            <a:srgbClr val="000000"/>
                          </a:solidFill>
                          <a:latin typeface="+mj-lt"/>
                          <a:ea typeface="Times New Roman"/>
                        </a:rPr>
                        <a:t> related to vulcanizing agent for Butyl rubber</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b="0" dirty="0">
                          <a:solidFill>
                            <a:srgbClr val="000000"/>
                          </a:solidFill>
                          <a:latin typeface="+mj-lt"/>
                          <a:ea typeface="Times New Roman"/>
                        </a:rPr>
                        <a:t>Uncoated plunger replaced by a coated plunger-adverse events return to pre-</a:t>
                      </a:r>
                      <a:r>
                        <a:rPr lang="en-US" sz="1800" b="0" dirty="0" err="1">
                          <a:solidFill>
                            <a:srgbClr val="000000"/>
                          </a:solidFill>
                          <a:latin typeface="+mj-lt"/>
                          <a:ea typeface="Times New Roman"/>
                        </a:rPr>
                        <a:t>polysorbate</a:t>
                      </a:r>
                      <a:r>
                        <a:rPr lang="en-US" sz="1800" b="0" dirty="0">
                          <a:solidFill>
                            <a:srgbClr val="000000"/>
                          </a:solidFill>
                          <a:latin typeface="+mj-lt"/>
                          <a:ea typeface="Times New Roman"/>
                        </a:rPr>
                        <a:t> 80 levels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3139401824"/>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0" y="11806"/>
            <a:ext cx="9143999" cy="6858000"/>
          </a:xfrm>
          <a:prstGeom prst="rect">
            <a:avLst/>
          </a:prstGeom>
        </p:spPr>
      </p:pic>
      <p:sp>
        <p:nvSpPr>
          <p:cNvPr id="9" name="Rectangle 8"/>
          <p:cNvSpPr/>
          <p:nvPr/>
        </p:nvSpPr>
        <p:spPr>
          <a:xfrm>
            <a:off x="355242" y="2644169"/>
            <a:ext cx="7874358" cy="923330"/>
          </a:xfrm>
          <a:prstGeom prst="rect">
            <a:avLst/>
          </a:prstGeom>
        </p:spPr>
        <p:txBody>
          <a:bodyPr wrap="square">
            <a:spAutoFit/>
          </a:bodyPr>
          <a:lstStyle/>
          <a:p>
            <a:endParaRPr lang="en-US" dirty="0" smtClean="0"/>
          </a:p>
          <a:p>
            <a:endParaRPr lang="en-US" dirty="0" smtClean="0"/>
          </a:p>
          <a:p>
            <a:endParaRPr lang="en-IN" dirty="0"/>
          </a:p>
        </p:txBody>
      </p:sp>
      <p:graphicFrame>
        <p:nvGraphicFramePr>
          <p:cNvPr id="6" name="Table 5"/>
          <p:cNvGraphicFramePr>
            <a:graphicFrameLocks noGrp="1"/>
          </p:cNvGraphicFramePr>
          <p:nvPr>
            <p:extLst>
              <p:ext uri="{D42A27DB-BD31-4B8C-83A1-F6EECF244321}">
                <p14:modId xmlns:p14="http://schemas.microsoft.com/office/powerpoint/2010/main" val="2216811932"/>
              </p:ext>
            </p:extLst>
          </p:nvPr>
        </p:nvGraphicFramePr>
        <p:xfrm>
          <a:off x="304800" y="228600"/>
          <a:ext cx="8534400" cy="4934966"/>
        </p:xfrm>
        <a:graphic>
          <a:graphicData uri="http://schemas.openxmlformats.org/drawingml/2006/table">
            <a:tbl>
              <a:tblPr firstRow="1" bandRow="1">
                <a:tableStyleId>{5C22544A-7EE6-4342-B048-85BDC9FD1C3A}</a:tableStyleId>
              </a:tblPr>
              <a:tblGrid>
                <a:gridCol w="2895600"/>
                <a:gridCol w="2819400"/>
                <a:gridCol w="2819400"/>
              </a:tblGrid>
              <a:tr h="1047194">
                <a:tc>
                  <a:txBody>
                    <a:bodyPr/>
                    <a:lstStyle/>
                    <a:p>
                      <a:pPr marL="0" marR="0">
                        <a:lnSpc>
                          <a:spcPct val="130000"/>
                        </a:lnSpc>
                      </a:pPr>
                      <a:r>
                        <a:rPr lang="en-US" sz="1800" b="1" dirty="0">
                          <a:solidFill>
                            <a:srgbClr val="000000"/>
                          </a:solidFill>
                          <a:latin typeface="+mj-lt"/>
                          <a:ea typeface="Times New Roman"/>
                        </a:rPr>
                        <a:t>Potential issues(Regulations)</a:t>
                      </a:r>
                      <a:endParaRPr lang="en-US" sz="1800" dirty="0">
                        <a:solidFill>
                          <a:srgbClr val="000000"/>
                        </a:solidFill>
                        <a:latin typeface="+mj-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b="1">
                          <a:solidFill>
                            <a:srgbClr val="000000"/>
                          </a:solidFill>
                          <a:latin typeface="+mj-lt"/>
                          <a:ea typeface="Times New Roman"/>
                        </a:rPr>
                        <a:t>Current Drug laws, Regulations , Guidances: How to address identified key Areas</a:t>
                      </a:r>
                      <a:endParaRPr lang="en-US" sz="1800">
                        <a:solidFill>
                          <a:srgbClr val="000000"/>
                        </a:solidFill>
                        <a:latin typeface="+mj-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b="1" dirty="0">
                          <a:solidFill>
                            <a:srgbClr val="000000"/>
                          </a:solidFill>
                          <a:latin typeface="+mj-lt"/>
                          <a:ea typeface="Times New Roman"/>
                        </a:rPr>
                        <a:t>FDA’S  Quality control Approach </a:t>
                      </a:r>
                      <a:endParaRPr lang="en-US" sz="1800" dirty="0">
                        <a:solidFill>
                          <a:srgbClr val="000000"/>
                        </a:solidFill>
                        <a:latin typeface="+mj-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141583">
                <a:tc>
                  <a:txBody>
                    <a:bodyPr/>
                    <a:lstStyle/>
                    <a:p>
                      <a:pPr marL="0" marR="0">
                        <a:lnSpc>
                          <a:spcPct val="130000"/>
                        </a:lnSpc>
                      </a:pPr>
                      <a:r>
                        <a:rPr lang="en-US" sz="1800">
                          <a:solidFill>
                            <a:srgbClr val="000000"/>
                          </a:solidFill>
                          <a:latin typeface="+mj-lt"/>
                          <a:ea typeface="Times New Roman"/>
                        </a:rPr>
                        <a:t>FDA provides guidance for protection against extractables and leachables in various documents. So the qualification and quality control of all components coming into contact with the drug formulation is an integral part of any FDA application process.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dirty="0">
                          <a:solidFill>
                            <a:srgbClr val="000000"/>
                          </a:solidFill>
                          <a:latin typeface="+mj-lt"/>
                          <a:ea typeface="Times New Roman"/>
                        </a:rPr>
                        <a:t>Analytical Characterization of </a:t>
                      </a:r>
                      <a:r>
                        <a:rPr lang="en-US" sz="1800" dirty="0" err="1">
                          <a:solidFill>
                            <a:srgbClr val="000000"/>
                          </a:solidFill>
                          <a:latin typeface="+mj-lt"/>
                          <a:ea typeface="Times New Roman"/>
                        </a:rPr>
                        <a:t>Extractables</a:t>
                      </a:r>
                      <a:r>
                        <a:rPr lang="en-US" sz="1800" dirty="0">
                          <a:solidFill>
                            <a:srgbClr val="000000"/>
                          </a:solidFill>
                          <a:latin typeface="+mj-lt"/>
                          <a:ea typeface="Times New Roman"/>
                        </a:rPr>
                        <a:t>(control Extraction studies) –the specific requirements for control extraction studies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dirty="0">
                          <a:solidFill>
                            <a:srgbClr val="000000"/>
                          </a:solidFill>
                          <a:latin typeface="+mj-lt"/>
                          <a:ea typeface="Times New Roman"/>
                        </a:rPr>
                        <a:t>Characterize/identify all possible </a:t>
                      </a:r>
                      <a:r>
                        <a:rPr lang="en-US" sz="1800" dirty="0" err="1">
                          <a:solidFill>
                            <a:srgbClr val="000000"/>
                          </a:solidFill>
                          <a:latin typeface="+mj-lt"/>
                          <a:ea typeface="Times New Roman"/>
                        </a:rPr>
                        <a:t>extractables</a:t>
                      </a:r>
                      <a:r>
                        <a:rPr lang="en-US" sz="1800" dirty="0">
                          <a:solidFill>
                            <a:srgbClr val="000000"/>
                          </a:solidFill>
                          <a:latin typeface="+mj-lt"/>
                          <a:ea typeface="Times New Roman"/>
                        </a:rPr>
                        <a:t> and establish a profile for each packaging components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3139401824"/>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0" y="11806"/>
            <a:ext cx="9143999" cy="6858000"/>
          </a:xfrm>
          <a:prstGeom prst="rect">
            <a:avLst/>
          </a:prstGeom>
        </p:spPr>
      </p:pic>
      <p:sp>
        <p:nvSpPr>
          <p:cNvPr id="9" name="Rectangle 8"/>
          <p:cNvSpPr/>
          <p:nvPr/>
        </p:nvSpPr>
        <p:spPr>
          <a:xfrm>
            <a:off x="355242" y="2644169"/>
            <a:ext cx="7874358" cy="923330"/>
          </a:xfrm>
          <a:prstGeom prst="rect">
            <a:avLst/>
          </a:prstGeom>
        </p:spPr>
        <p:txBody>
          <a:bodyPr wrap="square">
            <a:spAutoFit/>
          </a:bodyPr>
          <a:lstStyle/>
          <a:p>
            <a:endParaRPr lang="en-US" dirty="0" smtClean="0"/>
          </a:p>
          <a:p>
            <a:endParaRPr lang="en-US" dirty="0" smtClean="0"/>
          </a:p>
          <a:p>
            <a:endParaRPr lang="en-IN" dirty="0"/>
          </a:p>
        </p:txBody>
      </p:sp>
      <p:graphicFrame>
        <p:nvGraphicFramePr>
          <p:cNvPr id="7" name="Table 6"/>
          <p:cNvGraphicFramePr>
            <a:graphicFrameLocks noGrp="1"/>
          </p:cNvGraphicFramePr>
          <p:nvPr>
            <p:extLst>
              <p:ext uri="{D42A27DB-BD31-4B8C-83A1-F6EECF244321}">
                <p14:modId xmlns:p14="http://schemas.microsoft.com/office/powerpoint/2010/main" val="3436601483"/>
              </p:ext>
            </p:extLst>
          </p:nvPr>
        </p:nvGraphicFramePr>
        <p:xfrm>
          <a:off x="304800" y="457200"/>
          <a:ext cx="8534400" cy="4578350"/>
        </p:xfrm>
        <a:graphic>
          <a:graphicData uri="http://schemas.openxmlformats.org/drawingml/2006/table">
            <a:tbl>
              <a:tblPr firstRow="1" bandRow="1">
                <a:tableStyleId>{5C22544A-7EE6-4342-B048-85BDC9FD1C3A}</a:tableStyleId>
              </a:tblPr>
              <a:tblGrid>
                <a:gridCol w="2743200"/>
                <a:gridCol w="2946400"/>
                <a:gridCol w="2844800"/>
              </a:tblGrid>
              <a:tr h="370840">
                <a:tc>
                  <a:txBody>
                    <a:bodyPr/>
                    <a:lstStyle/>
                    <a:p>
                      <a:pPr marL="0" marR="0">
                        <a:lnSpc>
                          <a:spcPct val="130000"/>
                        </a:lnSpc>
                      </a:pPr>
                      <a:r>
                        <a:rPr lang="en-US" sz="1800" b="0" kern="1200" dirty="0" err="1" smtClean="0">
                          <a:solidFill>
                            <a:srgbClr val="000000"/>
                          </a:solidFill>
                          <a:latin typeface="+mj-lt"/>
                          <a:ea typeface="Times New Roman"/>
                          <a:cs typeface="+mn-cs"/>
                        </a:rPr>
                        <a:t>Extractables</a:t>
                      </a:r>
                      <a:r>
                        <a:rPr lang="en-US" sz="1800" b="0" kern="1200" dirty="0" smtClean="0">
                          <a:solidFill>
                            <a:srgbClr val="000000"/>
                          </a:solidFill>
                          <a:latin typeface="+mj-lt"/>
                          <a:ea typeface="Times New Roman"/>
                          <a:cs typeface="+mn-cs"/>
                        </a:rPr>
                        <a:t> and </a:t>
                      </a:r>
                      <a:r>
                        <a:rPr lang="en-US" sz="1800" b="0" kern="1200" dirty="0" err="1" smtClean="0">
                          <a:solidFill>
                            <a:srgbClr val="000000"/>
                          </a:solidFill>
                          <a:latin typeface="+mj-lt"/>
                          <a:ea typeface="Times New Roman"/>
                          <a:cs typeface="+mn-cs"/>
                        </a:rPr>
                        <a:t>leachables</a:t>
                      </a:r>
                      <a:r>
                        <a:rPr lang="en-US" sz="1800" b="0" kern="1200" dirty="0" smtClean="0">
                          <a:solidFill>
                            <a:srgbClr val="000000"/>
                          </a:solidFill>
                          <a:latin typeface="+mj-lt"/>
                          <a:ea typeface="Times New Roman"/>
                          <a:cs typeface="+mn-cs"/>
                        </a:rPr>
                        <a:t> issues often are not addressed up front and ultimately can cause regulatory delay for the drug manufacturer.</a:t>
                      </a:r>
                      <a:endParaRPr lang="en-US" sz="1800" b="0" kern="1200" dirty="0">
                        <a:solidFill>
                          <a:srgbClr val="000000"/>
                        </a:solidFill>
                        <a:latin typeface="+mj-lt"/>
                        <a:ea typeface="Times New Roman"/>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b="0" dirty="0">
                          <a:solidFill>
                            <a:srgbClr val="000000"/>
                          </a:solidFill>
                          <a:latin typeface="+mj-lt"/>
                          <a:ea typeface="Times New Roman"/>
                        </a:rPr>
                        <a:t>Analytical characterization of </a:t>
                      </a:r>
                      <a:r>
                        <a:rPr lang="en-US" sz="1800" b="0" dirty="0" err="1">
                          <a:solidFill>
                            <a:srgbClr val="000000"/>
                          </a:solidFill>
                          <a:latin typeface="+mj-lt"/>
                          <a:ea typeface="Times New Roman"/>
                        </a:rPr>
                        <a:t>leachables</a:t>
                      </a:r>
                      <a:r>
                        <a:rPr lang="en-US" sz="1800" b="0" dirty="0">
                          <a:solidFill>
                            <a:srgbClr val="000000"/>
                          </a:solidFill>
                          <a:latin typeface="+mj-lt"/>
                          <a:ea typeface="Times New Roman"/>
                        </a:rPr>
                        <a:t> –How is a correlation with </a:t>
                      </a:r>
                      <a:r>
                        <a:rPr lang="en-US" sz="1800" b="0" dirty="0" err="1">
                          <a:solidFill>
                            <a:srgbClr val="000000"/>
                          </a:solidFill>
                          <a:latin typeface="+mj-lt"/>
                          <a:ea typeface="Times New Roman"/>
                        </a:rPr>
                        <a:t>extractables</a:t>
                      </a:r>
                      <a:r>
                        <a:rPr lang="en-US" sz="1800" b="0" dirty="0">
                          <a:solidFill>
                            <a:srgbClr val="000000"/>
                          </a:solidFill>
                          <a:latin typeface="+mj-lt"/>
                          <a:ea typeface="Times New Roman"/>
                        </a:rPr>
                        <a:t> established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b="0" dirty="0">
                          <a:solidFill>
                            <a:srgbClr val="000000"/>
                          </a:solidFill>
                          <a:latin typeface="+mj-lt"/>
                          <a:ea typeface="Times New Roman"/>
                        </a:rPr>
                        <a:t>Establish a correlation between extractable and its </a:t>
                      </a:r>
                      <a:r>
                        <a:rPr lang="en-US" sz="1800" b="0" dirty="0" err="1">
                          <a:solidFill>
                            <a:srgbClr val="000000"/>
                          </a:solidFill>
                          <a:latin typeface="+mj-lt"/>
                          <a:ea typeface="Times New Roman"/>
                        </a:rPr>
                        <a:t>leachables</a:t>
                      </a:r>
                      <a:r>
                        <a:rPr lang="en-US" sz="1800" b="0" dirty="0">
                          <a:solidFill>
                            <a:srgbClr val="000000"/>
                          </a:solidFill>
                          <a:latin typeface="+mj-lt"/>
                          <a:ea typeface="Times New Roman"/>
                        </a:rPr>
                        <a:t> potential</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indent="0" algn="l" defTabSz="914400" rtl="0" eaLnBrk="1" fontAlgn="auto" latinLnBrk="0" hangingPunct="1">
                        <a:lnSpc>
                          <a:spcPct val="130000"/>
                        </a:lnSpc>
                        <a:spcBef>
                          <a:spcPts val="0"/>
                        </a:spcBef>
                        <a:spcAft>
                          <a:spcPts val="0"/>
                        </a:spcAft>
                        <a:buClrTx/>
                        <a:buSzTx/>
                        <a:buFontTx/>
                        <a:buNone/>
                        <a:tabLst/>
                        <a:defRPr/>
                      </a:pPr>
                      <a:r>
                        <a:rPr lang="en-US" sz="1800" b="0" kern="1200" dirty="0" smtClean="0">
                          <a:solidFill>
                            <a:srgbClr val="000000"/>
                          </a:solidFill>
                          <a:latin typeface="+mj-lt"/>
                          <a:ea typeface="Times New Roman"/>
                          <a:cs typeface="+mn-cs"/>
                        </a:rPr>
                        <a:t>The development, validation and testing of these components must be carried out under ICH and USP guidelines in a –CGMP compliant laboratory.</a:t>
                      </a:r>
                    </a:p>
                    <a:p>
                      <a:pPr marL="0" marR="0">
                        <a:lnSpc>
                          <a:spcPct val="130000"/>
                        </a:lnSpc>
                      </a:pPr>
                      <a:endParaRPr lang="en-US" sz="1800" b="0" dirty="0">
                        <a:solidFill>
                          <a:srgbClr val="000000"/>
                        </a:solidFill>
                        <a:latin typeface="+mj-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b="0" dirty="0">
                          <a:solidFill>
                            <a:srgbClr val="000000"/>
                          </a:solidFill>
                          <a:latin typeface="+mj-lt"/>
                          <a:ea typeface="Times New Roman"/>
                        </a:rPr>
                        <a:t>Safety Qualification of </a:t>
                      </a:r>
                      <a:r>
                        <a:rPr lang="en-US" sz="1800" b="0" dirty="0" err="1">
                          <a:solidFill>
                            <a:srgbClr val="000000"/>
                          </a:solidFill>
                          <a:latin typeface="+mj-lt"/>
                          <a:ea typeface="Times New Roman"/>
                        </a:rPr>
                        <a:t>Leachables</a:t>
                      </a:r>
                      <a:r>
                        <a:rPr lang="en-US" sz="1800" b="0" dirty="0">
                          <a:solidFill>
                            <a:srgbClr val="000000"/>
                          </a:solidFill>
                          <a:latin typeface="+mj-lt"/>
                          <a:ea typeface="Times New Roman"/>
                        </a:rPr>
                        <a:t> –what are current industry practices for establishing safety of </a:t>
                      </a:r>
                      <a:r>
                        <a:rPr lang="en-US" sz="1800" b="0" dirty="0" err="1">
                          <a:solidFill>
                            <a:srgbClr val="000000"/>
                          </a:solidFill>
                          <a:latin typeface="+mj-lt"/>
                          <a:ea typeface="Times New Roman"/>
                        </a:rPr>
                        <a:t>leachables</a:t>
                      </a:r>
                      <a:r>
                        <a:rPr lang="en-US" sz="1800" b="0" dirty="0">
                          <a:solidFill>
                            <a:srgbClr val="000000"/>
                          </a:solidFill>
                          <a:latin typeface="+mj-lt"/>
                          <a:ea typeface="Times New Roman"/>
                        </a:rPr>
                        <a:t> (</a:t>
                      </a:r>
                      <a:r>
                        <a:rPr lang="en-US" sz="1800" b="0" dirty="0" err="1">
                          <a:solidFill>
                            <a:srgbClr val="000000"/>
                          </a:solidFill>
                          <a:latin typeface="+mj-lt"/>
                          <a:ea typeface="Times New Roman"/>
                        </a:rPr>
                        <a:t>e.g</a:t>
                      </a:r>
                      <a:r>
                        <a:rPr lang="en-US" sz="1800" b="0" dirty="0">
                          <a:solidFill>
                            <a:srgbClr val="000000"/>
                          </a:solidFill>
                          <a:latin typeface="+mj-lt"/>
                          <a:ea typeface="Times New Roman"/>
                        </a:rPr>
                        <a:t>, what are the qualification criteria ?)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b="0" dirty="0">
                          <a:solidFill>
                            <a:srgbClr val="000000"/>
                          </a:solidFill>
                          <a:latin typeface="+mj-lt"/>
                          <a:ea typeface="Times New Roman"/>
                        </a:rPr>
                        <a:t>Set meaningful acceptance criteria for a given extractable in corresponding incoming packaging components, based on its qualification level actual observed data</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3139401824"/>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0" y="11806"/>
            <a:ext cx="9143999" cy="6858000"/>
          </a:xfrm>
          <a:prstGeom prst="rect">
            <a:avLst/>
          </a:prstGeom>
        </p:spPr>
      </p:pic>
      <p:sp>
        <p:nvSpPr>
          <p:cNvPr id="9" name="Rectangle 8"/>
          <p:cNvSpPr/>
          <p:nvPr/>
        </p:nvSpPr>
        <p:spPr>
          <a:xfrm>
            <a:off x="355242" y="2644169"/>
            <a:ext cx="7874358" cy="923330"/>
          </a:xfrm>
          <a:prstGeom prst="rect">
            <a:avLst/>
          </a:prstGeom>
        </p:spPr>
        <p:txBody>
          <a:bodyPr wrap="square">
            <a:spAutoFit/>
          </a:bodyPr>
          <a:lstStyle/>
          <a:p>
            <a:endParaRPr lang="en-US" dirty="0" smtClean="0"/>
          </a:p>
          <a:p>
            <a:endParaRPr lang="en-US" dirty="0" smtClean="0"/>
          </a:p>
          <a:p>
            <a:endParaRPr lang="en-IN" dirty="0"/>
          </a:p>
        </p:txBody>
      </p:sp>
      <p:graphicFrame>
        <p:nvGraphicFramePr>
          <p:cNvPr id="7" name="Table 6"/>
          <p:cNvGraphicFramePr>
            <a:graphicFrameLocks noGrp="1"/>
          </p:cNvGraphicFramePr>
          <p:nvPr>
            <p:extLst>
              <p:ext uri="{D42A27DB-BD31-4B8C-83A1-F6EECF244321}">
                <p14:modId xmlns:p14="http://schemas.microsoft.com/office/powerpoint/2010/main" val="841487249"/>
              </p:ext>
            </p:extLst>
          </p:nvPr>
        </p:nvGraphicFramePr>
        <p:xfrm>
          <a:off x="304800" y="457200"/>
          <a:ext cx="8534400" cy="6022848"/>
        </p:xfrm>
        <a:graphic>
          <a:graphicData uri="http://schemas.openxmlformats.org/drawingml/2006/table">
            <a:tbl>
              <a:tblPr firstRow="1" bandRow="1">
                <a:tableStyleId>{5C22544A-7EE6-4342-B048-85BDC9FD1C3A}</a:tableStyleId>
              </a:tblPr>
              <a:tblGrid>
                <a:gridCol w="2668386"/>
                <a:gridCol w="2866043"/>
                <a:gridCol w="2999971"/>
              </a:tblGrid>
              <a:tr h="3513221">
                <a:tc>
                  <a:txBody>
                    <a:bodyPr/>
                    <a:lstStyle/>
                    <a:p>
                      <a:pPr marL="0" marR="0">
                        <a:lnSpc>
                          <a:spcPct val="130000"/>
                        </a:lnSpc>
                      </a:pPr>
                      <a:r>
                        <a:rPr lang="en-US" sz="1600" b="0" dirty="0">
                          <a:solidFill>
                            <a:srgbClr val="000000"/>
                          </a:solidFill>
                          <a:latin typeface="+mj-lt"/>
                          <a:ea typeface="Times New Roman"/>
                        </a:rPr>
                        <a:t>This activities are time consuming, require expertise and a wide </a:t>
                      </a:r>
                      <a:r>
                        <a:rPr lang="en-US" sz="1600" b="0" dirty="0" err="1">
                          <a:solidFill>
                            <a:srgbClr val="000000"/>
                          </a:solidFill>
                          <a:latin typeface="+mj-lt"/>
                          <a:ea typeface="Times New Roman"/>
                        </a:rPr>
                        <a:t>arry</a:t>
                      </a:r>
                      <a:r>
                        <a:rPr lang="en-US" sz="1600" b="0" dirty="0">
                          <a:solidFill>
                            <a:srgbClr val="000000"/>
                          </a:solidFill>
                          <a:latin typeface="+mj-lt"/>
                          <a:ea typeface="Times New Roman"/>
                        </a:rPr>
                        <a:t> of analytical techniques. Drug manufacturers may not have the resources available &amp; outsource these activities to contact laboratories.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600" b="0" dirty="0">
                          <a:solidFill>
                            <a:srgbClr val="000000"/>
                          </a:solidFill>
                          <a:latin typeface="+mj-lt"/>
                          <a:ea typeface="Times New Roman"/>
                        </a:rPr>
                        <a:t>Routine Extractable Testing- is </a:t>
                      </a:r>
                      <a:r>
                        <a:rPr lang="en-US" sz="1600" b="0" dirty="0" err="1">
                          <a:solidFill>
                            <a:srgbClr val="000000"/>
                          </a:solidFill>
                          <a:latin typeface="+mj-lt"/>
                          <a:ea typeface="Times New Roman"/>
                        </a:rPr>
                        <a:t>quantative</a:t>
                      </a:r>
                      <a:r>
                        <a:rPr lang="en-US" sz="1600" b="0" dirty="0">
                          <a:solidFill>
                            <a:srgbClr val="000000"/>
                          </a:solidFill>
                          <a:latin typeface="+mj-lt"/>
                          <a:ea typeface="Times New Roman"/>
                        </a:rPr>
                        <a:t> testing of </a:t>
                      </a:r>
                      <a:r>
                        <a:rPr lang="en-US" sz="1600" b="0" dirty="0" err="1">
                          <a:solidFill>
                            <a:srgbClr val="000000"/>
                          </a:solidFill>
                          <a:latin typeface="+mj-lt"/>
                          <a:ea typeface="Times New Roman"/>
                        </a:rPr>
                        <a:t>extractables</a:t>
                      </a:r>
                      <a:r>
                        <a:rPr lang="en-US" sz="1600" b="0" dirty="0">
                          <a:solidFill>
                            <a:srgbClr val="000000"/>
                          </a:solidFill>
                          <a:latin typeface="+mj-lt"/>
                          <a:ea typeface="Times New Roman"/>
                        </a:rPr>
                        <a:t> appropriate for control of composition of all components ?(a control strategy combining appropriate scientific practices, CGMP controls and supplier qualification systems for ensuring the relevant performance and safety characteristics of critical components)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600" b="0" dirty="0">
                          <a:solidFill>
                            <a:srgbClr val="000000"/>
                          </a:solidFill>
                          <a:latin typeface="+mj-lt"/>
                          <a:ea typeface="Times New Roman"/>
                        </a:rPr>
                        <a:t>Set meaningful acceptance criterion for a given leachable based on actual observed data in the drug product.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049379">
                <a:tc>
                  <a:txBody>
                    <a:bodyPr/>
                    <a:lstStyle/>
                    <a:p>
                      <a:pPr marL="0" marR="0" indent="0" algn="l" defTabSz="914400" rtl="0" eaLnBrk="1" fontAlgn="auto" latinLnBrk="0" hangingPunct="1">
                        <a:lnSpc>
                          <a:spcPct val="130000"/>
                        </a:lnSpc>
                        <a:spcBef>
                          <a:spcPts val="0"/>
                        </a:spcBef>
                        <a:spcAft>
                          <a:spcPts val="0"/>
                        </a:spcAft>
                        <a:buClrTx/>
                        <a:buSzTx/>
                        <a:buFontTx/>
                        <a:buNone/>
                        <a:tabLst/>
                        <a:defRPr/>
                      </a:pPr>
                      <a:r>
                        <a:rPr lang="en-US" sz="1600" dirty="0" smtClean="0">
                          <a:latin typeface="+mj-lt"/>
                          <a:ea typeface="Calibri"/>
                        </a:rPr>
                        <a:t>It is also imperative that the component vendors, laboratories, toxicologists and the regulatory agency have open, effective and timely communication –work </a:t>
                      </a:r>
                      <a:r>
                        <a:rPr lang="en-US" sz="1600" dirty="0" err="1" smtClean="0">
                          <a:latin typeface="+mj-lt"/>
                          <a:ea typeface="Calibri"/>
                        </a:rPr>
                        <a:t>collaborately</a:t>
                      </a:r>
                      <a:r>
                        <a:rPr lang="en-US" sz="1600" dirty="0" smtClean="0">
                          <a:latin typeface="+mj-lt"/>
                          <a:ea typeface="Calibri"/>
                        </a:rPr>
                        <a:t>.</a:t>
                      </a:r>
                      <a:endParaRPr lang="en-US" sz="1600" dirty="0">
                        <a:solidFill>
                          <a:srgbClr val="000000"/>
                        </a:solidFill>
                        <a:latin typeface="+mj-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endParaRPr lang="en-US" sz="1600" dirty="0">
                        <a:solidFill>
                          <a:srgbClr val="000000"/>
                        </a:solidFill>
                        <a:latin typeface="+mj-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endParaRPr lang="en-US" sz="1600" dirty="0">
                        <a:solidFill>
                          <a:srgbClr val="000000"/>
                        </a:solidFill>
                        <a:latin typeface="+mj-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3139401824"/>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0" y="11806"/>
            <a:ext cx="9143999" cy="6858000"/>
          </a:xfrm>
          <a:prstGeom prst="rect">
            <a:avLst/>
          </a:prstGeom>
        </p:spPr>
      </p:pic>
      <p:sp>
        <p:nvSpPr>
          <p:cNvPr id="9" name="Rectangle 8"/>
          <p:cNvSpPr/>
          <p:nvPr/>
        </p:nvSpPr>
        <p:spPr>
          <a:xfrm>
            <a:off x="355242" y="2644169"/>
            <a:ext cx="7874358" cy="923330"/>
          </a:xfrm>
          <a:prstGeom prst="rect">
            <a:avLst/>
          </a:prstGeom>
        </p:spPr>
        <p:txBody>
          <a:bodyPr wrap="square">
            <a:spAutoFit/>
          </a:bodyPr>
          <a:lstStyle/>
          <a:p>
            <a:endParaRPr lang="en-US" dirty="0" smtClean="0"/>
          </a:p>
          <a:p>
            <a:endParaRPr lang="en-US" dirty="0" smtClean="0"/>
          </a:p>
          <a:p>
            <a:endParaRPr lang="en-IN" dirty="0"/>
          </a:p>
        </p:txBody>
      </p:sp>
      <p:graphicFrame>
        <p:nvGraphicFramePr>
          <p:cNvPr id="8" name="Table 7"/>
          <p:cNvGraphicFramePr>
            <a:graphicFrameLocks noGrp="1"/>
          </p:cNvGraphicFramePr>
          <p:nvPr>
            <p:extLst>
              <p:ext uri="{D42A27DB-BD31-4B8C-83A1-F6EECF244321}">
                <p14:modId xmlns:p14="http://schemas.microsoft.com/office/powerpoint/2010/main" val="905550070"/>
              </p:ext>
            </p:extLst>
          </p:nvPr>
        </p:nvGraphicFramePr>
        <p:xfrm>
          <a:off x="304800" y="1397000"/>
          <a:ext cx="8382000" cy="3962400"/>
        </p:xfrm>
        <a:graphic>
          <a:graphicData uri="http://schemas.openxmlformats.org/drawingml/2006/table">
            <a:tbl>
              <a:tblPr firstRow="1" bandRow="1">
                <a:tableStyleId>{5C22544A-7EE6-4342-B048-85BDC9FD1C3A}</a:tableStyleId>
              </a:tblPr>
              <a:tblGrid>
                <a:gridCol w="838200"/>
                <a:gridCol w="7543800"/>
              </a:tblGrid>
              <a:tr h="370840">
                <a:tc>
                  <a:txBody>
                    <a:bodyPr/>
                    <a:lstStyle/>
                    <a:p>
                      <a:pPr marL="0" marR="0">
                        <a:lnSpc>
                          <a:spcPct val="130000"/>
                        </a:lnSpc>
                      </a:pPr>
                      <a:r>
                        <a:rPr lang="en-US" sz="2000" b="1" dirty="0" err="1">
                          <a:solidFill>
                            <a:srgbClr val="000000"/>
                          </a:solidFill>
                          <a:latin typeface="+mj-lt"/>
                          <a:ea typeface="Times New Roman"/>
                        </a:rPr>
                        <a:t>Sr</a:t>
                      </a:r>
                      <a:r>
                        <a:rPr lang="en-US" sz="2000" b="1" dirty="0">
                          <a:solidFill>
                            <a:srgbClr val="000000"/>
                          </a:solidFill>
                          <a:latin typeface="+mj-lt"/>
                          <a:ea typeface="Times New Roman"/>
                        </a:rPr>
                        <a:t> </a:t>
                      </a:r>
                      <a:r>
                        <a:rPr lang="en-US" sz="2000" b="1" baseline="0" dirty="0" smtClean="0">
                          <a:solidFill>
                            <a:srgbClr val="000000"/>
                          </a:solidFill>
                          <a:latin typeface="+mj-lt"/>
                          <a:ea typeface="Times New Roman"/>
                        </a:rPr>
                        <a:t> No.</a:t>
                      </a:r>
                      <a:endParaRPr lang="en-US" sz="2000" dirty="0">
                        <a:solidFill>
                          <a:srgbClr val="000000"/>
                        </a:solidFill>
                        <a:latin typeface="+mj-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2000" b="1">
                          <a:solidFill>
                            <a:srgbClr val="000000"/>
                          </a:solidFill>
                          <a:latin typeface="+mj-lt"/>
                          <a:ea typeface="Times New Roman"/>
                        </a:rPr>
                        <a:t>Factors to be considered </a:t>
                      </a:r>
                      <a:endParaRPr lang="en-US" sz="2000">
                        <a:solidFill>
                          <a:srgbClr val="000000"/>
                        </a:solidFill>
                        <a:latin typeface="+mj-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a:lnSpc>
                          <a:spcPct val="130000"/>
                        </a:lnSpc>
                      </a:pPr>
                      <a:r>
                        <a:rPr lang="en-US" sz="2000">
                          <a:solidFill>
                            <a:srgbClr val="000000"/>
                          </a:solidFill>
                          <a:latin typeface="+mj-lt"/>
                          <a:ea typeface="Times New Roman"/>
                        </a:rPr>
                        <a:t>1</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2000" dirty="0">
                          <a:solidFill>
                            <a:srgbClr val="000000"/>
                          </a:solidFill>
                          <a:latin typeface="+mj-lt"/>
                          <a:ea typeface="Times New Roman"/>
                        </a:rPr>
                        <a:t>Material of </a:t>
                      </a:r>
                      <a:r>
                        <a:rPr lang="en-US" sz="2000" dirty="0" smtClean="0">
                          <a:solidFill>
                            <a:srgbClr val="000000"/>
                          </a:solidFill>
                          <a:latin typeface="+mj-lt"/>
                          <a:ea typeface="Times New Roman"/>
                        </a:rPr>
                        <a:t>construction of </a:t>
                      </a:r>
                      <a:r>
                        <a:rPr lang="en-US" sz="2000" dirty="0">
                          <a:solidFill>
                            <a:srgbClr val="000000"/>
                          </a:solidFill>
                          <a:latin typeface="+mj-lt"/>
                          <a:ea typeface="Times New Roman"/>
                        </a:rPr>
                        <a:t>the system, surface treatments and /or processing aids, dosage form active ingredients and excipients, sterilization and/or other related processing and storage conditions.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a:lnSpc>
                          <a:spcPct val="130000"/>
                        </a:lnSpc>
                      </a:pPr>
                      <a:r>
                        <a:rPr lang="en-US" sz="2000">
                          <a:solidFill>
                            <a:srgbClr val="000000"/>
                          </a:solidFill>
                          <a:latin typeface="+mj-lt"/>
                          <a:ea typeface="Times New Roman"/>
                        </a:rPr>
                        <a:t>2</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2000" dirty="0">
                          <a:solidFill>
                            <a:srgbClr val="000000"/>
                          </a:solidFill>
                          <a:latin typeface="+mj-lt"/>
                          <a:ea typeface="Times New Roman"/>
                        </a:rPr>
                        <a:t>Review composition of primary packaging components with vendors, obtain certificates of </a:t>
                      </a:r>
                      <a:r>
                        <a:rPr lang="en-US" sz="2000" dirty="0" err="1">
                          <a:solidFill>
                            <a:srgbClr val="000000"/>
                          </a:solidFill>
                          <a:latin typeface="+mj-lt"/>
                          <a:ea typeface="Times New Roman"/>
                        </a:rPr>
                        <a:t>compendial</a:t>
                      </a:r>
                      <a:r>
                        <a:rPr lang="en-US" sz="2000" dirty="0">
                          <a:solidFill>
                            <a:srgbClr val="000000"/>
                          </a:solidFill>
                          <a:latin typeface="+mj-lt"/>
                          <a:ea typeface="Times New Roman"/>
                        </a:rPr>
                        <a:t> compliance.</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a:lnSpc>
                          <a:spcPct val="130000"/>
                        </a:lnSpc>
                      </a:pPr>
                      <a:r>
                        <a:rPr lang="en-US" sz="2000">
                          <a:solidFill>
                            <a:srgbClr val="000000"/>
                          </a:solidFill>
                          <a:latin typeface="+mj-lt"/>
                          <a:ea typeface="Times New Roman"/>
                        </a:rPr>
                        <a:t>3</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2000" dirty="0">
                          <a:solidFill>
                            <a:srgbClr val="000000"/>
                          </a:solidFill>
                          <a:latin typeface="+mj-lt"/>
                          <a:ea typeface="Times New Roman"/>
                        </a:rPr>
                        <a:t>Identify potential </a:t>
                      </a:r>
                      <a:r>
                        <a:rPr lang="en-US" sz="2000" dirty="0" err="1">
                          <a:solidFill>
                            <a:srgbClr val="000000"/>
                          </a:solidFill>
                          <a:latin typeface="+mj-lt"/>
                          <a:ea typeface="Times New Roman"/>
                        </a:rPr>
                        <a:t>Extractables</a:t>
                      </a:r>
                      <a:r>
                        <a:rPr lang="en-US" sz="2000" dirty="0">
                          <a:solidFill>
                            <a:srgbClr val="000000"/>
                          </a:solidFill>
                          <a:latin typeface="+mj-lt"/>
                          <a:ea typeface="Times New Roman"/>
                        </a:rPr>
                        <a:t> and </a:t>
                      </a:r>
                      <a:r>
                        <a:rPr lang="en-US" sz="2000" dirty="0" err="1">
                          <a:solidFill>
                            <a:srgbClr val="000000"/>
                          </a:solidFill>
                          <a:latin typeface="+mj-lt"/>
                          <a:ea typeface="Times New Roman"/>
                        </a:rPr>
                        <a:t>Leachables</a:t>
                      </a:r>
                      <a:r>
                        <a:rPr lang="en-US" sz="2000" dirty="0">
                          <a:solidFill>
                            <a:srgbClr val="000000"/>
                          </a:solidFill>
                          <a:latin typeface="+mj-lt"/>
                          <a:ea typeface="Times New Roman"/>
                        </a:rPr>
                        <a:t> with assistance from vendors, literature search- MSDS, Technical data Sheets.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a:lnSpc>
                          <a:spcPct val="130000"/>
                        </a:lnSpc>
                      </a:pPr>
                      <a:r>
                        <a:rPr lang="en-US" sz="2000">
                          <a:solidFill>
                            <a:srgbClr val="000000"/>
                          </a:solidFill>
                          <a:latin typeface="+mj-lt"/>
                          <a:ea typeface="Times New Roman"/>
                        </a:rPr>
                        <a:t>4</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2000" dirty="0">
                          <a:solidFill>
                            <a:srgbClr val="000000"/>
                          </a:solidFill>
                          <a:latin typeface="+mj-lt"/>
                          <a:ea typeface="Times New Roman"/>
                        </a:rPr>
                        <a:t>Use of clean raw materials with minimal processing additives, </a:t>
                      </a:r>
                      <a:r>
                        <a:rPr lang="en-US" sz="2000" dirty="0" err="1">
                          <a:solidFill>
                            <a:srgbClr val="000000"/>
                          </a:solidFill>
                          <a:latin typeface="+mj-lt"/>
                          <a:ea typeface="Times New Roman"/>
                        </a:rPr>
                        <a:t>extractables</a:t>
                      </a:r>
                      <a:r>
                        <a:rPr lang="en-US" sz="2000" dirty="0">
                          <a:solidFill>
                            <a:srgbClr val="000000"/>
                          </a:solidFill>
                          <a:latin typeface="+mj-lt"/>
                          <a:ea typeface="Times New Roman"/>
                        </a:rPr>
                        <a:t> and </a:t>
                      </a:r>
                      <a:r>
                        <a:rPr lang="en-US" sz="2000" dirty="0" err="1">
                          <a:solidFill>
                            <a:srgbClr val="000000"/>
                          </a:solidFill>
                          <a:latin typeface="+mj-lt"/>
                          <a:ea typeface="Times New Roman"/>
                        </a:rPr>
                        <a:t>leachables</a:t>
                      </a:r>
                      <a:r>
                        <a:rPr lang="en-US" sz="2000" dirty="0">
                          <a:solidFill>
                            <a:srgbClr val="000000"/>
                          </a:solidFill>
                          <a:latin typeface="+mj-lt"/>
                          <a:ea typeface="Times New Roman"/>
                        </a:rPr>
                        <a:t> are minimized.</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10" name="Rectangle 9"/>
          <p:cNvSpPr/>
          <p:nvPr/>
        </p:nvSpPr>
        <p:spPr>
          <a:xfrm>
            <a:off x="304800" y="533400"/>
            <a:ext cx="8382000" cy="461665"/>
          </a:xfrm>
          <a:prstGeom prst="rect">
            <a:avLst/>
          </a:prstGeom>
        </p:spPr>
        <p:txBody>
          <a:bodyPr wrap="square">
            <a:spAutoFit/>
          </a:bodyPr>
          <a:lstStyle/>
          <a:p>
            <a:r>
              <a:rPr lang="en-US" sz="2400" b="1" u="sng" dirty="0" smtClean="0"/>
              <a:t>Evaluation of Extractable and </a:t>
            </a:r>
            <a:r>
              <a:rPr lang="en-US" sz="2400" b="1" u="sng" dirty="0" err="1" smtClean="0"/>
              <a:t>Leachables</a:t>
            </a:r>
            <a:r>
              <a:rPr lang="en-US" sz="2400" b="1" u="sng" dirty="0" smtClean="0"/>
              <a:t>; Guidelines </a:t>
            </a:r>
            <a:endParaRPr lang="en-US" sz="2400" u="sng" dirty="0"/>
          </a:p>
        </p:txBody>
      </p:sp>
    </p:spTree>
    <p:extLst>
      <p:ext uri="{BB962C8B-B14F-4D97-AF65-F5344CB8AC3E}">
        <p14:creationId xmlns:p14="http://schemas.microsoft.com/office/powerpoint/2010/main" val="3139401824"/>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ox(in)">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0" y="11806"/>
            <a:ext cx="9143999" cy="6858000"/>
          </a:xfrm>
          <a:prstGeom prst="rect">
            <a:avLst/>
          </a:prstGeom>
        </p:spPr>
      </p:pic>
      <p:sp>
        <p:nvSpPr>
          <p:cNvPr id="9" name="Rectangle 8"/>
          <p:cNvSpPr/>
          <p:nvPr/>
        </p:nvSpPr>
        <p:spPr>
          <a:xfrm>
            <a:off x="355242" y="2644169"/>
            <a:ext cx="7874358" cy="923330"/>
          </a:xfrm>
          <a:prstGeom prst="rect">
            <a:avLst/>
          </a:prstGeom>
        </p:spPr>
        <p:txBody>
          <a:bodyPr wrap="square">
            <a:spAutoFit/>
          </a:bodyPr>
          <a:lstStyle/>
          <a:p>
            <a:endParaRPr lang="en-US" dirty="0" smtClean="0"/>
          </a:p>
          <a:p>
            <a:endParaRPr lang="en-US" dirty="0" smtClean="0"/>
          </a:p>
          <a:p>
            <a:endParaRPr lang="en-IN" dirty="0"/>
          </a:p>
        </p:txBody>
      </p:sp>
      <p:graphicFrame>
        <p:nvGraphicFramePr>
          <p:cNvPr id="6" name="Table 5"/>
          <p:cNvGraphicFramePr>
            <a:graphicFrameLocks noGrp="1"/>
          </p:cNvGraphicFramePr>
          <p:nvPr>
            <p:extLst>
              <p:ext uri="{D42A27DB-BD31-4B8C-83A1-F6EECF244321}">
                <p14:modId xmlns:p14="http://schemas.microsoft.com/office/powerpoint/2010/main" val="931003082"/>
              </p:ext>
            </p:extLst>
          </p:nvPr>
        </p:nvGraphicFramePr>
        <p:xfrm>
          <a:off x="228600" y="1037336"/>
          <a:ext cx="8686800" cy="3937000"/>
        </p:xfrm>
        <a:graphic>
          <a:graphicData uri="http://schemas.openxmlformats.org/drawingml/2006/table">
            <a:tbl>
              <a:tblPr firstRow="1" bandRow="1">
                <a:tableStyleId>{5C22544A-7EE6-4342-B048-85BDC9FD1C3A}</a:tableStyleId>
              </a:tblPr>
              <a:tblGrid>
                <a:gridCol w="2895600"/>
                <a:gridCol w="1981200"/>
                <a:gridCol w="3810000"/>
              </a:tblGrid>
              <a:tr h="370840">
                <a:tc>
                  <a:txBody>
                    <a:bodyPr/>
                    <a:lstStyle/>
                    <a:p>
                      <a:pPr marL="0" marR="0">
                        <a:lnSpc>
                          <a:spcPct val="130000"/>
                        </a:lnSpc>
                      </a:pPr>
                      <a:r>
                        <a:rPr lang="en-US" sz="1800" b="1" dirty="0">
                          <a:solidFill>
                            <a:sysClr val="windowText" lastClr="000000"/>
                          </a:solidFill>
                          <a:latin typeface="+mn-lt"/>
                          <a:ea typeface="Times New Roman"/>
                        </a:rPr>
                        <a:t>Organization </a:t>
                      </a:r>
                      <a:endParaRPr lang="en-US" sz="1800" dirty="0">
                        <a:solidFill>
                          <a:sysClr val="windowText" lastClr="000000"/>
                        </a:solidFill>
                        <a:latin typeface="+mn-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b="1">
                          <a:solidFill>
                            <a:sysClr val="windowText" lastClr="000000"/>
                          </a:solidFill>
                          <a:latin typeface="+mn-lt"/>
                          <a:ea typeface="Times New Roman"/>
                        </a:rPr>
                        <a:t>Abbreviation</a:t>
                      </a:r>
                      <a:endParaRPr lang="en-US" sz="1800">
                        <a:solidFill>
                          <a:sysClr val="windowText" lastClr="000000"/>
                        </a:solidFill>
                        <a:latin typeface="+mn-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b="1" dirty="0">
                          <a:solidFill>
                            <a:sysClr val="windowText" lastClr="000000"/>
                          </a:solidFill>
                          <a:latin typeface="+mn-lt"/>
                          <a:ea typeface="Times New Roman"/>
                        </a:rPr>
                        <a:t>Notes</a:t>
                      </a:r>
                      <a:endParaRPr lang="en-US" sz="1800" dirty="0">
                        <a:solidFill>
                          <a:sysClr val="windowText" lastClr="000000"/>
                        </a:solidFill>
                        <a:latin typeface="+mn-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a:lnSpc>
                          <a:spcPct val="130000"/>
                        </a:lnSpc>
                      </a:pPr>
                      <a:r>
                        <a:rPr lang="en-US" sz="1800" dirty="0">
                          <a:solidFill>
                            <a:sysClr val="windowText" lastClr="000000"/>
                          </a:solidFill>
                          <a:latin typeface="+mn-lt"/>
                          <a:ea typeface="Times New Roman"/>
                        </a:rPr>
                        <a:t>American Association for Pharmaceutical Science</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dirty="0">
                          <a:solidFill>
                            <a:sysClr val="windowText" lastClr="000000"/>
                          </a:solidFill>
                          <a:latin typeface="+mn-lt"/>
                          <a:ea typeface="Times New Roman"/>
                        </a:rPr>
                        <a:t>AAPS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a:solidFill>
                            <a:sysClr val="windowText" lastClr="000000"/>
                          </a:solidFill>
                          <a:latin typeface="+mn-lt"/>
                          <a:ea typeface="Times New Roman"/>
                        </a:rPr>
                        <a:t>International forum- exchange of knowledge among scientists –discovery, development and manufacture of pharmaceutical products. www.aaps.org</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a:lnSpc>
                          <a:spcPct val="130000"/>
                        </a:lnSpc>
                      </a:pPr>
                      <a:r>
                        <a:rPr lang="en-US" sz="1800" dirty="0">
                          <a:solidFill>
                            <a:sysClr val="windowText" lastClr="000000"/>
                          </a:solidFill>
                          <a:latin typeface="+mn-lt"/>
                          <a:ea typeface="Times New Roman"/>
                        </a:rPr>
                        <a:t>Bio-process systems </a:t>
                      </a:r>
                      <a:r>
                        <a:rPr lang="en-US" sz="1800" dirty="0" err="1" smtClean="0">
                          <a:solidFill>
                            <a:sysClr val="windowText" lastClr="000000"/>
                          </a:solidFill>
                          <a:latin typeface="+mn-lt"/>
                          <a:ea typeface="Times New Roman"/>
                        </a:rPr>
                        <a:t>Alliance,USA</a:t>
                      </a:r>
                      <a:endParaRPr lang="en-US" sz="1800" dirty="0">
                        <a:solidFill>
                          <a:sysClr val="windowText" lastClr="000000"/>
                        </a:solidFill>
                        <a:latin typeface="+mn-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dirty="0">
                          <a:solidFill>
                            <a:sysClr val="windowText" lastClr="000000"/>
                          </a:solidFill>
                          <a:latin typeface="+mn-lt"/>
                          <a:ea typeface="Times New Roman"/>
                        </a:rPr>
                        <a:t>BPSA</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a:solidFill>
                            <a:sysClr val="windowText" lastClr="000000"/>
                          </a:solidFill>
                          <a:latin typeface="+mn-lt"/>
                          <a:ea typeface="Times New Roman"/>
                        </a:rPr>
                        <a:t>Inter-company group supporting the use of disposable reactor technology,  www.bpsalliance.org</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a:lnSpc>
                          <a:spcPct val="130000"/>
                        </a:lnSpc>
                      </a:pPr>
                      <a:r>
                        <a:rPr lang="en-US" sz="1800" dirty="0">
                          <a:solidFill>
                            <a:sysClr val="windowText" lastClr="000000"/>
                          </a:solidFill>
                          <a:latin typeface="+mn-lt"/>
                          <a:ea typeface="Times New Roman"/>
                        </a:rPr>
                        <a:t>European Food safety Authority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a:solidFill>
                            <a:sysClr val="windowText" lastClr="000000"/>
                          </a:solidFill>
                          <a:latin typeface="+mn-lt"/>
                          <a:ea typeface="Times New Roman"/>
                        </a:rPr>
                        <a:t>EFSA</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dirty="0">
                          <a:solidFill>
                            <a:sysClr val="windowText" lastClr="000000"/>
                          </a:solidFill>
                          <a:latin typeface="+mn-lt"/>
                          <a:ea typeface="Times New Roman"/>
                        </a:rPr>
                        <a:t>An EU official body,  www.efsa.europa.eu</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8" name="Rectangle 7"/>
          <p:cNvSpPr/>
          <p:nvPr/>
        </p:nvSpPr>
        <p:spPr>
          <a:xfrm>
            <a:off x="228600" y="381000"/>
            <a:ext cx="7772400" cy="461665"/>
          </a:xfrm>
          <a:prstGeom prst="rect">
            <a:avLst/>
          </a:prstGeom>
        </p:spPr>
        <p:txBody>
          <a:bodyPr wrap="square">
            <a:spAutoFit/>
          </a:bodyPr>
          <a:lstStyle/>
          <a:p>
            <a:r>
              <a:rPr lang="en-US" sz="2400" b="1" u="sng" dirty="0" smtClean="0"/>
              <a:t>Organizations involved with </a:t>
            </a:r>
            <a:r>
              <a:rPr lang="en-US" sz="2400" b="1" u="sng" dirty="0" err="1" smtClean="0"/>
              <a:t>extractables</a:t>
            </a:r>
            <a:r>
              <a:rPr lang="en-US" sz="2400" b="1" u="sng" dirty="0" smtClean="0"/>
              <a:t> and </a:t>
            </a:r>
            <a:r>
              <a:rPr lang="en-US" sz="2400" b="1" u="sng" dirty="0" err="1" smtClean="0"/>
              <a:t>Leachables</a:t>
            </a:r>
            <a:r>
              <a:rPr lang="en-US" sz="2400" b="1" u="sng" dirty="0" smtClean="0"/>
              <a:t> </a:t>
            </a:r>
            <a:endParaRPr lang="en-US" sz="2400" dirty="0"/>
          </a:p>
        </p:txBody>
      </p:sp>
    </p:spTree>
    <p:extLst>
      <p:ext uri="{BB962C8B-B14F-4D97-AF65-F5344CB8AC3E}">
        <p14:creationId xmlns:p14="http://schemas.microsoft.com/office/powerpoint/2010/main" val="3139401824"/>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i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0" y="11806"/>
            <a:ext cx="9143999" cy="6858000"/>
          </a:xfrm>
          <a:prstGeom prst="rect">
            <a:avLst/>
          </a:prstGeom>
        </p:spPr>
      </p:pic>
      <p:sp>
        <p:nvSpPr>
          <p:cNvPr id="9" name="Rectangle 8"/>
          <p:cNvSpPr/>
          <p:nvPr/>
        </p:nvSpPr>
        <p:spPr>
          <a:xfrm>
            <a:off x="355242" y="2644169"/>
            <a:ext cx="7874358" cy="923330"/>
          </a:xfrm>
          <a:prstGeom prst="rect">
            <a:avLst/>
          </a:prstGeom>
        </p:spPr>
        <p:txBody>
          <a:bodyPr wrap="square">
            <a:spAutoFit/>
          </a:bodyPr>
          <a:lstStyle/>
          <a:p>
            <a:endParaRPr lang="en-US" dirty="0" smtClean="0"/>
          </a:p>
          <a:p>
            <a:endParaRPr lang="en-US" dirty="0" smtClean="0"/>
          </a:p>
          <a:p>
            <a:endParaRPr lang="en-IN" dirty="0"/>
          </a:p>
        </p:txBody>
      </p:sp>
      <p:graphicFrame>
        <p:nvGraphicFramePr>
          <p:cNvPr id="6" name="Table 5"/>
          <p:cNvGraphicFramePr>
            <a:graphicFrameLocks noGrp="1"/>
          </p:cNvGraphicFramePr>
          <p:nvPr>
            <p:extLst>
              <p:ext uri="{D42A27DB-BD31-4B8C-83A1-F6EECF244321}">
                <p14:modId xmlns:p14="http://schemas.microsoft.com/office/powerpoint/2010/main" val="823933033"/>
              </p:ext>
            </p:extLst>
          </p:nvPr>
        </p:nvGraphicFramePr>
        <p:xfrm>
          <a:off x="304800" y="427863"/>
          <a:ext cx="8610600" cy="3566160"/>
        </p:xfrm>
        <a:graphic>
          <a:graphicData uri="http://schemas.openxmlformats.org/drawingml/2006/table">
            <a:tbl>
              <a:tblPr firstRow="1" bandRow="1">
                <a:tableStyleId>{5C22544A-7EE6-4342-B048-85BDC9FD1C3A}</a:tableStyleId>
              </a:tblPr>
              <a:tblGrid>
                <a:gridCol w="2870200"/>
                <a:gridCol w="1625600"/>
                <a:gridCol w="4114800"/>
              </a:tblGrid>
              <a:tr h="370840">
                <a:tc>
                  <a:txBody>
                    <a:bodyPr/>
                    <a:lstStyle/>
                    <a:p>
                      <a:pPr marL="0" marR="0">
                        <a:lnSpc>
                          <a:spcPct val="130000"/>
                        </a:lnSpc>
                      </a:pPr>
                      <a:r>
                        <a:rPr lang="en-US" sz="1800" b="0" dirty="0">
                          <a:solidFill>
                            <a:sysClr val="windowText" lastClr="000000"/>
                          </a:solidFill>
                          <a:latin typeface="+mn-lt"/>
                          <a:ea typeface="Times New Roman"/>
                        </a:rPr>
                        <a:t>Extractable and </a:t>
                      </a:r>
                      <a:r>
                        <a:rPr lang="en-US" sz="1800" b="0" dirty="0" err="1">
                          <a:solidFill>
                            <a:sysClr val="windowText" lastClr="000000"/>
                          </a:solidFill>
                          <a:latin typeface="+mn-lt"/>
                          <a:ea typeface="Times New Roman"/>
                        </a:rPr>
                        <a:t>Leachables</a:t>
                      </a:r>
                      <a:r>
                        <a:rPr lang="en-US" sz="1800" b="0" dirty="0">
                          <a:solidFill>
                            <a:sysClr val="windowText" lastClr="000000"/>
                          </a:solidFill>
                          <a:latin typeface="+mn-lt"/>
                          <a:ea typeface="Times New Roman"/>
                        </a:rPr>
                        <a:t> safety information Exchange</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b="0" dirty="0">
                          <a:solidFill>
                            <a:sysClr val="windowText" lastClr="000000"/>
                          </a:solidFill>
                          <a:latin typeface="+mn-lt"/>
                          <a:ea typeface="Times New Roman"/>
                        </a:rPr>
                        <a:t>ELSIE</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b="0">
                          <a:solidFill>
                            <a:sysClr val="windowText" lastClr="000000"/>
                          </a:solidFill>
                          <a:latin typeface="+mn-lt"/>
                          <a:ea typeface="Times New Roman"/>
                        </a:rPr>
                        <a:t>Inter-company group producing databases of </a:t>
                      </a:r>
                    </a:p>
                    <a:p>
                      <a:pPr marL="742950" marR="0" lvl="1" indent="-285750">
                        <a:lnSpc>
                          <a:spcPct val="130000"/>
                        </a:lnSpc>
                        <a:buFont typeface="+mj-lt"/>
                        <a:buAutoNum type="arabicParenR"/>
                      </a:pPr>
                      <a:r>
                        <a:rPr lang="en-US" sz="1800" b="0">
                          <a:solidFill>
                            <a:sysClr val="windowText" lastClr="000000"/>
                          </a:solidFill>
                          <a:latin typeface="+mn-lt"/>
                          <a:ea typeface="Times New Roman"/>
                        </a:rPr>
                        <a:t>Extractables from selected plastics </a:t>
                      </a:r>
                    </a:p>
                    <a:p>
                      <a:pPr marL="742950" marR="0" lvl="1" indent="-285750">
                        <a:lnSpc>
                          <a:spcPct val="130000"/>
                        </a:lnSpc>
                        <a:buFont typeface="+mj-lt"/>
                        <a:buAutoNum type="arabicParenR"/>
                      </a:pPr>
                      <a:r>
                        <a:rPr lang="en-US" sz="1800" b="0">
                          <a:solidFill>
                            <a:sysClr val="windowText" lastClr="000000"/>
                          </a:solidFill>
                          <a:latin typeface="+mn-lt"/>
                          <a:ea typeface="Times New Roman"/>
                        </a:rPr>
                        <a:t>Toxicology for selected substances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a:lnSpc>
                          <a:spcPct val="130000"/>
                        </a:lnSpc>
                      </a:pPr>
                      <a:r>
                        <a:rPr lang="en-US" sz="1800" b="0" dirty="0">
                          <a:solidFill>
                            <a:sysClr val="windowText" lastClr="000000"/>
                          </a:solidFill>
                          <a:latin typeface="+mn-lt"/>
                          <a:ea typeface="Times New Roman"/>
                        </a:rPr>
                        <a:t>International pharmaceutical Aerosol consortium on Regulation and science</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b="0">
                          <a:solidFill>
                            <a:sysClr val="windowText" lastClr="000000"/>
                          </a:solidFill>
                          <a:latin typeface="+mn-lt"/>
                          <a:ea typeface="Times New Roman"/>
                        </a:rPr>
                        <a:t>IPAC-RS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b="0" dirty="0">
                          <a:solidFill>
                            <a:sysClr val="windowText" lastClr="000000"/>
                          </a:solidFill>
                          <a:latin typeface="+mn-lt"/>
                          <a:ea typeface="Times New Roman"/>
                        </a:rPr>
                        <a:t>International </a:t>
                      </a:r>
                      <a:r>
                        <a:rPr lang="en-US" sz="1800" b="0" dirty="0" smtClean="0">
                          <a:solidFill>
                            <a:sysClr val="windowText" lastClr="000000"/>
                          </a:solidFill>
                          <a:latin typeface="+mn-lt"/>
                          <a:ea typeface="Times New Roman"/>
                        </a:rPr>
                        <a:t>association of </a:t>
                      </a:r>
                      <a:r>
                        <a:rPr lang="en-US" sz="1800" b="0" dirty="0">
                          <a:solidFill>
                            <a:sysClr val="windowText" lastClr="000000"/>
                          </a:solidFill>
                          <a:latin typeface="+mn-lt"/>
                          <a:ea typeface="Times New Roman"/>
                        </a:rPr>
                        <a:t>innovator and genetic companies that develop, manufacturer or market orally inhaled and nasal drug products </a:t>
                      </a:r>
                      <a:r>
                        <a:rPr lang="en-US" sz="1800" b="0" dirty="0" smtClean="0">
                          <a:solidFill>
                            <a:sysClr val="windowText" lastClr="000000"/>
                          </a:solidFill>
                          <a:latin typeface="+mn-lt"/>
                          <a:ea typeface="Times New Roman"/>
                        </a:rPr>
                        <a:t>, </a:t>
                      </a:r>
                      <a:r>
                        <a:rPr lang="en-US" sz="1800" b="0" u="none" strike="noStrike" dirty="0" smtClean="0">
                          <a:solidFill>
                            <a:sysClr val="windowText" lastClr="000000"/>
                          </a:solidFill>
                          <a:latin typeface="+mn-lt"/>
                          <a:ea typeface="Times New Roman"/>
                          <a:hlinkClick r:id="rId3"/>
                        </a:rPr>
                        <a:t>www.ipacrs.co</a:t>
                      </a:r>
                      <a:endParaRPr lang="en-US" sz="1800" b="0" dirty="0">
                        <a:solidFill>
                          <a:sysClr val="windowText" lastClr="000000"/>
                        </a:solidFill>
                        <a:latin typeface="+mn-lt"/>
                        <a:ea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a:lnSpc>
                          <a:spcPct val="130000"/>
                        </a:lnSpc>
                      </a:pPr>
                      <a:r>
                        <a:rPr lang="en-US" sz="1800" b="0" dirty="0">
                          <a:solidFill>
                            <a:sysClr val="windowText" lastClr="000000"/>
                          </a:solidFill>
                          <a:latin typeface="+mn-lt"/>
                          <a:ea typeface="Times New Roman"/>
                        </a:rPr>
                        <a:t>AAPS inhalation Technology Focus Group</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b="0">
                          <a:solidFill>
                            <a:sysClr val="windowText" lastClr="000000"/>
                          </a:solidFill>
                          <a:latin typeface="+mn-lt"/>
                          <a:ea typeface="Times New Roman"/>
                        </a:rPr>
                        <a:t>ITFG</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b="0" dirty="0">
                          <a:solidFill>
                            <a:sysClr val="windowText" lastClr="000000"/>
                          </a:solidFill>
                          <a:latin typeface="+mn-lt"/>
                          <a:ea typeface="Times New Roman"/>
                        </a:rPr>
                        <a:t>www.aaps/inside/focus_group/it/index.asp</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3139401824"/>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0" y="11806"/>
            <a:ext cx="9143999" cy="6858000"/>
          </a:xfrm>
          <a:prstGeom prst="rect">
            <a:avLst/>
          </a:prstGeom>
        </p:spPr>
      </p:pic>
      <p:sp>
        <p:nvSpPr>
          <p:cNvPr id="9" name="Rectangle 8"/>
          <p:cNvSpPr/>
          <p:nvPr/>
        </p:nvSpPr>
        <p:spPr>
          <a:xfrm>
            <a:off x="355242" y="2644169"/>
            <a:ext cx="7874358" cy="923330"/>
          </a:xfrm>
          <a:prstGeom prst="rect">
            <a:avLst/>
          </a:prstGeom>
        </p:spPr>
        <p:txBody>
          <a:bodyPr wrap="square">
            <a:spAutoFit/>
          </a:bodyPr>
          <a:lstStyle/>
          <a:p>
            <a:endParaRPr lang="en-US" dirty="0" smtClean="0"/>
          </a:p>
          <a:p>
            <a:endParaRPr lang="en-US" dirty="0" smtClean="0"/>
          </a:p>
          <a:p>
            <a:endParaRPr lang="en-IN" dirty="0"/>
          </a:p>
        </p:txBody>
      </p:sp>
      <p:graphicFrame>
        <p:nvGraphicFramePr>
          <p:cNvPr id="6" name="Table 5"/>
          <p:cNvGraphicFramePr>
            <a:graphicFrameLocks noGrp="1"/>
          </p:cNvGraphicFramePr>
          <p:nvPr/>
        </p:nvGraphicFramePr>
        <p:xfrm>
          <a:off x="304800" y="481330"/>
          <a:ext cx="8610600" cy="2852928"/>
        </p:xfrm>
        <a:graphic>
          <a:graphicData uri="http://schemas.openxmlformats.org/drawingml/2006/table">
            <a:tbl>
              <a:tblPr firstRow="1" bandRow="1">
                <a:tableStyleId>{5C22544A-7EE6-4342-B048-85BDC9FD1C3A}</a:tableStyleId>
              </a:tblPr>
              <a:tblGrid>
                <a:gridCol w="2870200"/>
                <a:gridCol w="2870200"/>
                <a:gridCol w="2870200"/>
              </a:tblGrid>
              <a:tr h="370840">
                <a:tc>
                  <a:txBody>
                    <a:bodyPr/>
                    <a:lstStyle/>
                    <a:p>
                      <a:pPr marL="0" marR="0">
                        <a:lnSpc>
                          <a:spcPct val="130000"/>
                        </a:lnSpc>
                      </a:pPr>
                      <a:r>
                        <a:rPr lang="en-US" sz="1800" b="0" dirty="0">
                          <a:solidFill>
                            <a:srgbClr val="000000"/>
                          </a:solidFill>
                          <a:latin typeface="+mn-lt"/>
                          <a:ea typeface="Times New Roman"/>
                        </a:rPr>
                        <a:t>National institute of standard and Technology</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b="0" dirty="0">
                          <a:solidFill>
                            <a:srgbClr val="000000"/>
                          </a:solidFill>
                          <a:latin typeface="+mn-lt"/>
                          <a:ea typeface="Times New Roman"/>
                        </a:rPr>
                        <a:t>NIST</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b="0">
                          <a:solidFill>
                            <a:srgbClr val="000000"/>
                          </a:solidFill>
                          <a:latin typeface="+mn-lt"/>
                          <a:ea typeface="Times New Roman"/>
                        </a:rPr>
                        <a:t>US agency responsible for advancing measurement science ,standards and technology. www.nist.gov</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0" marR="0">
                        <a:lnSpc>
                          <a:spcPct val="130000"/>
                        </a:lnSpc>
                      </a:pPr>
                      <a:r>
                        <a:rPr lang="en-US" sz="1800" b="0">
                          <a:solidFill>
                            <a:srgbClr val="000000"/>
                          </a:solidFill>
                          <a:latin typeface="+mn-lt"/>
                          <a:ea typeface="Times New Roman"/>
                        </a:rPr>
                        <a:t>Product Quality Institute</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b="0">
                          <a:solidFill>
                            <a:srgbClr val="000000"/>
                          </a:solidFill>
                          <a:latin typeface="+mn-lt"/>
                          <a:ea typeface="Times New Roman"/>
                        </a:rPr>
                        <a:t>PQRI</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nSpc>
                          <a:spcPct val="130000"/>
                        </a:lnSpc>
                      </a:pPr>
                      <a:r>
                        <a:rPr lang="en-US" sz="1800" b="0" dirty="0">
                          <a:solidFill>
                            <a:srgbClr val="000000"/>
                          </a:solidFill>
                          <a:latin typeface="+mn-lt"/>
                          <a:ea typeface="Times New Roman"/>
                        </a:rPr>
                        <a:t>Collaboration between FDA’s centre for drug evaluation and research , industry and Academia. www.pqri.org</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3139401824"/>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0" y="11806"/>
            <a:ext cx="9143999" cy="6858000"/>
          </a:xfrm>
          <a:prstGeom prst="rect">
            <a:avLst/>
          </a:prstGeom>
        </p:spPr>
      </p:pic>
      <p:sp>
        <p:nvSpPr>
          <p:cNvPr id="9" name="Rectangle 8"/>
          <p:cNvSpPr/>
          <p:nvPr/>
        </p:nvSpPr>
        <p:spPr>
          <a:xfrm>
            <a:off x="355242" y="2644169"/>
            <a:ext cx="7874358" cy="923330"/>
          </a:xfrm>
          <a:prstGeom prst="rect">
            <a:avLst/>
          </a:prstGeom>
        </p:spPr>
        <p:txBody>
          <a:bodyPr wrap="square">
            <a:spAutoFit/>
          </a:bodyPr>
          <a:lstStyle/>
          <a:p>
            <a:endParaRPr lang="en-US" dirty="0" smtClean="0"/>
          </a:p>
          <a:p>
            <a:endParaRPr lang="en-US" dirty="0" smtClean="0"/>
          </a:p>
          <a:p>
            <a:endParaRPr lang="en-IN" dirty="0"/>
          </a:p>
        </p:txBody>
      </p:sp>
      <p:sp>
        <p:nvSpPr>
          <p:cNvPr id="7" name="Rectangle 6"/>
          <p:cNvSpPr/>
          <p:nvPr/>
        </p:nvSpPr>
        <p:spPr>
          <a:xfrm>
            <a:off x="304800" y="457200"/>
            <a:ext cx="8534400" cy="5539978"/>
          </a:xfrm>
          <a:prstGeom prst="rect">
            <a:avLst/>
          </a:prstGeom>
        </p:spPr>
        <p:txBody>
          <a:bodyPr wrap="square">
            <a:spAutoFit/>
          </a:bodyPr>
          <a:lstStyle/>
          <a:p>
            <a:r>
              <a:rPr lang="en-IN" sz="2400" b="1" u="sng" dirty="0" smtClean="0"/>
              <a:t>SUMMARY OF RECOMMENDATIONS –</a:t>
            </a:r>
          </a:p>
          <a:p>
            <a:endParaRPr lang="en-IN" b="1" u="sng" dirty="0" smtClean="0"/>
          </a:p>
          <a:p>
            <a:pPr lvl="0">
              <a:buFont typeface="Arial" pitchFamily="34" charset="0"/>
              <a:buChar char="•"/>
            </a:pPr>
            <a:r>
              <a:rPr lang="en-IN" dirty="0" smtClean="0"/>
              <a:t> </a:t>
            </a:r>
            <a:r>
              <a:rPr lang="en-IN" sz="2400" dirty="0" smtClean="0"/>
              <a:t>Leachable/L evaluations should be based on methods/techniques used in controlled extraction studies.</a:t>
            </a:r>
          </a:p>
          <a:p>
            <a:pPr lvl="0">
              <a:buFont typeface="Arial" pitchFamily="34" charset="0"/>
              <a:buChar char="•"/>
            </a:pPr>
            <a:r>
              <a:rPr lang="en-IN" sz="2400" dirty="0" smtClean="0"/>
              <a:t> Analytical method should be guided by the AET.</a:t>
            </a:r>
          </a:p>
          <a:p>
            <a:pPr lvl="0">
              <a:buFont typeface="Arial" pitchFamily="34" charset="0"/>
              <a:buChar char="•"/>
            </a:pPr>
            <a:r>
              <a:rPr lang="en-IN" sz="2400" dirty="0" smtClean="0"/>
              <a:t> Comprehensive correlation should may obviate the need for routine implementation of  drug product leachable specification and acceptance criteria.</a:t>
            </a:r>
          </a:p>
          <a:p>
            <a:pPr lvl="0">
              <a:buFont typeface="Arial" pitchFamily="34" charset="0"/>
              <a:buChar char="•"/>
            </a:pPr>
            <a:r>
              <a:rPr lang="en-IN" sz="2400" dirty="0" smtClean="0"/>
              <a:t> Acceptance criteria for Leachables should apply over the proposed shelf life and include quantitative limits for known and unspecified leachables.</a:t>
            </a:r>
          </a:p>
          <a:p>
            <a:pPr lvl="0">
              <a:buFont typeface="Arial" pitchFamily="34" charset="0"/>
              <a:buChar char="•"/>
            </a:pPr>
            <a:r>
              <a:rPr lang="en-IN" sz="2400" dirty="0" smtClean="0"/>
              <a:t> L/E methods should be validated according to ICH validation characteristics.</a:t>
            </a:r>
          </a:p>
          <a:p>
            <a:pPr lvl="0">
              <a:buFont typeface="Arial" pitchFamily="34" charset="0"/>
              <a:buChar char="•"/>
            </a:pPr>
            <a:r>
              <a:rPr lang="en-IN" sz="2400" dirty="0" smtClean="0"/>
              <a:t> </a:t>
            </a:r>
            <a:r>
              <a:rPr lang="en-IN" sz="2400" dirty="0" smtClean="0">
                <a:solidFill>
                  <a:srgbClr val="FF0000"/>
                </a:solidFill>
              </a:rPr>
              <a:t>Safety consultation should be incorporated in the early stages of leachable studies.</a:t>
            </a:r>
            <a:endParaRPr lang="en-US" sz="2400" dirty="0">
              <a:solidFill>
                <a:srgbClr val="FF0000"/>
              </a:solidFill>
            </a:endParaRPr>
          </a:p>
        </p:txBody>
      </p:sp>
    </p:spTree>
    <p:extLst>
      <p:ext uri="{BB962C8B-B14F-4D97-AF65-F5344CB8AC3E}">
        <p14:creationId xmlns:p14="http://schemas.microsoft.com/office/powerpoint/2010/main" val="3139401824"/>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ox(in)">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 calcmode="lin" valueType="num">
                                      <p:cBhvr additive="base">
                                        <p:cTn id="12"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7">
                                            <p:txEl>
                                              <p:pRg st="2" end="2"/>
                                            </p:txEl>
                                          </p:spTgt>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7">
                                            <p:txEl>
                                              <p:pRg st="3" end="3"/>
                                            </p:txEl>
                                          </p:spTgt>
                                        </p:tgtEl>
                                        <p:attrNameLst>
                                          <p:attrName>style.visibility</p:attrName>
                                        </p:attrNameLst>
                                      </p:cBhvr>
                                      <p:to>
                                        <p:strVal val="visible"/>
                                      </p:to>
                                    </p:set>
                                    <p:anim calcmode="lin" valueType="num">
                                      <p:cBhvr additive="base">
                                        <p:cTn id="16"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7">
                                            <p:txEl>
                                              <p:pRg st="3" end="3"/>
                                            </p:txEl>
                                          </p:spTgt>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7">
                                            <p:txEl>
                                              <p:pRg st="4" end="4"/>
                                            </p:txEl>
                                          </p:spTgt>
                                        </p:tgtEl>
                                        <p:attrNameLst>
                                          <p:attrName>style.visibility</p:attrName>
                                        </p:attrNameLst>
                                      </p:cBhvr>
                                      <p:to>
                                        <p:strVal val="visible"/>
                                      </p:to>
                                    </p:set>
                                    <p:anim calcmode="lin" valueType="num">
                                      <p:cBhvr additive="base">
                                        <p:cTn id="20"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7">
                                            <p:txEl>
                                              <p:pRg st="4" end="4"/>
                                            </p:txEl>
                                          </p:spTgt>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7">
                                            <p:txEl>
                                              <p:pRg st="5" end="5"/>
                                            </p:txEl>
                                          </p:spTgt>
                                        </p:tgtEl>
                                        <p:attrNameLst>
                                          <p:attrName>style.visibility</p:attrName>
                                        </p:attrNameLst>
                                      </p:cBhvr>
                                      <p:to>
                                        <p:strVal val="visible"/>
                                      </p:to>
                                    </p:set>
                                    <p:anim calcmode="lin" valueType="num">
                                      <p:cBhvr additive="base">
                                        <p:cTn id="24" dur="5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7">
                                            <p:txEl>
                                              <p:pRg st="5" end="5"/>
                                            </p:txEl>
                                          </p:spTgt>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7">
                                            <p:txEl>
                                              <p:pRg st="6" end="6"/>
                                            </p:txEl>
                                          </p:spTgt>
                                        </p:tgtEl>
                                        <p:attrNameLst>
                                          <p:attrName>style.visibility</p:attrName>
                                        </p:attrNameLst>
                                      </p:cBhvr>
                                      <p:to>
                                        <p:strVal val="visible"/>
                                      </p:to>
                                    </p:set>
                                    <p:anim calcmode="lin" valueType="num">
                                      <p:cBhvr additive="base">
                                        <p:cTn id="28" dur="500" fill="hold"/>
                                        <p:tgtEl>
                                          <p:spTgt spid="7">
                                            <p:txEl>
                                              <p:pRg st="6" end="6"/>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7">
                                            <p:txEl>
                                              <p:pRg st="6" end="6"/>
                                            </p:txEl>
                                          </p:spTgt>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7">
                                            <p:txEl>
                                              <p:pRg st="7" end="7"/>
                                            </p:txEl>
                                          </p:spTgt>
                                        </p:tgtEl>
                                        <p:attrNameLst>
                                          <p:attrName>style.visibility</p:attrName>
                                        </p:attrNameLst>
                                      </p:cBhvr>
                                      <p:to>
                                        <p:strVal val="visible"/>
                                      </p:to>
                                    </p:set>
                                    <p:anim calcmode="lin" valueType="num">
                                      <p:cBhvr additive="base">
                                        <p:cTn id="32" dur="500" fill="hold"/>
                                        <p:tgtEl>
                                          <p:spTgt spid="7">
                                            <p:txEl>
                                              <p:pRg st="7" end="7"/>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7">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IN" dirty="0"/>
          </a:p>
        </p:txBody>
      </p:sp>
      <p:sp>
        <p:nvSpPr>
          <p:cNvPr id="3" name="Subtitle 2"/>
          <p:cNvSpPr>
            <a:spLocks noGrp="1"/>
          </p:cNvSpPr>
          <p:nvPr>
            <p:ph type="subTitle" idx="1"/>
          </p:nvPr>
        </p:nvSpPr>
        <p:spPr/>
        <p:txBody>
          <a:bodyPr/>
          <a:lstStyle/>
          <a:p>
            <a:endParaRPr lang="en-IN" dirty="0"/>
          </a:p>
        </p:txBody>
      </p:sp>
      <p:pic>
        <p:nvPicPr>
          <p:cNvPr id="4" name="Picture 3" descr="spring_water bnjhj.jpg"/>
          <p:cNvPicPr>
            <a:picLocks noChangeAspect="1"/>
          </p:cNvPicPr>
          <p:nvPr/>
        </p:nvPicPr>
        <p:blipFill>
          <a:blip r:embed="rId2" cstate="print"/>
          <a:stretch>
            <a:fillRect/>
          </a:stretch>
        </p:blipFill>
        <p:spPr>
          <a:xfrm>
            <a:off x="0" y="11806"/>
            <a:ext cx="9143999" cy="6858000"/>
          </a:xfrm>
          <a:prstGeom prst="rect">
            <a:avLst/>
          </a:prstGeom>
        </p:spPr>
      </p:pic>
      <p:sp>
        <p:nvSpPr>
          <p:cNvPr id="9" name="Rectangle 8"/>
          <p:cNvSpPr/>
          <p:nvPr/>
        </p:nvSpPr>
        <p:spPr>
          <a:xfrm>
            <a:off x="355242" y="2644169"/>
            <a:ext cx="7874358" cy="923330"/>
          </a:xfrm>
          <a:prstGeom prst="rect">
            <a:avLst/>
          </a:prstGeom>
        </p:spPr>
        <p:txBody>
          <a:bodyPr wrap="square">
            <a:spAutoFit/>
          </a:bodyPr>
          <a:lstStyle/>
          <a:p>
            <a:endParaRPr lang="en-US" dirty="0" smtClean="0"/>
          </a:p>
          <a:p>
            <a:endParaRPr lang="en-US" dirty="0" smtClean="0"/>
          </a:p>
          <a:p>
            <a:endParaRPr lang="en-IN" dirty="0"/>
          </a:p>
        </p:txBody>
      </p:sp>
      <p:sp>
        <p:nvSpPr>
          <p:cNvPr id="7" name="Rectangle 6"/>
          <p:cNvSpPr/>
          <p:nvPr/>
        </p:nvSpPr>
        <p:spPr>
          <a:xfrm>
            <a:off x="304800" y="457200"/>
            <a:ext cx="8534400" cy="4124206"/>
          </a:xfrm>
          <a:prstGeom prst="rect">
            <a:avLst/>
          </a:prstGeom>
        </p:spPr>
        <p:txBody>
          <a:bodyPr wrap="square">
            <a:spAutoFit/>
          </a:bodyPr>
          <a:lstStyle/>
          <a:p>
            <a:endParaRPr lang="en-IN" sz="4400" dirty="0" smtClean="0">
              <a:latin typeface="Apple Chancery" panose="03020702040506060504" pitchFamily="66" charset="0"/>
            </a:endParaRPr>
          </a:p>
          <a:p>
            <a:endParaRPr lang="en-IN" sz="4400" dirty="0">
              <a:latin typeface="Apple Chancery" panose="03020702040506060504" pitchFamily="66" charset="0"/>
            </a:endParaRPr>
          </a:p>
          <a:p>
            <a:r>
              <a:rPr lang="en-IN" sz="4400" dirty="0" smtClean="0">
                <a:latin typeface="Apple Chancery" panose="03020702040506060504" pitchFamily="66" charset="0"/>
              </a:rPr>
              <a:t>                Any Questions ?</a:t>
            </a:r>
          </a:p>
          <a:p>
            <a:r>
              <a:rPr lang="en-IN" sz="4400" dirty="0" smtClean="0">
                <a:latin typeface="Apple Chancery" panose="03020702040506060504" pitchFamily="66" charset="0"/>
              </a:rPr>
              <a:t>                        </a:t>
            </a:r>
          </a:p>
          <a:p>
            <a:r>
              <a:rPr lang="en-IN" sz="4400">
                <a:latin typeface="Apple Chancery" panose="03020702040506060504" pitchFamily="66" charset="0"/>
              </a:rPr>
              <a:t> </a:t>
            </a:r>
            <a:r>
              <a:rPr lang="en-IN" sz="4400" smtClean="0">
                <a:latin typeface="Apple Chancery" panose="03020702040506060504" pitchFamily="66" charset="0"/>
              </a:rPr>
              <a:t>                   </a:t>
            </a:r>
            <a:r>
              <a:rPr lang="en-IN" sz="4400" dirty="0" smtClean="0">
                <a:latin typeface="Apple Chancery" panose="03020702040506060504" pitchFamily="66" charset="0"/>
              </a:rPr>
              <a:t>Thanks</a:t>
            </a:r>
          </a:p>
          <a:p>
            <a:endParaRPr lang="en-IN" b="1" u="sng" dirty="0" smtClean="0"/>
          </a:p>
          <a:p>
            <a:pPr lvl="0"/>
            <a:r>
              <a:rPr lang="en-IN" sz="2400" dirty="0" smtClean="0">
                <a:solidFill>
                  <a:srgbClr val="FF0000"/>
                </a:solidFill>
              </a:rPr>
              <a:t>.</a:t>
            </a:r>
            <a:endParaRPr lang="en-US" sz="2400" dirty="0">
              <a:solidFill>
                <a:srgbClr val="FF0000"/>
              </a:solidFill>
            </a:endParaRPr>
          </a:p>
        </p:txBody>
      </p:sp>
    </p:spTree>
    <p:extLst>
      <p:ext uri="{BB962C8B-B14F-4D97-AF65-F5344CB8AC3E}">
        <p14:creationId xmlns:p14="http://schemas.microsoft.com/office/powerpoint/2010/main" val="2689446947"/>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 calcmode="lin" valueType="num">
                                      <p:cBhvr additive="base">
                                        <p:cTn id="7"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anim calcmode="lin" valueType="num">
                                      <p:cBhvr additive="base">
                                        <p:cTn id="13"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anim calcmode="lin" valueType="num">
                                      <p:cBhvr additive="base">
                                        <p:cTn id="19"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7">
                                            <p:txEl>
                                              <p:pRg st="6" end="6"/>
                                            </p:txEl>
                                          </p:spTgt>
                                        </p:tgtEl>
                                        <p:attrNameLst>
                                          <p:attrName>style.visibility</p:attrName>
                                        </p:attrNameLst>
                                      </p:cBhvr>
                                      <p:to>
                                        <p:strVal val="visible"/>
                                      </p:to>
                                    </p:set>
                                    <p:anim calcmode="lin" valueType="num">
                                      <p:cBhvr additive="base">
                                        <p:cTn id="23" dur="500" fill="hold"/>
                                        <p:tgtEl>
                                          <p:spTgt spid="7">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7">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3597</TotalTime>
  <Words>5151</Words>
  <Application>Microsoft Office PowerPoint</Application>
  <PresentationFormat>On-screen Show (4:3)</PresentationFormat>
  <Paragraphs>974</Paragraphs>
  <Slides>72</Slides>
  <Notes>0</Notes>
  <HiddenSlides>0</HiddenSlides>
  <MMClips>0</MMClips>
  <ScaleCrop>false</ScaleCrop>
  <HeadingPairs>
    <vt:vector size="4" baseType="variant">
      <vt:variant>
        <vt:lpstr>Theme</vt:lpstr>
      </vt:variant>
      <vt:variant>
        <vt:i4>1</vt:i4>
      </vt:variant>
      <vt:variant>
        <vt:lpstr>Slide Titles</vt:lpstr>
      </vt:variant>
      <vt:variant>
        <vt:i4>72</vt:i4>
      </vt:variant>
    </vt:vector>
  </HeadingPairs>
  <TitlesOfParts>
    <vt:vector size="7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Recommended Leachables and Extractables Testing</vt:lpstr>
      <vt:lpstr>Recommended Leachables and Extractables Testing</vt:lpstr>
      <vt:lpstr>Recommended Leachables and Extractables Testing</vt:lpstr>
      <vt:lpstr>Recommended Leachables and Extractables Testing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sonia chadha</dc:creator>
  <cp:lastModifiedBy>anupam chanda</cp:lastModifiedBy>
  <cp:revision>372</cp:revision>
  <dcterms:created xsi:type="dcterms:W3CDTF">2012-08-27T14:12:11Z</dcterms:created>
  <dcterms:modified xsi:type="dcterms:W3CDTF">2018-03-20T12:25:46Z</dcterms:modified>
</cp:coreProperties>
</file>