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305" r:id="rId4"/>
    <p:sldId id="306" r:id="rId5"/>
    <p:sldId id="312" r:id="rId6"/>
    <p:sldId id="259" r:id="rId7"/>
    <p:sldId id="260" r:id="rId8"/>
    <p:sldId id="307" r:id="rId9"/>
    <p:sldId id="288" r:id="rId10"/>
    <p:sldId id="289" r:id="rId11"/>
    <p:sldId id="308" r:id="rId12"/>
    <p:sldId id="261" r:id="rId13"/>
    <p:sldId id="262" r:id="rId14"/>
    <p:sldId id="264" r:id="rId15"/>
    <p:sldId id="265" r:id="rId16"/>
    <p:sldId id="310" r:id="rId17"/>
    <p:sldId id="277" r:id="rId18"/>
    <p:sldId id="313" r:id="rId19"/>
    <p:sldId id="314" r:id="rId20"/>
    <p:sldId id="315" r:id="rId21"/>
    <p:sldId id="316" r:id="rId22"/>
    <p:sldId id="278" r:id="rId23"/>
    <p:sldId id="279" r:id="rId24"/>
    <p:sldId id="282" r:id="rId25"/>
    <p:sldId id="311" r:id="rId26"/>
    <p:sldId id="302" r:id="rId27"/>
    <p:sldId id="309" r:id="rId28"/>
    <p:sldId id="317" r:id="rId29"/>
    <p:sldId id="318" r:id="rId30"/>
    <p:sldId id="291" r:id="rId31"/>
    <p:sldId id="286" r:id="rId32"/>
    <p:sldId id="287" r:id="rId33"/>
    <p:sldId id="292" r:id="rId34"/>
    <p:sldId id="290" r:id="rId35"/>
    <p:sldId id="272" r:id="rId36"/>
    <p:sldId id="297" r:id="rId37"/>
    <p:sldId id="298" r:id="rId38"/>
    <p:sldId id="299" r:id="rId39"/>
    <p:sldId id="300" r:id="rId40"/>
    <p:sldId id="30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8" autoAdjust="0"/>
    <p:restoredTop sz="81804" autoAdjust="0"/>
  </p:normalViewPr>
  <p:slideViewPr>
    <p:cSldViewPr>
      <p:cViewPr varScale="1">
        <p:scale>
          <a:sx n="70" d="100"/>
          <a:sy n="70" d="100"/>
        </p:scale>
        <p:origin x="744" y="72"/>
      </p:cViewPr>
      <p:guideLst>
        <p:guide orient="horz" pos="2160"/>
        <p:guide pos="2880"/>
      </p:guideLst>
    </p:cSldViewPr>
  </p:slideViewPr>
  <p:outlineViewPr>
    <p:cViewPr>
      <p:scale>
        <a:sx n="33" d="100"/>
        <a:sy n="33" d="100"/>
      </p:scale>
      <p:origin x="0" y="67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ED46D-C4F0-4D53-A06D-0CDB99A91C66}" type="datetimeFigureOut">
              <a:rPr lang="en-US" smtClean="0"/>
              <a:pPr/>
              <a:t>7/9/2016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CF245-A3B8-4AF8-A121-E614E7AB684E}" type="slidenum">
              <a:rPr lang="en-US" smtClean="0"/>
              <a:pPr/>
              <a:t>‹#›</a:t>
            </a:fld>
            <a:endParaRPr lang="en-US"/>
          </a:p>
        </p:txBody>
      </p:sp>
    </p:spTree>
    <p:extLst>
      <p:ext uri="{BB962C8B-B14F-4D97-AF65-F5344CB8AC3E}">
        <p14:creationId xmlns:p14="http://schemas.microsoft.com/office/powerpoint/2010/main" val="4290111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5CF245-A3B8-4AF8-A121-E614E7AB684E}" type="slidenum">
              <a:rPr lang="en-US" smtClean="0"/>
              <a:pPr/>
              <a:t>15</a:t>
            </a:fld>
            <a:endParaRPr lang="en-US"/>
          </a:p>
        </p:txBody>
      </p:sp>
    </p:spTree>
    <p:extLst>
      <p:ext uri="{BB962C8B-B14F-4D97-AF65-F5344CB8AC3E}">
        <p14:creationId xmlns:p14="http://schemas.microsoft.com/office/powerpoint/2010/main" val="196826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5CF245-A3B8-4AF8-A121-E614E7AB684E}" type="slidenum">
              <a:rPr lang="en-US" smtClean="0"/>
              <a:pPr/>
              <a:t>18</a:t>
            </a:fld>
            <a:endParaRPr lang="en-US"/>
          </a:p>
        </p:txBody>
      </p:sp>
    </p:spTree>
    <p:extLst>
      <p:ext uri="{BB962C8B-B14F-4D97-AF65-F5344CB8AC3E}">
        <p14:creationId xmlns:p14="http://schemas.microsoft.com/office/powerpoint/2010/main" val="3540213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5CF245-A3B8-4AF8-A121-E614E7AB684E}" type="slidenum">
              <a:rPr lang="en-US" smtClean="0"/>
              <a:pPr/>
              <a:t>29</a:t>
            </a:fld>
            <a:endParaRPr lang="en-US"/>
          </a:p>
        </p:txBody>
      </p:sp>
    </p:spTree>
    <p:extLst>
      <p:ext uri="{BB962C8B-B14F-4D97-AF65-F5344CB8AC3E}">
        <p14:creationId xmlns:p14="http://schemas.microsoft.com/office/powerpoint/2010/main" val="2103282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7AFEA1-5BD0-4F48-B424-123BAE29678B}"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7AFEA1-5BD0-4F48-B424-123BAE29678B}"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7AFEA1-5BD0-4F48-B424-123BAE29678B}"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7AFEA1-5BD0-4F48-B424-123BAE29678B}"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7AFEA1-5BD0-4F48-B424-123BAE29678B}" type="datetimeFigureOut">
              <a:rPr lang="en-US" smtClean="0"/>
              <a:pPr/>
              <a:t>7/9/2016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7AFEA1-5BD0-4F48-B424-123BAE29678B}" type="datetimeFigureOut">
              <a:rPr lang="en-US" smtClean="0"/>
              <a:pPr/>
              <a:t>7/9/2016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7AFEA1-5BD0-4F48-B424-123BAE29678B}" type="datetimeFigureOut">
              <a:rPr lang="en-US" smtClean="0"/>
              <a:pPr/>
              <a:t>7/9/2016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AFEA1-5BD0-4F48-B424-123BAE29678B}"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AFEA1-5BD0-4F48-B424-123BAE29678B}"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7AFEA1-5BD0-4F48-B424-123BAE29678B}"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7AFEA1-5BD0-4F48-B424-123BAE29678B}"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140282-FC1E-47AC-A1A7-7B54C6680C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AFEA1-5BD0-4F48-B424-123BAE29678B}" type="datetimeFigureOut">
              <a:rPr lang="en-US" smtClean="0"/>
              <a:pPr/>
              <a:t>7/9/2016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40282-FC1E-47AC-A1A7-7B54C6680C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e.journals.ne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1"/>
            <a:ext cx="7772400" cy="1981199"/>
          </a:xfrm>
        </p:spPr>
        <p:txBody>
          <a:bodyPr>
            <a:noAutofit/>
          </a:bodyPr>
          <a:lstStyle/>
          <a:p>
            <a:r>
              <a:rPr lang="en-US" sz="2000" b="1" dirty="0" smtClean="0">
                <a:latin typeface="Verdana" pitchFamily="34" charset="0"/>
                <a:ea typeface="Verdana" pitchFamily="34" charset="0"/>
                <a:cs typeface="Verdana" pitchFamily="34" charset="0"/>
              </a:rPr>
              <a:t>THE USE OF NANONIZED EXTRACTS FROM LOCALLY AVAILABLE PLANT(MORINGA OLEIFERA)  FOR THE TREATMENT OF BREAST CANCER.</a:t>
            </a:r>
            <a:endParaRPr lang="en-US" sz="2000" b="1" dirty="0">
              <a:latin typeface="Verdana" pitchFamily="34" charset="0"/>
              <a:ea typeface="Verdana" pitchFamily="34" charset="0"/>
              <a:cs typeface="Verdana" pitchFamily="34" charset="0"/>
            </a:endParaRPr>
          </a:p>
        </p:txBody>
      </p:sp>
      <p:sp>
        <p:nvSpPr>
          <p:cNvPr id="3" name="Subtitle 2"/>
          <p:cNvSpPr>
            <a:spLocks noGrp="1"/>
          </p:cNvSpPr>
          <p:nvPr>
            <p:ph type="subTitle" idx="1"/>
          </p:nvPr>
        </p:nvSpPr>
        <p:spPr>
          <a:xfrm>
            <a:off x="1371600" y="2057400"/>
            <a:ext cx="6400800" cy="4800600"/>
          </a:xfrm>
        </p:spPr>
        <p:txBody>
          <a:bodyPr>
            <a:noAutofit/>
          </a:bodyPr>
          <a:lstStyle/>
          <a:p>
            <a:r>
              <a:rPr lang="en-US" sz="1800" b="1" dirty="0" smtClean="0">
                <a:latin typeface="Verdana" pitchFamily="34" charset="0"/>
                <a:ea typeface="Verdana" pitchFamily="34" charset="0"/>
                <a:cs typeface="Verdana" pitchFamily="34" charset="0"/>
              </a:rPr>
              <a:t>D.O.N.OBIKWELU*, C.O.NEBO**,ADA NWOKOCHA*** AND S.I. UMEH****</a:t>
            </a:r>
          </a:p>
          <a:p>
            <a:r>
              <a:rPr lang="en-US" sz="1800" b="1" dirty="0" smtClean="0">
                <a:latin typeface="Verdana" pitchFamily="34" charset="0"/>
                <a:ea typeface="Verdana" pitchFamily="34" charset="0"/>
                <a:cs typeface="Verdana" pitchFamily="34" charset="0"/>
              </a:rPr>
              <a:t>PRESENTED AT THE  COUNCIL MEETING OF THE NIGERIAN SOCIETY OF ENGINEERS ON 14</a:t>
            </a:r>
            <a:r>
              <a:rPr lang="en-US" sz="1800" b="1" baseline="30000" dirty="0" smtClean="0">
                <a:latin typeface="Verdana" pitchFamily="34" charset="0"/>
                <a:ea typeface="Verdana" pitchFamily="34" charset="0"/>
                <a:cs typeface="Verdana" pitchFamily="34" charset="0"/>
              </a:rPr>
              <a:t>TH</a:t>
            </a:r>
            <a:r>
              <a:rPr lang="en-US" sz="1800" b="1" dirty="0" smtClean="0">
                <a:latin typeface="Verdana" pitchFamily="34" charset="0"/>
                <a:ea typeface="Verdana" pitchFamily="34" charset="0"/>
                <a:cs typeface="Verdana" pitchFamily="34" charset="0"/>
              </a:rPr>
              <a:t> JULY 2016  AT  ABUJA.</a:t>
            </a:r>
          </a:p>
          <a:p>
            <a:r>
              <a:rPr lang="en-US" sz="1800" b="1" dirty="0" smtClean="0">
                <a:latin typeface="Verdana" pitchFamily="34" charset="0"/>
                <a:ea typeface="Verdana" pitchFamily="34" charset="0"/>
                <a:cs typeface="Verdana" pitchFamily="34" charset="0"/>
              </a:rPr>
              <a:t>*Professor and former Chair, Metallurgical &amp; Materials Engineering Dept. University of Nigeria, </a:t>
            </a:r>
            <a:r>
              <a:rPr lang="en-US" sz="1800" b="1" dirty="0" err="1" smtClean="0">
                <a:latin typeface="Verdana" pitchFamily="34" charset="0"/>
                <a:ea typeface="Verdana" pitchFamily="34" charset="0"/>
                <a:cs typeface="Verdana" pitchFamily="34" charset="0"/>
              </a:rPr>
              <a:t>Nsukka</a:t>
            </a:r>
            <a:r>
              <a:rPr lang="en-US" sz="1800" b="1" dirty="0" smtClean="0">
                <a:latin typeface="Verdana" pitchFamily="34" charset="0"/>
                <a:ea typeface="Verdana" pitchFamily="34" charset="0"/>
                <a:cs typeface="Verdana" pitchFamily="34" charset="0"/>
              </a:rPr>
              <a:t>,</a:t>
            </a:r>
          </a:p>
          <a:p>
            <a:r>
              <a:rPr lang="en-US" sz="1800" b="1" dirty="0" smtClean="0">
                <a:latin typeface="Verdana" pitchFamily="34" charset="0"/>
                <a:ea typeface="Verdana" pitchFamily="34" charset="0"/>
                <a:cs typeface="Verdana" pitchFamily="34" charset="0"/>
              </a:rPr>
              <a:t>** Professor and Vice Chancellor,  Materials Engineer, Ado-</a:t>
            </a:r>
            <a:r>
              <a:rPr lang="en-US" sz="1800" b="1" dirty="0" err="1" smtClean="0">
                <a:latin typeface="Verdana" pitchFamily="34" charset="0"/>
                <a:ea typeface="Verdana" pitchFamily="34" charset="0"/>
                <a:cs typeface="Verdana" pitchFamily="34" charset="0"/>
              </a:rPr>
              <a:t>Ekiti</a:t>
            </a:r>
            <a:r>
              <a:rPr lang="en-US" sz="1800" b="1" dirty="0" smtClean="0">
                <a:latin typeface="Verdana" pitchFamily="34" charset="0"/>
                <a:ea typeface="Verdana" pitchFamily="34" charset="0"/>
                <a:cs typeface="Verdana" pitchFamily="34" charset="0"/>
              </a:rPr>
              <a:t> Federal University, </a:t>
            </a:r>
            <a:r>
              <a:rPr lang="en-US" sz="1800" b="1" dirty="0" err="1" smtClean="0">
                <a:latin typeface="Verdana" pitchFamily="34" charset="0"/>
                <a:ea typeface="Verdana" pitchFamily="34" charset="0"/>
                <a:cs typeface="Verdana" pitchFamily="34" charset="0"/>
              </a:rPr>
              <a:t>Ekiti</a:t>
            </a:r>
            <a:r>
              <a:rPr lang="en-US" sz="1800" b="1" dirty="0" smtClean="0">
                <a:latin typeface="Verdana" pitchFamily="34" charset="0"/>
                <a:ea typeface="Verdana" pitchFamily="34" charset="0"/>
                <a:cs typeface="Verdana" pitchFamily="34" charset="0"/>
              </a:rPr>
              <a:t>. Nigeria.</a:t>
            </a:r>
          </a:p>
          <a:p>
            <a:r>
              <a:rPr lang="en-US" sz="1800" b="1" dirty="0" smtClean="0">
                <a:latin typeface="Verdana" pitchFamily="34" charset="0"/>
                <a:ea typeface="Verdana" pitchFamily="34" charset="0"/>
                <a:cs typeface="Verdana" pitchFamily="34" charset="0"/>
              </a:rPr>
              <a:t>   *** Senior Lecturer and Director of Research, Department of Pediatric Medicine, University of Nigeria Teaching Hospital, Enugu Campus.</a:t>
            </a:r>
          </a:p>
          <a:p>
            <a:r>
              <a:rPr lang="en-US" sz="1800" b="1" dirty="0" smtClean="0">
                <a:latin typeface="Verdana" pitchFamily="34" charset="0"/>
                <a:ea typeface="Verdana" pitchFamily="34" charset="0"/>
                <a:cs typeface="Verdana" pitchFamily="34" charset="0"/>
              </a:rPr>
              <a:t>**** Laboratory Analyst, Department of Crop Science, University of Nigeria. </a:t>
            </a:r>
            <a:r>
              <a:rPr lang="en-US" sz="1800" b="1" dirty="0" err="1" smtClean="0">
                <a:latin typeface="Verdana" pitchFamily="34" charset="0"/>
                <a:ea typeface="Verdana" pitchFamily="34" charset="0"/>
                <a:cs typeface="Verdana" pitchFamily="34" charset="0"/>
              </a:rPr>
              <a:t>Nsukka</a:t>
            </a:r>
            <a:r>
              <a:rPr lang="en-US" sz="1800" b="1" dirty="0">
                <a:latin typeface="Verdana" pitchFamily="34" charset="0"/>
                <a:ea typeface="Verdana" pitchFamily="34" charset="0"/>
                <a:cs typeface="Verdana" pitchFamily="34" charset="0"/>
              </a:rPr>
              <a:t>.</a:t>
            </a:r>
            <a:endParaRPr lang="en-US" sz="1800" b="1" dirty="0" smtClean="0">
              <a:latin typeface="Verdana" pitchFamily="34" charset="0"/>
              <a:ea typeface="Verdana" pitchFamily="34" charset="0"/>
              <a:cs typeface="Verdana" pitchFamily="34" charset="0"/>
            </a:endParaRPr>
          </a:p>
          <a:p>
            <a:r>
              <a:rPr lang="en-US" sz="1800" b="1" dirty="0" smtClean="0">
                <a:latin typeface="Verdana" pitchFamily="34" charset="0"/>
                <a:ea typeface="Verdana" pitchFamily="34" charset="0"/>
                <a:cs typeface="Verdana" pitchFamily="34" charset="0"/>
              </a:rPr>
              <a:t>  </a:t>
            </a:r>
            <a:endParaRPr lang="en-US" sz="1800" b="1"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THE RATIONALE OF THE STUDY</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92500" lnSpcReduction="10000"/>
          </a:bodyPr>
          <a:lstStyle/>
          <a:p>
            <a:r>
              <a:rPr lang="en-US" sz="2400" dirty="0" smtClean="0">
                <a:latin typeface="Verdana" pitchFamily="34" charset="0"/>
                <a:ea typeface="Verdana" pitchFamily="34" charset="0"/>
                <a:cs typeface="Verdana" pitchFamily="34" charset="0"/>
              </a:rPr>
              <a:t>The intractable deadly cancer of the breast is spreading fast amongst both young and old women. </a:t>
            </a:r>
          </a:p>
          <a:p>
            <a:r>
              <a:rPr lang="en-US" sz="2400" dirty="0" smtClean="0">
                <a:latin typeface="Verdana" pitchFamily="34" charset="0"/>
                <a:ea typeface="Verdana" pitchFamily="34" charset="0"/>
                <a:cs typeface="Verdana" pitchFamily="34" charset="0"/>
              </a:rPr>
              <a:t>Research efforts (1-8) to reduce the scourge of this disease, abound in the literatures. </a:t>
            </a:r>
          </a:p>
          <a:p>
            <a:r>
              <a:rPr lang="en-US" sz="2400" dirty="0" smtClean="0">
                <a:latin typeface="Verdana" pitchFamily="34" charset="0"/>
                <a:ea typeface="Verdana" pitchFamily="34" charset="0"/>
                <a:cs typeface="Verdana" pitchFamily="34" charset="0"/>
              </a:rPr>
              <a:t>But it appears that little success is achieved partially because of lack of co-ordination of these useful efforts from various disciplines, lack of cooperation of seemingly antipodal disciplines and lack of will and effort to exploit the curative   potentials of the locally available plants in the immediate environment.</a:t>
            </a:r>
          </a:p>
          <a:p>
            <a:r>
              <a:rPr lang="en-US" sz="2400" dirty="0" smtClean="0">
                <a:latin typeface="Verdana" pitchFamily="34" charset="0"/>
                <a:ea typeface="Verdana" pitchFamily="34" charset="0"/>
                <a:cs typeface="Verdana" pitchFamily="34" charset="0"/>
              </a:rPr>
              <a:t>Inability of workers in the field to realize that cancer cure requires multi-disciplinary approach and it is only when seemingly antipodal fields merge and artificial boundaries melt that meaningful solution will appear. </a:t>
            </a:r>
          </a:p>
          <a:p>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PREAMBLE: THE FIELD OF NANOSCIENCE AND NANOTECHNOLOGY</a:t>
            </a:r>
            <a:endParaRPr lang="en-US" sz="2400" b="1" dirty="0"/>
          </a:p>
        </p:txBody>
      </p:sp>
      <p:sp>
        <p:nvSpPr>
          <p:cNvPr id="3" name="Content Placeholder 2"/>
          <p:cNvSpPr>
            <a:spLocks noGrp="1"/>
          </p:cNvSpPr>
          <p:nvPr>
            <p:ph idx="1"/>
          </p:nvPr>
        </p:nvSpPr>
        <p:spPr/>
        <p:txBody>
          <a:bodyPr>
            <a:normAutofit fontScale="92500" lnSpcReduction="20000"/>
          </a:bodyPr>
          <a:lstStyle/>
          <a:p>
            <a:r>
              <a:rPr lang="en-US" sz="2800" b="1" dirty="0" smtClean="0"/>
              <a:t>The Field of Nanoscience </a:t>
            </a:r>
            <a:r>
              <a:rPr lang="en-US" sz="2800" b="1" dirty="0" smtClean="0"/>
              <a:t>and Nanotechnology </a:t>
            </a:r>
            <a:r>
              <a:rPr lang="en-US" sz="2800" b="1" dirty="0" smtClean="0"/>
              <a:t>is the study and applications of materials at </a:t>
            </a:r>
            <a:r>
              <a:rPr lang="en-US" sz="2800" b="1" dirty="0" err="1" smtClean="0"/>
              <a:t>nano</a:t>
            </a:r>
            <a:r>
              <a:rPr lang="en-US" sz="2800" b="1" dirty="0" smtClean="0"/>
              <a:t> size ranges.</a:t>
            </a:r>
            <a:endParaRPr lang="en-US" sz="2800" b="1" dirty="0" smtClean="0"/>
          </a:p>
          <a:p>
            <a:r>
              <a:rPr lang="en-US" sz="2800" b="1" dirty="0" smtClean="0"/>
              <a:t>The term, “</a:t>
            </a:r>
            <a:r>
              <a:rPr lang="en-US" sz="2800" b="1" dirty="0" err="1" smtClean="0"/>
              <a:t>nano</a:t>
            </a:r>
            <a:r>
              <a:rPr lang="en-US" sz="2800" b="1" dirty="0" smtClean="0"/>
              <a:t>” is 10</a:t>
            </a:r>
            <a:r>
              <a:rPr lang="en-US" sz="2800" b="1" baseline="30000" dirty="0" smtClean="0"/>
              <a:t>-9</a:t>
            </a:r>
            <a:r>
              <a:rPr lang="en-US" sz="2800" b="1" dirty="0" smtClean="0"/>
              <a:t> unit and a nanometer</a:t>
            </a:r>
          </a:p>
          <a:p>
            <a:pPr marL="0" indent="0">
              <a:buNone/>
            </a:pPr>
            <a:r>
              <a:rPr lang="en-US" sz="2800" b="1" dirty="0" smtClean="0"/>
              <a:t>       is 10</a:t>
            </a:r>
            <a:r>
              <a:rPr lang="en-US" sz="2800" b="1" baseline="30000" dirty="0" smtClean="0"/>
              <a:t>-9</a:t>
            </a:r>
            <a:r>
              <a:rPr lang="en-US" sz="2800" b="1" dirty="0" smtClean="0"/>
              <a:t> M.</a:t>
            </a:r>
          </a:p>
          <a:p>
            <a:r>
              <a:rPr lang="en-US" sz="2800" b="1" dirty="0" smtClean="0"/>
              <a:t>Nanoscale structures,  as defined by the American Nanotechnology Initiative, have dimensions ranging from 1-nanometer to 100 nanometers.</a:t>
            </a:r>
          </a:p>
          <a:p>
            <a:r>
              <a:rPr lang="en-US" sz="2800" b="1" dirty="0" smtClean="0"/>
              <a:t>It </a:t>
            </a:r>
            <a:r>
              <a:rPr lang="en-US" sz="2800" b="1" dirty="0" smtClean="0"/>
              <a:t>has been found that materials in these </a:t>
            </a:r>
            <a:r>
              <a:rPr lang="en-US" sz="2800" b="1" dirty="0" err="1" smtClean="0"/>
              <a:t>nano</a:t>
            </a:r>
            <a:r>
              <a:rPr lang="en-US" sz="2800" b="1" dirty="0" smtClean="0"/>
              <a:t> size ranges play the most significant role in the properties and applications  of materials </a:t>
            </a:r>
            <a:r>
              <a:rPr lang="en-US" sz="2800" b="1" dirty="0" smtClean="0"/>
              <a:t>used in the Science,  Engineering and Medicine.     </a:t>
            </a:r>
            <a:endParaRPr lang="en-US" sz="2800" b="1" dirty="0" smtClean="0"/>
          </a:p>
          <a:p>
            <a:pPr marL="0" indent="0">
              <a:buNone/>
            </a:pPr>
            <a:r>
              <a:rPr lang="en-US" sz="2800" b="1" dirty="0" smtClean="0"/>
              <a:t> </a:t>
            </a:r>
            <a:endParaRPr lang="en-US" sz="2800" b="1" dirty="0"/>
          </a:p>
        </p:txBody>
      </p:sp>
    </p:spTree>
    <p:extLst>
      <p:ext uri="{BB962C8B-B14F-4D97-AF65-F5344CB8AC3E}">
        <p14:creationId xmlns:p14="http://schemas.microsoft.com/office/powerpoint/2010/main" val="3288989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NANOPARTICLES: THE DRIVING </a:t>
            </a:r>
            <a:r>
              <a:rPr lang="en-US" sz="2400" b="1" dirty="0" smtClean="0"/>
              <a:t>FORCE OF NANOSCIENCE AND NANOTECHNOLOGY </a:t>
            </a:r>
            <a:endParaRPr lang="en-US" sz="2400" b="1" dirty="0"/>
          </a:p>
        </p:txBody>
      </p:sp>
      <p:sp>
        <p:nvSpPr>
          <p:cNvPr id="3" name="Content Placeholder 2"/>
          <p:cNvSpPr>
            <a:spLocks noGrp="1"/>
          </p:cNvSpPr>
          <p:nvPr>
            <p:ph idx="1"/>
          </p:nvPr>
        </p:nvSpPr>
        <p:spPr/>
        <p:txBody>
          <a:bodyPr>
            <a:normAutofit fontScale="70000" lnSpcReduction="20000"/>
          </a:bodyPr>
          <a:lstStyle/>
          <a:p>
            <a:r>
              <a:rPr lang="en-US" dirty="0" smtClean="0"/>
              <a:t>Nanoparticles are the driving force of Nanoscience and Nanotechnology.</a:t>
            </a:r>
          </a:p>
          <a:p>
            <a:r>
              <a:rPr lang="en-US" dirty="0" smtClean="0"/>
              <a:t>The </a:t>
            </a:r>
            <a:r>
              <a:rPr lang="en-US" dirty="0" smtClean="0"/>
              <a:t>dimensions of nanoparticles are in the </a:t>
            </a:r>
            <a:r>
              <a:rPr lang="en-US" dirty="0" err="1" smtClean="0"/>
              <a:t>nano</a:t>
            </a:r>
            <a:r>
              <a:rPr lang="en-US" dirty="0" smtClean="0"/>
              <a:t> size ranges.</a:t>
            </a:r>
          </a:p>
          <a:p>
            <a:r>
              <a:rPr lang="en-US" dirty="0" err="1" smtClean="0"/>
              <a:t>Nano</a:t>
            </a:r>
            <a:r>
              <a:rPr lang="en-US" dirty="0" smtClean="0"/>
              <a:t>-particles play key roles</a:t>
            </a:r>
          </a:p>
          <a:p>
            <a:pPr>
              <a:buFont typeface="Wingdings" panose="05000000000000000000" pitchFamily="2" charset="2"/>
              <a:buChar char="Ø"/>
            </a:pPr>
            <a:r>
              <a:rPr lang="en-US" dirty="0" smtClean="0"/>
              <a:t>Cure </a:t>
            </a:r>
            <a:r>
              <a:rPr lang="en-US" dirty="0" smtClean="0"/>
              <a:t>of cancer, other non-communicable diseases and some communicable </a:t>
            </a:r>
            <a:r>
              <a:rPr lang="en-US" dirty="0" smtClean="0"/>
              <a:t>diseases.</a:t>
            </a:r>
          </a:p>
          <a:p>
            <a:pPr>
              <a:buFont typeface="Wingdings" panose="05000000000000000000" pitchFamily="2" charset="2"/>
              <a:buChar char="Ø"/>
            </a:pPr>
            <a:r>
              <a:rPr lang="en-US" dirty="0" smtClean="0"/>
              <a:t>In the production of</a:t>
            </a:r>
            <a:r>
              <a:rPr lang="en-US" dirty="0" smtClean="0"/>
              <a:t> </a:t>
            </a:r>
            <a:r>
              <a:rPr lang="en-US" dirty="0" smtClean="0"/>
              <a:t>efficient and effective </a:t>
            </a:r>
            <a:r>
              <a:rPr lang="en-US" dirty="0" smtClean="0"/>
              <a:t>drugs.</a:t>
            </a:r>
          </a:p>
          <a:p>
            <a:pPr>
              <a:buFont typeface="Wingdings" panose="05000000000000000000" pitchFamily="2" charset="2"/>
              <a:buChar char="Ø"/>
            </a:pPr>
            <a:r>
              <a:rPr lang="en-US" dirty="0" smtClean="0"/>
              <a:t>In the production of a</a:t>
            </a:r>
            <a:r>
              <a:rPr lang="en-US" dirty="0" smtClean="0"/>
              <a:t>nti-corrosion </a:t>
            </a:r>
            <a:r>
              <a:rPr lang="en-US" dirty="0" smtClean="0"/>
              <a:t>paints and </a:t>
            </a:r>
            <a:r>
              <a:rPr lang="en-US" dirty="0" smtClean="0"/>
              <a:t>coatings</a:t>
            </a:r>
          </a:p>
          <a:p>
            <a:pPr>
              <a:buFont typeface="Wingdings" panose="05000000000000000000" pitchFamily="2" charset="2"/>
              <a:buChar char="Ø"/>
            </a:pPr>
            <a:r>
              <a:rPr lang="en-US" dirty="0" smtClean="0"/>
              <a:t> </a:t>
            </a:r>
            <a:r>
              <a:rPr lang="en-US" dirty="0"/>
              <a:t>A</a:t>
            </a:r>
            <a:r>
              <a:rPr lang="en-US" dirty="0" smtClean="0"/>
              <a:t>nd </a:t>
            </a:r>
            <a:r>
              <a:rPr lang="en-US" dirty="0" smtClean="0"/>
              <a:t>many other engineering </a:t>
            </a:r>
            <a:r>
              <a:rPr lang="en-US" dirty="0" smtClean="0"/>
              <a:t>products.</a:t>
            </a:r>
            <a:endParaRPr lang="en-US" dirty="0" smtClean="0"/>
          </a:p>
          <a:p>
            <a:r>
              <a:rPr lang="en-US" dirty="0" smtClean="0"/>
              <a:t>Great many innovations and technological advances have resulted from the applications of  Nanoscience and Nanotechnology. </a:t>
            </a:r>
            <a:endParaRPr lang="en-US" dirty="0"/>
          </a:p>
        </p:txBody>
      </p:sp>
    </p:spTree>
    <p:extLst>
      <p:ext uri="{BB962C8B-B14F-4D97-AF65-F5344CB8AC3E}">
        <p14:creationId xmlns:p14="http://schemas.microsoft.com/office/powerpoint/2010/main" val="590557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NANOPARTICLES</a:t>
            </a:r>
            <a:endParaRPr lang="en-US" dirty="0"/>
          </a:p>
        </p:txBody>
      </p:sp>
      <p:pic>
        <p:nvPicPr>
          <p:cNvPr id="4" name="Content Placeholder 3" descr="Image result for Types of Nanoparticles"/>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828800"/>
            <a:ext cx="5970270" cy="3588543"/>
          </a:xfrm>
          <a:prstGeom prst="rect">
            <a:avLst/>
          </a:prstGeom>
          <a:noFill/>
          <a:ln>
            <a:noFill/>
          </a:ln>
        </p:spPr>
      </p:pic>
    </p:spTree>
    <p:extLst>
      <p:ext uri="{BB962C8B-B14F-4D97-AF65-F5344CB8AC3E}">
        <p14:creationId xmlns:p14="http://schemas.microsoft.com/office/powerpoint/2010/main" val="2377393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BACKGROUD INFORMATION</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lnSpcReduction="10000"/>
          </a:bodyPr>
          <a:lstStyle/>
          <a:p>
            <a:r>
              <a:rPr lang="en-US" sz="2000" dirty="0" smtClean="0">
                <a:latin typeface="Verdana" pitchFamily="34" charset="0"/>
                <a:ea typeface="Verdana" pitchFamily="34" charset="0"/>
                <a:cs typeface="Verdana" pitchFamily="34" charset="0"/>
              </a:rPr>
              <a:t>Nanostructures are of the order of 1 to 100 nanometers.</a:t>
            </a:r>
          </a:p>
          <a:p>
            <a:r>
              <a:rPr lang="en-US" sz="2000" dirty="0" smtClean="0">
                <a:latin typeface="Verdana" pitchFamily="34" charset="0"/>
                <a:ea typeface="Verdana" pitchFamily="34" charset="0"/>
                <a:cs typeface="Verdana" pitchFamily="34" charset="0"/>
              </a:rPr>
              <a:t>According to Singer and Nicholson </a:t>
            </a:r>
            <a:r>
              <a:rPr lang="en-US" sz="2000" dirty="0" smtClean="0">
                <a:latin typeface="Verdana" pitchFamily="34" charset="0"/>
                <a:ea typeface="Verdana" pitchFamily="34" charset="0"/>
                <a:cs typeface="Verdana" pitchFamily="34" charset="0"/>
              </a:rPr>
              <a:t>biological </a:t>
            </a:r>
            <a:r>
              <a:rPr lang="en-US" sz="2000" dirty="0" smtClean="0">
                <a:latin typeface="Verdana" pitchFamily="34" charset="0"/>
                <a:ea typeface="Verdana" pitchFamily="34" charset="0"/>
                <a:cs typeface="Verdana" pitchFamily="34" charset="0"/>
              </a:rPr>
              <a:t>and body structures fall into the </a:t>
            </a:r>
            <a:r>
              <a:rPr lang="en-US" sz="2000" dirty="0" err="1" smtClean="0">
                <a:latin typeface="Verdana" pitchFamily="34" charset="0"/>
                <a:ea typeface="Verdana" pitchFamily="34" charset="0"/>
                <a:cs typeface="Verdana" pitchFamily="34" charset="0"/>
              </a:rPr>
              <a:t>nano</a:t>
            </a:r>
            <a:r>
              <a:rPr lang="en-US" sz="2000" dirty="0" smtClean="0">
                <a:latin typeface="Verdana" pitchFamily="34" charset="0"/>
                <a:ea typeface="Verdana" pitchFamily="34" charset="0"/>
                <a:cs typeface="Verdana" pitchFamily="34" charset="0"/>
              </a:rPr>
              <a:t>-size ranges (9).</a:t>
            </a:r>
            <a:endParaRPr lang="en-US" sz="2000" dirty="0" smtClean="0">
              <a:latin typeface="Verdana" pitchFamily="34" charset="0"/>
              <a:ea typeface="Verdana" pitchFamily="34" charset="0"/>
              <a:cs typeface="Verdana" pitchFamily="34" charset="0"/>
            </a:endParaRPr>
          </a:p>
          <a:p>
            <a:r>
              <a:rPr lang="en-US" sz="2000" dirty="0" smtClean="0">
                <a:latin typeface="Verdana" pitchFamily="34" charset="0"/>
                <a:ea typeface="Verdana" pitchFamily="34" charset="0"/>
                <a:cs typeface="Verdana" pitchFamily="34" charset="0"/>
              </a:rPr>
              <a:t>A force of 1500 </a:t>
            </a:r>
            <a:r>
              <a:rPr lang="en-US" sz="2000" dirty="0" err="1" smtClean="0">
                <a:latin typeface="Verdana" pitchFamily="34" charset="0"/>
                <a:ea typeface="Verdana" pitchFamily="34" charset="0"/>
                <a:cs typeface="Verdana" pitchFamily="34" charset="0"/>
              </a:rPr>
              <a:t>nanonewtons</a:t>
            </a:r>
            <a:r>
              <a:rPr lang="en-US" sz="2000" dirty="0" smtClean="0">
                <a:latin typeface="Verdana" pitchFamily="34" charset="0"/>
                <a:ea typeface="Verdana" pitchFamily="34" charset="0"/>
                <a:cs typeface="Verdana" pitchFamily="34" charset="0"/>
              </a:rPr>
              <a:t> according to a report in the Science Daily </a:t>
            </a:r>
            <a:r>
              <a:rPr lang="en-US" sz="2000" dirty="0" smtClean="0">
                <a:latin typeface="Verdana" pitchFamily="34" charset="0"/>
                <a:ea typeface="Verdana" pitchFamily="34" charset="0"/>
                <a:cs typeface="Verdana" pitchFamily="34" charset="0"/>
              </a:rPr>
              <a:t>was </a:t>
            </a:r>
            <a:r>
              <a:rPr lang="en-US" sz="2000" dirty="0" smtClean="0">
                <a:latin typeface="Verdana" pitchFamily="34" charset="0"/>
                <a:ea typeface="Verdana" pitchFamily="34" charset="0"/>
                <a:cs typeface="Verdana" pitchFamily="34" charset="0"/>
              </a:rPr>
              <a:t>just enough to separate a cell from a substrate, therefore a force of that magnitude can adhere an appropriately configured nanoparticle to a cancer </a:t>
            </a:r>
            <a:r>
              <a:rPr lang="en-US" sz="2000" dirty="0" smtClean="0">
                <a:latin typeface="Verdana" pitchFamily="34" charset="0"/>
                <a:ea typeface="Verdana" pitchFamily="34" charset="0"/>
                <a:cs typeface="Verdana" pitchFamily="34" charset="0"/>
              </a:rPr>
              <a:t>cell (10).  </a:t>
            </a:r>
            <a:endParaRPr lang="en-US" sz="2000" dirty="0" smtClean="0">
              <a:latin typeface="Verdana" pitchFamily="34" charset="0"/>
              <a:ea typeface="Verdana" pitchFamily="34" charset="0"/>
              <a:cs typeface="Verdana" pitchFamily="34" charset="0"/>
            </a:endParaRPr>
          </a:p>
          <a:p>
            <a:r>
              <a:rPr lang="en-US" sz="2000" dirty="0" smtClean="0">
                <a:latin typeface="Verdana" pitchFamily="34" charset="0"/>
                <a:ea typeface="Verdana" pitchFamily="34" charset="0"/>
                <a:cs typeface="Verdana" pitchFamily="34" charset="0"/>
              </a:rPr>
              <a:t>The mechanism of cancer cure is not clear but the comparable sizes of cancer cells with nanostructures will play a significant role.</a:t>
            </a:r>
          </a:p>
          <a:p>
            <a:r>
              <a:rPr lang="en-US" sz="2000" dirty="0" err="1" smtClean="0">
                <a:latin typeface="Verdana" pitchFamily="34" charset="0"/>
                <a:ea typeface="Verdana" pitchFamily="34" charset="0"/>
                <a:cs typeface="Verdana" pitchFamily="34" charset="0"/>
              </a:rPr>
              <a:t>Substitutional</a:t>
            </a:r>
            <a:r>
              <a:rPr lang="en-US" sz="2000" dirty="0" smtClean="0">
                <a:latin typeface="Verdana" pitchFamily="34" charset="0"/>
                <a:ea typeface="Verdana" pitchFamily="34" charset="0"/>
                <a:cs typeface="Verdana" pitchFamily="34" charset="0"/>
              </a:rPr>
              <a:t> and interstitial poisoning is a possibility in cancer cure.</a:t>
            </a:r>
          </a:p>
          <a:p>
            <a:r>
              <a:rPr lang="en-US" sz="2000" dirty="0" smtClean="0">
                <a:latin typeface="Verdana" pitchFamily="34" charset="0"/>
                <a:ea typeface="Verdana" pitchFamily="34" charset="0"/>
                <a:cs typeface="Verdana" pitchFamily="34" charset="0"/>
              </a:rPr>
              <a:t>The T-cells a naturally occurring human immune system combine with nanostructures to cure cancer.  </a:t>
            </a:r>
            <a:endParaRPr lang="en-US" sz="20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BACKGROUND INFORMATION CONTD.</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92500" lnSpcReduction="10000"/>
          </a:bodyPr>
          <a:lstStyle/>
          <a:p>
            <a:r>
              <a:rPr lang="en-US" sz="2400" dirty="0" smtClean="0">
                <a:latin typeface="Verdana" pitchFamily="34" charset="0"/>
                <a:ea typeface="Verdana" pitchFamily="34" charset="0"/>
                <a:cs typeface="Verdana" pitchFamily="34" charset="0"/>
              </a:rPr>
              <a:t>Use of inorganic nanostructures to treat breast cancer was reported in the Science Daily (11).</a:t>
            </a:r>
          </a:p>
          <a:p>
            <a:r>
              <a:rPr lang="en-US" sz="2400" dirty="0" smtClean="0">
                <a:latin typeface="Verdana" pitchFamily="34" charset="0"/>
                <a:ea typeface="Verdana" pitchFamily="34" charset="0"/>
                <a:cs typeface="Verdana" pitchFamily="34" charset="0"/>
              </a:rPr>
              <a:t>Use of </a:t>
            </a:r>
            <a:r>
              <a:rPr lang="en-US" sz="2400" dirty="0" err="1" smtClean="0">
                <a:latin typeface="Verdana" pitchFamily="34" charset="0"/>
                <a:ea typeface="Verdana" pitchFamily="34" charset="0"/>
                <a:cs typeface="Verdana" pitchFamily="34" charset="0"/>
              </a:rPr>
              <a:t>nano</a:t>
            </a:r>
            <a:r>
              <a:rPr lang="en-US" sz="2400" dirty="0" smtClean="0">
                <a:latin typeface="Verdana" pitchFamily="34" charset="0"/>
                <a:ea typeface="Verdana" pitchFamily="34" charset="0"/>
                <a:cs typeface="Verdana" pitchFamily="34" charset="0"/>
              </a:rPr>
              <a:t>-particle probes like semiconductor quantum dots, organic dies and other chemical-base equipment in cancer detection and cure has been reported (12-13).</a:t>
            </a:r>
          </a:p>
          <a:p>
            <a:r>
              <a:rPr lang="en-US" sz="2400" dirty="0" smtClean="0">
                <a:latin typeface="Verdana" pitchFamily="34" charset="0"/>
                <a:ea typeface="Verdana" pitchFamily="34" charset="0"/>
                <a:cs typeface="Verdana" pitchFamily="34" charset="0"/>
              </a:rPr>
              <a:t>The </a:t>
            </a:r>
            <a:r>
              <a:rPr lang="en-US" sz="2400" dirty="0" smtClean="0">
                <a:latin typeface="Verdana" pitchFamily="34" charset="0"/>
                <a:ea typeface="Verdana" pitchFamily="34" charset="0"/>
                <a:cs typeface="Verdana" pitchFamily="34" charset="0"/>
              </a:rPr>
              <a:t>use of locally available plants in the environment for the cure of </a:t>
            </a:r>
            <a:r>
              <a:rPr lang="en-US" sz="2400" dirty="0" smtClean="0">
                <a:latin typeface="Verdana" pitchFamily="34" charset="0"/>
                <a:ea typeface="Verdana" pitchFamily="34" charset="0"/>
                <a:cs typeface="Verdana" pitchFamily="34" charset="0"/>
              </a:rPr>
              <a:t>cancer was never mentioned in reasonable detail in the literature. </a:t>
            </a:r>
            <a:endParaRPr lang="en-US" sz="2400" dirty="0" smtClean="0">
              <a:latin typeface="Verdana" pitchFamily="34" charset="0"/>
              <a:ea typeface="Verdana" pitchFamily="34" charset="0"/>
              <a:cs typeface="Verdana" pitchFamily="34" charset="0"/>
            </a:endParaRPr>
          </a:p>
          <a:p>
            <a:r>
              <a:rPr lang="en-US" sz="2400" dirty="0" smtClean="0">
                <a:latin typeface="Verdana" pitchFamily="34" charset="0"/>
                <a:ea typeface="Verdana" pitchFamily="34" charset="0"/>
                <a:cs typeface="Verdana" pitchFamily="34" charset="0"/>
              </a:rPr>
              <a:t>Our </a:t>
            </a:r>
            <a:r>
              <a:rPr lang="en-US" sz="2400" dirty="0" smtClean="0">
                <a:latin typeface="Verdana" pitchFamily="34" charset="0"/>
                <a:ea typeface="Verdana" pitchFamily="34" charset="0"/>
                <a:cs typeface="Verdana" pitchFamily="34" charset="0"/>
              </a:rPr>
              <a:t>belief is that organisms both human and animal can survive  in their lifetime exploiting all that is locally available in its natural environment and this was the premise of the present </a:t>
            </a:r>
            <a:r>
              <a:rPr lang="en-US" sz="2400" dirty="0" smtClean="0">
                <a:latin typeface="Verdana" pitchFamily="34" charset="0"/>
                <a:ea typeface="Verdana" pitchFamily="34" charset="0"/>
                <a:cs typeface="Verdana" pitchFamily="34" charset="0"/>
              </a:rPr>
              <a:t>study.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noAutofit/>
          </a:bodyPr>
          <a:lstStyle/>
          <a:p>
            <a:r>
              <a:rPr lang="en-US" sz="2400" dirty="0" smtClean="0"/>
              <a:t>SCANNING ELECTRON MICROGRAPH OF CANCER CELLS DESTROYED BY T-CELLS.</a:t>
            </a:r>
            <a:endParaRPr lang="en-US" sz="2400" dirty="0"/>
          </a:p>
        </p:txBody>
      </p:sp>
      <p:sp>
        <p:nvSpPr>
          <p:cNvPr id="3" name="Content Placeholder 2"/>
          <p:cNvSpPr>
            <a:spLocks noGrp="1"/>
          </p:cNvSpPr>
          <p:nvPr>
            <p:ph idx="1"/>
          </p:nvPr>
        </p:nvSpPr>
        <p:spPr/>
        <p:txBody>
          <a:bodyPr/>
          <a:lstStyle/>
          <a:p>
            <a:r>
              <a:rPr lang="en-US" dirty="0" smtClean="0"/>
              <a:t>The  first slide shows active cancer cells in the body.</a:t>
            </a:r>
          </a:p>
          <a:p>
            <a:r>
              <a:rPr lang="en-US" dirty="0" smtClean="0"/>
              <a:t>The second slide shows the cancer cells destroyed by the T-Cells. This slide resembles the SEM micrograph of nanostructured iron(II) </a:t>
            </a:r>
            <a:r>
              <a:rPr lang="en-US" dirty="0" err="1" smtClean="0"/>
              <a:t>pthallocynate</a:t>
            </a:r>
            <a:r>
              <a:rPr lang="en-US" dirty="0" smtClean="0"/>
              <a:t> supported on multi-walled carbon nanotube. </a:t>
            </a:r>
            <a:endParaRPr lang="en-US" dirty="0"/>
          </a:p>
        </p:txBody>
      </p:sp>
    </p:spTree>
    <p:extLst>
      <p:ext uri="{BB962C8B-B14F-4D97-AF65-F5344CB8AC3E}">
        <p14:creationId xmlns:p14="http://schemas.microsoft.com/office/powerpoint/2010/main" val="1877154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000" dirty="0" smtClean="0">
                <a:latin typeface="Verdana" pitchFamily="34" charset="0"/>
                <a:ea typeface="Verdana" pitchFamily="34" charset="0"/>
                <a:cs typeface="Verdana" pitchFamily="34" charset="0"/>
              </a:rPr>
              <a:t>THE SCANNING MICROGRAPH OF  ACTIVE CANCEROUS CELLS </a:t>
            </a:r>
            <a:endParaRPr lang="en-US" sz="2000" dirty="0">
              <a:latin typeface="Verdana" pitchFamily="34" charset="0"/>
              <a:ea typeface="Verdana" pitchFamily="34" charset="0"/>
              <a:cs typeface="Verdana" pitchFamily="34" charset="0"/>
            </a:endParaRPr>
          </a:p>
        </p:txBody>
      </p:sp>
      <p:pic>
        <p:nvPicPr>
          <p:cNvPr id="4" name="Content Placeholder 3" descr="cancertc"/>
          <p:cNvPicPr>
            <a:picLocks noGrp="1"/>
          </p:cNvPicPr>
          <p:nvPr>
            <p:ph idx="1"/>
          </p:nvPr>
        </p:nvPicPr>
        <p:blipFill>
          <a:blip r:embed="rId2"/>
          <a:srcRect/>
          <a:stretch>
            <a:fillRect/>
          </a:stretch>
        </p:blipFill>
        <p:spPr bwMode="auto">
          <a:xfrm>
            <a:off x="2209800" y="1905000"/>
            <a:ext cx="59436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smtClean="0">
                <a:latin typeface="Verdana" pitchFamily="34" charset="0"/>
                <a:ea typeface="Verdana" pitchFamily="34" charset="0"/>
                <a:cs typeface="Verdana" pitchFamily="34" charset="0"/>
              </a:rPr>
              <a:t>SCANNING </a:t>
            </a:r>
            <a:r>
              <a:rPr lang="en-US" sz="1800" dirty="0" smtClean="0">
                <a:latin typeface="Verdana" pitchFamily="34" charset="0"/>
                <a:ea typeface="Verdana" pitchFamily="34" charset="0"/>
                <a:cs typeface="Verdana" pitchFamily="34" charset="0"/>
              </a:rPr>
              <a:t>MICROGRAPH (SEM) OF TUMOR DESTROYED BY  T-CELLS(CANCER FIGHTING IMMUNE SYSTEM IN THE BODY) RESEMBLING SEM OF NANOSTRUCTURED IRON(11) PTHALOCYNANIE SUPPORTED ON A MULTI-WALLED CARBON NANOTUBE) </a:t>
            </a:r>
            <a:r>
              <a:rPr lang="en-US" sz="1800" dirty="0" err="1" smtClean="0">
                <a:latin typeface="Verdana" pitchFamily="34" charset="0"/>
                <a:ea typeface="Verdana" pitchFamily="34" charset="0"/>
                <a:cs typeface="Verdana" pitchFamily="34" charset="0"/>
              </a:rPr>
              <a:t>Mamuru</a:t>
            </a:r>
            <a:r>
              <a:rPr lang="en-US" sz="1800" dirty="0" smtClean="0">
                <a:latin typeface="Verdana" pitchFamily="34" charset="0"/>
                <a:ea typeface="Verdana" pitchFamily="34" charset="0"/>
                <a:cs typeface="Verdana" pitchFamily="34" charset="0"/>
              </a:rPr>
              <a:t> and </a:t>
            </a:r>
            <a:r>
              <a:rPr lang="en-US" sz="1800" dirty="0" err="1" smtClean="0">
                <a:latin typeface="Verdana" pitchFamily="34" charset="0"/>
                <a:ea typeface="Verdana" pitchFamily="34" charset="0"/>
                <a:cs typeface="Verdana" pitchFamily="34" charset="0"/>
              </a:rPr>
              <a:t>Ozoemena</a:t>
            </a:r>
            <a:r>
              <a:rPr lang="en-US" sz="1800" dirty="0" smtClean="0">
                <a:latin typeface="Verdana" pitchFamily="34" charset="0"/>
                <a:ea typeface="Verdana" pitchFamily="34" charset="0"/>
                <a:cs typeface="Verdana" pitchFamily="34" charset="0"/>
              </a:rPr>
              <a:t>(14) </a:t>
            </a:r>
            <a:endParaRPr lang="en-US" sz="1800" dirty="0">
              <a:latin typeface="Verdana" pitchFamily="34" charset="0"/>
              <a:ea typeface="Verdana" pitchFamily="34" charset="0"/>
              <a:cs typeface="Verdana" pitchFamily="34" charset="0"/>
            </a:endParaRPr>
          </a:p>
        </p:txBody>
      </p:sp>
      <p:graphicFrame>
        <p:nvGraphicFramePr>
          <p:cNvPr id="1026" name="Object 2"/>
          <p:cNvGraphicFramePr>
            <a:graphicFrameLocks noGrp="1" noChangeAspect="1"/>
          </p:cNvGraphicFramePr>
          <p:nvPr>
            <p:ph idx="1"/>
          </p:nvPr>
        </p:nvGraphicFramePr>
        <p:xfrm>
          <a:off x="2667000" y="1996280"/>
          <a:ext cx="4876799" cy="4328319"/>
        </p:xfrm>
        <a:graphic>
          <a:graphicData uri="http://schemas.openxmlformats.org/presentationml/2006/ole">
            <mc:AlternateContent xmlns:mc="http://schemas.openxmlformats.org/markup-compatibility/2006">
              <mc:Choice xmlns:v="urn:schemas-microsoft-com:vml" Requires="v">
                <p:oleObj spid="_x0000_s1104" r:id="rId3" imgW="2381582" imgH="3734321" progId="">
                  <p:embed/>
                </p:oleObj>
              </mc:Choice>
              <mc:Fallback>
                <p:oleObj r:id="rId3" imgW="2381582" imgH="3734321"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996280"/>
                        <a:ext cx="4876799" cy="43283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 </a:t>
            </a:r>
            <a:r>
              <a:rPr lang="en-US" sz="2800" dirty="0" smtClean="0"/>
              <a:t>THE </a:t>
            </a:r>
            <a:r>
              <a:rPr lang="en-US" sz="2800" dirty="0" smtClean="0"/>
              <a:t>ANATOMY OF THE BREAST FOR THE CANCER </a:t>
            </a:r>
            <a:r>
              <a:rPr lang="en-US" sz="2800" dirty="0" smtClean="0"/>
              <a:t>CURE </a:t>
            </a:r>
            <a:endParaRPr lang="en-US" sz="2800" dirty="0"/>
          </a:p>
        </p:txBody>
      </p:sp>
      <p:sp>
        <p:nvSpPr>
          <p:cNvPr id="3" name="Content Placeholder 2"/>
          <p:cNvSpPr>
            <a:spLocks noGrp="1"/>
          </p:cNvSpPr>
          <p:nvPr>
            <p:ph idx="1"/>
          </p:nvPr>
        </p:nvSpPr>
        <p:spPr/>
        <p:txBody>
          <a:bodyPr/>
          <a:lstStyle/>
          <a:p>
            <a:r>
              <a:rPr lang="en-US" dirty="0" smtClean="0"/>
              <a:t>The tree-like network from the nipple to the body of the breast makes the nanoparticles to transport readily through the breast to effect cure.</a:t>
            </a:r>
            <a:endParaRPr lang="en-US" dirty="0"/>
          </a:p>
        </p:txBody>
      </p:sp>
    </p:spTree>
    <p:extLst>
      <p:ext uri="{BB962C8B-B14F-4D97-AF65-F5344CB8AC3E}">
        <p14:creationId xmlns:p14="http://schemas.microsoft.com/office/powerpoint/2010/main" val="2818176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THE BREAST ANATOMY</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a:bodyPr>
          <a:lstStyle/>
          <a:p>
            <a:r>
              <a:rPr lang="en-US" sz="2400" dirty="0" smtClean="0">
                <a:latin typeface="Verdana" pitchFamily="34" charset="0"/>
                <a:ea typeface="Verdana" pitchFamily="34" charset="0"/>
                <a:cs typeface="Verdana" pitchFamily="34" charset="0"/>
              </a:rPr>
              <a:t>The breast anatomy makes it amenable to our suggested treatment of its cancer disease.</a:t>
            </a:r>
          </a:p>
          <a:p>
            <a:r>
              <a:rPr lang="en-US" sz="2400" dirty="0" smtClean="0">
                <a:latin typeface="Verdana" pitchFamily="34" charset="0"/>
                <a:ea typeface="Verdana" pitchFamily="34" charset="0"/>
                <a:cs typeface="Verdana" pitchFamily="34" charset="0"/>
              </a:rPr>
              <a:t>The </a:t>
            </a:r>
            <a:r>
              <a:rPr lang="en-US" sz="2400" dirty="0" smtClean="0">
                <a:latin typeface="Verdana" pitchFamily="34" charset="0"/>
                <a:ea typeface="Verdana" pitchFamily="34" charset="0"/>
                <a:cs typeface="Verdana" pitchFamily="34" charset="0"/>
              </a:rPr>
              <a:t>tree-like </a:t>
            </a:r>
            <a:r>
              <a:rPr lang="en-US" sz="2400" dirty="0" smtClean="0">
                <a:latin typeface="Verdana" pitchFamily="34" charset="0"/>
                <a:ea typeface="Verdana" pitchFamily="34" charset="0"/>
                <a:cs typeface="Verdana" pitchFamily="34" charset="0"/>
              </a:rPr>
              <a:t>network </a:t>
            </a:r>
            <a:r>
              <a:rPr lang="en-US" sz="2400" dirty="0" smtClean="0">
                <a:latin typeface="Verdana" pitchFamily="34" charset="0"/>
                <a:ea typeface="Verdana" pitchFamily="34" charset="0"/>
                <a:cs typeface="Verdana" pitchFamily="34" charset="0"/>
              </a:rPr>
              <a:t>from the root (nipple) into the fine tubular structures in the interior provides pathways for effective therapy.</a:t>
            </a:r>
          </a:p>
          <a:p>
            <a:r>
              <a:rPr lang="en-US" sz="2400" dirty="0" smtClean="0">
                <a:latin typeface="Verdana" pitchFamily="34" charset="0"/>
                <a:ea typeface="Verdana" pitchFamily="34" charset="0"/>
                <a:cs typeface="Verdana" pitchFamily="34" charset="0"/>
              </a:rPr>
              <a:t>It is supposed that considering surface energy effects cancer would probably initiate at the root of the tributary branch and eventually spread by the mechanism of grain (cell) or domain growth to effect the fatal event of the individual host. </a:t>
            </a:r>
          </a:p>
          <a:p>
            <a:pPr>
              <a:buNone/>
            </a:pP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b="1" dirty="0" smtClean="0">
                <a:latin typeface="Verdana" pitchFamily="34" charset="0"/>
                <a:ea typeface="Verdana" pitchFamily="34" charset="0"/>
                <a:cs typeface="Verdana" pitchFamily="34" charset="0"/>
              </a:rPr>
              <a:t>BREAST ANATOMY, (1:CHEST WALL, 2:PECTORALIS MUSCLES,3:LOBULES,4:NIPPLE, 5:AREOLA,6:LACTIFEROUS DUCTS,7:FATTY TISSUE, 8:SKIN RESPECTFULLY). </a:t>
            </a:r>
            <a:endParaRPr lang="en-US" sz="2000" b="1" dirty="0">
              <a:latin typeface="Verdana" pitchFamily="34" charset="0"/>
              <a:ea typeface="Verdana" pitchFamily="34" charset="0"/>
              <a:cs typeface="Verdana" pitchFamily="34" charset="0"/>
            </a:endParaRPr>
          </a:p>
        </p:txBody>
      </p:sp>
      <p:pic>
        <p:nvPicPr>
          <p:cNvPr id="4" name="Content Placeholder 3" descr="D:\breast-anatomy.php_files\breast-anatomy.png"/>
          <p:cNvPicPr>
            <a:picLocks noGrp="1"/>
          </p:cNvPicPr>
          <p:nvPr>
            <p:ph idx="1"/>
          </p:nvPr>
        </p:nvPicPr>
        <p:blipFill>
          <a:blip r:embed="rId2"/>
          <a:srcRect/>
          <a:stretch>
            <a:fillRect/>
          </a:stretch>
        </p:blipFill>
        <p:spPr bwMode="auto">
          <a:xfrm>
            <a:off x="2615031" y="1600200"/>
            <a:ext cx="3913938"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Verdana" pitchFamily="34" charset="0"/>
                <a:ea typeface="Verdana" pitchFamily="34" charset="0"/>
                <a:cs typeface="Verdana" pitchFamily="34" charset="0"/>
              </a:rPr>
              <a:t>BREAST ANATOMY FOR CANCER TREATMENT</a:t>
            </a:r>
            <a:endParaRPr lang="en-US" sz="2400" dirty="0">
              <a:latin typeface="Verdana" pitchFamily="34" charset="0"/>
              <a:ea typeface="Verdana" pitchFamily="34" charset="0"/>
              <a:cs typeface="Verdana" pitchFamily="34" charset="0"/>
            </a:endParaRPr>
          </a:p>
        </p:txBody>
      </p:sp>
      <p:pic>
        <p:nvPicPr>
          <p:cNvPr id="4" name="Content Placeholder 3" descr="E:\anatprofile11.JPG"/>
          <p:cNvPicPr>
            <a:picLocks noGrp="1"/>
          </p:cNvPicPr>
          <p:nvPr>
            <p:ph idx="1"/>
          </p:nvPr>
        </p:nvPicPr>
        <p:blipFill>
          <a:blip r:embed="rId2"/>
          <a:srcRect/>
          <a:stretch>
            <a:fillRect/>
          </a:stretch>
        </p:blipFill>
        <p:spPr bwMode="auto">
          <a:xfrm>
            <a:off x="3190875" y="2120106"/>
            <a:ext cx="2762250" cy="348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Verdana" pitchFamily="34" charset="0"/>
                <a:ea typeface="Verdana" pitchFamily="34" charset="0"/>
                <a:cs typeface="Verdana" pitchFamily="34" charset="0"/>
              </a:rPr>
              <a:t>BREAST DETAILED STRUCTURE.</a:t>
            </a:r>
            <a:endParaRPr lang="en-US" sz="2000" b="1" dirty="0">
              <a:latin typeface="Verdana" pitchFamily="34" charset="0"/>
              <a:ea typeface="Verdana" pitchFamily="34" charset="0"/>
              <a:cs typeface="Verdana" pitchFamily="34" charset="0"/>
            </a:endParaRPr>
          </a:p>
        </p:txBody>
      </p:sp>
      <p:pic>
        <p:nvPicPr>
          <p:cNvPr id="4" name="Content Placeholder 3" descr="E:\anatprofile3.JPG"/>
          <p:cNvPicPr>
            <a:picLocks noGrp="1"/>
          </p:cNvPicPr>
          <p:nvPr>
            <p:ph idx="1"/>
          </p:nvPr>
        </p:nvPicPr>
        <p:blipFill>
          <a:blip r:embed="rId3"/>
          <a:srcRect/>
          <a:stretch>
            <a:fillRect/>
          </a:stretch>
        </p:blipFill>
        <p:spPr bwMode="auto">
          <a:xfrm>
            <a:off x="0" y="990600"/>
            <a:ext cx="914400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MATERIALS AND EQUIPMENT FOR THE STUDY</a:t>
            </a:r>
            <a:endParaRPr lang="en-US" dirty="0"/>
          </a:p>
        </p:txBody>
      </p:sp>
      <p:sp>
        <p:nvSpPr>
          <p:cNvPr id="3" name="Content Placeholder 2"/>
          <p:cNvSpPr>
            <a:spLocks noGrp="1"/>
          </p:cNvSpPr>
          <p:nvPr>
            <p:ph idx="1"/>
          </p:nvPr>
        </p:nvSpPr>
        <p:spPr/>
        <p:txBody>
          <a:bodyPr/>
          <a:lstStyle/>
          <a:p>
            <a:r>
              <a:rPr lang="en-US" dirty="0" smtClean="0"/>
              <a:t>Conical flasks, oven, methanol, gold salt, thermometer, </a:t>
            </a:r>
            <a:r>
              <a:rPr lang="en-US" dirty="0" err="1" smtClean="0"/>
              <a:t>moringa</a:t>
            </a:r>
            <a:r>
              <a:rPr lang="en-US" dirty="0" smtClean="0"/>
              <a:t> </a:t>
            </a:r>
            <a:r>
              <a:rPr lang="en-US" dirty="0" err="1" smtClean="0"/>
              <a:t>oleifera</a:t>
            </a:r>
            <a:r>
              <a:rPr lang="en-US" dirty="0" smtClean="0"/>
              <a:t> leaves</a:t>
            </a:r>
          </a:p>
          <a:p>
            <a:r>
              <a:rPr lang="en-US" dirty="0" smtClean="0"/>
              <a:t>Spectrophotometer</a:t>
            </a:r>
          </a:p>
          <a:p>
            <a:pPr marL="0" indent="0">
              <a:buNone/>
            </a:pPr>
            <a:endParaRPr lang="en-US" dirty="0"/>
          </a:p>
        </p:txBody>
      </p:sp>
      <p:pic>
        <p:nvPicPr>
          <p:cNvPr id="4" name="Picture 3" descr="C:\Users\User\Desktop\pic 2.jpg"/>
          <p:cNvPicPr/>
          <p:nvPr/>
        </p:nvPicPr>
        <p:blipFill>
          <a:blip r:embed="rId2" cstate="print"/>
          <a:srcRect/>
          <a:stretch>
            <a:fillRect/>
          </a:stretch>
        </p:blipFill>
        <p:spPr bwMode="auto">
          <a:xfrm>
            <a:off x="2286000" y="3352800"/>
            <a:ext cx="4352925" cy="3190875"/>
          </a:xfrm>
          <a:prstGeom prst="rect">
            <a:avLst/>
          </a:prstGeom>
          <a:noFill/>
          <a:ln w="9525">
            <a:noFill/>
            <a:miter lim="800000"/>
            <a:headEnd/>
            <a:tailEnd/>
          </a:ln>
        </p:spPr>
      </p:pic>
    </p:spTree>
    <p:extLst>
      <p:ext uri="{BB962C8B-B14F-4D97-AF65-F5344CB8AC3E}">
        <p14:creationId xmlns:p14="http://schemas.microsoft.com/office/powerpoint/2010/main" val="3041785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BRIEF LITERATURE ON NANONIZATION</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70000" lnSpcReduction="20000"/>
          </a:bodyPr>
          <a:lstStyle/>
          <a:p>
            <a:r>
              <a:rPr lang="en-US" sz="2400" dirty="0" smtClean="0">
                <a:latin typeface="Verdana" pitchFamily="34" charset="0"/>
                <a:ea typeface="Verdana" pitchFamily="34" charset="0"/>
                <a:cs typeface="Verdana" pitchFamily="34" charset="0"/>
              </a:rPr>
              <a:t>There are recorded exotic methods of producing nanoparticles in the literature but </a:t>
            </a:r>
            <a:r>
              <a:rPr lang="en-US" sz="2400" dirty="0" smtClean="0">
                <a:latin typeface="Verdana" pitchFamily="34" charset="0"/>
                <a:ea typeface="Verdana" pitchFamily="34" charset="0"/>
                <a:cs typeface="Verdana" pitchFamily="34" charset="0"/>
              </a:rPr>
              <a:t>our simple and unique </a:t>
            </a:r>
            <a:r>
              <a:rPr lang="en-US" sz="2400" dirty="0" err="1" smtClean="0">
                <a:latin typeface="Verdana" pitchFamily="34" charset="0"/>
                <a:ea typeface="Verdana" pitchFamily="34" charset="0"/>
                <a:cs typeface="Verdana" pitchFamily="34" charset="0"/>
              </a:rPr>
              <a:t>organo</a:t>
            </a:r>
            <a:r>
              <a:rPr lang="en-US" sz="2400" dirty="0" smtClean="0">
                <a:latin typeface="Verdana" pitchFamily="34" charset="0"/>
                <a:ea typeface="Verdana" pitchFamily="34" charset="0"/>
                <a:cs typeface="Verdana" pitchFamily="34" charset="0"/>
              </a:rPr>
              <a:t>-inorganic </a:t>
            </a:r>
            <a:r>
              <a:rPr lang="en-US" sz="2400" dirty="0" smtClean="0">
                <a:latin typeface="Verdana" pitchFamily="34" charset="0"/>
                <a:ea typeface="Verdana" pitchFamily="34" charset="0"/>
                <a:cs typeface="Verdana" pitchFamily="34" charset="0"/>
              </a:rPr>
              <a:t>technique is </a:t>
            </a:r>
            <a:r>
              <a:rPr lang="en-US" sz="2400" dirty="0" smtClean="0">
                <a:latin typeface="Verdana" pitchFamily="34" charset="0"/>
                <a:ea typeface="Verdana" pitchFamily="34" charset="0"/>
                <a:cs typeface="Verdana" pitchFamily="34" charset="0"/>
              </a:rPr>
              <a:t>less mentioned in the </a:t>
            </a:r>
            <a:r>
              <a:rPr lang="en-US" sz="2400" dirty="0" smtClean="0">
                <a:latin typeface="Verdana" pitchFamily="34" charset="0"/>
                <a:ea typeface="Verdana" pitchFamily="34" charset="0"/>
                <a:cs typeface="Verdana" pitchFamily="34" charset="0"/>
              </a:rPr>
              <a:t>literature.</a:t>
            </a:r>
          </a:p>
          <a:p>
            <a:r>
              <a:rPr lang="en-US" sz="2400" dirty="0" smtClean="0">
                <a:latin typeface="Verdana" pitchFamily="34" charset="0"/>
                <a:ea typeface="Verdana" pitchFamily="34" charset="0"/>
                <a:cs typeface="Verdana" pitchFamily="34" charset="0"/>
              </a:rPr>
              <a:t>Earlier studies produced stable </a:t>
            </a:r>
            <a:r>
              <a:rPr lang="en-US" sz="2400" dirty="0">
                <a:latin typeface="Verdana" pitchFamily="34" charset="0"/>
                <a:ea typeface="Verdana" pitchFamily="34" charset="0"/>
                <a:cs typeface="Verdana" pitchFamily="34" charset="0"/>
              </a:rPr>
              <a:t>gold nanoparticles solution </a:t>
            </a:r>
            <a:r>
              <a:rPr lang="en-US" sz="2400" dirty="0" smtClean="0">
                <a:latin typeface="Verdana" pitchFamily="34" charset="0"/>
                <a:ea typeface="Verdana" pitchFamily="34" charset="0"/>
                <a:cs typeface="Verdana" pitchFamily="34" charset="0"/>
              </a:rPr>
              <a:t>from </a:t>
            </a:r>
            <a:r>
              <a:rPr lang="en-US" sz="2400" dirty="0">
                <a:latin typeface="Verdana" pitchFamily="34" charset="0"/>
                <a:ea typeface="Verdana" pitchFamily="34" charset="0"/>
                <a:cs typeface="Verdana" pitchFamily="34" charset="0"/>
              </a:rPr>
              <a:t>aqueous extracts of almond leaf (</a:t>
            </a:r>
            <a:r>
              <a:rPr lang="en-US" sz="2400" dirty="0" err="1">
                <a:latin typeface="Verdana" pitchFamily="34" charset="0"/>
                <a:ea typeface="Verdana" pitchFamily="34" charset="0"/>
                <a:cs typeface="Verdana" pitchFamily="34" charset="0"/>
              </a:rPr>
              <a:t>terminalia</a:t>
            </a:r>
            <a:r>
              <a:rPr lang="en-US" sz="2400" dirty="0">
                <a:latin typeface="Verdana" pitchFamily="34" charset="0"/>
                <a:ea typeface="Verdana" pitchFamily="34" charset="0"/>
                <a:cs typeface="Verdana" pitchFamily="34" charset="0"/>
              </a:rPr>
              <a:t> </a:t>
            </a:r>
            <a:r>
              <a:rPr lang="en-US" sz="2400" dirty="0" err="1">
                <a:latin typeface="Verdana" pitchFamily="34" charset="0"/>
                <a:ea typeface="Verdana" pitchFamily="34" charset="0"/>
                <a:cs typeface="Verdana" pitchFamily="34" charset="0"/>
              </a:rPr>
              <a:t>catappa</a:t>
            </a:r>
            <a:r>
              <a:rPr lang="en-US" sz="2400" dirty="0">
                <a:latin typeface="Verdana" pitchFamily="34" charset="0"/>
                <a:ea typeface="Verdana" pitchFamily="34" charset="0"/>
                <a:cs typeface="Verdana" pitchFamily="34" charset="0"/>
              </a:rPr>
              <a:t>) and </a:t>
            </a:r>
            <a:r>
              <a:rPr lang="en-US" sz="2400" dirty="0" err="1">
                <a:latin typeface="Verdana" pitchFamily="34" charset="0"/>
                <a:ea typeface="Verdana" pitchFamily="34" charset="0"/>
                <a:cs typeface="Verdana" pitchFamily="34" charset="0"/>
              </a:rPr>
              <a:t>chloro</a:t>
            </a:r>
            <a:r>
              <a:rPr lang="en-US" sz="2400" dirty="0">
                <a:latin typeface="Verdana" pitchFamily="34" charset="0"/>
                <a:ea typeface="Verdana" pitchFamily="34" charset="0"/>
                <a:cs typeface="Verdana" pitchFamily="34" charset="0"/>
              </a:rPr>
              <a:t>-auric acid solution(15</a:t>
            </a:r>
            <a:r>
              <a:rPr lang="en-US" sz="2400" dirty="0" smtClean="0">
                <a:latin typeface="Verdana" pitchFamily="34" charset="0"/>
                <a:ea typeface="Verdana" pitchFamily="34" charset="0"/>
                <a:cs typeface="Verdana" pitchFamily="34" charset="0"/>
              </a:rPr>
              <a:t>).</a:t>
            </a:r>
          </a:p>
          <a:p>
            <a:r>
              <a:rPr lang="en-US" sz="2400" dirty="0" smtClean="0">
                <a:latin typeface="Verdana" pitchFamily="34" charset="0"/>
                <a:ea typeface="Verdana" pitchFamily="34" charset="0"/>
                <a:cs typeface="Verdana" pitchFamily="34" charset="0"/>
              </a:rPr>
              <a:t>Some </a:t>
            </a:r>
            <a:r>
              <a:rPr lang="en-US" sz="2400" dirty="0" smtClean="0">
                <a:latin typeface="Verdana" pitchFamily="34" charset="0"/>
                <a:ea typeface="Verdana" pitchFamily="34" charset="0"/>
                <a:cs typeface="Verdana" pitchFamily="34" charset="0"/>
              </a:rPr>
              <a:t>studies used </a:t>
            </a:r>
            <a:r>
              <a:rPr lang="en-US" sz="2400" dirty="0">
                <a:latin typeface="Verdana" pitchFamily="34" charset="0"/>
                <a:ea typeface="Verdana" pitchFamily="34" charset="0"/>
                <a:cs typeface="Verdana" pitchFamily="34" charset="0"/>
              </a:rPr>
              <a:t>lactic acid bacteria in buttermilk </a:t>
            </a:r>
            <a:r>
              <a:rPr lang="en-US" sz="2400" dirty="0" smtClean="0">
                <a:latin typeface="Verdana" pitchFamily="34" charset="0"/>
                <a:ea typeface="Verdana" pitchFamily="34" charset="0"/>
                <a:cs typeface="Verdana" pitchFamily="34" charset="0"/>
              </a:rPr>
              <a:t>to produce </a:t>
            </a:r>
            <a:r>
              <a:rPr lang="en-US" sz="2400" dirty="0">
                <a:latin typeface="Verdana" pitchFamily="34" charset="0"/>
                <a:ea typeface="Verdana" pitchFamily="34" charset="0"/>
                <a:cs typeface="Verdana" pitchFamily="34" charset="0"/>
              </a:rPr>
              <a:t>nanoparticles of gold, silver and their </a:t>
            </a:r>
            <a:r>
              <a:rPr lang="en-US" sz="2400" dirty="0" smtClean="0">
                <a:latin typeface="Verdana" pitchFamily="34" charset="0"/>
                <a:ea typeface="Verdana" pitchFamily="34" charset="0"/>
                <a:cs typeface="Verdana" pitchFamily="34" charset="0"/>
              </a:rPr>
              <a:t>alloys(16)</a:t>
            </a:r>
          </a:p>
          <a:p>
            <a:r>
              <a:rPr lang="en-US" sz="2400" dirty="0" smtClean="0">
                <a:latin typeface="Verdana" pitchFamily="34" charset="0"/>
                <a:ea typeface="Verdana" pitchFamily="34" charset="0"/>
                <a:cs typeface="Verdana" pitchFamily="34" charset="0"/>
              </a:rPr>
              <a:t>Using </a:t>
            </a:r>
            <a:r>
              <a:rPr lang="en-US" sz="2400" dirty="0" smtClean="0">
                <a:latin typeface="Verdana" pitchFamily="34" charset="0"/>
                <a:ea typeface="Verdana" pitchFamily="34" charset="0"/>
                <a:cs typeface="Verdana" pitchFamily="34" charset="0"/>
              </a:rPr>
              <a:t>bacteria </a:t>
            </a:r>
            <a:r>
              <a:rPr lang="en-US" sz="2400" dirty="0">
                <a:latin typeface="Verdana" pitchFamily="34" charset="0"/>
                <a:ea typeface="Verdana" pitchFamily="34" charset="0"/>
                <a:cs typeface="Verdana" pitchFamily="34" charset="0"/>
              </a:rPr>
              <a:t>and algae on ionic gold, gold nanoparticles were </a:t>
            </a:r>
            <a:r>
              <a:rPr lang="en-US" sz="2400" dirty="0" smtClean="0">
                <a:latin typeface="Verdana" pitchFamily="34" charset="0"/>
                <a:ea typeface="Verdana" pitchFamily="34" charset="0"/>
                <a:cs typeface="Verdana" pitchFamily="34" charset="0"/>
              </a:rPr>
              <a:t>produced</a:t>
            </a:r>
            <a:r>
              <a:rPr lang="en-US" sz="2400" dirty="0" smtClean="0">
                <a:latin typeface="Verdana" pitchFamily="34" charset="0"/>
                <a:ea typeface="Verdana" pitchFamily="34" charset="0"/>
                <a:cs typeface="Verdana" pitchFamily="34" charset="0"/>
              </a:rPr>
              <a:t>.</a:t>
            </a:r>
          </a:p>
          <a:p>
            <a:r>
              <a:rPr lang="en-US" sz="2400" dirty="0">
                <a:latin typeface="Verdana" pitchFamily="34" charset="0"/>
                <a:ea typeface="Verdana" pitchFamily="34" charset="0"/>
                <a:cs typeface="Verdana" pitchFamily="34" charset="0"/>
              </a:rPr>
              <a:t>Previous </a:t>
            </a:r>
            <a:r>
              <a:rPr lang="en-US" sz="2400" dirty="0" smtClean="0">
                <a:latin typeface="Verdana" pitchFamily="34" charset="0"/>
                <a:ea typeface="Verdana" pitchFamily="34" charset="0"/>
                <a:cs typeface="Verdana" pitchFamily="34" charset="0"/>
              </a:rPr>
              <a:t>work on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oleifera</a:t>
            </a:r>
            <a:r>
              <a:rPr lang="en-US" sz="2400" dirty="0" smtClean="0">
                <a:latin typeface="Verdana" pitchFamily="34" charset="0"/>
                <a:ea typeface="Verdana" pitchFamily="34" charset="0"/>
                <a:cs typeface="Verdana" pitchFamily="34" charset="0"/>
              </a:rPr>
              <a:t> </a:t>
            </a:r>
            <a:r>
              <a:rPr lang="en-US" sz="2400" dirty="0">
                <a:latin typeface="Verdana" pitchFamily="34" charset="0"/>
                <a:ea typeface="Verdana" pitchFamily="34" charset="0"/>
                <a:cs typeface="Verdana" pitchFamily="34" charset="0"/>
              </a:rPr>
              <a:t>concentrated on its nutritional value but not in its use in  breast cancer cure.</a:t>
            </a:r>
          </a:p>
          <a:p>
            <a:r>
              <a:rPr lang="en-US" sz="2400" dirty="0" err="1">
                <a:latin typeface="Verdana" pitchFamily="34" charset="0"/>
                <a:ea typeface="Verdana" pitchFamily="34" charset="0"/>
                <a:cs typeface="Verdana" pitchFamily="34" charset="0"/>
              </a:rPr>
              <a:t>Mehanaz</a:t>
            </a:r>
            <a:r>
              <a:rPr lang="en-US" sz="2400" dirty="0">
                <a:latin typeface="Verdana" pitchFamily="34" charset="0"/>
                <a:ea typeface="Verdana" pitchFamily="34" charset="0"/>
                <a:cs typeface="Verdana" pitchFamily="34" charset="0"/>
              </a:rPr>
              <a:t> Kamal and </a:t>
            </a:r>
            <a:r>
              <a:rPr lang="en-US" sz="2400" dirty="0" err="1">
                <a:latin typeface="Verdana" pitchFamily="34" charset="0"/>
                <a:ea typeface="Verdana" pitchFamily="34" charset="0"/>
                <a:cs typeface="Verdana" pitchFamily="34" charset="0"/>
              </a:rPr>
              <a:t>Talha</a:t>
            </a:r>
            <a:r>
              <a:rPr lang="en-US" sz="2400" dirty="0">
                <a:latin typeface="Verdana" pitchFamily="34" charset="0"/>
                <a:ea typeface="Verdana" pitchFamily="34" charset="0"/>
                <a:cs typeface="Verdana" pitchFamily="34" charset="0"/>
              </a:rPr>
              <a:t> </a:t>
            </a:r>
            <a:r>
              <a:rPr lang="en-US" sz="2400" dirty="0" err="1">
                <a:latin typeface="Verdana" pitchFamily="34" charset="0"/>
                <a:ea typeface="Verdana" pitchFamily="34" charset="0"/>
                <a:cs typeface="Verdana" pitchFamily="34" charset="0"/>
              </a:rPr>
              <a:t>Jawaid</a:t>
            </a:r>
            <a:r>
              <a:rPr lang="en-US" sz="2400" dirty="0">
                <a:latin typeface="Verdana" pitchFamily="34" charset="0"/>
                <a:ea typeface="Verdana" pitchFamily="34" charset="0"/>
                <a:cs typeface="Verdana" pitchFamily="34" charset="0"/>
              </a:rPr>
              <a:t> of Pharmacy Department of the Integrated University, </a:t>
            </a:r>
            <a:r>
              <a:rPr lang="en-US" sz="2400" dirty="0" err="1">
                <a:latin typeface="Verdana" pitchFamily="34" charset="0"/>
                <a:ea typeface="Verdana" pitchFamily="34" charset="0"/>
                <a:cs typeface="Verdana" pitchFamily="34" charset="0"/>
              </a:rPr>
              <a:t>Lucknow</a:t>
            </a:r>
            <a:r>
              <a:rPr lang="en-US" sz="2400" dirty="0">
                <a:latin typeface="Verdana" pitchFamily="34" charset="0"/>
                <a:ea typeface="Verdana" pitchFamily="34" charset="0"/>
                <a:cs typeface="Verdana" pitchFamily="34" charset="0"/>
              </a:rPr>
              <a:t> (19) documented a detailed phytochemical constituents of the roots, bark, gum exudates, whole pods, mature seeds and seed oil of this plant which is found in most parts of the world.</a:t>
            </a:r>
          </a:p>
          <a:p>
            <a:r>
              <a:rPr lang="en-US" sz="2400" dirty="0" smtClean="0">
                <a:latin typeface="Verdana" pitchFamily="34" charset="0"/>
                <a:ea typeface="Verdana" pitchFamily="34" charset="0"/>
                <a:cs typeface="Verdana" pitchFamily="34" charset="0"/>
              </a:rPr>
              <a:t> </a:t>
            </a:r>
            <a:endParaRPr lang="en-US" sz="2400" dirty="0" smtClean="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fontScale="62500" lnSpcReduction="20000"/>
          </a:bodyPr>
          <a:lstStyle/>
          <a:p>
            <a:r>
              <a:rPr lang="en-US" dirty="0">
                <a:latin typeface="Verdana" pitchFamily="34" charset="0"/>
                <a:ea typeface="Verdana" pitchFamily="34" charset="0"/>
                <a:cs typeface="Verdana" pitchFamily="34" charset="0"/>
              </a:rPr>
              <a:t>In the present study  </a:t>
            </a:r>
            <a:r>
              <a:rPr lang="en-US" dirty="0" err="1">
                <a:latin typeface="Verdana" pitchFamily="34" charset="0"/>
                <a:ea typeface="Verdana" pitchFamily="34" charset="0"/>
                <a:cs typeface="Verdana" pitchFamily="34" charset="0"/>
              </a:rPr>
              <a:t>moringa</a:t>
            </a:r>
            <a:r>
              <a:rPr lang="en-US" dirty="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oleifera</a:t>
            </a:r>
            <a:r>
              <a:rPr lang="en-US" dirty="0">
                <a:latin typeface="Verdana" pitchFamily="34" charset="0"/>
                <a:ea typeface="Verdana" pitchFamily="34" charset="0"/>
                <a:cs typeface="Verdana" pitchFamily="34" charset="0"/>
              </a:rPr>
              <a:t> leaves were soaked in 80% methanol and the extract mixed with 0.1 molar solution of sodium tetra-</a:t>
            </a:r>
            <a:r>
              <a:rPr lang="en-US" dirty="0" err="1">
                <a:latin typeface="Verdana" pitchFamily="34" charset="0"/>
                <a:ea typeface="Verdana" pitchFamily="34" charset="0"/>
                <a:cs typeface="Verdana" pitchFamily="34" charset="0"/>
              </a:rPr>
              <a:t>chloroaurate</a:t>
            </a:r>
            <a:r>
              <a:rPr lang="en-US" dirty="0">
                <a:latin typeface="Verdana" pitchFamily="34" charset="0"/>
                <a:ea typeface="Verdana" pitchFamily="34" charset="0"/>
                <a:cs typeface="Verdana" pitchFamily="34" charset="0"/>
              </a:rPr>
              <a:t> at room temperature to produce gold nanoparticle-</a:t>
            </a:r>
            <a:r>
              <a:rPr lang="en-US" dirty="0" err="1">
                <a:latin typeface="Verdana" pitchFamily="34" charset="0"/>
                <a:ea typeface="Verdana" pitchFamily="34" charset="0"/>
                <a:cs typeface="Verdana" pitchFamily="34" charset="0"/>
              </a:rPr>
              <a:t>moringa</a:t>
            </a:r>
            <a:r>
              <a:rPr lang="en-US" dirty="0">
                <a:latin typeface="Verdana" pitchFamily="34" charset="0"/>
                <a:ea typeface="Verdana" pitchFamily="34" charset="0"/>
                <a:cs typeface="Verdana" pitchFamily="34" charset="0"/>
              </a:rPr>
              <a:t> extract fluid</a:t>
            </a:r>
            <a:r>
              <a:rPr lang="en-US" dirty="0" smtClean="0">
                <a:latin typeface="Verdana" pitchFamily="34" charset="0"/>
                <a:ea typeface="Verdana" pitchFamily="34" charset="0"/>
                <a:cs typeface="Verdana" pitchFamily="34" charset="0"/>
              </a:rPr>
              <a:t>.</a:t>
            </a:r>
          </a:p>
          <a:p>
            <a:r>
              <a:rPr lang="en-US" dirty="0"/>
              <a:t>The  gold nanoparticles were stabilized to avoid clustering due to  the small sizes.</a:t>
            </a:r>
          </a:p>
          <a:p>
            <a:r>
              <a:rPr lang="en-US" dirty="0"/>
              <a:t>The stabilization was confirmed by the change in color of the solution in 5 minutes  from pale yellow to purple red. </a:t>
            </a:r>
          </a:p>
          <a:p>
            <a:r>
              <a:rPr lang="en-US" dirty="0" smtClean="0"/>
              <a:t>The stabilized </a:t>
            </a:r>
            <a:r>
              <a:rPr lang="en-US" dirty="0" err="1" smtClean="0"/>
              <a:t>moringa</a:t>
            </a:r>
            <a:r>
              <a:rPr lang="en-US" dirty="0" smtClean="0"/>
              <a:t>-gold nanoparticle </a:t>
            </a:r>
            <a:r>
              <a:rPr lang="en-US" dirty="0"/>
              <a:t>(M-</a:t>
            </a:r>
            <a:r>
              <a:rPr lang="en-US" dirty="0" err="1"/>
              <a:t>AuNP</a:t>
            </a:r>
            <a:r>
              <a:rPr lang="en-US" dirty="0"/>
              <a:t>) was prepared and </a:t>
            </a:r>
            <a:r>
              <a:rPr lang="en-US" dirty="0" smtClean="0"/>
              <a:t>confirmed.</a:t>
            </a:r>
          </a:p>
          <a:p>
            <a:r>
              <a:rPr lang="en-US" dirty="0" smtClean="0"/>
              <a:t>The Ultraviolet(UV) Visible Spectrophotometer was used to analyze the gold nanoparticle-</a:t>
            </a:r>
            <a:r>
              <a:rPr lang="en-US" dirty="0" err="1" smtClean="0"/>
              <a:t>moringa</a:t>
            </a:r>
            <a:r>
              <a:rPr lang="en-US" dirty="0" smtClean="0"/>
              <a:t> extract fluid. </a:t>
            </a:r>
          </a:p>
          <a:p>
            <a:r>
              <a:rPr lang="en-US" dirty="0" smtClean="0"/>
              <a:t> </a:t>
            </a:r>
            <a:r>
              <a:rPr lang="en-US" dirty="0"/>
              <a:t>The stability and identity of the gold nanoparticle were </a:t>
            </a:r>
            <a:r>
              <a:rPr lang="en-US" dirty="0" smtClean="0"/>
              <a:t>analyzed </a:t>
            </a:r>
            <a:r>
              <a:rPr lang="en-US" dirty="0"/>
              <a:t>in the U-V Absorbance recorded in 30 minutes and shown in Fig.2 with the peak absorbance at approximately 295nm wavelength .</a:t>
            </a:r>
          </a:p>
          <a:p>
            <a:pPr marL="0" indent="0">
              <a:buNone/>
            </a:pPr>
            <a:r>
              <a:rPr lang="en-US" dirty="0" smtClean="0"/>
              <a:t> </a:t>
            </a:r>
            <a:endParaRPr lang="en-US" dirty="0" smtClean="0">
              <a:latin typeface="Verdana" pitchFamily="34" charset="0"/>
              <a:ea typeface="Verdana" pitchFamily="34" charset="0"/>
              <a:cs typeface="Verdana" pitchFamily="34" charset="0"/>
            </a:endParaRPr>
          </a:p>
          <a:p>
            <a:endParaRPr lang="en-US" dirty="0">
              <a:latin typeface="Verdana" pitchFamily="34" charset="0"/>
              <a:ea typeface="Verdana" pitchFamily="34" charset="0"/>
              <a:cs typeface="Verdana" pitchFamily="34" charset="0"/>
            </a:endParaRPr>
          </a:p>
          <a:p>
            <a:endParaRPr lang="en-US" dirty="0"/>
          </a:p>
        </p:txBody>
      </p:sp>
    </p:spTree>
    <p:extLst>
      <p:ext uri="{BB962C8B-B14F-4D97-AF65-F5344CB8AC3E}">
        <p14:creationId xmlns:p14="http://schemas.microsoft.com/office/powerpoint/2010/main" val="18613392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RESULTS AND DISCUSSION.</a:t>
            </a:r>
            <a:endParaRPr lang="en-US" sz="2800" b="1" dirty="0"/>
          </a:p>
        </p:txBody>
      </p:sp>
      <p:sp>
        <p:nvSpPr>
          <p:cNvPr id="3" name="Content Placeholder 2"/>
          <p:cNvSpPr>
            <a:spLocks noGrp="1"/>
          </p:cNvSpPr>
          <p:nvPr>
            <p:ph idx="1"/>
          </p:nvPr>
        </p:nvSpPr>
        <p:spPr/>
        <p:txBody>
          <a:bodyPr/>
          <a:lstStyle/>
          <a:p>
            <a:r>
              <a:rPr lang="en-US" dirty="0" smtClean="0">
                <a:latin typeface="Verdana" pitchFamily="34" charset="0"/>
                <a:ea typeface="Verdana" pitchFamily="34" charset="0"/>
                <a:cs typeface="Verdana" pitchFamily="34" charset="0"/>
              </a:rPr>
              <a:t>UV Spectrophotometric scan </a:t>
            </a:r>
            <a:r>
              <a:rPr lang="en-US" dirty="0">
                <a:latin typeface="Verdana" pitchFamily="34" charset="0"/>
                <a:ea typeface="Verdana" pitchFamily="34" charset="0"/>
                <a:cs typeface="Verdana" pitchFamily="34" charset="0"/>
              </a:rPr>
              <a:t>showed high levels of phytochemicals </a:t>
            </a:r>
            <a:r>
              <a:rPr lang="en-US" dirty="0" err="1">
                <a:latin typeface="Verdana" pitchFamily="34" charset="0"/>
                <a:ea typeface="Verdana" pitchFamily="34" charset="0"/>
                <a:cs typeface="Verdana" pitchFamily="34" charset="0"/>
              </a:rPr>
              <a:t>viz</a:t>
            </a:r>
            <a:r>
              <a:rPr lang="en-US" dirty="0" smtClean="0">
                <a:latin typeface="Verdana" pitchFamily="34" charset="0"/>
                <a:ea typeface="Verdana" pitchFamily="34" charset="0"/>
                <a:cs typeface="Verdana" pitchFamily="34" charset="0"/>
              </a:rPr>
              <a:t>;</a:t>
            </a:r>
          </a:p>
          <a:p>
            <a:r>
              <a:rPr lang="en-US" dirty="0" smtClean="0">
                <a:latin typeface="Verdana" pitchFamily="34" charset="0"/>
                <a:ea typeface="Verdana" pitchFamily="34" charset="0"/>
                <a:cs typeface="Verdana" pitchFamily="34" charset="0"/>
              </a:rPr>
              <a:t> </a:t>
            </a:r>
            <a:r>
              <a:rPr lang="en-US" dirty="0">
                <a:latin typeface="Verdana" pitchFamily="34" charset="0"/>
                <a:ea typeface="Verdana" pitchFamily="34" charset="0"/>
                <a:cs typeface="Verdana" pitchFamily="34" charset="0"/>
              </a:rPr>
              <a:t>(flavonoids</a:t>
            </a:r>
            <a:r>
              <a:rPr lang="en-US" dirty="0" smtClean="0">
                <a:latin typeface="Verdana" pitchFamily="34" charset="0"/>
                <a:ea typeface="Verdana" pitchFamily="34" charset="0"/>
                <a:cs typeface="Verdana" pitchFamily="34" charset="0"/>
              </a:rPr>
              <a:t>,</a:t>
            </a:r>
          </a:p>
          <a:p>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catechines</a:t>
            </a:r>
            <a:r>
              <a:rPr lang="en-US" dirty="0">
                <a:latin typeface="Verdana" pitchFamily="34" charset="0"/>
                <a:ea typeface="Verdana" pitchFamily="34" charset="0"/>
                <a:cs typeface="Verdana" pitchFamily="34" charset="0"/>
              </a:rPr>
              <a:t>, </a:t>
            </a:r>
            <a:endParaRPr lang="en-US" dirty="0" smtClean="0">
              <a:latin typeface="Verdana" pitchFamily="34" charset="0"/>
              <a:ea typeface="Verdana" pitchFamily="34" charset="0"/>
              <a:cs typeface="Verdana" pitchFamily="34" charset="0"/>
            </a:endParaRPr>
          </a:p>
          <a:p>
            <a:r>
              <a:rPr lang="en-US" dirty="0" err="1" smtClean="0">
                <a:latin typeface="Verdana" pitchFamily="34" charset="0"/>
                <a:ea typeface="Verdana" pitchFamily="34" charset="0"/>
                <a:cs typeface="Verdana" pitchFamily="34" charset="0"/>
              </a:rPr>
              <a:t>isoflavones</a:t>
            </a:r>
            <a:r>
              <a:rPr lang="en-US" dirty="0">
                <a:latin typeface="Verdana" pitchFamily="34" charset="0"/>
                <a:ea typeface="Verdana" pitchFamily="34" charset="0"/>
                <a:cs typeface="Verdana" pitchFamily="34" charset="0"/>
              </a:rPr>
              <a:t>, </a:t>
            </a:r>
            <a:endParaRPr lang="en-US" dirty="0" smtClean="0">
              <a:latin typeface="Verdana" pitchFamily="34" charset="0"/>
              <a:ea typeface="Verdana" pitchFamily="34" charset="0"/>
              <a:cs typeface="Verdana" pitchFamily="34" charset="0"/>
            </a:endParaRPr>
          </a:p>
          <a:p>
            <a:r>
              <a:rPr lang="en-US" dirty="0" err="1" smtClean="0">
                <a:latin typeface="Verdana" pitchFamily="34" charset="0"/>
                <a:ea typeface="Verdana" pitchFamily="34" charset="0"/>
                <a:cs typeface="Verdana" pitchFamily="34" charset="0"/>
              </a:rPr>
              <a:t>epigallocatechines</a:t>
            </a:r>
            <a:r>
              <a:rPr lang="en-US" dirty="0" smtClean="0">
                <a:latin typeface="Verdana" pitchFamily="34" charset="0"/>
                <a:ea typeface="Verdana" pitchFamily="34" charset="0"/>
                <a:cs typeface="Verdana" pitchFamily="34" charset="0"/>
              </a:rPr>
              <a:t> </a:t>
            </a:r>
            <a:r>
              <a:rPr lang="en-US" dirty="0" err="1">
                <a:latin typeface="Verdana" pitchFamily="34" charset="0"/>
                <a:ea typeface="Verdana" pitchFamily="34" charset="0"/>
                <a:cs typeface="Verdana" pitchFamily="34" charset="0"/>
              </a:rPr>
              <a:t>etc</a:t>
            </a:r>
            <a:r>
              <a:rPr lang="en-US" dirty="0" smtClean="0">
                <a:latin typeface="Verdana" pitchFamily="34" charset="0"/>
                <a:ea typeface="Verdana" pitchFamily="34" charset="0"/>
                <a:cs typeface="Verdana" pitchFamily="34" charset="0"/>
              </a:rPr>
              <a:t>)</a:t>
            </a:r>
          </a:p>
          <a:p>
            <a:r>
              <a:rPr lang="en-US" dirty="0" smtClean="0">
                <a:latin typeface="Verdana" pitchFamily="34" charset="0"/>
                <a:ea typeface="Verdana" pitchFamily="34" charset="0"/>
                <a:cs typeface="Verdana" pitchFamily="34" charset="0"/>
              </a:rPr>
              <a:t> </a:t>
            </a:r>
            <a:r>
              <a:rPr lang="en-US" dirty="0">
                <a:latin typeface="Verdana" pitchFamily="34" charset="0"/>
                <a:ea typeface="Verdana" pitchFamily="34" charset="0"/>
                <a:cs typeface="Verdana" pitchFamily="34" charset="0"/>
              </a:rPr>
              <a:t>at the absorbance values of 2393 and 235 nanometers  wavelengths.</a:t>
            </a:r>
          </a:p>
          <a:p>
            <a:endParaRPr lang="en-US" dirty="0"/>
          </a:p>
        </p:txBody>
      </p:sp>
    </p:spTree>
    <p:extLst>
      <p:ext uri="{BB962C8B-B14F-4D97-AF65-F5344CB8AC3E}">
        <p14:creationId xmlns:p14="http://schemas.microsoft.com/office/powerpoint/2010/main" val="7968535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Verdana" pitchFamily="34" charset="0"/>
                <a:ea typeface="Verdana" pitchFamily="34" charset="0"/>
                <a:cs typeface="Verdana" pitchFamily="34" charset="0"/>
              </a:rPr>
              <a:t> </a:t>
            </a:r>
            <a:r>
              <a:rPr lang="en-US" sz="1800" b="1" dirty="0">
                <a:latin typeface="Verdana" pitchFamily="34" charset="0"/>
                <a:ea typeface="Verdana" pitchFamily="34" charset="0"/>
                <a:cs typeface="Verdana" pitchFamily="34" charset="0"/>
              </a:rPr>
              <a:t>SPECTROPHOTOMETRIC GRAPH OF EXTRACTS FROM MORINGA OLEIFERA LEAVES SHOWING PHYTOCHEMICALS </a:t>
            </a:r>
            <a:r>
              <a:rPr lang="en-US" dirty="0">
                <a:latin typeface="Verdana" pitchFamily="34" charset="0"/>
                <a:ea typeface="Verdana" pitchFamily="34" charset="0"/>
                <a:cs typeface="Verdana" pitchFamily="34" charset="0"/>
              </a:rPr>
              <a:t>.</a:t>
            </a:r>
            <a:endParaRPr lang="en-US" dirty="0"/>
          </a:p>
        </p:txBody>
      </p:sp>
      <p:pic>
        <p:nvPicPr>
          <p:cNvPr id="4" name="Picture 2" descr="G:\GRAPH1.JPG"/>
          <p:cNvPicPr>
            <a:picLocks noGrp="1" noChangeAspect="1" noChangeArrowheads="1"/>
          </p:cNvPicPr>
          <p:nvPr>
            <p:ph idx="1"/>
          </p:nvPr>
        </p:nvPicPr>
        <p:blipFill>
          <a:blip r:embed="rId2" cstate="print">
            <a:lum bright="-30000"/>
          </a:blip>
          <a:srcRect/>
          <a:stretch>
            <a:fillRect/>
          </a:stretch>
        </p:blipFill>
        <p:spPr bwMode="auto">
          <a:xfrm>
            <a:off x="1620285" y="1600200"/>
            <a:ext cx="5903430" cy="4525963"/>
          </a:xfrm>
          <a:prstGeom prst="rect">
            <a:avLst/>
          </a:prstGeom>
          <a:noFill/>
        </p:spPr>
      </p:pic>
    </p:spTree>
    <p:extLst>
      <p:ext uri="{BB962C8B-B14F-4D97-AF65-F5344CB8AC3E}">
        <p14:creationId xmlns:p14="http://schemas.microsoft.com/office/powerpoint/2010/main" val="903182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latin typeface="Verdana" pitchFamily="34" charset="0"/>
                <a:ea typeface="Verdana" pitchFamily="34" charset="0"/>
                <a:cs typeface="Verdana" pitchFamily="34" charset="0"/>
              </a:rPr>
              <a:t>STABILITY OF GOLD-MORINGA NANOPARTICLE RECORDED WITH UV-ABSORBANCE SCAN</a:t>
            </a:r>
            <a:r>
              <a:rPr lang="en-US" dirty="0">
                <a:latin typeface="Verdana" pitchFamily="34" charset="0"/>
                <a:ea typeface="Verdana" pitchFamily="34" charset="0"/>
                <a:cs typeface="Verdana" pitchFamily="34" charset="0"/>
              </a:rPr>
              <a:t>,</a:t>
            </a:r>
            <a:endParaRPr lang="en-US" dirty="0"/>
          </a:p>
        </p:txBody>
      </p:sp>
      <p:pic>
        <p:nvPicPr>
          <p:cNvPr id="4" name="Picture 2" descr="G:\GRAPH2.JPG"/>
          <p:cNvPicPr>
            <a:picLocks noGrp="1" noChangeAspect="1" noChangeArrowheads="1"/>
          </p:cNvPicPr>
          <p:nvPr>
            <p:ph idx="1"/>
          </p:nvPr>
        </p:nvPicPr>
        <p:blipFill>
          <a:blip r:embed="rId2" cstate="print">
            <a:lum bright="-31000"/>
          </a:blip>
          <a:srcRect/>
          <a:stretch>
            <a:fillRect/>
          </a:stretch>
        </p:blipFill>
        <p:spPr bwMode="auto">
          <a:xfrm>
            <a:off x="2016016" y="1600200"/>
            <a:ext cx="5111968" cy="4525963"/>
          </a:xfrm>
          <a:prstGeom prst="rect">
            <a:avLst/>
          </a:prstGeom>
          <a:noFill/>
        </p:spPr>
      </p:pic>
    </p:spTree>
    <p:extLst>
      <p:ext uri="{BB962C8B-B14F-4D97-AF65-F5344CB8AC3E}">
        <p14:creationId xmlns:p14="http://schemas.microsoft.com/office/powerpoint/2010/main" val="42314859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latin typeface="Verdana" pitchFamily="34" charset="0"/>
                <a:ea typeface="Verdana" pitchFamily="34" charset="0"/>
                <a:cs typeface="Verdana" pitchFamily="34" charset="0"/>
              </a:rPr>
              <a:t>USE OF GOLD NANOPARTICLE TO GUIDE THERAPUETICAL MISSILE TO  CANCER LOCATION.</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85000" lnSpcReduction="10000"/>
          </a:bodyPr>
          <a:lstStyle/>
          <a:p>
            <a:pPr>
              <a:buNone/>
            </a:pPr>
            <a:r>
              <a:rPr lang="en-US" sz="2400" dirty="0" smtClean="0"/>
              <a:t>    </a:t>
            </a:r>
            <a:r>
              <a:rPr lang="en-US" sz="3000" dirty="0" smtClean="0"/>
              <a:t>Use of Gold Nanoparticle is safe because</a:t>
            </a:r>
            <a:endParaRPr lang="en-US" sz="3000" dirty="0" smtClean="0">
              <a:latin typeface="Verdana" pitchFamily="34" charset="0"/>
              <a:ea typeface="Verdana" pitchFamily="34" charset="0"/>
              <a:cs typeface="Verdana" pitchFamily="34" charset="0"/>
            </a:endParaRPr>
          </a:p>
          <a:p>
            <a:r>
              <a:rPr lang="en-US" sz="2400" dirty="0" smtClean="0">
                <a:latin typeface="Verdana" pitchFamily="34" charset="0"/>
                <a:ea typeface="Verdana" pitchFamily="34" charset="0"/>
                <a:cs typeface="Verdana" pitchFamily="34" charset="0"/>
              </a:rPr>
              <a:t>Gold is inert.</a:t>
            </a:r>
          </a:p>
          <a:p>
            <a:r>
              <a:rPr lang="en-US" sz="2400" dirty="0" smtClean="0">
                <a:latin typeface="Verdana" pitchFamily="34" charset="0"/>
                <a:ea typeface="Verdana" pitchFamily="34" charset="0"/>
                <a:cs typeface="Verdana" pitchFamily="34" charset="0"/>
              </a:rPr>
              <a:t>It has no adverse effect on the body system.</a:t>
            </a:r>
          </a:p>
          <a:p>
            <a:r>
              <a:rPr lang="en-US" sz="2400" dirty="0" smtClean="0">
                <a:latin typeface="Verdana" pitchFamily="34" charset="0"/>
                <a:ea typeface="Verdana" pitchFamily="34" charset="0"/>
                <a:cs typeface="Verdana" pitchFamily="34" charset="0"/>
              </a:rPr>
              <a:t>Any presence of gold even in very negligible concentration anywhere is very easily </a:t>
            </a:r>
          </a:p>
          <a:p>
            <a:pPr>
              <a:buNone/>
            </a:pPr>
            <a:r>
              <a:rPr lang="en-US" sz="2400" dirty="0" smtClean="0">
                <a:latin typeface="Verdana" pitchFamily="34" charset="0"/>
                <a:ea typeface="Verdana" pitchFamily="34" charset="0"/>
                <a:cs typeface="Verdana" pitchFamily="34" charset="0"/>
              </a:rPr>
              <a:t>   -detected by silver using the auto-metallographic  (AMG) technique.</a:t>
            </a:r>
          </a:p>
          <a:p>
            <a:pPr>
              <a:buNone/>
            </a:pPr>
            <a:r>
              <a:rPr lang="en-US" sz="2400" dirty="0" smtClean="0">
                <a:latin typeface="Verdana" pitchFamily="34" charset="0"/>
                <a:ea typeface="Verdana" pitchFamily="34" charset="0"/>
                <a:cs typeface="Verdana" pitchFamily="34" charset="0"/>
              </a:rPr>
              <a:t>   - released into the urine and removed through simple filtration in the renal </a:t>
            </a:r>
            <a:r>
              <a:rPr lang="en-US" sz="2400" dirty="0" err="1" smtClean="0">
                <a:latin typeface="Verdana" pitchFamily="34" charset="0"/>
                <a:ea typeface="Verdana" pitchFamily="34" charset="0"/>
                <a:cs typeface="Verdana" pitchFamily="34" charset="0"/>
              </a:rPr>
              <a:t>glomeruli</a:t>
            </a:r>
            <a:r>
              <a:rPr lang="en-US" sz="2400" dirty="0" smtClean="0">
                <a:latin typeface="Verdana" pitchFamily="34" charset="0"/>
                <a:ea typeface="Verdana" pitchFamily="34" charset="0"/>
                <a:cs typeface="Verdana" pitchFamily="34" charset="0"/>
              </a:rPr>
              <a:t>.</a:t>
            </a:r>
          </a:p>
          <a:p>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Evaldes</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Sadauskas</a:t>
            </a:r>
            <a:r>
              <a:rPr lang="en-US" sz="2400" dirty="0" smtClean="0">
                <a:latin typeface="Verdana" pitchFamily="34" charset="0"/>
                <a:ea typeface="Verdana" pitchFamily="34" charset="0"/>
                <a:cs typeface="Verdana" pitchFamily="34" charset="0"/>
              </a:rPr>
              <a:t> et al of Denmark (17) in their study of </a:t>
            </a:r>
            <a:r>
              <a:rPr lang="en-US" sz="2400" dirty="0" err="1" smtClean="0">
                <a:latin typeface="Verdana" pitchFamily="34" charset="0"/>
                <a:ea typeface="Verdana" pitchFamily="34" charset="0"/>
                <a:cs typeface="Verdana" pitchFamily="34" charset="0"/>
              </a:rPr>
              <a:t>Kupffer</a:t>
            </a:r>
            <a:r>
              <a:rPr lang="en-US" sz="2400" dirty="0" smtClean="0">
                <a:latin typeface="Verdana" pitchFamily="34" charset="0"/>
                <a:ea typeface="Verdana" pitchFamily="34" charset="0"/>
                <a:cs typeface="Verdana" pitchFamily="34" charset="0"/>
              </a:rPr>
              <a:t> cells being central in the removal of nanoparticles from the body, using gold nanoparticles intravenously and intra-</a:t>
            </a:r>
            <a:r>
              <a:rPr lang="en-US" sz="2400" dirty="0" err="1" smtClean="0">
                <a:latin typeface="Verdana" pitchFamily="34" charset="0"/>
                <a:ea typeface="Verdana" pitchFamily="34" charset="0"/>
                <a:cs typeface="Verdana" pitchFamily="34" charset="0"/>
              </a:rPr>
              <a:t>peritoneally</a:t>
            </a:r>
            <a:r>
              <a:rPr lang="en-US" sz="2400" dirty="0" smtClean="0">
                <a:latin typeface="Verdana" pitchFamily="34" charset="0"/>
                <a:ea typeface="Verdana" pitchFamily="34" charset="0"/>
                <a:cs typeface="Verdana" pitchFamily="34" charset="0"/>
              </a:rPr>
              <a:t> administered into adult mice  proved the above assertions beyond reasonable doubt. </a:t>
            </a:r>
          </a:p>
          <a:p>
            <a:pPr>
              <a:buNone/>
            </a:pPr>
            <a:endParaRPr lang="en-US" sz="2400" dirty="0" smtClean="0">
              <a:latin typeface="Verdana" pitchFamily="34" charset="0"/>
              <a:ea typeface="Verdana" pitchFamily="34" charset="0"/>
              <a:cs typeface="Verdana" pitchFamily="34" charset="0"/>
            </a:endParaRPr>
          </a:p>
          <a:p>
            <a:pPr>
              <a:buNone/>
            </a:pPr>
            <a:endParaRPr lang="en-US" sz="2400" dirty="0" smtClean="0">
              <a:latin typeface="Verdana" pitchFamily="34" charset="0"/>
              <a:ea typeface="Verdana" pitchFamily="34" charset="0"/>
              <a:cs typeface="Verdana" pitchFamily="34" charset="0"/>
            </a:endParaRPr>
          </a:p>
          <a:p>
            <a:pPr>
              <a:buNone/>
            </a:pP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 </a:t>
            </a:r>
            <a:r>
              <a:rPr lang="en-US" sz="2800" dirty="0" smtClean="0">
                <a:latin typeface="Verdana" pitchFamily="34" charset="0"/>
                <a:ea typeface="Verdana" pitchFamily="34" charset="0"/>
                <a:cs typeface="Verdana" pitchFamily="34" charset="0"/>
              </a:rPr>
              <a:t>LOCALLY AVAILABLE PLANTS.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92500" lnSpcReduction="20000"/>
          </a:bodyPr>
          <a:lstStyle/>
          <a:p>
            <a:r>
              <a:rPr lang="en-US" sz="2400" dirty="0" smtClean="0">
                <a:latin typeface="Verdana" pitchFamily="34" charset="0"/>
                <a:ea typeface="Verdana" pitchFamily="34" charset="0"/>
                <a:cs typeface="Verdana" pitchFamily="34" charset="0"/>
              </a:rPr>
              <a:t>Locally available plants like Bitter </a:t>
            </a:r>
            <a:r>
              <a:rPr lang="en-US" sz="2400" dirty="0" smtClean="0">
                <a:latin typeface="Verdana" pitchFamily="34" charset="0"/>
                <a:ea typeface="Verdana" pitchFamily="34" charset="0"/>
                <a:cs typeface="Verdana" pitchFamily="34" charset="0"/>
              </a:rPr>
              <a:t>leaf, </a:t>
            </a:r>
            <a:r>
              <a:rPr lang="en-US" sz="2400" dirty="0" err="1" smtClean="0">
                <a:latin typeface="Verdana" pitchFamily="34" charset="0"/>
                <a:ea typeface="Verdana" pitchFamily="34" charset="0"/>
                <a:cs typeface="Verdana" pitchFamily="34" charset="0"/>
              </a:rPr>
              <a:t>Uziza</a:t>
            </a:r>
            <a:r>
              <a:rPr lang="en-US" sz="2400" dirty="0" smtClean="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Utazi</a:t>
            </a:r>
            <a:r>
              <a:rPr lang="en-US" sz="2400" dirty="0" smtClean="0">
                <a:latin typeface="Verdana" pitchFamily="34" charset="0"/>
                <a:ea typeface="Verdana" pitchFamily="34" charset="0"/>
                <a:cs typeface="Verdana" pitchFamily="34" charset="0"/>
              </a:rPr>
              <a:t> were</a:t>
            </a:r>
            <a:r>
              <a:rPr lang="en-US" sz="2400" i="1" dirty="0" smtClean="0">
                <a:latin typeface="Verdana" pitchFamily="34" charset="0"/>
                <a:ea typeface="Verdana" pitchFamily="34" charset="0"/>
                <a:cs typeface="Verdana" pitchFamily="34" charset="0"/>
              </a:rPr>
              <a:t> </a:t>
            </a:r>
            <a:r>
              <a:rPr lang="en-US" sz="2400" dirty="0" smtClean="0">
                <a:latin typeface="Verdana" pitchFamily="34" charset="0"/>
                <a:ea typeface="Verdana" pitchFamily="34" charset="0"/>
                <a:cs typeface="Verdana" pitchFamily="34" charset="0"/>
              </a:rPr>
              <a:t>analyzed for the presence of the potent phytochemicals for cancer cure.</a:t>
            </a:r>
          </a:p>
          <a:p>
            <a:r>
              <a:rPr lang="en-US" sz="2400" dirty="0">
                <a:latin typeface="Verdana" pitchFamily="34" charset="0"/>
                <a:ea typeface="Verdana" pitchFamily="34" charset="0"/>
                <a:cs typeface="Verdana" pitchFamily="34" charset="0"/>
              </a:rPr>
              <a:t>The </a:t>
            </a:r>
            <a:r>
              <a:rPr lang="en-US" sz="2400" dirty="0" smtClean="0">
                <a:latin typeface="Verdana" pitchFamily="34" charset="0"/>
                <a:ea typeface="Verdana" pitchFamily="34" charset="0"/>
                <a:cs typeface="Verdana" pitchFamily="34" charset="0"/>
              </a:rPr>
              <a:t>proximate </a:t>
            </a:r>
            <a:r>
              <a:rPr lang="en-US" sz="2400" dirty="0">
                <a:latin typeface="Verdana" pitchFamily="34" charset="0"/>
                <a:ea typeface="Verdana" pitchFamily="34" charset="0"/>
                <a:cs typeface="Verdana" pitchFamily="34" charset="0"/>
              </a:rPr>
              <a:t>compositions of bitter leaf in grams/100g of the dried leaf were 36% protein, 5.6% fibre,3.6%fat, some calcium and carotenoid and little phytochemical( not significant for cancer cure</a:t>
            </a:r>
            <a:r>
              <a:rPr lang="en-US" sz="2400" dirty="0" smtClean="0">
                <a:latin typeface="Verdana" pitchFamily="34" charset="0"/>
                <a:ea typeface="Verdana" pitchFamily="34" charset="0"/>
                <a:cs typeface="Verdana" pitchFamily="34" charset="0"/>
              </a:rPr>
              <a:t>)</a:t>
            </a:r>
          </a:p>
          <a:p>
            <a:r>
              <a:rPr lang="en-US" sz="2400" dirty="0" smtClean="0">
                <a:latin typeface="Verdana" pitchFamily="34" charset="0"/>
                <a:ea typeface="Verdana" pitchFamily="34" charset="0"/>
                <a:cs typeface="Verdana" pitchFamily="34" charset="0"/>
              </a:rPr>
              <a:t>When bitter leaf is mixed </a:t>
            </a:r>
            <a:r>
              <a:rPr lang="en-US" sz="2400" dirty="0">
                <a:latin typeface="Verdana" pitchFamily="34" charset="0"/>
                <a:ea typeface="Verdana" pitchFamily="34" charset="0"/>
                <a:cs typeface="Verdana" pitchFamily="34" charset="0"/>
              </a:rPr>
              <a:t>with honey its bitterness is decreased and believed to be anti-parasitic, anti inflammatory and antibacterial (18</a:t>
            </a:r>
            <a:r>
              <a:rPr lang="en-US" sz="2400" dirty="0" smtClean="0">
                <a:latin typeface="Verdana" pitchFamily="34" charset="0"/>
                <a:ea typeface="Verdana" pitchFamily="34" charset="0"/>
                <a:cs typeface="Verdana" pitchFamily="34" charset="0"/>
              </a:rPr>
              <a:t>).</a:t>
            </a:r>
          </a:p>
          <a:p>
            <a:r>
              <a:rPr lang="en-US" sz="2400" dirty="0" err="1" smtClean="0">
                <a:latin typeface="Verdana" pitchFamily="34" charset="0"/>
                <a:ea typeface="Verdana" pitchFamily="34" charset="0"/>
                <a:cs typeface="Verdana" pitchFamily="34" charset="0"/>
              </a:rPr>
              <a:t>Uziza</a:t>
            </a:r>
            <a:r>
              <a:rPr lang="en-US" sz="2400" dirty="0" smtClean="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Utazi</a:t>
            </a:r>
            <a:r>
              <a:rPr lang="en-US" sz="2400" dirty="0" smtClean="0">
                <a:latin typeface="Verdana" pitchFamily="34" charset="0"/>
                <a:ea typeface="Verdana" pitchFamily="34" charset="0"/>
                <a:cs typeface="Verdana" pitchFamily="34" charset="0"/>
              </a:rPr>
              <a:t> were not relevant in the study so they were discarded.</a:t>
            </a:r>
            <a:endParaRPr lang="en-US" sz="2400" dirty="0">
              <a:latin typeface="Verdana" pitchFamily="34" charset="0"/>
              <a:ea typeface="Verdana" pitchFamily="34" charset="0"/>
              <a:cs typeface="Verdana" pitchFamily="34" charset="0"/>
            </a:endParaRPr>
          </a:p>
          <a:p>
            <a:pPr marL="0" indent="0">
              <a:buNone/>
            </a:pPr>
            <a:endParaRPr lang="en-US" sz="2400" dirty="0">
              <a:latin typeface="Verdana" pitchFamily="34" charset="0"/>
              <a:ea typeface="Verdana" pitchFamily="34" charset="0"/>
              <a:cs typeface="Verdana" pitchFamily="34" charset="0"/>
            </a:endParaRPr>
          </a:p>
          <a:p>
            <a:endParaRPr lang="en-US" sz="2400" dirty="0" smtClean="0">
              <a:latin typeface="Verdana" pitchFamily="34" charset="0"/>
              <a:ea typeface="Verdana" pitchFamily="34" charset="0"/>
              <a:cs typeface="Verdana" pitchFamily="34" charset="0"/>
            </a:endParaRPr>
          </a:p>
          <a:p>
            <a:pPr>
              <a:buNone/>
            </a:pPr>
            <a:r>
              <a:rPr lang="en-US" sz="2400" dirty="0" smtClean="0">
                <a:latin typeface="Verdana" pitchFamily="34" charset="0"/>
                <a:ea typeface="Verdana" pitchFamily="34" charset="0"/>
                <a:cs typeface="Verdana" pitchFamily="34"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MORINGA OLEIFERA PLANT AND PRODUCTS.</a:t>
            </a:r>
            <a:endParaRPr lang="en-US" sz="2800" dirty="0">
              <a:latin typeface="Verdana" pitchFamily="34" charset="0"/>
              <a:ea typeface="Verdana" pitchFamily="34" charset="0"/>
              <a:cs typeface="Verdana" pitchFamily="34" charset="0"/>
            </a:endParaRPr>
          </a:p>
        </p:txBody>
      </p:sp>
      <p:pic>
        <p:nvPicPr>
          <p:cNvPr id="2050" name="Picture 2" descr="C:\Users\PROF\Desktop\DrumstickTree.jpg"/>
          <p:cNvPicPr>
            <a:picLocks noGrp="1" noChangeAspect="1" noChangeArrowheads="1"/>
          </p:cNvPicPr>
          <p:nvPr>
            <p:ph idx="1"/>
          </p:nvPr>
        </p:nvPicPr>
        <p:blipFill>
          <a:blip r:embed="rId2"/>
          <a:srcRect/>
          <a:stretch>
            <a:fillRect/>
          </a:stretch>
        </p:blipFill>
        <p:spPr bwMode="auto">
          <a:xfrm>
            <a:off x="1752600" y="1600200"/>
            <a:ext cx="6019799" cy="452596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FINDINGS OF THE STUDY</a:t>
            </a:r>
            <a:endParaRPr lang="en-US" sz="3200" dirty="0"/>
          </a:p>
        </p:txBody>
      </p:sp>
      <p:sp>
        <p:nvSpPr>
          <p:cNvPr id="3" name="Content Placeholder 2"/>
          <p:cNvSpPr>
            <a:spLocks noGrp="1"/>
          </p:cNvSpPr>
          <p:nvPr>
            <p:ph idx="1"/>
          </p:nvPr>
        </p:nvSpPr>
        <p:spPr/>
        <p:txBody>
          <a:bodyPr>
            <a:noAutofit/>
          </a:bodyPr>
          <a:lstStyle/>
          <a:p>
            <a:r>
              <a:rPr lang="en-US" sz="2400" dirty="0" err="1">
                <a:latin typeface="Verdana" pitchFamily="34" charset="0"/>
                <a:ea typeface="Verdana" pitchFamily="34" charset="0"/>
                <a:cs typeface="Verdana" pitchFamily="34" charset="0"/>
              </a:rPr>
              <a:t>Obikwelu</a:t>
            </a:r>
            <a:r>
              <a:rPr lang="en-US" sz="2400" dirty="0">
                <a:latin typeface="Verdana" pitchFamily="34" charset="0"/>
                <a:ea typeface="Verdana" pitchFamily="34" charset="0"/>
                <a:cs typeface="Verdana" pitchFamily="34" charset="0"/>
              </a:rPr>
              <a:t> et al (20) </a:t>
            </a:r>
            <a:r>
              <a:rPr lang="en-US" sz="2400" dirty="0" smtClean="0">
                <a:latin typeface="Verdana" pitchFamily="34" charset="0"/>
                <a:ea typeface="Verdana" pitchFamily="34" charset="0"/>
                <a:cs typeface="Verdana" pitchFamily="34" charset="0"/>
              </a:rPr>
              <a:t>using a special wet technique on </a:t>
            </a:r>
            <a:r>
              <a:rPr lang="en-US" sz="2400" dirty="0">
                <a:latin typeface="Verdana" pitchFamily="34" charset="0"/>
                <a:ea typeface="Verdana" pitchFamily="34" charset="0"/>
                <a:cs typeface="Verdana" pitchFamily="34" charset="0"/>
              </a:rPr>
              <a:t>the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oleifera</a:t>
            </a:r>
            <a:r>
              <a:rPr lang="en-US" sz="2400" dirty="0" smtClean="0">
                <a:latin typeface="Verdana" pitchFamily="34" charset="0"/>
                <a:ea typeface="Verdana" pitchFamily="34" charset="0"/>
                <a:cs typeface="Verdana" pitchFamily="34" charset="0"/>
              </a:rPr>
              <a:t> </a:t>
            </a:r>
            <a:r>
              <a:rPr lang="en-US" sz="2400" dirty="0">
                <a:latin typeface="Verdana" pitchFamily="34" charset="0"/>
                <a:ea typeface="Verdana" pitchFamily="34" charset="0"/>
                <a:cs typeface="Verdana" pitchFamily="34" charset="0"/>
              </a:rPr>
              <a:t>dry leaf found </a:t>
            </a:r>
            <a:r>
              <a:rPr lang="en-US" sz="2400" dirty="0" smtClean="0">
                <a:latin typeface="Verdana" pitchFamily="34" charset="0"/>
                <a:ea typeface="Verdana" pitchFamily="34" charset="0"/>
                <a:cs typeface="Verdana" pitchFamily="34" charset="0"/>
              </a:rPr>
              <a:t> that  the extract contained high levels </a:t>
            </a:r>
            <a:r>
              <a:rPr lang="en-US" sz="2400" dirty="0">
                <a:latin typeface="Verdana" pitchFamily="34" charset="0"/>
                <a:ea typeface="Verdana" pitchFamily="34" charset="0"/>
                <a:cs typeface="Verdana" pitchFamily="34" charset="0"/>
              </a:rPr>
              <a:t>of </a:t>
            </a:r>
            <a:r>
              <a:rPr lang="en-US" sz="2400" dirty="0" smtClean="0">
                <a:latin typeface="Verdana" pitchFamily="34" charset="0"/>
                <a:ea typeface="Verdana" pitchFamily="34" charset="0"/>
                <a:cs typeface="Verdana" pitchFamily="34" charset="0"/>
              </a:rPr>
              <a:t>phytochemicals which are the ingredients that destroy cancer cells.</a:t>
            </a:r>
            <a:endParaRPr lang="en-US" sz="2400" dirty="0">
              <a:latin typeface="Verdana" pitchFamily="34" charset="0"/>
              <a:ea typeface="Verdana" pitchFamily="34" charset="0"/>
              <a:cs typeface="Verdana" pitchFamily="34" charset="0"/>
            </a:endParaRPr>
          </a:p>
          <a:p>
            <a:r>
              <a:rPr lang="en-US" sz="2400" dirty="0" err="1">
                <a:latin typeface="Verdana" pitchFamily="34" charset="0"/>
                <a:ea typeface="Verdana" pitchFamily="34" charset="0"/>
                <a:cs typeface="Verdana" pitchFamily="34" charset="0"/>
              </a:rPr>
              <a:t>Isoflavone</a:t>
            </a:r>
            <a:r>
              <a:rPr lang="en-US" sz="2400" dirty="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catechines</a:t>
            </a:r>
            <a:r>
              <a:rPr lang="en-US" sz="2400" dirty="0" smtClean="0">
                <a:latin typeface="Verdana" pitchFamily="34" charset="0"/>
                <a:ea typeface="Verdana" pitchFamily="34" charset="0"/>
                <a:cs typeface="Verdana" pitchFamily="34" charset="0"/>
              </a:rPr>
              <a:t> phytochemicals found in  the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extract act </a:t>
            </a:r>
            <a:r>
              <a:rPr lang="en-US" sz="2400" dirty="0">
                <a:latin typeface="Verdana" pitchFamily="34" charset="0"/>
                <a:ea typeface="Verdana" pitchFamily="34" charset="0"/>
                <a:cs typeface="Verdana" pitchFamily="34" charset="0"/>
              </a:rPr>
              <a:t>as anti-oxidants and scavenging agents </a:t>
            </a:r>
            <a:r>
              <a:rPr lang="en-US" sz="2400" dirty="0" smtClean="0">
                <a:latin typeface="Verdana" pitchFamily="34" charset="0"/>
                <a:ea typeface="Verdana" pitchFamily="34" charset="0"/>
                <a:cs typeface="Verdana" pitchFamily="34" charset="0"/>
              </a:rPr>
              <a:t>that remove dangerous </a:t>
            </a:r>
            <a:r>
              <a:rPr lang="en-US" sz="2400" dirty="0">
                <a:latin typeface="Verdana" pitchFamily="34" charset="0"/>
                <a:ea typeface="Verdana" pitchFamily="34" charset="0"/>
                <a:cs typeface="Verdana" pitchFamily="34" charset="0"/>
              </a:rPr>
              <a:t>free radicals in the </a:t>
            </a:r>
            <a:r>
              <a:rPr lang="en-US" sz="2400" dirty="0" smtClean="0">
                <a:latin typeface="Verdana" pitchFamily="34" charset="0"/>
                <a:ea typeface="Verdana" pitchFamily="34" charset="0"/>
                <a:cs typeface="Verdana" pitchFamily="34" charset="0"/>
              </a:rPr>
              <a:t>body.</a:t>
            </a:r>
          </a:p>
          <a:p>
            <a:r>
              <a:rPr lang="en-US" sz="2400" dirty="0" smtClean="0">
                <a:latin typeface="Verdana" pitchFamily="34" charset="0"/>
                <a:ea typeface="Verdana" pitchFamily="34" charset="0"/>
                <a:cs typeface="Verdana" pitchFamily="34" charset="0"/>
              </a:rPr>
              <a:t> The Ultra </a:t>
            </a:r>
            <a:r>
              <a:rPr lang="en-US" sz="2400" dirty="0">
                <a:latin typeface="Verdana" pitchFamily="34" charset="0"/>
                <a:ea typeface="Verdana" pitchFamily="34" charset="0"/>
                <a:cs typeface="Verdana" pitchFamily="34" charset="0"/>
              </a:rPr>
              <a:t>violet (UV) Visible </a:t>
            </a:r>
            <a:r>
              <a:rPr lang="en-US" sz="2400" dirty="0" smtClean="0">
                <a:latin typeface="Verdana" pitchFamily="34" charset="0"/>
                <a:ea typeface="Verdana" pitchFamily="34" charset="0"/>
                <a:cs typeface="Verdana" pitchFamily="34" charset="0"/>
              </a:rPr>
              <a:t>Spectrophotometer used in this study confirmed </a:t>
            </a:r>
            <a:r>
              <a:rPr lang="en-US" sz="2400" dirty="0">
                <a:latin typeface="Verdana" pitchFamily="34" charset="0"/>
                <a:ea typeface="Verdana" pitchFamily="34" charset="0"/>
                <a:cs typeface="Verdana" pitchFamily="34" charset="0"/>
              </a:rPr>
              <a:t>the speculative documentation </a:t>
            </a:r>
            <a:r>
              <a:rPr lang="en-US" sz="2400" dirty="0" smtClean="0">
                <a:latin typeface="Verdana" pitchFamily="34" charset="0"/>
                <a:ea typeface="Verdana" pitchFamily="34" charset="0"/>
                <a:cs typeface="Verdana" pitchFamily="34" charset="0"/>
              </a:rPr>
              <a:t>by earlier workers on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oleifera</a:t>
            </a:r>
            <a:r>
              <a:rPr lang="en-US" sz="2400" dirty="0" smtClean="0">
                <a:latin typeface="Verdana" pitchFamily="34" charset="0"/>
                <a:ea typeface="Verdana" pitchFamily="34" charset="0"/>
                <a:cs typeface="Verdana" pitchFamily="34" charset="0"/>
              </a:rPr>
              <a:t> shown in Figure 01. </a:t>
            </a:r>
            <a:endParaRPr lang="en-US" sz="2400" dirty="0">
              <a:latin typeface="Verdana" pitchFamily="34" charset="0"/>
              <a:ea typeface="Verdana" pitchFamily="34" charset="0"/>
              <a:cs typeface="Verdana" pitchFamily="34" charset="0"/>
            </a:endParaRPr>
          </a:p>
          <a:p>
            <a:pPr>
              <a:buNone/>
            </a:pPr>
            <a:r>
              <a:rPr lang="en-US" sz="2400" dirty="0">
                <a:latin typeface="Verdana" pitchFamily="34" charset="0"/>
                <a:ea typeface="Verdana" pitchFamily="34" charset="0"/>
                <a:cs typeface="Verdana" pitchFamily="34" charset="0"/>
              </a:rPr>
              <a:t>    </a:t>
            </a:r>
            <a:r>
              <a:rPr lang="en-US" sz="2400" dirty="0" smtClean="0">
                <a:latin typeface="Verdana" pitchFamily="34" charset="0"/>
                <a:ea typeface="Verdana" pitchFamily="34" charset="0"/>
                <a:cs typeface="Verdana" pitchFamily="34" charset="0"/>
              </a:rPr>
              <a:t>    </a:t>
            </a:r>
            <a:endParaRPr lang="en-US" sz="2400" dirty="0">
              <a:latin typeface="Verdana" pitchFamily="34" charset="0"/>
              <a:ea typeface="Verdana" pitchFamily="34" charset="0"/>
              <a:cs typeface="Verdana" pitchFamily="34" charset="0"/>
            </a:endParaRPr>
          </a:p>
          <a:p>
            <a:endParaRPr lang="en-US" sz="2000" dirty="0"/>
          </a:p>
        </p:txBody>
      </p:sp>
    </p:spTree>
    <p:extLst>
      <p:ext uri="{BB962C8B-B14F-4D97-AF65-F5344CB8AC3E}">
        <p14:creationId xmlns:p14="http://schemas.microsoft.com/office/powerpoint/2010/main" val="16763948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Verdana" pitchFamily="34" charset="0"/>
                <a:ea typeface="Verdana" pitchFamily="34" charset="0"/>
                <a:cs typeface="Verdana" pitchFamily="34" charset="0"/>
              </a:rPr>
              <a:t>THE PHYTOCHEMICALS IDENTIFIED IN GOLD NANOPARTICLE MORINGA EXTRACT.</a:t>
            </a:r>
            <a:endParaRPr lang="en-US" sz="2000" b="1"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a:bodyPr>
          <a:lstStyle/>
          <a:p>
            <a:r>
              <a:rPr lang="en-US" sz="2400" dirty="0" smtClean="0">
                <a:latin typeface="Verdana" pitchFamily="34" charset="0"/>
                <a:ea typeface="Verdana" pitchFamily="34" charset="0"/>
                <a:cs typeface="Verdana" pitchFamily="34" charset="0"/>
              </a:rPr>
              <a:t>The </a:t>
            </a:r>
            <a:r>
              <a:rPr lang="en-US" sz="2400" dirty="0" smtClean="0">
                <a:latin typeface="Verdana" pitchFamily="34" charset="0"/>
                <a:ea typeface="Verdana" pitchFamily="34" charset="0"/>
                <a:cs typeface="Verdana" pitchFamily="34" charset="0"/>
              </a:rPr>
              <a:t>phytochemicals flavonoids and </a:t>
            </a:r>
            <a:r>
              <a:rPr lang="en-US" sz="2400" dirty="0" err="1" smtClean="0">
                <a:latin typeface="Verdana" pitchFamily="34" charset="0"/>
                <a:ea typeface="Verdana" pitchFamily="34" charset="0"/>
                <a:cs typeface="Verdana" pitchFamily="34" charset="0"/>
              </a:rPr>
              <a:t>catechines</a:t>
            </a:r>
            <a:r>
              <a:rPr lang="en-US" sz="2400" dirty="0" smtClean="0">
                <a:latin typeface="Verdana" pitchFamily="34" charset="0"/>
                <a:ea typeface="Verdana" pitchFamily="34" charset="0"/>
                <a:cs typeface="Verdana" pitchFamily="34" charset="0"/>
              </a:rPr>
              <a:t> in the extract were known by earlier workers to  </a:t>
            </a:r>
            <a:endParaRPr lang="en-US" sz="2400" dirty="0" smtClean="0">
              <a:latin typeface="Verdana" pitchFamily="34" charset="0"/>
              <a:ea typeface="Verdana" pitchFamily="34" charset="0"/>
              <a:cs typeface="Verdana" pitchFamily="34" charset="0"/>
            </a:endParaRPr>
          </a:p>
          <a:p>
            <a:pPr>
              <a:buFont typeface="Wingdings" pitchFamily="2" charset="2"/>
              <a:buChar char="Ø"/>
            </a:pPr>
            <a:r>
              <a:rPr lang="en-US" sz="2400" dirty="0" smtClean="0">
                <a:latin typeface="Verdana" pitchFamily="34" charset="0"/>
                <a:ea typeface="Verdana" pitchFamily="34" charset="0"/>
                <a:cs typeface="Verdana" pitchFamily="34" charset="0"/>
              </a:rPr>
              <a:t>Act as scavengers for free radicals in the body</a:t>
            </a:r>
          </a:p>
          <a:p>
            <a:pPr>
              <a:buFont typeface="Wingdings" pitchFamily="2" charset="2"/>
              <a:buChar char="Ø"/>
            </a:pPr>
            <a:r>
              <a:rPr lang="en-US" sz="2400" dirty="0" smtClean="0">
                <a:latin typeface="Verdana" pitchFamily="34" charset="0"/>
                <a:ea typeface="Verdana" pitchFamily="34" charset="0"/>
                <a:cs typeface="Verdana" pitchFamily="34" charset="0"/>
              </a:rPr>
              <a:t>Act as antioxidants and </a:t>
            </a:r>
          </a:p>
          <a:p>
            <a:pPr>
              <a:buFont typeface="Wingdings" pitchFamily="2" charset="2"/>
              <a:buChar char="Ø"/>
            </a:pPr>
            <a:r>
              <a:rPr lang="en-US" sz="2400" dirty="0" smtClean="0">
                <a:latin typeface="Verdana" pitchFamily="34" charset="0"/>
                <a:ea typeface="Verdana" pitchFamily="34" charset="0"/>
                <a:cs typeface="Verdana" pitchFamily="34" charset="0"/>
              </a:rPr>
              <a:t>Reduce gold ions to gold </a:t>
            </a:r>
            <a:r>
              <a:rPr lang="en-US" sz="2400" dirty="0" err="1" smtClean="0">
                <a:latin typeface="Verdana" pitchFamily="34" charset="0"/>
                <a:ea typeface="Verdana" pitchFamily="34" charset="0"/>
                <a:cs typeface="Verdana" pitchFamily="34" charset="0"/>
              </a:rPr>
              <a:t>nanoparticles</a:t>
            </a:r>
            <a:endParaRPr lang="en-US" sz="2400" dirty="0" smtClean="0">
              <a:latin typeface="Verdana" pitchFamily="34" charset="0"/>
              <a:ea typeface="Verdana" pitchFamily="34" charset="0"/>
              <a:cs typeface="Verdana" pitchFamily="34" charset="0"/>
            </a:endParaRPr>
          </a:p>
          <a:p>
            <a:pPr>
              <a:buFont typeface="Wingdings" pitchFamily="2" charset="2"/>
              <a:buChar char="Ø"/>
            </a:pPr>
            <a:r>
              <a:rPr lang="en-US" sz="2400" dirty="0" smtClean="0">
                <a:latin typeface="Verdana" pitchFamily="34" charset="0"/>
                <a:ea typeface="Verdana" pitchFamily="34" charset="0"/>
                <a:cs typeface="Verdana" pitchFamily="34" charset="0"/>
              </a:rPr>
              <a:t>Coat the gold </a:t>
            </a:r>
            <a:r>
              <a:rPr lang="en-US" sz="2400" dirty="0" err="1" smtClean="0">
                <a:latin typeface="Verdana" pitchFamily="34" charset="0"/>
                <a:ea typeface="Verdana" pitchFamily="34" charset="0"/>
                <a:cs typeface="Verdana" pitchFamily="34" charset="0"/>
              </a:rPr>
              <a:t>nanoparticles</a:t>
            </a:r>
            <a:r>
              <a:rPr lang="en-US" sz="2400" dirty="0" smtClean="0">
                <a:latin typeface="Verdana" pitchFamily="34" charset="0"/>
                <a:ea typeface="Verdana" pitchFamily="34" charset="0"/>
                <a:cs typeface="Verdana" pitchFamily="34" charset="0"/>
              </a:rPr>
              <a:t> and </a:t>
            </a:r>
          </a:p>
          <a:p>
            <a:pPr>
              <a:buFont typeface="Wingdings" pitchFamily="2" charset="2"/>
              <a:buChar char="Ø"/>
            </a:pPr>
            <a:r>
              <a:rPr lang="en-US" sz="2400" dirty="0" smtClean="0">
                <a:latin typeface="Verdana" pitchFamily="34" charset="0"/>
                <a:ea typeface="Verdana" pitchFamily="34" charset="0"/>
                <a:cs typeface="Verdana" pitchFamily="34" charset="0"/>
              </a:rPr>
              <a:t>Act as anti-cancer agents.</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EFFECT OF THE GOLD NANOPARTICLE- MORINGA EXTRACT  ON THE BREAST CANCER.</a:t>
            </a:r>
            <a:endParaRPr lang="en-US" sz="2800" b="1"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err="1" smtClean="0"/>
              <a:t>nanonization</a:t>
            </a:r>
            <a:r>
              <a:rPr lang="en-US" dirty="0" smtClean="0"/>
              <a:t> process of gold salt by the </a:t>
            </a:r>
            <a:r>
              <a:rPr lang="en-US" dirty="0" err="1" smtClean="0"/>
              <a:t>moringa</a:t>
            </a:r>
            <a:r>
              <a:rPr lang="en-US" dirty="0" smtClean="0"/>
              <a:t> </a:t>
            </a:r>
            <a:r>
              <a:rPr lang="en-US" dirty="0" err="1" smtClean="0"/>
              <a:t>oleifera</a:t>
            </a:r>
            <a:r>
              <a:rPr lang="en-US" dirty="0" smtClean="0"/>
              <a:t> extract achieved the dual purpose of reduction of gold salt to gold nanoparticles and adhering of the phytochemicals to the gold nanoparticles.</a:t>
            </a:r>
          </a:p>
          <a:p>
            <a:r>
              <a:rPr lang="en-US" dirty="0" smtClean="0"/>
              <a:t>The pay load of  the gold nanoparticles and the phytochemicals is the anti-carcinogenic curative missile for the breast cancer treatment. </a:t>
            </a:r>
          </a:p>
          <a:p>
            <a:r>
              <a:rPr lang="en-US" dirty="0" smtClean="0"/>
              <a:t>The  </a:t>
            </a:r>
            <a:r>
              <a:rPr lang="en-US" dirty="0"/>
              <a:t>high surface to volume ratio of this </a:t>
            </a:r>
            <a:r>
              <a:rPr lang="en-US" dirty="0" smtClean="0"/>
              <a:t>gold nanoparticle-</a:t>
            </a:r>
            <a:r>
              <a:rPr lang="en-US" dirty="0" err="1" smtClean="0"/>
              <a:t>moringa</a:t>
            </a:r>
            <a:r>
              <a:rPr lang="en-US" dirty="0" smtClean="0"/>
              <a:t> extract provides  </a:t>
            </a:r>
            <a:r>
              <a:rPr lang="en-US" dirty="0"/>
              <a:t>the indescribable affinity and drive towards a disturbed(cancerous) surface which acts as kinetically ready receptor. </a:t>
            </a:r>
            <a:endParaRPr lang="en-US" dirty="0" smtClean="0"/>
          </a:p>
          <a:p>
            <a:r>
              <a:rPr lang="en-US" dirty="0" smtClean="0"/>
              <a:t>As soon as this gold nanoparticle-</a:t>
            </a:r>
            <a:r>
              <a:rPr lang="en-US" dirty="0" err="1" smtClean="0"/>
              <a:t>moringa</a:t>
            </a:r>
            <a:r>
              <a:rPr lang="en-US" dirty="0" smtClean="0"/>
              <a:t> extract fluid enters the breast it is kinetically drawn to the disturbed cancerous surface to stick to destroy the cancer.</a:t>
            </a:r>
            <a:endParaRPr lang="en-US" dirty="0"/>
          </a:p>
          <a:p>
            <a:endParaRPr lang="en-US" dirty="0"/>
          </a:p>
        </p:txBody>
      </p:sp>
    </p:spTree>
    <p:extLst>
      <p:ext uri="{BB962C8B-B14F-4D97-AF65-F5344CB8AC3E}">
        <p14:creationId xmlns:p14="http://schemas.microsoft.com/office/powerpoint/2010/main" val="36410703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BREAST ANATOMY FOR CANCER CURE</a:t>
            </a:r>
            <a:endParaRPr lang="en-US" dirty="0"/>
          </a:p>
        </p:txBody>
      </p:sp>
      <p:pic>
        <p:nvPicPr>
          <p:cNvPr id="4" name="Content Placeholder 3" descr="E:\anatprofile3.JPG"/>
          <p:cNvPicPr>
            <a:picLocks noGrp="1"/>
          </p:cNvPicPr>
          <p:nvPr>
            <p:ph idx="1"/>
          </p:nvPr>
        </p:nvPicPr>
        <p:blipFill>
          <a:blip r:embed="rId2"/>
          <a:srcRect/>
          <a:stretch>
            <a:fillRect/>
          </a:stretch>
        </p:blipFill>
        <p:spPr bwMode="auto">
          <a:xfrm>
            <a:off x="860710" y="1600200"/>
            <a:ext cx="7422579" cy="4525963"/>
          </a:xfrm>
          <a:prstGeom prst="rect">
            <a:avLst/>
          </a:prstGeom>
          <a:noFill/>
          <a:ln w="9525">
            <a:noFill/>
            <a:miter lim="800000"/>
            <a:headEnd/>
            <a:tailEnd/>
          </a:ln>
        </p:spPr>
      </p:pic>
    </p:spTree>
    <p:extLst>
      <p:ext uri="{BB962C8B-B14F-4D97-AF65-F5344CB8AC3E}">
        <p14:creationId xmlns:p14="http://schemas.microsoft.com/office/powerpoint/2010/main" val="31309844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latin typeface="Verdana" pitchFamily="34" charset="0"/>
                <a:ea typeface="Verdana" pitchFamily="34" charset="0"/>
                <a:cs typeface="Verdana" pitchFamily="34" charset="0"/>
              </a:rPr>
              <a:t>BREAST DETAILED STRUCTURE.</a:t>
            </a:r>
            <a:endParaRPr lang="en-US" sz="1800" dirty="0">
              <a:latin typeface="Verdana" pitchFamily="34" charset="0"/>
              <a:ea typeface="Verdana" pitchFamily="34" charset="0"/>
              <a:cs typeface="Verdana" pitchFamily="34" charset="0"/>
            </a:endParaRPr>
          </a:p>
        </p:txBody>
      </p:sp>
      <p:pic>
        <p:nvPicPr>
          <p:cNvPr id="5" name="Content Placeholder 3" descr="E:\anatprofile3.JPG"/>
          <p:cNvPicPr>
            <a:picLocks noGrp="1"/>
          </p:cNvPicPr>
          <p:nvPr>
            <p:ph idx="1"/>
          </p:nvPr>
        </p:nvPicPr>
        <p:blipFill>
          <a:blip r:embed="rId3"/>
          <a:srcRect/>
          <a:stretch>
            <a:fillRect/>
          </a:stretch>
        </p:blipFill>
        <p:spPr bwMode="auto">
          <a:xfrm>
            <a:off x="860710" y="1600200"/>
            <a:ext cx="7422579" cy="4525963"/>
          </a:xfrm>
          <a:prstGeom prst="rect">
            <a:avLst/>
          </a:prstGeom>
          <a:noFill/>
          <a:ln w="9525">
            <a:noFill/>
            <a:miter lim="800000"/>
            <a:headEnd/>
            <a:tailEnd/>
          </a:ln>
        </p:spPr>
      </p:pic>
    </p:spTree>
    <p:extLst>
      <p:ext uri="{BB962C8B-B14F-4D97-AF65-F5344CB8AC3E}">
        <p14:creationId xmlns:p14="http://schemas.microsoft.com/office/powerpoint/2010/main" val="5730119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latin typeface="Verdana" pitchFamily="34" charset="0"/>
                <a:ea typeface="Verdana" pitchFamily="34" charset="0"/>
                <a:cs typeface="Verdana" pitchFamily="34" charset="0"/>
              </a:rPr>
              <a:t>PROPOSED MECHANISMS OF CANCER(TUMOUR) ANNIHILIATION BY APPROPRIATE NANOPARTICLES.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77500" lnSpcReduction="20000"/>
          </a:bodyPr>
          <a:lstStyle/>
          <a:p>
            <a:r>
              <a:rPr lang="en-US" sz="2400" dirty="0" smtClean="0">
                <a:latin typeface="Verdana" pitchFamily="34" charset="0"/>
                <a:ea typeface="Verdana" pitchFamily="34" charset="0"/>
                <a:cs typeface="Verdana" pitchFamily="34" charset="0"/>
              </a:rPr>
              <a:t>Y. Matsumura and H. Maeda(21) observed the enhanced permeability and retention(EPR) of nanoparticles around body tissues leading to the accumulation of nanoparticles around the tissue.</a:t>
            </a:r>
          </a:p>
          <a:p>
            <a:r>
              <a:rPr lang="en-US" sz="2400" dirty="0" smtClean="0">
                <a:latin typeface="Verdana" pitchFamily="34" charset="0"/>
                <a:ea typeface="Verdana" pitchFamily="34" charset="0"/>
                <a:cs typeface="Verdana" pitchFamily="34" charset="0"/>
              </a:rPr>
              <a:t>EPR effect is promoted by increase in surface energy and tensile stress around the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site generating surface energy and tensile effect (SETE) proposed by </a:t>
            </a:r>
            <a:r>
              <a:rPr lang="en-US" sz="2400" dirty="0" err="1" smtClean="0">
                <a:latin typeface="Verdana" pitchFamily="34" charset="0"/>
                <a:ea typeface="Verdana" pitchFamily="34" charset="0"/>
                <a:cs typeface="Verdana" pitchFamily="34" charset="0"/>
              </a:rPr>
              <a:t>Obikwelu</a:t>
            </a:r>
            <a:r>
              <a:rPr lang="en-US" sz="2400" dirty="0" smtClean="0">
                <a:latin typeface="Verdana" pitchFamily="34" charset="0"/>
                <a:ea typeface="Verdana" pitchFamily="34" charset="0"/>
                <a:cs typeface="Verdana" pitchFamily="34" charset="0"/>
              </a:rPr>
              <a:t>(22).</a:t>
            </a:r>
          </a:p>
          <a:p>
            <a:r>
              <a:rPr lang="en-US" sz="2400" dirty="0" smtClean="0">
                <a:latin typeface="Verdana" pitchFamily="34" charset="0"/>
                <a:ea typeface="Verdana" pitchFamily="34" charset="0"/>
                <a:cs typeface="Verdana" pitchFamily="34" charset="0"/>
              </a:rPr>
              <a:t>SETE effect makes the structures around the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permeable and the </a:t>
            </a:r>
            <a:r>
              <a:rPr lang="en-US" sz="2400" dirty="0" err="1" smtClean="0">
                <a:latin typeface="Verdana" pitchFamily="34" charset="0"/>
                <a:ea typeface="Verdana" pitchFamily="34" charset="0"/>
                <a:cs typeface="Verdana" pitchFamily="34" charset="0"/>
              </a:rPr>
              <a:t>nanoparticles</a:t>
            </a:r>
            <a:r>
              <a:rPr lang="en-US" sz="2400" dirty="0" smtClean="0">
                <a:latin typeface="Verdana" pitchFamily="34" charset="0"/>
                <a:ea typeface="Verdana" pitchFamily="34" charset="0"/>
                <a:cs typeface="Verdana" pitchFamily="34" charset="0"/>
              </a:rPr>
              <a:t> with comparable sizes with the structures  which kinetically leak into the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interstitium</a:t>
            </a:r>
            <a:r>
              <a:rPr lang="en-US" sz="2400" dirty="0" smtClean="0">
                <a:latin typeface="Verdana" pitchFamily="34" charset="0"/>
                <a:ea typeface="Verdana" pitchFamily="34" charset="0"/>
                <a:cs typeface="Verdana" pitchFamily="34" charset="0"/>
              </a:rPr>
              <a:t> to effect the gradual  annihilation  of the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a:t>
            </a:r>
          </a:p>
          <a:p>
            <a:r>
              <a:rPr lang="en-US" sz="2400" dirty="0" smtClean="0">
                <a:latin typeface="Verdana" pitchFamily="34" charset="0"/>
                <a:ea typeface="Verdana" pitchFamily="34" charset="0"/>
                <a:cs typeface="Verdana" pitchFamily="34" charset="0"/>
              </a:rPr>
              <a:t>Interstitial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interstitium</a:t>
            </a:r>
            <a:r>
              <a:rPr lang="en-US" sz="2400" dirty="0" smtClean="0">
                <a:latin typeface="Verdana" pitchFamily="34" charset="0"/>
                <a:ea typeface="Verdana" pitchFamily="34" charset="0"/>
                <a:cs typeface="Verdana" pitchFamily="34" charset="0"/>
              </a:rPr>
              <a:t> poisoning( ITP) recently proposed by Obikwelu et al (22) where nanoparticles of sizes 0.225 of the size of the adjoining infected cell units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cells) locate in the interstitial sites to effect a cure.</a:t>
            </a:r>
          </a:p>
          <a:p>
            <a:r>
              <a:rPr lang="en-US" sz="2400" dirty="0" err="1" smtClean="0">
                <a:latin typeface="Verdana" pitchFamily="34" charset="0"/>
                <a:ea typeface="Verdana" pitchFamily="34" charset="0"/>
                <a:cs typeface="Verdana" pitchFamily="34" charset="0"/>
              </a:rPr>
              <a:t>Substitutional</a:t>
            </a:r>
            <a:r>
              <a:rPr lang="en-US" sz="2400" dirty="0" smtClean="0">
                <a:latin typeface="Verdana" pitchFamily="34" charset="0"/>
                <a:ea typeface="Verdana" pitchFamily="34" charset="0"/>
                <a:cs typeface="Verdana" pitchFamily="34" charset="0"/>
              </a:rPr>
              <a:t> Poisoning (SP) (22) results from using varying sizes of nanoparticles in a domain of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cell units to retard or put a stop to the growth of the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interface.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Verdana" pitchFamily="34" charset="0"/>
                <a:ea typeface="Verdana" pitchFamily="34" charset="0"/>
                <a:cs typeface="Verdana" pitchFamily="34" charset="0"/>
              </a:rPr>
              <a:t>PROPOSED PICTORIAL MECHANISM OF M-</a:t>
            </a:r>
            <a:r>
              <a:rPr lang="en-US" sz="2400" dirty="0" err="1" smtClean="0">
                <a:latin typeface="Verdana" pitchFamily="34" charset="0"/>
                <a:ea typeface="Verdana" pitchFamily="34" charset="0"/>
                <a:cs typeface="Verdana" pitchFamily="34" charset="0"/>
              </a:rPr>
              <a:t>AuNP</a:t>
            </a:r>
            <a:r>
              <a:rPr lang="en-US" sz="2400" dirty="0" smtClean="0">
                <a:latin typeface="Verdana" pitchFamily="34" charset="0"/>
                <a:ea typeface="Verdana" pitchFamily="34" charset="0"/>
                <a:cs typeface="Verdana" pitchFamily="34" charset="0"/>
              </a:rPr>
              <a:t> INTERACTION WITH CANCER CELL IN THE BREAST</a:t>
            </a:r>
            <a:endParaRPr lang="en-US" sz="2400" dirty="0">
              <a:latin typeface="Verdana" pitchFamily="34" charset="0"/>
              <a:ea typeface="Verdana" pitchFamily="34" charset="0"/>
              <a:cs typeface="Verdana" pitchFamily="34" charset="0"/>
            </a:endParaRPr>
          </a:p>
        </p:txBody>
      </p:sp>
      <p:pic>
        <p:nvPicPr>
          <p:cNvPr id="4" name="Content Placeholder 3"/>
          <p:cNvPicPr>
            <a:picLocks noGrp="1"/>
          </p:cNvPicPr>
          <p:nvPr>
            <p:ph idx="1"/>
          </p:nvPr>
        </p:nvPicPr>
        <p:blipFill>
          <a:blip r:embed="rId2"/>
          <a:srcRect/>
          <a:stretch>
            <a:fillRect/>
          </a:stretch>
        </p:blipFill>
        <p:spPr bwMode="auto">
          <a:xfrm>
            <a:off x="1447800" y="1295400"/>
            <a:ext cx="7010400" cy="5783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Verdana" pitchFamily="34" charset="0"/>
                <a:ea typeface="Verdana" pitchFamily="34" charset="0"/>
                <a:cs typeface="Verdana" pitchFamily="34" charset="0"/>
              </a:rPr>
              <a:t>TARGETING THE BREAST CANCER MECHANISM USING POLYMERIZED MORINGA EXTRACT, CHALLENGE OF MEMS BIOENGINEERS</a:t>
            </a:r>
            <a:endParaRPr lang="en-US" sz="2000" dirty="0">
              <a:latin typeface="Verdana" pitchFamily="34" charset="0"/>
              <a:ea typeface="Verdana" pitchFamily="34" charset="0"/>
              <a:cs typeface="Verdana" pitchFamily="34" charset="0"/>
            </a:endParaRPr>
          </a:p>
        </p:txBody>
      </p:sp>
      <p:pic>
        <p:nvPicPr>
          <p:cNvPr id="4" name="Content Placeholder 3"/>
          <p:cNvPicPr>
            <a:picLocks noGrp="1"/>
          </p:cNvPicPr>
          <p:nvPr>
            <p:ph idx="1"/>
          </p:nvPr>
        </p:nvPicPr>
        <p:blipFill>
          <a:blip r:embed="rId2"/>
          <a:srcRect/>
          <a:stretch>
            <a:fillRect/>
          </a:stretch>
        </p:blipFill>
        <p:spPr bwMode="auto">
          <a:xfrm>
            <a:off x="457200" y="2404168"/>
            <a:ext cx="8229600" cy="29180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latin typeface="Verdana" pitchFamily="34" charset="0"/>
                <a:ea typeface="Verdana" pitchFamily="34" charset="0"/>
                <a:cs typeface="Verdana" pitchFamily="34" charset="0"/>
              </a:rPr>
              <a:t>ADMINISTRATION OF THE GOLD NANOPARTICLE MORINGA EXTRACT INTO THE BODY</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77500" lnSpcReduction="20000"/>
          </a:bodyPr>
          <a:lstStyle/>
          <a:p>
            <a:r>
              <a:rPr lang="en-US" sz="2400" dirty="0" smtClean="0">
                <a:latin typeface="Verdana" pitchFamily="34" charset="0"/>
                <a:ea typeface="Verdana" pitchFamily="34" charset="0"/>
                <a:cs typeface="Verdana" pitchFamily="34" charset="0"/>
              </a:rPr>
              <a:t>From our preliminary analyses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leaf contained the highest concentration (about 1270mg/g) of </a:t>
            </a:r>
            <a:r>
              <a:rPr lang="en-US" sz="2400" dirty="0" err="1" smtClean="0">
                <a:latin typeface="Verdana" pitchFamily="34" charset="0"/>
                <a:ea typeface="Verdana" pitchFamily="34" charset="0"/>
                <a:cs typeface="Verdana" pitchFamily="34" charset="0"/>
              </a:rPr>
              <a:t>phytochemicals</a:t>
            </a:r>
            <a:r>
              <a:rPr lang="en-US" sz="2400" dirty="0" smtClean="0">
                <a:latin typeface="Verdana" pitchFamily="34" charset="0"/>
                <a:ea typeface="Verdana" pitchFamily="34" charset="0"/>
                <a:cs typeface="Verdana" pitchFamily="34" charset="0"/>
              </a:rPr>
              <a:t>, the seed (about 1080mg/g) and the stem about (107mg/g)  especially of </a:t>
            </a:r>
            <a:r>
              <a:rPr lang="en-US" sz="2400" dirty="0" err="1" smtClean="0">
                <a:latin typeface="Verdana" pitchFamily="34" charset="0"/>
                <a:ea typeface="Verdana" pitchFamily="34" charset="0"/>
                <a:cs typeface="Verdana" pitchFamily="34" charset="0"/>
              </a:rPr>
              <a:t>isoflavone</a:t>
            </a:r>
            <a:r>
              <a:rPr lang="en-US" sz="2400" dirty="0" smtClean="0">
                <a:latin typeface="Verdana" pitchFamily="34" charset="0"/>
                <a:ea typeface="Verdana" pitchFamily="34" charset="0"/>
                <a:cs typeface="Verdana" pitchFamily="34" charset="0"/>
              </a:rPr>
              <a:t>.</a:t>
            </a:r>
          </a:p>
          <a:p>
            <a:r>
              <a:rPr lang="en-US" sz="2400" dirty="0" smtClean="0">
                <a:latin typeface="Verdana" pitchFamily="34" charset="0"/>
                <a:ea typeface="Verdana" pitchFamily="34" charset="0"/>
                <a:cs typeface="Verdana" pitchFamily="34" charset="0"/>
              </a:rPr>
              <a:t>The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leaves or seeds, after appropriate hygienic treatment could be finely ground and dozed into edible  slurry like colloidal corn flour(</a:t>
            </a:r>
            <a:r>
              <a:rPr lang="en-US" sz="2400" i="1" dirty="0" err="1" smtClean="0">
                <a:latin typeface="Verdana" pitchFamily="34" charset="0"/>
                <a:ea typeface="Verdana" pitchFamily="34" charset="0"/>
                <a:cs typeface="Verdana" pitchFamily="34" charset="0"/>
              </a:rPr>
              <a:t>akamu</a:t>
            </a:r>
            <a:r>
              <a:rPr lang="en-US" sz="2400" dirty="0" smtClean="0">
                <a:latin typeface="Verdana" pitchFamily="34" charset="0"/>
                <a:ea typeface="Verdana" pitchFamily="34" charset="0"/>
                <a:cs typeface="Verdana" pitchFamily="34" charset="0"/>
              </a:rPr>
              <a:t>), yam porridge, </a:t>
            </a:r>
            <a:r>
              <a:rPr lang="en-US" sz="2400" dirty="0" err="1" smtClean="0">
                <a:latin typeface="Verdana" pitchFamily="34" charset="0"/>
                <a:ea typeface="Verdana" pitchFamily="34" charset="0"/>
                <a:cs typeface="Verdana" pitchFamily="34" charset="0"/>
              </a:rPr>
              <a:t>jollof</a:t>
            </a:r>
            <a:r>
              <a:rPr lang="en-US" sz="2400" dirty="0" smtClean="0">
                <a:latin typeface="Verdana" pitchFamily="34" charset="0"/>
                <a:ea typeface="Verdana" pitchFamily="34" charset="0"/>
                <a:cs typeface="Verdana" pitchFamily="34" charset="0"/>
              </a:rPr>
              <a:t> rice or any other solid delicacy and eaten as food.    </a:t>
            </a:r>
          </a:p>
          <a:p>
            <a:r>
              <a:rPr lang="en-US" sz="2400" dirty="0" smtClean="0">
                <a:latin typeface="Verdana" pitchFamily="34" charset="0"/>
                <a:ea typeface="Verdana" pitchFamily="34" charset="0"/>
                <a:cs typeface="Verdana" pitchFamily="34" charset="0"/>
              </a:rPr>
              <a:t>The active payload of anti-cancer ingredient in an appropriately designed </a:t>
            </a:r>
            <a:r>
              <a:rPr lang="en-US" sz="2400" dirty="0" err="1" smtClean="0">
                <a:latin typeface="Verdana" pitchFamily="34" charset="0"/>
                <a:ea typeface="Verdana" pitchFamily="34" charset="0"/>
                <a:cs typeface="Verdana" pitchFamily="34" charset="0"/>
              </a:rPr>
              <a:t>nano</a:t>
            </a:r>
            <a:r>
              <a:rPr lang="en-US" sz="2400" dirty="0" smtClean="0">
                <a:latin typeface="Verdana" pitchFamily="34" charset="0"/>
                <a:ea typeface="Verdana" pitchFamily="34" charset="0"/>
                <a:cs typeface="Verdana" pitchFamily="34" charset="0"/>
              </a:rPr>
              <a:t>-receptacle (MEMS device) would dissolve in the blood stream and locate to the breast environment to effect the expected cure.</a:t>
            </a:r>
          </a:p>
          <a:p>
            <a:r>
              <a:rPr lang="en-US" sz="2400" dirty="0" smtClean="0">
                <a:latin typeface="Verdana" pitchFamily="34" charset="0"/>
                <a:ea typeface="Verdana" pitchFamily="34" charset="0"/>
                <a:cs typeface="Verdana" pitchFamily="34" charset="0"/>
              </a:rPr>
              <a:t>The correct and effective administration mode of the curative payload will be decided by the medical professional.</a:t>
            </a:r>
          </a:p>
          <a:p>
            <a:r>
              <a:rPr lang="en-US" sz="2400" dirty="0" smtClean="0">
                <a:latin typeface="Verdana" pitchFamily="34" charset="0"/>
                <a:ea typeface="Verdana" pitchFamily="34" charset="0"/>
                <a:cs typeface="Verdana" pitchFamily="34" charset="0"/>
              </a:rPr>
              <a:t>Monitored dosage will determine the kinetics of the treatment.</a:t>
            </a:r>
          </a:p>
          <a:p>
            <a:r>
              <a:rPr lang="en-US" sz="2400" dirty="0" smtClean="0">
                <a:latin typeface="Verdana" pitchFamily="34" charset="0"/>
                <a:ea typeface="Verdana" pitchFamily="34" charset="0"/>
                <a:cs typeface="Verdana" pitchFamily="34" charset="0"/>
              </a:rPr>
              <a:t>The severity of the cancer disease will determine the dosage as decided by the medical specialists.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NEXT STEP– clinical trials.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85000" lnSpcReduction="10000"/>
          </a:bodyPr>
          <a:lstStyle/>
          <a:p>
            <a:pPr>
              <a:buNone/>
            </a:pPr>
            <a:r>
              <a:rPr lang="en-US" sz="2400" dirty="0" smtClean="0">
                <a:latin typeface="Verdana" pitchFamily="34" charset="0"/>
                <a:ea typeface="Verdana" pitchFamily="34" charset="0"/>
                <a:cs typeface="Verdana" pitchFamily="34" charset="0"/>
              </a:rPr>
              <a:t>   The curative payloads of this gold nanoparticle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extract in the proper </a:t>
            </a:r>
            <a:r>
              <a:rPr lang="en-US" sz="2400" dirty="0" err="1" smtClean="0">
                <a:latin typeface="Verdana" pitchFamily="34" charset="0"/>
                <a:ea typeface="Verdana" pitchFamily="34" charset="0"/>
                <a:cs typeface="Verdana" pitchFamily="34" charset="0"/>
              </a:rPr>
              <a:t>aqueuos</a:t>
            </a:r>
            <a:r>
              <a:rPr lang="en-US" sz="2400" dirty="0" smtClean="0">
                <a:latin typeface="Verdana" pitchFamily="34" charset="0"/>
                <a:ea typeface="Verdana" pitchFamily="34" charset="0"/>
                <a:cs typeface="Verdana" pitchFamily="34" charset="0"/>
              </a:rPr>
              <a:t> medium will be injected into the cells  of any guinea pig preferably rabbits and the changes will be observed with an appropriate equipment.</a:t>
            </a:r>
          </a:p>
          <a:p>
            <a:r>
              <a:rPr lang="en-US" sz="2400" dirty="0" smtClean="0">
                <a:latin typeface="Verdana" pitchFamily="34" charset="0"/>
                <a:ea typeface="Verdana" pitchFamily="34" charset="0"/>
                <a:cs typeface="Verdana" pitchFamily="34" charset="0"/>
              </a:rPr>
              <a:t>In-vitro stability of all the above will be studied using UV-Spectrophotometer and better analytical tools.</a:t>
            </a:r>
          </a:p>
          <a:p>
            <a:r>
              <a:rPr lang="en-US" sz="2400" dirty="0" smtClean="0">
                <a:latin typeface="Verdana" pitchFamily="34" charset="0"/>
                <a:ea typeface="Verdana" pitchFamily="34" charset="0"/>
                <a:cs typeface="Verdana" pitchFamily="34" charset="0"/>
              </a:rPr>
              <a:t>Then in-vivo studies in the guinea pigs will be done for further findings before human trials will be embarked on.</a:t>
            </a:r>
          </a:p>
          <a:p>
            <a:r>
              <a:rPr lang="en-US" sz="2400" dirty="0" smtClean="0">
                <a:latin typeface="Verdana" pitchFamily="34" charset="0"/>
                <a:ea typeface="Verdana" pitchFamily="34" charset="0"/>
                <a:cs typeface="Verdana" pitchFamily="34" charset="0"/>
              </a:rPr>
              <a:t>Controlled injection of pharmacologically and medically certified aqueous payloads of the gold nanoparticle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 extract into the infected breast will be carefully followed.  .</a:t>
            </a:r>
          </a:p>
          <a:p>
            <a:r>
              <a:rPr lang="en-US" sz="2400" dirty="0" err="1" smtClean="0">
                <a:latin typeface="Verdana" pitchFamily="34" charset="0"/>
                <a:ea typeface="Verdana" pitchFamily="34" charset="0"/>
                <a:cs typeface="Verdana" pitchFamily="34" charset="0"/>
              </a:rPr>
              <a:t>Nanoencapsulation</a:t>
            </a:r>
            <a:r>
              <a:rPr lang="en-US" sz="2400" dirty="0" smtClean="0">
                <a:latin typeface="Verdana" pitchFamily="34" charset="0"/>
                <a:ea typeface="Verdana" pitchFamily="34" charset="0"/>
                <a:cs typeface="Verdana" pitchFamily="34" charset="0"/>
              </a:rPr>
              <a:t> of these tested </a:t>
            </a:r>
            <a:r>
              <a:rPr lang="en-US" sz="2400" dirty="0" err="1" smtClean="0">
                <a:latin typeface="Verdana" pitchFamily="34" charset="0"/>
                <a:ea typeface="Verdana" pitchFamily="34" charset="0"/>
                <a:cs typeface="Verdana" pitchFamily="34" charset="0"/>
              </a:rPr>
              <a:t>nano-moringa</a:t>
            </a:r>
            <a:r>
              <a:rPr lang="en-US" sz="2400" dirty="0" smtClean="0">
                <a:latin typeface="Verdana" pitchFamily="34" charset="0"/>
                <a:ea typeface="Verdana" pitchFamily="34" charset="0"/>
                <a:cs typeface="Verdana" pitchFamily="34" charset="0"/>
              </a:rPr>
              <a:t>  composite  is an pharmaceutical research work.  </a:t>
            </a:r>
          </a:p>
          <a:p>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CONCLUSION</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lnSpcReduction="10000"/>
          </a:bodyPr>
          <a:lstStyle/>
          <a:p>
            <a:r>
              <a:rPr lang="en-US" sz="2000" dirty="0" smtClean="0">
                <a:latin typeface="Verdana" pitchFamily="34" charset="0"/>
                <a:ea typeface="Verdana" pitchFamily="34" charset="0"/>
                <a:cs typeface="Verdana" pitchFamily="34" charset="0"/>
              </a:rPr>
              <a:t>The Scourge of intractable diseases like cancer calls for  the melting of the discipline boundaries, national boundaries and integrated multidisciplinary approach.</a:t>
            </a:r>
          </a:p>
          <a:p>
            <a:r>
              <a:rPr lang="en-US" sz="2000" dirty="0" smtClean="0">
                <a:latin typeface="Verdana" pitchFamily="34" charset="0"/>
                <a:ea typeface="Verdana" pitchFamily="34" charset="0"/>
                <a:cs typeface="Verdana" pitchFamily="34" charset="0"/>
              </a:rPr>
              <a:t>The human body system is a material system and it obeys the laws  that control the structure and properties of materials.</a:t>
            </a:r>
          </a:p>
          <a:p>
            <a:r>
              <a:rPr lang="en-US" sz="2000" dirty="0" smtClean="0">
                <a:latin typeface="Verdana" pitchFamily="34" charset="0"/>
                <a:ea typeface="Verdana" pitchFamily="34" charset="0"/>
                <a:cs typeface="Verdana" pitchFamily="34" charset="0"/>
              </a:rPr>
              <a:t>Tumor (cancer) and its constituents are materials.</a:t>
            </a:r>
          </a:p>
          <a:p>
            <a:r>
              <a:rPr lang="en-US" sz="2000" dirty="0" smtClean="0">
                <a:latin typeface="Verdana" pitchFamily="34" charset="0"/>
                <a:ea typeface="Verdana" pitchFamily="34" charset="0"/>
                <a:cs typeface="Verdana" pitchFamily="34" charset="0"/>
              </a:rPr>
              <a:t>The message here is “Let us work together, exploiting both renewable and non-renewable resources in our immediate environment and the veritable potentials of nanotechnology to face the scourge of cancer and other deadly diseases”.</a:t>
            </a:r>
          </a:p>
          <a:p>
            <a:r>
              <a:rPr lang="en-US" sz="2000" dirty="0" smtClean="0">
                <a:latin typeface="Verdana" pitchFamily="34" charset="0"/>
                <a:ea typeface="Verdana" pitchFamily="34" charset="0"/>
                <a:cs typeface="Verdana" pitchFamily="34" charset="0"/>
              </a:rPr>
              <a:t>The National Health Delivery System should be unbundled so that all relevant professionals will pool resources together to solve this cancer scourge.   </a:t>
            </a:r>
            <a:endParaRPr lang="en-US" sz="20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REFERENCES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92500"/>
          </a:bodyPr>
          <a:lstStyle/>
          <a:p>
            <a:r>
              <a:rPr lang="en-US" sz="2400" dirty="0" smtClean="0">
                <a:latin typeface="Verdana" pitchFamily="34" charset="0"/>
                <a:ea typeface="Verdana" pitchFamily="34" charset="0"/>
                <a:cs typeface="Verdana" pitchFamily="34" charset="0"/>
              </a:rPr>
              <a:t>1. W.C. </a:t>
            </a:r>
            <a:r>
              <a:rPr lang="en-US" sz="2400" dirty="0" err="1" smtClean="0">
                <a:latin typeface="Verdana" pitchFamily="34" charset="0"/>
                <a:ea typeface="Verdana" pitchFamily="34" charset="0"/>
                <a:cs typeface="Verdana" pitchFamily="34" charset="0"/>
              </a:rPr>
              <a:t>Hanahan</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R.A.Weinberg</a:t>
            </a:r>
            <a:r>
              <a:rPr lang="en-US" sz="2400" dirty="0" smtClean="0">
                <a:latin typeface="Verdana" pitchFamily="34" charset="0"/>
                <a:ea typeface="Verdana" pitchFamily="34" charset="0"/>
                <a:cs typeface="Verdana" pitchFamily="34" charset="0"/>
              </a:rPr>
              <a:t>, The Hallmarks of Cancer Cell 100, 57-70, 2000.</a:t>
            </a:r>
          </a:p>
          <a:p>
            <a:r>
              <a:rPr lang="en-US" sz="2400" dirty="0" smtClean="0">
                <a:latin typeface="Verdana" pitchFamily="34" charset="0"/>
                <a:ea typeface="Verdana" pitchFamily="34" charset="0"/>
                <a:cs typeface="Verdana" pitchFamily="34" charset="0"/>
              </a:rPr>
              <a:t>2.M.Ferari, Cancer Nanotechnology: Opportunities and Challenges. </a:t>
            </a:r>
            <a:r>
              <a:rPr lang="en-US" sz="2400" dirty="0" err="1" smtClean="0">
                <a:latin typeface="Verdana" pitchFamily="34" charset="0"/>
                <a:ea typeface="Verdana" pitchFamily="34" charset="0"/>
                <a:cs typeface="Verdana" pitchFamily="34" charset="0"/>
              </a:rPr>
              <a:t>Nat.Review</a:t>
            </a:r>
            <a:r>
              <a:rPr lang="en-US" sz="2400" dirty="0" smtClean="0">
                <a:latin typeface="Verdana" pitchFamily="34" charset="0"/>
                <a:ea typeface="Verdana" pitchFamily="34" charset="0"/>
                <a:cs typeface="Verdana" pitchFamily="34" charset="0"/>
              </a:rPr>
              <a:t> Cancer, 5,pp161-171,2005.</a:t>
            </a:r>
          </a:p>
          <a:p>
            <a:r>
              <a:rPr lang="en-US" sz="2400" dirty="0" smtClean="0">
                <a:latin typeface="Verdana" pitchFamily="34" charset="0"/>
                <a:ea typeface="Verdana" pitchFamily="34" charset="0"/>
                <a:cs typeface="Verdana" pitchFamily="34" charset="0"/>
              </a:rPr>
              <a:t>3.P.Allivisatos, The Use of </a:t>
            </a:r>
            <a:r>
              <a:rPr lang="en-US" sz="2400" dirty="0" err="1" smtClean="0">
                <a:latin typeface="Verdana" pitchFamily="34" charset="0"/>
                <a:ea typeface="Verdana" pitchFamily="34" charset="0"/>
                <a:cs typeface="Verdana" pitchFamily="34" charset="0"/>
              </a:rPr>
              <a:t>nanocrystals</a:t>
            </a:r>
            <a:r>
              <a:rPr lang="en-US" sz="2400" dirty="0" smtClean="0">
                <a:latin typeface="Verdana" pitchFamily="34" charset="0"/>
                <a:ea typeface="Verdana" pitchFamily="34" charset="0"/>
                <a:cs typeface="Verdana" pitchFamily="34" charset="0"/>
              </a:rPr>
              <a:t> in biological detection. Nat.Biotechnology,22,pp.47-52,2004</a:t>
            </a:r>
          </a:p>
          <a:p>
            <a:r>
              <a:rPr lang="en-US" sz="2400" dirty="0" smtClean="0">
                <a:latin typeface="Verdana" pitchFamily="34" charset="0"/>
                <a:ea typeface="Verdana" pitchFamily="34" charset="0"/>
                <a:cs typeface="Verdana" pitchFamily="34" charset="0"/>
              </a:rPr>
              <a:t>4. </a:t>
            </a:r>
            <a:r>
              <a:rPr lang="en-US" sz="2400" dirty="0" err="1" smtClean="0">
                <a:latin typeface="Verdana" pitchFamily="34" charset="0"/>
                <a:ea typeface="Verdana" pitchFamily="34" charset="0"/>
                <a:cs typeface="Verdana" pitchFamily="34" charset="0"/>
              </a:rPr>
              <a:t>D.O.N.Obikwelu</a:t>
            </a:r>
            <a:r>
              <a:rPr lang="en-US" sz="2400" dirty="0" smtClean="0">
                <a:latin typeface="Verdana" pitchFamily="34" charset="0"/>
                <a:ea typeface="Verdana" pitchFamily="34" charset="0"/>
                <a:cs typeface="Verdana" pitchFamily="34" charset="0"/>
              </a:rPr>
              <a:t>, Review on </a:t>
            </a:r>
            <a:r>
              <a:rPr lang="en-US" sz="2400" dirty="0" err="1" smtClean="0">
                <a:latin typeface="Verdana" pitchFamily="34" charset="0"/>
                <a:ea typeface="Verdana" pitchFamily="34" charset="0"/>
                <a:cs typeface="Verdana" pitchFamily="34" charset="0"/>
              </a:rPr>
              <a:t>nanoparticles</a:t>
            </a:r>
            <a:r>
              <a:rPr lang="en-US" sz="2400" dirty="0" smtClean="0">
                <a:latin typeface="Verdana" pitchFamily="34" charset="0"/>
                <a:ea typeface="Verdana" pitchFamily="34" charset="0"/>
                <a:cs typeface="Verdana" pitchFamily="34" charset="0"/>
              </a:rPr>
              <a:t> in cancer therapy. Paper presented at the University of Nigeria Teaching Hospital, Enugu Campus. April 2008.</a:t>
            </a:r>
          </a:p>
          <a:p>
            <a:r>
              <a:rPr lang="en-US" sz="2400" dirty="0" smtClean="0">
                <a:latin typeface="Verdana" pitchFamily="34" charset="0"/>
                <a:ea typeface="Verdana" pitchFamily="34" charset="0"/>
                <a:cs typeface="Verdana" pitchFamily="34" charset="0"/>
              </a:rPr>
              <a:t>5.D.O.N.Obikwelu </a:t>
            </a:r>
            <a:r>
              <a:rPr lang="en-US" sz="2400" dirty="0" err="1" smtClean="0">
                <a:latin typeface="Verdana" pitchFamily="34" charset="0"/>
                <a:ea typeface="Verdana" pitchFamily="34" charset="0"/>
                <a:cs typeface="Verdana" pitchFamily="34" charset="0"/>
              </a:rPr>
              <a:t>Nanostudies</a:t>
            </a:r>
            <a:r>
              <a:rPr lang="en-US" sz="2400" dirty="0" smtClean="0">
                <a:latin typeface="Verdana" pitchFamily="34" charset="0"/>
                <a:ea typeface="Verdana" pitchFamily="34" charset="0"/>
                <a:cs typeface="Verdana" pitchFamily="34" charset="0"/>
              </a:rPr>
              <a:t> at the University of Nigeria, </a:t>
            </a:r>
            <a:r>
              <a:rPr lang="en-US" sz="2400" dirty="0" err="1" smtClean="0">
                <a:latin typeface="Verdana" pitchFamily="34" charset="0"/>
                <a:ea typeface="Verdana" pitchFamily="34" charset="0"/>
                <a:cs typeface="Verdana" pitchFamily="34" charset="0"/>
              </a:rPr>
              <a:t>Nsukka</a:t>
            </a:r>
            <a:r>
              <a:rPr lang="en-US" sz="2400" dirty="0" smtClean="0">
                <a:latin typeface="Verdana" pitchFamily="34" charset="0"/>
                <a:ea typeface="Verdana" pitchFamily="34" charset="0"/>
                <a:cs typeface="Verdana" pitchFamily="34" charset="0"/>
              </a:rPr>
              <a:t>,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REFERENCES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a:bodyPr>
          <a:lstStyle/>
          <a:p>
            <a:r>
              <a:rPr lang="en-US" sz="2400" dirty="0" smtClean="0">
                <a:latin typeface="Verdana" pitchFamily="34" charset="0"/>
                <a:ea typeface="Verdana" pitchFamily="34" charset="0"/>
                <a:cs typeface="Verdana" pitchFamily="34" charset="0"/>
              </a:rPr>
              <a:t>6. </a:t>
            </a:r>
            <a:r>
              <a:rPr lang="en-US" sz="2400" dirty="0" err="1" smtClean="0">
                <a:latin typeface="Verdana" pitchFamily="34" charset="0"/>
                <a:ea typeface="Verdana" pitchFamily="34" charset="0"/>
                <a:cs typeface="Verdana" pitchFamily="34" charset="0"/>
              </a:rPr>
              <a:t>D.O.N.Obikwelu</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Nanomaterials</a:t>
            </a:r>
            <a:r>
              <a:rPr lang="en-US" sz="2400" dirty="0" smtClean="0">
                <a:latin typeface="Verdana" pitchFamily="34" charset="0"/>
                <a:ea typeface="Verdana" pitchFamily="34" charset="0"/>
                <a:cs typeface="Verdana" pitchFamily="34" charset="0"/>
              </a:rPr>
              <a:t>, Paper presented at the International Conference of Advanced Materials at the Raw Materials Development and Research Centre, Abuja. 2010.</a:t>
            </a:r>
          </a:p>
          <a:p>
            <a:r>
              <a:rPr lang="en-US" sz="2400" dirty="0" smtClean="0">
                <a:latin typeface="Verdana" pitchFamily="34" charset="0"/>
                <a:ea typeface="Verdana" pitchFamily="34" charset="0"/>
                <a:cs typeface="Verdana" pitchFamily="34" charset="0"/>
              </a:rPr>
              <a:t>7.Y.Matsumura, </a:t>
            </a:r>
            <a:r>
              <a:rPr lang="en-US" sz="2400" dirty="0" err="1" smtClean="0">
                <a:latin typeface="Verdana" pitchFamily="34" charset="0"/>
                <a:ea typeface="Verdana" pitchFamily="34" charset="0"/>
                <a:cs typeface="Verdana" pitchFamily="34" charset="0"/>
              </a:rPr>
              <a:t>H.Maeda</a:t>
            </a:r>
            <a:r>
              <a:rPr lang="en-US" sz="2400" dirty="0" smtClean="0">
                <a:latin typeface="Verdana" pitchFamily="34" charset="0"/>
                <a:ea typeface="Verdana" pitchFamily="34" charset="0"/>
                <a:cs typeface="Verdana" pitchFamily="34" charset="0"/>
              </a:rPr>
              <a:t>, A new concept for macromolecular therapeutics in cancer chemotherapy: mechanism of </a:t>
            </a:r>
            <a:r>
              <a:rPr lang="en-US" sz="2400" dirty="0" err="1" smtClean="0">
                <a:latin typeface="Verdana" pitchFamily="34" charset="0"/>
                <a:ea typeface="Verdana" pitchFamily="34" charset="0"/>
                <a:cs typeface="Verdana" pitchFamily="34" charset="0"/>
              </a:rPr>
              <a:t>tumoritropic</a:t>
            </a:r>
            <a:r>
              <a:rPr lang="en-US" sz="2400" dirty="0" smtClean="0">
                <a:latin typeface="Verdana" pitchFamily="34" charset="0"/>
                <a:ea typeface="Verdana" pitchFamily="34" charset="0"/>
                <a:cs typeface="Verdana" pitchFamily="34" charset="0"/>
              </a:rPr>
              <a:t> accumulation of proteins and anti </a:t>
            </a:r>
            <a:r>
              <a:rPr lang="en-US" sz="2400" dirty="0" err="1" smtClean="0">
                <a:latin typeface="Verdana" pitchFamily="34" charset="0"/>
                <a:ea typeface="Verdana" pitchFamily="34" charset="0"/>
                <a:cs typeface="Verdana" pitchFamily="34" charset="0"/>
              </a:rPr>
              <a:t>tumour</a:t>
            </a:r>
            <a:r>
              <a:rPr lang="en-US" sz="2400" dirty="0" smtClean="0">
                <a:latin typeface="Verdana" pitchFamily="34" charset="0"/>
                <a:ea typeface="Verdana" pitchFamily="34" charset="0"/>
                <a:cs typeface="Verdana" pitchFamily="34" charset="0"/>
              </a:rPr>
              <a:t> agents </a:t>
            </a:r>
            <a:r>
              <a:rPr lang="en-US" sz="2400" dirty="0" err="1" smtClean="0">
                <a:latin typeface="Verdana" pitchFamily="34" charset="0"/>
                <a:ea typeface="Verdana" pitchFamily="34" charset="0"/>
                <a:cs typeface="Verdana" pitchFamily="34" charset="0"/>
              </a:rPr>
              <a:t>smancs</a:t>
            </a:r>
            <a:r>
              <a:rPr lang="en-US" sz="2400" dirty="0" smtClean="0">
                <a:latin typeface="Verdana" pitchFamily="34" charset="0"/>
                <a:ea typeface="Verdana" pitchFamily="34" charset="0"/>
                <a:cs typeface="Verdana" pitchFamily="34" charset="0"/>
              </a:rPr>
              <a:t>. Cancer Res. 46: 6387-92, 1986.</a:t>
            </a:r>
          </a:p>
          <a:p>
            <a:r>
              <a:rPr lang="en-US" sz="2400" dirty="0" smtClean="0">
                <a:latin typeface="Verdana" pitchFamily="34" charset="0"/>
                <a:ea typeface="Verdana" pitchFamily="34" charset="0"/>
                <a:cs typeface="Verdana" pitchFamily="34" charset="0"/>
              </a:rPr>
              <a:t>8. Science Magazine, 2008. </a:t>
            </a:r>
          </a:p>
          <a:p>
            <a:r>
              <a:rPr lang="en-US" sz="2400" dirty="0" smtClean="0">
                <a:latin typeface="Verdana" pitchFamily="34" charset="0"/>
                <a:ea typeface="Verdana" pitchFamily="34" charset="0"/>
                <a:cs typeface="Verdana" pitchFamily="34" charset="0"/>
              </a:rPr>
              <a:t>9. Ditto</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REFERENCES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fontScale="92500" lnSpcReduction="10000"/>
          </a:bodyPr>
          <a:lstStyle/>
          <a:p>
            <a:r>
              <a:rPr lang="en-US" sz="2400" dirty="0" smtClean="0">
                <a:latin typeface="Verdana" pitchFamily="34" charset="0"/>
                <a:ea typeface="Verdana" pitchFamily="34" charset="0"/>
                <a:cs typeface="Verdana" pitchFamily="34" charset="0"/>
              </a:rPr>
              <a:t>10. Science Daily 2008</a:t>
            </a:r>
          </a:p>
          <a:p>
            <a:r>
              <a:rPr lang="en-US" sz="2400" dirty="0" smtClean="0">
                <a:latin typeface="Verdana" pitchFamily="34" charset="0"/>
                <a:ea typeface="Verdana" pitchFamily="34" charset="0"/>
                <a:cs typeface="Verdana" pitchFamily="34" charset="0"/>
              </a:rPr>
              <a:t> 11. Science Daily, 2008.</a:t>
            </a:r>
          </a:p>
          <a:p>
            <a:r>
              <a:rPr lang="en-US" sz="2400" dirty="0" smtClean="0">
                <a:latin typeface="Verdana" pitchFamily="34" charset="0"/>
                <a:ea typeface="Verdana" pitchFamily="34" charset="0"/>
                <a:cs typeface="Verdana" pitchFamily="34" charset="0"/>
              </a:rPr>
              <a:t>12.W.Yu et al Experimental detection of the extinction coefficient of </a:t>
            </a:r>
            <a:r>
              <a:rPr lang="en-US" sz="2400" dirty="0" err="1" smtClean="0">
                <a:latin typeface="Verdana" pitchFamily="34" charset="0"/>
                <a:ea typeface="Verdana" pitchFamily="34" charset="0"/>
                <a:cs typeface="Verdana" pitchFamily="34" charset="0"/>
              </a:rPr>
              <a:t>CdTe</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CdSe</a:t>
            </a:r>
            <a:r>
              <a:rPr lang="en-US" sz="2400" dirty="0" smtClean="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CdS</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nanocrystals</a:t>
            </a:r>
            <a:r>
              <a:rPr lang="en-US" sz="2400" dirty="0" smtClean="0">
                <a:latin typeface="Verdana" pitchFamily="34" charset="0"/>
                <a:ea typeface="Verdana" pitchFamily="34" charset="0"/>
                <a:cs typeface="Verdana" pitchFamily="34" charset="0"/>
              </a:rPr>
              <a:t>, chem,Materials.15:2854-60,2003.</a:t>
            </a:r>
          </a:p>
          <a:p>
            <a:r>
              <a:rPr lang="en-US" sz="2400" dirty="0" smtClean="0">
                <a:latin typeface="Verdana" pitchFamily="34" charset="0"/>
                <a:ea typeface="Verdana" pitchFamily="34" charset="0"/>
                <a:cs typeface="Verdana" pitchFamily="34" charset="0"/>
              </a:rPr>
              <a:t>13.M.G. </a:t>
            </a:r>
            <a:r>
              <a:rPr lang="en-US" sz="2400" dirty="0" err="1" smtClean="0">
                <a:latin typeface="Verdana" pitchFamily="34" charset="0"/>
                <a:ea typeface="Verdana" pitchFamily="34" charset="0"/>
                <a:cs typeface="Verdana" pitchFamily="34" charset="0"/>
              </a:rPr>
              <a:t>Harrising</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J.Barentsz</a:t>
            </a:r>
            <a:r>
              <a:rPr lang="en-US" sz="2400" dirty="0" smtClean="0">
                <a:latin typeface="Verdana" pitchFamily="34" charset="0"/>
                <a:ea typeface="Verdana" pitchFamily="34" charset="0"/>
                <a:cs typeface="Verdana" pitchFamily="34" charset="0"/>
              </a:rPr>
              <a:t> et al Non-evasive detection of clinically occult lymph-node metastases in prostrate cancer, </a:t>
            </a:r>
            <a:r>
              <a:rPr lang="en-US" sz="2400" dirty="0" err="1" smtClean="0">
                <a:latin typeface="Verdana" pitchFamily="34" charset="0"/>
                <a:ea typeface="Verdana" pitchFamily="34" charset="0"/>
                <a:cs typeface="Verdana" pitchFamily="34" charset="0"/>
              </a:rPr>
              <a:t>N.Engl.J.MED</a:t>
            </a:r>
            <a:r>
              <a:rPr lang="en-US" sz="2400" dirty="0" smtClean="0">
                <a:latin typeface="Verdana" pitchFamily="34" charset="0"/>
                <a:ea typeface="Verdana" pitchFamily="34" charset="0"/>
                <a:cs typeface="Verdana" pitchFamily="34" charset="0"/>
              </a:rPr>
              <a:t>: 2491-99,2003.</a:t>
            </a:r>
          </a:p>
          <a:p>
            <a:r>
              <a:rPr lang="en-US" sz="2400" dirty="0" smtClean="0">
                <a:latin typeface="Verdana" pitchFamily="34" charset="0"/>
                <a:ea typeface="Verdana" pitchFamily="34" charset="0"/>
                <a:cs typeface="Verdana" pitchFamily="34" charset="0"/>
              </a:rPr>
              <a:t>14. </a:t>
            </a:r>
            <a:r>
              <a:rPr lang="en-US" sz="2400" dirty="0" err="1" smtClean="0">
                <a:latin typeface="Verdana" pitchFamily="34" charset="0"/>
                <a:ea typeface="Verdana" pitchFamily="34" charset="0"/>
                <a:cs typeface="Verdana" pitchFamily="34" charset="0"/>
              </a:rPr>
              <a:t>S.A.Mamuru</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and`K.Ozoemena</a:t>
            </a:r>
            <a:r>
              <a:rPr lang="en-US" sz="2400" dirty="0" smtClean="0">
                <a:latin typeface="Verdana" pitchFamily="34" charset="0"/>
                <a:ea typeface="Verdana" pitchFamily="34" charset="0"/>
                <a:cs typeface="Verdana" pitchFamily="34" charset="0"/>
              </a:rPr>
              <a:t>, The electro-catalytic reduction of molecular oxygen at </a:t>
            </a:r>
            <a:r>
              <a:rPr lang="en-US" sz="2400" dirty="0" err="1" smtClean="0">
                <a:latin typeface="Verdana" pitchFamily="34" charset="0"/>
                <a:ea typeface="Verdana" pitchFamily="34" charset="0"/>
                <a:cs typeface="Verdana" pitchFamily="34" charset="0"/>
              </a:rPr>
              <a:t>nanostructured</a:t>
            </a:r>
            <a:r>
              <a:rPr lang="en-US" sz="2400" dirty="0" smtClean="0">
                <a:latin typeface="Verdana" pitchFamily="34" charset="0"/>
                <a:ea typeface="Verdana" pitchFamily="34" charset="0"/>
                <a:cs typeface="Verdana" pitchFamily="34" charset="0"/>
              </a:rPr>
              <a:t> iron(II)</a:t>
            </a:r>
            <a:r>
              <a:rPr lang="en-US" sz="2400" dirty="0" err="1" smtClean="0">
                <a:latin typeface="Verdana" pitchFamily="34" charset="0"/>
                <a:ea typeface="Verdana" pitchFamily="34" charset="0"/>
                <a:cs typeface="Verdana" pitchFamily="34" charset="0"/>
              </a:rPr>
              <a:t>phthalocynanine</a:t>
            </a:r>
            <a:r>
              <a:rPr lang="en-US" sz="2400" dirty="0" smtClean="0">
                <a:latin typeface="Verdana" pitchFamily="34" charset="0"/>
                <a:ea typeface="Verdana" pitchFamily="34" charset="0"/>
                <a:cs typeface="Verdana" pitchFamily="34" charset="0"/>
              </a:rPr>
              <a:t> and its multi-walled carbon </a:t>
            </a:r>
            <a:r>
              <a:rPr lang="en-US" sz="2400" dirty="0" err="1" smtClean="0">
                <a:latin typeface="Verdana" pitchFamily="34" charset="0"/>
                <a:ea typeface="Verdana" pitchFamily="34" charset="0"/>
                <a:cs typeface="Verdana" pitchFamily="34" charset="0"/>
              </a:rPr>
              <a:t>nanotube</a:t>
            </a:r>
            <a:r>
              <a:rPr lang="en-US" sz="2400" dirty="0" smtClean="0">
                <a:latin typeface="Verdana" pitchFamily="34" charset="0"/>
                <a:ea typeface="Verdana" pitchFamily="34" charset="0"/>
                <a:cs typeface="Verdana" pitchFamily="34" charset="0"/>
              </a:rPr>
              <a:t>. 5</a:t>
            </a:r>
            <a:r>
              <a:rPr lang="en-US" sz="2400" baseline="30000" dirty="0" smtClean="0">
                <a:latin typeface="Verdana" pitchFamily="34" charset="0"/>
                <a:ea typeface="Verdana" pitchFamily="34" charset="0"/>
                <a:cs typeface="Verdana" pitchFamily="34" charset="0"/>
              </a:rPr>
              <a:t>th</a:t>
            </a:r>
            <a:r>
              <a:rPr lang="en-US" sz="2400" dirty="0" smtClean="0">
                <a:latin typeface="Verdana" pitchFamily="34" charset="0"/>
                <a:ea typeface="Verdana" pitchFamily="34" charset="0"/>
                <a:cs typeface="Verdana" pitchFamily="34" charset="0"/>
              </a:rPr>
              <a:t> Inter. Conference of African-MRS Conf. held at Abuja, Dec. 2009.</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REFERENCES</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a:bodyPr>
          <a:lstStyle/>
          <a:p>
            <a:r>
              <a:rPr lang="en-US" sz="2400" dirty="0" smtClean="0">
                <a:latin typeface="Verdana" pitchFamily="34" charset="0"/>
                <a:ea typeface="Verdana" pitchFamily="34" charset="0"/>
                <a:cs typeface="Verdana" pitchFamily="34" charset="0"/>
              </a:rPr>
              <a:t>15. </a:t>
            </a:r>
            <a:r>
              <a:rPr lang="en-US" sz="2400" dirty="0" err="1" smtClean="0">
                <a:latin typeface="Verdana" pitchFamily="34" charset="0"/>
                <a:ea typeface="Verdana" pitchFamily="34" charset="0"/>
                <a:cs typeface="Verdana" pitchFamily="34" charset="0"/>
              </a:rPr>
              <a:t>D.O.N.Obikwelu</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C.O.Nebo</a:t>
            </a:r>
            <a:r>
              <a:rPr lang="en-US" sz="2400" dirty="0" smtClean="0">
                <a:latin typeface="Verdana" pitchFamily="34" charset="0"/>
                <a:ea typeface="Verdana" pitchFamily="34" charset="0"/>
                <a:cs typeface="Verdana" pitchFamily="34" charset="0"/>
              </a:rPr>
              <a:t>, S. Ume. Investigative Study of the use of </a:t>
            </a:r>
            <a:r>
              <a:rPr lang="en-US" sz="2400" dirty="0" err="1" smtClean="0">
                <a:latin typeface="Verdana" pitchFamily="34" charset="0"/>
                <a:ea typeface="Verdana" pitchFamily="34" charset="0"/>
                <a:cs typeface="Verdana" pitchFamily="34" charset="0"/>
              </a:rPr>
              <a:t>nanonized</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moringa</a:t>
            </a:r>
            <a:r>
              <a:rPr lang="en-US" sz="2400" dirty="0" smtClean="0">
                <a:latin typeface="Verdana" pitchFamily="34" charset="0"/>
                <a:ea typeface="Verdana" pitchFamily="34" charset="0"/>
                <a:cs typeface="Verdana" pitchFamily="34" charset="0"/>
              </a:rPr>
              <a:t>-extract for the treatment of breast cancer. Finding being patented. 2010.</a:t>
            </a:r>
          </a:p>
          <a:p>
            <a:r>
              <a:rPr lang="en-US" sz="2400" dirty="0" smtClean="0">
                <a:latin typeface="Verdana" pitchFamily="34" charset="0"/>
                <a:ea typeface="Verdana" pitchFamily="34" charset="0"/>
                <a:cs typeface="Verdana" pitchFamily="34" charset="0"/>
              </a:rPr>
              <a:t>16.Nair and </a:t>
            </a:r>
            <a:r>
              <a:rPr lang="en-US" sz="2400" dirty="0" err="1" smtClean="0">
                <a:latin typeface="Verdana" pitchFamily="34" charset="0"/>
                <a:ea typeface="Verdana" pitchFamily="34" charset="0"/>
                <a:cs typeface="Verdana" pitchFamily="34" charset="0"/>
              </a:rPr>
              <a:t>Predeep</a:t>
            </a:r>
            <a:r>
              <a:rPr lang="en-US" sz="2400" dirty="0" smtClean="0">
                <a:latin typeface="Verdana" pitchFamily="34" charset="0"/>
                <a:ea typeface="Verdana" pitchFamily="34" charset="0"/>
                <a:cs typeface="Verdana" pitchFamily="34" charset="0"/>
              </a:rPr>
              <a:t> Using XRD Fourier Transform Infra- red Spectroscopy </a:t>
            </a:r>
            <a:r>
              <a:rPr lang="en-US" sz="2400" dirty="0" err="1" smtClean="0">
                <a:latin typeface="Verdana" pitchFamily="34" charset="0"/>
                <a:ea typeface="Verdana" pitchFamily="34" charset="0"/>
                <a:cs typeface="Verdana" pitchFamily="34" charset="0"/>
              </a:rPr>
              <a:t>Measuurements</a:t>
            </a:r>
            <a:r>
              <a:rPr lang="en-US" sz="2400" dirty="0" smtClean="0">
                <a:latin typeface="Verdana" pitchFamily="34" charset="0"/>
                <a:ea typeface="Verdana" pitchFamily="34" charset="0"/>
                <a:cs typeface="Verdana" pitchFamily="34" charset="0"/>
              </a:rPr>
              <a:t> in remediation of metallic ions.</a:t>
            </a:r>
          </a:p>
          <a:p>
            <a:r>
              <a:rPr lang="en-US" sz="2400" dirty="0" smtClean="0">
                <a:latin typeface="Verdana" pitchFamily="34" charset="0"/>
                <a:ea typeface="Verdana" pitchFamily="34" charset="0"/>
                <a:cs typeface="Verdana" pitchFamily="34" charset="0"/>
              </a:rPr>
              <a:t>17. </a:t>
            </a:r>
            <a:r>
              <a:rPr lang="en-US" sz="2400" dirty="0" err="1" smtClean="0">
                <a:latin typeface="Verdana" pitchFamily="34" charset="0"/>
                <a:ea typeface="Verdana" pitchFamily="34" charset="0"/>
                <a:cs typeface="Verdana" pitchFamily="34" charset="0"/>
              </a:rPr>
              <a:t>Evaldas</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Sadaaukas</a:t>
            </a:r>
            <a:r>
              <a:rPr lang="en-US" sz="2400" dirty="0" smtClean="0">
                <a:latin typeface="Verdana" pitchFamily="34" charset="0"/>
                <a:ea typeface="Verdana" pitchFamily="34" charset="0"/>
                <a:cs typeface="Verdana" pitchFamily="34" charset="0"/>
              </a:rPr>
              <a:t>, </a:t>
            </a:r>
            <a:r>
              <a:rPr lang="en-US" sz="2400" dirty="0" smtClean="0">
                <a:latin typeface="Verdana" pitchFamily="34" charset="0"/>
                <a:ea typeface="Verdana" pitchFamily="34" charset="0"/>
                <a:cs typeface="Verdana" pitchFamily="34" charset="0"/>
                <a:hlinkClick r:id="rId2"/>
              </a:rPr>
              <a:t>http://www.e.journals.net</a:t>
            </a:r>
            <a:r>
              <a:rPr lang="en-US" sz="2400" dirty="0" smtClean="0">
                <a:latin typeface="Verdana" pitchFamily="34" charset="0"/>
                <a:ea typeface="Verdana" pitchFamily="34" charset="0"/>
                <a:cs typeface="Verdana" pitchFamily="34" charset="0"/>
              </a:rPr>
              <a:t>, 2010.</a:t>
            </a:r>
          </a:p>
          <a:p>
            <a:r>
              <a:rPr lang="en-US" sz="2400" dirty="0" smtClean="0">
                <a:latin typeface="Verdana" pitchFamily="34" charset="0"/>
                <a:ea typeface="Verdana" pitchFamily="34" charset="0"/>
                <a:cs typeface="Verdana" pitchFamily="34" charset="0"/>
              </a:rPr>
              <a:t>18. </a:t>
            </a:r>
            <a:r>
              <a:rPr lang="en-US" sz="2400" dirty="0" err="1" smtClean="0">
                <a:latin typeface="Verdana" pitchFamily="34" charset="0"/>
                <a:ea typeface="Verdana" pitchFamily="34" charset="0"/>
                <a:cs typeface="Verdana" pitchFamily="34" charset="0"/>
              </a:rPr>
              <a:t>Uwechue</a:t>
            </a:r>
            <a:r>
              <a:rPr lang="en-US" sz="2400" dirty="0" smtClean="0">
                <a:latin typeface="Verdana" pitchFamily="34" charset="0"/>
                <a:ea typeface="Verdana" pitchFamily="34" charset="0"/>
                <a:cs typeface="Verdana" pitchFamily="34" charset="0"/>
              </a:rPr>
              <a:t>, http://www.africaresource.com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Verdana" pitchFamily="34" charset="0"/>
                <a:ea typeface="Verdana" pitchFamily="34" charset="0"/>
                <a:cs typeface="Verdana" pitchFamily="34" charset="0"/>
              </a:rPr>
              <a:t>REFERENCES CONTD</a:t>
            </a:r>
            <a:endParaRPr lang="en-US" sz="2800" dirty="0">
              <a:latin typeface="Verdana" pitchFamily="34" charset="0"/>
              <a:ea typeface="Verdana" pitchFamily="34" charset="0"/>
              <a:cs typeface="Verdana" pitchFamily="34" charset="0"/>
            </a:endParaRPr>
          </a:p>
        </p:txBody>
      </p:sp>
      <p:sp>
        <p:nvSpPr>
          <p:cNvPr id="3" name="Content Placeholder 2"/>
          <p:cNvSpPr>
            <a:spLocks noGrp="1"/>
          </p:cNvSpPr>
          <p:nvPr>
            <p:ph idx="1"/>
          </p:nvPr>
        </p:nvSpPr>
        <p:spPr/>
        <p:txBody>
          <a:bodyPr>
            <a:normAutofit/>
          </a:bodyPr>
          <a:lstStyle/>
          <a:p>
            <a:r>
              <a:rPr lang="en-US" sz="2400" dirty="0" smtClean="0">
                <a:latin typeface="Verdana" pitchFamily="34" charset="0"/>
                <a:ea typeface="Verdana" pitchFamily="34" charset="0"/>
                <a:cs typeface="Verdana" pitchFamily="34" charset="0"/>
              </a:rPr>
              <a:t>19. </a:t>
            </a:r>
            <a:r>
              <a:rPr lang="en-US" sz="2400" dirty="0" err="1" smtClean="0">
                <a:latin typeface="Verdana" pitchFamily="34" charset="0"/>
                <a:ea typeface="Verdana" pitchFamily="34" charset="0"/>
                <a:cs typeface="Verdana" pitchFamily="34" charset="0"/>
              </a:rPr>
              <a:t>Mehnaz</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Kamal</a:t>
            </a:r>
            <a:r>
              <a:rPr lang="en-US" sz="2400" dirty="0" smtClean="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Talha</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Jawaid</a:t>
            </a:r>
            <a:r>
              <a:rPr lang="en-US" sz="2400" dirty="0" smtClean="0">
                <a:latin typeface="Verdana" pitchFamily="34" charset="0"/>
                <a:ea typeface="Verdana" pitchFamily="34" charset="0"/>
                <a:cs typeface="Verdana" pitchFamily="34" charset="0"/>
              </a:rPr>
              <a:t> http:/www.pharmainfo.net 2008.</a:t>
            </a:r>
          </a:p>
          <a:p>
            <a:r>
              <a:rPr lang="en-US" sz="2400" dirty="0" smtClean="0">
                <a:latin typeface="Verdana" pitchFamily="34" charset="0"/>
                <a:ea typeface="Verdana" pitchFamily="34" charset="0"/>
                <a:cs typeface="Verdana" pitchFamily="34" charset="0"/>
              </a:rPr>
              <a:t>20. </a:t>
            </a:r>
            <a:r>
              <a:rPr lang="en-US" sz="2400" dirty="0" err="1" smtClean="0">
                <a:latin typeface="Verdana" pitchFamily="34" charset="0"/>
                <a:ea typeface="Verdana" pitchFamily="34" charset="0"/>
                <a:cs typeface="Verdana" pitchFamily="34" charset="0"/>
              </a:rPr>
              <a:t>D.O.N.Obikwelu</a:t>
            </a:r>
            <a:r>
              <a:rPr lang="en-US" sz="2400" dirty="0" smtClean="0">
                <a:latin typeface="Verdana" pitchFamily="34" charset="0"/>
                <a:ea typeface="Verdana" pitchFamily="34" charset="0"/>
                <a:cs typeface="Verdana" pitchFamily="34" charset="0"/>
              </a:rPr>
              <a:t>, </a:t>
            </a:r>
            <a:r>
              <a:rPr lang="en-US" sz="2400" dirty="0" err="1" smtClean="0">
                <a:latin typeface="Verdana" pitchFamily="34" charset="0"/>
                <a:ea typeface="Verdana" pitchFamily="34" charset="0"/>
                <a:cs typeface="Verdana" pitchFamily="34" charset="0"/>
              </a:rPr>
              <a:t>C.O.Nebo</a:t>
            </a:r>
            <a:r>
              <a:rPr lang="en-US" sz="2400" dirty="0" smtClean="0">
                <a:latin typeface="Verdana" pitchFamily="34" charset="0"/>
                <a:ea typeface="Verdana" pitchFamily="34" charset="0"/>
                <a:cs typeface="Verdana" pitchFamily="34" charset="0"/>
              </a:rPr>
              <a:t> and </a:t>
            </a:r>
            <a:r>
              <a:rPr lang="en-US" sz="2400" dirty="0" err="1" smtClean="0">
                <a:latin typeface="Verdana" pitchFamily="34" charset="0"/>
                <a:ea typeface="Verdana" pitchFamily="34" charset="0"/>
                <a:cs typeface="Verdana" pitchFamily="34" charset="0"/>
              </a:rPr>
              <a:t>S.Ume</a:t>
            </a:r>
            <a:r>
              <a:rPr lang="en-US" sz="2400" dirty="0" smtClean="0">
                <a:latin typeface="Verdana" pitchFamily="34" charset="0"/>
                <a:ea typeface="Verdana" pitchFamily="34" charset="0"/>
                <a:cs typeface="Verdana" pitchFamily="34" charset="0"/>
              </a:rPr>
              <a:t>, ibid. </a:t>
            </a:r>
          </a:p>
          <a:p>
            <a:r>
              <a:rPr lang="en-US" sz="2400" dirty="0" smtClean="0">
                <a:latin typeface="Verdana" pitchFamily="34" charset="0"/>
                <a:ea typeface="Verdana" pitchFamily="34" charset="0"/>
                <a:cs typeface="Verdana" pitchFamily="34" charset="0"/>
              </a:rPr>
              <a:t>21.Y.Matsumura and Maeda ibid </a:t>
            </a:r>
          </a:p>
          <a:p>
            <a:r>
              <a:rPr lang="en-US" sz="2400" dirty="0" smtClean="0">
                <a:latin typeface="Verdana" pitchFamily="34" charset="0"/>
                <a:ea typeface="Verdana" pitchFamily="34" charset="0"/>
                <a:cs typeface="Verdana" pitchFamily="34" charset="0"/>
              </a:rPr>
              <a:t>22.D.O.N.Obikwelu Unpublished.</a:t>
            </a:r>
          </a:p>
          <a:p>
            <a:pPr marL="0" indent="0">
              <a:buNone/>
            </a:pPr>
            <a:r>
              <a:rPr lang="en-US" sz="2400" dirty="0" smtClean="0">
                <a:latin typeface="Verdana" pitchFamily="34" charset="0"/>
                <a:ea typeface="Verdana" pitchFamily="34" charset="0"/>
                <a:cs typeface="Verdana" pitchFamily="34" charset="0"/>
              </a:rPr>
              <a:t> </a:t>
            </a:r>
            <a:endParaRPr lang="en-US" sz="24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1822</TotalTime>
  <Words>2719</Words>
  <Application>Microsoft Office PowerPoint</Application>
  <PresentationFormat>On-screen Show (4:3)</PresentationFormat>
  <Paragraphs>179</Paragraphs>
  <Slides>40</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40</vt:i4>
      </vt:variant>
    </vt:vector>
  </HeadingPairs>
  <TitlesOfParts>
    <vt:vector size="45" baseType="lpstr">
      <vt:lpstr>Arial</vt:lpstr>
      <vt:lpstr>Calibri</vt:lpstr>
      <vt:lpstr>Verdana</vt:lpstr>
      <vt:lpstr>Wingdings</vt:lpstr>
      <vt:lpstr>Office Theme</vt:lpstr>
      <vt:lpstr>THE USE OF NANONIZED EXTRACTS FROM LOCALLY AVAILABLE PLANT(MORINGA OLEIFERA)  FOR THE TREATMENT OF BREAST CANCER.</vt:lpstr>
      <vt:lpstr>THE RATIONALE OF THE STUDY</vt:lpstr>
      <vt:lpstr>PREAMBLE: THE FIELD OF NANOSCIENCE AND NANOTECHNOLOGY</vt:lpstr>
      <vt:lpstr>NANOPARTICLES: THE DRIVING FORCE OF NANOSCIENCE AND NANOTECHNOLOGY </vt:lpstr>
      <vt:lpstr>EXAMPLES OF NANOPARTICLES</vt:lpstr>
      <vt:lpstr>BACKGROUD INFORMATION</vt:lpstr>
      <vt:lpstr>BACKGROUND INFORMATION CONTD.</vt:lpstr>
      <vt:lpstr>SCANNING ELECTRON MICROGRAPH OF CANCER CELLS DESTROYED BY T-CELLS.</vt:lpstr>
      <vt:lpstr>THE SCANNING MICROGRAPH OF  ACTIVE CANCEROUS CELLS </vt:lpstr>
      <vt:lpstr>SCANNING MICROGRAPH (SEM) OF TUMOR DESTROYED BY  T-CELLS(CANCER FIGHTING IMMUNE SYSTEM IN THE BODY) RESEMBLING SEM OF NANOSTRUCTURED IRON(11) PTHALOCYNANIE SUPPORTED ON A MULTI-WALLED CARBON NANOTUBE) Mamuru and Ozoemena(14) </vt:lpstr>
      <vt:lpstr> THE ANATOMY OF THE BREAST FOR THE CANCER CURE </vt:lpstr>
      <vt:lpstr>THE BREAST ANATOMY</vt:lpstr>
      <vt:lpstr>BREAST ANATOMY, (1:CHEST WALL, 2:PECTORALIS MUSCLES,3:LOBULES,4:NIPPLE, 5:AREOLA,6:LACTIFEROUS DUCTS,7:FATTY TISSUE, 8:SKIN RESPECTFULLY). </vt:lpstr>
      <vt:lpstr>BREAST ANATOMY FOR CANCER TREATMENT</vt:lpstr>
      <vt:lpstr>BREAST DETAILED STRUCTURE.</vt:lpstr>
      <vt:lpstr>MATERIALS AND EQUIPMENT FOR THE STUDY</vt:lpstr>
      <vt:lpstr>BRIEF LITERATURE ON NANONIZATION</vt:lpstr>
      <vt:lpstr>METHODS</vt:lpstr>
      <vt:lpstr>RESULTS AND DISCUSSION.</vt:lpstr>
      <vt:lpstr> SPECTROPHOTOMETRIC GRAPH OF EXTRACTS FROM MORINGA OLEIFERA LEAVES SHOWING PHYTOCHEMICALS .</vt:lpstr>
      <vt:lpstr>STABILITY OF GOLD-MORINGA NANOPARTICLE RECORDED WITH UV-ABSORBANCE SCAN,</vt:lpstr>
      <vt:lpstr>USE OF GOLD NANOPARTICLE TO GUIDE THERAPUETICAL MISSILE TO  CANCER LOCATION.</vt:lpstr>
      <vt:lpstr> LOCALLY AVAILABLE PLANTS.</vt:lpstr>
      <vt:lpstr>MORINGA OLEIFERA PLANT AND PRODUCTS.</vt:lpstr>
      <vt:lpstr>FINDINGS OF THE STUDY</vt:lpstr>
      <vt:lpstr>THE PHYTOCHEMICALS IDENTIFIED IN GOLD NANOPARTICLE MORINGA EXTRACT.</vt:lpstr>
      <vt:lpstr>EFFECT OF THE GOLD NANOPARTICLE- MORINGA EXTRACT  ON THE BREAST CANCER.</vt:lpstr>
      <vt:lpstr>BREAST ANATOMY FOR CANCER CURE</vt:lpstr>
      <vt:lpstr>BREAST DETAILED STRUCTURE.</vt:lpstr>
      <vt:lpstr>PROPOSED MECHANISMS OF CANCER(TUMOUR) ANNIHILIATION BY APPROPRIATE NANOPARTICLES.</vt:lpstr>
      <vt:lpstr>PROPOSED PICTORIAL MECHANISM OF M-AuNP INTERACTION WITH CANCER CELL IN THE BREAST</vt:lpstr>
      <vt:lpstr>TARGETING THE BREAST CANCER MECHANISM USING POLYMERIZED MORINGA EXTRACT, CHALLENGE OF MEMS BIOENGINEERS</vt:lpstr>
      <vt:lpstr>ADMINISTRATION OF THE GOLD NANOPARTICLE MORINGA EXTRACT INTO THE BODY</vt:lpstr>
      <vt:lpstr>NEXT STEP– clinical trials.</vt:lpstr>
      <vt:lpstr>CONCLUSION</vt:lpstr>
      <vt:lpstr>REFERENCES</vt:lpstr>
      <vt:lpstr>REFERENCES</vt:lpstr>
      <vt:lpstr>REFERENCES</vt:lpstr>
      <vt:lpstr>REFERENCES</vt:lpstr>
      <vt:lpstr>REFERENCES CONTD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INVESTIGATIVE STUDY ON THE USE OF NANONIZED EXTRACTS FROM LOCALLY AVAILABLE PLANTS FOR THE TREATMENT OF BREAST CANCER.</dc:title>
  <dc:creator>PROF</dc:creator>
  <cp:lastModifiedBy>LMonplaisir</cp:lastModifiedBy>
  <cp:revision>228</cp:revision>
  <dcterms:created xsi:type="dcterms:W3CDTF">2011-11-17T03:39:05Z</dcterms:created>
  <dcterms:modified xsi:type="dcterms:W3CDTF">2016-07-09T14:50:29Z</dcterms:modified>
</cp:coreProperties>
</file>