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99" r:id="rId3"/>
    <p:sldId id="290" r:id="rId4"/>
    <p:sldId id="320" r:id="rId5"/>
    <p:sldId id="258" r:id="rId6"/>
    <p:sldId id="293" r:id="rId7"/>
    <p:sldId id="263" r:id="rId8"/>
    <p:sldId id="311" r:id="rId9"/>
    <p:sldId id="312" r:id="rId10"/>
    <p:sldId id="313" r:id="rId11"/>
    <p:sldId id="317" r:id="rId12"/>
    <p:sldId id="314" r:id="rId13"/>
    <p:sldId id="315" r:id="rId14"/>
    <p:sldId id="322" r:id="rId15"/>
    <p:sldId id="321" r:id="rId16"/>
    <p:sldId id="318" r:id="rId17"/>
    <p:sldId id="304" r:id="rId18"/>
    <p:sldId id="316" r:id="rId19"/>
    <p:sldId id="307" r:id="rId20"/>
    <p:sldId id="319" r:id="rId21"/>
    <p:sldId id="297" r:id="rId22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A6B39"/>
    <a:srgbClr val="959650"/>
    <a:srgbClr val="CAD4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89" autoAdjust="0"/>
    <p:restoredTop sz="94977" autoAdjust="0"/>
  </p:normalViewPr>
  <p:slideViewPr>
    <p:cSldViewPr>
      <p:cViewPr>
        <p:scale>
          <a:sx n="74" d="100"/>
          <a:sy n="74" d="100"/>
        </p:scale>
        <p:origin x="-12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44DEF-366A-4B44-9AF0-2DC8AB437599}" type="datetimeFigureOut">
              <a:rPr lang="nl-BE" smtClean="0"/>
              <a:pPr/>
              <a:t>19/07/2017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BCCC8C-4798-49A9-8CEA-645800A1BBD7}" type="slidenum">
              <a:rPr lang="nl-BE" smtClean="0"/>
              <a:pPr/>
              <a:t>‹N°›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60465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146D59C-949A-4C08-B663-A86D22D6D0F6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0958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6D59C-949A-4C08-B663-A86D22D6D0F6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463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6D59C-949A-4C08-B663-A86D22D6D0F6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702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6D59C-949A-4C08-B663-A86D22D6D0F6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702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6D59C-949A-4C08-B663-A86D22D6D0F6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702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6D59C-949A-4C08-B663-A86D22D6D0F6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702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6D59C-949A-4C08-B663-A86D22D6D0F6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702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6D59C-949A-4C08-B663-A86D22D6D0F6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702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46D59C-949A-4C08-B663-A86D22D6D0F6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702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0" name="Picture 14" descr="wva_cover_ppt_0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www.worldvet.org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www.worldvet.org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www.worldvet.org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www.worldvet.org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www.worldvet.org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www.worldvet.org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www.worldvet.org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www.worldvet.org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www.worldvet.org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www.worldvet.org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wva_ppt_bas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1588" y="5624513"/>
            <a:ext cx="9145588" cy="1233487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Verdana" pitchFamily="16" charset="0"/>
              </a:defRPr>
            </a:lvl1pPr>
          </a:lstStyle>
          <a:p>
            <a:r>
              <a:rPr lang="fr-FR"/>
              <a:t>www.worldvet.org</a:t>
            </a:r>
          </a:p>
        </p:txBody>
      </p:sp>
      <p:pic>
        <p:nvPicPr>
          <p:cNvPr id="1039" name="Picture 15" descr="wva_logo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3444875" cy="12954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6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vet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ve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orldvet.org/" TargetMode="External"/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1828800"/>
            <a:ext cx="8820472" cy="3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Wingdings" pitchFamily="2" charset="2"/>
              <a:buNone/>
            </a:pPr>
            <a:endParaRPr lang="en-GB" sz="1600" b="1" i="1" dirty="0">
              <a:solidFill>
                <a:srgbClr val="333333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 flipV="1">
            <a:off x="4357687" y="6304760"/>
            <a:ext cx="3071834" cy="553240"/>
          </a:xfrm>
          <a:prstGeom prst="rect">
            <a:avLst/>
          </a:prstGeom>
          <a:solidFill>
            <a:srgbClr val="9596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IE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76056" y="285293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E" dirty="0"/>
          </a:p>
        </p:txBody>
      </p:sp>
      <p:sp>
        <p:nvSpPr>
          <p:cNvPr id="6" name="TextBox 5"/>
          <p:cNvSpPr txBox="1"/>
          <p:nvPr/>
        </p:nvSpPr>
        <p:spPr>
          <a:xfrm>
            <a:off x="116103" y="1484784"/>
            <a:ext cx="902789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E" sz="3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IE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Role </a:t>
            </a:r>
            <a:r>
              <a:rPr lang="en-IE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Veterinarians in </a:t>
            </a:r>
            <a:r>
              <a:rPr lang="en-IE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 Health</a:t>
            </a:r>
          </a:p>
          <a:p>
            <a:pPr algn="ctr"/>
            <a:r>
              <a:rPr lang="en-IE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Overcoming the Challenges of livestock trade for improved livelihood and food Security</a:t>
            </a:r>
          </a:p>
          <a:p>
            <a:pPr algn="ctr"/>
            <a:r>
              <a:rPr lang="en-IE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IE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38005" y="2835169"/>
            <a:ext cx="710599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IE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IE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IE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 </a:t>
            </a:r>
            <a:r>
              <a:rPr lang="en-IE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Faouzi</a:t>
            </a:r>
            <a:r>
              <a:rPr lang="en-IE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E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Kechrid</a:t>
            </a:r>
            <a:r>
              <a:rPr lang="en-IE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en-IE" sz="1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World  Veterinary  Association IP President </a:t>
            </a:r>
          </a:p>
          <a:p>
            <a:pPr algn="ctr"/>
            <a:r>
              <a:rPr lang="en-IE" sz="1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Euro-Arab  and African  Veterinary Associations  President </a:t>
            </a:r>
          </a:p>
          <a:p>
            <a:pPr algn="ctr"/>
            <a:r>
              <a:rPr lang="en-IE" sz="1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Tunisian Medical Veterinary General Union President </a:t>
            </a:r>
            <a:endParaRPr lang="en-IE" b="1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IE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</a:t>
            </a:r>
          </a:p>
          <a:p>
            <a:pPr algn="ctr"/>
            <a:r>
              <a:rPr lang="en-IE" b="1" i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LivestockAsia</a:t>
            </a:r>
            <a:r>
              <a:rPr lang="en-IE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endParaRPr lang="en-IE" b="1" i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IE" sz="2000" b="1" i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IE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Bangkok-Thailand November 2-3,</a:t>
            </a:r>
            <a:r>
              <a:rPr lang="en-IE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2017</a:t>
            </a:r>
            <a:endParaRPr lang="en-IE" b="1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IE" sz="1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IE" sz="1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IE" sz="18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IE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IE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51520" y="1268760"/>
            <a:ext cx="8424936" cy="4598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fr-BE" sz="3200" b="1" dirty="0" smtClean="0">
                <a:solidFill>
                  <a:srgbClr val="6A6B39"/>
                </a:solidFill>
                <a:latin typeface="Verdana" pitchFamily="16" charset="0"/>
                <a:cs typeface="Arial" charset="0"/>
              </a:rPr>
              <a:t>Content </a:t>
            </a:r>
          </a:p>
          <a:p>
            <a:pPr eaLnBrk="1" hangingPunct="1"/>
            <a:endParaRPr lang="fr-BE" sz="2000" b="1" dirty="0" smtClean="0">
              <a:latin typeface="Verdana" pitchFamily="16" charset="0"/>
              <a:cs typeface="Arial" charset="0"/>
            </a:endParaRPr>
          </a:p>
          <a:p>
            <a:pPr marL="1257300" lvl="2" indent="-342900" eaLnBrk="1" hangingPunct="1">
              <a:buFont typeface="Wingdings" pitchFamily="2" charset="2"/>
              <a:buChar char="q"/>
            </a:pPr>
            <a:r>
              <a:rPr lang="en-IE" sz="28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Introduction of the WVA </a:t>
            </a:r>
            <a:endParaRPr lang="en-IE" sz="28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57300" lvl="2" indent="-342900" eaLnBrk="1" hangingPunct="1">
              <a:buFont typeface="Wingdings" pitchFamily="2" charset="2"/>
              <a:buChar char="q"/>
            </a:pPr>
            <a:r>
              <a:rPr lang="en-IE" sz="28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One Health concept </a:t>
            </a:r>
            <a:endParaRPr lang="en-IE" sz="28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57300" lvl="2" indent="-342900" eaLnBrk="1" hangingPunct="1">
              <a:buFont typeface="Wingdings" pitchFamily="2" charset="2"/>
              <a:buChar char="q"/>
            </a:pPr>
            <a:r>
              <a:rPr lang="en-IE" sz="28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WVA Activities in One Health </a:t>
            </a:r>
            <a:endParaRPr lang="en-IE" sz="28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257300" lvl="2" indent="-342900" eaLnBrk="1" hangingPunct="1">
              <a:buFont typeface="Wingdings" pitchFamily="2" charset="2"/>
              <a:buChar char="q"/>
            </a:pPr>
            <a:r>
              <a:rPr lang="en-IE" sz="28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WVA Collaborations on One Health </a:t>
            </a:r>
          </a:p>
          <a:p>
            <a:pPr marL="1257300" lvl="2" indent="-342900" eaLnBrk="1" hangingPunct="1">
              <a:buFont typeface="Wingdings" pitchFamily="2" charset="2"/>
              <a:buChar char="q"/>
            </a:pPr>
            <a:r>
              <a:rPr lang="en-IE" sz="28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Conclusions</a:t>
            </a:r>
          </a:p>
          <a:p>
            <a:pPr lvl="2" eaLnBrk="1" hangingPunct="1"/>
            <a:r>
              <a:rPr lang="fr-FR" sz="2000" b="1" dirty="0" smtClean="0">
                <a:solidFill>
                  <a:schemeClr val="tx2"/>
                </a:solidFill>
                <a:latin typeface="Verdana" pitchFamily="16" charset="0"/>
              </a:rPr>
              <a:t/>
            </a:r>
            <a:br>
              <a:rPr lang="fr-FR" sz="2000" b="1" dirty="0" smtClean="0">
                <a:solidFill>
                  <a:schemeClr val="tx2"/>
                </a:solidFill>
                <a:latin typeface="Verdana" pitchFamily="16" charset="0"/>
              </a:rPr>
            </a:br>
            <a:endParaRPr lang="fr-FR" sz="2000" b="1" dirty="0" smtClean="0">
              <a:solidFill>
                <a:schemeClr val="tx2"/>
              </a:solidFill>
              <a:latin typeface="Verdana" pitchFamily="16" charset="0"/>
            </a:endParaRPr>
          </a:p>
          <a:p>
            <a:pPr eaLnBrk="1" hangingPunct="1"/>
            <a:r>
              <a:rPr lang="fr-BE" sz="1800" dirty="0" smtClean="0">
                <a:solidFill>
                  <a:srgbClr val="959650"/>
                </a:solidFill>
                <a:latin typeface="Verdana" pitchFamily="16" charset="0"/>
                <a:cs typeface="Arial" charset="0"/>
              </a:rPr>
              <a:t>.</a:t>
            </a:r>
            <a:r>
              <a:rPr lang="fr-BE" sz="1800" dirty="0" smtClean="0">
                <a:latin typeface="Verdana" pitchFamily="16" charset="0"/>
                <a:cs typeface="Arial" charset="0"/>
              </a:rPr>
              <a:t> </a:t>
            </a:r>
            <a:r>
              <a:rPr lang="fr-FR" sz="1800" b="1" dirty="0" smtClean="0">
                <a:solidFill>
                  <a:schemeClr val="tx2"/>
                </a:solidFill>
                <a:latin typeface="Verdana" pitchFamily="16" charset="0"/>
              </a:rPr>
              <a:t/>
            </a:r>
            <a:br>
              <a:rPr lang="fr-FR" sz="1800" b="1" dirty="0" smtClean="0">
                <a:solidFill>
                  <a:schemeClr val="tx2"/>
                </a:solidFill>
                <a:latin typeface="Verdana" pitchFamily="16" charset="0"/>
              </a:rPr>
            </a:br>
            <a:r>
              <a:rPr lang="fr-FR" sz="1400" b="1" dirty="0">
                <a:solidFill>
                  <a:schemeClr val="tx2"/>
                </a:solidFill>
                <a:latin typeface="Verdana" pitchFamily="16" charset="0"/>
              </a:rPr>
              <a:t/>
            </a:r>
            <a:br>
              <a:rPr lang="fr-FR" sz="1400" b="1" dirty="0">
                <a:solidFill>
                  <a:schemeClr val="tx2"/>
                </a:solidFill>
                <a:latin typeface="Verdana" pitchFamily="16" charset="0"/>
              </a:rPr>
            </a:br>
            <a:r>
              <a:rPr lang="fr-FR" sz="1300" b="1" dirty="0">
                <a:solidFill>
                  <a:schemeClr val="tx2"/>
                </a:solidFill>
                <a:latin typeface="Verdana" pitchFamily="16" charset="0"/>
              </a:rPr>
              <a:t/>
            </a:r>
            <a:br>
              <a:rPr lang="fr-FR" sz="1300" b="1" dirty="0">
                <a:solidFill>
                  <a:schemeClr val="tx2"/>
                </a:solidFill>
                <a:latin typeface="Verdana" pitchFamily="16" charset="0"/>
              </a:rPr>
            </a:br>
            <a:endParaRPr lang="fr-FR" sz="1300" dirty="0">
              <a:solidFill>
                <a:schemeClr val="tx2"/>
              </a:solidFill>
            </a:endParaRPr>
          </a:p>
        </p:txBody>
      </p:sp>
      <p:pic>
        <p:nvPicPr>
          <p:cNvPr id="15365" name="Picture 5" descr="wva_ppt_haut_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9325" y="0"/>
            <a:ext cx="5654675" cy="14097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55114"/>
            <a:ext cx="3203848" cy="2402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57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dirty="0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65197" y="1268761"/>
            <a:ext cx="7303147" cy="4745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 eaLnBrk="1" hangingPunct="1">
              <a:buFont typeface="Wingdings" pitchFamily="2" charset="2"/>
              <a:buChar char="q"/>
            </a:pPr>
            <a:r>
              <a:rPr lang="en-GB" sz="2800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History  </a:t>
            </a:r>
          </a:p>
          <a:p>
            <a:pPr eaLnBrk="1" hangingPunct="1"/>
            <a:endParaRPr lang="fr-FR" sz="2000" b="1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/>
            <a:r>
              <a:rPr lang="fr-B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en-I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 </a:t>
            </a:r>
            <a:r>
              <a:rPr lang="en-I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1863, Dr </a:t>
            </a:r>
            <a:r>
              <a:rPr lang="en-I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John </a:t>
            </a:r>
            <a:r>
              <a:rPr lang="en-I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Gamgee convened a first International Veterinary </a:t>
            </a:r>
            <a:r>
              <a:rPr lang="en-I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Congress in Hamburg, Germany. An </a:t>
            </a:r>
            <a:r>
              <a:rPr lang="en-I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initiative that has grown to what the World Veterinary Association (WVA) is today.</a:t>
            </a:r>
            <a:r>
              <a:rPr lang="fr-FR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fr-FR" sz="14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sz="14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fr-FR" sz="1300" b="1" dirty="0">
                <a:solidFill>
                  <a:schemeClr val="tx2"/>
                </a:solidFill>
                <a:latin typeface="Verdana" pitchFamily="16" charset="0"/>
              </a:rPr>
              <a:t/>
            </a:r>
            <a:br>
              <a:rPr lang="fr-FR" sz="1300" b="1" dirty="0">
                <a:solidFill>
                  <a:schemeClr val="tx2"/>
                </a:solidFill>
                <a:latin typeface="Verdana" pitchFamily="16" charset="0"/>
              </a:rPr>
            </a:br>
            <a:endParaRPr lang="fr-FR" sz="1300" dirty="0">
              <a:solidFill>
                <a:schemeClr val="tx2"/>
              </a:solidFill>
            </a:endParaRPr>
          </a:p>
        </p:txBody>
      </p:sp>
      <p:pic>
        <p:nvPicPr>
          <p:cNvPr id="2" name="Picture 2" descr="http://ihm2.nlm.nih.gov/MediaManager/srvr?mediafile=/Size2/D1019/b012617.jpg&amp;userid=3&amp;username=nlmadmin&amp;resolution=2&amp;servertype=JVA&amp;cid=1&amp;iid=NLMNLM&amp;vcid=NA&amp;usergroup=Images_from_the_History_of_Medicine-1-Admin&amp;profileid=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92" y="0"/>
            <a:ext cx="1875678" cy="278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461" y="3987080"/>
            <a:ext cx="5197539" cy="2870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001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www.worldvet.org</a:t>
            </a:r>
            <a:endParaRPr lang="fr-FR"/>
          </a:p>
        </p:txBody>
      </p:sp>
      <p:pic>
        <p:nvPicPr>
          <p:cNvPr id="3074" name="Picture 2" descr="C:\Documents and Settings\user\Bureau\Ceremony WVA Celebration 150 years Anniversary Prague Sept 20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www.worldvet.org</a:t>
            </a:r>
          </a:p>
        </p:txBody>
      </p:sp>
      <p:pic>
        <p:nvPicPr>
          <p:cNvPr id="8198" name="Picture 6" descr="wva_ppt_haut_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9325" y="0"/>
            <a:ext cx="5654675" cy="1477963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899592" y="1566863"/>
            <a:ext cx="7560840" cy="43005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 eaLnBrk="1" hangingPunct="1">
              <a:buFont typeface="Wingdings" pitchFamily="2" charset="2"/>
              <a:buChar char="q"/>
            </a:pPr>
            <a:r>
              <a:rPr lang="fr-BE" sz="1800" dirty="0" smtClean="0">
                <a:latin typeface="Verdana" pitchFamily="16" charset="0"/>
                <a:cs typeface="Arial" charset="0"/>
              </a:rPr>
              <a:t> </a:t>
            </a:r>
            <a:r>
              <a:rPr lang="en-US" sz="2800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WVA Members</a:t>
            </a:r>
          </a:p>
          <a:p>
            <a:pPr eaLnBrk="1" hangingPunct="1"/>
            <a:endParaRPr lang="fr-FR" sz="2800" b="1" dirty="0" smtClean="0">
              <a:solidFill>
                <a:srgbClr val="6A6B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WVA unites and represents the </a:t>
            </a:r>
            <a:r>
              <a:rPr lang="en-IE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veterinary </a:t>
            </a:r>
            <a:r>
              <a:rPr lang="en-IE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 on all its wide aspects </a:t>
            </a:r>
            <a:r>
              <a:rPr lang="en-IE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GB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an umbrella organisation for:</a:t>
            </a:r>
          </a:p>
          <a:p>
            <a:pPr algn="just" eaLnBrk="1" hangingPunct="1"/>
            <a:endParaRPr lang="en-GB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 eaLnBrk="1" hangingPunct="1"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National </a:t>
            </a:r>
            <a:r>
              <a:rPr lang="en-GB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</a:t>
            </a:r>
            <a:r>
              <a:rPr lang="en-GB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eterinary Associations. </a:t>
            </a:r>
          </a:p>
          <a:p>
            <a:pPr algn="just" eaLnBrk="1" hangingPunct="1"/>
            <a:endParaRPr lang="en-GB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International Associations of Veterinarians working in different areas of veterinary medicine. </a:t>
            </a:r>
          </a:p>
          <a:p>
            <a:pPr eaLnBrk="1" hangingPunct="1"/>
            <a:endParaRPr lang="fr-FR" sz="1400" b="1" dirty="0">
              <a:solidFill>
                <a:schemeClr val="tx2"/>
              </a:solidFill>
              <a:latin typeface="Verdana" pitchFamily="16" charset="0"/>
            </a:endParaRPr>
          </a:p>
          <a:p>
            <a:pPr eaLnBrk="1" hangingPunct="1"/>
            <a:endParaRPr lang="fr-FR" sz="1300" b="1" dirty="0">
              <a:solidFill>
                <a:schemeClr val="tx2"/>
              </a:solidFill>
              <a:latin typeface="Verdana" pitchFamily="16" charset="0"/>
            </a:endParaRPr>
          </a:p>
          <a:p>
            <a:pPr eaLnBrk="1" hangingPunct="1"/>
            <a:endParaRPr lang="en-IE" sz="1200" b="1" dirty="0">
              <a:solidFill>
                <a:schemeClr val="tx2"/>
              </a:solidFill>
              <a:latin typeface="Verdana" pitchFamily="16" charset="0"/>
            </a:endParaRPr>
          </a:p>
          <a:p>
            <a:pPr eaLnBrk="1" hangingPunct="1"/>
            <a:endParaRPr lang="fr-FR" sz="1200" b="1" dirty="0" smtClean="0">
              <a:solidFill>
                <a:schemeClr val="tx2"/>
              </a:solidFill>
              <a:latin typeface="Verdana" pitchFamily="16" charset="0"/>
            </a:endParaRPr>
          </a:p>
          <a:p>
            <a:pPr eaLnBrk="1" hangingPunct="1"/>
            <a:endParaRPr lang="fr-FR" sz="1100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499" y="5057564"/>
            <a:ext cx="1619672" cy="1619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4824536" cy="4493096"/>
          </a:xfrm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fr-BE" sz="2800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WVA Mission</a:t>
            </a:r>
            <a:endParaRPr lang="fr-FR" sz="2800" b="1" dirty="0" smtClean="0">
              <a:solidFill>
                <a:srgbClr val="6A6B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buNone/>
            </a:pPr>
            <a:r>
              <a:rPr lang="en-IE" sz="24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IE" sz="2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assure and </a:t>
            </a:r>
            <a:r>
              <a:rPr lang="en-IE" sz="2400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promote </a:t>
            </a:r>
            <a:r>
              <a:rPr lang="en-IE" sz="2400" b="1" i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animal </a:t>
            </a:r>
            <a:r>
              <a:rPr lang="en-IE" sz="24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 </a:t>
            </a:r>
            <a:r>
              <a:rPr lang="en-IE" sz="2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IE" sz="24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welfare</a:t>
            </a:r>
            <a:r>
              <a:rPr lang="en-IE" sz="2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IE" sz="24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 health globally</a:t>
            </a:r>
            <a:r>
              <a:rPr lang="en-IE" sz="2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through developing and advancing veterinary medicine, the veterinary profession as well as </a:t>
            </a:r>
            <a:r>
              <a:rPr lang="en-IE" sz="2400" b="1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public and private veterinary services</a:t>
            </a:r>
            <a:r>
              <a:rPr lang="en-IE" sz="2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www.worldvet.org</a:t>
            </a:r>
            <a:endParaRPr lang="fr-FR"/>
          </a:p>
        </p:txBody>
      </p:sp>
      <p:sp>
        <p:nvSpPr>
          <p:cNvPr id="5" name="Rectangle 4"/>
          <p:cNvSpPr/>
          <p:nvPr/>
        </p:nvSpPr>
        <p:spPr bwMode="auto">
          <a:xfrm>
            <a:off x="8100392" y="2276872"/>
            <a:ext cx="720080" cy="3096344"/>
          </a:xfrm>
          <a:prstGeom prst="rect">
            <a:avLst/>
          </a:prstGeom>
          <a:solidFill>
            <a:srgbClr val="9596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dirty="0" smtClean="0"/>
              <a:t>    </a:t>
            </a:r>
            <a:r>
              <a:rPr lang="en-IE" sz="1400" b="1" dirty="0" smtClean="0"/>
              <a:t>A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  I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M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A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 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W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F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A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R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</a:p>
        </p:txBody>
      </p:sp>
      <p:sp>
        <p:nvSpPr>
          <p:cNvPr id="6" name="Isosceles Triangle 5"/>
          <p:cNvSpPr/>
          <p:nvPr/>
        </p:nvSpPr>
        <p:spPr bwMode="auto">
          <a:xfrm>
            <a:off x="5436096" y="620688"/>
            <a:ext cx="3384376" cy="1656184"/>
          </a:xfrm>
          <a:prstGeom prst="triangle">
            <a:avLst/>
          </a:prstGeom>
          <a:solidFill>
            <a:srgbClr val="9596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24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ea typeface="ヒラギノ角ゴ Pro W3" pitchFamily="16" charset="-128"/>
              </a:rPr>
              <a:t>Veterinary    Medicine 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840252" y="2276871"/>
            <a:ext cx="684076" cy="3096343"/>
          </a:xfrm>
          <a:prstGeom prst="rect">
            <a:avLst/>
          </a:prstGeom>
          <a:solidFill>
            <a:srgbClr val="9596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</a:t>
            </a:r>
            <a:r>
              <a:rPr kumimoji="0" lang="en-I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I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M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A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 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IE" sz="1400" b="1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H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A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H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IE" sz="140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IE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36096" y="2295886"/>
            <a:ext cx="648072" cy="3077329"/>
          </a:xfrm>
          <a:prstGeom prst="rect">
            <a:avLst/>
          </a:prstGeom>
          <a:solidFill>
            <a:srgbClr val="959650"/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P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 U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B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 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   </a:t>
            </a:r>
            <a:r>
              <a:rPr kumimoji="0" lang="en-IE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I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I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 C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/>
              <a:t> </a:t>
            </a:r>
            <a:r>
              <a:rPr lang="en-IE" sz="1400" b="1" dirty="0" smtClean="0"/>
              <a:t> 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 H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 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 A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 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 T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IE" sz="1400" b="1" dirty="0" smtClean="0"/>
              <a:t>    H 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075637" y="5373216"/>
            <a:ext cx="4067944" cy="914400"/>
          </a:xfrm>
          <a:prstGeom prst="rect">
            <a:avLst/>
          </a:prstGeom>
          <a:solidFill>
            <a:srgbClr val="9596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6" charset="-128"/>
              </a:rPr>
              <a:t>   </a:t>
            </a:r>
            <a:r>
              <a:rPr kumimoji="0" lang="en-IE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Veterinary Educatio</a:t>
            </a:r>
            <a:r>
              <a:rPr lang="en-IE" sz="2800" b="1" dirty="0" smtClean="0"/>
              <a:t>n </a:t>
            </a:r>
            <a:endParaRPr kumimoji="0" lang="en-IE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4107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95536" y="1172688"/>
            <a:ext cx="8280920" cy="506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buFont typeface="Wingdings" pitchFamily="2" charset="2"/>
              <a:buChar char="q"/>
            </a:pPr>
            <a:r>
              <a:rPr lang="fr-BE" sz="3200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Policy areas</a:t>
            </a:r>
            <a:r>
              <a:rPr lang="fr-BE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eaLnBrk="1" hangingPunct="1"/>
            <a:endParaRPr lang="fr-BE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eaLnBrk="1" hangingPunct="1">
              <a:buFont typeface="Wingdings" pitchFamily="2" charset="2"/>
              <a:buChar char="Ø"/>
            </a:pPr>
            <a:r>
              <a:rPr lang="fr-B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﻿</a:t>
            </a:r>
            <a:r>
              <a:rPr lang="en-GB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 Health</a:t>
            </a:r>
            <a:r>
              <a:rPr lang="en-GB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GB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GB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Animal Health and Welfare</a:t>
            </a:r>
            <a:br>
              <a:rPr lang="en-GB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Public Health </a:t>
            </a:r>
          </a:p>
          <a:p>
            <a:pPr eaLnBrk="1" hangingPunct="1"/>
            <a:r>
              <a:rPr lang="en-GB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- Environment</a:t>
            </a:r>
          </a:p>
          <a:p>
            <a:pPr eaLnBrk="1" hangingPunct="1"/>
            <a:endParaRPr lang="en-GB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eaLnBrk="1" hangingPunct="1">
              <a:buFont typeface="Wingdings" pitchFamily="2" charset="2"/>
              <a:buChar char="Ø"/>
            </a:pPr>
            <a:r>
              <a:rPr lang="en-GB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Strengthening the veterinary profession</a:t>
            </a:r>
          </a:p>
          <a:p>
            <a:pPr marL="800100" lvl="1" indent="-342900" eaLnBrk="1" hangingPunct="1">
              <a:buFont typeface="Verdana" pitchFamily="34" charset="0"/>
              <a:buChar char="−"/>
            </a:pPr>
            <a:r>
              <a:rPr lang="en-GB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Education and Life Long Learning</a:t>
            </a:r>
          </a:p>
          <a:p>
            <a:pPr marL="800100" lvl="1" indent="-342900" eaLnBrk="1" hangingPunct="1">
              <a:buFont typeface="Verdana" pitchFamily="34" charset="0"/>
              <a:buChar char="−"/>
            </a:pPr>
            <a:r>
              <a:rPr lang="en-GB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Statutory Bodies and Associations</a:t>
            </a:r>
          </a:p>
          <a:p>
            <a:pPr marL="800100" lvl="1" indent="-342900" eaLnBrk="1" hangingPunct="1">
              <a:buFont typeface="Verdana" pitchFamily="34" charset="0"/>
              <a:buChar char="−"/>
            </a:pPr>
            <a:r>
              <a:rPr lang="en-GB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Professional </a:t>
            </a:r>
            <a:r>
              <a:rPr lang="en-GB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Ethics and </a:t>
            </a:r>
            <a:r>
              <a:rPr lang="en-GB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Attitude</a:t>
            </a:r>
          </a:p>
          <a:p>
            <a:pPr marL="800100" lvl="1" indent="-342900" eaLnBrk="1" hangingPunct="1">
              <a:buFont typeface="Verdana" pitchFamily="34" charset="0"/>
              <a:buChar char="−"/>
            </a:pPr>
            <a:r>
              <a:rPr lang="en-GB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Strengthening collaboration private and public parties</a:t>
            </a:r>
          </a:p>
          <a:p>
            <a:pPr eaLnBrk="1" hangingPunct="1"/>
            <a:r>
              <a:rPr lang="fr-FR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fr-FR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fr-FR" sz="1400" b="1" dirty="0">
                <a:solidFill>
                  <a:schemeClr val="tx2"/>
                </a:solidFill>
                <a:latin typeface="Verdana" pitchFamily="16" charset="0"/>
              </a:rPr>
              <a:t/>
            </a:r>
            <a:br>
              <a:rPr lang="fr-FR" sz="1400" b="1" dirty="0">
                <a:solidFill>
                  <a:schemeClr val="tx2"/>
                </a:solidFill>
                <a:latin typeface="Verdana" pitchFamily="16" charset="0"/>
              </a:rPr>
            </a:br>
            <a:r>
              <a:rPr lang="fr-FR" sz="1300" b="1" dirty="0">
                <a:solidFill>
                  <a:schemeClr val="tx2"/>
                </a:solidFill>
                <a:latin typeface="Verdana" pitchFamily="16" charset="0"/>
              </a:rPr>
              <a:t/>
            </a:r>
            <a:br>
              <a:rPr lang="fr-FR" sz="1300" b="1" dirty="0">
                <a:solidFill>
                  <a:schemeClr val="tx2"/>
                </a:solidFill>
                <a:latin typeface="Verdana" pitchFamily="16" charset="0"/>
              </a:rPr>
            </a:br>
            <a:endParaRPr lang="fr-FR" sz="1300" dirty="0">
              <a:solidFill>
                <a:schemeClr val="tx2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539615" y="2035482"/>
            <a:ext cx="1620689" cy="1601006"/>
            <a:chOff x="799447" y="212026"/>
            <a:chExt cx="4065950" cy="4259607"/>
          </a:xfrm>
          <a:solidFill>
            <a:schemeClr val="bg1">
              <a:lumMod val="75000"/>
            </a:schemeClr>
          </a:solidFill>
        </p:grpSpPr>
        <p:sp>
          <p:nvSpPr>
            <p:cNvPr id="12" name="Oval 11"/>
            <p:cNvSpPr/>
            <p:nvPr/>
          </p:nvSpPr>
          <p:spPr>
            <a:xfrm>
              <a:off x="799447" y="212026"/>
              <a:ext cx="4065950" cy="4259607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3" name="Oval 4"/>
            <p:cNvSpPr/>
            <p:nvPr/>
          </p:nvSpPr>
          <p:spPr>
            <a:xfrm>
              <a:off x="1779531" y="763408"/>
              <a:ext cx="2375760" cy="266582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667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1800" b="1" kern="1200" dirty="0" smtClean="0"/>
                <a:t>Society</a:t>
              </a:r>
              <a:endParaRPr lang="en-IE" sz="1800" b="1" kern="12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915458" y="2035482"/>
            <a:ext cx="1805049" cy="1637984"/>
            <a:chOff x="1662521" y="0"/>
            <a:chExt cx="5099893" cy="4652158"/>
          </a:xfrm>
        </p:grpSpPr>
        <p:sp>
          <p:nvSpPr>
            <p:cNvPr id="15" name="Oval 14"/>
            <p:cNvSpPr/>
            <p:nvPr/>
          </p:nvSpPr>
          <p:spPr>
            <a:xfrm>
              <a:off x="1662521" y="0"/>
              <a:ext cx="5099893" cy="4652158"/>
            </a:xfrm>
            <a:prstGeom prst="ellipse">
              <a:avLst/>
            </a:prstGeom>
            <a:solidFill>
              <a:schemeClr val="bg1">
                <a:lumMod val="65000"/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6" name="Oval 4"/>
            <p:cNvSpPr/>
            <p:nvPr/>
          </p:nvSpPr>
          <p:spPr>
            <a:xfrm>
              <a:off x="2409381" y="1938915"/>
              <a:ext cx="3691662" cy="24141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1800" b="1" kern="1200" dirty="0" smtClean="0"/>
                <a:t>Owner</a:t>
              </a:r>
              <a:r>
                <a:rPr lang="en-IE" sz="6500" kern="1200" dirty="0" smtClean="0"/>
                <a:t>	</a:t>
              </a:r>
              <a:endParaRPr lang="en-IE" sz="6500" kern="1200" dirty="0"/>
            </a:p>
          </p:txBody>
        </p:sp>
      </p:grpSp>
      <p:pic>
        <p:nvPicPr>
          <p:cNvPr id="17" name="Picture 16" descr="wva_ppt_haut_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0"/>
            <a:ext cx="4860032" cy="1256623"/>
          </a:xfrm>
          <a:prstGeom prst="rect">
            <a:avLst/>
          </a:prstGeom>
          <a:noFill/>
        </p:spPr>
      </p:pic>
      <p:grpSp>
        <p:nvGrpSpPr>
          <p:cNvPr id="19" name="Group 18"/>
          <p:cNvGrpSpPr/>
          <p:nvPr/>
        </p:nvGrpSpPr>
        <p:grpSpPr>
          <a:xfrm>
            <a:off x="6797209" y="870255"/>
            <a:ext cx="1656184" cy="1728192"/>
            <a:chOff x="3716972" y="0"/>
            <a:chExt cx="3059935" cy="3059935"/>
          </a:xfrm>
          <a:solidFill>
            <a:schemeClr val="bg1">
              <a:lumMod val="75000"/>
            </a:schemeClr>
          </a:solidFill>
        </p:grpSpPr>
        <p:sp>
          <p:nvSpPr>
            <p:cNvPr id="20" name="Oval 19"/>
            <p:cNvSpPr/>
            <p:nvPr/>
          </p:nvSpPr>
          <p:spPr>
            <a:xfrm>
              <a:off x="3716972" y="0"/>
              <a:ext cx="3059935" cy="3059935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1" name="Oval 4"/>
            <p:cNvSpPr/>
            <p:nvPr/>
          </p:nvSpPr>
          <p:spPr>
            <a:xfrm>
              <a:off x="4124963" y="535488"/>
              <a:ext cx="2243953" cy="137697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E" sz="2000" b="1" kern="1200" dirty="0" smtClean="0"/>
                <a:t>Animals</a:t>
              </a:r>
              <a:endParaRPr lang="en-IE" sz="2000" b="1" kern="1200" dirty="0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7208447" y="1796708"/>
            <a:ext cx="102412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8800" b="1" dirty="0">
                <a:solidFill>
                  <a:srgbClr val="336600"/>
                </a:solidFill>
                <a:ea typeface="ヒラギノ角ゴ Pro W3" charset="-128"/>
              </a:rPr>
              <a:t>v</a:t>
            </a:r>
            <a:endParaRPr lang="en-IE" sz="8800" b="1" dirty="0">
              <a:solidFill>
                <a:srgbClr val="000000"/>
              </a:solidFill>
            </a:endParaRPr>
          </a:p>
        </p:txBody>
      </p:sp>
      <p:sp>
        <p:nvSpPr>
          <p:cNvPr id="23" name="Freeform 8"/>
          <p:cNvSpPr>
            <a:spLocks noEditPoints="1"/>
          </p:cNvSpPr>
          <p:nvPr/>
        </p:nvSpPr>
        <p:spPr bwMode="auto">
          <a:xfrm>
            <a:off x="7498010" y="2278482"/>
            <a:ext cx="171450" cy="431800"/>
          </a:xfrm>
          <a:custGeom>
            <a:avLst/>
            <a:gdLst>
              <a:gd name="T0" fmla="*/ 2147483647 w 3455"/>
              <a:gd name="T1" fmla="*/ 2147483647 h 8706"/>
              <a:gd name="T2" fmla="*/ 2147483647 w 3455"/>
              <a:gd name="T3" fmla="*/ 2147483647 h 8706"/>
              <a:gd name="T4" fmla="*/ 2147483647 w 3455"/>
              <a:gd name="T5" fmla="*/ 2147483647 h 8706"/>
              <a:gd name="T6" fmla="*/ 2147483647 w 3455"/>
              <a:gd name="T7" fmla="*/ 2147483647 h 8706"/>
              <a:gd name="T8" fmla="*/ 2147483647 w 3455"/>
              <a:gd name="T9" fmla="*/ 2147483647 h 8706"/>
              <a:gd name="T10" fmla="*/ 2147483647 w 3455"/>
              <a:gd name="T11" fmla="*/ 2147483647 h 8706"/>
              <a:gd name="T12" fmla="*/ 2147483647 w 3455"/>
              <a:gd name="T13" fmla="*/ 2147483647 h 8706"/>
              <a:gd name="T14" fmla="*/ 2147483647 w 3455"/>
              <a:gd name="T15" fmla="*/ 2147483647 h 8706"/>
              <a:gd name="T16" fmla="*/ 2147483647 w 3455"/>
              <a:gd name="T17" fmla="*/ 2147483647 h 8706"/>
              <a:gd name="T18" fmla="*/ 2147483647 w 3455"/>
              <a:gd name="T19" fmla="*/ 2147483647 h 8706"/>
              <a:gd name="T20" fmla="*/ 2147483647 w 3455"/>
              <a:gd name="T21" fmla="*/ 2147483647 h 8706"/>
              <a:gd name="T22" fmla="*/ 2147483647 w 3455"/>
              <a:gd name="T23" fmla="*/ 2147483647 h 8706"/>
              <a:gd name="T24" fmla="*/ 2147483647 w 3455"/>
              <a:gd name="T25" fmla="*/ 2147483647 h 8706"/>
              <a:gd name="T26" fmla="*/ 2147483647 w 3455"/>
              <a:gd name="T27" fmla="*/ 2147483647 h 8706"/>
              <a:gd name="T28" fmla="*/ 2147483647 w 3455"/>
              <a:gd name="T29" fmla="*/ 2147483647 h 8706"/>
              <a:gd name="T30" fmla="*/ 2147483647 w 3455"/>
              <a:gd name="T31" fmla="*/ 2147483647 h 8706"/>
              <a:gd name="T32" fmla="*/ 2147483647 w 3455"/>
              <a:gd name="T33" fmla="*/ 2147483647 h 8706"/>
              <a:gd name="T34" fmla="*/ 2147483647 w 3455"/>
              <a:gd name="T35" fmla="*/ 2147483647 h 8706"/>
              <a:gd name="T36" fmla="*/ 2147483647 w 3455"/>
              <a:gd name="T37" fmla="*/ 2147483647 h 8706"/>
              <a:gd name="T38" fmla="*/ 2147483647 w 3455"/>
              <a:gd name="T39" fmla="*/ 2147483647 h 8706"/>
              <a:gd name="T40" fmla="*/ 2147483647 w 3455"/>
              <a:gd name="T41" fmla="*/ 2147483647 h 8706"/>
              <a:gd name="T42" fmla="*/ 2147483647 w 3455"/>
              <a:gd name="T43" fmla="*/ 2147483647 h 8706"/>
              <a:gd name="T44" fmla="*/ 2147483647 w 3455"/>
              <a:gd name="T45" fmla="*/ 2147483647 h 8706"/>
              <a:gd name="T46" fmla="*/ 2147483647 w 3455"/>
              <a:gd name="T47" fmla="*/ 2147483647 h 8706"/>
              <a:gd name="T48" fmla="*/ 2147483647 w 3455"/>
              <a:gd name="T49" fmla="*/ 2147483647 h 8706"/>
              <a:gd name="T50" fmla="*/ 2147483647 w 3455"/>
              <a:gd name="T51" fmla="*/ 2147483647 h 8706"/>
              <a:gd name="T52" fmla="*/ 2147483647 w 3455"/>
              <a:gd name="T53" fmla="*/ 2147483647 h 8706"/>
              <a:gd name="T54" fmla="*/ 2147483647 w 3455"/>
              <a:gd name="T55" fmla="*/ 2147483647 h 8706"/>
              <a:gd name="T56" fmla="*/ 2147483647 w 3455"/>
              <a:gd name="T57" fmla="*/ 2147483647 h 8706"/>
              <a:gd name="T58" fmla="*/ 2147483647 w 3455"/>
              <a:gd name="T59" fmla="*/ 2147483647 h 8706"/>
              <a:gd name="T60" fmla="*/ 2147483647 w 3455"/>
              <a:gd name="T61" fmla="*/ 2147483647 h 8706"/>
              <a:gd name="T62" fmla="*/ 2147483647 w 3455"/>
              <a:gd name="T63" fmla="*/ 2147483647 h 8706"/>
              <a:gd name="T64" fmla="*/ 2147483647 w 3455"/>
              <a:gd name="T65" fmla="*/ 2147483647 h 8706"/>
              <a:gd name="T66" fmla="*/ 2147483647 w 3455"/>
              <a:gd name="T67" fmla="*/ 2147483647 h 8706"/>
              <a:gd name="T68" fmla="*/ 2147483647 w 3455"/>
              <a:gd name="T69" fmla="*/ 2147483647 h 8706"/>
              <a:gd name="T70" fmla="*/ 2147483647 w 3455"/>
              <a:gd name="T71" fmla="*/ 2147483647 h 8706"/>
              <a:gd name="T72" fmla="*/ 2147483647 w 3455"/>
              <a:gd name="T73" fmla="*/ 2147483647 h 8706"/>
              <a:gd name="T74" fmla="*/ 2147483647 w 3455"/>
              <a:gd name="T75" fmla="*/ 2147483647 h 8706"/>
              <a:gd name="T76" fmla="*/ 2147483647 w 3455"/>
              <a:gd name="T77" fmla="*/ 2147483647 h 8706"/>
              <a:gd name="T78" fmla="*/ 2147483647 w 3455"/>
              <a:gd name="T79" fmla="*/ 2147483647 h 8706"/>
              <a:gd name="T80" fmla="*/ 2147483647 w 3455"/>
              <a:gd name="T81" fmla="*/ 2147483647 h 8706"/>
              <a:gd name="T82" fmla="*/ 2147483647 w 3455"/>
              <a:gd name="T83" fmla="*/ 2147483647 h 8706"/>
              <a:gd name="T84" fmla="*/ 2147483647 w 3455"/>
              <a:gd name="T85" fmla="*/ 2147483647 h 8706"/>
              <a:gd name="T86" fmla="*/ 2147483647 w 3455"/>
              <a:gd name="T87" fmla="*/ 2147483647 h 8706"/>
              <a:gd name="T88" fmla="*/ 2147483647 w 3455"/>
              <a:gd name="T89" fmla="*/ 2147483647 h 8706"/>
              <a:gd name="T90" fmla="*/ 2147483647 w 3455"/>
              <a:gd name="T91" fmla="*/ 2147483647 h 8706"/>
              <a:gd name="T92" fmla="*/ 2147483647 w 3455"/>
              <a:gd name="T93" fmla="*/ 2147483647 h 8706"/>
              <a:gd name="T94" fmla="*/ 2147483647 w 3455"/>
              <a:gd name="T95" fmla="*/ 2147483647 h 8706"/>
              <a:gd name="T96" fmla="*/ 2147483647 w 3455"/>
              <a:gd name="T97" fmla="*/ 2147483647 h 8706"/>
              <a:gd name="T98" fmla="*/ 2147483647 w 3455"/>
              <a:gd name="T99" fmla="*/ 2147483647 h 8706"/>
              <a:gd name="T100" fmla="*/ 2147483647 w 3455"/>
              <a:gd name="T101" fmla="*/ 2147483647 h 8706"/>
              <a:gd name="T102" fmla="*/ 2147483647 w 3455"/>
              <a:gd name="T103" fmla="*/ 2147483647 h 8706"/>
              <a:gd name="T104" fmla="*/ 2147483647 w 3455"/>
              <a:gd name="T105" fmla="*/ 2147483647 h 8706"/>
              <a:gd name="T106" fmla="*/ 2147483647 w 3455"/>
              <a:gd name="T107" fmla="*/ 2147483647 h 8706"/>
              <a:gd name="T108" fmla="*/ 2147483647 w 3455"/>
              <a:gd name="T109" fmla="*/ 2147483647 h 8706"/>
              <a:gd name="T110" fmla="*/ 2147483647 w 3455"/>
              <a:gd name="T111" fmla="*/ 2147483647 h 8706"/>
              <a:gd name="T112" fmla="*/ 2147483647 w 3455"/>
              <a:gd name="T113" fmla="*/ 2147483647 h 8706"/>
              <a:gd name="T114" fmla="*/ 2147483647 w 3455"/>
              <a:gd name="T115" fmla="*/ 2147483647 h 8706"/>
              <a:gd name="T116" fmla="*/ 2147483647 w 3455"/>
              <a:gd name="T117" fmla="*/ 2147483647 h 870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455"/>
              <a:gd name="T178" fmla="*/ 0 h 8706"/>
              <a:gd name="T179" fmla="*/ 3455 w 3455"/>
              <a:gd name="T180" fmla="*/ 8706 h 870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455" h="8706">
                <a:moveTo>
                  <a:pt x="2754" y="2245"/>
                </a:moveTo>
                <a:lnTo>
                  <a:pt x="2827" y="2205"/>
                </a:lnTo>
                <a:lnTo>
                  <a:pt x="2895" y="2164"/>
                </a:lnTo>
                <a:lnTo>
                  <a:pt x="2957" y="2124"/>
                </a:lnTo>
                <a:lnTo>
                  <a:pt x="3016" y="2085"/>
                </a:lnTo>
                <a:lnTo>
                  <a:pt x="3070" y="2045"/>
                </a:lnTo>
                <a:lnTo>
                  <a:pt x="3119" y="2007"/>
                </a:lnTo>
                <a:lnTo>
                  <a:pt x="3165" y="1969"/>
                </a:lnTo>
                <a:lnTo>
                  <a:pt x="3206" y="1931"/>
                </a:lnTo>
                <a:lnTo>
                  <a:pt x="3244" y="1894"/>
                </a:lnTo>
                <a:lnTo>
                  <a:pt x="3277" y="1857"/>
                </a:lnTo>
                <a:lnTo>
                  <a:pt x="3307" y="1821"/>
                </a:lnTo>
                <a:lnTo>
                  <a:pt x="3335" y="1786"/>
                </a:lnTo>
                <a:lnTo>
                  <a:pt x="3359" y="1750"/>
                </a:lnTo>
                <a:lnTo>
                  <a:pt x="3379" y="1716"/>
                </a:lnTo>
                <a:lnTo>
                  <a:pt x="3398" y="1683"/>
                </a:lnTo>
                <a:lnTo>
                  <a:pt x="3413" y="1649"/>
                </a:lnTo>
                <a:lnTo>
                  <a:pt x="3425" y="1617"/>
                </a:lnTo>
                <a:lnTo>
                  <a:pt x="3436" y="1585"/>
                </a:lnTo>
                <a:lnTo>
                  <a:pt x="3443" y="1555"/>
                </a:lnTo>
                <a:lnTo>
                  <a:pt x="3449" y="1524"/>
                </a:lnTo>
                <a:lnTo>
                  <a:pt x="3453" y="1495"/>
                </a:lnTo>
                <a:lnTo>
                  <a:pt x="3455" y="1467"/>
                </a:lnTo>
                <a:lnTo>
                  <a:pt x="3455" y="1439"/>
                </a:lnTo>
                <a:lnTo>
                  <a:pt x="3454" y="1413"/>
                </a:lnTo>
                <a:lnTo>
                  <a:pt x="3452" y="1387"/>
                </a:lnTo>
                <a:lnTo>
                  <a:pt x="3448" y="1362"/>
                </a:lnTo>
                <a:lnTo>
                  <a:pt x="3444" y="1338"/>
                </a:lnTo>
                <a:lnTo>
                  <a:pt x="3438" y="1316"/>
                </a:lnTo>
                <a:lnTo>
                  <a:pt x="3432" y="1293"/>
                </a:lnTo>
                <a:lnTo>
                  <a:pt x="3425" y="1273"/>
                </a:lnTo>
                <a:lnTo>
                  <a:pt x="3418" y="1253"/>
                </a:lnTo>
                <a:lnTo>
                  <a:pt x="3411" y="1235"/>
                </a:lnTo>
                <a:lnTo>
                  <a:pt x="3396" y="1200"/>
                </a:lnTo>
                <a:lnTo>
                  <a:pt x="3378" y="1160"/>
                </a:lnTo>
                <a:lnTo>
                  <a:pt x="3368" y="1137"/>
                </a:lnTo>
                <a:lnTo>
                  <a:pt x="3356" y="1115"/>
                </a:lnTo>
                <a:lnTo>
                  <a:pt x="3343" y="1091"/>
                </a:lnTo>
                <a:lnTo>
                  <a:pt x="3328" y="1066"/>
                </a:lnTo>
                <a:lnTo>
                  <a:pt x="3310" y="1040"/>
                </a:lnTo>
                <a:lnTo>
                  <a:pt x="3292" y="1015"/>
                </a:lnTo>
                <a:lnTo>
                  <a:pt x="3271" y="987"/>
                </a:lnTo>
                <a:lnTo>
                  <a:pt x="3248" y="961"/>
                </a:lnTo>
                <a:lnTo>
                  <a:pt x="3222" y="934"/>
                </a:lnTo>
                <a:lnTo>
                  <a:pt x="3194" y="906"/>
                </a:lnTo>
                <a:lnTo>
                  <a:pt x="3163" y="879"/>
                </a:lnTo>
                <a:lnTo>
                  <a:pt x="3129" y="851"/>
                </a:lnTo>
                <a:lnTo>
                  <a:pt x="3092" y="824"/>
                </a:lnTo>
                <a:lnTo>
                  <a:pt x="3051" y="797"/>
                </a:lnTo>
                <a:lnTo>
                  <a:pt x="3008" y="770"/>
                </a:lnTo>
                <a:lnTo>
                  <a:pt x="2960" y="744"/>
                </a:lnTo>
                <a:lnTo>
                  <a:pt x="2910" y="719"/>
                </a:lnTo>
                <a:lnTo>
                  <a:pt x="2855" y="693"/>
                </a:lnTo>
                <a:lnTo>
                  <a:pt x="2795" y="670"/>
                </a:lnTo>
                <a:lnTo>
                  <a:pt x="2733" y="647"/>
                </a:lnTo>
                <a:lnTo>
                  <a:pt x="2665" y="624"/>
                </a:lnTo>
                <a:lnTo>
                  <a:pt x="2593" y="603"/>
                </a:lnTo>
                <a:lnTo>
                  <a:pt x="2516" y="584"/>
                </a:lnTo>
                <a:lnTo>
                  <a:pt x="2434" y="566"/>
                </a:lnTo>
                <a:lnTo>
                  <a:pt x="2347" y="548"/>
                </a:lnTo>
                <a:lnTo>
                  <a:pt x="2255" y="533"/>
                </a:lnTo>
                <a:lnTo>
                  <a:pt x="2158" y="520"/>
                </a:lnTo>
                <a:lnTo>
                  <a:pt x="2055" y="508"/>
                </a:lnTo>
                <a:lnTo>
                  <a:pt x="2066" y="0"/>
                </a:lnTo>
                <a:lnTo>
                  <a:pt x="1474" y="0"/>
                </a:lnTo>
                <a:lnTo>
                  <a:pt x="1484" y="481"/>
                </a:lnTo>
                <a:lnTo>
                  <a:pt x="1343" y="481"/>
                </a:lnTo>
                <a:lnTo>
                  <a:pt x="1213" y="486"/>
                </a:lnTo>
                <a:lnTo>
                  <a:pt x="1090" y="492"/>
                </a:lnTo>
                <a:lnTo>
                  <a:pt x="977" y="500"/>
                </a:lnTo>
                <a:lnTo>
                  <a:pt x="871" y="510"/>
                </a:lnTo>
                <a:lnTo>
                  <a:pt x="773" y="522"/>
                </a:lnTo>
                <a:lnTo>
                  <a:pt x="683" y="536"/>
                </a:lnTo>
                <a:lnTo>
                  <a:pt x="600" y="551"/>
                </a:lnTo>
                <a:lnTo>
                  <a:pt x="524" y="569"/>
                </a:lnTo>
                <a:lnTo>
                  <a:pt x="456" y="587"/>
                </a:lnTo>
                <a:lnTo>
                  <a:pt x="393" y="606"/>
                </a:lnTo>
                <a:lnTo>
                  <a:pt x="336" y="626"/>
                </a:lnTo>
                <a:lnTo>
                  <a:pt x="285" y="647"/>
                </a:lnTo>
                <a:lnTo>
                  <a:pt x="239" y="668"/>
                </a:lnTo>
                <a:lnTo>
                  <a:pt x="199" y="690"/>
                </a:lnTo>
                <a:lnTo>
                  <a:pt x="163" y="712"/>
                </a:lnTo>
                <a:lnTo>
                  <a:pt x="132" y="734"/>
                </a:lnTo>
                <a:lnTo>
                  <a:pt x="105" y="755"/>
                </a:lnTo>
                <a:lnTo>
                  <a:pt x="82" y="776"/>
                </a:lnTo>
                <a:lnTo>
                  <a:pt x="63" y="798"/>
                </a:lnTo>
                <a:lnTo>
                  <a:pt x="47" y="818"/>
                </a:lnTo>
                <a:lnTo>
                  <a:pt x="34" y="837"/>
                </a:lnTo>
                <a:lnTo>
                  <a:pt x="24" y="855"/>
                </a:lnTo>
                <a:lnTo>
                  <a:pt x="15" y="873"/>
                </a:lnTo>
                <a:lnTo>
                  <a:pt x="9" y="889"/>
                </a:lnTo>
                <a:lnTo>
                  <a:pt x="5" y="903"/>
                </a:lnTo>
                <a:lnTo>
                  <a:pt x="2" y="915"/>
                </a:lnTo>
                <a:lnTo>
                  <a:pt x="1" y="925"/>
                </a:lnTo>
                <a:lnTo>
                  <a:pt x="0" y="941"/>
                </a:lnTo>
                <a:lnTo>
                  <a:pt x="1" y="946"/>
                </a:lnTo>
                <a:lnTo>
                  <a:pt x="2" y="949"/>
                </a:lnTo>
                <a:lnTo>
                  <a:pt x="6" y="955"/>
                </a:lnTo>
                <a:lnTo>
                  <a:pt x="13" y="964"/>
                </a:lnTo>
                <a:lnTo>
                  <a:pt x="25" y="975"/>
                </a:lnTo>
                <a:lnTo>
                  <a:pt x="33" y="982"/>
                </a:lnTo>
                <a:lnTo>
                  <a:pt x="41" y="988"/>
                </a:lnTo>
                <a:lnTo>
                  <a:pt x="51" y="995"/>
                </a:lnTo>
                <a:lnTo>
                  <a:pt x="62" y="1001"/>
                </a:lnTo>
                <a:lnTo>
                  <a:pt x="74" y="1009"/>
                </a:lnTo>
                <a:lnTo>
                  <a:pt x="88" y="1015"/>
                </a:lnTo>
                <a:lnTo>
                  <a:pt x="103" y="1021"/>
                </a:lnTo>
                <a:lnTo>
                  <a:pt x="121" y="1026"/>
                </a:lnTo>
                <a:lnTo>
                  <a:pt x="140" y="1031"/>
                </a:lnTo>
                <a:lnTo>
                  <a:pt x="160" y="1036"/>
                </a:lnTo>
                <a:lnTo>
                  <a:pt x="182" y="1039"/>
                </a:lnTo>
                <a:lnTo>
                  <a:pt x="208" y="1042"/>
                </a:lnTo>
                <a:lnTo>
                  <a:pt x="233" y="1043"/>
                </a:lnTo>
                <a:lnTo>
                  <a:pt x="262" y="1044"/>
                </a:lnTo>
                <a:lnTo>
                  <a:pt x="293" y="1043"/>
                </a:lnTo>
                <a:lnTo>
                  <a:pt x="325" y="1041"/>
                </a:lnTo>
                <a:lnTo>
                  <a:pt x="359" y="1037"/>
                </a:lnTo>
                <a:lnTo>
                  <a:pt x="397" y="1032"/>
                </a:lnTo>
                <a:lnTo>
                  <a:pt x="436" y="1025"/>
                </a:lnTo>
                <a:lnTo>
                  <a:pt x="479" y="1017"/>
                </a:lnTo>
                <a:lnTo>
                  <a:pt x="523" y="1006"/>
                </a:lnTo>
                <a:lnTo>
                  <a:pt x="571" y="993"/>
                </a:lnTo>
                <a:lnTo>
                  <a:pt x="621" y="979"/>
                </a:lnTo>
                <a:lnTo>
                  <a:pt x="673" y="962"/>
                </a:lnTo>
                <a:lnTo>
                  <a:pt x="701" y="954"/>
                </a:lnTo>
                <a:lnTo>
                  <a:pt x="733" y="947"/>
                </a:lnTo>
                <a:lnTo>
                  <a:pt x="771" y="939"/>
                </a:lnTo>
                <a:lnTo>
                  <a:pt x="814" y="930"/>
                </a:lnTo>
                <a:lnTo>
                  <a:pt x="860" y="923"/>
                </a:lnTo>
                <a:lnTo>
                  <a:pt x="911" y="916"/>
                </a:lnTo>
                <a:lnTo>
                  <a:pt x="965" y="909"/>
                </a:lnTo>
                <a:lnTo>
                  <a:pt x="1020" y="903"/>
                </a:lnTo>
                <a:lnTo>
                  <a:pt x="1138" y="891"/>
                </a:lnTo>
                <a:lnTo>
                  <a:pt x="1258" y="881"/>
                </a:lnTo>
                <a:lnTo>
                  <a:pt x="1378" y="873"/>
                </a:lnTo>
                <a:lnTo>
                  <a:pt x="1491" y="867"/>
                </a:lnTo>
                <a:lnTo>
                  <a:pt x="1523" y="2465"/>
                </a:lnTo>
                <a:lnTo>
                  <a:pt x="1421" y="2515"/>
                </a:lnTo>
                <a:lnTo>
                  <a:pt x="1317" y="2568"/>
                </a:lnTo>
                <a:lnTo>
                  <a:pt x="1264" y="2595"/>
                </a:lnTo>
                <a:lnTo>
                  <a:pt x="1212" y="2623"/>
                </a:lnTo>
                <a:lnTo>
                  <a:pt x="1160" y="2652"/>
                </a:lnTo>
                <a:lnTo>
                  <a:pt x="1107" y="2681"/>
                </a:lnTo>
                <a:lnTo>
                  <a:pt x="1056" y="2710"/>
                </a:lnTo>
                <a:lnTo>
                  <a:pt x="1005" y="2741"/>
                </a:lnTo>
                <a:lnTo>
                  <a:pt x="956" y="2771"/>
                </a:lnTo>
                <a:lnTo>
                  <a:pt x="906" y="2803"/>
                </a:lnTo>
                <a:lnTo>
                  <a:pt x="858" y="2835"/>
                </a:lnTo>
                <a:lnTo>
                  <a:pt x="811" y="2867"/>
                </a:lnTo>
                <a:lnTo>
                  <a:pt x="765" y="2901"/>
                </a:lnTo>
                <a:lnTo>
                  <a:pt x="722" y="2935"/>
                </a:lnTo>
                <a:lnTo>
                  <a:pt x="679" y="2970"/>
                </a:lnTo>
                <a:lnTo>
                  <a:pt x="639" y="3005"/>
                </a:lnTo>
                <a:lnTo>
                  <a:pt x="599" y="3041"/>
                </a:lnTo>
                <a:lnTo>
                  <a:pt x="563" y="3078"/>
                </a:lnTo>
                <a:lnTo>
                  <a:pt x="528" y="3116"/>
                </a:lnTo>
                <a:lnTo>
                  <a:pt x="496" y="3153"/>
                </a:lnTo>
                <a:lnTo>
                  <a:pt x="467" y="3193"/>
                </a:lnTo>
                <a:lnTo>
                  <a:pt x="439" y="3232"/>
                </a:lnTo>
                <a:lnTo>
                  <a:pt x="415" y="3272"/>
                </a:lnTo>
                <a:lnTo>
                  <a:pt x="394" y="3313"/>
                </a:lnTo>
                <a:lnTo>
                  <a:pt x="376" y="3355"/>
                </a:lnTo>
                <a:lnTo>
                  <a:pt x="362" y="3398"/>
                </a:lnTo>
                <a:lnTo>
                  <a:pt x="349" y="3441"/>
                </a:lnTo>
                <a:lnTo>
                  <a:pt x="342" y="3485"/>
                </a:lnTo>
                <a:lnTo>
                  <a:pt x="337" y="3530"/>
                </a:lnTo>
                <a:lnTo>
                  <a:pt x="337" y="3576"/>
                </a:lnTo>
                <a:lnTo>
                  <a:pt x="340" y="3606"/>
                </a:lnTo>
                <a:lnTo>
                  <a:pt x="346" y="3638"/>
                </a:lnTo>
                <a:lnTo>
                  <a:pt x="355" y="3668"/>
                </a:lnTo>
                <a:lnTo>
                  <a:pt x="369" y="3698"/>
                </a:lnTo>
                <a:lnTo>
                  <a:pt x="385" y="3727"/>
                </a:lnTo>
                <a:lnTo>
                  <a:pt x="403" y="3755"/>
                </a:lnTo>
                <a:lnTo>
                  <a:pt x="425" y="3783"/>
                </a:lnTo>
                <a:lnTo>
                  <a:pt x="450" y="3811"/>
                </a:lnTo>
                <a:lnTo>
                  <a:pt x="477" y="3837"/>
                </a:lnTo>
                <a:lnTo>
                  <a:pt x="506" y="3865"/>
                </a:lnTo>
                <a:lnTo>
                  <a:pt x="539" y="3890"/>
                </a:lnTo>
                <a:lnTo>
                  <a:pt x="573" y="3916"/>
                </a:lnTo>
                <a:lnTo>
                  <a:pt x="609" y="3942"/>
                </a:lnTo>
                <a:lnTo>
                  <a:pt x="648" y="3966"/>
                </a:lnTo>
                <a:lnTo>
                  <a:pt x="688" y="3990"/>
                </a:lnTo>
                <a:lnTo>
                  <a:pt x="731" y="4015"/>
                </a:lnTo>
                <a:lnTo>
                  <a:pt x="774" y="4038"/>
                </a:lnTo>
                <a:lnTo>
                  <a:pt x="821" y="4060"/>
                </a:lnTo>
                <a:lnTo>
                  <a:pt x="868" y="4084"/>
                </a:lnTo>
                <a:lnTo>
                  <a:pt x="916" y="4106"/>
                </a:lnTo>
                <a:lnTo>
                  <a:pt x="966" y="4127"/>
                </a:lnTo>
                <a:lnTo>
                  <a:pt x="1016" y="4149"/>
                </a:lnTo>
                <a:lnTo>
                  <a:pt x="1069" y="4170"/>
                </a:lnTo>
                <a:lnTo>
                  <a:pt x="1122" y="4190"/>
                </a:lnTo>
                <a:lnTo>
                  <a:pt x="1175" y="4210"/>
                </a:lnTo>
                <a:lnTo>
                  <a:pt x="1229" y="4231"/>
                </a:lnTo>
                <a:lnTo>
                  <a:pt x="1283" y="4250"/>
                </a:lnTo>
                <a:lnTo>
                  <a:pt x="1339" y="4269"/>
                </a:lnTo>
                <a:lnTo>
                  <a:pt x="1450" y="4307"/>
                </a:lnTo>
                <a:lnTo>
                  <a:pt x="1562" y="4343"/>
                </a:lnTo>
                <a:lnTo>
                  <a:pt x="1590" y="5750"/>
                </a:lnTo>
                <a:lnTo>
                  <a:pt x="1531" y="5783"/>
                </a:lnTo>
                <a:lnTo>
                  <a:pt x="1473" y="5816"/>
                </a:lnTo>
                <a:lnTo>
                  <a:pt x="1416" y="5849"/>
                </a:lnTo>
                <a:lnTo>
                  <a:pt x="1360" y="5884"/>
                </a:lnTo>
                <a:lnTo>
                  <a:pt x="1306" y="5919"/>
                </a:lnTo>
                <a:lnTo>
                  <a:pt x="1253" y="5956"/>
                </a:lnTo>
                <a:lnTo>
                  <a:pt x="1228" y="5975"/>
                </a:lnTo>
                <a:lnTo>
                  <a:pt x="1202" y="5994"/>
                </a:lnTo>
                <a:lnTo>
                  <a:pt x="1178" y="6013"/>
                </a:lnTo>
                <a:lnTo>
                  <a:pt x="1154" y="6033"/>
                </a:lnTo>
                <a:lnTo>
                  <a:pt x="1131" y="6052"/>
                </a:lnTo>
                <a:lnTo>
                  <a:pt x="1107" y="6072"/>
                </a:lnTo>
                <a:lnTo>
                  <a:pt x="1085" y="6093"/>
                </a:lnTo>
                <a:lnTo>
                  <a:pt x="1064" y="6113"/>
                </a:lnTo>
                <a:lnTo>
                  <a:pt x="1043" y="6133"/>
                </a:lnTo>
                <a:lnTo>
                  <a:pt x="1022" y="6154"/>
                </a:lnTo>
                <a:lnTo>
                  <a:pt x="1003" y="6176"/>
                </a:lnTo>
                <a:lnTo>
                  <a:pt x="985" y="6198"/>
                </a:lnTo>
                <a:lnTo>
                  <a:pt x="967" y="6219"/>
                </a:lnTo>
                <a:lnTo>
                  <a:pt x="949" y="6242"/>
                </a:lnTo>
                <a:lnTo>
                  <a:pt x="933" y="6264"/>
                </a:lnTo>
                <a:lnTo>
                  <a:pt x="918" y="6287"/>
                </a:lnTo>
                <a:lnTo>
                  <a:pt x="903" y="6311"/>
                </a:lnTo>
                <a:lnTo>
                  <a:pt x="890" y="6334"/>
                </a:lnTo>
                <a:lnTo>
                  <a:pt x="877" y="6357"/>
                </a:lnTo>
                <a:lnTo>
                  <a:pt x="865" y="6382"/>
                </a:lnTo>
                <a:lnTo>
                  <a:pt x="840" y="6442"/>
                </a:lnTo>
                <a:lnTo>
                  <a:pt x="820" y="6502"/>
                </a:lnTo>
                <a:lnTo>
                  <a:pt x="806" y="6562"/>
                </a:lnTo>
                <a:lnTo>
                  <a:pt x="798" y="6621"/>
                </a:lnTo>
                <a:lnTo>
                  <a:pt x="793" y="6680"/>
                </a:lnTo>
                <a:lnTo>
                  <a:pt x="794" y="6737"/>
                </a:lnTo>
                <a:lnTo>
                  <a:pt x="798" y="6795"/>
                </a:lnTo>
                <a:lnTo>
                  <a:pt x="807" y="6851"/>
                </a:lnTo>
                <a:lnTo>
                  <a:pt x="819" y="6907"/>
                </a:lnTo>
                <a:lnTo>
                  <a:pt x="835" y="6962"/>
                </a:lnTo>
                <a:lnTo>
                  <a:pt x="854" y="7016"/>
                </a:lnTo>
                <a:lnTo>
                  <a:pt x="877" y="7069"/>
                </a:lnTo>
                <a:lnTo>
                  <a:pt x="901" y="7120"/>
                </a:lnTo>
                <a:lnTo>
                  <a:pt x="928" y="7171"/>
                </a:lnTo>
                <a:lnTo>
                  <a:pt x="958" y="7222"/>
                </a:lnTo>
                <a:lnTo>
                  <a:pt x="989" y="7269"/>
                </a:lnTo>
                <a:lnTo>
                  <a:pt x="1021" y="7317"/>
                </a:lnTo>
                <a:lnTo>
                  <a:pt x="1055" y="7363"/>
                </a:lnTo>
                <a:lnTo>
                  <a:pt x="1089" y="7408"/>
                </a:lnTo>
                <a:lnTo>
                  <a:pt x="1126" y="7451"/>
                </a:lnTo>
                <a:lnTo>
                  <a:pt x="1161" y="7492"/>
                </a:lnTo>
                <a:lnTo>
                  <a:pt x="1197" y="7533"/>
                </a:lnTo>
                <a:lnTo>
                  <a:pt x="1233" y="7571"/>
                </a:lnTo>
                <a:lnTo>
                  <a:pt x="1268" y="7609"/>
                </a:lnTo>
                <a:lnTo>
                  <a:pt x="1402" y="7740"/>
                </a:lnTo>
                <a:lnTo>
                  <a:pt x="1506" y="7840"/>
                </a:lnTo>
                <a:lnTo>
                  <a:pt x="1522" y="7857"/>
                </a:lnTo>
                <a:lnTo>
                  <a:pt x="1539" y="7875"/>
                </a:lnTo>
                <a:lnTo>
                  <a:pt x="1556" y="7892"/>
                </a:lnTo>
                <a:lnTo>
                  <a:pt x="1572" y="7908"/>
                </a:lnTo>
                <a:lnTo>
                  <a:pt x="1588" y="7925"/>
                </a:lnTo>
                <a:lnTo>
                  <a:pt x="1604" y="7941"/>
                </a:lnTo>
                <a:lnTo>
                  <a:pt x="1619" y="7959"/>
                </a:lnTo>
                <a:lnTo>
                  <a:pt x="1635" y="7975"/>
                </a:lnTo>
                <a:lnTo>
                  <a:pt x="1650" y="8706"/>
                </a:lnTo>
                <a:lnTo>
                  <a:pt x="1873" y="8706"/>
                </a:lnTo>
                <a:lnTo>
                  <a:pt x="1886" y="8194"/>
                </a:lnTo>
                <a:lnTo>
                  <a:pt x="1894" y="8197"/>
                </a:lnTo>
                <a:lnTo>
                  <a:pt x="1902" y="8200"/>
                </a:lnTo>
                <a:lnTo>
                  <a:pt x="1911" y="8202"/>
                </a:lnTo>
                <a:lnTo>
                  <a:pt x="1919" y="8204"/>
                </a:lnTo>
                <a:lnTo>
                  <a:pt x="1927" y="8204"/>
                </a:lnTo>
                <a:lnTo>
                  <a:pt x="1934" y="8204"/>
                </a:lnTo>
                <a:lnTo>
                  <a:pt x="1942" y="8204"/>
                </a:lnTo>
                <a:lnTo>
                  <a:pt x="1949" y="8202"/>
                </a:lnTo>
                <a:lnTo>
                  <a:pt x="1956" y="8200"/>
                </a:lnTo>
                <a:lnTo>
                  <a:pt x="1964" y="8197"/>
                </a:lnTo>
                <a:lnTo>
                  <a:pt x="1971" y="8193"/>
                </a:lnTo>
                <a:lnTo>
                  <a:pt x="1978" y="8189"/>
                </a:lnTo>
                <a:lnTo>
                  <a:pt x="1984" y="8183"/>
                </a:lnTo>
                <a:lnTo>
                  <a:pt x="1990" y="8177"/>
                </a:lnTo>
                <a:lnTo>
                  <a:pt x="1996" y="8170"/>
                </a:lnTo>
                <a:lnTo>
                  <a:pt x="2002" y="8161"/>
                </a:lnTo>
                <a:lnTo>
                  <a:pt x="2007" y="8153"/>
                </a:lnTo>
                <a:lnTo>
                  <a:pt x="2010" y="8146"/>
                </a:lnTo>
                <a:lnTo>
                  <a:pt x="2014" y="8139"/>
                </a:lnTo>
                <a:lnTo>
                  <a:pt x="2017" y="8131"/>
                </a:lnTo>
                <a:lnTo>
                  <a:pt x="2019" y="8124"/>
                </a:lnTo>
                <a:lnTo>
                  <a:pt x="2021" y="8116"/>
                </a:lnTo>
                <a:lnTo>
                  <a:pt x="2022" y="8109"/>
                </a:lnTo>
                <a:lnTo>
                  <a:pt x="2023" y="8101"/>
                </a:lnTo>
                <a:lnTo>
                  <a:pt x="2022" y="8084"/>
                </a:lnTo>
                <a:lnTo>
                  <a:pt x="2020" y="8068"/>
                </a:lnTo>
                <a:lnTo>
                  <a:pt x="2016" y="8052"/>
                </a:lnTo>
                <a:lnTo>
                  <a:pt x="2009" y="8035"/>
                </a:lnTo>
                <a:lnTo>
                  <a:pt x="2001" y="8016"/>
                </a:lnTo>
                <a:lnTo>
                  <a:pt x="1991" y="7998"/>
                </a:lnTo>
                <a:lnTo>
                  <a:pt x="1979" y="7979"/>
                </a:lnTo>
                <a:lnTo>
                  <a:pt x="1965" y="7959"/>
                </a:lnTo>
                <a:lnTo>
                  <a:pt x="1949" y="7938"/>
                </a:lnTo>
                <a:lnTo>
                  <a:pt x="1932" y="7917"/>
                </a:lnTo>
                <a:lnTo>
                  <a:pt x="1913" y="7895"/>
                </a:lnTo>
                <a:lnTo>
                  <a:pt x="1893" y="7872"/>
                </a:lnTo>
                <a:lnTo>
                  <a:pt x="1933" y="6001"/>
                </a:lnTo>
                <a:lnTo>
                  <a:pt x="2032" y="5960"/>
                </a:lnTo>
                <a:lnTo>
                  <a:pt x="2131" y="5919"/>
                </a:lnTo>
                <a:lnTo>
                  <a:pt x="2232" y="5880"/>
                </a:lnTo>
                <a:lnTo>
                  <a:pt x="2331" y="5839"/>
                </a:lnTo>
                <a:lnTo>
                  <a:pt x="2429" y="5799"/>
                </a:lnTo>
                <a:lnTo>
                  <a:pt x="2525" y="5758"/>
                </a:lnTo>
                <a:lnTo>
                  <a:pt x="2572" y="5738"/>
                </a:lnTo>
                <a:lnTo>
                  <a:pt x="2618" y="5718"/>
                </a:lnTo>
                <a:lnTo>
                  <a:pt x="2663" y="5696"/>
                </a:lnTo>
                <a:lnTo>
                  <a:pt x="2706" y="5676"/>
                </a:lnTo>
                <a:lnTo>
                  <a:pt x="2757" y="5650"/>
                </a:lnTo>
                <a:lnTo>
                  <a:pt x="2805" y="5621"/>
                </a:lnTo>
                <a:lnTo>
                  <a:pt x="2850" y="5592"/>
                </a:lnTo>
                <a:lnTo>
                  <a:pt x="2892" y="5562"/>
                </a:lnTo>
                <a:lnTo>
                  <a:pt x="2930" y="5529"/>
                </a:lnTo>
                <a:lnTo>
                  <a:pt x="2965" y="5496"/>
                </a:lnTo>
                <a:lnTo>
                  <a:pt x="2999" y="5461"/>
                </a:lnTo>
                <a:lnTo>
                  <a:pt x="3028" y="5426"/>
                </a:lnTo>
                <a:lnTo>
                  <a:pt x="3055" y="5390"/>
                </a:lnTo>
                <a:lnTo>
                  <a:pt x="3080" y="5353"/>
                </a:lnTo>
                <a:lnTo>
                  <a:pt x="3102" y="5315"/>
                </a:lnTo>
                <a:lnTo>
                  <a:pt x="3120" y="5277"/>
                </a:lnTo>
                <a:lnTo>
                  <a:pt x="3136" y="5238"/>
                </a:lnTo>
                <a:lnTo>
                  <a:pt x="3151" y="5200"/>
                </a:lnTo>
                <a:lnTo>
                  <a:pt x="3162" y="5160"/>
                </a:lnTo>
                <a:lnTo>
                  <a:pt x="3171" y="5121"/>
                </a:lnTo>
                <a:lnTo>
                  <a:pt x="3177" y="5081"/>
                </a:lnTo>
                <a:lnTo>
                  <a:pt x="3181" y="5042"/>
                </a:lnTo>
                <a:lnTo>
                  <a:pt x="3182" y="5003"/>
                </a:lnTo>
                <a:lnTo>
                  <a:pt x="3182" y="4964"/>
                </a:lnTo>
                <a:lnTo>
                  <a:pt x="3179" y="4925"/>
                </a:lnTo>
                <a:lnTo>
                  <a:pt x="3174" y="4887"/>
                </a:lnTo>
                <a:lnTo>
                  <a:pt x="3166" y="4849"/>
                </a:lnTo>
                <a:lnTo>
                  <a:pt x="3157" y="4813"/>
                </a:lnTo>
                <a:lnTo>
                  <a:pt x="3146" y="4776"/>
                </a:lnTo>
                <a:lnTo>
                  <a:pt x="3131" y="4741"/>
                </a:lnTo>
                <a:lnTo>
                  <a:pt x="3116" y="4707"/>
                </a:lnTo>
                <a:lnTo>
                  <a:pt x="3099" y="4674"/>
                </a:lnTo>
                <a:lnTo>
                  <a:pt x="3079" y="4641"/>
                </a:lnTo>
                <a:lnTo>
                  <a:pt x="3058" y="4611"/>
                </a:lnTo>
                <a:lnTo>
                  <a:pt x="3035" y="4581"/>
                </a:lnTo>
                <a:lnTo>
                  <a:pt x="3011" y="4553"/>
                </a:lnTo>
                <a:lnTo>
                  <a:pt x="2996" y="4538"/>
                </a:lnTo>
                <a:lnTo>
                  <a:pt x="2979" y="4523"/>
                </a:lnTo>
                <a:lnTo>
                  <a:pt x="2960" y="4507"/>
                </a:lnTo>
                <a:lnTo>
                  <a:pt x="2940" y="4492"/>
                </a:lnTo>
                <a:lnTo>
                  <a:pt x="2919" y="4477"/>
                </a:lnTo>
                <a:lnTo>
                  <a:pt x="2896" y="4462"/>
                </a:lnTo>
                <a:lnTo>
                  <a:pt x="2871" y="4447"/>
                </a:lnTo>
                <a:lnTo>
                  <a:pt x="2846" y="4431"/>
                </a:lnTo>
                <a:lnTo>
                  <a:pt x="2819" y="4417"/>
                </a:lnTo>
                <a:lnTo>
                  <a:pt x="2790" y="4402"/>
                </a:lnTo>
                <a:lnTo>
                  <a:pt x="2761" y="4387"/>
                </a:lnTo>
                <a:lnTo>
                  <a:pt x="2732" y="4372"/>
                </a:lnTo>
                <a:lnTo>
                  <a:pt x="2667" y="4342"/>
                </a:lnTo>
                <a:lnTo>
                  <a:pt x="2600" y="4313"/>
                </a:lnTo>
                <a:lnTo>
                  <a:pt x="2529" y="4283"/>
                </a:lnTo>
                <a:lnTo>
                  <a:pt x="2455" y="4254"/>
                </a:lnTo>
                <a:lnTo>
                  <a:pt x="2378" y="4226"/>
                </a:lnTo>
                <a:lnTo>
                  <a:pt x="2301" y="4197"/>
                </a:lnTo>
                <a:lnTo>
                  <a:pt x="2221" y="4169"/>
                </a:lnTo>
                <a:lnTo>
                  <a:pt x="2140" y="4142"/>
                </a:lnTo>
                <a:lnTo>
                  <a:pt x="2058" y="4115"/>
                </a:lnTo>
                <a:lnTo>
                  <a:pt x="1976" y="4089"/>
                </a:lnTo>
                <a:lnTo>
                  <a:pt x="2008" y="2612"/>
                </a:lnTo>
                <a:lnTo>
                  <a:pt x="2091" y="2575"/>
                </a:lnTo>
                <a:lnTo>
                  <a:pt x="2177" y="2535"/>
                </a:lnTo>
                <a:lnTo>
                  <a:pt x="2266" y="2492"/>
                </a:lnTo>
                <a:lnTo>
                  <a:pt x="2358" y="2449"/>
                </a:lnTo>
                <a:lnTo>
                  <a:pt x="2452" y="2402"/>
                </a:lnTo>
                <a:lnTo>
                  <a:pt x="2550" y="2353"/>
                </a:lnTo>
                <a:lnTo>
                  <a:pt x="2651" y="2300"/>
                </a:lnTo>
                <a:lnTo>
                  <a:pt x="2754" y="2245"/>
                </a:lnTo>
                <a:close/>
                <a:moveTo>
                  <a:pt x="2946" y="1298"/>
                </a:moveTo>
                <a:lnTo>
                  <a:pt x="2963" y="1333"/>
                </a:lnTo>
                <a:lnTo>
                  <a:pt x="2976" y="1367"/>
                </a:lnTo>
                <a:lnTo>
                  <a:pt x="2984" y="1401"/>
                </a:lnTo>
                <a:lnTo>
                  <a:pt x="2987" y="1434"/>
                </a:lnTo>
                <a:lnTo>
                  <a:pt x="2987" y="1467"/>
                </a:lnTo>
                <a:lnTo>
                  <a:pt x="2982" y="1499"/>
                </a:lnTo>
                <a:lnTo>
                  <a:pt x="2973" y="1532"/>
                </a:lnTo>
                <a:lnTo>
                  <a:pt x="2961" y="1564"/>
                </a:lnTo>
                <a:lnTo>
                  <a:pt x="2946" y="1595"/>
                </a:lnTo>
                <a:lnTo>
                  <a:pt x="2928" y="1627"/>
                </a:lnTo>
                <a:lnTo>
                  <a:pt x="2906" y="1657"/>
                </a:lnTo>
                <a:lnTo>
                  <a:pt x="2881" y="1688"/>
                </a:lnTo>
                <a:lnTo>
                  <a:pt x="2854" y="1718"/>
                </a:lnTo>
                <a:lnTo>
                  <a:pt x="2824" y="1747"/>
                </a:lnTo>
                <a:lnTo>
                  <a:pt x="2791" y="1778"/>
                </a:lnTo>
                <a:lnTo>
                  <a:pt x="2757" y="1806"/>
                </a:lnTo>
                <a:lnTo>
                  <a:pt x="2719" y="1836"/>
                </a:lnTo>
                <a:lnTo>
                  <a:pt x="2681" y="1864"/>
                </a:lnTo>
                <a:lnTo>
                  <a:pt x="2640" y="1892"/>
                </a:lnTo>
                <a:lnTo>
                  <a:pt x="2597" y="1920"/>
                </a:lnTo>
                <a:lnTo>
                  <a:pt x="2554" y="1947"/>
                </a:lnTo>
                <a:lnTo>
                  <a:pt x="2508" y="1974"/>
                </a:lnTo>
                <a:lnTo>
                  <a:pt x="2461" y="2002"/>
                </a:lnTo>
                <a:lnTo>
                  <a:pt x="2414" y="2028"/>
                </a:lnTo>
                <a:lnTo>
                  <a:pt x="2366" y="2055"/>
                </a:lnTo>
                <a:lnTo>
                  <a:pt x="2317" y="2080"/>
                </a:lnTo>
                <a:lnTo>
                  <a:pt x="2267" y="2105"/>
                </a:lnTo>
                <a:lnTo>
                  <a:pt x="2218" y="2131"/>
                </a:lnTo>
                <a:lnTo>
                  <a:pt x="2116" y="2180"/>
                </a:lnTo>
                <a:lnTo>
                  <a:pt x="2017" y="2228"/>
                </a:lnTo>
                <a:lnTo>
                  <a:pt x="2046" y="884"/>
                </a:lnTo>
                <a:lnTo>
                  <a:pt x="2106" y="890"/>
                </a:lnTo>
                <a:lnTo>
                  <a:pt x="2167" y="897"/>
                </a:lnTo>
                <a:lnTo>
                  <a:pt x="2230" y="906"/>
                </a:lnTo>
                <a:lnTo>
                  <a:pt x="2293" y="916"/>
                </a:lnTo>
                <a:lnTo>
                  <a:pt x="2326" y="923"/>
                </a:lnTo>
                <a:lnTo>
                  <a:pt x="2358" y="930"/>
                </a:lnTo>
                <a:lnTo>
                  <a:pt x="2391" y="938"/>
                </a:lnTo>
                <a:lnTo>
                  <a:pt x="2422" y="946"/>
                </a:lnTo>
                <a:lnTo>
                  <a:pt x="2454" y="955"/>
                </a:lnTo>
                <a:lnTo>
                  <a:pt x="2486" y="965"/>
                </a:lnTo>
                <a:lnTo>
                  <a:pt x="2518" y="975"/>
                </a:lnTo>
                <a:lnTo>
                  <a:pt x="2548" y="986"/>
                </a:lnTo>
                <a:lnTo>
                  <a:pt x="2580" y="998"/>
                </a:lnTo>
                <a:lnTo>
                  <a:pt x="2610" y="1012"/>
                </a:lnTo>
                <a:lnTo>
                  <a:pt x="2640" y="1025"/>
                </a:lnTo>
                <a:lnTo>
                  <a:pt x="2669" y="1040"/>
                </a:lnTo>
                <a:lnTo>
                  <a:pt x="2697" y="1055"/>
                </a:lnTo>
                <a:lnTo>
                  <a:pt x="2725" y="1071"/>
                </a:lnTo>
                <a:lnTo>
                  <a:pt x="2752" y="1090"/>
                </a:lnTo>
                <a:lnTo>
                  <a:pt x="2777" y="1108"/>
                </a:lnTo>
                <a:lnTo>
                  <a:pt x="2802" y="1128"/>
                </a:lnTo>
                <a:lnTo>
                  <a:pt x="2827" y="1148"/>
                </a:lnTo>
                <a:lnTo>
                  <a:pt x="2850" y="1171"/>
                </a:lnTo>
                <a:lnTo>
                  <a:pt x="2871" y="1194"/>
                </a:lnTo>
                <a:lnTo>
                  <a:pt x="2893" y="1218"/>
                </a:lnTo>
                <a:lnTo>
                  <a:pt x="2912" y="1244"/>
                </a:lnTo>
                <a:lnTo>
                  <a:pt x="2930" y="1271"/>
                </a:lnTo>
                <a:lnTo>
                  <a:pt x="2946" y="1298"/>
                </a:lnTo>
                <a:close/>
                <a:moveTo>
                  <a:pt x="1628" y="7591"/>
                </a:moveTo>
                <a:lnTo>
                  <a:pt x="1610" y="7573"/>
                </a:lnTo>
                <a:lnTo>
                  <a:pt x="1594" y="7555"/>
                </a:lnTo>
                <a:lnTo>
                  <a:pt x="1577" y="7537"/>
                </a:lnTo>
                <a:lnTo>
                  <a:pt x="1561" y="7518"/>
                </a:lnTo>
                <a:lnTo>
                  <a:pt x="1543" y="7500"/>
                </a:lnTo>
                <a:lnTo>
                  <a:pt x="1525" y="7479"/>
                </a:lnTo>
                <a:lnTo>
                  <a:pt x="1508" y="7460"/>
                </a:lnTo>
                <a:lnTo>
                  <a:pt x="1490" y="7440"/>
                </a:lnTo>
                <a:lnTo>
                  <a:pt x="1425" y="7365"/>
                </a:lnTo>
                <a:lnTo>
                  <a:pt x="1367" y="7298"/>
                </a:lnTo>
                <a:lnTo>
                  <a:pt x="1342" y="7266"/>
                </a:lnTo>
                <a:lnTo>
                  <a:pt x="1318" y="7236"/>
                </a:lnTo>
                <a:lnTo>
                  <a:pt x="1296" y="7208"/>
                </a:lnTo>
                <a:lnTo>
                  <a:pt x="1275" y="7180"/>
                </a:lnTo>
                <a:lnTo>
                  <a:pt x="1257" y="7154"/>
                </a:lnTo>
                <a:lnTo>
                  <a:pt x="1240" y="7128"/>
                </a:lnTo>
                <a:lnTo>
                  <a:pt x="1225" y="7103"/>
                </a:lnTo>
                <a:lnTo>
                  <a:pt x="1211" y="7079"/>
                </a:lnTo>
                <a:lnTo>
                  <a:pt x="1198" y="7056"/>
                </a:lnTo>
                <a:lnTo>
                  <a:pt x="1187" y="7032"/>
                </a:lnTo>
                <a:lnTo>
                  <a:pt x="1177" y="7009"/>
                </a:lnTo>
                <a:lnTo>
                  <a:pt x="1169" y="6987"/>
                </a:lnTo>
                <a:lnTo>
                  <a:pt x="1163" y="6964"/>
                </a:lnTo>
                <a:lnTo>
                  <a:pt x="1157" y="6942"/>
                </a:lnTo>
                <a:lnTo>
                  <a:pt x="1153" y="6919"/>
                </a:lnTo>
                <a:lnTo>
                  <a:pt x="1150" y="6895"/>
                </a:lnTo>
                <a:lnTo>
                  <a:pt x="1148" y="6873"/>
                </a:lnTo>
                <a:lnTo>
                  <a:pt x="1147" y="6849"/>
                </a:lnTo>
                <a:lnTo>
                  <a:pt x="1147" y="6824"/>
                </a:lnTo>
                <a:lnTo>
                  <a:pt x="1148" y="6799"/>
                </a:lnTo>
                <a:lnTo>
                  <a:pt x="1150" y="6773"/>
                </a:lnTo>
                <a:lnTo>
                  <a:pt x="1152" y="6746"/>
                </a:lnTo>
                <a:lnTo>
                  <a:pt x="1156" y="6718"/>
                </a:lnTo>
                <a:lnTo>
                  <a:pt x="1160" y="6689"/>
                </a:lnTo>
                <a:lnTo>
                  <a:pt x="1172" y="6627"/>
                </a:lnTo>
                <a:lnTo>
                  <a:pt x="1185" y="6558"/>
                </a:lnTo>
                <a:lnTo>
                  <a:pt x="1189" y="6544"/>
                </a:lnTo>
                <a:lnTo>
                  <a:pt x="1193" y="6529"/>
                </a:lnTo>
                <a:lnTo>
                  <a:pt x="1197" y="6515"/>
                </a:lnTo>
                <a:lnTo>
                  <a:pt x="1203" y="6501"/>
                </a:lnTo>
                <a:lnTo>
                  <a:pt x="1210" y="6487"/>
                </a:lnTo>
                <a:lnTo>
                  <a:pt x="1217" y="6473"/>
                </a:lnTo>
                <a:lnTo>
                  <a:pt x="1225" y="6460"/>
                </a:lnTo>
                <a:lnTo>
                  <a:pt x="1233" y="6446"/>
                </a:lnTo>
                <a:lnTo>
                  <a:pt x="1242" y="6433"/>
                </a:lnTo>
                <a:lnTo>
                  <a:pt x="1251" y="6420"/>
                </a:lnTo>
                <a:lnTo>
                  <a:pt x="1261" y="6407"/>
                </a:lnTo>
                <a:lnTo>
                  <a:pt x="1272" y="6394"/>
                </a:lnTo>
                <a:lnTo>
                  <a:pt x="1297" y="6368"/>
                </a:lnTo>
                <a:lnTo>
                  <a:pt x="1322" y="6343"/>
                </a:lnTo>
                <a:lnTo>
                  <a:pt x="1350" y="6319"/>
                </a:lnTo>
                <a:lnTo>
                  <a:pt x="1380" y="6294"/>
                </a:lnTo>
                <a:lnTo>
                  <a:pt x="1412" y="6271"/>
                </a:lnTo>
                <a:lnTo>
                  <a:pt x="1446" y="6248"/>
                </a:lnTo>
                <a:lnTo>
                  <a:pt x="1482" y="6224"/>
                </a:lnTo>
                <a:lnTo>
                  <a:pt x="1519" y="6202"/>
                </a:lnTo>
                <a:lnTo>
                  <a:pt x="1558" y="6180"/>
                </a:lnTo>
                <a:lnTo>
                  <a:pt x="1598" y="6158"/>
                </a:lnTo>
                <a:lnTo>
                  <a:pt x="1628" y="7591"/>
                </a:lnTo>
                <a:close/>
                <a:moveTo>
                  <a:pt x="2322" y="4585"/>
                </a:moveTo>
                <a:lnTo>
                  <a:pt x="2378" y="4607"/>
                </a:lnTo>
                <a:lnTo>
                  <a:pt x="2430" y="4628"/>
                </a:lnTo>
                <a:lnTo>
                  <a:pt x="2478" y="4650"/>
                </a:lnTo>
                <a:lnTo>
                  <a:pt x="2520" y="4673"/>
                </a:lnTo>
                <a:lnTo>
                  <a:pt x="2560" y="4695"/>
                </a:lnTo>
                <a:lnTo>
                  <a:pt x="2595" y="4718"/>
                </a:lnTo>
                <a:lnTo>
                  <a:pt x="2627" y="4741"/>
                </a:lnTo>
                <a:lnTo>
                  <a:pt x="2656" y="4763"/>
                </a:lnTo>
                <a:lnTo>
                  <a:pt x="2681" y="4785"/>
                </a:lnTo>
                <a:lnTo>
                  <a:pt x="2702" y="4807"/>
                </a:lnTo>
                <a:lnTo>
                  <a:pt x="2721" y="4830"/>
                </a:lnTo>
                <a:lnTo>
                  <a:pt x="2739" y="4852"/>
                </a:lnTo>
                <a:lnTo>
                  <a:pt x="2752" y="4873"/>
                </a:lnTo>
                <a:lnTo>
                  <a:pt x="2764" y="4894"/>
                </a:lnTo>
                <a:lnTo>
                  <a:pt x="2773" y="4915"/>
                </a:lnTo>
                <a:lnTo>
                  <a:pt x="2780" y="4934"/>
                </a:lnTo>
                <a:lnTo>
                  <a:pt x="2786" y="4953"/>
                </a:lnTo>
                <a:lnTo>
                  <a:pt x="2789" y="4972"/>
                </a:lnTo>
                <a:lnTo>
                  <a:pt x="2792" y="4990"/>
                </a:lnTo>
                <a:lnTo>
                  <a:pt x="2793" y="5006"/>
                </a:lnTo>
                <a:lnTo>
                  <a:pt x="2793" y="5022"/>
                </a:lnTo>
                <a:lnTo>
                  <a:pt x="2792" y="5038"/>
                </a:lnTo>
                <a:lnTo>
                  <a:pt x="2790" y="5051"/>
                </a:lnTo>
                <a:lnTo>
                  <a:pt x="2788" y="5064"/>
                </a:lnTo>
                <a:lnTo>
                  <a:pt x="2782" y="5085"/>
                </a:lnTo>
                <a:lnTo>
                  <a:pt x="2777" y="5101"/>
                </a:lnTo>
                <a:lnTo>
                  <a:pt x="2772" y="5112"/>
                </a:lnTo>
                <a:lnTo>
                  <a:pt x="2770" y="5115"/>
                </a:lnTo>
                <a:lnTo>
                  <a:pt x="2766" y="5127"/>
                </a:lnTo>
                <a:lnTo>
                  <a:pt x="2761" y="5140"/>
                </a:lnTo>
                <a:lnTo>
                  <a:pt x="2753" y="5152"/>
                </a:lnTo>
                <a:lnTo>
                  <a:pt x="2743" y="5165"/>
                </a:lnTo>
                <a:lnTo>
                  <a:pt x="2732" y="5177"/>
                </a:lnTo>
                <a:lnTo>
                  <a:pt x="2718" y="5191"/>
                </a:lnTo>
                <a:lnTo>
                  <a:pt x="2703" y="5204"/>
                </a:lnTo>
                <a:lnTo>
                  <a:pt x="2686" y="5217"/>
                </a:lnTo>
                <a:lnTo>
                  <a:pt x="2668" y="5230"/>
                </a:lnTo>
                <a:lnTo>
                  <a:pt x="2649" y="5243"/>
                </a:lnTo>
                <a:lnTo>
                  <a:pt x="2627" y="5256"/>
                </a:lnTo>
                <a:lnTo>
                  <a:pt x="2605" y="5270"/>
                </a:lnTo>
                <a:lnTo>
                  <a:pt x="2556" y="5297"/>
                </a:lnTo>
                <a:lnTo>
                  <a:pt x="2501" y="5325"/>
                </a:lnTo>
                <a:lnTo>
                  <a:pt x="2442" y="5354"/>
                </a:lnTo>
                <a:lnTo>
                  <a:pt x="2379" y="5383"/>
                </a:lnTo>
                <a:lnTo>
                  <a:pt x="2314" y="5414"/>
                </a:lnTo>
                <a:lnTo>
                  <a:pt x="2244" y="5445"/>
                </a:lnTo>
                <a:lnTo>
                  <a:pt x="2097" y="5510"/>
                </a:lnTo>
                <a:lnTo>
                  <a:pt x="1943" y="5579"/>
                </a:lnTo>
                <a:lnTo>
                  <a:pt x="1968" y="4470"/>
                </a:lnTo>
                <a:lnTo>
                  <a:pt x="2016" y="4485"/>
                </a:lnTo>
                <a:lnTo>
                  <a:pt x="2064" y="4500"/>
                </a:lnTo>
                <a:lnTo>
                  <a:pt x="2110" y="4515"/>
                </a:lnTo>
                <a:lnTo>
                  <a:pt x="2156" y="4530"/>
                </a:lnTo>
                <a:lnTo>
                  <a:pt x="2199" y="4544"/>
                </a:lnTo>
                <a:lnTo>
                  <a:pt x="2242" y="4558"/>
                </a:lnTo>
                <a:lnTo>
                  <a:pt x="2283" y="4571"/>
                </a:lnTo>
                <a:lnTo>
                  <a:pt x="2322" y="4585"/>
                </a:lnTo>
                <a:close/>
                <a:moveTo>
                  <a:pt x="1554" y="3958"/>
                </a:moveTo>
                <a:lnTo>
                  <a:pt x="1488" y="3938"/>
                </a:lnTo>
                <a:lnTo>
                  <a:pt x="1424" y="3919"/>
                </a:lnTo>
                <a:lnTo>
                  <a:pt x="1363" y="3900"/>
                </a:lnTo>
                <a:lnTo>
                  <a:pt x="1305" y="3882"/>
                </a:lnTo>
                <a:lnTo>
                  <a:pt x="1249" y="3865"/>
                </a:lnTo>
                <a:lnTo>
                  <a:pt x="1197" y="3848"/>
                </a:lnTo>
                <a:lnTo>
                  <a:pt x="1150" y="3831"/>
                </a:lnTo>
                <a:lnTo>
                  <a:pt x="1105" y="3816"/>
                </a:lnTo>
                <a:lnTo>
                  <a:pt x="1065" y="3801"/>
                </a:lnTo>
                <a:lnTo>
                  <a:pt x="1027" y="3784"/>
                </a:lnTo>
                <a:lnTo>
                  <a:pt x="992" y="3766"/>
                </a:lnTo>
                <a:lnTo>
                  <a:pt x="961" y="3748"/>
                </a:lnTo>
                <a:lnTo>
                  <a:pt x="931" y="3729"/>
                </a:lnTo>
                <a:lnTo>
                  <a:pt x="905" y="3709"/>
                </a:lnTo>
                <a:lnTo>
                  <a:pt x="881" y="3688"/>
                </a:lnTo>
                <a:lnTo>
                  <a:pt x="860" y="3666"/>
                </a:lnTo>
                <a:lnTo>
                  <a:pt x="842" y="3644"/>
                </a:lnTo>
                <a:lnTo>
                  <a:pt x="826" y="3622"/>
                </a:lnTo>
                <a:lnTo>
                  <a:pt x="813" y="3598"/>
                </a:lnTo>
                <a:lnTo>
                  <a:pt x="803" y="3574"/>
                </a:lnTo>
                <a:lnTo>
                  <a:pt x="796" y="3550"/>
                </a:lnTo>
                <a:lnTo>
                  <a:pt x="790" y="3524"/>
                </a:lnTo>
                <a:lnTo>
                  <a:pt x="788" y="3499"/>
                </a:lnTo>
                <a:lnTo>
                  <a:pt x="788" y="3474"/>
                </a:lnTo>
                <a:lnTo>
                  <a:pt x="790" y="3447"/>
                </a:lnTo>
                <a:lnTo>
                  <a:pt x="795" y="3421"/>
                </a:lnTo>
                <a:lnTo>
                  <a:pt x="802" y="3395"/>
                </a:lnTo>
                <a:lnTo>
                  <a:pt x="812" y="3367"/>
                </a:lnTo>
                <a:lnTo>
                  <a:pt x="823" y="3341"/>
                </a:lnTo>
                <a:lnTo>
                  <a:pt x="838" y="3313"/>
                </a:lnTo>
                <a:lnTo>
                  <a:pt x="854" y="3286"/>
                </a:lnTo>
                <a:lnTo>
                  <a:pt x="874" y="3259"/>
                </a:lnTo>
                <a:lnTo>
                  <a:pt x="895" y="3232"/>
                </a:lnTo>
                <a:lnTo>
                  <a:pt x="918" y="3205"/>
                </a:lnTo>
                <a:lnTo>
                  <a:pt x="944" y="3178"/>
                </a:lnTo>
                <a:lnTo>
                  <a:pt x="972" y="3151"/>
                </a:lnTo>
                <a:lnTo>
                  <a:pt x="1002" y="3125"/>
                </a:lnTo>
                <a:lnTo>
                  <a:pt x="1034" y="3099"/>
                </a:lnTo>
                <a:lnTo>
                  <a:pt x="1069" y="3072"/>
                </a:lnTo>
                <a:lnTo>
                  <a:pt x="1105" y="3047"/>
                </a:lnTo>
                <a:lnTo>
                  <a:pt x="1149" y="3018"/>
                </a:lnTo>
                <a:lnTo>
                  <a:pt x="1194" y="2990"/>
                </a:lnTo>
                <a:lnTo>
                  <a:pt x="1244" y="2963"/>
                </a:lnTo>
                <a:lnTo>
                  <a:pt x="1296" y="2935"/>
                </a:lnTo>
                <a:lnTo>
                  <a:pt x="1350" y="2908"/>
                </a:lnTo>
                <a:lnTo>
                  <a:pt x="1407" y="2881"/>
                </a:lnTo>
                <a:lnTo>
                  <a:pt x="1468" y="2852"/>
                </a:lnTo>
                <a:lnTo>
                  <a:pt x="1530" y="2824"/>
                </a:lnTo>
                <a:lnTo>
                  <a:pt x="1554" y="3958"/>
                </a:lnTo>
                <a:close/>
              </a:path>
            </a:pathLst>
          </a:custGeom>
          <a:solidFill>
            <a:srgbClr val="99CC00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69056" y="1249387"/>
            <a:ext cx="6203144" cy="268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buFont typeface="Wingdings" pitchFamily="2" charset="2"/>
              <a:buChar char="q"/>
            </a:pPr>
            <a:r>
              <a:rPr lang="en-IE" sz="3200" b="1" dirty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 Health Concept </a:t>
            </a:r>
          </a:p>
          <a:p>
            <a:pPr eaLnBrk="1" hangingPunct="1"/>
            <a:r>
              <a:rPr lang="en-IE" sz="3200" b="1" dirty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﻿</a:t>
            </a:r>
            <a:r>
              <a:rPr lang="en-IE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idea that </a:t>
            </a:r>
            <a:r>
              <a:rPr lang="en-I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people, animals and the environment are </a:t>
            </a:r>
            <a:r>
              <a:rPr lang="en-IE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strongly </a:t>
            </a:r>
            <a:r>
              <a:rPr lang="en-I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linked by a multifactorial situations that </a:t>
            </a:r>
            <a:endParaRPr lang="en-IE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/>
            <a:r>
              <a:rPr lang="en-IE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affecting the health and welfare of people and animals as well as the environment. </a:t>
            </a:r>
          </a:p>
          <a:p>
            <a:pPr eaLnBrk="1" hangingPunct="1"/>
            <a:endParaRPr lang="en-IE" b="1" dirty="0" smtClean="0">
              <a:latin typeface="Verdana" pitchFamily="16" charset="0"/>
              <a:cs typeface="Arial" charset="0"/>
            </a:endParaRPr>
          </a:p>
          <a:p>
            <a:pPr eaLnBrk="1" hangingPunct="1"/>
            <a:r>
              <a:rPr lang="fr-FR" b="1" dirty="0">
                <a:latin typeface="Verdana" pitchFamily="16" charset="0"/>
              </a:rPr>
              <a:t/>
            </a:r>
            <a:br>
              <a:rPr lang="fr-FR" b="1" dirty="0">
                <a:latin typeface="Verdana" pitchFamily="16" charset="0"/>
              </a:rPr>
            </a:br>
            <a:endParaRPr lang="fr-FR" dirty="0"/>
          </a:p>
        </p:txBody>
      </p:sp>
      <p:pic>
        <p:nvPicPr>
          <p:cNvPr id="17" name="Picture 16" descr="wva_ppt_haut_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0"/>
            <a:ext cx="4860032" cy="1256623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 bwMode="auto">
          <a:xfrm>
            <a:off x="6120135" y="2462139"/>
            <a:ext cx="1994520" cy="1994520"/>
          </a:xfrm>
          <a:prstGeom prst="ellipse">
            <a:avLst/>
          </a:prstGeom>
          <a:solidFill>
            <a:srgbClr val="9596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6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6" charset="-128"/>
              </a:rPr>
              <a:t>Public</a:t>
            </a:r>
            <a:r>
              <a:rPr kumimoji="0" lang="en-IE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6" charset="-128"/>
              </a:rPr>
              <a:t> </a:t>
            </a:r>
            <a:r>
              <a:rPr kumimoji="0" lang="en-I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6" charset="-128"/>
              </a:rPr>
              <a:t>Health 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7308304" y="2616015"/>
            <a:ext cx="2016224" cy="1872208"/>
          </a:xfrm>
          <a:prstGeom prst="ellipse">
            <a:avLst/>
          </a:prstGeom>
          <a:solidFill>
            <a:srgbClr val="9596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6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6" charset="-128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6" charset="-128"/>
              </a:rPr>
              <a:t>Environment 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6588224" y="1269638"/>
            <a:ext cx="2088232" cy="1932183"/>
          </a:xfrm>
          <a:prstGeom prst="ellipse">
            <a:avLst/>
          </a:prstGeom>
          <a:solidFill>
            <a:srgbClr val="9596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6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IE" sz="1600" b="1" dirty="0"/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6" charset="-128"/>
              </a:rPr>
              <a:t>Animal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6" charset="-128"/>
              </a:rPr>
              <a:t>Health &amp; </a:t>
            </a:r>
            <a:r>
              <a:rPr kumimoji="0" lang="en-IE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pitchFamily="16" charset="-128"/>
              </a:rPr>
              <a:t>Welfare </a:t>
            </a:r>
            <a:endParaRPr kumimoji="0" lang="en-IE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6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4058" y="3933056"/>
            <a:ext cx="87264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examples: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Diseases </a:t>
            </a:r>
            <a:r>
              <a:rPr lang="en-IE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(infectious, zoonosis, </a:t>
            </a:r>
            <a:r>
              <a:rPr lang="en-I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Food (</a:t>
            </a:r>
            <a:r>
              <a:rPr lang="en-I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foodborne diseases, production systems, food security etc.)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Medicine (Antibiotic resistance,  biocides etc.) </a:t>
            </a:r>
            <a:endParaRPr lang="en-I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Environment (Urbanization, </a:t>
            </a:r>
            <a:r>
              <a:rPr lang="en-I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globalization, climate </a:t>
            </a:r>
            <a:r>
              <a:rPr lang="en-IE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shift, </a:t>
            </a:r>
            <a:r>
              <a:rPr lang="en-IE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bioterrorism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000" dirty="0" smtClean="0"/>
          </a:p>
        </p:txBody>
      </p:sp>
    </p:spTree>
    <p:extLst>
      <p:ext uri="{BB962C8B-B14F-4D97-AF65-F5344CB8AC3E}">
        <p14:creationId xmlns:p14="http://schemas.microsoft.com/office/powerpoint/2010/main" val="424348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69056" y="1249387"/>
            <a:ext cx="8723424" cy="4843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buFont typeface="Wingdings" pitchFamily="2" charset="2"/>
              <a:buChar char="q"/>
            </a:pPr>
            <a:r>
              <a:rPr lang="en-IE" sz="2800" b="1" dirty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 Health Concept </a:t>
            </a:r>
            <a:r>
              <a:rPr lang="en-IE" sz="2800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Veterinary aspect </a:t>
            </a:r>
            <a:endParaRPr lang="en-IE" sz="2800" b="1" dirty="0">
              <a:solidFill>
                <a:srgbClr val="6A6B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endParaRPr lang="en-IE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</a:t>
            </a:r>
            <a:r>
              <a:rPr lang="en-IE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concept is defined as the </a:t>
            </a:r>
            <a:r>
              <a:rPr lang="en-IE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collaborative efforts of multiple disciplines</a:t>
            </a:r>
            <a:r>
              <a:rPr lang="en-IE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working locally, nationally and globally, to reach optimal health for people, animals and the environment. </a:t>
            </a:r>
            <a:endParaRPr lang="en-IE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endParaRPr lang="en-IE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Veterinarians </a:t>
            </a:r>
            <a:r>
              <a:rPr lang="en-IE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all areas of the profession have </a:t>
            </a:r>
            <a:r>
              <a:rPr lang="en-IE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opportunities and responsibilities </a:t>
            </a:r>
            <a:r>
              <a:rPr lang="en-IE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protect the health and well-being of </a:t>
            </a:r>
            <a:r>
              <a:rPr lang="en-I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people. </a:t>
            </a:r>
          </a:p>
          <a:p>
            <a:pPr algn="just" eaLnBrk="1" hangingPunct="1"/>
            <a:endParaRPr lang="en-I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endParaRPr lang="en-I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</p:txBody>
      </p:sp>
      <p:pic>
        <p:nvPicPr>
          <p:cNvPr id="17" name="Picture 16" descr="wva_ppt_haut_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0"/>
            <a:ext cx="4860032" cy="1256623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415151"/>
            <a:ext cx="1368152" cy="1356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693" y="5559034"/>
            <a:ext cx="1214894" cy="1068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434" y="5675714"/>
            <a:ext cx="1038790" cy="904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18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69056" y="980728"/>
            <a:ext cx="8723424" cy="525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IE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Role of Veterinarians in One Health </a:t>
            </a:r>
          </a:p>
          <a:p>
            <a:pPr algn="ctr" eaLnBrk="1" hangingPunct="1"/>
            <a:endParaRPr lang="en-IE" b="1" dirty="0">
              <a:solidFill>
                <a:srgbClr val="6A6B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Veterinarians are: </a:t>
            </a:r>
          </a:p>
          <a:p>
            <a:pPr algn="just" eaLnBrk="1" hangingPunct="1"/>
            <a:endParaRPr lang="en-IE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n-IE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looking </a:t>
            </a:r>
            <a:r>
              <a:rPr lang="en-IE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after the health of animals </a:t>
            </a:r>
            <a:r>
              <a:rPr lang="en-I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(treatment and prevention of diseases</a:t>
            </a:r>
            <a:r>
              <a:rPr lang="en-I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endParaRPr lang="en-IE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ooking after the health of people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(zoonosis diseases)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endParaRPr lang="en-IE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n-IE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IE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nsuring safer </a:t>
            </a:r>
            <a:r>
              <a:rPr lang="en-IE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animal products for human consumption </a:t>
            </a:r>
            <a:r>
              <a:rPr lang="en-I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(foodborne diseases, food </a:t>
            </a:r>
            <a:r>
              <a:rPr lang="en-I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frauds)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endParaRPr lang="en-I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endParaRPr lang="en-IE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endParaRPr lang="en-IE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Picture 16" descr="wva_ppt_haut_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0"/>
            <a:ext cx="4139952" cy="1070437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569" y="5301208"/>
            <a:ext cx="4846311" cy="1535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696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69056" y="1070437"/>
            <a:ext cx="8723424" cy="5166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IE" sz="2800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Role of Veterinarians in One Health (cont.) </a:t>
            </a:r>
          </a:p>
          <a:p>
            <a:pPr algn="ctr" eaLnBrk="1" hangingPunct="1"/>
            <a:endParaRPr lang="en-IE" sz="2800" b="1" dirty="0">
              <a:solidFill>
                <a:srgbClr val="6A6B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Veterinarians are: </a:t>
            </a:r>
          </a:p>
          <a:p>
            <a:pPr algn="just" eaLnBrk="1" hangingPunct="1"/>
            <a:endParaRPr lang="en-I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n-IE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ensuring sufficient food </a:t>
            </a:r>
            <a:r>
              <a:rPr lang="en-I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(advance </a:t>
            </a:r>
            <a:r>
              <a:rPr lang="en-I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breading and </a:t>
            </a:r>
            <a:r>
              <a:rPr lang="en-I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production techniques)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endParaRPr lang="en-IE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n-IE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protecting </a:t>
            </a:r>
            <a:r>
              <a:rPr lang="en-IE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environment </a:t>
            </a:r>
            <a:r>
              <a:rPr lang="en-I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(prudent use of medicine, chemicals and treat waste)  </a:t>
            </a:r>
            <a:endParaRPr lang="en-IE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endParaRPr lang="en-I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n-IE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IE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aking </a:t>
            </a:r>
            <a:r>
              <a:rPr lang="en-IE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 for animal welfare </a:t>
            </a:r>
            <a:r>
              <a:rPr lang="en-I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(one welfare concept) </a:t>
            </a:r>
            <a:endParaRPr lang="en-I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Picture 16" descr="wva_ppt_haut_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0"/>
            <a:ext cx="4139952" cy="1070437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321300"/>
            <a:ext cx="4846637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881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95536" y="1055285"/>
            <a:ext cx="8280920" cy="5182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 algn="ctr" eaLnBrk="1" hangingPunct="1"/>
            <a:r>
              <a:rPr lang="en-IE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WVA collaborations in the field of One Health  </a:t>
            </a:r>
          </a:p>
          <a:p>
            <a:pPr lvl="0" eaLnBrk="1" hangingPunct="1"/>
            <a:endParaRPr lang="fr-BE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WVA believes in working in partnership. </a:t>
            </a:r>
            <a:endParaRPr lang="en-IE" sz="2000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endParaRPr lang="en-IE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WVA </a:t>
            </a:r>
            <a:r>
              <a:rPr lang="en-IE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signed </a:t>
            </a: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recently a </a:t>
            </a:r>
            <a:r>
              <a:rPr lang="en-IE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Memorandum of Understanding and effectively collaborates with relevant </a:t>
            </a:r>
            <a:r>
              <a:rPr lang="en-IE" sz="2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partners </a:t>
            </a:r>
            <a:r>
              <a:rPr lang="en-IE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various veterinary issues related to </a:t>
            </a:r>
            <a:r>
              <a:rPr lang="en-IE" sz="20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 Health</a:t>
            </a: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just" eaLnBrk="1" hangingPunct="1"/>
            <a:endParaRPr lang="en-IE" sz="2000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 Medical Association (WMA) </a:t>
            </a:r>
          </a:p>
          <a:p>
            <a:pPr marL="342900" indent="-342900" algn="just" eaLnBrk="1" hangingPunct="1">
              <a:buFont typeface="Arial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 Animal Health Organization (OIE)</a:t>
            </a:r>
          </a:p>
          <a:p>
            <a:pPr marL="342900" indent="-342900" algn="just" eaLnBrk="1" hangingPunct="1">
              <a:buFont typeface="Arial" pitchFamily="34" charset="0"/>
              <a:buChar char="•"/>
            </a:pPr>
            <a:r>
              <a:rPr lang="en-IE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Food and </a:t>
            </a: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Agriculture </a:t>
            </a:r>
            <a:r>
              <a:rPr lang="en-IE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Organisation of the </a:t>
            </a: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(FAO) </a:t>
            </a:r>
          </a:p>
          <a:p>
            <a:pPr marL="342900" indent="-342900" algn="just" eaLnBrk="1" hangingPunct="1">
              <a:buFont typeface="Arial" pitchFamily="34" charset="0"/>
              <a:buChar char="•"/>
            </a:pPr>
            <a:r>
              <a:rPr lang="en-IE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 Society for the Protection of </a:t>
            </a: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Animals (WSPA) </a:t>
            </a:r>
          </a:p>
          <a:p>
            <a:pPr marL="342900" indent="-342900" algn="just" eaLnBrk="1" hangingPunct="1">
              <a:buFont typeface="Arial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International Dairy Federation (IDF) </a:t>
            </a:r>
          </a:p>
          <a:p>
            <a:pPr marL="342900" indent="-342900" algn="just" eaLnBrk="1" hangingPunct="1">
              <a:buFont typeface="Arial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 Farmers Organization (WFO) </a:t>
            </a:r>
          </a:p>
          <a:p>
            <a:pPr marL="342900" indent="-342900" algn="just" eaLnBrk="1" hangingPunct="1">
              <a:buFont typeface="Arial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Alliance on Rabies Control (GARC) </a:t>
            </a:r>
            <a:endParaRPr lang="en-IE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itchFamily="34" charset="0"/>
              <a:buChar char="•"/>
            </a:pPr>
            <a:endParaRPr lang="en-IE" dirty="0" smtClean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  <a:p>
            <a:pPr algn="just" eaLnBrk="1" hangingPunct="1"/>
            <a:endParaRPr lang="en-GB" sz="1800" dirty="0" smtClean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932" y="6116973"/>
            <a:ext cx="2166171" cy="678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334" y="6241883"/>
            <a:ext cx="1978515" cy="61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198" y="4696359"/>
            <a:ext cx="780677" cy="78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863" y="6079987"/>
            <a:ext cx="852685" cy="78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651" y="6079987"/>
            <a:ext cx="881212" cy="77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wva_ppt_haut_0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990" y="0"/>
            <a:ext cx="3678010" cy="105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t3.gstatic.com/images?q=tbn:ANd9GcS53ABkjmAM-LsuL1947hWvOBv_sgub6tlxaNDUAREd84I4vUT5XksRF6WJ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690" y="3212976"/>
            <a:ext cx="1361728" cy="120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103" y="5790254"/>
            <a:ext cx="10668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039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95536" y="1055285"/>
            <a:ext cx="8280920" cy="5182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 algn="ctr" eaLnBrk="1" hangingPunct="1"/>
            <a:r>
              <a:rPr lang="en-IE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WVA collaborations in the field of One Health</a:t>
            </a:r>
          </a:p>
          <a:p>
            <a:pPr lvl="0" eaLnBrk="1" hangingPunct="1"/>
            <a:endParaRPr lang="fr-BE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IE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en-IE" baseline="30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IE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E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October </a:t>
            </a:r>
            <a:r>
              <a:rPr lang="en-IE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2012, </a:t>
            </a:r>
            <a:r>
              <a:rPr lang="en-IE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World </a:t>
            </a:r>
            <a:r>
              <a:rPr lang="en-IE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Medical Association (WMA) </a:t>
            </a:r>
            <a:r>
              <a:rPr lang="en-IE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WVA signed </a:t>
            </a:r>
            <a:r>
              <a:rPr lang="en-IE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WVA-WMA Memorandum of Understanding. WVA and WMA agreed to collaborate in the One-Health concept, which is a unified approach to veterinary and human medicine in order to improve Global Health</a:t>
            </a:r>
            <a:r>
              <a:rPr lang="en-IE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 eaLnBrk="1" hangingPunct="1"/>
            <a:endParaRPr lang="en-IE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initiative encouraged some WVA members to sign similar agreement with the National Medical Associations in their countries.  </a:t>
            </a:r>
            <a:endParaRPr lang="en-IE" sz="18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endParaRPr lang="en-GB" sz="1800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6" descr="wva_ppt_haut_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6488" y="0"/>
            <a:ext cx="4037512" cy="1055285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5374108"/>
            <a:ext cx="1619673" cy="1483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374106"/>
            <a:ext cx="1651689" cy="1466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411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www.worldvet.org</a:t>
            </a:r>
            <a:endParaRPr lang="fr-FR"/>
          </a:p>
        </p:txBody>
      </p:sp>
      <p:pic>
        <p:nvPicPr>
          <p:cNvPr id="5" name="Picture 2" descr="C:\Users\User\AppData\Local\Temp\Rar$DI71.192\WVA-WMA MoU Bangkok Oct 2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9090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3790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www.worldvet.org</a:t>
            </a:r>
            <a:endParaRPr lang="fr-FR"/>
          </a:p>
        </p:txBody>
      </p:sp>
      <p:pic>
        <p:nvPicPr>
          <p:cNvPr id="6" name="Picture 3" descr="C:\Users\User\AppData\Local\Temp\Rar$DI59.192\WVA-WMA Presidents Agreement One Healt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-33338"/>
            <a:ext cx="9117012" cy="691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701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539552" y="692696"/>
            <a:ext cx="8280920" cy="597666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IE" sz="2000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WVA Activities on One Health </a:t>
            </a:r>
          </a:p>
          <a:p>
            <a:pPr algn="ctr" eaLnBrk="1" hangingPunct="1"/>
            <a:endParaRPr lang="en-GB" sz="2000" b="1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sz="20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WVA-FAO-OIE-WHO Global Summit: </a:t>
            </a:r>
          </a:p>
          <a:p>
            <a:pPr marL="342900" indent="-342900" algn="just" eaLnBrk="1" hangingPunct="1">
              <a:buFont typeface="Arial" pitchFamily="34" charset="0"/>
              <a:buChar char="•"/>
            </a:pPr>
            <a:endParaRPr lang="en-IE" sz="20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IE" sz="2000" baseline="30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</a:t>
            </a: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Global Summit in 2011 on </a:t>
            </a:r>
            <a:r>
              <a:rPr lang="en-IE" sz="20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Antimicrobial resistance</a:t>
            </a:r>
          </a:p>
          <a:p>
            <a:pPr marL="342900" indent="-342900" algn="just" eaLnBrk="1" hangingPunct="1">
              <a:buFont typeface="Arial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IE" sz="2000" baseline="30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</a:t>
            </a: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Global Summit in 2013 on </a:t>
            </a:r>
            <a:r>
              <a:rPr lang="en-IE" sz="20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inter-institutional collaboration in the field of one health </a:t>
            </a:r>
          </a:p>
          <a:p>
            <a:pPr marL="342900" indent="-342900" algn="just" eaLnBrk="1" hangingPunct="1">
              <a:buFont typeface="Arial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IE" sz="2000" baseline="30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rd</a:t>
            </a: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Global Summit in 2015 in Istanbul </a:t>
            </a:r>
          </a:p>
          <a:p>
            <a:pPr marL="342900" indent="-342900" algn="just" eaLnBrk="1" hangingPunct="1">
              <a:buFont typeface="Arial" pitchFamily="34" charset="0"/>
              <a:buChar char="•"/>
            </a:pPr>
            <a:endParaRPr lang="en-IE" sz="2000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sz="2000" i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 Conclusions </a:t>
            </a:r>
            <a:r>
              <a:rPr lang="en-IE" sz="2000" i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the </a:t>
            </a:r>
            <a:r>
              <a:rPr lang="en-IE" sz="2000" i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Summit </a:t>
            </a:r>
            <a:r>
              <a:rPr lang="en-IE" sz="2000" i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lang="en-IE" sz="2000" i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Antimicrobials: </a:t>
            </a:r>
          </a:p>
          <a:p>
            <a:pPr algn="just" eaLnBrk="1" hangingPunct="1"/>
            <a:endParaRPr lang="en-IE" sz="2000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occurrence of antimicrobial resistance (AMR) is a truly global “One Health issue”, affecting the health and welfare of people and animals as well as the environment.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Responsible use of antimicrobials is pivotal both for humans and animals.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en-IE" sz="16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Prevention of </a:t>
            </a:r>
            <a:r>
              <a:rPr lang="en-IE" sz="16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AMR is </a:t>
            </a:r>
            <a:r>
              <a:rPr lang="en-IE" sz="16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“public good”. Everybody is affected and responsible in working to keep antimicrobials effective. This needs strong commitment, global education and enough resources</a:t>
            </a:r>
            <a:r>
              <a:rPr lang="en-IE" sz="16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just" eaLnBrk="1" hangingPunct="1"/>
            <a:endParaRPr lang="en-IE" sz="16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sz="16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 The full document can be found in the WVA website: </a:t>
            </a:r>
            <a:r>
              <a:rPr lang="en-IE" sz="16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www.worldvet.org</a:t>
            </a:r>
            <a:r>
              <a:rPr lang="en-IE" sz="16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1600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endParaRPr lang="en-IE" sz="1600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endParaRPr lang="en-IE" sz="16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Picture 16" descr="wva_ppt_haut_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"/>
            <a:ext cx="3059831" cy="7911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172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95536" y="1172688"/>
            <a:ext cx="8280920" cy="506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IE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WVA Activities on One Health </a:t>
            </a:r>
          </a:p>
          <a:p>
            <a:pPr algn="just" eaLnBrk="1" hangingPunct="1"/>
            <a:endParaRPr lang="en-IE" sz="2000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sz="20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 Veterinary Day Award (OIE/WVA)</a:t>
            </a:r>
          </a:p>
          <a:p>
            <a:pPr algn="just" eaLnBrk="1" hangingPunct="1"/>
            <a:endParaRPr lang="en-IE" sz="2000" b="1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2009: Veterinarians </a:t>
            </a:r>
            <a:r>
              <a:rPr lang="en-IE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Livestock Farmers: A Winning Partnership</a:t>
            </a: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”.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2010: </a:t>
            </a:r>
            <a:r>
              <a:rPr lang="en-IE" sz="20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 </a:t>
            </a:r>
            <a:r>
              <a:rPr lang="en-IE" sz="20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World, One Health</a:t>
            </a:r>
            <a:r>
              <a:rPr lang="en-IE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</a:t>
            </a:r>
            <a:r>
              <a:rPr lang="en-IE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cooperation between </a:t>
            </a: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veterinarians </a:t>
            </a:r>
            <a:r>
              <a:rPr lang="en-IE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physicians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2011: </a:t>
            </a:r>
            <a:r>
              <a:rPr lang="en-IE" sz="20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Rabies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2012: </a:t>
            </a:r>
            <a:r>
              <a:rPr lang="en-IE" sz="20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Antimicrobial Resistance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2013: </a:t>
            </a:r>
            <a:r>
              <a:rPr lang="en-IE" sz="20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Vaccinations</a:t>
            </a: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2014: </a:t>
            </a:r>
            <a:r>
              <a:rPr lang="en-IE" sz="20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Animal Welfare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en-IE" sz="20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2015</a:t>
            </a:r>
            <a:r>
              <a:rPr lang="en-IE" sz="20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IE" sz="2000" b="1" dirty="0" err="1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Zoonotic</a:t>
            </a:r>
            <a:r>
              <a:rPr lang="en-IE" sz="20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Diseases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r>
              <a:rPr lang="en-IE" sz="1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2016:Continuing Education in One Health</a:t>
            </a:r>
          </a:p>
          <a:p>
            <a:pPr marL="285750" indent="-285750" algn="just" eaLnBrk="1" hangingPunct="1">
              <a:buFont typeface="Arial" panose="020B0604020202020204" pitchFamily="34" charset="0"/>
              <a:buChar char="•"/>
            </a:pPr>
            <a:endParaRPr lang="en-IE" sz="1800" b="1" dirty="0" smtClean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en-IE" sz="1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2017:Antimicrobial </a:t>
            </a:r>
            <a:r>
              <a:rPr lang="en-IE" sz="1800" b="1" dirty="0" err="1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Resistance:from</a:t>
            </a:r>
            <a:r>
              <a:rPr lang="en-IE" sz="18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Voice to Action</a:t>
            </a:r>
            <a:endParaRPr lang="en-IE" sz="18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itchFamily="34" charset="0"/>
              <a:buChar char="•"/>
            </a:pPr>
            <a:endParaRPr lang="en-IE" dirty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</p:txBody>
      </p:sp>
      <p:pic>
        <p:nvPicPr>
          <p:cNvPr id="17" name="Picture 16" descr="wva_ppt_haut_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0"/>
            <a:ext cx="4860032" cy="1256623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343223"/>
            <a:ext cx="2397362" cy="255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44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95536" y="1172688"/>
            <a:ext cx="8280920" cy="506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 algn="ctr" eaLnBrk="1" hangingPunct="1">
              <a:spcBef>
                <a:spcPct val="20000"/>
              </a:spcBef>
            </a:pPr>
            <a:r>
              <a:rPr lang="en-IE" b="1" kern="0" dirty="0" smtClean="0">
                <a:solidFill>
                  <a:srgbClr val="6A6B3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WVA </a:t>
            </a:r>
            <a:r>
              <a:rPr lang="en-IE" b="1" kern="0" dirty="0">
                <a:solidFill>
                  <a:srgbClr val="6A6B3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Policy Positions on One Health Issues:</a:t>
            </a:r>
          </a:p>
          <a:p>
            <a:pPr lvl="0" algn="ctr" eaLnBrk="1" hangingPunct="1">
              <a:spcBef>
                <a:spcPct val="20000"/>
              </a:spcBef>
            </a:pPr>
            <a:r>
              <a:rPr lang="en-IE" b="1" kern="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IE" sz="1800" kern="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2950" lvl="1" indent="-285750" algn="just" eaLnBrk="1" hangingPunct="1">
              <a:spcBef>
                <a:spcPct val="20000"/>
              </a:spcBef>
              <a:buFont typeface="Wingdings" pitchFamily="2" charset="2"/>
              <a:buChar char="ü"/>
            </a:pPr>
            <a:r>
              <a:rPr lang="en-IE" sz="2000" kern="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Rabies control </a:t>
            </a:r>
          </a:p>
          <a:p>
            <a:pPr lvl="1" algn="just" eaLnBrk="1" hangingPunct="1">
              <a:spcBef>
                <a:spcPct val="20000"/>
              </a:spcBef>
            </a:pPr>
            <a:endParaRPr lang="en-IE" sz="2000" kern="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2950" lvl="1" indent="-285750" algn="just" eaLnBrk="1" hangingPunct="1">
              <a:spcBef>
                <a:spcPct val="20000"/>
              </a:spcBef>
              <a:buFont typeface="Wingdings" pitchFamily="2" charset="2"/>
              <a:buChar char="ü"/>
            </a:pPr>
            <a:r>
              <a:rPr lang="en-IE" sz="2000" kern="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Responsible Use of Antimicrobials</a:t>
            </a:r>
          </a:p>
          <a:p>
            <a:pPr lvl="1" algn="just" eaLnBrk="1" hangingPunct="1">
              <a:spcBef>
                <a:spcPct val="20000"/>
              </a:spcBef>
            </a:pPr>
            <a:endParaRPr lang="en-IE" sz="2000" kern="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2950" lvl="1" indent="-285750" algn="just" eaLnBrk="1" hangingPunct="1">
              <a:spcBef>
                <a:spcPct val="20000"/>
              </a:spcBef>
              <a:buFont typeface="Wingdings" pitchFamily="2" charset="2"/>
              <a:buChar char="ü"/>
            </a:pPr>
            <a:r>
              <a:rPr lang="en-IE" sz="2000" kern="0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Control of Inappropriately Aggressive </a:t>
            </a:r>
            <a:r>
              <a:rPr lang="en-IE" sz="2000" kern="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Dogs</a:t>
            </a:r>
          </a:p>
          <a:p>
            <a:pPr lvl="1" algn="just" eaLnBrk="1" hangingPunct="1">
              <a:spcBef>
                <a:spcPct val="20000"/>
              </a:spcBef>
            </a:pPr>
            <a:endParaRPr lang="en-IE" sz="2000" kern="0" dirty="0" smtClean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2950" lvl="1" indent="-285750" algn="just" eaLnBrk="1" hangingPunct="1">
              <a:spcBef>
                <a:spcPct val="20000"/>
              </a:spcBef>
              <a:buFont typeface="Wingdings" pitchFamily="2" charset="2"/>
              <a:buChar char="ü"/>
            </a:pPr>
            <a:r>
              <a:rPr lang="en-IE" sz="2000" kern="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One Health Concept (in drafting process)</a:t>
            </a:r>
          </a:p>
          <a:p>
            <a:pPr lvl="1" algn="just" eaLnBrk="1" hangingPunct="1">
              <a:spcBef>
                <a:spcPct val="20000"/>
              </a:spcBef>
            </a:pPr>
            <a:r>
              <a:rPr lang="en-IE" sz="2000" kern="0" dirty="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just" eaLnBrk="1" hangingPunct="1">
              <a:spcBef>
                <a:spcPct val="20000"/>
              </a:spcBef>
            </a:pPr>
            <a:r>
              <a:rPr lang="en-IE" sz="2000" kern="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These documents can </a:t>
            </a:r>
            <a:r>
              <a:rPr lang="en-IE" sz="2000" kern="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found in the WVA website: </a:t>
            </a:r>
            <a:r>
              <a:rPr lang="en-IE" sz="2000" kern="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www.worldvet.org</a:t>
            </a:r>
            <a:r>
              <a:rPr lang="en-IE" sz="2000" kern="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endParaRPr lang="en-IE" sz="2000" kern="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 eaLnBrk="1" hangingPunct="1">
              <a:spcBef>
                <a:spcPct val="20000"/>
              </a:spcBef>
            </a:pPr>
            <a:endParaRPr lang="en-IE" kern="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algn="just" eaLnBrk="1" hangingPunct="1">
              <a:spcBef>
                <a:spcPct val="20000"/>
              </a:spcBef>
            </a:pPr>
            <a:endParaRPr lang="en-IE" kern="0" dirty="0">
              <a:solidFill>
                <a:srgbClr val="0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 eaLnBrk="1" hangingPunct="1"/>
            <a:endParaRPr lang="en-GB" b="1" dirty="0" smtClean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itchFamily="34" charset="0"/>
              <a:buChar char="•"/>
            </a:pPr>
            <a:endParaRPr lang="en-IE" dirty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</p:txBody>
      </p:sp>
      <p:pic>
        <p:nvPicPr>
          <p:cNvPr id="17" name="Picture 16" descr="wva_ppt_haut_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0"/>
            <a:ext cx="4860032" cy="1256623"/>
          </a:xfrm>
          <a:prstGeom prst="rect">
            <a:avLst/>
          </a:prstGeom>
          <a:noFill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483239"/>
            <a:ext cx="2051720" cy="135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4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07504" y="1172688"/>
            <a:ext cx="8928992" cy="506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 algn="ctr" eaLnBrk="1" hangingPunct="1"/>
            <a:r>
              <a:rPr lang="en-IE" b="1" dirty="0" smtClean="0">
                <a:solidFill>
                  <a:srgbClr val="6A6B39"/>
                </a:solidFill>
                <a:latin typeface="Verdana" pitchFamily="16" charset="0"/>
                <a:ea typeface="Verdana"/>
                <a:cs typeface="Arial" charset="0"/>
              </a:rPr>
              <a:t>In conclusions </a:t>
            </a:r>
            <a:endParaRPr lang="fr-BE" b="1" dirty="0">
              <a:solidFill>
                <a:srgbClr val="6A6B39"/>
              </a:solidFill>
              <a:latin typeface="Verdana" pitchFamily="16" charset="0"/>
              <a:ea typeface="Verdana"/>
              <a:cs typeface="Arial" charset="0"/>
            </a:endParaRPr>
          </a:p>
          <a:p>
            <a:pPr algn="just" eaLnBrk="1" hangingPunct="1"/>
            <a:endParaRPr lang="en-IE" sz="1800" dirty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  <a:p>
            <a:pPr algn="ctr" eaLnBrk="1" hangingPunct="1"/>
            <a:r>
              <a:rPr lang="en-IE" sz="28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Veterinarians have the scientific, medical training and the statutory accountability</a:t>
            </a:r>
            <a:r>
              <a:rPr lang="en-IE" sz="2800" b="1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E" sz="28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well </a:t>
            </a:r>
            <a:r>
              <a:rPr lang="en-IE" sz="28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the opportunity and responsibility to </a:t>
            </a:r>
            <a:r>
              <a:rPr lang="en-IE" sz="28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engage in a wide range of employment fields that deliver </a:t>
            </a:r>
            <a:r>
              <a:rPr lang="en-IE" sz="28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services </a:t>
            </a:r>
            <a:r>
              <a:rPr lang="en-IE" sz="28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 benefit of society and all animals</a:t>
            </a:r>
            <a:r>
              <a:rPr lang="en-IE" sz="2800" dirty="0" smtClean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IE" sz="2800" b="1" dirty="0" smtClean="0">
              <a:solidFill>
                <a:srgbClr val="6A6B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IE" sz="2000" b="1" dirty="0" smtClean="0">
              <a:solidFill>
                <a:srgbClr val="6A6B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IE" sz="2000" b="1" dirty="0">
              <a:solidFill>
                <a:srgbClr val="6A6B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IE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Animal Health + Human Health + Environment Health </a:t>
            </a:r>
          </a:p>
          <a:p>
            <a:pPr algn="ctr" eaLnBrk="1" hangingPunct="1"/>
            <a:r>
              <a:rPr lang="en-IE" sz="2000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</a:p>
          <a:p>
            <a:pPr algn="ctr" eaLnBrk="1" hangingPunct="1"/>
            <a:r>
              <a:rPr lang="en-IE" sz="2800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 Health </a:t>
            </a:r>
            <a:endParaRPr lang="en-IE" sz="2800" b="1" dirty="0">
              <a:solidFill>
                <a:srgbClr val="6A6B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endParaRPr lang="en-IE" sz="2000" dirty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  <a:p>
            <a:pPr marL="342900" indent="-342900" algn="just" eaLnBrk="1" hangingPunct="1">
              <a:buFont typeface="Arial" pitchFamily="34" charset="0"/>
              <a:buChar char="•"/>
            </a:pPr>
            <a:endParaRPr lang="en-IE" dirty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  <a:p>
            <a:pPr marL="342900" indent="-342900" algn="just" eaLnBrk="1" hangingPunct="1">
              <a:buFont typeface="Arial" pitchFamily="34" charset="0"/>
              <a:buChar char="•"/>
            </a:pPr>
            <a:endParaRPr lang="en-IE" dirty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  <a:p>
            <a:pPr algn="just" eaLnBrk="1" hangingPunct="1"/>
            <a:endParaRPr lang="en-IE" sz="1800" dirty="0" smtClean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  <a:p>
            <a:pPr marL="342900" indent="-342900" algn="just" eaLnBrk="1" hangingPunct="1">
              <a:buFont typeface="Arial" pitchFamily="34" charset="0"/>
              <a:buChar char="•"/>
            </a:pPr>
            <a:endParaRPr lang="en-IE" sz="1800" dirty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  <a:p>
            <a:pPr marL="342900" indent="-342900" algn="just" eaLnBrk="1" hangingPunct="1">
              <a:buFont typeface="Arial" pitchFamily="34" charset="0"/>
              <a:buChar char="•"/>
            </a:pPr>
            <a:endParaRPr lang="en-GB" sz="1800" dirty="0" smtClean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</p:txBody>
      </p:sp>
      <p:pic>
        <p:nvPicPr>
          <p:cNvPr id="7" name="Picture 5" descr="wva_ppt_haut_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80" y="0"/>
            <a:ext cx="4325920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769" y="5013176"/>
            <a:ext cx="1838231" cy="183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03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www.worldvet.org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95536" y="1172688"/>
            <a:ext cx="8280920" cy="506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 algn="ctr" eaLnBrk="1" hangingPunct="1"/>
            <a:r>
              <a:rPr lang="en-IE" sz="2800" b="1" dirty="0" smtClean="0">
                <a:solidFill>
                  <a:srgbClr val="6A6B3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IE" sz="2800" b="1" dirty="0">
              <a:solidFill>
                <a:srgbClr val="6A6B3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endParaRPr lang="en-IE" sz="1800" dirty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  <a:p>
            <a:pPr marL="342900" indent="-342900" algn="just" eaLnBrk="1" hangingPunct="1">
              <a:buFont typeface="Arial" pitchFamily="34" charset="0"/>
              <a:buChar char="•"/>
            </a:pPr>
            <a:endParaRPr lang="en-IE" sz="2000" dirty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  <a:p>
            <a:pPr algn="just" eaLnBrk="1" hangingPunct="1"/>
            <a:r>
              <a:rPr lang="en-IE" sz="2800" dirty="0" smtClean="0">
                <a:solidFill>
                  <a:schemeClr val="tx2"/>
                </a:solidFill>
                <a:latin typeface="Verdana" pitchFamily="16" charset="0"/>
                <a:ea typeface="Verdana"/>
                <a:cs typeface="Verdana"/>
              </a:rPr>
              <a:t>The WVA organized the </a:t>
            </a:r>
          </a:p>
          <a:p>
            <a:pPr algn="just" eaLnBrk="1" hangingPunct="1"/>
            <a:r>
              <a:rPr lang="en-IE" sz="2800" b="1" dirty="0" smtClean="0">
                <a:solidFill>
                  <a:schemeClr val="tx2"/>
                </a:solidFill>
                <a:latin typeface="Verdana" pitchFamily="16" charset="0"/>
                <a:ea typeface="Verdana"/>
                <a:cs typeface="Verdana"/>
              </a:rPr>
              <a:t>1</a:t>
            </a:r>
            <a:r>
              <a:rPr lang="en-IE" sz="2800" b="1" baseline="30000" dirty="0" smtClean="0">
                <a:solidFill>
                  <a:schemeClr val="tx2"/>
                </a:solidFill>
                <a:latin typeface="Verdana" pitchFamily="16" charset="0"/>
                <a:ea typeface="Verdana"/>
                <a:cs typeface="Verdana"/>
              </a:rPr>
              <a:t>st</a:t>
            </a:r>
            <a:r>
              <a:rPr lang="en-IE" sz="2800" b="1" dirty="0" smtClean="0">
                <a:solidFill>
                  <a:schemeClr val="tx2"/>
                </a:solidFill>
                <a:latin typeface="Verdana" pitchFamily="16" charset="0"/>
                <a:ea typeface="Verdana"/>
                <a:cs typeface="Verdana"/>
              </a:rPr>
              <a:t> WVA-WMA</a:t>
            </a:r>
            <a:r>
              <a:rPr lang="en-IE" sz="2800" dirty="0" smtClean="0">
                <a:solidFill>
                  <a:schemeClr val="tx2"/>
                </a:solidFill>
                <a:latin typeface="Verdana" pitchFamily="16" charset="0"/>
                <a:ea typeface="Verdana"/>
                <a:cs typeface="Verdana"/>
              </a:rPr>
              <a:t>: </a:t>
            </a:r>
            <a:r>
              <a:rPr lang="en-IE" sz="3200" i="1" dirty="0" smtClean="0">
                <a:solidFill>
                  <a:srgbClr val="6A6B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“One </a:t>
            </a:r>
            <a:r>
              <a:rPr lang="en-IE" sz="3200" i="1" dirty="0">
                <a:solidFill>
                  <a:srgbClr val="6A6B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Health” Conference </a:t>
            </a:r>
            <a:endParaRPr lang="en-IE" sz="3200" i="1" dirty="0" smtClean="0">
              <a:solidFill>
                <a:srgbClr val="6A6B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IE" i="1" dirty="0" smtClean="0">
                <a:solidFill>
                  <a:srgbClr val="6A6B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20-22 May 2015  </a:t>
            </a:r>
            <a:r>
              <a:rPr lang="en-IE" sz="3200" i="1" dirty="0" smtClean="0">
                <a:solidFill>
                  <a:srgbClr val="6A6B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Madrid</a:t>
            </a:r>
          </a:p>
          <a:p>
            <a:pPr algn="ctr" eaLnBrk="1" hangingPunct="1"/>
            <a:r>
              <a:rPr lang="en-IE" sz="3200" b="1" i="1" dirty="0" smtClean="0">
                <a:solidFill>
                  <a:srgbClr val="6A6B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</a:t>
            </a:r>
            <a:r>
              <a:rPr lang="en-IE" sz="3200" b="1" i="1" baseline="30000" dirty="0" smtClean="0">
                <a:solidFill>
                  <a:srgbClr val="6A6B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</a:t>
            </a:r>
            <a:r>
              <a:rPr lang="en-IE" sz="3200" b="1" i="1" dirty="0" smtClean="0">
                <a:solidFill>
                  <a:srgbClr val="6A6B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WVC  </a:t>
            </a:r>
            <a:r>
              <a:rPr lang="en-IE" sz="3200" i="1" dirty="0" smtClean="0">
                <a:solidFill>
                  <a:srgbClr val="6A6B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13 -17 September 2015  in Istanbul</a:t>
            </a:r>
          </a:p>
          <a:p>
            <a:pPr algn="ctr" eaLnBrk="1" hangingPunct="1"/>
            <a:endParaRPr lang="en-IE" sz="4400" i="1" dirty="0">
              <a:solidFill>
                <a:srgbClr val="6A6B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/>
            <a:r>
              <a:rPr lang="en-IE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details </a:t>
            </a:r>
            <a:r>
              <a:rPr lang="en-IE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www.worldvet.org </a:t>
            </a:r>
            <a:endParaRPr lang="en-IE" sz="2800" dirty="0">
              <a:solidFill>
                <a:schemeClr val="tx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 eaLnBrk="1" hangingPunct="1">
              <a:buFont typeface="Arial" pitchFamily="34" charset="0"/>
              <a:buChar char="•"/>
            </a:pPr>
            <a:endParaRPr lang="en-GB" sz="1800" dirty="0" smtClean="0">
              <a:solidFill>
                <a:schemeClr val="tx2"/>
              </a:solidFill>
              <a:latin typeface="Verdana" pitchFamily="16" charset="0"/>
              <a:ea typeface="Verdana"/>
              <a:cs typeface="Verdana"/>
            </a:endParaRPr>
          </a:p>
        </p:txBody>
      </p:sp>
      <p:pic>
        <p:nvPicPr>
          <p:cNvPr id="7" name="Picture 5" descr="wva_ppt_haut_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0382" y="0"/>
            <a:ext cx="3783618" cy="117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 descr="Photo Group Istanbu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428736"/>
            <a:ext cx="9144000" cy="5143500"/>
          </a:xfrm>
          <a:prstGeom prst="rect">
            <a:avLst/>
          </a:prstGeom>
        </p:spPr>
      </p:pic>
      <p:pic>
        <p:nvPicPr>
          <p:cNvPr id="8" name="Image 7" descr="Photo avec Prof Milton Istanbu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5500702"/>
            <a:ext cx="9144000" cy="6858000"/>
          </a:xfrm>
          <a:prstGeom prst="rect">
            <a:avLst/>
          </a:prstGeom>
        </p:spPr>
      </p:pic>
      <p:pic>
        <p:nvPicPr>
          <p:cNvPr id="9" name="Image 8" descr="Photo avec Prof Milton Istanbu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28586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0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BE" b="1" dirty="0" smtClean="0">
                <a:latin typeface="Verdana" pitchFamily="16" charset="0"/>
                <a:cs typeface="Arial" charset="0"/>
              </a:rPr>
              <a:t/>
            </a:r>
            <a:br>
              <a:rPr lang="fr-BE" b="1" dirty="0" smtClean="0">
                <a:latin typeface="Verdana" pitchFamily="16" charset="0"/>
                <a:cs typeface="Arial" charset="0"/>
              </a:rPr>
            </a:br>
            <a:endParaRPr lang="fr-BE" b="1" dirty="0" smtClean="0">
              <a:latin typeface="Verdana" pitchFamily="16" charset="0"/>
              <a:cs typeface="Arial" charset="0"/>
            </a:endParaRPr>
          </a:p>
          <a:p>
            <a:pPr marL="0" indent="0">
              <a:buNone/>
            </a:pPr>
            <a:endParaRPr lang="fr-BE" sz="1800" b="1" dirty="0">
              <a:latin typeface="Verdana" pitchFamily="16" charset="0"/>
              <a:cs typeface="Arial" charset="0"/>
            </a:endParaRPr>
          </a:p>
          <a:p>
            <a:pPr marL="0" indent="0">
              <a:buNone/>
            </a:pPr>
            <a:endParaRPr lang="fr-BE" sz="1800" b="1" dirty="0" smtClean="0">
              <a:latin typeface="Verdana" pitchFamily="16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www.worldvet.org</a:t>
            </a:r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14" y="4419657"/>
            <a:ext cx="1656183" cy="17001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 descr="http://sydney.edu.au/vetscience/animal_science/images/animal-scie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026" y="4586383"/>
            <a:ext cx="2348034" cy="15653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526" y="4666622"/>
            <a:ext cx="2097423" cy="14048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2176306" cy="16479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300" y="1268760"/>
            <a:ext cx="2112234" cy="15841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495" y="1217324"/>
            <a:ext cx="1686911" cy="16869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5" name="TextBox 4"/>
          <p:cNvSpPr txBox="1"/>
          <p:nvPr/>
        </p:nvSpPr>
        <p:spPr>
          <a:xfrm>
            <a:off x="111632" y="3067544"/>
            <a:ext cx="8851445" cy="120032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E" sz="2800" b="1" dirty="0" smtClean="0">
                <a:solidFill>
                  <a:srgbClr val="9596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IE" sz="3600" b="1" dirty="0" smtClean="0">
                <a:solidFill>
                  <a:srgbClr val="6A6B3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Thank you for your attention</a:t>
            </a:r>
          </a:p>
          <a:p>
            <a:pPr algn="ctr"/>
            <a:r>
              <a:rPr lang="en-IE" sz="3600" b="1" dirty="0" smtClean="0">
                <a:solidFill>
                  <a:srgbClr val="6A6B39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8"/>
              </a:rPr>
              <a:t>www.worldvet.org</a:t>
            </a:r>
            <a:r>
              <a:rPr lang="en-IE" sz="3600" b="1" dirty="0" smtClean="0">
                <a:solidFill>
                  <a:srgbClr val="6A6B3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en-IE" sz="3600" b="1" dirty="0">
              <a:solidFill>
                <a:srgbClr val="6A6B39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94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6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2353</TotalTime>
  <Words>994</Words>
  <Application>Microsoft Office PowerPoint</Application>
  <PresentationFormat>Affichage à l'écran (4:3)</PresentationFormat>
  <Paragraphs>261</Paragraphs>
  <Slides>21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Nouvelle présentation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Assembly  Report of Activities  Brussels, 17 November 2009</dc:title>
  <dc:creator>•</dc:creator>
  <cp:lastModifiedBy>Pc</cp:lastModifiedBy>
  <cp:revision>264</cp:revision>
  <cp:lastPrinted>2013-05-24T09:45:28Z</cp:lastPrinted>
  <dcterms:created xsi:type="dcterms:W3CDTF">2009-05-07T10:05:06Z</dcterms:created>
  <dcterms:modified xsi:type="dcterms:W3CDTF">2017-07-18T23:14:36Z</dcterms:modified>
</cp:coreProperties>
</file>