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333" r:id="rId2"/>
    <p:sldId id="352" r:id="rId3"/>
    <p:sldId id="334" r:id="rId4"/>
    <p:sldId id="257" r:id="rId5"/>
    <p:sldId id="327" r:id="rId6"/>
    <p:sldId id="328" r:id="rId7"/>
    <p:sldId id="336" r:id="rId8"/>
    <p:sldId id="329" r:id="rId9"/>
    <p:sldId id="330" r:id="rId10"/>
    <p:sldId id="301" r:id="rId11"/>
    <p:sldId id="300" r:id="rId12"/>
    <p:sldId id="319" r:id="rId13"/>
    <p:sldId id="320" r:id="rId14"/>
    <p:sldId id="321" r:id="rId15"/>
    <p:sldId id="318" r:id="rId16"/>
    <p:sldId id="339" r:id="rId17"/>
    <p:sldId id="340" r:id="rId18"/>
    <p:sldId id="341" r:id="rId19"/>
    <p:sldId id="342" r:id="rId20"/>
    <p:sldId id="343" r:id="rId21"/>
    <p:sldId id="344" r:id="rId22"/>
    <p:sldId id="345" r:id="rId23"/>
    <p:sldId id="346" r:id="rId24"/>
    <p:sldId id="347" r:id="rId25"/>
    <p:sldId id="337" r:id="rId26"/>
    <p:sldId id="323" r:id="rId27"/>
    <p:sldId id="322" r:id="rId28"/>
    <p:sldId id="351" r:id="rId29"/>
    <p:sldId id="348" r:id="rId30"/>
    <p:sldId id="349" r:id="rId31"/>
    <p:sldId id="331" r:id="rId32"/>
    <p:sldId id="353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BF31642-3A56-6A41-92F8-29E8C377613B}">
          <p14:sldIdLst>
            <p14:sldId id="333"/>
            <p14:sldId id="352"/>
            <p14:sldId id="334"/>
            <p14:sldId id="257"/>
            <p14:sldId id="327"/>
            <p14:sldId id="328"/>
            <p14:sldId id="336"/>
            <p14:sldId id="329"/>
            <p14:sldId id="330"/>
            <p14:sldId id="301"/>
            <p14:sldId id="300"/>
            <p14:sldId id="319"/>
            <p14:sldId id="320"/>
            <p14:sldId id="321"/>
            <p14:sldId id="318"/>
            <p14:sldId id="339"/>
            <p14:sldId id="340"/>
            <p14:sldId id="341"/>
            <p14:sldId id="342"/>
            <p14:sldId id="343"/>
            <p14:sldId id="344"/>
            <p14:sldId id="345"/>
            <p14:sldId id="346"/>
            <p14:sldId id="347"/>
            <p14:sldId id="337"/>
            <p14:sldId id="323"/>
            <p14:sldId id="322"/>
            <p14:sldId id="351"/>
            <p14:sldId id="348"/>
            <p14:sldId id="349"/>
            <p14:sldId id="331"/>
            <p14:sldId id="353"/>
          </p14:sldIdLst>
        </p14:section>
        <p14:section name="Untitled Section" id="{D327EF9A-ECB3-CD46-9148-D7156118C7F6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B4FF"/>
    <a:srgbClr val="76D6FF"/>
    <a:srgbClr val="FF7B00"/>
    <a:srgbClr val="D7E0F1"/>
    <a:srgbClr val="5353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4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0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Dina%20Abdo\Desktop\Capstone\Excel%20sheet%20for%20projec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na%20Abdo\Desktop\Capstone\Excel%20sheet%20for%20project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Dina%20Abdo\Desktop\Capstone\Excel%20sheet%20for%20projec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ina%20Abdo\Desktop\Capstone\Excel%20sheet%20for%20projec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Cardiology Department Patient</a:t>
            </a:r>
          </a:p>
          <a:p>
            <a:pPr>
              <a:defRPr/>
            </a:pPr>
            <a:r>
              <a:rPr lang="en-US" dirty="0"/>
              <a:t>Experience Report Summary Data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3035870516185466E-2"/>
          <c:y val="0.11861577719451739"/>
          <c:w val="0.8591175634295718"/>
          <c:h val="0.8349922717993584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Cardiology!$C$2</c:f>
              <c:strCache>
                <c:ptCount val="1"/>
                <c:pt idx="0">
                  <c:v>Cardiology FY Score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Cardiology!$A$3:$A$17</c:f>
              <c:numCache>
                <c:formatCode>mmm\-yy</c:formatCode>
                <c:ptCount val="15"/>
                <c:pt idx="0">
                  <c:v>41913</c:v>
                </c:pt>
                <c:pt idx="1">
                  <c:v>41944</c:v>
                </c:pt>
                <c:pt idx="2">
                  <c:v>41974</c:v>
                </c:pt>
                <c:pt idx="3">
                  <c:v>42005</c:v>
                </c:pt>
                <c:pt idx="4">
                  <c:v>42036</c:v>
                </c:pt>
                <c:pt idx="5">
                  <c:v>42064</c:v>
                </c:pt>
                <c:pt idx="6">
                  <c:v>42186</c:v>
                </c:pt>
                <c:pt idx="7">
                  <c:v>42339</c:v>
                </c:pt>
                <c:pt idx="8">
                  <c:v>42370</c:v>
                </c:pt>
                <c:pt idx="9">
                  <c:v>42401</c:v>
                </c:pt>
                <c:pt idx="10">
                  <c:v>42430</c:v>
                </c:pt>
                <c:pt idx="11">
                  <c:v>42461</c:v>
                </c:pt>
                <c:pt idx="12">
                  <c:v>42491</c:v>
                </c:pt>
                <c:pt idx="13">
                  <c:v>42522</c:v>
                </c:pt>
                <c:pt idx="14">
                  <c:v>42552</c:v>
                </c:pt>
              </c:numCache>
            </c:numRef>
          </c:cat>
          <c:val>
            <c:numRef>
              <c:f>Cardiology!$C$3:$C$17</c:f>
              <c:numCache>
                <c:formatCode>General</c:formatCode>
                <c:ptCount val="15"/>
                <c:pt idx="0">
                  <c:v>75</c:v>
                </c:pt>
                <c:pt idx="1">
                  <c:v>85.7</c:v>
                </c:pt>
                <c:pt idx="2">
                  <c:v>90</c:v>
                </c:pt>
                <c:pt idx="3">
                  <c:v>87</c:v>
                </c:pt>
                <c:pt idx="4">
                  <c:v>88.9</c:v>
                </c:pt>
                <c:pt idx="5">
                  <c:v>90.2</c:v>
                </c:pt>
                <c:pt idx="6">
                  <c:v>83.5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A-463B-B780-3183D0B69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331328"/>
        <c:axId val="101332864"/>
      </c:barChart>
      <c:catAx>
        <c:axId val="10133132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101332864"/>
        <c:crosses val="autoZero"/>
        <c:auto val="0"/>
        <c:lblAlgn val="ctr"/>
        <c:lblOffset val="100"/>
        <c:noMultiLvlLbl val="0"/>
      </c:catAx>
      <c:valAx>
        <c:axId val="10133286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1331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24160104986877"/>
          <c:y val="0.2666077573636631"/>
          <c:w val="8.6195100612423484E-2"/>
          <c:h val="0.55309317585301843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Nephrology Department Patient</a:t>
            </a:r>
          </a:p>
          <a:p>
            <a:pPr>
              <a:defRPr/>
            </a:pPr>
            <a:r>
              <a:rPr lang="en-US" dirty="0"/>
              <a:t>Experience Report Summary Data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3035870516185466E-2"/>
          <c:y val="0.11861577719451739"/>
          <c:w val="0.83497801837270391"/>
          <c:h val="0.83499227179935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Nephrology!$B$2</c:f>
              <c:strCache>
                <c:ptCount val="1"/>
                <c:pt idx="0">
                  <c:v>Nephrology FY Goal 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trendline>
            <c:trendlineType val="linear"/>
            <c:dispRSqr val="0"/>
            <c:dispEq val="0"/>
          </c:trendline>
          <c:cat>
            <c:numRef>
              <c:f>Nephrology!$A$3:$A$17</c:f>
              <c:numCache>
                <c:formatCode>mmm\-yy</c:formatCode>
                <c:ptCount val="15"/>
                <c:pt idx="0">
                  <c:v>41913</c:v>
                </c:pt>
                <c:pt idx="1">
                  <c:v>41944</c:v>
                </c:pt>
                <c:pt idx="2">
                  <c:v>41974</c:v>
                </c:pt>
                <c:pt idx="3">
                  <c:v>42005</c:v>
                </c:pt>
                <c:pt idx="4">
                  <c:v>42036</c:v>
                </c:pt>
                <c:pt idx="5">
                  <c:v>42064</c:v>
                </c:pt>
                <c:pt idx="6">
                  <c:v>42186</c:v>
                </c:pt>
                <c:pt idx="7">
                  <c:v>42339</c:v>
                </c:pt>
                <c:pt idx="8">
                  <c:v>42370</c:v>
                </c:pt>
                <c:pt idx="9">
                  <c:v>42401</c:v>
                </c:pt>
                <c:pt idx="10">
                  <c:v>42430</c:v>
                </c:pt>
                <c:pt idx="11">
                  <c:v>42461</c:v>
                </c:pt>
                <c:pt idx="12">
                  <c:v>42491</c:v>
                </c:pt>
                <c:pt idx="13">
                  <c:v>42522</c:v>
                </c:pt>
                <c:pt idx="14">
                  <c:v>42552</c:v>
                </c:pt>
              </c:numCache>
            </c:numRef>
          </c:cat>
          <c:val>
            <c:numRef>
              <c:f>Nephrology!$B$3:$B$17</c:f>
              <c:numCache>
                <c:formatCode>General</c:formatCode>
                <c:ptCount val="15"/>
                <c:pt idx="0">
                  <c:v>87.9</c:v>
                </c:pt>
                <c:pt idx="1">
                  <c:v>87.9</c:v>
                </c:pt>
                <c:pt idx="2">
                  <c:v>87.9</c:v>
                </c:pt>
                <c:pt idx="3">
                  <c:v>87.9</c:v>
                </c:pt>
                <c:pt idx="4">
                  <c:v>87.9</c:v>
                </c:pt>
                <c:pt idx="5">
                  <c:v>87.9</c:v>
                </c:pt>
                <c:pt idx="6">
                  <c:v>76.900000000000006</c:v>
                </c:pt>
                <c:pt idx="7">
                  <c:v>75.3</c:v>
                </c:pt>
                <c:pt idx="8">
                  <c:v>75.3</c:v>
                </c:pt>
                <c:pt idx="9">
                  <c:v>75.3</c:v>
                </c:pt>
                <c:pt idx="10">
                  <c:v>75.3</c:v>
                </c:pt>
                <c:pt idx="11">
                  <c:v>75.3</c:v>
                </c:pt>
                <c:pt idx="12">
                  <c:v>75.3</c:v>
                </c:pt>
                <c:pt idx="13">
                  <c:v>75.3</c:v>
                </c:pt>
                <c:pt idx="14">
                  <c:v>75.3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2-46D5-80B9-B1AFD7890F7E}"/>
            </c:ext>
          </c:extLst>
        </c:ser>
        <c:ser>
          <c:idx val="1"/>
          <c:order val="1"/>
          <c:tx>
            <c:strRef>
              <c:f>Nephrology!$C$2</c:f>
              <c:strCache>
                <c:ptCount val="1"/>
                <c:pt idx="0">
                  <c:v>Nephrology FY Score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trendline>
            <c:trendlineType val="linear"/>
            <c:dispRSqr val="0"/>
            <c:dispEq val="0"/>
          </c:trendline>
          <c:cat>
            <c:numRef>
              <c:f>Nephrology!$A$3:$A$17</c:f>
              <c:numCache>
                <c:formatCode>mmm\-yy</c:formatCode>
                <c:ptCount val="15"/>
                <c:pt idx="0">
                  <c:v>41913</c:v>
                </c:pt>
                <c:pt idx="1">
                  <c:v>41944</c:v>
                </c:pt>
                <c:pt idx="2">
                  <c:v>41974</c:v>
                </c:pt>
                <c:pt idx="3">
                  <c:v>42005</c:v>
                </c:pt>
                <c:pt idx="4">
                  <c:v>42036</c:v>
                </c:pt>
                <c:pt idx="5">
                  <c:v>42064</c:v>
                </c:pt>
                <c:pt idx="6">
                  <c:v>42186</c:v>
                </c:pt>
                <c:pt idx="7">
                  <c:v>42339</c:v>
                </c:pt>
                <c:pt idx="8">
                  <c:v>42370</c:v>
                </c:pt>
                <c:pt idx="9">
                  <c:v>42401</c:v>
                </c:pt>
                <c:pt idx="10">
                  <c:v>42430</c:v>
                </c:pt>
                <c:pt idx="11">
                  <c:v>42461</c:v>
                </c:pt>
                <c:pt idx="12">
                  <c:v>42491</c:v>
                </c:pt>
                <c:pt idx="13">
                  <c:v>42522</c:v>
                </c:pt>
                <c:pt idx="14">
                  <c:v>42552</c:v>
                </c:pt>
              </c:numCache>
            </c:numRef>
          </c:cat>
          <c:val>
            <c:numRef>
              <c:f>Nephrology!$C$3:$C$17</c:f>
              <c:numCache>
                <c:formatCode>General</c:formatCode>
                <c:ptCount val="15"/>
                <c:pt idx="0">
                  <c:v>88.9</c:v>
                </c:pt>
                <c:pt idx="1">
                  <c:v>93.3</c:v>
                </c:pt>
                <c:pt idx="2">
                  <c:v>81.8</c:v>
                </c:pt>
                <c:pt idx="3">
                  <c:v>79.2</c:v>
                </c:pt>
                <c:pt idx="4">
                  <c:v>75</c:v>
                </c:pt>
                <c:pt idx="5">
                  <c:v>79.2</c:v>
                </c:pt>
                <c:pt idx="6">
                  <c:v>75.3</c:v>
                </c:pt>
                <c:pt idx="7">
                  <c:v>84.6</c:v>
                </c:pt>
                <c:pt idx="8">
                  <c:v>82.9</c:v>
                </c:pt>
                <c:pt idx="9">
                  <c:v>82</c:v>
                </c:pt>
                <c:pt idx="10">
                  <c:v>83.2</c:v>
                </c:pt>
                <c:pt idx="11">
                  <c:v>83.5</c:v>
                </c:pt>
                <c:pt idx="12">
                  <c:v>83.7</c:v>
                </c:pt>
                <c:pt idx="13">
                  <c:v>83.8</c:v>
                </c:pt>
                <c:pt idx="14">
                  <c:v>83.2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C2-46D5-80B9-B1AFD7890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470592"/>
        <c:axId val="101472128"/>
      </c:barChart>
      <c:catAx>
        <c:axId val="10147059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101472128"/>
        <c:crosses val="autoZero"/>
        <c:auto val="0"/>
        <c:lblAlgn val="ctr"/>
        <c:lblOffset val="100"/>
        <c:noMultiLvlLbl val="0"/>
      </c:catAx>
      <c:valAx>
        <c:axId val="1014721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1470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800000000000034"/>
          <c:y val="0.39859973753280864"/>
          <c:w val="0.11366666666666669"/>
          <c:h val="0.37203076698746029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Cardiology Department Patient</a:t>
            </a:r>
          </a:p>
          <a:p>
            <a:pPr>
              <a:defRPr/>
            </a:pPr>
            <a:r>
              <a:rPr lang="en-US" dirty="0"/>
              <a:t>Experience Report Summary Data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3035870516185466E-2"/>
          <c:y val="0.11861577719451739"/>
          <c:w val="0.8591175634295718"/>
          <c:h val="0.83499227179935842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Cardiology!$C$2</c:f>
              <c:strCache>
                <c:ptCount val="1"/>
                <c:pt idx="0">
                  <c:v>Cardiology FY Score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numRef>
              <c:f>Cardiology!$A$3:$A$17</c:f>
              <c:numCache>
                <c:formatCode>mmm\-yy</c:formatCode>
                <c:ptCount val="15"/>
                <c:pt idx="0">
                  <c:v>41913</c:v>
                </c:pt>
                <c:pt idx="1">
                  <c:v>41944</c:v>
                </c:pt>
                <c:pt idx="2">
                  <c:v>41974</c:v>
                </c:pt>
                <c:pt idx="3">
                  <c:v>42005</c:v>
                </c:pt>
                <c:pt idx="4">
                  <c:v>42036</c:v>
                </c:pt>
                <c:pt idx="5">
                  <c:v>42064</c:v>
                </c:pt>
                <c:pt idx="6">
                  <c:v>42186</c:v>
                </c:pt>
                <c:pt idx="7">
                  <c:v>42339</c:v>
                </c:pt>
                <c:pt idx="8">
                  <c:v>42370</c:v>
                </c:pt>
                <c:pt idx="9">
                  <c:v>42401</c:v>
                </c:pt>
                <c:pt idx="10">
                  <c:v>42430</c:v>
                </c:pt>
                <c:pt idx="11">
                  <c:v>42461</c:v>
                </c:pt>
                <c:pt idx="12">
                  <c:v>42491</c:v>
                </c:pt>
                <c:pt idx="13">
                  <c:v>42522</c:v>
                </c:pt>
                <c:pt idx="14">
                  <c:v>42552</c:v>
                </c:pt>
              </c:numCache>
            </c:numRef>
          </c:cat>
          <c:val>
            <c:numRef>
              <c:f>Cardiology!$C$3:$C$17</c:f>
              <c:numCache>
                <c:formatCode>General</c:formatCode>
                <c:ptCount val="15"/>
                <c:pt idx="0">
                  <c:v>75</c:v>
                </c:pt>
                <c:pt idx="1">
                  <c:v>85.7</c:v>
                </c:pt>
                <c:pt idx="2">
                  <c:v>90</c:v>
                </c:pt>
                <c:pt idx="3">
                  <c:v>87</c:v>
                </c:pt>
                <c:pt idx="4">
                  <c:v>88.9</c:v>
                </c:pt>
                <c:pt idx="5">
                  <c:v>90.2</c:v>
                </c:pt>
                <c:pt idx="6">
                  <c:v>83.5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  <c:pt idx="10">
                  <c:v>100</c:v>
                </c:pt>
                <c:pt idx="11">
                  <c:v>100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FA-463B-B780-3183D0B69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331328"/>
        <c:axId val="101332864"/>
      </c:barChart>
      <c:catAx>
        <c:axId val="101331328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101332864"/>
        <c:crosses val="autoZero"/>
        <c:auto val="0"/>
        <c:lblAlgn val="ctr"/>
        <c:lblOffset val="100"/>
        <c:noMultiLvlLbl val="0"/>
      </c:catAx>
      <c:valAx>
        <c:axId val="10133286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133132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124160104986877"/>
          <c:y val="0.2666077573636631"/>
          <c:w val="8.6195100612423484E-2"/>
          <c:h val="0.55309317585301843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/>
              <a:t>Nephrology Department Patient</a:t>
            </a:r>
          </a:p>
          <a:p>
            <a:pPr>
              <a:defRPr/>
            </a:pPr>
            <a:r>
              <a:rPr lang="en-US" dirty="0"/>
              <a:t>Experience Report Summary Data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4.3035870516185466E-2"/>
          <c:y val="0.11861577719451739"/>
          <c:w val="0.83497801837270391"/>
          <c:h val="0.834992271799358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Nephrology!$B$2</c:f>
              <c:strCache>
                <c:ptCount val="1"/>
                <c:pt idx="0">
                  <c:v>Nephrology FY Goal 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trendline>
            <c:trendlineType val="linear"/>
            <c:dispRSqr val="0"/>
            <c:dispEq val="0"/>
          </c:trendline>
          <c:cat>
            <c:numRef>
              <c:f>Nephrology!$A$3:$A$17</c:f>
              <c:numCache>
                <c:formatCode>mmm\-yy</c:formatCode>
                <c:ptCount val="15"/>
                <c:pt idx="0">
                  <c:v>41913</c:v>
                </c:pt>
                <c:pt idx="1">
                  <c:v>41944</c:v>
                </c:pt>
                <c:pt idx="2">
                  <c:v>41974</c:v>
                </c:pt>
                <c:pt idx="3">
                  <c:v>42005</c:v>
                </c:pt>
                <c:pt idx="4">
                  <c:v>42036</c:v>
                </c:pt>
                <c:pt idx="5">
                  <c:v>42064</c:v>
                </c:pt>
                <c:pt idx="6">
                  <c:v>42186</c:v>
                </c:pt>
                <c:pt idx="7">
                  <c:v>42339</c:v>
                </c:pt>
                <c:pt idx="8">
                  <c:v>42370</c:v>
                </c:pt>
                <c:pt idx="9">
                  <c:v>42401</c:v>
                </c:pt>
                <c:pt idx="10">
                  <c:v>42430</c:v>
                </c:pt>
                <c:pt idx="11">
                  <c:v>42461</c:v>
                </c:pt>
                <c:pt idx="12">
                  <c:v>42491</c:v>
                </c:pt>
                <c:pt idx="13">
                  <c:v>42522</c:v>
                </c:pt>
                <c:pt idx="14">
                  <c:v>42552</c:v>
                </c:pt>
              </c:numCache>
            </c:numRef>
          </c:cat>
          <c:val>
            <c:numRef>
              <c:f>Nephrology!$B$3:$B$17</c:f>
              <c:numCache>
                <c:formatCode>General</c:formatCode>
                <c:ptCount val="15"/>
                <c:pt idx="0">
                  <c:v>87.9</c:v>
                </c:pt>
                <c:pt idx="1">
                  <c:v>87.9</c:v>
                </c:pt>
                <c:pt idx="2">
                  <c:v>87.9</c:v>
                </c:pt>
                <c:pt idx="3">
                  <c:v>87.9</c:v>
                </c:pt>
                <c:pt idx="4">
                  <c:v>87.9</c:v>
                </c:pt>
                <c:pt idx="5">
                  <c:v>87.9</c:v>
                </c:pt>
                <c:pt idx="6">
                  <c:v>76.900000000000006</c:v>
                </c:pt>
                <c:pt idx="7">
                  <c:v>75.3</c:v>
                </c:pt>
                <c:pt idx="8">
                  <c:v>75.3</c:v>
                </c:pt>
                <c:pt idx="9">
                  <c:v>75.3</c:v>
                </c:pt>
                <c:pt idx="10">
                  <c:v>75.3</c:v>
                </c:pt>
                <c:pt idx="11">
                  <c:v>75.3</c:v>
                </c:pt>
                <c:pt idx="12">
                  <c:v>75.3</c:v>
                </c:pt>
                <c:pt idx="13">
                  <c:v>75.3</c:v>
                </c:pt>
                <c:pt idx="14">
                  <c:v>75.3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C2-46D5-80B9-B1AFD7890F7E}"/>
            </c:ext>
          </c:extLst>
        </c:ser>
        <c:ser>
          <c:idx val="1"/>
          <c:order val="1"/>
          <c:tx>
            <c:strRef>
              <c:f>Nephrology!$C$2</c:f>
              <c:strCache>
                <c:ptCount val="1"/>
                <c:pt idx="0">
                  <c:v>Nephrology FY Score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trendline>
            <c:trendlineType val="linear"/>
            <c:dispRSqr val="0"/>
            <c:dispEq val="0"/>
          </c:trendline>
          <c:cat>
            <c:numRef>
              <c:f>Nephrology!$A$3:$A$17</c:f>
              <c:numCache>
                <c:formatCode>mmm\-yy</c:formatCode>
                <c:ptCount val="15"/>
                <c:pt idx="0">
                  <c:v>41913</c:v>
                </c:pt>
                <c:pt idx="1">
                  <c:v>41944</c:v>
                </c:pt>
                <c:pt idx="2">
                  <c:v>41974</c:v>
                </c:pt>
                <c:pt idx="3">
                  <c:v>42005</c:v>
                </c:pt>
                <c:pt idx="4">
                  <c:v>42036</c:v>
                </c:pt>
                <c:pt idx="5">
                  <c:v>42064</c:v>
                </c:pt>
                <c:pt idx="6">
                  <c:v>42186</c:v>
                </c:pt>
                <c:pt idx="7">
                  <c:v>42339</c:v>
                </c:pt>
                <c:pt idx="8">
                  <c:v>42370</c:v>
                </c:pt>
                <c:pt idx="9">
                  <c:v>42401</c:v>
                </c:pt>
                <c:pt idx="10">
                  <c:v>42430</c:v>
                </c:pt>
                <c:pt idx="11">
                  <c:v>42461</c:v>
                </c:pt>
                <c:pt idx="12">
                  <c:v>42491</c:v>
                </c:pt>
                <c:pt idx="13">
                  <c:v>42522</c:v>
                </c:pt>
                <c:pt idx="14">
                  <c:v>42552</c:v>
                </c:pt>
              </c:numCache>
            </c:numRef>
          </c:cat>
          <c:val>
            <c:numRef>
              <c:f>Nephrology!$C$3:$C$17</c:f>
              <c:numCache>
                <c:formatCode>General</c:formatCode>
                <c:ptCount val="15"/>
                <c:pt idx="0">
                  <c:v>88.9</c:v>
                </c:pt>
                <c:pt idx="1">
                  <c:v>93.3</c:v>
                </c:pt>
                <c:pt idx="2">
                  <c:v>81.8</c:v>
                </c:pt>
                <c:pt idx="3">
                  <c:v>79.2</c:v>
                </c:pt>
                <c:pt idx="4">
                  <c:v>75</c:v>
                </c:pt>
                <c:pt idx="5">
                  <c:v>79.2</c:v>
                </c:pt>
                <c:pt idx="6">
                  <c:v>75.3</c:v>
                </c:pt>
                <c:pt idx="7">
                  <c:v>84.6</c:v>
                </c:pt>
                <c:pt idx="8">
                  <c:v>82.9</c:v>
                </c:pt>
                <c:pt idx="9">
                  <c:v>82</c:v>
                </c:pt>
                <c:pt idx="10">
                  <c:v>83.2</c:v>
                </c:pt>
                <c:pt idx="11">
                  <c:v>83.5</c:v>
                </c:pt>
                <c:pt idx="12">
                  <c:v>83.7</c:v>
                </c:pt>
                <c:pt idx="13">
                  <c:v>83.8</c:v>
                </c:pt>
                <c:pt idx="14">
                  <c:v>83.2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C2-46D5-80B9-B1AFD7890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1470592"/>
        <c:axId val="101472128"/>
      </c:barChart>
      <c:catAx>
        <c:axId val="101470592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crossAx val="101472128"/>
        <c:crosses val="autoZero"/>
        <c:auto val="0"/>
        <c:lblAlgn val="ctr"/>
        <c:lblOffset val="100"/>
        <c:noMultiLvlLbl val="0"/>
      </c:catAx>
      <c:valAx>
        <c:axId val="101472128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14705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800000000000034"/>
          <c:y val="0.39859973753280864"/>
          <c:w val="0.11366666666666669"/>
          <c:h val="0.37203076698746029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b="1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0.05833</cdr:x>
      <cdr:y>0.35135</cdr:y>
    </cdr:from>
    <cdr:to>
      <cdr:x>0.83851</cdr:x>
      <cdr:y>0.35677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533400" y="1981200"/>
          <a:ext cx="7133966" cy="3056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B05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0.05833</cdr:x>
      <cdr:y>0.35135</cdr:y>
    </cdr:from>
    <cdr:to>
      <cdr:x>0.83851</cdr:x>
      <cdr:y>0.35677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533400" y="1981200"/>
          <a:ext cx="7133966" cy="30563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00B050"/>
          </a:solidFill>
        </a:ln>
        <a:scene3d xmlns:a="http://schemas.openxmlformats.org/drawingml/2006/main">
          <a:camera prst="orthographicFront"/>
          <a:lightRig rig="threePt" dir="t"/>
        </a:scene3d>
        <a:sp3d xmlns:a="http://schemas.openxmlformats.org/drawingml/2006/main">
          <a:bevelT/>
        </a:sp3d>
      </cdr:spPr>
      <cdr:style>
        <a:lnRef xmlns:a="http://schemas.openxmlformats.org/drawingml/2006/main" idx="3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2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0BFDD-1FB5-2B4E-AE04-F3AD20A1E0A8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8FD198-508E-6846-ACAE-AA7A66A1B1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818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74C89-39AB-4440-A7D3-F7D27E1F337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578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862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867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16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401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7023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74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7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067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3622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297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477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32" y="5816184"/>
            <a:ext cx="1280965" cy="575336"/>
          </a:xfrm>
          <a:prstGeom prst="rect">
            <a:avLst/>
          </a:prstGeom>
        </p:spPr>
      </p:pic>
      <p:pic>
        <p:nvPicPr>
          <p:cNvPr id="3" name="Picture 2" descr="Image result for hfma conference 2018 houston tx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34" r="521" b="15346"/>
          <a:stretch/>
        </p:blipFill>
        <p:spPr bwMode="auto">
          <a:xfrm>
            <a:off x="5296162" y="5816184"/>
            <a:ext cx="3751406" cy="58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4624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OSSHATCH_section_intro_large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3" y="313803"/>
            <a:ext cx="1287711" cy="128771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6557375"/>
            <a:ext cx="9143999" cy="30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557375"/>
            <a:ext cx="3086100" cy="300624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86599" y="6557375"/>
            <a:ext cx="2057400" cy="300625"/>
          </a:xfrm>
        </p:spPr>
        <p:txBody>
          <a:bodyPr/>
          <a:lstStyle/>
          <a:p>
            <a:fld id="{B99D1559-7006-4200-AC79-016E45FDA4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29512" y="313802"/>
            <a:ext cx="5876925" cy="1287712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029512" y="1617924"/>
            <a:ext cx="5876925" cy="2264528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sz="2800"/>
              <a:t>Edit Master text styles</a:t>
            </a:r>
          </a:p>
          <a:p>
            <a:pPr lvl="1"/>
            <a:r>
              <a:rPr lang="en-US" sz="2800"/>
              <a:t>Second level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3" y="313802"/>
            <a:ext cx="1308287" cy="20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588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ROSSHATCH_section_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alphaModFix amt="8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3" y="313803"/>
            <a:ext cx="1287711" cy="128771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6557375"/>
            <a:ext cx="9143999" cy="30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557375"/>
            <a:ext cx="3086100" cy="300624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86600" y="6557375"/>
            <a:ext cx="2057400" cy="300625"/>
          </a:xfrm>
        </p:spPr>
        <p:txBody>
          <a:bodyPr/>
          <a:lstStyle/>
          <a:p>
            <a:fld id="{B99D1559-7006-4200-AC79-016E45FDA4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2029512" y="0"/>
            <a:ext cx="5876925" cy="1198198"/>
          </a:xfrm>
        </p:spPr>
        <p:txBody>
          <a:bodyPr anchor="b">
            <a:normAutofit/>
          </a:bodyPr>
          <a:lstStyle>
            <a:lvl1pPr marL="0" indent="0">
              <a:buFont typeface="Arial" charset="0"/>
              <a:buNone/>
              <a:defRPr sz="40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Font typeface="Arial" charset="0"/>
              <a:buNone/>
              <a:defRPr/>
            </a:lvl2pPr>
            <a:lvl3pPr marL="914400" indent="0">
              <a:buFont typeface="Arial" charset="0"/>
              <a:buNone/>
              <a:defRPr/>
            </a:lvl3pPr>
            <a:lvl4pPr marL="1371600" indent="0">
              <a:buFont typeface="Arial" charset="0"/>
              <a:buNone/>
              <a:defRPr/>
            </a:lvl4pPr>
            <a:lvl5pPr marL="1828800" indent="0">
              <a:buFont typeface="Arial" charset="0"/>
              <a:buNone/>
              <a:defRPr/>
            </a:lvl5pPr>
          </a:lstStyle>
          <a:p>
            <a:pPr lvl="0"/>
            <a:r>
              <a:rPr lang="en-US" dirty="0"/>
              <a:t>Slide Title	</a:t>
            </a:r>
          </a:p>
        </p:txBody>
      </p:sp>
      <p:sp>
        <p:nvSpPr>
          <p:cNvPr id="14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2029512" y="1198199"/>
            <a:ext cx="5876925" cy="403316"/>
          </a:xfrm>
        </p:spPr>
        <p:txBody>
          <a:bodyPr anchor="t">
            <a:noAutofit/>
          </a:bodyPr>
          <a:lstStyle>
            <a:lvl1pPr marL="0" indent="0">
              <a:buFont typeface="Arial" charset="0"/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  <a:lvl2pPr marL="457200" indent="0">
              <a:buFont typeface="Arial" charset="0"/>
              <a:buNone/>
              <a:defRPr/>
            </a:lvl2pPr>
            <a:lvl3pPr marL="914400" indent="0">
              <a:buFont typeface="Arial" charset="0"/>
              <a:buNone/>
              <a:defRPr/>
            </a:lvl3pPr>
            <a:lvl4pPr marL="1371600" indent="0">
              <a:buFont typeface="Arial" charset="0"/>
              <a:buNone/>
              <a:defRPr/>
            </a:lvl4pPr>
            <a:lvl5pPr marL="1828800" indent="0">
              <a:buFont typeface="Arial" charset="0"/>
              <a:buNone/>
              <a:defRPr/>
            </a:lvl5pPr>
          </a:lstStyle>
          <a:p>
            <a:pPr lvl="0"/>
            <a:r>
              <a:rPr lang="en-US" dirty="0"/>
              <a:t>Slide Subhead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3" y="313802"/>
            <a:ext cx="1308287" cy="20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88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DE_section_intro_largety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81000">
                <a:schemeClr val="bg1"/>
              </a:gs>
              <a:gs pos="100000">
                <a:schemeClr val="bg2"/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3" y="313803"/>
            <a:ext cx="1287711" cy="128771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6557375"/>
            <a:ext cx="9143999" cy="30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557375"/>
            <a:ext cx="3086100" cy="300624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086599" y="6557375"/>
            <a:ext cx="2057400" cy="300625"/>
          </a:xfrm>
        </p:spPr>
        <p:txBody>
          <a:bodyPr/>
          <a:lstStyle/>
          <a:p>
            <a:fld id="{B99D1559-7006-4200-AC79-016E45FDA4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029512" y="313802"/>
            <a:ext cx="5876925" cy="1287712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2029512" y="1617924"/>
            <a:ext cx="5876925" cy="2264528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sz="2800"/>
              <a:t>Edit Master text styles</a:t>
            </a:r>
          </a:p>
          <a:p>
            <a:pPr lvl="1"/>
            <a:r>
              <a:rPr lang="en-US" sz="2800"/>
              <a:t>Second level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23" y="313802"/>
            <a:ext cx="1286649" cy="202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1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4EBFE7-D15F-46BE-A770-23C8CD8CFA9D}" type="datetimeFigureOut">
              <a:rPr lang="en-US" smtClean="0"/>
              <a:pPr/>
              <a:t>5/14/2018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B3778-5096-4C9B-9C58-11EDC1B1D7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255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tif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3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6" name="Picture 2" descr="Image result for baylor college of medicin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-6" y="2577160"/>
            <a:ext cx="9144001" cy="21656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943806" y="2705033"/>
            <a:ext cx="5187492" cy="1958332"/>
          </a:xfrm>
          <a:prstGeom prst="rect">
            <a:avLst/>
          </a:prstGeom>
        </p:spPr>
        <p:txBody>
          <a:bodyPr anchor="ctr" anchorCtr="0">
            <a:normAutofit fontScale="3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Improving The Patient Experience With </a:t>
            </a:r>
            <a:r>
              <a:rPr lang="en-US" sz="8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Technology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500" dirty="0" smtClean="0">
                <a:solidFill>
                  <a:schemeClr val="tx2"/>
                </a:solidFill>
              </a:rPr>
              <a:t>May 17</a:t>
            </a:r>
            <a:r>
              <a:rPr lang="en-US" sz="4500" baseline="30000" dirty="0" smtClean="0">
                <a:solidFill>
                  <a:schemeClr val="tx2"/>
                </a:solidFill>
              </a:rPr>
              <a:t>th</a:t>
            </a:r>
            <a:r>
              <a:rPr lang="en-US" sz="4500" dirty="0" smtClean="0">
                <a:solidFill>
                  <a:schemeClr val="tx2"/>
                </a:solidFill>
              </a:rPr>
              <a:t>, 2018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500" dirty="0" smtClean="0">
                <a:solidFill>
                  <a:schemeClr val="tx2"/>
                </a:solidFill>
              </a:rPr>
              <a:t>Craig DeGarmo, MBA, MHA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500" dirty="0" smtClean="0">
                <a:solidFill>
                  <a:schemeClr val="tx2"/>
                </a:solidFill>
              </a:rPr>
              <a:t>Chief Administrative Officer and Vice Chair of Administration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4500" dirty="0" smtClean="0">
                <a:solidFill>
                  <a:schemeClr val="tx2"/>
                </a:solidFill>
              </a:rPr>
              <a:t>Baylor College of Medicine- Department of Medicine </a:t>
            </a:r>
            <a:endParaRPr lang="en-US" sz="4500" dirty="0">
              <a:solidFill>
                <a:schemeClr val="tx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03" y="2678801"/>
            <a:ext cx="2960800" cy="1329822"/>
          </a:xfrm>
          <a:prstGeom prst="rect">
            <a:avLst/>
          </a:prstGeom>
        </p:spPr>
      </p:pic>
      <p:pic>
        <p:nvPicPr>
          <p:cNvPr id="25602" name="Picture 2" descr="Image result for hfma conference 2018 houston tx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34" r="521" b="15346"/>
          <a:stretch/>
        </p:blipFill>
        <p:spPr bwMode="auto">
          <a:xfrm>
            <a:off x="96200" y="4110264"/>
            <a:ext cx="3751406" cy="58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277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9D1559-7006-4200-AC79-016E45FDA49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1906858" y="330211"/>
            <a:ext cx="6880301" cy="1287712"/>
          </a:xfrm>
        </p:spPr>
        <p:txBody>
          <a:bodyPr>
            <a:normAutofit/>
          </a:bodyPr>
          <a:lstStyle/>
          <a:p>
            <a:pPr algn="ctr"/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Craig DeGarmo MBA, MHA Background</a:t>
            </a:r>
            <a:endParaRPr lang="en-US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029512" y="1617923"/>
            <a:ext cx="7114488" cy="4939452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Training-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Practice Management, Organizational Change, Business</a:t>
            </a:r>
            <a:r>
              <a:rPr lang="en-US" dirty="0">
                <a:solidFill>
                  <a:schemeClr val="tx1"/>
                </a:solidFill>
              </a:rPr>
              <a:t>, Accounting, Marketing, Philanthropy, Epic, Health Services </a:t>
            </a:r>
            <a:r>
              <a:rPr lang="en-US" dirty="0" smtClean="0">
                <a:solidFill>
                  <a:schemeClr val="tx1"/>
                </a:solidFill>
              </a:rPr>
              <a:t>Administration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8 years </a:t>
            </a:r>
            <a:r>
              <a:rPr lang="en-US" dirty="0">
                <a:solidFill>
                  <a:schemeClr val="tx1"/>
                </a:solidFill>
              </a:rPr>
              <a:t>stationed as trauma medic in </a:t>
            </a:r>
            <a:r>
              <a:rPr lang="en-US" dirty="0" smtClean="0">
                <a:solidFill>
                  <a:schemeClr val="tx1"/>
                </a:solidFill>
              </a:rPr>
              <a:t>USN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2 </a:t>
            </a:r>
            <a:r>
              <a:rPr lang="en-US" b="1" dirty="0">
                <a:solidFill>
                  <a:schemeClr val="tx1"/>
                </a:solidFill>
              </a:rPr>
              <a:t>½ years </a:t>
            </a:r>
            <a:r>
              <a:rPr lang="en-US" dirty="0">
                <a:solidFill>
                  <a:schemeClr val="tx1"/>
                </a:solidFill>
              </a:rPr>
              <a:t>as Project Coordinator and Epic Trainer at The University of </a:t>
            </a:r>
            <a:r>
              <a:rPr lang="en-US" dirty="0" smtClean="0">
                <a:solidFill>
                  <a:schemeClr val="tx1"/>
                </a:solidFill>
              </a:rPr>
              <a:t>Florida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3 </a:t>
            </a:r>
            <a:r>
              <a:rPr lang="en-US" b="1" dirty="0">
                <a:solidFill>
                  <a:schemeClr val="tx1"/>
                </a:solidFill>
              </a:rPr>
              <a:t>½ years </a:t>
            </a:r>
            <a:r>
              <a:rPr lang="en-US" dirty="0">
                <a:solidFill>
                  <a:schemeClr val="tx1"/>
                </a:solidFill>
              </a:rPr>
              <a:t>as Director for Epic (DoM) and the Administrator for Nephrology, Hypertension and Renal Transplantation at The University of </a:t>
            </a:r>
            <a:r>
              <a:rPr lang="en-US" dirty="0" smtClean="0">
                <a:solidFill>
                  <a:schemeClr val="tx1"/>
                </a:solidFill>
              </a:rPr>
              <a:t>Florida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2 </a:t>
            </a:r>
            <a:r>
              <a:rPr lang="en-US" b="1" dirty="0">
                <a:solidFill>
                  <a:schemeClr val="tx1"/>
                </a:solidFill>
              </a:rPr>
              <a:t>years </a:t>
            </a:r>
            <a:r>
              <a:rPr lang="en-US" dirty="0">
                <a:solidFill>
                  <a:schemeClr val="tx1"/>
                </a:solidFill>
              </a:rPr>
              <a:t>as the Chief Administrative Officer for the Department of Medicine at MedStar Georgetown University </a:t>
            </a:r>
            <a:r>
              <a:rPr lang="en-US" dirty="0" smtClean="0">
                <a:solidFill>
                  <a:schemeClr val="tx1"/>
                </a:solidFill>
              </a:rPr>
              <a:t>Hospital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1 </a:t>
            </a:r>
            <a:r>
              <a:rPr lang="en-US" b="1" dirty="0">
                <a:solidFill>
                  <a:schemeClr val="tx1"/>
                </a:solidFill>
              </a:rPr>
              <a:t>year </a:t>
            </a:r>
            <a:r>
              <a:rPr lang="en-US" dirty="0">
                <a:solidFill>
                  <a:schemeClr val="tx1"/>
                </a:solidFill>
              </a:rPr>
              <a:t>as the Chief Administrative Officer and Vice Chair for Administration in the Department of Medicine at Baylor College of Medicine in Houston, </a:t>
            </a:r>
            <a:r>
              <a:rPr lang="en-US" dirty="0" smtClean="0">
                <a:solidFill>
                  <a:schemeClr val="tx1"/>
                </a:solidFill>
              </a:rPr>
              <a:t>TX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13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2029512" y="313802"/>
            <a:ext cx="7114488" cy="1287712"/>
          </a:xfrm>
        </p:spPr>
        <p:txBody>
          <a:bodyPr/>
          <a:lstStyle/>
          <a:p>
            <a:r>
              <a:rPr lang="en-US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We Are Going To Review Today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4"/>
          </p:nvPr>
        </p:nvSpPr>
        <p:spPr>
          <a:xfrm>
            <a:off x="2029512" y="1617923"/>
            <a:ext cx="6924483" cy="483037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What is JabFab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does JabFab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Life in the Department of Medicine before JabFab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Life in the Department of Medicine after JabFab implementation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Future implementations of </a:t>
            </a:r>
            <a:r>
              <a:rPr lang="en-US" dirty="0" smtClean="0">
                <a:solidFill>
                  <a:schemeClr val="tx1"/>
                </a:solidFill>
              </a:rPr>
              <a:t>JabFab</a:t>
            </a:r>
            <a:endParaRPr lang="en-US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How this affects us at BCM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Questions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2" descr="Image result for hfma conference 2018 houston tx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34" r="521" b="15346"/>
          <a:stretch/>
        </p:blipFill>
        <p:spPr bwMode="auto">
          <a:xfrm>
            <a:off x="5392594" y="5974376"/>
            <a:ext cx="3751406" cy="58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14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5410"/>
          <a:stretch/>
        </p:blipFill>
        <p:spPr>
          <a:xfrm>
            <a:off x="0" y="2500312"/>
            <a:ext cx="9144000" cy="43576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8750" y="724134"/>
            <a:ext cx="2241414" cy="78229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78769" y="919328"/>
            <a:ext cx="57182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WHAT IS jabfab?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ENHANCING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THE PATIENT EXPERIENCE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380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78662" y="6004070"/>
            <a:ext cx="1238866" cy="4323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4733" y="1367135"/>
            <a:ext cx="50291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We </a:t>
            </a:r>
            <a:r>
              <a:rPr lang="en-US" sz="3600" dirty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are living in a real-time </a:t>
            </a:r>
            <a:r>
              <a:rPr lang="en-US" sz="36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economy</a:t>
            </a:r>
            <a:endParaRPr lang="en-US" sz="36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r>
              <a:rPr lang="en-US" sz="2400" dirty="0" smtClean="0">
                <a:solidFill>
                  <a:srgbClr val="F57E45"/>
                </a:solidFill>
                <a:latin typeface="Century Gothic" charset="0"/>
                <a:ea typeface="Century Gothic" charset="0"/>
                <a:cs typeface="Century Gothic" charset="0"/>
              </a:rPr>
              <a:t>#</a:t>
            </a:r>
            <a:r>
              <a:rPr lang="en-US" sz="2400" dirty="0">
                <a:solidFill>
                  <a:srgbClr val="F57E45"/>
                </a:solidFill>
                <a:latin typeface="Century Gothic" charset="0"/>
                <a:ea typeface="Century Gothic" charset="0"/>
                <a:cs typeface="Century Gothic" charset="0"/>
              </a:rPr>
              <a:t>GenerationNow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4733" y="175736"/>
            <a:ext cx="54357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Why JabFab?</a:t>
            </a:r>
            <a:endParaRPr lang="en-US" sz="3600" dirty="0">
              <a:solidFill>
                <a:srgbClr val="F57E45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86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985796"/>
            <a:ext cx="9144000" cy="38722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98967" y="3570757"/>
            <a:ext cx="182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Old School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Surveys</a:t>
            </a:r>
            <a:endParaRPr lang="en-US" dirty="0">
              <a:solidFill>
                <a:schemeClr val="bg1"/>
              </a:solidFill>
              <a:effectLst/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975267" y="4390161"/>
            <a:ext cx="0" cy="61912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4757091" y="3589717"/>
            <a:ext cx="1828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Voice of the</a:t>
            </a:r>
          </a:p>
          <a:p>
            <a:pPr algn="ctr"/>
            <a:r>
              <a:rPr lang="en-US" dirty="0" smtClean="0">
                <a:solidFill>
                  <a:schemeClr val="bg1"/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Customer</a:t>
            </a:r>
            <a:endParaRPr lang="en-US" dirty="0">
              <a:solidFill>
                <a:schemeClr val="bg1"/>
              </a:solidFill>
              <a:effectLst/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5622063" y="4390161"/>
            <a:ext cx="0" cy="61912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766034" y="3093868"/>
            <a:ext cx="20846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Impulse of the 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C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ustomer &amp; Experience 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M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Century Gothic" charset="0"/>
                <a:ea typeface="Century Gothic" charset="0"/>
                <a:cs typeface="Century Gothic" charset="0"/>
              </a:rPr>
              <a:t>anagement</a:t>
            </a:r>
            <a:endParaRPr lang="en-US" sz="1600" dirty="0">
              <a:solidFill>
                <a:schemeClr val="accent2">
                  <a:lumMod val="60000"/>
                  <a:lumOff val="40000"/>
                </a:schemeClr>
              </a:solidFill>
              <a:effectLst/>
              <a:latin typeface="Century Gothic" charset="0"/>
              <a:ea typeface="Century Gothic" charset="0"/>
              <a:cs typeface="Century Gothic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7753350" y="4390161"/>
            <a:ext cx="0" cy="619125"/>
          </a:xfrm>
          <a:prstGeom prst="line">
            <a:avLst/>
          </a:prstGeom>
          <a:ln>
            <a:solidFill>
              <a:schemeClr val="bg1"/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749040" y="5862392"/>
            <a:ext cx="539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After-the-fact</a:t>
            </a:r>
            <a:r>
              <a:rPr lang="en-US" sz="1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</a:t>
            </a:r>
            <a:r>
              <a:rPr lang="en-US" sz="16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&gt;&gt;&gt;&gt;        </a:t>
            </a:r>
            <a:r>
              <a:rPr lang="en-US" sz="16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Real-time in the Moment</a:t>
            </a:r>
            <a:endParaRPr lang="en-US" sz="1600" dirty="0">
              <a:solidFill>
                <a:schemeClr val="accent2">
                  <a:lumMod val="60000"/>
                  <a:lumOff val="40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56725" y="544770"/>
            <a:ext cx="87729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bg1"/>
                </a:solidFill>
                <a:effectLst>
                  <a:glow rad="25400">
                    <a:schemeClr val="bg2">
                      <a:lumMod val="50000"/>
                      <a:alpha val="72000"/>
                    </a:schemeClr>
                  </a:glow>
                </a:effectLst>
                <a:latin typeface="Century Gothic" charset="0"/>
                <a:ea typeface="Century Gothic" charset="0"/>
                <a:cs typeface="Century Gothic" charset="0"/>
              </a:rPr>
              <a:t>Digital customer engagement &amp; service models are eating the world</a:t>
            </a:r>
            <a:r>
              <a:rPr lang="is-IS" sz="3600" smtClean="0">
                <a:solidFill>
                  <a:schemeClr val="bg1"/>
                </a:solidFill>
                <a:effectLst>
                  <a:glow rad="25400">
                    <a:schemeClr val="bg2">
                      <a:lumMod val="50000"/>
                      <a:alpha val="72000"/>
                    </a:schemeClr>
                  </a:glow>
                </a:effectLst>
                <a:latin typeface="Century Gothic" charset="0"/>
                <a:ea typeface="Century Gothic" charset="0"/>
                <a:cs typeface="Century Gothic" charset="0"/>
              </a:rPr>
              <a:t>…</a:t>
            </a:r>
            <a:endParaRPr lang="en-US" sz="3600" dirty="0" smtClean="0">
              <a:solidFill>
                <a:schemeClr val="bg1"/>
              </a:solidFill>
              <a:effectLst>
                <a:glow rad="25400">
                  <a:schemeClr val="bg2">
                    <a:lumMod val="50000"/>
                    <a:alpha val="72000"/>
                  </a:schemeClr>
                </a:glow>
              </a:effectLst>
              <a:latin typeface="Century Gothic" charset="0"/>
              <a:ea typeface="Century Gothic" charset="0"/>
              <a:cs typeface="Century Gothic" charset="0"/>
            </a:endParaRPr>
          </a:p>
          <a:p>
            <a:endParaRPr lang="en-US" sz="2400" dirty="0" smtClean="0">
              <a:solidFill>
                <a:schemeClr val="bg1"/>
              </a:solidFill>
              <a:effectLst>
                <a:glow rad="25400">
                  <a:schemeClr val="bg2">
                    <a:lumMod val="50000"/>
                    <a:alpha val="72000"/>
                  </a:schemeClr>
                </a:glow>
              </a:effectLst>
              <a:latin typeface="Century Gothic" charset="0"/>
              <a:ea typeface="Century Gothic" charset="0"/>
              <a:cs typeface="Century Gothic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830" y="5274360"/>
            <a:ext cx="1238866" cy="43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33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0" y="313802"/>
            <a:ext cx="9144000" cy="1287712"/>
          </a:xfrm>
        </p:spPr>
        <p:txBody>
          <a:bodyPr/>
          <a:lstStyle/>
          <a:p>
            <a:pPr algn="ctr"/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jabfab</a:t>
            </a:r>
          </a:p>
        </p:txBody>
      </p:sp>
      <p:pic>
        <p:nvPicPr>
          <p:cNvPr id="7" name="Picture 2" descr="Image result for hfma conference 2018 houston tx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734" r="521" b="15346"/>
          <a:stretch/>
        </p:blipFill>
        <p:spPr bwMode="auto">
          <a:xfrm>
            <a:off x="5392594" y="5974376"/>
            <a:ext cx="3751406" cy="58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49" y="1601514"/>
            <a:ext cx="5581769" cy="386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44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3531" y="807167"/>
            <a:ext cx="1773269" cy="61890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50901" y="-5284"/>
            <a:ext cx="1965627" cy="4278094"/>
          </a:xfrm>
          <a:prstGeom prst="rect">
            <a:avLst/>
          </a:prstGeom>
          <a:solidFill>
            <a:schemeClr val="tx1">
              <a:alpha val="3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800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8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800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A real-time mobile feedback system</a:t>
            </a:r>
          </a:p>
          <a:p>
            <a:pPr algn="ctr"/>
            <a:endParaRPr lang="en-US" sz="2800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800" dirty="0" smtClean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552069" y="217778"/>
            <a:ext cx="1636443" cy="715962"/>
          </a:xfrm>
        </p:spPr>
        <p:txBody>
          <a:bodyPr>
            <a:normAutofit/>
          </a:bodyPr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Introducing</a:t>
            </a: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876287" y="1173323"/>
            <a:ext cx="2065021" cy="1496330"/>
          </a:xfrm>
          <a:prstGeom prst="rect">
            <a:avLst/>
          </a:prstGeom>
          <a:solidFill>
            <a:srgbClr val="F57E4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71438" lvl="1" algn="ctr"/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Collecting patient or staff feedback in a </a:t>
            </a:r>
            <a:r>
              <a:rPr lang="en-US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brief way</a:t>
            </a: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 algn="ctr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876287" y="2920147"/>
            <a:ext cx="2065021" cy="1496330"/>
          </a:xfrm>
          <a:prstGeom prst="rect">
            <a:avLst/>
          </a:prstGeom>
          <a:solidFill>
            <a:srgbClr val="F57E4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71438" lvl="1" algn="ctr"/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Knowing about it</a:t>
            </a:r>
          </a:p>
          <a:p>
            <a:pPr marL="71438" lvl="1" algn="ctr"/>
            <a:r>
              <a:rPr lang="en-US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right away</a:t>
            </a: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 algn="ctr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876286" y="4739878"/>
            <a:ext cx="2065021" cy="1496330"/>
          </a:xfrm>
          <a:prstGeom prst="rect">
            <a:avLst/>
          </a:prstGeom>
          <a:solidFill>
            <a:srgbClr val="F57E45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71438" lvl="1" algn="ctr"/>
            <a:r>
              <a:rPr lang="en-US" sz="2000" dirty="0" smtClean="0">
                <a:latin typeface="Century Gothic" charset="0"/>
                <a:ea typeface="Century Gothic" charset="0"/>
                <a:cs typeface="Century Gothic" charset="0"/>
              </a:rPr>
              <a:t>Dealing with it </a:t>
            </a:r>
            <a:r>
              <a:rPr lang="en-US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straight away</a:t>
            </a: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marL="285750" indent="-285750" algn="ctr">
              <a:buFont typeface="Arial" charset="0"/>
              <a:buChar char="•"/>
            </a:pPr>
            <a:endParaRPr lang="en-US" sz="2000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6934" y="5449824"/>
            <a:ext cx="59234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Nothing to install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No app to download</a:t>
            </a:r>
          </a:p>
          <a:p>
            <a:pPr marL="285750" indent="-285750">
              <a:buFont typeface="Arial" charset="0"/>
              <a:buChar char="•"/>
            </a:pP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Engage and act on the IMPULSE of the customer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786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54072" y="559368"/>
            <a:ext cx="76485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glow rad="25400">
                    <a:schemeClr val="bg2">
                      <a:lumMod val="50000"/>
                      <a:alpha val="72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WHY </a:t>
            </a:r>
            <a:r>
              <a:rPr lang="en-US" sz="28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25400">
                    <a:schemeClr val="bg2">
                      <a:lumMod val="50000"/>
                      <a:alpha val="72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JABFAB </a:t>
            </a:r>
            <a:r>
              <a:rPr lang="en-US" sz="2800" b="1" dirty="0" smtClean="0">
                <a:solidFill>
                  <a:schemeClr val="bg1"/>
                </a:solidFill>
                <a:effectLst>
                  <a:glow rad="25400">
                    <a:schemeClr val="bg2">
                      <a:lumMod val="50000"/>
                      <a:alpha val="72000"/>
                    </a:schemeClr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MOBILE CUSTOMER ENGAGEMENT &amp; SERVICE MAKES SENSE</a:t>
            </a:r>
            <a:endParaRPr lang="en-US" dirty="0">
              <a:solidFill>
                <a:schemeClr val="bg1"/>
              </a:solidFill>
              <a:effectLst>
                <a:glow rad="25400">
                  <a:schemeClr val="bg2">
                    <a:lumMod val="50000"/>
                    <a:alpha val="72000"/>
                  </a:scheme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31800" y="3435922"/>
            <a:ext cx="14167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Private, mobile, in the moment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35127" y="3435922"/>
            <a:ext cx="1605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Convenient, short form, easy to 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33812" y="3435922"/>
            <a:ext cx="15554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Double-down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on good experiences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9293" y="3435922"/>
            <a:ext cx="1935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Address dissatisfaction in</a:t>
            </a:r>
          </a:p>
          <a:p>
            <a:pPr algn="ctr"/>
            <a:r>
              <a:rPr lang="en-US" b="1" dirty="0" smtClean="0">
                <a:solidFill>
                  <a:schemeClr val="bg1"/>
                </a:solidFill>
              </a:rPr>
              <a:t>real-time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48126" y="3410522"/>
            <a:ext cx="15275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Get smarter to be preemptive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4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83052" y="6082073"/>
            <a:ext cx="1070912" cy="374820"/>
          </a:xfrm>
          <a:prstGeom prst="rect">
            <a:avLst/>
          </a:prstGeom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93750" y="2266950"/>
            <a:ext cx="7708900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6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951419" y="283534"/>
            <a:ext cx="30649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Example Awareness</a:t>
            </a:r>
          </a:p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Poster and Check Out Cards for inspiration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220" y="546248"/>
            <a:ext cx="4619625" cy="5734050"/>
          </a:xfrm>
          <a:prstGeom prst="rect">
            <a:avLst/>
          </a:prstGeom>
          <a:noFill/>
          <a:ln w="952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51419" y="2256206"/>
            <a:ext cx="2420133" cy="4024092"/>
          </a:xfrm>
          <a:prstGeom prst="rect">
            <a:avLst/>
          </a:prstGeom>
          <a:noFill/>
          <a:ln w="9525">
            <a:solidFill>
              <a:schemeClr val="bg2">
                <a:lumMod val="90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81761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" y="355600"/>
            <a:ext cx="4826000" cy="482600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232400" y="295738"/>
            <a:ext cx="36798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</a:rPr>
              <a:t>Examples of Hyper-local collateral for real-time action oriented use cases</a:t>
            </a:r>
            <a:endParaRPr lang="en-US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76978" y="1432818"/>
            <a:ext cx="3430422" cy="516368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7895" t="92105" r="7924" b="-188"/>
          <a:stretch/>
        </p:blipFill>
        <p:spPr>
          <a:xfrm>
            <a:off x="1028700" y="5279562"/>
            <a:ext cx="2906878" cy="1641938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3225800" y="5029200"/>
            <a:ext cx="1028700" cy="635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2529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437420">
            <a:off x="-590630" y="820986"/>
            <a:ext cx="5232078" cy="603701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42196">
            <a:off x="2060107" y="1524245"/>
            <a:ext cx="1988743" cy="3579831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2970" y="700687"/>
            <a:ext cx="3200038" cy="5688957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06400" y="106681"/>
            <a:ext cx="832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Example of mobile notifications &amp; patient experience monitoring </a:t>
            </a:r>
          </a:p>
        </p:txBody>
      </p:sp>
    </p:spTree>
    <p:extLst>
      <p:ext uri="{BB962C8B-B14F-4D97-AF65-F5344CB8AC3E}">
        <p14:creationId xmlns:p14="http://schemas.microsoft.com/office/powerpoint/2010/main" val="83645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741" y="693069"/>
            <a:ext cx="3386460" cy="6020374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4754" y="520218"/>
            <a:ext cx="3580918" cy="6366076"/>
          </a:xfrm>
          <a:prstGeom prst="rect">
            <a:avLst/>
          </a:prstGeom>
          <a:ln>
            <a:solidFill>
              <a:schemeClr val="bg2">
                <a:lumMod val="90000"/>
              </a:schemeClr>
            </a:solidFill>
          </a:ln>
        </p:spPr>
      </p:pic>
      <p:cxnSp>
        <p:nvCxnSpPr>
          <p:cNvPr id="8" name="Straight Arrow Connector 7"/>
          <p:cNvCxnSpPr/>
          <p:nvPr/>
        </p:nvCxnSpPr>
        <p:spPr>
          <a:xfrm>
            <a:off x="1728788" y="1768475"/>
            <a:ext cx="3425966" cy="68580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06400" y="106681"/>
            <a:ext cx="832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Example of mobile monitoring and acting on real-time feedback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03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422400"/>
            <a:ext cx="9144000" cy="492204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8464" y="297181"/>
            <a:ext cx="6133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</a:rPr>
              <a:t>Example of desktop monitoring and acting on real-time feedback</a:t>
            </a:r>
            <a:endParaRPr lang="en-US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7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5736"/>
            <a:ext cx="9144000" cy="3429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452" y="4424130"/>
            <a:ext cx="2430144" cy="2171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2278" y="4390558"/>
            <a:ext cx="2392028" cy="223884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71440"/>
            <a:ext cx="9144000" cy="6715125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8" y="3757616"/>
            <a:ext cx="4443112" cy="29707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000625" y="3943353"/>
            <a:ext cx="1224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JAB CLOUD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317784" y="3943353"/>
            <a:ext cx="1247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2"/>
                </a:solidFill>
              </a:rPr>
              <a:t>FAB CLOUD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6917" y="0"/>
            <a:ext cx="1965627" cy="4585871"/>
          </a:xfrm>
          <a:prstGeom prst="rect">
            <a:avLst/>
          </a:prstGeom>
          <a:solidFill>
            <a:schemeClr val="tx1">
              <a:alpha val="58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400" dirty="0"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Examples of Dash for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entury Gothic" charset="0"/>
                <a:ea typeface="Century Gothic" charset="0"/>
                <a:cs typeface="Century Gothic" charset="0"/>
              </a:rPr>
              <a:t>Management &amp; Admin Insights </a:t>
            </a:r>
          </a:p>
          <a:p>
            <a:pPr algn="ctr"/>
            <a:endParaRPr lang="en-US" sz="20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b="1" dirty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  <a:p>
            <a:pPr algn="ctr"/>
            <a:endParaRPr lang="en-US" sz="2000" b="1" dirty="0" smtClean="0">
              <a:solidFill>
                <a:schemeClr val="bg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07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49298" y="269412"/>
            <a:ext cx="7794702" cy="1066800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Life before jabfab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(Georgetown)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08484" y="1628078"/>
            <a:ext cx="7435516" cy="492929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  <a:cs typeface="Helvetica" pitchFamily="34" charset="0"/>
              </a:rPr>
              <a:t>Constant patient complaints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 smtClean="0">
                <a:latin typeface="+mj-lt"/>
                <a:cs typeface="Helvetica" pitchFamily="34" charset="0"/>
              </a:rPr>
              <a:t>Horrible clinical culture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 smtClean="0">
                <a:latin typeface="+mj-lt"/>
                <a:cs typeface="Helvetica" pitchFamily="34" charset="0"/>
              </a:rPr>
              <a:t>Horrible morale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 smtClean="0">
                <a:latin typeface="+mj-lt"/>
                <a:cs typeface="Helvetica" pitchFamily="34" charset="0"/>
              </a:rPr>
              <a:t>Inefficient clinical flow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 smtClean="0">
                <a:latin typeface="+mj-lt"/>
                <a:cs typeface="Helvetica" pitchFamily="34" charset="0"/>
              </a:rPr>
              <a:t>Physicians and staff working in silos </a:t>
            </a:r>
            <a:endParaRPr lang="en-US" dirty="0" smtClean="0">
              <a:latin typeface="+mj-lt"/>
              <a:cs typeface="Helvetica" pitchFamily="34" charset="0"/>
            </a:endParaRPr>
          </a:p>
          <a:p>
            <a:endParaRPr lang="en-US" sz="2000" dirty="0">
              <a:latin typeface="+mj-lt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4212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4114800" y="1193180"/>
            <a:ext cx="4047893" cy="55867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174165" y="2951948"/>
            <a:ext cx="1929161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Goal at </a:t>
            </a:r>
            <a:r>
              <a:rPr lang="en-US" dirty="0" smtClean="0"/>
              <a:t>Gtown</a:t>
            </a:r>
            <a:r>
              <a:rPr lang="en-US" dirty="0" smtClean="0"/>
              <a:t> was 85% for Press Ganey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35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980985" y="970614"/>
            <a:ext cx="4047893" cy="55867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040350" y="2729382"/>
            <a:ext cx="1929161" cy="92333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Goal at </a:t>
            </a:r>
            <a:r>
              <a:rPr lang="en-US" dirty="0" smtClean="0"/>
              <a:t>Gtown</a:t>
            </a:r>
            <a:r>
              <a:rPr lang="en-US" dirty="0" smtClean="0"/>
              <a:t> was 88% for Press Ganey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1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28078" y="269412"/>
            <a:ext cx="7515922" cy="1066800"/>
          </a:xfrm>
        </p:spPr>
        <p:txBody>
          <a:bodyPr>
            <a:normAutofit/>
          </a:bodyPr>
          <a:lstStyle/>
          <a:p>
            <a:pPr algn="ctr"/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Life after jabfab</a:t>
            </a:r>
            <a:r>
              <a:rPr lang="en-US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 </a:t>
            </a:r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(Georgetown)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08484" y="1628078"/>
            <a:ext cx="7435516" cy="492929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latin typeface="+mj-lt"/>
                <a:cs typeface="Helvetica" pitchFamily="34" charset="0"/>
              </a:rPr>
              <a:t>Patient complaints resolved in real time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>
                <a:latin typeface="+mj-lt"/>
                <a:cs typeface="Helvetica" pitchFamily="34" charset="0"/>
              </a:rPr>
              <a:t>C</a:t>
            </a:r>
            <a:r>
              <a:rPr lang="en-US" dirty="0" smtClean="0">
                <a:latin typeface="+mj-lt"/>
                <a:cs typeface="Helvetica" pitchFamily="34" charset="0"/>
              </a:rPr>
              <a:t>linical culture created to be patient centered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 smtClean="0">
                <a:latin typeface="+mj-lt"/>
                <a:cs typeface="Helvetica" pitchFamily="34" charset="0"/>
              </a:rPr>
              <a:t>Huge morale swing due to Kudos Chips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 smtClean="0">
                <a:latin typeface="+mj-lt"/>
                <a:cs typeface="Helvetica" pitchFamily="34" charset="0"/>
              </a:rPr>
              <a:t>Completely changed clinical flow based on patient feedback</a:t>
            </a: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r>
              <a:rPr lang="en-US" dirty="0" smtClean="0">
                <a:latin typeface="+mj-lt"/>
                <a:cs typeface="Helvetica" pitchFamily="34" charset="0"/>
              </a:rPr>
              <a:t>Physicians and staff working together to achieve common mission</a:t>
            </a:r>
            <a:endParaRPr lang="en-US" dirty="0" smtClean="0">
              <a:latin typeface="+mj-lt"/>
              <a:cs typeface="Helvetica" pitchFamily="34" charset="0"/>
            </a:endParaRPr>
          </a:p>
          <a:p>
            <a:endParaRPr lang="en-US" sz="2000" dirty="0">
              <a:latin typeface="+mj-lt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417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01805" y="1179356"/>
            <a:ext cx="3546088" cy="55867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10268" y="2026397"/>
            <a:ext cx="1929161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Goal at </a:t>
            </a:r>
            <a:r>
              <a:rPr lang="en-US" dirty="0" smtClean="0"/>
              <a:t>Gtown</a:t>
            </a:r>
            <a:r>
              <a:rPr lang="en-US" dirty="0" smtClean="0"/>
              <a:t> was 85% for Press Ganey. Hit 100% every single month since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90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6839" y="1092821"/>
            <a:ext cx="3601844" cy="567597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193180" y="2505670"/>
            <a:ext cx="1929161" cy="14773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Goal at </a:t>
            </a:r>
            <a:r>
              <a:rPr lang="en-US" dirty="0"/>
              <a:t>Gtown</a:t>
            </a:r>
            <a:r>
              <a:rPr lang="en-US" dirty="0"/>
              <a:t> was 85% for Press Ganey. Hit 100% </a:t>
            </a:r>
            <a:r>
              <a:rPr lang="en-US" dirty="0" smtClean="0"/>
              <a:t>almost every </a:t>
            </a:r>
            <a:r>
              <a:rPr lang="en-US" dirty="0"/>
              <a:t>single month since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87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28078" y="269412"/>
            <a:ext cx="7515922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Future implementation plans for jabfab (Georgetown)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08484" y="1628078"/>
            <a:ext cx="7435516" cy="492929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  <a:cs typeface="Helvetica" pitchFamily="34" charset="0"/>
              </a:rPr>
              <a:t>April 2017 jabfab implemented across the remaining divisions in Medicine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Endocrinology 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General Internal Medicine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Medical Pediatric </a:t>
            </a:r>
            <a:r>
              <a:rPr lang="en-US" dirty="0" smtClean="0">
                <a:latin typeface="+mj-lt"/>
                <a:cs typeface="Helvetica" pitchFamily="34" charset="0"/>
              </a:rPr>
              <a:t>Specialties 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Infectious Disease 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Nephrology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Pulmonary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Rheumatology 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Gastroenterology 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Cancer</a:t>
            </a:r>
          </a:p>
          <a:p>
            <a:endParaRPr lang="en-US" sz="2000" dirty="0">
              <a:latin typeface="+mj-lt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8666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28078" y="269412"/>
            <a:ext cx="7515922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Future implementation plans for jabfab (Georgetown)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08484" y="1628079"/>
            <a:ext cx="7435516" cy="858644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latin typeface="+mj-lt"/>
                <a:cs typeface="Helvetica" pitchFamily="34" charset="0"/>
              </a:rPr>
              <a:t>July of 2017 jabfab implemented across the remaining departments in the college</a:t>
            </a:r>
            <a:endParaRPr lang="en-US" dirty="0" smtClean="0">
              <a:latin typeface="+mj-lt"/>
              <a:cs typeface="Helvetica" pitchFamily="34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60884" y="2319455"/>
            <a:ext cx="7283116" cy="4081346"/>
          </a:xfrm>
          <a:prstGeom prst="rect">
            <a:avLst/>
          </a:prstGeom>
        </p:spPr>
        <p:txBody>
          <a:bodyPr vert="horz" lIns="91440" tIns="45720" rIns="91440" bIns="45720" numCol="2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>
              <a:latin typeface="Helvetica" pitchFamily="34" charset="0"/>
              <a:cs typeface="Helvetica" pitchFamily="34" charset="0"/>
            </a:endParaRP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Fam med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OB/GYN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Ophthalmology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Otolaryngology 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Audio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Breast center</a:t>
            </a:r>
          </a:p>
          <a:p>
            <a:pPr lvl="1"/>
            <a:endParaRPr lang="en-US" dirty="0" smtClean="0">
              <a:latin typeface="+mj-lt"/>
              <a:cs typeface="Helvetica" pitchFamily="34" charset="0"/>
            </a:endParaRPr>
          </a:p>
          <a:p>
            <a:pPr lvl="1"/>
            <a:endParaRPr lang="en-US" dirty="0">
              <a:latin typeface="+mj-lt"/>
              <a:cs typeface="Helvetica" pitchFamily="34" charset="0"/>
            </a:endParaRPr>
          </a:p>
          <a:p>
            <a:pPr lvl="1"/>
            <a:endParaRPr lang="en-US" dirty="0" smtClean="0">
              <a:latin typeface="+mj-lt"/>
              <a:cs typeface="Helvetica" pitchFamily="34" charset="0"/>
            </a:endParaRPr>
          </a:p>
          <a:p>
            <a:pPr lvl="1"/>
            <a:endParaRPr lang="en-US" dirty="0">
              <a:latin typeface="+mj-lt"/>
              <a:cs typeface="Helvetica" pitchFamily="34" charset="0"/>
            </a:endParaRP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Plastics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PM&amp;R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Sleep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Transplant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Urology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Surgery</a:t>
            </a:r>
          </a:p>
          <a:p>
            <a:pPr lvl="1"/>
            <a:r>
              <a:rPr lang="en-US" dirty="0" smtClean="0">
                <a:latin typeface="+mj-lt"/>
                <a:cs typeface="Helvetica" pitchFamily="34" charset="0"/>
              </a:rPr>
              <a:t>Wound center</a:t>
            </a:r>
            <a:endParaRPr lang="en-US" dirty="0" smtClean="0">
              <a:latin typeface="+mj-lt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96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28078" y="269412"/>
            <a:ext cx="7515922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Helvetica" pitchFamily="34" charset="0"/>
              </a:rPr>
              <a:t>Future implementation plans for jabfab (Georgetown)</a:t>
            </a:r>
            <a:endParaRPr lang="en-US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Helvetica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4294967295"/>
          </p:nvPr>
        </p:nvSpPr>
        <p:spPr>
          <a:xfrm>
            <a:off x="1708484" y="1628078"/>
            <a:ext cx="7435516" cy="4929297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+mj-lt"/>
                <a:cs typeface="Helvetica" pitchFamily="34" charset="0"/>
              </a:rPr>
              <a:t>January of 2018 jabfab implemented across the MedStar system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latin typeface="+mj-lt"/>
              </a:rPr>
              <a:t>MedStar </a:t>
            </a:r>
            <a:r>
              <a:rPr lang="en-US" dirty="0">
                <a:latin typeface="+mj-lt"/>
              </a:rPr>
              <a:t>Franklin Square Medical </a:t>
            </a:r>
            <a:r>
              <a:rPr lang="en-US" dirty="0" smtClean="0">
                <a:latin typeface="+mj-lt"/>
              </a:rPr>
              <a:t>Center</a:t>
            </a:r>
            <a:endParaRPr lang="en-US" dirty="0">
              <a:latin typeface="+mj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>
                <a:latin typeface="+mj-lt"/>
              </a:rPr>
              <a:t>MedStar </a:t>
            </a:r>
            <a:r>
              <a:rPr lang="en-US" dirty="0">
                <a:latin typeface="+mj-lt"/>
              </a:rPr>
              <a:t>Good Samaritan </a:t>
            </a:r>
            <a:r>
              <a:rPr lang="en-US" dirty="0" smtClean="0">
                <a:latin typeface="+mj-lt"/>
              </a:rPr>
              <a:t>Hospital</a:t>
            </a:r>
            <a:endParaRPr lang="en-US" dirty="0">
              <a:latin typeface="+mj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+mj-lt"/>
              </a:rPr>
              <a:t>MedStar Harbor </a:t>
            </a:r>
            <a:r>
              <a:rPr lang="en-US" dirty="0" smtClean="0">
                <a:latin typeface="+mj-lt"/>
              </a:rPr>
              <a:t>Hospital</a:t>
            </a:r>
            <a:endParaRPr lang="en-US" dirty="0">
              <a:latin typeface="+mj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+mj-lt"/>
              </a:rPr>
              <a:t>MedStar Montgomery Medical </a:t>
            </a:r>
            <a:r>
              <a:rPr lang="en-US" dirty="0" smtClean="0">
                <a:latin typeface="+mj-lt"/>
              </a:rPr>
              <a:t>Center</a:t>
            </a:r>
            <a:endParaRPr lang="en-US" dirty="0">
              <a:latin typeface="+mj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+mj-lt"/>
              </a:rPr>
              <a:t>MedStar National Rehabilitation </a:t>
            </a:r>
            <a:r>
              <a:rPr lang="en-US" dirty="0" smtClean="0">
                <a:latin typeface="+mj-lt"/>
              </a:rPr>
              <a:t>Hospital</a:t>
            </a:r>
            <a:endParaRPr lang="en-US" dirty="0">
              <a:latin typeface="+mj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+mj-lt"/>
              </a:rPr>
              <a:t>MedStar Southern Maryland Hospital </a:t>
            </a:r>
            <a:r>
              <a:rPr lang="en-US" dirty="0" smtClean="0">
                <a:latin typeface="+mj-lt"/>
              </a:rPr>
              <a:t>Center</a:t>
            </a:r>
            <a:endParaRPr lang="en-US" dirty="0">
              <a:latin typeface="+mj-lt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latin typeface="+mj-lt"/>
              </a:rPr>
              <a:t>MedStar St. Mary's </a:t>
            </a:r>
            <a:r>
              <a:rPr lang="en-US" dirty="0" smtClean="0">
                <a:latin typeface="+mj-lt"/>
              </a:rPr>
              <a:t>Hospital</a:t>
            </a:r>
            <a:endParaRPr lang="en-US" dirty="0" smtClean="0">
              <a:latin typeface="+mj-lt"/>
              <a:cs typeface="Helvetica" pitchFamily="34" charset="0"/>
            </a:endParaRPr>
          </a:p>
          <a:p>
            <a:endParaRPr lang="en-US" dirty="0" smtClean="0">
              <a:latin typeface="+mj-lt"/>
              <a:cs typeface="Helvetica" pitchFamily="34" charset="0"/>
            </a:endParaRPr>
          </a:p>
          <a:p>
            <a:endParaRPr lang="en-US" sz="2000" dirty="0">
              <a:latin typeface="+mj-lt"/>
              <a:cs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8655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this affects us at </a:t>
            </a:r>
            <a:r>
              <a:rPr lang="en-US" b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BCM</a:t>
            </a:r>
            <a:endParaRPr lang="en-US" b="1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2029512" y="1617924"/>
            <a:ext cx="7114488" cy="496129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Joined in April 2017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Full departmental reorganization June 2017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Tripartisan mission acceleration project July 2017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Signed contract with jabfab April 2018</a:t>
            </a:r>
          </a:p>
        </p:txBody>
      </p:sp>
    </p:spTree>
    <p:extLst>
      <p:ext uri="{BB962C8B-B14F-4D97-AF65-F5344CB8AC3E}">
        <p14:creationId xmlns:p14="http://schemas.microsoft.com/office/powerpoint/2010/main" val="234795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23386" y="367990"/>
            <a:ext cx="8426404" cy="10623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4BB4FF"/>
                </a:solidFill>
                <a:latin typeface="Century Gothic" charset="0"/>
                <a:ea typeface="Century Gothic" charset="0"/>
                <a:cs typeface="Century Gothic" charset="0"/>
              </a:rPr>
              <a:t>Simple 6-Step Process For Implementing JabFab 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4366042"/>
              </p:ext>
            </p:extLst>
          </p:nvPr>
        </p:nvGraphicFramePr>
        <p:xfrm>
          <a:off x="323386" y="1430338"/>
          <a:ext cx="8541834" cy="4632186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6362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48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07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242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Step 1</a:t>
                      </a:r>
                      <a:endParaRPr lang="en-US" sz="2400" b="1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Determine</a:t>
                      </a:r>
                    </a:p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Scope Of Pilot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i="1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Complete</a:t>
                      </a:r>
                      <a:endParaRPr lang="en-US" sz="1100" b="1" i="1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42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Step 2</a:t>
                      </a:r>
                      <a:endParaRPr lang="en-US" sz="24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Agree on measures of success &amp; commercial terms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 day</a:t>
                      </a:r>
                      <a:endParaRPr lang="en-US" sz="11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42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Step</a:t>
                      </a:r>
                      <a:r>
                        <a:rPr lang="en-US" sz="2400" b="1" baseline="0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3</a:t>
                      </a:r>
                      <a:endParaRPr lang="en-US" sz="24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Configure the JabFab system with all practices</a:t>
                      </a:r>
                      <a:r>
                        <a:rPr lang="en-US" sz="16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and locations in scope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 days to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solidFill>
                            <a:schemeClr val="tx1"/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 week</a:t>
                      </a:r>
                      <a:endParaRPr lang="en-US" sz="1100" b="1" dirty="0">
                        <a:solidFill>
                          <a:schemeClr val="tx1"/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528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Step 4</a:t>
                      </a:r>
                      <a:endParaRPr lang="en-US" sz="24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Create JabFab awareness materials and collateral for patient/visitor engagement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2 weeks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endParaRPr lang="en-US" sz="1100" b="1" dirty="0" smtClean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Depending upon approach taken</a:t>
                      </a:r>
                      <a:endParaRPr lang="en-US" sz="11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242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Step 5</a:t>
                      </a:r>
                      <a:endParaRPr lang="en-US" sz="24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Conduct management &amp; user Go-Live and Pre-Go Live awareness &amp; Training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1 Day</a:t>
                      </a:r>
                      <a:endParaRPr lang="en-US" sz="11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721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Step 6</a:t>
                      </a:r>
                    </a:p>
                    <a:p>
                      <a:pPr algn="ctr"/>
                      <a:endParaRPr lang="en-US" sz="24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Review, Monitor, Adjust, Measure &amp;</a:t>
                      </a:r>
                      <a:r>
                        <a:rPr lang="en-US" sz="1600" b="1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Discuss Advancement To Broader Use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3-4 weeks initial use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Then..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4-6 months continued use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endParaRPr lang="en-US" sz="1100" b="1" dirty="0" smtClean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Total:</a:t>
                      </a:r>
                    </a:p>
                    <a:p>
                      <a:pPr marL="0" indent="0" algn="ctr">
                        <a:buFont typeface="Arial" charset="0"/>
                        <a:buNone/>
                      </a:pPr>
                      <a:r>
                        <a:rPr lang="en-US" sz="1100" b="1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6</a:t>
                      </a:r>
                      <a:r>
                        <a:rPr lang="en-US" sz="1100" b="1" baseline="0" dirty="0" smtClean="0">
                          <a:latin typeface="Century Gothic" charset="0"/>
                          <a:ea typeface="Century Gothic" charset="0"/>
                          <a:cs typeface="Century Gothic" charset="0"/>
                        </a:rPr>
                        <a:t> months</a:t>
                      </a:r>
                      <a:endParaRPr lang="en-US" sz="1100" b="1" dirty="0">
                        <a:latin typeface="Century Gothic" charset="0"/>
                        <a:ea typeface="Century Gothic" charset="0"/>
                        <a:cs typeface="Century Gothic" charset="0"/>
                      </a:endParaRPr>
                    </a:p>
                  </a:txBody>
                  <a:tcPr>
                    <a:lnT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61933" y="191870"/>
            <a:ext cx="787856" cy="274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996068" y="313802"/>
            <a:ext cx="6411952" cy="1287712"/>
          </a:xfrm>
        </p:spPr>
        <p:txBody>
          <a:bodyPr/>
          <a:lstStyle/>
          <a:p>
            <a:r>
              <a:rPr lang="en-US" b="1" dirty="0">
                <a:solidFill>
                  <a:srgbClr val="4BB4FF"/>
                </a:solidFill>
                <a:ea typeface="Century Gothic" charset="0"/>
                <a:cs typeface="Century Gothic" charset="0"/>
              </a:rPr>
              <a:t>Piloting @ Baylor - Scope: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739590" y="1617924"/>
            <a:ext cx="7404410" cy="4961296"/>
          </a:xfrm>
        </p:spPr>
        <p:txBody>
          <a:bodyPr>
            <a:normAutofit/>
          </a:bodyPr>
          <a:lstStyle/>
          <a:p>
            <a:r>
              <a:rPr lang="en-US" sz="2000" b="1" i="1" dirty="0" smtClean="0">
                <a:solidFill>
                  <a:srgbClr val="0070C0"/>
                </a:solidFill>
                <a:ea typeface="Century Gothic" charset="0"/>
                <a:cs typeface="Century Gothic" charset="0"/>
              </a:rPr>
              <a:t>5 </a:t>
            </a:r>
            <a:r>
              <a:rPr lang="en-US" sz="2000" b="1" i="1" dirty="0">
                <a:solidFill>
                  <a:srgbClr val="0070C0"/>
                </a:solidFill>
                <a:ea typeface="Century Gothic" charset="0"/>
                <a:cs typeface="Century Gothic" charset="0"/>
              </a:rPr>
              <a:t>practice areas were defined as the highest potential for the scope of the trial, based on the recent Patient Experience survey 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ea typeface="Century Gothic" charset="0"/>
                <a:cs typeface="Century Gothic" charset="0"/>
              </a:rPr>
              <a:t>Cardiology- </a:t>
            </a:r>
            <a:r>
              <a:rPr lang="en-US" dirty="0" smtClean="0">
                <a:ea typeface="Century Gothic" charset="0"/>
                <a:cs typeface="Century Gothic" charset="0"/>
              </a:rPr>
              <a:t>(Baylor </a:t>
            </a:r>
            <a:r>
              <a:rPr lang="en-US" dirty="0">
                <a:ea typeface="Century Gothic" charset="0"/>
                <a:cs typeface="Century Gothic" charset="0"/>
              </a:rPr>
              <a:t>Clinic &amp; Hall – Garcia) </a:t>
            </a:r>
            <a:r>
              <a:rPr lang="en-US" dirty="0" smtClean="0">
                <a:solidFill>
                  <a:srgbClr val="FF0000"/>
                </a:solidFill>
                <a:ea typeface="Century Gothic" charset="0"/>
                <a:cs typeface="Century Gothic" charset="0"/>
              </a:rPr>
              <a:t>(35%)</a:t>
            </a:r>
          </a:p>
          <a:p>
            <a:pPr marL="971550" lvl="1" indent="-285750"/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BC </a:t>
            </a:r>
            <a:r>
              <a:rPr lang="en-US" dirty="0">
                <a:latin typeface="+mj-lt"/>
                <a:ea typeface="Century Gothic" charset="0"/>
                <a:cs typeface="Century Gothic" charset="0"/>
              </a:rPr>
              <a:t>Cardiovascular </a:t>
            </a:r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Disease </a:t>
            </a:r>
          </a:p>
          <a:p>
            <a:pPr marL="971550" lvl="1" indent="-285750"/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BC </a:t>
            </a:r>
            <a:r>
              <a:rPr lang="en-US" dirty="0">
                <a:latin typeface="+mj-lt"/>
                <a:ea typeface="Century Gothic" charset="0"/>
                <a:cs typeface="Century Gothic" charset="0"/>
              </a:rPr>
              <a:t>Cardiology </a:t>
            </a:r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Interventional</a:t>
            </a:r>
          </a:p>
          <a:p>
            <a:pPr marL="971550" lvl="1" indent="-285750"/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BC </a:t>
            </a:r>
            <a:r>
              <a:rPr lang="en-US" dirty="0">
                <a:latin typeface="+mj-lt"/>
                <a:ea typeface="Century Gothic" charset="0"/>
                <a:cs typeface="Century Gothic" charset="0"/>
              </a:rPr>
              <a:t>Cardiac </a:t>
            </a:r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Electrophysiology </a:t>
            </a:r>
          </a:p>
          <a:p>
            <a:pPr marL="971550" lvl="1" indent="-285750"/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HG </a:t>
            </a:r>
            <a:r>
              <a:rPr lang="en-US" dirty="0">
                <a:latin typeface="+mj-lt"/>
                <a:ea typeface="Century Gothic" charset="0"/>
                <a:cs typeface="Century Gothic" charset="0"/>
              </a:rPr>
              <a:t>Cardiovascular </a:t>
            </a:r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Disease</a:t>
            </a:r>
          </a:p>
          <a:p>
            <a:pPr marL="971550" lvl="1" indent="-285750"/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HG </a:t>
            </a:r>
            <a:r>
              <a:rPr lang="en-US" dirty="0">
                <a:latin typeface="+mj-lt"/>
                <a:ea typeface="Century Gothic" charset="0"/>
                <a:cs typeface="Century Gothic" charset="0"/>
              </a:rPr>
              <a:t>Cardiology </a:t>
            </a:r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Interventional</a:t>
            </a:r>
          </a:p>
          <a:p>
            <a:pPr marL="971550" lvl="1" indent="-285750"/>
            <a:r>
              <a:rPr lang="en-US" dirty="0" smtClean="0">
                <a:latin typeface="+mj-lt"/>
                <a:ea typeface="Century Gothic" charset="0"/>
                <a:cs typeface="Century Gothic" charset="0"/>
              </a:rPr>
              <a:t>HG </a:t>
            </a:r>
            <a:r>
              <a:rPr lang="en-US" dirty="0">
                <a:latin typeface="+mj-lt"/>
                <a:ea typeface="Century Gothic" charset="0"/>
                <a:cs typeface="Century Gothic" charset="0"/>
              </a:rPr>
              <a:t>Cardiac Electrophysiology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278" y="6073033"/>
            <a:ext cx="1087223" cy="3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3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278" y="6073033"/>
            <a:ext cx="1087223" cy="3794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535" y="118602"/>
            <a:ext cx="4478282" cy="6333893"/>
          </a:xfrm>
          <a:prstGeom prst="rect">
            <a:avLst/>
          </a:prstGeom>
          <a:ln w="25400" cmpd="sng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397305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996068" y="313802"/>
            <a:ext cx="6411952" cy="1287712"/>
          </a:xfrm>
        </p:spPr>
        <p:txBody>
          <a:bodyPr/>
          <a:lstStyle/>
          <a:p>
            <a:r>
              <a:rPr lang="en-US" b="1" dirty="0">
                <a:solidFill>
                  <a:srgbClr val="4BB4FF"/>
                </a:solidFill>
                <a:ea typeface="Century Gothic" charset="0"/>
                <a:cs typeface="Century Gothic" charset="0"/>
              </a:rPr>
              <a:t>Piloting @ Baylor - Scope: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739590" y="1617923"/>
            <a:ext cx="7404410" cy="4938993"/>
          </a:xfrm>
        </p:spPr>
        <p:txBody>
          <a:bodyPr>
            <a:normAutofit/>
          </a:bodyPr>
          <a:lstStyle/>
          <a:p>
            <a:r>
              <a:rPr lang="en-US" sz="2000" b="1" i="1" dirty="0" smtClean="0">
                <a:solidFill>
                  <a:srgbClr val="0070C0"/>
                </a:solidFill>
                <a:ea typeface="Century Gothic" charset="0"/>
                <a:cs typeface="Century Gothic" charset="0"/>
              </a:rPr>
              <a:t>5 </a:t>
            </a:r>
            <a:r>
              <a:rPr lang="en-US" sz="2000" b="1" i="1" dirty="0">
                <a:solidFill>
                  <a:srgbClr val="0070C0"/>
                </a:solidFill>
                <a:ea typeface="Century Gothic" charset="0"/>
                <a:cs typeface="Century Gothic" charset="0"/>
              </a:rPr>
              <a:t>practice areas were defined as the highest potential for the scope of the trial, based on the recent Patient Experience survey results: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ea typeface="Century Gothic" charset="0"/>
                <a:cs typeface="Century Gothic" charset="0"/>
              </a:rPr>
              <a:t>Oncology </a:t>
            </a:r>
            <a:r>
              <a:rPr lang="en-US" dirty="0" smtClean="0">
                <a:solidFill>
                  <a:srgbClr val="FF0000"/>
                </a:solidFill>
                <a:ea typeface="Century Gothic" charset="0"/>
                <a:cs typeface="Century Gothic" charset="0"/>
              </a:rPr>
              <a:t>(65%)</a:t>
            </a:r>
            <a:endParaRPr lang="en-US" b="1" dirty="0">
              <a:solidFill>
                <a:srgbClr val="FF0000"/>
              </a:solidFill>
              <a:ea typeface="Century Gothic" charset="0"/>
              <a:cs typeface="Century Gothic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ea typeface="Century Gothic" charset="0"/>
                <a:cs typeface="Century Gothic" charset="0"/>
              </a:rPr>
              <a:t>Infectious </a:t>
            </a:r>
            <a:r>
              <a:rPr lang="en-US" b="1" dirty="0" smtClean="0">
                <a:ea typeface="Century Gothic" charset="0"/>
                <a:cs typeface="Century Gothic" charset="0"/>
              </a:rPr>
              <a:t>Diseases </a:t>
            </a:r>
            <a:r>
              <a:rPr lang="en-US" dirty="0" smtClean="0">
                <a:solidFill>
                  <a:srgbClr val="FF0000"/>
                </a:solidFill>
                <a:ea typeface="Century Gothic" charset="0"/>
                <a:cs typeface="Century Gothic" charset="0"/>
              </a:rPr>
              <a:t>(70%)</a:t>
            </a:r>
            <a:endParaRPr lang="en-US" b="1" dirty="0">
              <a:solidFill>
                <a:srgbClr val="FF0000"/>
              </a:solidFill>
              <a:ea typeface="Century Gothic" charset="0"/>
              <a:cs typeface="Century Gothic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ea typeface="Century Gothic" charset="0"/>
                <a:cs typeface="Century Gothic" charset="0"/>
              </a:rPr>
              <a:t>Gastroenterology </a:t>
            </a:r>
            <a:r>
              <a:rPr lang="en-US" dirty="0" smtClean="0">
                <a:solidFill>
                  <a:srgbClr val="FF0000"/>
                </a:solidFill>
                <a:ea typeface="Century Gothic" charset="0"/>
                <a:cs typeface="Century Gothic" charset="0"/>
              </a:rPr>
              <a:t>(60%)</a:t>
            </a:r>
            <a:endParaRPr lang="en-US" dirty="0">
              <a:solidFill>
                <a:srgbClr val="FF0000"/>
              </a:solidFill>
              <a:ea typeface="Century Gothic" charset="0"/>
              <a:cs typeface="Century Gothic" charset="0"/>
            </a:endParaRPr>
          </a:p>
          <a:p>
            <a:r>
              <a:rPr lang="en-US" sz="2000" dirty="0">
                <a:ea typeface="Century Gothic" charset="0"/>
                <a:cs typeface="Century Gothic" charset="0"/>
              </a:rPr>
              <a:t>BCM has the option of testing JabFab in any other areas desired, during the pilot project, in order to help with building out a business case for broader use as a differentiator and impact to Patient and Visitor experience management.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278" y="6073033"/>
            <a:ext cx="1087223" cy="3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481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996068" y="313802"/>
            <a:ext cx="6411952" cy="1287712"/>
          </a:xfrm>
        </p:spPr>
        <p:txBody>
          <a:bodyPr/>
          <a:lstStyle/>
          <a:p>
            <a:r>
              <a:rPr lang="en-US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is this important?</a:t>
            </a:r>
            <a:endParaRPr lang="en-US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739590" y="1617923"/>
            <a:ext cx="7404410" cy="4938993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ea typeface="Century Gothic" charset="0"/>
                <a:cs typeface="Century Gothic" charset="0"/>
              </a:rPr>
              <a:t>Key drivers:</a:t>
            </a:r>
            <a:endParaRPr lang="en-US" dirty="0">
              <a:solidFill>
                <a:schemeClr val="tx1"/>
              </a:solidFill>
              <a:ea typeface="Century Gothic" charset="0"/>
              <a:cs typeface="Century Gothic" charset="0"/>
            </a:endParaRPr>
          </a:p>
          <a:p>
            <a:pPr lvl="1"/>
            <a:r>
              <a:rPr lang="en-US" dirty="0">
                <a:latin typeface="+mj-lt"/>
                <a:ea typeface="Century Gothic" charset="0"/>
                <a:cs typeface="Century Gothic" charset="0"/>
              </a:rPr>
              <a:t>Wait time measurement</a:t>
            </a:r>
          </a:p>
          <a:p>
            <a:pPr lvl="1"/>
            <a:r>
              <a:rPr lang="en-US" dirty="0">
                <a:latin typeface="+mj-lt"/>
                <a:ea typeface="Century Gothic" charset="0"/>
                <a:cs typeface="Century Gothic" charset="0"/>
              </a:rPr>
              <a:t>Ease of appointment scheduling</a:t>
            </a:r>
          </a:p>
          <a:p>
            <a:pPr lvl="1"/>
            <a:r>
              <a:rPr lang="en-US" dirty="0">
                <a:latin typeface="+mj-lt"/>
                <a:ea typeface="Century Gothic" charset="0"/>
                <a:cs typeface="Century Gothic" charset="0"/>
              </a:rPr>
              <a:t>Courtesy and Professionalism of staff</a:t>
            </a:r>
          </a:p>
          <a:p>
            <a:pPr lvl="1"/>
            <a:r>
              <a:rPr lang="en-US" dirty="0">
                <a:latin typeface="+mj-lt"/>
                <a:ea typeface="Century Gothic" charset="0"/>
                <a:cs typeface="Century Gothic" charset="0"/>
              </a:rPr>
              <a:t>Overall Experience</a:t>
            </a:r>
          </a:p>
          <a:p>
            <a:pPr lvl="1"/>
            <a:r>
              <a:rPr lang="en-US" dirty="0">
                <a:latin typeface="+mj-lt"/>
                <a:ea typeface="Century Gothic" charset="0"/>
                <a:cs typeface="Century Gothic" charset="0"/>
              </a:rPr>
              <a:t>Understanding of care plans provided to Patients</a:t>
            </a:r>
          </a:p>
          <a:p>
            <a:pPr lvl="1"/>
            <a:r>
              <a:rPr lang="en-US" dirty="0">
                <a:latin typeface="+mj-lt"/>
                <a:ea typeface="Century Gothic" charset="0"/>
                <a:cs typeface="Century Gothic" charset="0"/>
              </a:rPr>
              <a:t>Parking and arrival</a:t>
            </a:r>
          </a:p>
          <a:p>
            <a:pPr lvl="1"/>
            <a:r>
              <a:rPr lang="en-US" dirty="0">
                <a:latin typeface="+mj-lt"/>
                <a:ea typeface="Century Gothic" charset="0"/>
                <a:cs typeface="Century Gothic" charset="0"/>
              </a:rPr>
              <a:t>Facilities cleanliness and hygiene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2278" y="6073033"/>
            <a:ext cx="1087223" cy="379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2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questio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478" y="1561172"/>
            <a:ext cx="6067852" cy="3531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312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876" y="2074127"/>
            <a:ext cx="8036389" cy="279895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0" y="334537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i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  <a:endParaRPr lang="en-US" sz="6000" b="1" i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772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18012</TotalTime>
  <Words>969</Words>
  <Application>Microsoft Office PowerPoint</Application>
  <PresentationFormat>On-screen Show (4:3)</PresentationFormat>
  <Paragraphs>222</Paragraphs>
  <Slides>32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Calibri Light</vt:lpstr>
      <vt:lpstr>Century Gothic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Introducing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Life before jabfab (Georgetown)</vt:lpstr>
      <vt:lpstr>PowerPoint Presentation</vt:lpstr>
      <vt:lpstr>PowerPoint Presentation</vt:lpstr>
      <vt:lpstr>Life after jabfab (Georgetown)</vt:lpstr>
      <vt:lpstr>PowerPoint Presentation</vt:lpstr>
      <vt:lpstr>PowerPoint Presentation</vt:lpstr>
      <vt:lpstr>Future implementation plans for jabfab (Georgetown)</vt:lpstr>
      <vt:lpstr>Future implementation plans for jabfab (Georgetown)</vt:lpstr>
      <vt:lpstr>Future implementation plans for jabfab (Georgetown)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Nick Parnaby</dc:creator>
  <cp:lastModifiedBy>DeGarmo, Craig A.</cp:lastModifiedBy>
  <cp:revision>251</cp:revision>
  <cp:lastPrinted>2016-10-07T16:23:09Z</cp:lastPrinted>
  <dcterms:created xsi:type="dcterms:W3CDTF">2016-09-28T14:35:58Z</dcterms:created>
  <dcterms:modified xsi:type="dcterms:W3CDTF">2018-05-14T20:59:39Z</dcterms:modified>
</cp:coreProperties>
</file>