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sldIdLst>
    <p:sldId id="334" r:id="rId2"/>
    <p:sldId id="259" r:id="rId3"/>
    <p:sldId id="274" r:id="rId4"/>
    <p:sldId id="344" r:id="rId5"/>
    <p:sldId id="272" r:id="rId6"/>
    <p:sldId id="367" r:id="rId7"/>
    <p:sldId id="335" r:id="rId8"/>
    <p:sldId id="340" r:id="rId9"/>
    <p:sldId id="257" r:id="rId10"/>
    <p:sldId id="258" r:id="rId11"/>
    <p:sldId id="269" r:id="rId12"/>
    <p:sldId id="276" r:id="rId13"/>
    <p:sldId id="277" r:id="rId14"/>
    <p:sldId id="351" r:id="rId15"/>
    <p:sldId id="260" r:id="rId16"/>
    <p:sldId id="281" r:id="rId17"/>
    <p:sldId id="369" r:id="rId18"/>
    <p:sldId id="370" r:id="rId19"/>
    <p:sldId id="350" r:id="rId20"/>
    <p:sldId id="352" r:id="rId21"/>
    <p:sldId id="278" r:id="rId22"/>
    <p:sldId id="279" r:id="rId23"/>
    <p:sldId id="266" r:id="rId24"/>
    <p:sldId id="267" r:id="rId25"/>
    <p:sldId id="268" r:id="rId26"/>
    <p:sldId id="280" r:id="rId27"/>
    <p:sldId id="354" r:id="rId28"/>
    <p:sldId id="343" r:id="rId29"/>
    <p:sldId id="342" r:id="rId30"/>
    <p:sldId id="357" r:id="rId31"/>
    <p:sldId id="356" r:id="rId32"/>
    <p:sldId id="360" r:id="rId33"/>
    <p:sldId id="358" r:id="rId34"/>
    <p:sldId id="353" r:id="rId35"/>
    <p:sldId id="361" r:id="rId36"/>
    <p:sldId id="363" r:id="rId37"/>
    <p:sldId id="261" r:id="rId38"/>
    <p:sldId id="365" r:id="rId39"/>
    <p:sldId id="366" r:id="rId40"/>
    <p:sldId id="362" r:id="rId41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C338D-A37B-AB30-E513-A9AF465B74A8}" v="297" dt="2019-10-27T08:15:20.239"/>
    <p1510:client id="{0AB805CA-AEC8-2B41-2DB3-B92C8722BED2}" v="1379" dt="2019-10-28T13:03:54.813"/>
    <p1510:client id="{6553D393-D200-731D-DD94-A32BF15A0BC0}" v="1446" dt="2019-10-26T06:01:20.090"/>
    <p1510:client id="{9D737036-6924-E9B3-0348-C4CCC4B19569}" v="308" dt="2019-10-26T05:24:46.535"/>
    <p1510:client id="{A05339AA-BC57-1382-3BB8-9DE90C6E5808}" v="36" dt="2019-10-28T12:11:54.654"/>
    <p1510:client id="{A39B726C-C6FE-5B81-DD66-7A8DA7BDB43E}" v="492" dt="2019-10-24T17:16:41.040"/>
    <p1510:client id="{A9E2A849-4215-6425-9332-011B997ADB33}" v="789" dt="2019-10-27T13:39:17.679"/>
    <p1510:client id="{FC4C6A55-AD21-4E0E-BAC0-03213C48ECBD}" v="358" dt="2019-10-21T10:43:38.336"/>
  </p1510:revLst>
</p1510:revInfo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2" autoAdjust="0"/>
    <p:restoredTop sz="81818" autoAdjust="0"/>
  </p:normalViewPr>
  <p:slideViewPr>
    <p:cSldViewPr snapToGrid="0">
      <p:cViewPr varScale="1">
        <p:scale>
          <a:sx n="59" d="100"/>
          <a:sy n="59" d="100"/>
        </p:scale>
        <p:origin x="9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6BD291-D399-4498-8918-CE9682C59F1A}" type="doc">
      <dgm:prSet loTypeId="urn:microsoft.com/office/officeart/2005/8/layout/process4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3D48C86-A0D4-4289-963A-07012A680403}">
      <dgm:prSet custT="1"/>
      <dgm:spPr/>
      <dgm:t>
        <a:bodyPr/>
        <a:lstStyle/>
        <a:p>
          <a:r>
            <a:rPr lang="en-US" sz="2800" b="1" dirty="0"/>
            <a:t>"Health clearance for tuberculosis, hepatitis B, hepatitis C and HIV: New healthcare workers"</a:t>
          </a:r>
          <a:r>
            <a:rPr lang="en-US" sz="2800" b="0" dirty="0"/>
            <a:t>, </a:t>
          </a:r>
          <a:r>
            <a:rPr lang="en-US" sz="2800" dirty="0"/>
            <a:t>March 2007</a:t>
          </a:r>
        </a:p>
      </dgm:t>
    </dgm:pt>
    <dgm:pt modelId="{96433CA9-56EA-41E2-95D5-75766B85D57F}" type="parTrans" cxnId="{13CBBDC2-16BF-489F-95AF-71BF768C7556}">
      <dgm:prSet/>
      <dgm:spPr/>
      <dgm:t>
        <a:bodyPr/>
        <a:lstStyle/>
        <a:p>
          <a:endParaRPr lang="en-US"/>
        </a:p>
      </dgm:t>
    </dgm:pt>
    <dgm:pt modelId="{D50C38AF-937B-48A0-A63E-B2D2E62E3AE7}" type="sibTrans" cxnId="{13CBBDC2-16BF-489F-95AF-71BF768C7556}">
      <dgm:prSet/>
      <dgm:spPr/>
      <dgm:t>
        <a:bodyPr/>
        <a:lstStyle/>
        <a:p>
          <a:endParaRPr lang="en-US"/>
        </a:p>
      </dgm:t>
    </dgm:pt>
    <dgm:pt modelId="{99F43F27-7BFF-4BED-88B3-C9C6B719755F}">
      <dgm:prSet custT="1"/>
      <dgm:spPr/>
      <dgm:t>
        <a:bodyPr/>
        <a:lstStyle/>
        <a:p>
          <a:r>
            <a:rPr lang="en-US" sz="2800" dirty="0"/>
            <a:t>All </a:t>
          </a:r>
          <a:r>
            <a:rPr lang="en-US" sz="2800" u="sng" dirty="0"/>
            <a:t>new</a:t>
          </a:r>
          <a:r>
            <a:rPr lang="en-US" sz="2800" dirty="0"/>
            <a:t> healthcare workers </a:t>
          </a:r>
          <a:r>
            <a:rPr lang="en-US" sz="2800" i="0" u="sng" dirty="0"/>
            <a:t>must</a:t>
          </a:r>
          <a:r>
            <a:rPr lang="en-US" sz="2800" dirty="0"/>
            <a:t> </a:t>
          </a:r>
        </a:p>
        <a:p>
          <a:r>
            <a:rPr lang="en-US" sz="2800" dirty="0"/>
            <a:t>undergo health clearance:</a:t>
          </a:r>
        </a:p>
      </dgm:t>
    </dgm:pt>
    <dgm:pt modelId="{F8804F5E-982A-4D53-88AA-990D7C2882D1}" type="parTrans" cxnId="{64FE0F55-9DB7-4CC2-ABBF-6CCDA5626BEF}">
      <dgm:prSet/>
      <dgm:spPr/>
      <dgm:t>
        <a:bodyPr/>
        <a:lstStyle/>
        <a:p>
          <a:endParaRPr lang="en-US"/>
        </a:p>
      </dgm:t>
    </dgm:pt>
    <dgm:pt modelId="{1EA42F53-CB5A-49B8-A99E-085FA10CFAB4}" type="sibTrans" cxnId="{64FE0F55-9DB7-4CC2-ABBF-6CCDA5626BEF}">
      <dgm:prSet/>
      <dgm:spPr/>
      <dgm:t>
        <a:bodyPr/>
        <a:lstStyle/>
        <a:p>
          <a:endParaRPr lang="en-US"/>
        </a:p>
      </dgm:t>
    </dgm:pt>
    <dgm:pt modelId="{991529FD-50AB-4FAA-AD7C-A438BE28C617}">
      <dgm:prSet custT="1"/>
      <dgm:spPr/>
      <dgm:t>
        <a:bodyPr/>
        <a:lstStyle/>
        <a:p>
          <a:r>
            <a:rPr lang="en-US" sz="2400" b="1" dirty="0"/>
            <a:t>Tuberculosis</a:t>
          </a:r>
          <a:endParaRPr lang="en-US" sz="1800" dirty="0"/>
        </a:p>
      </dgm:t>
    </dgm:pt>
    <dgm:pt modelId="{FA199BDD-85D9-4DCE-A26D-408D8EEF7F07}" type="parTrans" cxnId="{0BA23842-4EE8-4F76-BE2A-05C8E6916458}">
      <dgm:prSet/>
      <dgm:spPr/>
      <dgm:t>
        <a:bodyPr/>
        <a:lstStyle/>
        <a:p>
          <a:endParaRPr lang="en-US"/>
        </a:p>
      </dgm:t>
    </dgm:pt>
    <dgm:pt modelId="{1FF9E05A-A219-4A1F-8AE2-6F7E567066B5}" type="sibTrans" cxnId="{0BA23842-4EE8-4F76-BE2A-05C8E6916458}">
      <dgm:prSet/>
      <dgm:spPr/>
      <dgm:t>
        <a:bodyPr/>
        <a:lstStyle/>
        <a:p>
          <a:endParaRPr lang="en-US"/>
        </a:p>
      </dgm:t>
    </dgm:pt>
    <dgm:pt modelId="{0F91F13B-6A34-487A-A8F5-2898B642F798}">
      <dgm:prSet custT="1"/>
      <dgm:spPr/>
      <dgm:t>
        <a:bodyPr/>
        <a:lstStyle/>
        <a:p>
          <a:r>
            <a:rPr lang="en-US" sz="2400" b="1" dirty="0"/>
            <a:t>HBV vaccination</a:t>
          </a:r>
          <a:r>
            <a:rPr lang="en-US" sz="2100" dirty="0"/>
            <a:t>, post-vaccination response test</a:t>
          </a:r>
        </a:p>
      </dgm:t>
    </dgm:pt>
    <dgm:pt modelId="{F16DA926-A423-486A-A3A5-65128EF6472C}" type="parTrans" cxnId="{272739E7-3DC7-41FF-A7BC-CF868BE0E01E}">
      <dgm:prSet/>
      <dgm:spPr/>
      <dgm:t>
        <a:bodyPr/>
        <a:lstStyle/>
        <a:p>
          <a:endParaRPr lang="en-US"/>
        </a:p>
      </dgm:t>
    </dgm:pt>
    <dgm:pt modelId="{D38CBE7F-3440-4AD4-84DA-54491EC7DBE3}" type="sibTrans" cxnId="{272739E7-3DC7-41FF-A7BC-CF868BE0E01E}">
      <dgm:prSet/>
      <dgm:spPr/>
      <dgm:t>
        <a:bodyPr/>
        <a:lstStyle/>
        <a:p>
          <a:endParaRPr lang="en-US"/>
        </a:p>
      </dgm:t>
    </dgm:pt>
    <dgm:pt modelId="{5D8CAA37-A0C1-480E-B923-6E569BF12534}">
      <dgm:prSet/>
      <dgm:spPr/>
      <dgm:t>
        <a:bodyPr/>
        <a:lstStyle/>
        <a:p>
          <a:r>
            <a:rPr lang="en-US" b="1" dirty="0"/>
            <a:t>Blood-borne virus (BBV)</a:t>
          </a:r>
          <a:r>
            <a:rPr lang="en-US" dirty="0"/>
            <a:t>: Hepatitis B, Hepatitis C, HIV </a:t>
          </a:r>
        </a:p>
      </dgm:t>
    </dgm:pt>
    <dgm:pt modelId="{7A10F5D0-ED18-47A7-8183-C5941E95CC32}" type="parTrans" cxnId="{CDCD8737-8291-4A73-B194-5C384137B7D8}">
      <dgm:prSet/>
      <dgm:spPr/>
      <dgm:t>
        <a:bodyPr/>
        <a:lstStyle/>
        <a:p>
          <a:endParaRPr lang="en-US"/>
        </a:p>
      </dgm:t>
    </dgm:pt>
    <dgm:pt modelId="{B690538E-6D94-46F5-899C-5FB193682980}" type="sibTrans" cxnId="{CDCD8737-8291-4A73-B194-5C384137B7D8}">
      <dgm:prSet/>
      <dgm:spPr/>
      <dgm:t>
        <a:bodyPr/>
        <a:lstStyle/>
        <a:p>
          <a:endParaRPr lang="en-US"/>
        </a:p>
      </dgm:t>
    </dgm:pt>
    <dgm:pt modelId="{FDD5EF64-7A50-435B-A065-8F5A2A9FC30A}" type="pres">
      <dgm:prSet presAssocID="{A96BD291-D399-4498-8918-CE9682C59F1A}" presName="Name0" presStyleCnt="0">
        <dgm:presLayoutVars>
          <dgm:dir/>
          <dgm:animLvl val="lvl"/>
          <dgm:resizeHandles val="exact"/>
        </dgm:presLayoutVars>
      </dgm:prSet>
      <dgm:spPr/>
    </dgm:pt>
    <dgm:pt modelId="{099358CB-49E4-4E17-A955-35BD49D2A3E2}" type="pres">
      <dgm:prSet presAssocID="{99F43F27-7BFF-4BED-88B3-C9C6B719755F}" presName="boxAndChildren" presStyleCnt="0"/>
      <dgm:spPr/>
    </dgm:pt>
    <dgm:pt modelId="{9EEC0B04-BBC3-415B-AC3E-7E1DDAD2723D}" type="pres">
      <dgm:prSet presAssocID="{99F43F27-7BFF-4BED-88B3-C9C6B719755F}" presName="parentTextBox" presStyleLbl="node1" presStyleIdx="0" presStyleCnt="2"/>
      <dgm:spPr/>
    </dgm:pt>
    <dgm:pt modelId="{AEA9ECFB-AC8A-4BE7-9808-B89E9F8CC62B}" type="pres">
      <dgm:prSet presAssocID="{99F43F27-7BFF-4BED-88B3-C9C6B719755F}" presName="entireBox" presStyleLbl="node1" presStyleIdx="0" presStyleCnt="2" custLinFactNeighborY="-284"/>
      <dgm:spPr/>
    </dgm:pt>
    <dgm:pt modelId="{EDD132B5-D34D-4B30-BB41-ADD826BF5414}" type="pres">
      <dgm:prSet presAssocID="{99F43F27-7BFF-4BED-88B3-C9C6B719755F}" presName="descendantBox" presStyleCnt="0"/>
      <dgm:spPr/>
    </dgm:pt>
    <dgm:pt modelId="{238B7744-6E45-4635-AFF3-B56FAC93229B}" type="pres">
      <dgm:prSet presAssocID="{991529FD-50AB-4FAA-AD7C-A438BE28C617}" presName="childTextBox" presStyleLbl="fgAccFollowNode1" presStyleIdx="0" presStyleCnt="3" custScaleX="87900" custLinFactNeighborY="-5553">
        <dgm:presLayoutVars>
          <dgm:bulletEnabled val="1"/>
        </dgm:presLayoutVars>
      </dgm:prSet>
      <dgm:spPr/>
    </dgm:pt>
    <dgm:pt modelId="{AD24FAAA-49A3-49CA-B24A-24CFC871956F}" type="pres">
      <dgm:prSet presAssocID="{0F91F13B-6A34-487A-A8F5-2898B642F798}" presName="childTextBox" presStyleLbl="fgAccFollowNode1" presStyleIdx="1" presStyleCnt="3" custScaleX="93341" custLinFactNeighborY="-4936">
        <dgm:presLayoutVars>
          <dgm:bulletEnabled val="1"/>
        </dgm:presLayoutVars>
      </dgm:prSet>
      <dgm:spPr/>
    </dgm:pt>
    <dgm:pt modelId="{FA70CD55-9FA4-47DF-987A-E7C4E9FD7203}" type="pres">
      <dgm:prSet presAssocID="{5D8CAA37-A0C1-480E-B923-6E569BF12534}" presName="childTextBox" presStyleLbl="fgAccFollowNode1" presStyleIdx="2" presStyleCnt="3" custLinFactNeighborY="-4936">
        <dgm:presLayoutVars>
          <dgm:bulletEnabled val="1"/>
        </dgm:presLayoutVars>
      </dgm:prSet>
      <dgm:spPr/>
    </dgm:pt>
    <dgm:pt modelId="{83B0DB54-C5D1-4F1D-9125-2402B1B8DF26}" type="pres">
      <dgm:prSet presAssocID="{D50C38AF-937B-48A0-A63E-B2D2E62E3AE7}" presName="sp" presStyleCnt="0"/>
      <dgm:spPr/>
    </dgm:pt>
    <dgm:pt modelId="{49235239-23C9-4DAB-9FF6-5D60E03A046F}" type="pres">
      <dgm:prSet presAssocID="{83D48C86-A0D4-4289-963A-07012A680403}" presName="arrowAndChildren" presStyleCnt="0"/>
      <dgm:spPr/>
    </dgm:pt>
    <dgm:pt modelId="{55753004-C910-4A50-9DD4-1F2DC3541F57}" type="pres">
      <dgm:prSet presAssocID="{83D48C86-A0D4-4289-963A-07012A680403}" presName="parentTextArrow" presStyleLbl="node1" presStyleIdx="1" presStyleCnt="2" custScaleY="53074"/>
      <dgm:spPr/>
    </dgm:pt>
  </dgm:ptLst>
  <dgm:cxnLst>
    <dgm:cxn modelId="{D5A7141F-37FA-4C8E-9E59-29149308733F}" type="presOf" srcId="{0F91F13B-6A34-487A-A8F5-2898B642F798}" destId="{AD24FAAA-49A3-49CA-B24A-24CFC871956F}" srcOrd="0" destOrd="0" presId="urn:microsoft.com/office/officeart/2005/8/layout/process4"/>
    <dgm:cxn modelId="{CDCD8737-8291-4A73-B194-5C384137B7D8}" srcId="{99F43F27-7BFF-4BED-88B3-C9C6B719755F}" destId="{5D8CAA37-A0C1-480E-B923-6E569BF12534}" srcOrd="2" destOrd="0" parTransId="{7A10F5D0-ED18-47A7-8183-C5941E95CC32}" sibTransId="{B690538E-6D94-46F5-899C-5FB193682980}"/>
    <dgm:cxn modelId="{9D82075D-08A8-41AC-80BD-0AF405563147}" type="presOf" srcId="{99F43F27-7BFF-4BED-88B3-C9C6B719755F}" destId="{9EEC0B04-BBC3-415B-AC3E-7E1DDAD2723D}" srcOrd="0" destOrd="0" presId="urn:microsoft.com/office/officeart/2005/8/layout/process4"/>
    <dgm:cxn modelId="{0BA23842-4EE8-4F76-BE2A-05C8E6916458}" srcId="{99F43F27-7BFF-4BED-88B3-C9C6B719755F}" destId="{991529FD-50AB-4FAA-AD7C-A438BE28C617}" srcOrd="0" destOrd="0" parTransId="{FA199BDD-85D9-4DCE-A26D-408D8EEF7F07}" sibTransId="{1FF9E05A-A219-4A1F-8AE2-6F7E567066B5}"/>
    <dgm:cxn modelId="{64FE0F55-9DB7-4CC2-ABBF-6CCDA5626BEF}" srcId="{A96BD291-D399-4498-8918-CE9682C59F1A}" destId="{99F43F27-7BFF-4BED-88B3-C9C6B719755F}" srcOrd="1" destOrd="0" parTransId="{F8804F5E-982A-4D53-88AA-990D7C2882D1}" sibTransId="{1EA42F53-CB5A-49B8-A99E-085FA10CFAB4}"/>
    <dgm:cxn modelId="{833BDC56-D727-4ED7-ADAC-7C118F7E4543}" type="presOf" srcId="{991529FD-50AB-4FAA-AD7C-A438BE28C617}" destId="{238B7744-6E45-4635-AFF3-B56FAC93229B}" srcOrd="0" destOrd="0" presId="urn:microsoft.com/office/officeart/2005/8/layout/process4"/>
    <dgm:cxn modelId="{610BD157-675B-436A-AA02-575263E06E18}" type="presOf" srcId="{A96BD291-D399-4498-8918-CE9682C59F1A}" destId="{FDD5EF64-7A50-435B-A065-8F5A2A9FC30A}" srcOrd="0" destOrd="0" presId="urn:microsoft.com/office/officeart/2005/8/layout/process4"/>
    <dgm:cxn modelId="{A7822290-49F9-41FB-BA15-4CF5156088FF}" type="presOf" srcId="{99F43F27-7BFF-4BED-88B3-C9C6B719755F}" destId="{AEA9ECFB-AC8A-4BE7-9808-B89E9F8CC62B}" srcOrd="1" destOrd="0" presId="urn:microsoft.com/office/officeart/2005/8/layout/process4"/>
    <dgm:cxn modelId="{3A7240A1-F704-4075-9AEC-64BB67032EE3}" type="presOf" srcId="{83D48C86-A0D4-4289-963A-07012A680403}" destId="{55753004-C910-4A50-9DD4-1F2DC3541F57}" srcOrd="0" destOrd="0" presId="urn:microsoft.com/office/officeart/2005/8/layout/process4"/>
    <dgm:cxn modelId="{13CBBDC2-16BF-489F-95AF-71BF768C7556}" srcId="{A96BD291-D399-4498-8918-CE9682C59F1A}" destId="{83D48C86-A0D4-4289-963A-07012A680403}" srcOrd="0" destOrd="0" parTransId="{96433CA9-56EA-41E2-95D5-75766B85D57F}" sibTransId="{D50C38AF-937B-48A0-A63E-B2D2E62E3AE7}"/>
    <dgm:cxn modelId="{9C9C8BCB-B01D-49AC-ADE9-7529D6A8667D}" type="presOf" srcId="{5D8CAA37-A0C1-480E-B923-6E569BF12534}" destId="{FA70CD55-9FA4-47DF-987A-E7C4E9FD7203}" srcOrd="0" destOrd="0" presId="urn:microsoft.com/office/officeart/2005/8/layout/process4"/>
    <dgm:cxn modelId="{272739E7-3DC7-41FF-A7BC-CF868BE0E01E}" srcId="{99F43F27-7BFF-4BED-88B3-C9C6B719755F}" destId="{0F91F13B-6A34-487A-A8F5-2898B642F798}" srcOrd="1" destOrd="0" parTransId="{F16DA926-A423-486A-A3A5-65128EF6472C}" sibTransId="{D38CBE7F-3440-4AD4-84DA-54491EC7DBE3}"/>
    <dgm:cxn modelId="{AEB9338C-8089-48B2-831A-5F91F5FF7366}" type="presParOf" srcId="{FDD5EF64-7A50-435B-A065-8F5A2A9FC30A}" destId="{099358CB-49E4-4E17-A955-35BD49D2A3E2}" srcOrd="0" destOrd="0" presId="urn:microsoft.com/office/officeart/2005/8/layout/process4"/>
    <dgm:cxn modelId="{FFEC0FCA-C2F2-4D05-91B9-EAD268E51C8F}" type="presParOf" srcId="{099358CB-49E4-4E17-A955-35BD49D2A3E2}" destId="{9EEC0B04-BBC3-415B-AC3E-7E1DDAD2723D}" srcOrd="0" destOrd="0" presId="urn:microsoft.com/office/officeart/2005/8/layout/process4"/>
    <dgm:cxn modelId="{0C6F27E8-CE6B-41FE-AA95-0A13294BF3C9}" type="presParOf" srcId="{099358CB-49E4-4E17-A955-35BD49D2A3E2}" destId="{AEA9ECFB-AC8A-4BE7-9808-B89E9F8CC62B}" srcOrd="1" destOrd="0" presId="urn:microsoft.com/office/officeart/2005/8/layout/process4"/>
    <dgm:cxn modelId="{A7A2ADC4-EDEF-44C5-A37A-38996302A83F}" type="presParOf" srcId="{099358CB-49E4-4E17-A955-35BD49D2A3E2}" destId="{EDD132B5-D34D-4B30-BB41-ADD826BF5414}" srcOrd="2" destOrd="0" presId="urn:microsoft.com/office/officeart/2005/8/layout/process4"/>
    <dgm:cxn modelId="{32D60D8E-DCFB-40E4-8D93-5BDFE4297713}" type="presParOf" srcId="{EDD132B5-D34D-4B30-BB41-ADD826BF5414}" destId="{238B7744-6E45-4635-AFF3-B56FAC93229B}" srcOrd="0" destOrd="0" presId="urn:microsoft.com/office/officeart/2005/8/layout/process4"/>
    <dgm:cxn modelId="{8D7DFB2F-9776-4668-82F9-636EAAF1E011}" type="presParOf" srcId="{EDD132B5-D34D-4B30-BB41-ADD826BF5414}" destId="{AD24FAAA-49A3-49CA-B24A-24CFC871956F}" srcOrd="1" destOrd="0" presId="urn:microsoft.com/office/officeart/2005/8/layout/process4"/>
    <dgm:cxn modelId="{7E77370F-C28B-4781-96D9-2D9B589EE2F4}" type="presParOf" srcId="{EDD132B5-D34D-4B30-BB41-ADD826BF5414}" destId="{FA70CD55-9FA4-47DF-987A-E7C4E9FD7203}" srcOrd="2" destOrd="0" presId="urn:microsoft.com/office/officeart/2005/8/layout/process4"/>
    <dgm:cxn modelId="{0783920F-A5F4-4FBA-B671-702DB07A6E5F}" type="presParOf" srcId="{FDD5EF64-7A50-435B-A065-8F5A2A9FC30A}" destId="{83B0DB54-C5D1-4F1D-9125-2402B1B8DF26}" srcOrd="1" destOrd="0" presId="urn:microsoft.com/office/officeart/2005/8/layout/process4"/>
    <dgm:cxn modelId="{84B8D76F-33AB-4A35-B3C4-D675EF03775F}" type="presParOf" srcId="{FDD5EF64-7A50-435B-A065-8F5A2A9FC30A}" destId="{49235239-23C9-4DAB-9FF6-5D60E03A046F}" srcOrd="2" destOrd="0" presId="urn:microsoft.com/office/officeart/2005/8/layout/process4"/>
    <dgm:cxn modelId="{396CB312-F3F1-4862-B76E-E3E99412AFF0}" type="presParOf" srcId="{49235239-23C9-4DAB-9FF6-5D60E03A046F}" destId="{55753004-C910-4A50-9DD4-1F2DC3541F5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5A0508-C32B-4089-8D42-6646D28E09E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0F93FF-5983-4E49-A4FE-FCEC2254506E}">
      <dgm:prSet phldrT="[Text]" custT="1"/>
      <dgm:spPr/>
      <dgm:t>
        <a:bodyPr/>
        <a:lstStyle/>
        <a:p>
          <a:r>
            <a:rPr lang="en-US" sz="3600" dirty="0"/>
            <a:t>Study design</a:t>
          </a:r>
        </a:p>
      </dgm:t>
    </dgm:pt>
    <dgm:pt modelId="{E83DA051-3D54-4D77-94FE-CA17D0267DA2}" type="parTrans" cxnId="{1DA5055B-982F-49FE-BF8B-1DAEA9DE56A5}">
      <dgm:prSet/>
      <dgm:spPr/>
      <dgm:t>
        <a:bodyPr/>
        <a:lstStyle/>
        <a:p>
          <a:endParaRPr lang="en-US"/>
        </a:p>
      </dgm:t>
    </dgm:pt>
    <dgm:pt modelId="{8A34C734-60D4-4D1A-B0C9-77277AC8B12C}" type="sibTrans" cxnId="{1DA5055B-982F-49FE-BF8B-1DAEA9DE56A5}">
      <dgm:prSet/>
      <dgm:spPr/>
      <dgm:t>
        <a:bodyPr/>
        <a:lstStyle/>
        <a:p>
          <a:endParaRPr lang="en-US"/>
        </a:p>
      </dgm:t>
    </dgm:pt>
    <dgm:pt modelId="{1B596FAF-E13B-44D8-B9B6-C515A4A42725}">
      <dgm:prSet phldrT="[Text]" custT="1"/>
      <dgm:spPr/>
      <dgm:t>
        <a:bodyPr/>
        <a:lstStyle/>
        <a:p>
          <a:r>
            <a:rPr lang="en-US" sz="2800" dirty="0"/>
            <a:t>Retrospective</a:t>
          </a:r>
        </a:p>
      </dgm:t>
    </dgm:pt>
    <dgm:pt modelId="{9317D8AF-972A-4521-BB74-374762480768}" type="parTrans" cxnId="{09DC23AA-B4B3-4929-BB34-7F8D391BA285}">
      <dgm:prSet/>
      <dgm:spPr/>
      <dgm:t>
        <a:bodyPr/>
        <a:lstStyle/>
        <a:p>
          <a:endParaRPr lang="en-US"/>
        </a:p>
      </dgm:t>
    </dgm:pt>
    <dgm:pt modelId="{80D50FC1-3F3E-4E85-A524-A439B8571267}" type="sibTrans" cxnId="{09DC23AA-B4B3-4929-BB34-7F8D391BA285}">
      <dgm:prSet/>
      <dgm:spPr/>
      <dgm:t>
        <a:bodyPr/>
        <a:lstStyle/>
        <a:p>
          <a:endParaRPr lang="en-US"/>
        </a:p>
      </dgm:t>
    </dgm:pt>
    <dgm:pt modelId="{2F160EC2-1F53-46A9-9995-80DCD2742095}">
      <dgm:prSet phldrT="[Text]" custT="1"/>
      <dgm:spPr/>
      <dgm:t>
        <a:bodyPr/>
        <a:lstStyle/>
        <a:p>
          <a:r>
            <a:rPr lang="en-US" sz="2800" dirty="0"/>
            <a:t>Cross-sectional study</a:t>
          </a:r>
        </a:p>
      </dgm:t>
    </dgm:pt>
    <dgm:pt modelId="{A55933A5-0682-483B-B2D7-F0842443305D}" type="parTrans" cxnId="{B86E613C-9B42-4ECD-8E9D-D6AED412A721}">
      <dgm:prSet/>
      <dgm:spPr/>
      <dgm:t>
        <a:bodyPr/>
        <a:lstStyle/>
        <a:p>
          <a:endParaRPr lang="en-US"/>
        </a:p>
      </dgm:t>
    </dgm:pt>
    <dgm:pt modelId="{A9021C19-8E43-45DD-A7E5-486198E1F6C7}" type="sibTrans" cxnId="{B86E613C-9B42-4ECD-8E9D-D6AED412A721}">
      <dgm:prSet/>
      <dgm:spPr/>
      <dgm:t>
        <a:bodyPr/>
        <a:lstStyle/>
        <a:p>
          <a:endParaRPr lang="en-US"/>
        </a:p>
      </dgm:t>
    </dgm:pt>
    <dgm:pt modelId="{73381930-A63F-4080-AEA1-6F0625D6C3FB}">
      <dgm:prSet phldrT="[Text]" custT="1"/>
      <dgm:spPr/>
      <dgm:t>
        <a:bodyPr/>
        <a:lstStyle/>
        <a:p>
          <a:r>
            <a:rPr lang="en-US" sz="3600" dirty="0"/>
            <a:t>Study period</a:t>
          </a:r>
        </a:p>
      </dgm:t>
    </dgm:pt>
    <dgm:pt modelId="{B5299437-0662-414B-9040-4FEEADE3CBBA}" type="parTrans" cxnId="{0CE4288B-DAF6-4C96-BD79-F9068897B1B3}">
      <dgm:prSet/>
      <dgm:spPr/>
      <dgm:t>
        <a:bodyPr/>
        <a:lstStyle/>
        <a:p>
          <a:endParaRPr lang="en-US"/>
        </a:p>
      </dgm:t>
    </dgm:pt>
    <dgm:pt modelId="{917421F0-E904-446F-B5D9-F444C07021B9}" type="sibTrans" cxnId="{0CE4288B-DAF6-4C96-BD79-F9068897B1B3}">
      <dgm:prSet/>
      <dgm:spPr/>
      <dgm:t>
        <a:bodyPr/>
        <a:lstStyle/>
        <a:p>
          <a:endParaRPr lang="en-US"/>
        </a:p>
      </dgm:t>
    </dgm:pt>
    <dgm:pt modelId="{90655EC1-5E31-47B1-9AD4-74CAA4052717}">
      <dgm:prSet phldrT="[Text]" custT="1"/>
      <dgm:spPr/>
      <dgm:t>
        <a:bodyPr/>
        <a:lstStyle/>
        <a:p>
          <a:r>
            <a:rPr lang="en-US" sz="2800" dirty="0"/>
            <a:t>4-year period</a:t>
          </a:r>
        </a:p>
      </dgm:t>
    </dgm:pt>
    <dgm:pt modelId="{0CB29B6D-A590-405D-857E-5DA141227155}" type="parTrans" cxnId="{C33E1623-40EA-4DE5-BC79-63B4E3F13DB6}">
      <dgm:prSet/>
      <dgm:spPr/>
      <dgm:t>
        <a:bodyPr/>
        <a:lstStyle/>
        <a:p>
          <a:endParaRPr lang="en-US"/>
        </a:p>
      </dgm:t>
    </dgm:pt>
    <dgm:pt modelId="{E04AA2FA-1529-4F00-AAAD-BCBB6A9B6522}" type="sibTrans" cxnId="{C33E1623-40EA-4DE5-BC79-63B4E3F13DB6}">
      <dgm:prSet/>
      <dgm:spPr/>
      <dgm:t>
        <a:bodyPr/>
        <a:lstStyle/>
        <a:p>
          <a:endParaRPr lang="en-US"/>
        </a:p>
      </dgm:t>
    </dgm:pt>
    <dgm:pt modelId="{08DA1B81-5F95-4085-AEEC-9367F93E9D26}">
      <dgm:prSet phldrT="[Text]" custT="1"/>
      <dgm:spPr/>
      <dgm:t>
        <a:bodyPr/>
        <a:lstStyle/>
        <a:p>
          <a:r>
            <a:rPr lang="en-US" sz="3600" dirty="0"/>
            <a:t>Study population</a:t>
          </a:r>
        </a:p>
        <a:p>
          <a:r>
            <a:rPr lang="en-US" sz="3600" dirty="0"/>
            <a:t>(n=345)</a:t>
          </a:r>
        </a:p>
      </dgm:t>
    </dgm:pt>
    <dgm:pt modelId="{9A16BB70-85F0-4E28-8A76-0476DEBCB103}" type="parTrans" cxnId="{699BFD08-9D4C-4FF8-B76F-D888FF893E03}">
      <dgm:prSet/>
      <dgm:spPr/>
      <dgm:t>
        <a:bodyPr/>
        <a:lstStyle/>
        <a:p>
          <a:endParaRPr lang="en-US"/>
        </a:p>
      </dgm:t>
    </dgm:pt>
    <dgm:pt modelId="{FC928DCA-0C00-4447-81FF-D2BB9F93665D}" type="sibTrans" cxnId="{699BFD08-9D4C-4FF8-B76F-D888FF893E03}">
      <dgm:prSet/>
      <dgm:spPr/>
      <dgm:t>
        <a:bodyPr/>
        <a:lstStyle/>
        <a:p>
          <a:endParaRPr lang="en-US"/>
        </a:p>
      </dgm:t>
    </dgm:pt>
    <dgm:pt modelId="{DEE9BBCA-B294-4812-BF6A-D1E00107DB92}">
      <dgm:prSet phldrT="[Text]" custT="1"/>
      <dgm:spPr/>
      <dgm:t>
        <a:bodyPr/>
        <a:lstStyle/>
        <a:p>
          <a:r>
            <a:rPr lang="en-US" sz="3200" b="1" dirty="0">
              <a:ea typeface="+mn-lt"/>
              <a:cs typeface="+mn-lt"/>
            </a:rPr>
            <a:t>345</a:t>
          </a:r>
          <a:r>
            <a:rPr lang="en-US" sz="2400" b="1" dirty="0">
              <a:ea typeface="+mn-lt"/>
              <a:cs typeface="+mn-lt"/>
            </a:rPr>
            <a:t> </a:t>
          </a:r>
          <a:r>
            <a:rPr lang="en-US" sz="2800" dirty="0">
              <a:ea typeface="+mn-lt"/>
              <a:cs typeface="+mn-lt"/>
            </a:rPr>
            <a:t>new entry Malaysian MBBS students to NUMed</a:t>
          </a:r>
          <a:endParaRPr lang="en-US" sz="2800" dirty="0"/>
        </a:p>
      </dgm:t>
    </dgm:pt>
    <dgm:pt modelId="{277B26F4-501E-4CB6-B8B3-AB61F3823D91}" type="parTrans" cxnId="{9F017F12-079D-4EFF-A62E-52CC6CC024D3}">
      <dgm:prSet/>
      <dgm:spPr/>
      <dgm:t>
        <a:bodyPr/>
        <a:lstStyle/>
        <a:p>
          <a:endParaRPr lang="en-US"/>
        </a:p>
      </dgm:t>
    </dgm:pt>
    <dgm:pt modelId="{1857C32B-8B0E-401B-9526-80A46FD3B2F5}" type="sibTrans" cxnId="{9F017F12-079D-4EFF-A62E-52CC6CC024D3}">
      <dgm:prSet/>
      <dgm:spPr/>
      <dgm:t>
        <a:bodyPr/>
        <a:lstStyle/>
        <a:p>
          <a:endParaRPr lang="en-US"/>
        </a:p>
      </dgm:t>
    </dgm:pt>
    <dgm:pt modelId="{69C6F8C0-E807-4CD1-89A7-2D12052308C4}">
      <dgm:prSet phldrT="[Text]" custT="1"/>
      <dgm:spPr/>
      <dgm:t>
        <a:bodyPr/>
        <a:lstStyle/>
        <a:p>
          <a:r>
            <a:rPr lang="en-US" sz="2800" dirty="0"/>
            <a:t>Median age : 19 years</a:t>
          </a:r>
        </a:p>
      </dgm:t>
    </dgm:pt>
    <dgm:pt modelId="{5AD18F18-543B-4C40-B399-1CD20F77347B}" type="parTrans" cxnId="{DFB78C17-3F18-4E9B-B4ED-C79995DF81E2}">
      <dgm:prSet/>
      <dgm:spPr/>
      <dgm:t>
        <a:bodyPr/>
        <a:lstStyle/>
        <a:p>
          <a:endParaRPr lang="en-US"/>
        </a:p>
      </dgm:t>
    </dgm:pt>
    <dgm:pt modelId="{5D3EDEAE-2E62-48B8-99E9-4916D654F25E}" type="sibTrans" cxnId="{DFB78C17-3F18-4E9B-B4ED-C79995DF81E2}">
      <dgm:prSet/>
      <dgm:spPr/>
      <dgm:t>
        <a:bodyPr/>
        <a:lstStyle/>
        <a:p>
          <a:endParaRPr lang="en-US"/>
        </a:p>
      </dgm:t>
    </dgm:pt>
    <dgm:pt modelId="{8CF29B7E-7B15-4C67-AEFD-F62D1EF09212}">
      <dgm:prSet phldrT="[Text]" custT="1"/>
      <dgm:spPr/>
      <dgm:t>
        <a:bodyPr/>
        <a:lstStyle/>
        <a:p>
          <a:r>
            <a:rPr lang="en-US" sz="2800" dirty="0"/>
            <a:t>From 2015-2018</a:t>
          </a:r>
        </a:p>
      </dgm:t>
    </dgm:pt>
    <dgm:pt modelId="{FE7F57FF-0DE3-4DE0-BFDF-C56C24ED09BB}" type="parTrans" cxnId="{5048D6E6-F8AA-495A-AD48-8291E8F0E831}">
      <dgm:prSet/>
      <dgm:spPr/>
      <dgm:t>
        <a:bodyPr/>
        <a:lstStyle/>
        <a:p>
          <a:endParaRPr lang="en-US"/>
        </a:p>
      </dgm:t>
    </dgm:pt>
    <dgm:pt modelId="{AD1942BB-0582-43F5-99E0-94D7C30737E8}" type="sibTrans" cxnId="{5048D6E6-F8AA-495A-AD48-8291E8F0E831}">
      <dgm:prSet/>
      <dgm:spPr/>
      <dgm:t>
        <a:bodyPr/>
        <a:lstStyle/>
        <a:p>
          <a:endParaRPr lang="en-US"/>
        </a:p>
      </dgm:t>
    </dgm:pt>
    <dgm:pt modelId="{71100797-A6AE-42C3-8E1C-BAA92CD4E0C8}">
      <dgm:prSet phldrT="[Text]" custT="1"/>
      <dgm:spPr/>
      <dgm:t>
        <a:bodyPr/>
        <a:lstStyle/>
        <a:p>
          <a:r>
            <a:rPr lang="en-US" sz="2800" dirty="0"/>
            <a:t>International and 80 students excluded due to lack of data</a:t>
          </a:r>
        </a:p>
      </dgm:t>
    </dgm:pt>
    <dgm:pt modelId="{2EE963D6-5083-43D8-8A6B-7759F4791DC5}" type="parTrans" cxnId="{363D1AC7-096F-40EC-A790-F9FCDA4D522A}">
      <dgm:prSet/>
      <dgm:spPr/>
      <dgm:t>
        <a:bodyPr/>
        <a:lstStyle/>
        <a:p>
          <a:endParaRPr lang="en-MY"/>
        </a:p>
      </dgm:t>
    </dgm:pt>
    <dgm:pt modelId="{4FED221F-D8FF-4327-89E8-956961228AAB}" type="sibTrans" cxnId="{363D1AC7-096F-40EC-A790-F9FCDA4D522A}">
      <dgm:prSet/>
      <dgm:spPr/>
      <dgm:t>
        <a:bodyPr/>
        <a:lstStyle/>
        <a:p>
          <a:endParaRPr lang="en-MY"/>
        </a:p>
      </dgm:t>
    </dgm:pt>
    <dgm:pt modelId="{F9BEECCB-62D7-4894-B21D-A9C1600C6A77}" type="pres">
      <dgm:prSet presAssocID="{605A0508-C32B-4089-8D42-6646D28E09E5}" presName="Name0" presStyleCnt="0">
        <dgm:presLayoutVars>
          <dgm:dir/>
          <dgm:animLvl val="lvl"/>
          <dgm:resizeHandles val="exact"/>
        </dgm:presLayoutVars>
      </dgm:prSet>
      <dgm:spPr/>
    </dgm:pt>
    <dgm:pt modelId="{CF237482-3752-4C53-8B99-6EBDCA63F5BF}" type="pres">
      <dgm:prSet presAssocID="{2B0F93FF-5983-4E49-A4FE-FCEC2254506E}" presName="linNode" presStyleCnt="0"/>
      <dgm:spPr/>
    </dgm:pt>
    <dgm:pt modelId="{494183EA-0DF4-4992-B861-CFD4214FA669}" type="pres">
      <dgm:prSet presAssocID="{2B0F93FF-5983-4E49-A4FE-FCEC2254506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D796F7C8-8ABF-4E7F-BBC4-B3584564C8A6}" type="pres">
      <dgm:prSet presAssocID="{2B0F93FF-5983-4E49-A4FE-FCEC2254506E}" presName="descendantText" presStyleLbl="alignAccFollowNode1" presStyleIdx="0" presStyleCnt="3" custScaleY="113923">
        <dgm:presLayoutVars>
          <dgm:bulletEnabled val="1"/>
        </dgm:presLayoutVars>
      </dgm:prSet>
      <dgm:spPr/>
    </dgm:pt>
    <dgm:pt modelId="{F6BA1CEF-B5A3-46B5-BBB7-BABC0BF70343}" type="pres">
      <dgm:prSet presAssocID="{8A34C734-60D4-4D1A-B0C9-77277AC8B12C}" presName="sp" presStyleCnt="0"/>
      <dgm:spPr/>
    </dgm:pt>
    <dgm:pt modelId="{E1EAFD33-9639-41D4-A032-68FA9EB2C432}" type="pres">
      <dgm:prSet presAssocID="{73381930-A63F-4080-AEA1-6F0625D6C3FB}" presName="linNode" presStyleCnt="0"/>
      <dgm:spPr/>
    </dgm:pt>
    <dgm:pt modelId="{90A14756-0436-4CE0-8DDC-14AF58EDFEDC}" type="pres">
      <dgm:prSet presAssocID="{73381930-A63F-4080-AEA1-6F0625D6C3F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D309B1A-06A9-4288-8725-724CD24693CD}" type="pres">
      <dgm:prSet presAssocID="{73381930-A63F-4080-AEA1-6F0625D6C3FB}" presName="descendantText" presStyleLbl="alignAccFollowNode1" presStyleIdx="1" presStyleCnt="3" custScaleY="121563">
        <dgm:presLayoutVars>
          <dgm:bulletEnabled val="1"/>
        </dgm:presLayoutVars>
      </dgm:prSet>
      <dgm:spPr/>
    </dgm:pt>
    <dgm:pt modelId="{33777EDD-74FF-4403-B6DE-6BE462D57CBC}" type="pres">
      <dgm:prSet presAssocID="{917421F0-E904-446F-B5D9-F444C07021B9}" presName="sp" presStyleCnt="0"/>
      <dgm:spPr/>
    </dgm:pt>
    <dgm:pt modelId="{7E034D92-4B47-44DD-B931-CFBBDA857680}" type="pres">
      <dgm:prSet presAssocID="{08DA1B81-5F95-4085-AEEC-9367F93E9D26}" presName="linNode" presStyleCnt="0"/>
      <dgm:spPr/>
    </dgm:pt>
    <dgm:pt modelId="{C3D2FFC7-350F-41D4-863F-A0573F705C78}" type="pres">
      <dgm:prSet presAssocID="{08DA1B81-5F95-4085-AEEC-9367F93E9D26}" presName="parentText" presStyleLbl="node1" presStyleIdx="2" presStyleCnt="3" custScaleY="189176">
        <dgm:presLayoutVars>
          <dgm:chMax val="1"/>
          <dgm:bulletEnabled val="1"/>
        </dgm:presLayoutVars>
      </dgm:prSet>
      <dgm:spPr/>
    </dgm:pt>
    <dgm:pt modelId="{36EE4213-F21A-47B1-B33D-B8832BEB8F86}" type="pres">
      <dgm:prSet presAssocID="{08DA1B81-5F95-4085-AEEC-9367F93E9D26}" presName="descendantText" presStyleLbl="alignAccFollowNode1" presStyleIdx="2" presStyleCnt="3" custScaleY="235932">
        <dgm:presLayoutVars>
          <dgm:bulletEnabled val="1"/>
        </dgm:presLayoutVars>
      </dgm:prSet>
      <dgm:spPr/>
    </dgm:pt>
  </dgm:ptLst>
  <dgm:cxnLst>
    <dgm:cxn modelId="{5D016E08-81AA-42FC-9814-303BC5EEA5D7}" type="presOf" srcId="{69C6F8C0-E807-4CD1-89A7-2D12052308C4}" destId="{36EE4213-F21A-47B1-B33D-B8832BEB8F86}" srcOrd="0" destOrd="1" presId="urn:microsoft.com/office/officeart/2005/8/layout/vList5"/>
    <dgm:cxn modelId="{699BFD08-9D4C-4FF8-B76F-D888FF893E03}" srcId="{605A0508-C32B-4089-8D42-6646D28E09E5}" destId="{08DA1B81-5F95-4085-AEEC-9367F93E9D26}" srcOrd="2" destOrd="0" parTransId="{9A16BB70-85F0-4E28-8A76-0476DEBCB103}" sibTransId="{FC928DCA-0C00-4447-81FF-D2BB9F93665D}"/>
    <dgm:cxn modelId="{9F017F12-079D-4EFF-A62E-52CC6CC024D3}" srcId="{08DA1B81-5F95-4085-AEEC-9367F93E9D26}" destId="{DEE9BBCA-B294-4812-BF6A-D1E00107DB92}" srcOrd="0" destOrd="0" parTransId="{277B26F4-501E-4CB6-B8B3-AB61F3823D91}" sibTransId="{1857C32B-8B0E-401B-9526-80A46FD3B2F5}"/>
    <dgm:cxn modelId="{DFB78C17-3F18-4E9B-B4ED-C79995DF81E2}" srcId="{08DA1B81-5F95-4085-AEEC-9367F93E9D26}" destId="{69C6F8C0-E807-4CD1-89A7-2D12052308C4}" srcOrd="1" destOrd="0" parTransId="{5AD18F18-543B-4C40-B399-1CD20F77347B}" sibTransId="{5D3EDEAE-2E62-48B8-99E9-4916D654F25E}"/>
    <dgm:cxn modelId="{C33E1623-40EA-4DE5-BC79-63B4E3F13DB6}" srcId="{73381930-A63F-4080-AEA1-6F0625D6C3FB}" destId="{90655EC1-5E31-47B1-9AD4-74CAA4052717}" srcOrd="0" destOrd="0" parTransId="{0CB29B6D-A590-405D-857E-5DA141227155}" sibTransId="{E04AA2FA-1529-4F00-AAAD-BCBB6A9B6522}"/>
    <dgm:cxn modelId="{B86E613C-9B42-4ECD-8E9D-D6AED412A721}" srcId="{2B0F93FF-5983-4E49-A4FE-FCEC2254506E}" destId="{2F160EC2-1F53-46A9-9995-80DCD2742095}" srcOrd="1" destOrd="0" parTransId="{A55933A5-0682-483B-B2D7-F0842443305D}" sibTransId="{A9021C19-8E43-45DD-A7E5-486198E1F6C7}"/>
    <dgm:cxn modelId="{F8B2EF40-C182-4856-B5E3-AF8A25BD0CC4}" type="presOf" srcId="{8CF29B7E-7B15-4C67-AEFD-F62D1EF09212}" destId="{6D309B1A-06A9-4288-8725-724CD24693CD}" srcOrd="0" destOrd="1" presId="urn:microsoft.com/office/officeart/2005/8/layout/vList5"/>
    <dgm:cxn modelId="{1DA5055B-982F-49FE-BF8B-1DAEA9DE56A5}" srcId="{605A0508-C32B-4089-8D42-6646D28E09E5}" destId="{2B0F93FF-5983-4E49-A4FE-FCEC2254506E}" srcOrd="0" destOrd="0" parTransId="{E83DA051-3D54-4D77-94FE-CA17D0267DA2}" sibTransId="{8A34C734-60D4-4D1A-B0C9-77277AC8B12C}"/>
    <dgm:cxn modelId="{60A5E441-1388-4507-A336-106402919780}" type="presOf" srcId="{73381930-A63F-4080-AEA1-6F0625D6C3FB}" destId="{90A14756-0436-4CE0-8DDC-14AF58EDFEDC}" srcOrd="0" destOrd="0" presId="urn:microsoft.com/office/officeart/2005/8/layout/vList5"/>
    <dgm:cxn modelId="{B15DBA63-DB18-4AC4-A1DC-BCCC5F3F9A34}" type="presOf" srcId="{71100797-A6AE-42C3-8E1C-BAA92CD4E0C8}" destId="{36EE4213-F21A-47B1-B33D-B8832BEB8F86}" srcOrd="0" destOrd="2" presId="urn:microsoft.com/office/officeart/2005/8/layout/vList5"/>
    <dgm:cxn modelId="{588D314F-09C1-47D9-B4A5-456C8D1F72C5}" type="presOf" srcId="{90655EC1-5E31-47B1-9AD4-74CAA4052717}" destId="{6D309B1A-06A9-4288-8725-724CD24693CD}" srcOrd="0" destOrd="0" presId="urn:microsoft.com/office/officeart/2005/8/layout/vList5"/>
    <dgm:cxn modelId="{D5E41159-A32D-420B-8133-5A7E97647A8A}" type="presOf" srcId="{DEE9BBCA-B294-4812-BF6A-D1E00107DB92}" destId="{36EE4213-F21A-47B1-B33D-B8832BEB8F86}" srcOrd="0" destOrd="0" presId="urn:microsoft.com/office/officeart/2005/8/layout/vList5"/>
    <dgm:cxn modelId="{0CE4288B-DAF6-4C96-BD79-F9068897B1B3}" srcId="{605A0508-C32B-4089-8D42-6646D28E09E5}" destId="{73381930-A63F-4080-AEA1-6F0625D6C3FB}" srcOrd="1" destOrd="0" parTransId="{B5299437-0662-414B-9040-4FEEADE3CBBA}" sibTransId="{917421F0-E904-446F-B5D9-F444C07021B9}"/>
    <dgm:cxn modelId="{09DC23AA-B4B3-4929-BB34-7F8D391BA285}" srcId="{2B0F93FF-5983-4E49-A4FE-FCEC2254506E}" destId="{1B596FAF-E13B-44D8-B9B6-C515A4A42725}" srcOrd="0" destOrd="0" parTransId="{9317D8AF-972A-4521-BB74-374762480768}" sibTransId="{80D50FC1-3F3E-4E85-A524-A439B8571267}"/>
    <dgm:cxn modelId="{363D1AC7-096F-40EC-A790-F9FCDA4D522A}" srcId="{08DA1B81-5F95-4085-AEEC-9367F93E9D26}" destId="{71100797-A6AE-42C3-8E1C-BAA92CD4E0C8}" srcOrd="2" destOrd="0" parTransId="{2EE963D6-5083-43D8-8A6B-7759F4791DC5}" sibTransId="{4FED221F-D8FF-4327-89E8-956961228AAB}"/>
    <dgm:cxn modelId="{C940DCCB-1D1C-432B-839E-6EE307F123C2}" type="presOf" srcId="{2B0F93FF-5983-4E49-A4FE-FCEC2254506E}" destId="{494183EA-0DF4-4992-B861-CFD4214FA669}" srcOrd="0" destOrd="0" presId="urn:microsoft.com/office/officeart/2005/8/layout/vList5"/>
    <dgm:cxn modelId="{957373D2-D8FF-4C3E-AEC0-91C4B17C5F01}" type="presOf" srcId="{2F160EC2-1F53-46A9-9995-80DCD2742095}" destId="{D796F7C8-8ABF-4E7F-BBC4-B3584564C8A6}" srcOrd="0" destOrd="1" presId="urn:microsoft.com/office/officeart/2005/8/layout/vList5"/>
    <dgm:cxn modelId="{CFB6D2D8-B11B-480A-B902-00FCE7AF3E7C}" type="presOf" srcId="{08DA1B81-5F95-4085-AEEC-9367F93E9D26}" destId="{C3D2FFC7-350F-41D4-863F-A0573F705C78}" srcOrd="0" destOrd="0" presId="urn:microsoft.com/office/officeart/2005/8/layout/vList5"/>
    <dgm:cxn modelId="{03B8B2DF-A7C5-408A-911E-666ED1FC8B85}" type="presOf" srcId="{605A0508-C32B-4089-8D42-6646D28E09E5}" destId="{F9BEECCB-62D7-4894-B21D-A9C1600C6A77}" srcOrd="0" destOrd="0" presId="urn:microsoft.com/office/officeart/2005/8/layout/vList5"/>
    <dgm:cxn modelId="{5048D6E6-F8AA-495A-AD48-8291E8F0E831}" srcId="{73381930-A63F-4080-AEA1-6F0625D6C3FB}" destId="{8CF29B7E-7B15-4C67-AEFD-F62D1EF09212}" srcOrd="1" destOrd="0" parTransId="{FE7F57FF-0DE3-4DE0-BFDF-C56C24ED09BB}" sibTransId="{AD1942BB-0582-43F5-99E0-94D7C30737E8}"/>
    <dgm:cxn modelId="{84EC29EF-3C37-44CF-A19D-049CFFDA2FB0}" type="presOf" srcId="{1B596FAF-E13B-44D8-B9B6-C515A4A42725}" destId="{D796F7C8-8ABF-4E7F-BBC4-B3584564C8A6}" srcOrd="0" destOrd="0" presId="urn:microsoft.com/office/officeart/2005/8/layout/vList5"/>
    <dgm:cxn modelId="{78BD3D7A-BC66-48AC-8E47-E9D35B089DDD}" type="presParOf" srcId="{F9BEECCB-62D7-4894-B21D-A9C1600C6A77}" destId="{CF237482-3752-4C53-8B99-6EBDCA63F5BF}" srcOrd="0" destOrd="0" presId="urn:microsoft.com/office/officeart/2005/8/layout/vList5"/>
    <dgm:cxn modelId="{058BD71A-85D0-44CA-BEA6-FA41C2AA55CD}" type="presParOf" srcId="{CF237482-3752-4C53-8B99-6EBDCA63F5BF}" destId="{494183EA-0DF4-4992-B861-CFD4214FA669}" srcOrd="0" destOrd="0" presId="urn:microsoft.com/office/officeart/2005/8/layout/vList5"/>
    <dgm:cxn modelId="{148F6B10-B7EE-41DC-8EEF-5A1DB1B5AEA8}" type="presParOf" srcId="{CF237482-3752-4C53-8B99-6EBDCA63F5BF}" destId="{D796F7C8-8ABF-4E7F-BBC4-B3584564C8A6}" srcOrd="1" destOrd="0" presId="urn:microsoft.com/office/officeart/2005/8/layout/vList5"/>
    <dgm:cxn modelId="{74548028-27AC-4F46-AAEF-251D63E85C71}" type="presParOf" srcId="{F9BEECCB-62D7-4894-B21D-A9C1600C6A77}" destId="{F6BA1CEF-B5A3-46B5-BBB7-BABC0BF70343}" srcOrd="1" destOrd="0" presId="urn:microsoft.com/office/officeart/2005/8/layout/vList5"/>
    <dgm:cxn modelId="{0BCE8684-11D2-4630-A26A-20EF39616CCC}" type="presParOf" srcId="{F9BEECCB-62D7-4894-B21D-A9C1600C6A77}" destId="{E1EAFD33-9639-41D4-A032-68FA9EB2C432}" srcOrd="2" destOrd="0" presId="urn:microsoft.com/office/officeart/2005/8/layout/vList5"/>
    <dgm:cxn modelId="{F9BE570B-F1F5-4C25-BC3F-41A4514D0850}" type="presParOf" srcId="{E1EAFD33-9639-41D4-A032-68FA9EB2C432}" destId="{90A14756-0436-4CE0-8DDC-14AF58EDFEDC}" srcOrd="0" destOrd="0" presId="urn:microsoft.com/office/officeart/2005/8/layout/vList5"/>
    <dgm:cxn modelId="{46D8F8A2-0D50-4B22-87B8-4682CFC566E1}" type="presParOf" srcId="{E1EAFD33-9639-41D4-A032-68FA9EB2C432}" destId="{6D309B1A-06A9-4288-8725-724CD24693CD}" srcOrd="1" destOrd="0" presId="urn:microsoft.com/office/officeart/2005/8/layout/vList5"/>
    <dgm:cxn modelId="{E6B78448-CEB1-41B2-BED9-681FDDC2A55F}" type="presParOf" srcId="{F9BEECCB-62D7-4894-B21D-A9C1600C6A77}" destId="{33777EDD-74FF-4403-B6DE-6BE462D57CBC}" srcOrd="3" destOrd="0" presId="urn:microsoft.com/office/officeart/2005/8/layout/vList5"/>
    <dgm:cxn modelId="{84E71007-F5D5-486E-999F-0C0DA58BFFED}" type="presParOf" srcId="{F9BEECCB-62D7-4894-B21D-A9C1600C6A77}" destId="{7E034D92-4B47-44DD-B931-CFBBDA857680}" srcOrd="4" destOrd="0" presId="urn:microsoft.com/office/officeart/2005/8/layout/vList5"/>
    <dgm:cxn modelId="{9C5D6968-D0B2-4CF0-A3CF-703DDC3EFB0D}" type="presParOf" srcId="{7E034D92-4B47-44DD-B931-CFBBDA857680}" destId="{C3D2FFC7-350F-41D4-863F-A0573F705C78}" srcOrd="0" destOrd="0" presId="urn:microsoft.com/office/officeart/2005/8/layout/vList5"/>
    <dgm:cxn modelId="{2689CC99-687C-425A-847E-2F43CFB8F632}" type="presParOf" srcId="{7E034D92-4B47-44DD-B931-CFBBDA857680}" destId="{36EE4213-F21A-47B1-B33D-B8832BEB8F8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5A0508-C32B-4089-8D42-6646D28E09E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0F93FF-5983-4E49-A4FE-FCEC2254506E}">
      <dgm:prSet phldrT="[Text]" custT="1"/>
      <dgm:spPr/>
      <dgm:t>
        <a:bodyPr/>
        <a:lstStyle/>
        <a:p>
          <a:r>
            <a:rPr lang="en-US" sz="2800" b="1" dirty="0"/>
            <a:t>Health Screening Report</a:t>
          </a:r>
        </a:p>
        <a:p>
          <a:r>
            <a:rPr lang="en-US" sz="2800" b="1" dirty="0"/>
            <a:t>OH Questionnaire </a:t>
          </a:r>
        </a:p>
      </dgm:t>
    </dgm:pt>
    <dgm:pt modelId="{E83DA051-3D54-4D77-94FE-CA17D0267DA2}" type="parTrans" cxnId="{1DA5055B-982F-49FE-BF8B-1DAEA9DE56A5}">
      <dgm:prSet/>
      <dgm:spPr/>
      <dgm:t>
        <a:bodyPr/>
        <a:lstStyle/>
        <a:p>
          <a:endParaRPr lang="en-US"/>
        </a:p>
      </dgm:t>
    </dgm:pt>
    <dgm:pt modelId="{8A34C734-60D4-4D1A-B0C9-77277AC8B12C}" type="sibTrans" cxnId="{1DA5055B-982F-49FE-BF8B-1DAEA9DE56A5}">
      <dgm:prSet/>
      <dgm:spPr/>
      <dgm:t>
        <a:bodyPr/>
        <a:lstStyle/>
        <a:p>
          <a:endParaRPr lang="en-US"/>
        </a:p>
      </dgm:t>
    </dgm:pt>
    <dgm:pt modelId="{1B596FAF-E13B-44D8-B9B6-C515A4A42725}">
      <dgm:prSet phldrT="[Text]" custT="1"/>
      <dgm:spPr/>
      <dgm:t>
        <a:bodyPr/>
        <a:lstStyle/>
        <a:p>
          <a:r>
            <a:rPr lang="en-US" sz="2800" dirty="0"/>
            <a:t>Demographic data</a:t>
          </a:r>
        </a:p>
      </dgm:t>
    </dgm:pt>
    <dgm:pt modelId="{9317D8AF-972A-4521-BB74-374762480768}" type="parTrans" cxnId="{09DC23AA-B4B3-4929-BB34-7F8D391BA285}">
      <dgm:prSet/>
      <dgm:spPr/>
      <dgm:t>
        <a:bodyPr/>
        <a:lstStyle/>
        <a:p>
          <a:endParaRPr lang="en-US"/>
        </a:p>
      </dgm:t>
    </dgm:pt>
    <dgm:pt modelId="{80D50FC1-3F3E-4E85-A524-A439B8571267}" type="sibTrans" cxnId="{09DC23AA-B4B3-4929-BB34-7F8D391BA285}">
      <dgm:prSet/>
      <dgm:spPr/>
      <dgm:t>
        <a:bodyPr/>
        <a:lstStyle/>
        <a:p>
          <a:endParaRPr lang="en-US"/>
        </a:p>
      </dgm:t>
    </dgm:pt>
    <dgm:pt modelId="{73381930-A63F-4080-AEA1-6F0625D6C3FB}">
      <dgm:prSet phldrT="[Text]" custT="1"/>
      <dgm:spPr/>
      <dgm:t>
        <a:bodyPr/>
        <a:lstStyle/>
        <a:p>
          <a:r>
            <a:rPr lang="en-US" sz="3600" dirty="0"/>
            <a:t>Data template</a:t>
          </a:r>
        </a:p>
      </dgm:t>
    </dgm:pt>
    <dgm:pt modelId="{B5299437-0662-414B-9040-4FEEADE3CBBA}" type="parTrans" cxnId="{0CE4288B-DAF6-4C96-BD79-F9068897B1B3}">
      <dgm:prSet/>
      <dgm:spPr/>
      <dgm:t>
        <a:bodyPr/>
        <a:lstStyle/>
        <a:p>
          <a:endParaRPr lang="en-US"/>
        </a:p>
      </dgm:t>
    </dgm:pt>
    <dgm:pt modelId="{917421F0-E904-446F-B5D9-F444C07021B9}" type="sibTrans" cxnId="{0CE4288B-DAF6-4C96-BD79-F9068897B1B3}">
      <dgm:prSet/>
      <dgm:spPr/>
      <dgm:t>
        <a:bodyPr/>
        <a:lstStyle/>
        <a:p>
          <a:endParaRPr lang="en-US"/>
        </a:p>
      </dgm:t>
    </dgm:pt>
    <dgm:pt modelId="{90655EC1-5E31-47B1-9AD4-74CAA4052717}">
      <dgm:prSet phldrT="[Text]" custT="1"/>
      <dgm:spPr/>
      <dgm:t>
        <a:bodyPr/>
        <a:lstStyle/>
        <a:p>
          <a:r>
            <a:rPr lang="en-US" sz="2800" dirty="0"/>
            <a:t>Data obtained were recorded in pre-designed data template</a:t>
          </a:r>
        </a:p>
      </dgm:t>
    </dgm:pt>
    <dgm:pt modelId="{0CB29B6D-A590-405D-857E-5DA141227155}" type="parTrans" cxnId="{C33E1623-40EA-4DE5-BC79-63B4E3F13DB6}">
      <dgm:prSet/>
      <dgm:spPr/>
      <dgm:t>
        <a:bodyPr/>
        <a:lstStyle/>
        <a:p>
          <a:endParaRPr lang="en-US"/>
        </a:p>
      </dgm:t>
    </dgm:pt>
    <dgm:pt modelId="{E04AA2FA-1529-4F00-AAAD-BCBB6A9B6522}" type="sibTrans" cxnId="{C33E1623-40EA-4DE5-BC79-63B4E3F13DB6}">
      <dgm:prSet/>
      <dgm:spPr/>
      <dgm:t>
        <a:bodyPr/>
        <a:lstStyle/>
        <a:p>
          <a:endParaRPr lang="en-US"/>
        </a:p>
      </dgm:t>
    </dgm:pt>
    <dgm:pt modelId="{A634ED8D-9FF3-4E3F-846D-8B27CB34F202}">
      <dgm:prSet phldrT="[Text]" custT="1"/>
      <dgm:spPr/>
      <dgm:t>
        <a:bodyPr/>
        <a:lstStyle/>
        <a:p>
          <a:r>
            <a:rPr lang="en-US" sz="2800" dirty="0"/>
            <a:t>Vaccination status</a:t>
          </a:r>
        </a:p>
      </dgm:t>
    </dgm:pt>
    <dgm:pt modelId="{C64D2ABE-3C2B-492F-9BC3-396ADD06AA4D}" type="parTrans" cxnId="{BC6A5BE0-5AE6-42F5-BF0F-2068744880B3}">
      <dgm:prSet/>
      <dgm:spPr/>
      <dgm:t>
        <a:bodyPr/>
        <a:lstStyle/>
        <a:p>
          <a:endParaRPr lang="en-US"/>
        </a:p>
      </dgm:t>
    </dgm:pt>
    <dgm:pt modelId="{034D3063-B5A3-4741-ADCE-82024B00DE3A}" type="sibTrans" cxnId="{BC6A5BE0-5AE6-42F5-BF0F-2068744880B3}">
      <dgm:prSet/>
      <dgm:spPr/>
      <dgm:t>
        <a:bodyPr/>
        <a:lstStyle/>
        <a:p>
          <a:endParaRPr lang="en-US"/>
        </a:p>
      </dgm:t>
    </dgm:pt>
    <dgm:pt modelId="{DDC8CFAB-CE3C-4759-98AC-FF6758ECF35A}">
      <dgm:prSet phldrT="[Text]" custT="1"/>
      <dgm:spPr/>
      <dgm:t>
        <a:bodyPr/>
        <a:lstStyle/>
        <a:p>
          <a:r>
            <a:rPr lang="en-US" sz="2800" dirty="0"/>
            <a:t>Seroconversion status (Antibody titer)</a:t>
          </a:r>
        </a:p>
      </dgm:t>
    </dgm:pt>
    <dgm:pt modelId="{1F33D25A-DF72-480C-87FD-608134E846E3}" type="parTrans" cxnId="{20FA742D-D487-4FC1-84F3-5E2FD7509210}">
      <dgm:prSet/>
      <dgm:spPr/>
      <dgm:t>
        <a:bodyPr/>
        <a:lstStyle/>
        <a:p>
          <a:endParaRPr lang="en-US"/>
        </a:p>
      </dgm:t>
    </dgm:pt>
    <dgm:pt modelId="{0414AEB8-5AD7-4F8D-9157-262C89C5A100}" type="sibTrans" cxnId="{20FA742D-D487-4FC1-84F3-5E2FD7509210}">
      <dgm:prSet/>
      <dgm:spPr/>
      <dgm:t>
        <a:bodyPr/>
        <a:lstStyle/>
        <a:p>
          <a:endParaRPr lang="en-US"/>
        </a:p>
      </dgm:t>
    </dgm:pt>
    <dgm:pt modelId="{F9BEECCB-62D7-4894-B21D-A9C1600C6A77}" type="pres">
      <dgm:prSet presAssocID="{605A0508-C32B-4089-8D42-6646D28E09E5}" presName="Name0" presStyleCnt="0">
        <dgm:presLayoutVars>
          <dgm:dir/>
          <dgm:animLvl val="lvl"/>
          <dgm:resizeHandles val="exact"/>
        </dgm:presLayoutVars>
      </dgm:prSet>
      <dgm:spPr/>
    </dgm:pt>
    <dgm:pt modelId="{CF237482-3752-4C53-8B99-6EBDCA63F5BF}" type="pres">
      <dgm:prSet presAssocID="{2B0F93FF-5983-4E49-A4FE-FCEC2254506E}" presName="linNode" presStyleCnt="0"/>
      <dgm:spPr/>
    </dgm:pt>
    <dgm:pt modelId="{494183EA-0DF4-4992-B861-CFD4214FA669}" type="pres">
      <dgm:prSet presAssocID="{2B0F93FF-5983-4E49-A4FE-FCEC2254506E}" presName="parentText" presStyleLbl="node1" presStyleIdx="0" presStyleCnt="2" custScaleX="108008" custLinFactNeighborX="-852" custLinFactNeighborY="-1223">
        <dgm:presLayoutVars>
          <dgm:chMax val="1"/>
          <dgm:bulletEnabled val="1"/>
        </dgm:presLayoutVars>
      </dgm:prSet>
      <dgm:spPr/>
    </dgm:pt>
    <dgm:pt modelId="{D796F7C8-8ABF-4E7F-BBC4-B3584564C8A6}" type="pres">
      <dgm:prSet presAssocID="{2B0F93FF-5983-4E49-A4FE-FCEC2254506E}" presName="descendantText" presStyleLbl="alignAccFollowNode1" presStyleIdx="0" presStyleCnt="2" custScaleY="134943">
        <dgm:presLayoutVars>
          <dgm:bulletEnabled val="1"/>
        </dgm:presLayoutVars>
      </dgm:prSet>
      <dgm:spPr/>
    </dgm:pt>
    <dgm:pt modelId="{F6BA1CEF-B5A3-46B5-BBB7-BABC0BF70343}" type="pres">
      <dgm:prSet presAssocID="{8A34C734-60D4-4D1A-B0C9-77277AC8B12C}" presName="sp" presStyleCnt="0"/>
      <dgm:spPr/>
    </dgm:pt>
    <dgm:pt modelId="{E1EAFD33-9639-41D4-A032-68FA9EB2C432}" type="pres">
      <dgm:prSet presAssocID="{73381930-A63F-4080-AEA1-6F0625D6C3FB}" presName="linNode" presStyleCnt="0"/>
      <dgm:spPr/>
    </dgm:pt>
    <dgm:pt modelId="{90A14756-0436-4CE0-8DDC-14AF58EDFEDC}" type="pres">
      <dgm:prSet presAssocID="{73381930-A63F-4080-AEA1-6F0625D6C3FB}" presName="parentText" presStyleLbl="node1" presStyleIdx="1" presStyleCnt="2" custScaleX="110570">
        <dgm:presLayoutVars>
          <dgm:chMax val="1"/>
          <dgm:bulletEnabled val="1"/>
        </dgm:presLayoutVars>
      </dgm:prSet>
      <dgm:spPr/>
    </dgm:pt>
    <dgm:pt modelId="{6D309B1A-06A9-4288-8725-724CD24693CD}" type="pres">
      <dgm:prSet presAssocID="{73381930-A63F-4080-AEA1-6F0625D6C3FB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C33E1623-40EA-4DE5-BC79-63B4E3F13DB6}" srcId="{73381930-A63F-4080-AEA1-6F0625D6C3FB}" destId="{90655EC1-5E31-47B1-9AD4-74CAA4052717}" srcOrd="0" destOrd="0" parTransId="{0CB29B6D-A590-405D-857E-5DA141227155}" sibTransId="{E04AA2FA-1529-4F00-AAAD-BCBB6A9B6522}"/>
    <dgm:cxn modelId="{20FA742D-D487-4FC1-84F3-5E2FD7509210}" srcId="{2B0F93FF-5983-4E49-A4FE-FCEC2254506E}" destId="{DDC8CFAB-CE3C-4759-98AC-FF6758ECF35A}" srcOrd="2" destOrd="0" parTransId="{1F33D25A-DF72-480C-87FD-608134E846E3}" sibTransId="{0414AEB8-5AD7-4F8D-9157-262C89C5A100}"/>
    <dgm:cxn modelId="{1DA5055B-982F-49FE-BF8B-1DAEA9DE56A5}" srcId="{605A0508-C32B-4089-8D42-6646D28E09E5}" destId="{2B0F93FF-5983-4E49-A4FE-FCEC2254506E}" srcOrd="0" destOrd="0" parTransId="{E83DA051-3D54-4D77-94FE-CA17D0267DA2}" sibTransId="{8A34C734-60D4-4D1A-B0C9-77277AC8B12C}"/>
    <dgm:cxn modelId="{60A5E441-1388-4507-A336-106402919780}" type="presOf" srcId="{73381930-A63F-4080-AEA1-6F0625D6C3FB}" destId="{90A14756-0436-4CE0-8DDC-14AF58EDFEDC}" srcOrd="0" destOrd="0" presId="urn:microsoft.com/office/officeart/2005/8/layout/vList5"/>
    <dgm:cxn modelId="{8FE2C362-E3B0-43A3-A0CE-C2E4DB61A5B7}" type="presOf" srcId="{DDC8CFAB-CE3C-4759-98AC-FF6758ECF35A}" destId="{D796F7C8-8ABF-4E7F-BBC4-B3584564C8A6}" srcOrd="0" destOrd="2" presId="urn:microsoft.com/office/officeart/2005/8/layout/vList5"/>
    <dgm:cxn modelId="{588D314F-09C1-47D9-B4A5-456C8D1F72C5}" type="presOf" srcId="{90655EC1-5E31-47B1-9AD4-74CAA4052717}" destId="{6D309B1A-06A9-4288-8725-724CD24693CD}" srcOrd="0" destOrd="0" presId="urn:microsoft.com/office/officeart/2005/8/layout/vList5"/>
    <dgm:cxn modelId="{0CE4288B-DAF6-4C96-BD79-F9068897B1B3}" srcId="{605A0508-C32B-4089-8D42-6646D28E09E5}" destId="{73381930-A63F-4080-AEA1-6F0625D6C3FB}" srcOrd="1" destOrd="0" parTransId="{B5299437-0662-414B-9040-4FEEADE3CBBA}" sibTransId="{917421F0-E904-446F-B5D9-F444C07021B9}"/>
    <dgm:cxn modelId="{E6B37092-6DBB-44EA-8E17-3EFEC401256A}" type="presOf" srcId="{A634ED8D-9FF3-4E3F-846D-8B27CB34F202}" destId="{D796F7C8-8ABF-4E7F-BBC4-B3584564C8A6}" srcOrd="0" destOrd="1" presId="urn:microsoft.com/office/officeart/2005/8/layout/vList5"/>
    <dgm:cxn modelId="{09DC23AA-B4B3-4929-BB34-7F8D391BA285}" srcId="{2B0F93FF-5983-4E49-A4FE-FCEC2254506E}" destId="{1B596FAF-E13B-44D8-B9B6-C515A4A42725}" srcOrd="0" destOrd="0" parTransId="{9317D8AF-972A-4521-BB74-374762480768}" sibTransId="{80D50FC1-3F3E-4E85-A524-A439B8571267}"/>
    <dgm:cxn modelId="{C940DCCB-1D1C-432B-839E-6EE307F123C2}" type="presOf" srcId="{2B0F93FF-5983-4E49-A4FE-FCEC2254506E}" destId="{494183EA-0DF4-4992-B861-CFD4214FA669}" srcOrd="0" destOrd="0" presId="urn:microsoft.com/office/officeart/2005/8/layout/vList5"/>
    <dgm:cxn modelId="{03B8B2DF-A7C5-408A-911E-666ED1FC8B85}" type="presOf" srcId="{605A0508-C32B-4089-8D42-6646D28E09E5}" destId="{F9BEECCB-62D7-4894-B21D-A9C1600C6A77}" srcOrd="0" destOrd="0" presId="urn:microsoft.com/office/officeart/2005/8/layout/vList5"/>
    <dgm:cxn modelId="{BC6A5BE0-5AE6-42F5-BF0F-2068744880B3}" srcId="{2B0F93FF-5983-4E49-A4FE-FCEC2254506E}" destId="{A634ED8D-9FF3-4E3F-846D-8B27CB34F202}" srcOrd="1" destOrd="0" parTransId="{C64D2ABE-3C2B-492F-9BC3-396ADD06AA4D}" sibTransId="{034D3063-B5A3-4741-ADCE-82024B00DE3A}"/>
    <dgm:cxn modelId="{84EC29EF-3C37-44CF-A19D-049CFFDA2FB0}" type="presOf" srcId="{1B596FAF-E13B-44D8-B9B6-C515A4A42725}" destId="{D796F7C8-8ABF-4E7F-BBC4-B3584564C8A6}" srcOrd="0" destOrd="0" presId="urn:microsoft.com/office/officeart/2005/8/layout/vList5"/>
    <dgm:cxn modelId="{78BD3D7A-BC66-48AC-8E47-E9D35B089DDD}" type="presParOf" srcId="{F9BEECCB-62D7-4894-B21D-A9C1600C6A77}" destId="{CF237482-3752-4C53-8B99-6EBDCA63F5BF}" srcOrd="0" destOrd="0" presId="urn:microsoft.com/office/officeart/2005/8/layout/vList5"/>
    <dgm:cxn modelId="{058BD71A-85D0-44CA-BEA6-FA41C2AA55CD}" type="presParOf" srcId="{CF237482-3752-4C53-8B99-6EBDCA63F5BF}" destId="{494183EA-0DF4-4992-B861-CFD4214FA669}" srcOrd="0" destOrd="0" presId="urn:microsoft.com/office/officeart/2005/8/layout/vList5"/>
    <dgm:cxn modelId="{148F6B10-B7EE-41DC-8EEF-5A1DB1B5AEA8}" type="presParOf" srcId="{CF237482-3752-4C53-8B99-6EBDCA63F5BF}" destId="{D796F7C8-8ABF-4E7F-BBC4-B3584564C8A6}" srcOrd="1" destOrd="0" presId="urn:microsoft.com/office/officeart/2005/8/layout/vList5"/>
    <dgm:cxn modelId="{74548028-27AC-4F46-AAEF-251D63E85C71}" type="presParOf" srcId="{F9BEECCB-62D7-4894-B21D-A9C1600C6A77}" destId="{F6BA1CEF-B5A3-46B5-BBB7-BABC0BF70343}" srcOrd="1" destOrd="0" presId="urn:microsoft.com/office/officeart/2005/8/layout/vList5"/>
    <dgm:cxn modelId="{0BCE8684-11D2-4630-A26A-20EF39616CCC}" type="presParOf" srcId="{F9BEECCB-62D7-4894-B21D-A9C1600C6A77}" destId="{E1EAFD33-9639-41D4-A032-68FA9EB2C432}" srcOrd="2" destOrd="0" presId="urn:microsoft.com/office/officeart/2005/8/layout/vList5"/>
    <dgm:cxn modelId="{F9BE570B-F1F5-4C25-BC3F-41A4514D0850}" type="presParOf" srcId="{E1EAFD33-9639-41D4-A032-68FA9EB2C432}" destId="{90A14756-0436-4CE0-8DDC-14AF58EDFEDC}" srcOrd="0" destOrd="0" presId="urn:microsoft.com/office/officeart/2005/8/layout/vList5"/>
    <dgm:cxn modelId="{46D8F8A2-0D50-4B22-87B8-4682CFC566E1}" type="presParOf" srcId="{E1EAFD33-9639-41D4-A032-68FA9EB2C432}" destId="{6D309B1A-06A9-4288-8725-724CD24693C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5A0508-C32B-4089-8D42-6646D28E09E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0F93FF-5983-4E49-A4FE-FCEC2254506E}">
      <dgm:prSet phldrT="[Text]" custT="1"/>
      <dgm:spPr/>
      <dgm:t>
        <a:bodyPr/>
        <a:lstStyle/>
        <a:p>
          <a:r>
            <a:rPr lang="en-US" sz="3200" dirty="0"/>
            <a:t>Data analysis</a:t>
          </a:r>
        </a:p>
      </dgm:t>
    </dgm:pt>
    <dgm:pt modelId="{E83DA051-3D54-4D77-94FE-CA17D0267DA2}" type="parTrans" cxnId="{1DA5055B-982F-49FE-BF8B-1DAEA9DE56A5}">
      <dgm:prSet/>
      <dgm:spPr/>
      <dgm:t>
        <a:bodyPr/>
        <a:lstStyle/>
        <a:p>
          <a:endParaRPr lang="en-US"/>
        </a:p>
      </dgm:t>
    </dgm:pt>
    <dgm:pt modelId="{8A34C734-60D4-4D1A-B0C9-77277AC8B12C}" type="sibTrans" cxnId="{1DA5055B-982F-49FE-BF8B-1DAEA9DE56A5}">
      <dgm:prSet/>
      <dgm:spPr/>
      <dgm:t>
        <a:bodyPr/>
        <a:lstStyle/>
        <a:p>
          <a:endParaRPr lang="en-US"/>
        </a:p>
      </dgm:t>
    </dgm:pt>
    <dgm:pt modelId="{08DA1B81-5F95-4085-AEEC-9367F93E9D26}">
      <dgm:prSet phldrT="[Text]" custT="1"/>
      <dgm:spPr/>
      <dgm:t>
        <a:bodyPr/>
        <a:lstStyle/>
        <a:p>
          <a:r>
            <a:rPr lang="en-US" sz="3600" dirty="0"/>
            <a:t>Statistical analysis</a:t>
          </a:r>
        </a:p>
      </dgm:t>
    </dgm:pt>
    <dgm:pt modelId="{9A16BB70-85F0-4E28-8A76-0476DEBCB103}" type="parTrans" cxnId="{699BFD08-9D4C-4FF8-B76F-D888FF893E03}">
      <dgm:prSet/>
      <dgm:spPr/>
      <dgm:t>
        <a:bodyPr/>
        <a:lstStyle/>
        <a:p>
          <a:endParaRPr lang="en-US"/>
        </a:p>
      </dgm:t>
    </dgm:pt>
    <dgm:pt modelId="{FC928DCA-0C00-4447-81FF-D2BB9F93665D}" type="sibTrans" cxnId="{699BFD08-9D4C-4FF8-B76F-D888FF893E03}">
      <dgm:prSet/>
      <dgm:spPr/>
      <dgm:t>
        <a:bodyPr/>
        <a:lstStyle/>
        <a:p>
          <a:endParaRPr lang="en-US"/>
        </a:p>
      </dgm:t>
    </dgm:pt>
    <dgm:pt modelId="{DEE9BBCA-B294-4812-BF6A-D1E00107DB92}">
      <dgm:prSet phldrT="[Text]" custT="1"/>
      <dgm:spPr/>
      <dgm:t>
        <a:bodyPr/>
        <a:lstStyle/>
        <a:p>
          <a:r>
            <a:rPr lang="en-US" sz="2800" dirty="0"/>
            <a:t>Comparative statistics using Prism</a:t>
          </a:r>
        </a:p>
      </dgm:t>
    </dgm:pt>
    <dgm:pt modelId="{277B26F4-501E-4CB6-B8B3-AB61F3823D91}" type="parTrans" cxnId="{9F017F12-079D-4EFF-A62E-52CC6CC024D3}">
      <dgm:prSet/>
      <dgm:spPr/>
      <dgm:t>
        <a:bodyPr/>
        <a:lstStyle/>
        <a:p>
          <a:endParaRPr lang="en-US"/>
        </a:p>
      </dgm:t>
    </dgm:pt>
    <dgm:pt modelId="{1857C32B-8B0E-401B-9526-80A46FD3B2F5}" type="sibTrans" cxnId="{9F017F12-079D-4EFF-A62E-52CC6CC024D3}">
      <dgm:prSet/>
      <dgm:spPr/>
      <dgm:t>
        <a:bodyPr/>
        <a:lstStyle/>
        <a:p>
          <a:endParaRPr lang="en-US"/>
        </a:p>
      </dgm:t>
    </dgm:pt>
    <dgm:pt modelId="{279B8D3E-6FFD-4E28-BD9A-4ACFDAF9CCCB}">
      <dgm:prSet phldrT="[Text]" custT="1"/>
      <dgm:spPr/>
      <dgm:t>
        <a:bodyPr/>
        <a:lstStyle/>
        <a:p>
          <a:r>
            <a:rPr lang="en-US" sz="2800" dirty="0"/>
            <a:t>Statistical significance defined as a         p-value &lt;0.05</a:t>
          </a:r>
        </a:p>
      </dgm:t>
    </dgm:pt>
    <dgm:pt modelId="{845E1977-5CCF-4BCB-9F1A-163839814919}" type="parTrans" cxnId="{F21C15BB-6F1E-4703-8AA1-98322E74AB30}">
      <dgm:prSet/>
      <dgm:spPr/>
      <dgm:t>
        <a:bodyPr/>
        <a:lstStyle/>
        <a:p>
          <a:endParaRPr lang="en-US"/>
        </a:p>
      </dgm:t>
    </dgm:pt>
    <dgm:pt modelId="{A48833F9-83FD-4598-A122-1FFFE40BE04B}" type="sibTrans" cxnId="{F21C15BB-6F1E-4703-8AA1-98322E74AB30}">
      <dgm:prSet/>
      <dgm:spPr/>
      <dgm:t>
        <a:bodyPr/>
        <a:lstStyle/>
        <a:p>
          <a:endParaRPr lang="en-US"/>
        </a:p>
      </dgm:t>
    </dgm:pt>
    <dgm:pt modelId="{1B596FAF-E13B-44D8-B9B6-C515A4A42725}">
      <dgm:prSet phldrT="[Text]" custT="1"/>
      <dgm:spPr/>
      <dgm:t>
        <a:bodyPr/>
        <a:lstStyle/>
        <a:p>
          <a:r>
            <a:rPr lang="en-US" sz="2800" dirty="0"/>
            <a:t>Seroconversion rate were calculated</a:t>
          </a:r>
        </a:p>
      </dgm:t>
    </dgm:pt>
    <dgm:pt modelId="{80D50FC1-3F3E-4E85-A524-A439B8571267}" type="sibTrans" cxnId="{09DC23AA-B4B3-4929-BB34-7F8D391BA285}">
      <dgm:prSet/>
      <dgm:spPr/>
      <dgm:t>
        <a:bodyPr/>
        <a:lstStyle/>
        <a:p>
          <a:endParaRPr lang="en-US"/>
        </a:p>
      </dgm:t>
    </dgm:pt>
    <dgm:pt modelId="{9317D8AF-972A-4521-BB74-374762480768}" type="parTrans" cxnId="{09DC23AA-B4B3-4929-BB34-7F8D391BA285}">
      <dgm:prSet/>
      <dgm:spPr/>
      <dgm:t>
        <a:bodyPr/>
        <a:lstStyle/>
        <a:p>
          <a:endParaRPr lang="en-US"/>
        </a:p>
      </dgm:t>
    </dgm:pt>
    <dgm:pt modelId="{24A36F7F-146F-4A24-887B-11FB91B5BDBE}">
      <dgm:prSet custT="1"/>
      <dgm:spPr/>
      <dgm:t>
        <a:bodyPr/>
        <a:lstStyle/>
        <a:p>
          <a:r>
            <a:rPr lang="en-US" sz="2800" dirty="0"/>
            <a:t>Data matching and comparison </a:t>
          </a:r>
        </a:p>
      </dgm:t>
    </dgm:pt>
    <dgm:pt modelId="{8F5E5783-D202-4074-9241-18381F9374A1}" type="sibTrans" cxnId="{65EAEDEB-F2FC-45C8-887D-91D95F3E890B}">
      <dgm:prSet/>
      <dgm:spPr/>
      <dgm:t>
        <a:bodyPr/>
        <a:lstStyle/>
        <a:p>
          <a:endParaRPr lang="en-US"/>
        </a:p>
      </dgm:t>
    </dgm:pt>
    <dgm:pt modelId="{6E295487-E15D-45CD-86F9-ECA0DE4A3D2F}" type="parTrans" cxnId="{65EAEDEB-F2FC-45C8-887D-91D95F3E890B}">
      <dgm:prSet/>
      <dgm:spPr/>
      <dgm:t>
        <a:bodyPr/>
        <a:lstStyle/>
        <a:p>
          <a:endParaRPr lang="en-US"/>
        </a:p>
      </dgm:t>
    </dgm:pt>
    <dgm:pt modelId="{F9BEECCB-62D7-4894-B21D-A9C1600C6A77}" type="pres">
      <dgm:prSet presAssocID="{605A0508-C32B-4089-8D42-6646D28E09E5}" presName="Name0" presStyleCnt="0">
        <dgm:presLayoutVars>
          <dgm:dir/>
          <dgm:animLvl val="lvl"/>
          <dgm:resizeHandles val="exact"/>
        </dgm:presLayoutVars>
      </dgm:prSet>
      <dgm:spPr/>
    </dgm:pt>
    <dgm:pt modelId="{CF237482-3752-4C53-8B99-6EBDCA63F5BF}" type="pres">
      <dgm:prSet presAssocID="{2B0F93FF-5983-4E49-A4FE-FCEC2254506E}" presName="linNode" presStyleCnt="0"/>
      <dgm:spPr/>
    </dgm:pt>
    <dgm:pt modelId="{494183EA-0DF4-4992-B861-CFD4214FA669}" type="pres">
      <dgm:prSet presAssocID="{2B0F93FF-5983-4E49-A4FE-FCEC2254506E}" presName="parentText" presStyleLbl="node1" presStyleIdx="0" presStyleCnt="2" custLinFactNeighborX="-30335" custLinFactNeighborY="-1223">
        <dgm:presLayoutVars>
          <dgm:chMax val="1"/>
          <dgm:bulletEnabled val="1"/>
        </dgm:presLayoutVars>
      </dgm:prSet>
      <dgm:spPr/>
    </dgm:pt>
    <dgm:pt modelId="{D796F7C8-8ABF-4E7F-BBC4-B3584564C8A6}" type="pres">
      <dgm:prSet presAssocID="{2B0F93FF-5983-4E49-A4FE-FCEC2254506E}" presName="descendantText" presStyleLbl="alignAccFollowNode1" presStyleIdx="0" presStyleCnt="2" custScaleY="134943" custLinFactNeighborX="2070" custLinFactNeighborY="-8419">
        <dgm:presLayoutVars>
          <dgm:bulletEnabled val="1"/>
        </dgm:presLayoutVars>
      </dgm:prSet>
      <dgm:spPr/>
    </dgm:pt>
    <dgm:pt modelId="{F6BA1CEF-B5A3-46B5-BBB7-BABC0BF70343}" type="pres">
      <dgm:prSet presAssocID="{8A34C734-60D4-4D1A-B0C9-77277AC8B12C}" presName="sp" presStyleCnt="0"/>
      <dgm:spPr/>
    </dgm:pt>
    <dgm:pt modelId="{7E034D92-4B47-44DD-B931-CFBBDA857680}" type="pres">
      <dgm:prSet presAssocID="{08DA1B81-5F95-4085-AEEC-9367F93E9D26}" presName="linNode" presStyleCnt="0"/>
      <dgm:spPr/>
    </dgm:pt>
    <dgm:pt modelId="{C3D2FFC7-350F-41D4-863F-A0573F705C78}" type="pres">
      <dgm:prSet presAssocID="{08DA1B81-5F95-4085-AEEC-9367F93E9D2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36EE4213-F21A-47B1-B33D-B8832BEB8F86}" type="pres">
      <dgm:prSet presAssocID="{08DA1B81-5F95-4085-AEEC-9367F93E9D26}" presName="descendantText" presStyleLbl="alignAccFollowNode1" presStyleIdx="1" presStyleCnt="2" custScaleY="129974" custLinFactNeighborX="136" custLinFactNeighborY="1045">
        <dgm:presLayoutVars>
          <dgm:bulletEnabled val="1"/>
        </dgm:presLayoutVars>
      </dgm:prSet>
      <dgm:spPr/>
    </dgm:pt>
  </dgm:ptLst>
  <dgm:cxnLst>
    <dgm:cxn modelId="{699BFD08-9D4C-4FF8-B76F-D888FF893E03}" srcId="{605A0508-C32B-4089-8D42-6646D28E09E5}" destId="{08DA1B81-5F95-4085-AEEC-9367F93E9D26}" srcOrd="1" destOrd="0" parTransId="{9A16BB70-85F0-4E28-8A76-0476DEBCB103}" sibTransId="{FC928DCA-0C00-4447-81FF-D2BB9F93665D}"/>
    <dgm:cxn modelId="{9F017F12-079D-4EFF-A62E-52CC6CC024D3}" srcId="{08DA1B81-5F95-4085-AEEC-9367F93E9D26}" destId="{DEE9BBCA-B294-4812-BF6A-D1E00107DB92}" srcOrd="0" destOrd="0" parTransId="{277B26F4-501E-4CB6-B8B3-AB61F3823D91}" sibTransId="{1857C32B-8B0E-401B-9526-80A46FD3B2F5}"/>
    <dgm:cxn modelId="{1DA5055B-982F-49FE-BF8B-1DAEA9DE56A5}" srcId="{605A0508-C32B-4089-8D42-6646D28E09E5}" destId="{2B0F93FF-5983-4E49-A4FE-FCEC2254506E}" srcOrd="0" destOrd="0" parTransId="{E83DA051-3D54-4D77-94FE-CA17D0267DA2}" sibTransId="{8A34C734-60D4-4D1A-B0C9-77277AC8B12C}"/>
    <dgm:cxn modelId="{7DC53967-A185-4E0B-BBD3-8796B90423E1}" type="presOf" srcId="{279B8D3E-6FFD-4E28-BD9A-4ACFDAF9CCCB}" destId="{36EE4213-F21A-47B1-B33D-B8832BEB8F86}" srcOrd="0" destOrd="1" presId="urn:microsoft.com/office/officeart/2005/8/layout/vList5"/>
    <dgm:cxn modelId="{D5E41159-A32D-420B-8133-5A7E97647A8A}" type="presOf" srcId="{DEE9BBCA-B294-4812-BF6A-D1E00107DB92}" destId="{36EE4213-F21A-47B1-B33D-B8832BEB8F86}" srcOrd="0" destOrd="0" presId="urn:microsoft.com/office/officeart/2005/8/layout/vList5"/>
    <dgm:cxn modelId="{5CD085A6-D8FF-4515-8D3A-681F76C7C89D}" type="presOf" srcId="{24A36F7F-146F-4A24-887B-11FB91B5BDBE}" destId="{D796F7C8-8ABF-4E7F-BBC4-B3584564C8A6}" srcOrd="0" destOrd="1" presId="urn:microsoft.com/office/officeart/2005/8/layout/vList5"/>
    <dgm:cxn modelId="{09DC23AA-B4B3-4929-BB34-7F8D391BA285}" srcId="{2B0F93FF-5983-4E49-A4FE-FCEC2254506E}" destId="{1B596FAF-E13B-44D8-B9B6-C515A4A42725}" srcOrd="0" destOrd="0" parTransId="{9317D8AF-972A-4521-BB74-374762480768}" sibTransId="{80D50FC1-3F3E-4E85-A524-A439B8571267}"/>
    <dgm:cxn modelId="{F21C15BB-6F1E-4703-8AA1-98322E74AB30}" srcId="{08DA1B81-5F95-4085-AEEC-9367F93E9D26}" destId="{279B8D3E-6FFD-4E28-BD9A-4ACFDAF9CCCB}" srcOrd="1" destOrd="0" parTransId="{845E1977-5CCF-4BCB-9F1A-163839814919}" sibTransId="{A48833F9-83FD-4598-A122-1FFFE40BE04B}"/>
    <dgm:cxn modelId="{C940DCCB-1D1C-432B-839E-6EE307F123C2}" type="presOf" srcId="{2B0F93FF-5983-4E49-A4FE-FCEC2254506E}" destId="{494183EA-0DF4-4992-B861-CFD4214FA669}" srcOrd="0" destOrd="0" presId="urn:microsoft.com/office/officeart/2005/8/layout/vList5"/>
    <dgm:cxn modelId="{CFB6D2D8-B11B-480A-B902-00FCE7AF3E7C}" type="presOf" srcId="{08DA1B81-5F95-4085-AEEC-9367F93E9D26}" destId="{C3D2FFC7-350F-41D4-863F-A0573F705C78}" srcOrd="0" destOrd="0" presId="urn:microsoft.com/office/officeart/2005/8/layout/vList5"/>
    <dgm:cxn modelId="{03B8B2DF-A7C5-408A-911E-666ED1FC8B85}" type="presOf" srcId="{605A0508-C32B-4089-8D42-6646D28E09E5}" destId="{F9BEECCB-62D7-4894-B21D-A9C1600C6A77}" srcOrd="0" destOrd="0" presId="urn:microsoft.com/office/officeart/2005/8/layout/vList5"/>
    <dgm:cxn modelId="{65EAEDEB-F2FC-45C8-887D-91D95F3E890B}" srcId="{2B0F93FF-5983-4E49-A4FE-FCEC2254506E}" destId="{24A36F7F-146F-4A24-887B-11FB91B5BDBE}" srcOrd="1" destOrd="0" parTransId="{6E295487-E15D-45CD-86F9-ECA0DE4A3D2F}" sibTransId="{8F5E5783-D202-4074-9241-18381F9374A1}"/>
    <dgm:cxn modelId="{84EC29EF-3C37-44CF-A19D-049CFFDA2FB0}" type="presOf" srcId="{1B596FAF-E13B-44D8-B9B6-C515A4A42725}" destId="{D796F7C8-8ABF-4E7F-BBC4-B3584564C8A6}" srcOrd="0" destOrd="0" presId="urn:microsoft.com/office/officeart/2005/8/layout/vList5"/>
    <dgm:cxn modelId="{78BD3D7A-BC66-48AC-8E47-E9D35B089DDD}" type="presParOf" srcId="{F9BEECCB-62D7-4894-B21D-A9C1600C6A77}" destId="{CF237482-3752-4C53-8B99-6EBDCA63F5BF}" srcOrd="0" destOrd="0" presId="urn:microsoft.com/office/officeart/2005/8/layout/vList5"/>
    <dgm:cxn modelId="{058BD71A-85D0-44CA-BEA6-FA41C2AA55CD}" type="presParOf" srcId="{CF237482-3752-4C53-8B99-6EBDCA63F5BF}" destId="{494183EA-0DF4-4992-B861-CFD4214FA669}" srcOrd="0" destOrd="0" presId="urn:microsoft.com/office/officeart/2005/8/layout/vList5"/>
    <dgm:cxn modelId="{148F6B10-B7EE-41DC-8EEF-5A1DB1B5AEA8}" type="presParOf" srcId="{CF237482-3752-4C53-8B99-6EBDCA63F5BF}" destId="{D796F7C8-8ABF-4E7F-BBC4-B3584564C8A6}" srcOrd="1" destOrd="0" presId="urn:microsoft.com/office/officeart/2005/8/layout/vList5"/>
    <dgm:cxn modelId="{74548028-27AC-4F46-AAEF-251D63E85C71}" type="presParOf" srcId="{F9BEECCB-62D7-4894-B21D-A9C1600C6A77}" destId="{F6BA1CEF-B5A3-46B5-BBB7-BABC0BF70343}" srcOrd="1" destOrd="0" presId="urn:microsoft.com/office/officeart/2005/8/layout/vList5"/>
    <dgm:cxn modelId="{84E71007-F5D5-486E-999F-0C0DA58BFFED}" type="presParOf" srcId="{F9BEECCB-62D7-4894-B21D-A9C1600C6A77}" destId="{7E034D92-4B47-44DD-B931-CFBBDA857680}" srcOrd="2" destOrd="0" presId="urn:microsoft.com/office/officeart/2005/8/layout/vList5"/>
    <dgm:cxn modelId="{9C5D6968-D0B2-4CF0-A3CF-703DDC3EFB0D}" type="presParOf" srcId="{7E034D92-4B47-44DD-B931-CFBBDA857680}" destId="{C3D2FFC7-350F-41D4-863F-A0573F705C78}" srcOrd="0" destOrd="0" presId="urn:microsoft.com/office/officeart/2005/8/layout/vList5"/>
    <dgm:cxn modelId="{2689CC99-687C-425A-847E-2F43CFB8F632}" type="presParOf" srcId="{7E034D92-4B47-44DD-B931-CFBBDA857680}" destId="{36EE4213-F21A-47B1-B33D-B8832BEB8F8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9ECFB-AC8A-4BE7-9808-B89E9F8CC62B}">
      <dsp:nvSpPr>
        <dsp:cNvPr id="0" name=""/>
        <dsp:cNvSpPr/>
      </dsp:nvSpPr>
      <dsp:spPr>
        <a:xfrm>
          <a:off x="0" y="2600441"/>
          <a:ext cx="6728179" cy="32537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All </a:t>
          </a:r>
          <a:r>
            <a:rPr lang="en-US" sz="2800" u="sng" kern="1200" dirty="0"/>
            <a:t>new</a:t>
          </a:r>
          <a:r>
            <a:rPr lang="en-US" sz="2800" kern="1200" dirty="0"/>
            <a:t> healthcare workers </a:t>
          </a:r>
          <a:r>
            <a:rPr lang="en-US" sz="2800" i="0" u="sng" kern="1200" dirty="0"/>
            <a:t>must</a:t>
          </a:r>
          <a:r>
            <a:rPr lang="en-US" sz="2800" kern="1200" dirty="0"/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undergo health clearance:</a:t>
          </a:r>
        </a:p>
      </dsp:txBody>
      <dsp:txXfrm>
        <a:off x="0" y="2600441"/>
        <a:ext cx="6728179" cy="1757038"/>
      </dsp:txXfrm>
    </dsp:sp>
    <dsp:sp modelId="{238B7744-6E45-4635-AFF3-B56FAC93229B}">
      <dsp:nvSpPr>
        <dsp:cNvPr id="0" name=""/>
        <dsp:cNvSpPr/>
      </dsp:nvSpPr>
      <dsp:spPr>
        <a:xfrm>
          <a:off x="928" y="4218531"/>
          <a:ext cx="2102266" cy="149673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Tuberculosis</a:t>
          </a:r>
          <a:endParaRPr lang="en-US" sz="1800" kern="1200" dirty="0"/>
        </a:p>
      </dsp:txBody>
      <dsp:txXfrm>
        <a:off x="928" y="4218531"/>
        <a:ext cx="2102266" cy="1496736"/>
      </dsp:txXfrm>
    </dsp:sp>
    <dsp:sp modelId="{AD24FAAA-49A3-49CA-B24A-24CFC871956F}">
      <dsp:nvSpPr>
        <dsp:cNvPr id="0" name=""/>
        <dsp:cNvSpPr/>
      </dsp:nvSpPr>
      <dsp:spPr>
        <a:xfrm>
          <a:off x="2103195" y="4227766"/>
          <a:ext cx="2232396" cy="149673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HBV vaccination</a:t>
          </a:r>
          <a:r>
            <a:rPr lang="en-US" sz="2100" kern="1200" dirty="0"/>
            <a:t>, post-vaccination response test</a:t>
          </a:r>
        </a:p>
      </dsp:txBody>
      <dsp:txXfrm>
        <a:off x="2103195" y="4227766"/>
        <a:ext cx="2232396" cy="1496736"/>
      </dsp:txXfrm>
    </dsp:sp>
    <dsp:sp modelId="{FA70CD55-9FA4-47DF-987A-E7C4E9FD7203}">
      <dsp:nvSpPr>
        <dsp:cNvPr id="0" name=""/>
        <dsp:cNvSpPr/>
      </dsp:nvSpPr>
      <dsp:spPr>
        <a:xfrm>
          <a:off x="4335592" y="4227766"/>
          <a:ext cx="2391657" cy="149673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Blood-borne virus (BBV)</a:t>
          </a:r>
          <a:r>
            <a:rPr lang="en-US" sz="2500" kern="1200" dirty="0"/>
            <a:t>: Hepatitis B, Hepatitis C, HIV </a:t>
          </a:r>
        </a:p>
      </dsp:txBody>
      <dsp:txXfrm>
        <a:off x="4335592" y="4227766"/>
        <a:ext cx="2391657" cy="1496736"/>
      </dsp:txXfrm>
    </dsp:sp>
    <dsp:sp modelId="{55753004-C910-4A50-9DD4-1F2DC3541F57}">
      <dsp:nvSpPr>
        <dsp:cNvPr id="0" name=""/>
        <dsp:cNvSpPr/>
      </dsp:nvSpPr>
      <dsp:spPr>
        <a:xfrm rot="10800000">
          <a:off x="0" y="2503"/>
          <a:ext cx="6728179" cy="2655985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"Health clearance for tuberculosis, hepatitis B, hepatitis C and HIV: New healthcare workers"</a:t>
          </a:r>
          <a:r>
            <a:rPr lang="en-US" sz="2800" b="0" kern="1200" dirty="0"/>
            <a:t>, </a:t>
          </a:r>
          <a:r>
            <a:rPr lang="en-US" sz="2800" kern="1200" dirty="0"/>
            <a:t>March 2007</a:t>
          </a:r>
        </a:p>
      </dsp:txBody>
      <dsp:txXfrm rot="10800000">
        <a:off x="0" y="2503"/>
        <a:ext cx="6728179" cy="17257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6F7C8-8ABF-4E7F-BBC4-B3584564C8A6}">
      <dsp:nvSpPr>
        <dsp:cNvPr id="0" name=""/>
        <dsp:cNvSpPr/>
      </dsp:nvSpPr>
      <dsp:spPr>
        <a:xfrm rot="5400000">
          <a:off x="6786495" y="-2852214"/>
          <a:ext cx="1088865" cy="68996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Retrospective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Cross-sectional study</a:t>
          </a:r>
        </a:p>
      </dsp:txBody>
      <dsp:txXfrm rot="-5400000">
        <a:off x="3881080" y="106355"/>
        <a:ext cx="6846542" cy="982557"/>
      </dsp:txXfrm>
    </dsp:sp>
    <dsp:sp modelId="{494183EA-0DF4-4992-B861-CFD4214FA669}">
      <dsp:nvSpPr>
        <dsp:cNvPr id="0" name=""/>
        <dsp:cNvSpPr/>
      </dsp:nvSpPr>
      <dsp:spPr>
        <a:xfrm>
          <a:off x="0" y="264"/>
          <a:ext cx="3881079" cy="11947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Study design</a:t>
          </a:r>
        </a:p>
      </dsp:txBody>
      <dsp:txXfrm>
        <a:off x="58322" y="58586"/>
        <a:ext cx="3764435" cy="1078093"/>
      </dsp:txXfrm>
    </dsp:sp>
    <dsp:sp modelId="{6D309B1A-06A9-4288-8725-724CD24693CD}">
      <dsp:nvSpPr>
        <dsp:cNvPr id="0" name=""/>
        <dsp:cNvSpPr/>
      </dsp:nvSpPr>
      <dsp:spPr>
        <a:xfrm rot="5400000">
          <a:off x="6749983" y="-1597740"/>
          <a:ext cx="1161887" cy="68996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4-year period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From 2015-2018</a:t>
          </a:r>
        </a:p>
      </dsp:txBody>
      <dsp:txXfrm rot="-5400000">
        <a:off x="3881079" y="1327883"/>
        <a:ext cx="6842977" cy="1048449"/>
      </dsp:txXfrm>
    </dsp:sp>
    <dsp:sp modelId="{90A14756-0436-4CE0-8DDC-14AF58EDFEDC}">
      <dsp:nvSpPr>
        <dsp:cNvPr id="0" name=""/>
        <dsp:cNvSpPr/>
      </dsp:nvSpPr>
      <dsp:spPr>
        <a:xfrm>
          <a:off x="0" y="1254739"/>
          <a:ext cx="3881079" cy="11947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Study period</a:t>
          </a:r>
        </a:p>
      </dsp:txBody>
      <dsp:txXfrm>
        <a:off x="58322" y="1313061"/>
        <a:ext cx="3764435" cy="1078093"/>
      </dsp:txXfrm>
    </dsp:sp>
    <dsp:sp modelId="{36EE4213-F21A-47B1-B33D-B8832BEB8F86}">
      <dsp:nvSpPr>
        <dsp:cNvPr id="0" name=""/>
        <dsp:cNvSpPr/>
      </dsp:nvSpPr>
      <dsp:spPr>
        <a:xfrm rot="5400000">
          <a:off x="6196260" y="192813"/>
          <a:ext cx="2255015" cy="68929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b="1" kern="1200" dirty="0">
              <a:ea typeface="+mn-lt"/>
              <a:cs typeface="+mn-lt"/>
            </a:rPr>
            <a:t>345</a:t>
          </a:r>
          <a:r>
            <a:rPr lang="en-US" sz="2400" b="1" kern="1200" dirty="0">
              <a:ea typeface="+mn-lt"/>
              <a:cs typeface="+mn-lt"/>
            </a:rPr>
            <a:t> </a:t>
          </a:r>
          <a:r>
            <a:rPr lang="en-US" sz="2800" kern="1200" dirty="0">
              <a:ea typeface="+mn-lt"/>
              <a:cs typeface="+mn-lt"/>
            </a:rPr>
            <a:t>new entry Malaysian MBBS students to NUMed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Median age : 19 years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International and 80 students excluded due to lack of data</a:t>
          </a:r>
        </a:p>
      </dsp:txBody>
      <dsp:txXfrm rot="-5400000">
        <a:off x="3877289" y="2621866"/>
        <a:ext cx="6782877" cy="2034853"/>
      </dsp:txXfrm>
    </dsp:sp>
    <dsp:sp modelId="{C3D2FFC7-350F-41D4-863F-A0573F705C78}">
      <dsp:nvSpPr>
        <dsp:cNvPr id="0" name=""/>
        <dsp:cNvSpPr/>
      </dsp:nvSpPr>
      <dsp:spPr>
        <a:xfrm>
          <a:off x="0" y="2509214"/>
          <a:ext cx="3877289" cy="22601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Study population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(n=345)</a:t>
          </a:r>
        </a:p>
      </dsp:txBody>
      <dsp:txXfrm>
        <a:off x="110332" y="2619546"/>
        <a:ext cx="3656625" cy="20394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6F7C8-8ABF-4E7F-BBC4-B3584564C8A6}">
      <dsp:nvSpPr>
        <dsp:cNvPr id="0" name=""/>
        <dsp:cNvSpPr/>
      </dsp:nvSpPr>
      <dsp:spPr>
        <a:xfrm rot="5400000">
          <a:off x="6284156" y="-2251392"/>
          <a:ext cx="2126680" cy="663255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Demographic data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Vaccination status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Seroconversion status (Antibody titer)</a:t>
          </a:r>
        </a:p>
      </dsp:txBody>
      <dsp:txXfrm rot="-5400000">
        <a:off x="4031218" y="105362"/>
        <a:ext cx="6528740" cy="1919048"/>
      </dsp:txXfrm>
    </dsp:sp>
    <dsp:sp modelId="{494183EA-0DF4-4992-B861-CFD4214FA669}">
      <dsp:nvSpPr>
        <dsp:cNvPr id="0" name=""/>
        <dsp:cNvSpPr/>
      </dsp:nvSpPr>
      <dsp:spPr>
        <a:xfrm>
          <a:off x="0" y="55803"/>
          <a:ext cx="4029576" cy="1969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Health Screening Report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OH Questionnaire </a:t>
          </a:r>
        </a:p>
      </dsp:txBody>
      <dsp:txXfrm>
        <a:off x="96166" y="151969"/>
        <a:ext cx="3837244" cy="1777648"/>
      </dsp:txXfrm>
    </dsp:sp>
    <dsp:sp modelId="{6D309B1A-06A9-4288-8725-724CD24693CD}">
      <dsp:nvSpPr>
        <dsp:cNvPr id="0" name=""/>
        <dsp:cNvSpPr/>
      </dsp:nvSpPr>
      <dsp:spPr>
        <a:xfrm rot="5400000">
          <a:off x="6587778" y="-74566"/>
          <a:ext cx="1575984" cy="65725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Data obtained were recorded in pre-designed data template</a:t>
          </a:r>
        </a:p>
      </dsp:txBody>
      <dsp:txXfrm rot="-5400000">
        <a:off x="4089489" y="2500656"/>
        <a:ext cx="6495630" cy="1422118"/>
      </dsp:txXfrm>
    </dsp:sp>
    <dsp:sp modelId="{90A14756-0436-4CE0-8DDC-14AF58EDFEDC}">
      <dsp:nvSpPr>
        <dsp:cNvPr id="0" name=""/>
        <dsp:cNvSpPr/>
      </dsp:nvSpPr>
      <dsp:spPr>
        <a:xfrm>
          <a:off x="1642" y="2226725"/>
          <a:ext cx="4087846" cy="1969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Data template</a:t>
          </a:r>
        </a:p>
      </dsp:txBody>
      <dsp:txXfrm>
        <a:off x="97808" y="2322891"/>
        <a:ext cx="3895514" cy="17776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6F7C8-8ABF-4E7F-BBC4-B3584564C8A6}">
      <dsp:nvSpPr>
        <dsp:cNvPr id="0" name=""/>
        <dsp:cNvSpPr/>
      </dsp:nvSpPr>
      <dsp:spPr>
        <a:xfrm rot="5400000">
          <a:off x="6071276" y="-2279087"/>
          <a:ext cx="2165235" cy="67234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Seroconversion rate were calculated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Data matching and comparison </a:t>
          </a:r>
        </a:p>
      </dsp:txBody>
      <dsp:txXfrm rot="-5400000">
        <a:off x="3792188" y="105699"/>
        <a:ext cx="6617713" cy="1953839"/>
      </dsp:txXfrm>
    </dsp:sp>
    <dsp:sp modelId="{494183EA-0DF4-4992-B861-CFD4214FA669}">
      <dsp:nvSpPr>
        <dsp:cNvPr id="0" name=""/>
        <dsp:cNvSpPr/>
      </dsp:nvSpPr>
      <dsp:spPr>
        <a:xfrm>
          <a:off x="0" y="55396"/>
          <a:ext cx="3781919" cy="200569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Data analysis</a:t>
          </a:r>
        </a:p>
      </dsp:txBody>
      <dsp:txXfrm>
        <a:off x="97910" y="153306"/>
        <a:ext cx="3586099" cy="1809874"/>
      </dsp:txXfrm>
    </dsp:sp>
    <dsp:sp modelId="{36EE4213-F21A-47B1-B33D-B8832BEB8F86}">
      <dsp:nvSpPr>
        <dsp:cNvPr id="0" name=""/>
        <dsp:cNvSpPr/>
      </dsp:nvSpPr>
      <dsp:spPr>
        <a:xfrm rot="5400000">
          <a:off x="6111141" y="-53120"/>
          <a:ext cx="2085505" cy="67234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Comparative statistics using Prism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Statistical significance defined as a         p-value &lt;0.05</a:t>
          </a:r>
        </a:p>
      </dsp:txBody>
      <dsp:txXfrm rot="-5400000">
        <a:off x="3792188" y="2367639"/>
        <a:ext cx="6621605" cy="1881893"/>
      </dsp:txXfrm>
    </dsp:sp>
    <dsp:sp modelId="{C3D2FFC7-350F-41D4-863F-A0573F705C78}">
      <dsp:nvSpPr>
        <dsp:cNvPr id="0" name=""/>
        <dsp:cNvSpPr/>
      </dsp:nvSpPr>
      <dsp:spPr>
        <a:xfrm>
          <a:off x="5134" y="2305581"/>
          <a:ext cx="3781919" cy="200569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Statistical analysis</a:t>
          </a:r>
        </a:p>
      </dsp:txBody>
      <dsp:txXfrm>
        <a:off x="103044" y="2403491"/>
        <a:ext cx="3586099" cy="1809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734DE-96E2-4A87-86C9-1F2AE59FAFE8}" type="datetimeFigureOut">
              <a:rPr lang="en-US"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6160D-AEF9-4AB7-8CD8-E68EAFC90A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78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59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WHO</a:t>
            </a:r>
            <a:endParaRPr lang="en-US" dirty="0"/>
          </a:p>
          <a:p>
            <a:r>
              <a:rPr lang="en-US" dirty="0"/>
              <a:t>-Healthcare workers are exposed to a complex variety of health and safety hazards everyday including biological hazards, such as TB, Hepatitis, HIV/AIDS, SARS;</a:t>
            </a:r>
            <a:endParaRPr lang="en-US" dirty="0">
              <a:cs typeface="Calibri"/>
            </a:endParaRPr>
          </a:p>
          <a:p>
            <a:r>
              <a:rPr lang="en-US" dirty="0"/>
              <a:t>-</a:t>
            </a:r>
            <a:r>
              <a:rPr lang="en-US" b="1" dirty="0"/>
              <a:t>WHO global burden of disease from sharps injuries to health-care workers </a:t>
            </a:r>
            <a:r>
              <a:rPr lang="en-US" dirty="0"/>
              <a:t>showed that 37% of the hepatitis B among health workers was the result of occupational exposure.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>
              <a:buFont typeface="Wingdings" panose="020F0502020204030204" pitchFamily="34" charset="0"/>
              <a:buChar char="q"/>
            </a:pPr>
            <a:r>
              <a:rPr lang="en-US" sz="2400" dirty="0">
                <a:solidFill>
                  <a:srgbClr val="000000"/>
                </a:solidFill>
                <a:ea typeface="+mn-lt"/>
                <a:cs typeface="+mn-lt"/>
              </a:rPr>
              <a:t>Occupational health hazards include but not limited to:</a:t>
            </a:r>
          </a:p>
          <a:p>
            <a:pPr marL="840740" lvl="2"/>
            <a:r>
              <a:rPr lang="en-US" sz="2400" dirty="0">
                <a:solidFill>
                  <a:srgbClr val="000000"/>
                </a:solidFill>
                <a:ea typeface="+mn-lt"/>
                <a:cs typeface="+mn-lt"/>
              </a:rPr>
              <a:t>Needle stick injury</a:t>
            </a:r>
          </a:p>
          <a:p>
            <a:pPr marL="840740" lvl="2"/>
            <a:r>
              <a:rPr lang="en-US" sz="2400" dirty="0">
                <a:solidFill>
                  <a:srgbClr val="000000"/>
                </a:solidFill>
                <a:ea typeface="+mn-lt"/>
                <a:cs typeface="+mn-lt"/>
              </a:rPr>
              <a:t>Exposure Prone Procedure (EPP) - risk of exposure of patients' open tissues to your blood. E.g. caesarean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01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than half (55.9%) had at least one accident leading to blood exposure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61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Released by Occupational Health Unit, MOH, Malaysia</a:t>
            </a:r>
          </a:p>
          <a:p>
            <a:r>
              <a:rPr lang="en-US" dirty="0">
                <a:cs typeface="Calibri"/>
              </a:rPr>
              <a:t>Hepatitis B is the one with highest risk of transmission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21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Department of Health guidance states that all new health care workers must undergo health clearance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TB disease/immunity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 offer of HBV vaccine with post-vaccination test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Screening for BBVs for those performing EPPs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This is not to prevent those infected with BBVs from working in the NHS, but rather to restrict them from working in those clinical areas where their infection may pose a risk to patients in their care’</a:t>
            </a:r>
          </a:p>
          <a:p>
            <a:endParaRPr lang="en-US" dirty="0">
              <a:cs typeface="Calibri" panose="020F0502020204030204"/>
            </a:endParaRPr>
          </a:p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4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Newcastle University Admission Policy: Health Requirement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Students must comply with the UK Department of Health’s guidance as what was mentioned just now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They are required to complete Occupational Health Questionnaire on entry</a:t>
            </a:r>
            <a:endParaRPr lang="en-MY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MY" dirty="0"/>
              <a:t>The University follows Medical Schools Council protocol in doing early screening BBV at the beginning of the programme</a:t>
            </a:r>
          </a:p>
          <a:p>
            <a:r>
              <a:rPr lang="en-MY" dirty="0"/>
              <a:t>This is not to prevent students from joining MBBS, but protect them from clinical encounter with higher risk of exposure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94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</a:t>
            </a:r>
            <a:r>
              <a:rPr lang="en-US" baseline="0" dirty="0"/>
              <a:t> is OHA policy in </a:t>
            </a:r>
            <a:r>
              <a:rPr lang="en-US" baseline="0" dirty="0" err="1"/>
              <a:t>NUMed</a:t>
            </a:r>
            <a:r>
              <a:rPr lang="en-US" baseline="0" dirty="0"/>
              <a:t>, which includes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36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39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345, new entry, Malaysians, MBBS student, Regardless of age, gender and ethnicity </a:t>
            </a:r>
          </a:p>
          <a:p>
            <a:r>
              <a:rPr lang="en-US" dirty="0"/>
              <a:t>Median age of 19 years</a:t>
            </a:r>
          </a:p>
          <a:p>
            <a:r>
              <a:rPr lang="en-US" dirty="0"/>
              <a:t>We excluded international students and 80 students due to lack of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67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Demographic (age, DOB, gender, ethnicity and nationality)</a:t>
            </a:r>
          </a:p>
          <a:p>
            <a:r>
              <a:rPr lang="en-US" dirty="0"/>
              <a:t>Vaccination as per occupational health policy and local recommendation</a:t>
            </a:r>
          </a:p>
          <a:p>
            <a:r>
              <a:rPr lang="en-US" dirty="0"/>
              <a:t>Another piece of important information is the Serum antibody titer, measured using enzyme linked immunoassay, to identify the seroconversion status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90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We calculated Hep B seroconversion rate among vaccinated students</a:t>
            </a:r>
          </a:p>
          <a:p>
            <a:r>
              <a:rPr lang="en-MY" dirty="0"/>
              <a:t>In order to observe for any trend/pattern in relation to demographic factor, we matched and compared the data</a:t>
            </a:r>
          </a:p>
          <a:p>
            <a:endParaRPr lang="en-MY" dirty="0"/>
          </a:p>
          <a:p>
            <a:r>
              <a:rPr lang="en-MY" dirty="0"/>
              <a:t>We analysed with comparative statistics using Prism.</a:t>
            </a:r>
          </a:p>
          <a:p>
            <a:endParaRPr lang="en-MY" dirty="0"/>
          </a:p>
          <a:p>
            <a:r>
              <a:rPr lang="en-MY" dirty="0"/>
              <a:t>Fisher’s exact</a:t>
            </a:r>
          </a:p>
          <a:p>
            <a:r>
              <a:rPr lang="en-MY" dirty="0"/>
              <a:t>Chi-square 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95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Hep B vaccination, seroconversion, which is our primary focus</a:t>
            </a:r>
          </a:p>
          <a:p>
            <a:r>
              <a:rPr lang="en-MY" dirty="0"/>
              <a:t>Vaccination coverage for each individual vaccination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25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In term of gender, out of 345, a majority of 64.9% new entry medical students are females.</a:t>
            </a:r>
          </a:p>
          <a:p>
            <a:r>
              <a:rPr lang="en-MY" dirty="0"/>
              <a:t>62.3% are of Chinese ethnicity, followed by Malay and </a:t>
            </a:r>
            <a:r>
              <a:rPr lang="en-MY" dirty="0" err="1"/>
              <a:t>Inidan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26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If a person is said to be seroconverted: Protective level of anti-HBs &gt;10 IU/l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65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Among 345, only 223 or 64.64% seroconverted, despite the 100% seroconversion in 2015 cohort.</a:t>
            </a:r>
          </a:p>
          <a:p>
            <a:r>
              <a:rPr lang="en-MY" dirty="0"/>
              <a:t>33.91% are non-responder to Hep B vaccine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71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Slightly lower hep B seroconversion than female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89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52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Out of 345 in our study population, 287 were vaccinated, that is 83.2% vaccination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52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Varicella Zoster immunity is developed by prior exposure to VZV, either through vaccination or infection.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14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Highly contagious viral 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34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called German measles, is a contagious viral infection best known by its distinctive red rash.</a:t>
            </a:r>
          </a:p>
          <a:p>
            <a:r>
              <a:rPr lang="en-US" dirty="0"/>
              <a:t>Common cause of fetal abnormalities</a:t>
            </a:r>
          </a:p>
          <a:p>
            <a:endParaRPr lang="en-US" dirty="0"/>
          </a:p>
          <a:p>
            <a:r>
              <a:rPr lang="en-US" dirty="0"/>
              <a:t>237 out of 345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303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Quadrivalent meningococcal vaccine (protecting against 4 main serogroups of meningococcal disease A, C, Y and W-135)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not 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occupational health policy, but we included this because this is recommended by Department of Health for new entry students in UK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29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Yellow fever is a disease transmitted by infected mosquitoes. The "yellow" in the name refers to the jaundice that affects some patients</a:t>
            </a:r>
          </a:p>
          <a:p>
            <a:r>
              <a:rPr lang="en-US" dirty="0"/>
              <a:t>We included this because this is recommended by MOH, </a:t>
            </a:r>
            <a:r>
              <a:rPr lang="en-US" dirty="0" err="1"/>
              <a:t>Malayia</a:t>
            </a:r>
            <a:endParaRPr lang="en-US" dirty="0"/>
          </a:p>
          <a:p>
            <a:endParaRPr lang="en-US" dirty="0"/>
          </a:p>
          <a:p>
            <a:r>
              <a:rPr lang="en-US" dirty="0"/>
              <a:t>82.3% non-vaccination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02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does this signify?</a:t>
            </a:r>
          </a:p>
          <a:p>
            <a:r>
              <a:rPr lang="en-GB" dirty="0"/>
              <a:t>The incidence rate of hepatitis B in Malaysia has increased 6-folds from 2.26 per 100,000 in 2010 to 12.65 per 100,000 population in 2015 over 5 years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That is according to </a:t>
            </a:r>
            <a:r>
              <a:rPr lang="en-MY" dirty="0"/>
              <a:t>National Strategic Plan for Hepatitis B and C 2019-2023, Ministry of Health, Malaysia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871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Aim: </a:t>
            </a:r>
            <a:r>
              <a:rPr lang="en-US" dirty="0" err="1"/>
              <a:t>analyse</a:t>
            </a:r>
            <a:r>
              <a:rPr lang="en-US" dirty="0"/>
              <a:t> response to Hep B vaccination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029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Range from 88.67-100%</a:t>
            </a:r>
          </a:p>
          <a:p>
            <a:r>
              <a:rPr lang="en-US" dirty="0"/>
              <a:t>All these are much higher than NUMed students’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86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Let’s come back to our current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572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Studies suggest these contributing factors for satisfactory immune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10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full course of hepatitis B vaccination was provided as early as 0, 1 month and 6 months 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95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summary, there is the highest vaccination rate for Hep B</a:t>
            </a:r>
          </a:p>
          <a:p>
            <a:r>
              <a:rPr lang="en-US" dirty="0"/>
              <a:t>The highest non-vaccination rate for yellow fever</a:t>
            </a:r>
          </a:p>
          <a:p>
            <a:endParaRPr lang="en-US" dirty="0"/>
          </a:p>
          <a:p>
            <a:r>
              <a:rPr lang="en-US" dirty="0"/>
              <a:t>Consider limitation due to missing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825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904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The highlights of the study: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112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6160D-AEF9-4AB7-8CD8-E68EAFC90A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03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DCCF5-2CB1-4ABC-BA17-06A199668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5FC2D5-D01C-40C0-874C-56999A317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98F9E-AF04-458B-A203-1C11BE67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67516-51D8-408C-840F-CAEFA863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8883B-E63B-4F14-B7C2-6414B3046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6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4BFC-0E4F-45BF-9EAF-9D07294B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B2990-AA0E-4D08-96BC-0E14701F8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E281F-D2AE-4CD2-BE15-404F9DDA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8F5CF-8986-4425-A23C-87723E95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BDFD9-0660-4202-8DFB-E9B54E9E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11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2E60-7A3B-4047-97C6-911B2EDC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9B106-5086-4F19-AC67-E53BA6F63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6D0E9-8C4E-4889-938A-901E03056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CFD3F-9FD6-46E2-88E4-0EAA7752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D0EAF-7B37-49FA-89FF-E03A3880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2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C4E5C-6E43-4EBB-8E4E-7DBDCD64F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D40EA-46D6-4111-A62E-112383076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CAA17-F885-4229-A785-FC76F178C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B1741-FAD7-4244-8B64-0B0AEEC5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5EE96-AD32-4D7A-876B-24FE68431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55F74-B81F-4AE5-AA40-82F976485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81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CA5E6-9353-4342-80EB-5BEB48036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00F30-16DD-4F67-ADE0-D9805528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B0751-A869-49D7-9FE3-1838E8C2E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7AB54F-A36C-4306-BF47-7D08109A0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51859-05A9-4334-B676-4B508F7D26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A89E9D-01E2-4AAA-B8FC-2889C89AE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AFD233-9DC9-4BA1-87B0-5C8CDFEF9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0DC94C-92B6-4178-AA46-E9C7A7163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71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6368-867F-450F-9D95-2B0F99AAE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74E56-79EC-482A-915B-A0FA37D74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9E3A66-7380-4B27-AC75-7F1560893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EBA1E-86D7-4B0D-8E1B-37E4086E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53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E28E81-76CF-4355-B81C-1ADE9932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D122D-098B-4AB9-AAD5-20DF1B838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AF355-94D3-4525-8A3E-81C6E0D8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1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E820E-C29D-4548-A7C4-2CABFCBA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6980F-5B27-4873-846A-B2DEAAB5B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124BB-25EA-47AE-B404-13CA94227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595716-5467-491F-9DB0-07DF5435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5B30E-D6AF-4A9D-AD9B-8D3D17F30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05A6D-0C1C-4F1A-9298-CCA3B4C0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6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ABCA-C8F5-4868-B819-A8B2EE50F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151B7D-11AA-4122-8CB7-F3F2BBBF8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11CBB-517C-462E-9266-528CDDB7D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66940-6490-4B7C-9D2A-FB2AC815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4846A-F42C-45B9-A9E7-8A10F1C03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C585A-A428-4C54-AC08-ECAD63BF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19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B7D72-4C58-480E-A9E1-77CBB9919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B847E-FB4C-45AA-90EE-C39292EEE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B7900-CC19-4C2F-A5F1-62B69FF3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037BA-51CC-43E2-A3E2-54347DBB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2AE1C-7B4A-4E25-931F-1C87551A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43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D63CC4-DC13-47E9-ABDA-9F4767AFB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6D686A-3F42-47DF-A8FC-BB1EDD10C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903CC-856C-4B27-8730-4FD27ABFA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28A78-250B-43BB-8CC2-4B4FD101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6F160-6648-4090-A993-ACCC4B4A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54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DECB70-3F7D-4482-9C85-74E566398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0A3DF-0D2E-4786-ACBD-DA455391C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B6F35-6BA1-4340-98B4-F7B8F7F68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CC64F-1981-48B4-BBAB-B60899064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F99D2-FD7E-4826-9804-9A03344C6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5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29/jom.v11i2.5461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4266" y="3695936"/>
            <a:ext cx="10543464" cy="169277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GB" sz="2800" b="1" dirty="0"/>
              <a:t>Health Screening for New Entry Medical Students to NUMed - </a:t>
            </a:r>
          </a:p>
          <a:p>
            <a:pPr algn="ctr"/>
            <a:r>
              <a:rPr lang="en-GB" sz="2800" b="1" dirty="0"/>
              <a:t>A Retrospective 4-Year Study from 2015-2018 </a:t>
            </a:r>
          </a:p>
          <a:p>
            <a:pPr algn="ctr"/>
            <a:r>
              <a:rPr lang="en-GB" sz="2400" dirty="0"/>
              <a:t>Goh WP, Evans G, </a:t>
            </a:r>
            <a:r>
              <a:rPr lang="en-GB" sz="2400" dirty="0" err="1"/>
              <a:t>Hurn</a:t>
            </a:r>
            <a:r>
              <a:rPr lang="en-GB" sz="2400" dirty="0"/>
              <a:t> E, Leong A, Lim YK, Saw YT, Subramaniam B, Tan ZJ, Ong ELC</a:t>
            </a:r>
            <a:endParaRPr lang="en-GB" sz="2400" dirty="0">
              <a:cs typeface="Calibri"/>
            </a:endParaRPr>
          </a:p>
          <a:p>
            <a:pPr algn="ctr"/>
            <a:r>
              <a:rPr lang="en-GB" sz="2400" dirty="0"/>
              <a:t>Newcastle University Medicine Malaysia</a:t>
            </a:r>
          </a:p>
        </p:txBody>
      </p:sp>
      <p:pic>
        <p:nvPicPr>
          <p:cNvPr id="1026" name="x_Picture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795" y="5780135"/>
            <a:ext cx="6784405" cy="63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DB1C74-6E1D-44E2-8A87-642B10CB41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289" r="4622" b="33721"/>
          <a:stretch/>
        </p:blipFill>
        <p:spPr>
          <a:xfrm>
            <a:off x="1012739" y="608375"/>
            <a:ext cx="10166519" cy="26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41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FEF5D1-9A58-42FE-A258-016AF37AF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cs typeface="Calibri Light"/>
              </a:rPr>
              <a:t>Background</a:t>
            </a:r>
            <a:endParaRPr lang="en-US" sz="5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FFF59-B808-41E5-A97C-AB2E8B472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7582" y="603850"/>
            <a:ext cx="6082110" cy="964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" panose="020F0502020204030204" pitchFamily="34" charset="0"/>
              <a:buChar char="q"/>
            </a:pPr>
            <a:r>
              <a:rPr lang="en-US" dirty="0">
                <a:solidFill>
                  <a:srgbClr val="000000"/>
                </a:solidFill>
                <a:cs typeface="Calibri"/>
              </a:rPr>
              <a:t> </a:t>
            </a:r>
            <a:r>
              <a:rPr lang="en-US" b="1" dirty="0">
                <a:solidFill>
                  <a:srgbClr val="000000"/>
                </a:solidFill>
                <a:cs typeface="Calibri"/>
              </a:rPr>
              <a:t>World Health Organization (WHO)</a:t>
            </a:r>
            <a:r>
              <a:rPr lang="en-US" dirty="0">
                <a:solidFill>
                  <a:srgbClr val="000000"/>
                </a:solidFill>
                <a:cs typeface="Calibri"/>
              </a:rPr>
              <a:t>: Healthcare workers are exposed to biological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 hazards, such as TB, Hepatitis, HIV</a:t>
            </a:r>
          </a:p>
          <a:p>
            <a:pPr>
              <a:buFont typeface="Wingdings" panose="020F0502020204030204" pitchFamily="34" charset="0"/>
              <a:buChar char="q"/>
            </a:pP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Font typeface="Wingdings" panose="020F0502020204030204" pitchFamily="34" charset="0"/>
              <a:buChar char="q"/>
            </a:pPr>
            <a:r>
              <a:rPr lang="en-US" b="1" dirty="0">
                <a:solidFill>
                  <a:srgbClr val="000000"/>
                </a:solidFill>
                <a:ea typeface="+mn-lt"/>
                <a:cs typeface="+mn-lt"/>
              </a:rPr>
              <a:t>WHO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: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 37% of hepatitis B among healthcare workers was due to </a:t>
            </a:r>
            <a:r>
              <a:rPr lang="en-US" sz="2800" u="sng" dirty="0">
                <a:solidFill>
                  <a:srgbClr val="000000"/>
                </a:solidFill>
                <a:ea typeface="+mn-lt"/>
                <a:cs typeface="+mn-lt"/>
              </a:rPr>
              <a:t>occupational exposure</a:t>
            </a:r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</a:p>
          <a:p>
            <a:pPr>
              <a:buFont typeface="Wingdings" panose="020F0502020204030204" pitchFamily="34" charset="0"/>
              <a:buChar char="q"/>
            </a:pPr>
            <a:endParaRPr lang="en-US" sz="2800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Font typeface="Wingdings" panose="020F0502020204030204" pitchFamily="34" charset="0"/>
              <a:buChar char="q"/>
            </a:pP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Occupational health hazards:</a:t>
            </a:r>
          </a:p>
          <a:p>
            <a:pPr marL="840740" lvl="2"/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Needle stick injury</a:t>
            </a:r>
          </a:p>
          <a:p>
            <a:pPr marL="840740" lvl="2"/>
            <a:r>
              <a:rPr lang="en-US" sz="2800" dirty="0">
                <a:solidFill>
                  <a:srgbClr val="000000"/>
                </a:solidFill>
                <a:ea typeface="+mn-lt"/>
                <a:cs typeface="+mn-lt"/>
              </a:rPr>
              <a:t>Exposure Prone Procedure (EPP) E.g. caesarean</a:t>
            </a:r>
          </a:p>
          <a:p>
            <a:pPr>
              <a:buFont typeface="Wingdings,Sans-Serif" panose="020F0502020204030204" pitchFamily="34" charset="0"/>
              <a:buChar char="q"/>
            </a:pP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Font typeface="Wingdings" panose="020F0502020204030204" pitchFamily="34" charset="0"/>
              <a:buChar char="q"/>
            </a:pP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Font typeface="Wingdings" panose="020F0502020204030204" pitchFamily="34" charset="0"/>
              <a:buChar char="q"/>
            </a:pP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dirty="0">
              <a:solidFill>
                <a:srgbClr val="000000"/>
              </a:solidFill>
              <a:cs typeface="Calibri"/>
            </a:endParaRPr>
          </a:p>
          <a:p>
            <a:endParaRPr lang="en-US" dirty="0">
              <a:solidFill>
                <a:srgbClr val="000000"/>
              </a:solidFill>
              <a:cs typeface="Calibri"/>
            </a:endParaRPr>
          </a:p>
          <a:p>
            <a:endParaRPr lang="en-US" dirty="0">
              <a:solidFill>
                <a:srgbClr val="000000"/>
              </a:solidFill>
              <a:cs typeface="Calibri"/>
            </a:endParaRPr>
          </a:p>
          <a:p>
            <a:endParaRPr lang="en-US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035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A42F483-3B92-4C3A-955A-71B3C4494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High rate of accidental exposure to blood!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66F81-7DE7-425A-9416-1BA40CAD7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257" y="564196"/>
            <a:ext cx="6701294" cy="57296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F0DABF-B0DD-4F29-A0AD-C377E823EC91}"/>
              </a:ext>
            </a:extLst>
          </p:cNvPr>
          <p:cNvSpPr/>
          <p:nvPr/>
        </p:nvSpPr>
        <p:spPr>
          <a:xfrm>
            <a:off x="5677567" y="4039456"/>
            <a:ext cx="5496674" cy="3801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9686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3190D9-7079-4EA0-B116-226FA7C54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6104" y="223727"/>
            <a:ext cx="5342509" cy="60367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D085E2-FA36-451E-B9E5-1C380DD34B1A}"/>
              </a:ext>
            </a:extLst>
          </p:cNvPr>
          <p:cNvSpPr txBox="1"/>
          <p:nvPr/>
        </p:nvSpPr>
        <p:spPr>
          <a:xfrm>
            <a:off x="5903345" y="741872"/>
            <a:ext cx="5909964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/>
              <a:t>Needle stick injury is the </a:t>
            </a:r>
            <a:r>
              <a:rPr lang="en-US" sz="3200" u="sng" dirty="0"/>
              <a:t>major cause (74.9%) of injuries</a:t>
            </a:r>
            <a:r>
              <a:rPr lang="en-US" sz="3200" dirty="0"/>
              <a:t> among healthcare workers.</a:t>
            </a:r>
            <a:endParaRPr lang="en-US" sz="3200" dirty="0">
              <a:cs typeface="Calibri"/>
            </a:endParaRPr>
          </a:p>
          <a:p>
            <a:pPr marL="342900" indent="-342900">
              <a:buAutoNum type="arabicPeriod"/>
            </a:pPr>
            <a:endParaRPr lang="en-US" sz="3200" dirty="0">
              <a:cs typeface="Calibri"/>
            </a:endParaRPr>
          </a:p>
          <a:p>
            <a:pPr marL="342900" indent="-342900">
              <a:buAutoNum type="arabicPeriod"/>
            </a:pPr>
            <a:r>
              <a:rPr lang="en-US" sz="3200" dirty="0"/>
              <a:t>Estimated risk</a:t>
            </a:r>
            <a:r>
              <a:rPr lang="en-US" sz="3200" dirty="0">
                <a:ea typeface="+mn-lt"/>
                <a:cs typeface="+mn-lt"/>
              </a:rPr>
              <a:t> of viral transmission to non-immune healthcare workers </a:t>
            </a:r>
            <a:endParaRPr lang="en-US" sz="3200" dirty="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3200" dirty="0">
                <a:solidFill>
                  <a:srgbClr val="FF0000"/>
                </a:solidFill>
                <a:ea typeface="+mn-lt"/>
                <a:cs typeface="+mn-lt"/>
              </a:rPr>
              <a:t>22% for Hepatitis B</a:t>
            </a:r>
          </a:p>
          <a:p>
            <a:pPr marL="742950" lvl="1" indent="-28575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1.8% for Hepatitis C</a:t>
            </a:r>
            <a:endParaRPr lang="en-US" sz="2400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0.3% for HIV</a:t>
            </a:r>
            <a:endParaRPr lang="en-US" sz="2400" dirty="0">
              <a:cs typeface="Calibri"/>
            </a:endParaRPr>
          </a:p>
          <a:p>
            <a:pPr marL="342900" indent="-342900">
              <a:buAutoNum type="arabicPeriod"/>
            </a:pPr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4247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8B5905-46AB-4E92-AFD3-242775F16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079" y="966787"/>
            <a:ext cx="3057476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cs typeface="Calibri Light"/>
              </a:rPr>
              <a:t>UK Department of Health (DH)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B3CEB5D-1252-4AD3-BA95-310EB74600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8065102"/>
              </p:ext>
            </p:extLst>
          </p:nvPr>
        </p:nvGraphicFramePr>
        <p:xfrm>
          <a:off x="4961945" y="217413"/>
          <a:ext cx="6728179" cy="5865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6486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17A99E-6CE3-4FB1-99FB-A82827D3EBA3}"/>
              </a:ext>
            </a:extLst>
          </p:cNvPr>
          <p:cNvSpPr/>
          <p:nvPr/>
        </p:nvSpPr>
        <p:spPr>
          <a:xfrm>
            <a:off x="870204" y="606564"/>
            <a:ext cx="104515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Newcastle University Admission Policy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E17F1C-5C70-4EE5-A0F0-FF1676990401}"/>
              </a:ext>
            </a:extLst>
          </p:cNvPr>
          <p:cNvGrpSpPr/>
          <p:nvPr/>
        </p:nvGrpSpPr>
        <p:grpSpPr>
          <a:xfrm>
            <a:off x="1946659" y="2332497"/>
            <a:ext cx="8298681" cy="4278057"/>
            <a:chOff x="995337" y="1735002"/>
            <a:chExt cx="10333314" cy="489232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9EEDD7F-D6A5-408C-8460-0028D74E7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5337" y="1735002"/>
              <a:ext cx="10333314" cy="489232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C51080B-DB9A-4B08-9F00-B6FA37BE4E3F}"/>
                </a:ext>
              </a:extLst>
            </p:cNvPr>
            <p:cNvSpPr/>
            <p:nvPr/>
          </p:nvSpPr>
          <p:spPr>
            <a:xfrm>
              <a:off x="2366815" y="2854036"/>
              <a:ext cx="8114147" cy="397163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C805244-65D8-4FB5-9FF1-15F7EFD793A8}"/>
                </a:ext>
              </a:extLst>
            </p:cNvPr>
            <p:cNvSpPr/>
            <p:nvPr/>
          </p:nvSpPr>
          <p:spPr>
            <a:xfrm>
              <a:off x="1634837" y="3606802"/>
              <a:ext cx="4045527" cy="397163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99F529-A448-4048-8F39-BD259870AE56}"/>
                </a:ext>
              </a:extLst>
            </p:cNvPr>
            <p:cNvSpPr/>
            <p:nvPr/>
          </p:nvSpPr>
          <p:spPr>
            <a:xfrm>
              <a:off x="4613564" y="4542097"/>
              <a:ext cx="5176981" cy="397163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1695194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5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7A197F-E7AD-48BE-9A5B-5402A718E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0015" y="643467"/>
            <a:ext cx="669197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97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5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A0D641-0FC3-4AD5-B4A0-938651509DA5}"/>
              </a:ext>
            </a:extLst>
          </p:cNvPr>
          <p:cNvSpPr/>
          <p:nvPr/>
        </p:nvSpPr>
        <p:spPr>
          <a:xfrm>
            <a:off x="5075840" y="710307"/>
            <a:ext cx="6096000" cy="54373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spcAft>
                <a:spcPts val="0"/>
              </a:spcAft>
              <a:buSzPts val="1100"/>
              <a:buFont typeface="Arial" panose="020B0604020202020204" pitchFamily="34" charset="0"/>
              <a:buAutoNum type="alphaLcPeriod"/>
              <a:tabLst>
                <a:tab pos="52260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Blood Screening</a:t>
            </a:r>
            <a:endParaRPr lang="en-MY" spc="-5" dirty="0">
              <a:effectLst/>
              <a:latin typeface="Calibri" panose="020F0502020204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8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HIV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8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HBsAg (Hepatitis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B 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Surface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Antigen)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HDs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Ab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8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HCV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Ab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(Hepatitis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C 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Virus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Antibody)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HB Core</a:t>
            </a:r>
            <a:r>
              <a:rPr lang="en-US" spc="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Ab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(Hepatitis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Core</a:t>
            </a:r>
            <a:r>
              <a:rPr lang="en-US" spc="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Antibody)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Varicella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IgG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(Chicken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Pox)</a:t>
            </a: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Rubella</a:t>
            </a: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Measles </a:t>
            </a: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Mumps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8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VDRL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and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Malarial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Parasite (MOE requirement) 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>
              <a:spcBef>
                <a:spcPts val="35"/>
              </a:spcBef>
              <a:spcAft>
                <a:spcPts val="0"/>
              </a:spcAft>
            </a:pPr>
            <a:r>
              <a:rPr lang="en-US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en-MY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100"/>
              <a:buFont typeface="Arial" panose="020B0604020202020204" pitchFamily="34" charset="0"/>
              <a:buAutoNum type="alphaLcPeriod"/>
              <a:tabLst>
                <a:tab pos="52260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Urine Test</a:t>
            </a:r>
            <a:endParaRPr lang="en-MY" spc="-5" dirty="0">
              <a:effectLst/>
              <a:latin typeface="Calibri" panose="020F0502020204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8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Urine 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FEME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(include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Glucose</a:t>
            </a:r>
            <a:r>
              <a:rPr lang="en-US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&amp;</a:t>
            </a:r>
            <a:r>
              <a:rPr lang="en-US" spc="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Albumin)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75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Urine 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Cannabis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190"/>
              </a:spcBef>
              <a:spcAft>
                <a:spcPts val="0"/>
              </a:spcAft>
              <a:buSzPts val="1100"/>
              <a:buFont typeface="Symbol" panose="05050102010706020507" pitchFamily="18" charset="2"/>
              <a:buChar char=""/>
              <a:tabLst>
                <a:tab pos="743585" algn="l"/>
              </a:tabLst>
            </a:pPr>
            <a:r>
              <a:rPr lang="en-US" spc="-5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Urine </a:t>
            </a:r>
            <a:r>
              <a:rPr lang="en-US" spc="-10" dirty="0">
                <a:effectLst/>
                <a:latin typeface="Arial" panose="020B0604020202020204" pitchFamily="34" charset="0"/>
                <a:ea typeface="Symbol" panose="05050102010706020507" pitchFamily="18" charset="2"/>
                <a:cs typeface="Times New Roman" panose="02020603050405020304" pitchFamily="18" charset="0"/>
              </a:rPr>
              <a:t>Morphine</a:t>
            </a:r>
            <a:endParaRPr lang="en-MY" dirty="0">
              <a:effectLst/>
              <a:latin typeface="Calibri" panose="020F0502020204030204" pitchFamily="34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Urine Amphetamine</a:t>
            </a:r>
            <a:endParaRPr lang="en-MY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BB0FCE-7361-47E4-8BFD-3DF15B0FC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160" y="2546881"/>
            <a:ext cx="4271053" cy="882119"/>
          </a:xfrm>
        </p:spPr>
        <p:txBody>
          <a:bodyPr>
            <a:noAutofit/>
          </a:bodyPr>
          <a:lstStyle/>
          <a:p>
            <a:r>
              <a:rPr lang="en-US" sz="3200" dirty="0">
                <a:cs typeface="Calibri Light"/>
              </a:rPr>
              <a:t>Occupational Health Assessment Policy</a:t>
            </a:r>
            <a:endParaRPr lang="en-US" sz="3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06AB42-24DE-4A78-B41A-A31E6B503216}"/>
              </a:ext>
            </a:extLst>
          </p:cNvPr>
          <p:cNvSpPr/>
          <p:nvPr/>
        </p:nvSpPr>
        <p:spPr>
          <a:xfrm>
            <a:off x="5486400" y="670898"/>
            <a:ext cx="5285232" cy="37519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3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30A8B2-6A5A-4C74-BE68-CA0FF975F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FFFFF"/>
                </a:solidFill>
                <a:cs typeface="Calibri Light"/>
              </a:rPr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11C1D-C903-4ECD-AFF0-FC46BC366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4270" y="813683"/>
            <a:ext cx="5306084" cy="52306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000000"/>
                </a:solidFill>
                <a:cs typeface="Calibri"/>
              </a:rPr>
              <a:t>To evaluate </a:t>
            </a:r>
            <a:r>
              <a:rPr lang="en-US" sz="3200" u="sng" dirty="0">
                <a:solidFill>
                  <a:srgbClr val="000000"/>
                </a:solidFill>
                <a:cs typeface="Calibri"/>
              </a:rPr>
              <a:t>vaccination and </a:t>
            </a:r>
            <a:r>
              <a:rPr lang="en-US" sz="3200" u="sng" dirty="0" err="1">
                <a:solidFill>
                  <a:srgbClr val="000000"/>
                </a:solidFill>
                <a:cs typeface="Calibri"/>
              </a:rPr>
              <a:t>immunisation</a:t>
            </a:r>
            <a:r>
              <a:rPr lang="en-US" sz="3200" u="sng" dirty="0">
                <a:solidFill>
                  <a:srgbClr val="000000"/>
                </a:solidFill>
                <a:cs typeface="Calibri"/>
              </a:rPr>
              <a:t> status</a:t>
            </a:r>
            <a:r>
              <a:rPr lang="en-US" sz="3200" dirty="0">
                <a:solidFill>
                  <a:srgbClr val="000000"/>
                </a:solidFill>
                <a:cs typeface="Calibri"/>
              </a:rPr>
              <a:t> of new entry medical students to NUMed as per Occupational Health and Immunization Policy</a:t>
            </a: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cs typeface="Calibri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000000"/>
                </a:solidFill>
                <a:cs typeface="Calibri"/>
              </a:rPr>
              <a:t>To assess Hepatitis B vaccination and subsequent </a:t>
            </a:r>
            <a:r>
              <a:rPr lang="en-US" sz="3200" u="sng" dirty="0">
                <a:solidFill>
                  <a:srgbClr val="000000"/>
                </a:solidFill>
                <a:cs typeface="Calibri"/>
              </a:rPr>
              <a:t>seroconversion</a:t>
            </a:r>
            <a:r>
              <a:rPr lang="en-US" sz="3200" dirty="0">
                <a:solidFill>
                  <a:srgbClr val="000000"/>
                </a:solidFill>
                <a:cs typeface="Calibri"/>
              </a:rPr>
              <a:t> of new entry medical students to NUMed</a:t>
            </a:r>
          </a:p>
        </p:txBody>
      </p:sp>
    </p:spTree>
    <p:extLst>
      <p:ext uri="{BB962C8B-B14F-4D97-AF65-F5344CB8AC3E}">
        <p14:creationId xmlns:p14="http://schemas.microsoft.com/office/powerpoint/2010/main" val="1298595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72696-80AE-4C59-A3F9-36245DAAE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740" y="33359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>
                <a:cs typeface="Calibri Light"/>
              </a:rPr>
              <a:t>Method and materials</a:t>
            </a:r>
            <a:endParaRPr lang="en-US" sz="48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DBAC914-F5B0-438C-8A7F-427FB2441F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391178"/>
              </p:ext>
            </p:extLst>
          </p:nvPr>
        </p:nvGraphicFramePr>
        <p:xfrm>
          <a:off x="835152" y="1613511"/>
          <a:ext cx="10780776" cy="4769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7678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AA6C4-E112-44E2-9F0C-B72F5657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Method and materials (</a:t>
            </a:r>
            <a:r>
              <a:rPr lang="en-US" dirty="0" err="1">
                <a:cs typeface="Calibri Light"/>
              </a:rPr>
              <a:t>cont</a:t>
            </a:r>
            <a:r>
              <a:rPr lang="en-US" dirty="0">
                <a:cs typeface="Calibri Light"/>
              </a:rPr>
              <a:t>)</a:t>
            </a: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134C6AA-B6D6-4D0B-8BC3-53C78D3B35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1161416"/>
              </p:ext>
            </p:extLst>
          </p:nvPr>
        </p:nvGraphicFramePr>
        <p:xfrm>
          <a:off x="763291" y="1877084"/>
          <a:ext cx="10665417" cy="4198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rrow: Down 3">
            <a:extLst>
              <a:ext uri="{FF2B5EF4-FFF2-40B4-BE49-F238E27FC236}">
                <a16:creationId xmlns:a16="http://schemas.microsoft.com/office/drawing/2014/main" id="{1B5962CC-56EB-4C94-85CE-0B0D238863BA}"/>
              </a:ext>
            </a:extLst>
          </p:cNvPr>
          <p:cNvSpPr/>
          <p:nvPr/>
        </p:nvSpPr>
        <p:spPr>
          <a:xfrm>
            <a:off x="5882639" y="3767328"/>
            <a:ext cx="573025" cy="70157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235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F4DD80-8647-4DD3-8A45-A9BCF880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Method and materials (</a:t>
            </a:r>
            <a:r>
              <a:rPr lang="en-US" dirty="0" err="1">
                <a:cs typeface="Calibri Light"/>
              </a:rPr>
              <a:t>cont</a:t>
            </a:r>
            <a:r>
              <a:rPr lang="en-US" dirty="0">
                <a:cs typeface="Calibri Light"/>
              </a:rPr>
              <a:t>)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C08472-6509-45FF-A05B-0E4DA28DC8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91269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rrow: Down 6">
            <a:extLst>
              <a:ext uri="{FF2B5EF4-FFF2-40B4-BE49-F238E27FC236}">
                <a16:creationId xmlns:a16="http://schemas.microsoft.com/office/drawing/2014/main" id="{F1CAA647-AD8F-412B-8C25-B09D94CE1E8E}"/>
              </a:ext>
            </a:extLst>
          </p:cNvPr>
          <p:cNvSpPr/>
          <p:nvPr/>
        </p:nvSpPr>
        <p:spPr>
          <a:xfrm>
            <a:off x="5915690" y="3650508"/>
            <a:ext cx="573025" cy="70157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64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2C75AF-5138-4899-AE74-189DBA80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74089-06CA-4B29-8511-319889262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907" y="980832"/>
            <a:ext cx="5878299" cy="5230634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</a:rPr>
              <a:t>Hepatitis B vaccination (</a:t>
            </a:r>
            <a:r>
              <a:rPr lang="en-US" dirty="0" err="1">
                <a:solidFill>
                  <a:srgbClr val="000000"/>
                </a:solidFill>
              </a:rPr>
              <a:t>Engerix</a:t>
            </a:r>
            <a:r>
              <a:rPr lang="en-US" dirty="0">
                <a:solidFill>
                  <a:srgbClr val="000000"/>
                </a:solidFill>
              </a:rPr>
              <a:t> 20mcg per dose – 3 doses)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</a:rPr>
              <a:t>Hepatitis B seroconversion (as measured by ELISA)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</a:rPr>
              <a:t>Measles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</a:rPr>
              <a:t>Rubella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000000"/>
                </a:solidFill>
              </a:rPr>
              <a:t>MenQ</a:t>
            </a:r>
            <a:r>
              <a:rPr lang="en-US" dirty="0">
                <a:solidFill>
                  <a:srgbClr val="000000"/>
                </a:solidFill>
              </a:rPr>
              <a:t> (Quadrivalent meningococcal vaccine A, C, Y, W-135)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</a:rPr>
              <a:t>Yellow fever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346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83ED-4E6D-42B1-8DC7-FA128086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38" y="-66196"/>
            <a:ext cx="10515600" cy="1325563"/>
          </a:xfrm>
        </p:spPr>
        <p:txBody>
          <a:bodyPr/>
          <a:lstStyle/>
          <a:p>
            <a:r>
              <a:rPr lang="en-US" sz="4000" dirty="0">
                <a:cs typeface="Calibri Light"/>
              </a:rPr>
              <a:t>Demographics of the study population (n=345)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22BE38F-552D-4386-BEBC-55F6AD2F76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4956686"/>
              </p:ext>
            </p:extLst>
          </p:nvPr>
        </p:nvGraphicFramePr>
        <p:xfrm>
          <a:off x="1758352" y="1264909"/>
          <a:ext cx="9253776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0863">
                  <a:extLst>
                    <a:ext uri="{9D8B030D-6E8A-4147-A177-3AD203B41FA5}">
                      <a16:colId xmlns:a16="http://schemas.microsoft.com/office/drawing/2014/main" val="3516907376"/>
                    </a:ext>
                  </a:extLst>
                </a:gridCol>
                <a:gridCol w="1845706">
                  <a:extLst>
                    <a:ext uri="{9D8B030D-6E8A-4147-A177-3AD203B41FA5}">
                      <a16:colId xmlns:a16="http://schemas.microsoft.com/office/drawing/2014/main" val="3144659590"/>
                    </a:ext>
                  </a:extLst>
                </a:gridCol>
                <a:gridCol w="1965754">
                  <a:extLst>
                    <a:ext uri="{9D8B030D-6E8A-4147-A177-3AD203B41FA5}">
                      <a16:colId xmlns:a16="http://schemas.microsoft.com/office/drawing/2014/main" val="2763739855"/>
                    </a:ext>
                  </a:extLst>
                </a:gridCol>
                <a:gridCol w="1442093">
                  <a:extLst>
                    <a:ext uri="{9D8B030D-6E8A-4147-A177-3AD203B41FA5}">
                      <a16:colId xmlns:a16="http://schemas.microsoft.com/office/drawing/2014/main" val="6428344"/>
                    </a:ext>
                  </a:extLst>
                </a:gridCol>
                <a:gridCol w="1749360">
                  <a:extLst>
                    <a:ext uri="{9D8B030D-6E8A-4147-A177-3AD203B41FA5}">
                      <a16:colId xmlns:a16="http://schemas.microsoft.com/office/drawing/2014/main" val="1153769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b="1" dirty="0"/>
                        <a:t>Cohort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Female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Age range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Median 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18886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 (36.54%) 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 (63.46%)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18-23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en-US" sz="3200" b="1" dirty="0"/>
                        <a:t>19 years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5103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(37.5%)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 (62.5%)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18-33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0883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39 (33.62%)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77 (66.38%)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18-21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668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 (34%)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 (66%)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17-23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4355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121 (35.1%)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224 (64.9%)</a:t>
                      </a:r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17-33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32686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FAB58EC-B673-436C-B350-CBA2BA60FB19}"/>
              </a:ext>
            </a:extLst>
          </p:cNvPr>
          <p:cNvSpPr txBox="1"/>
          <p:nvPr/>
        </p:nvSpPr>
        <p:spPr>
          <a:xfrm>
            <a:off x="310549" y="1963947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/>
              <a:t>Gender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287A8AD-1915-4504-A644-5758796D3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713952"/>
              </p:ext>
            </p:extLst>
          </p:nvPr>
        </p:nvGraphicFramePr>
        <p:xfrm>
          <a:off x="1768415" y="3853132"/>
          <a:ext cx="8519141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191488564"/>
                    </a:ext>
                  </a:extLst>
                </a:gridCol>
                <a:gridCol w="1904999">
                  <a:extLst>
                    <a:ext uri="{9D8B030D-6E8A-4147-A177-3AD203B41FA5}">
                      <a16:colId xmlns:a16="http://schemas.microsoft.com/office/drawing/2014/main" val="3395408959"/>
                    </a:ext>
                  </a:extLst>
                </a:gridCol>
                <a:gridCol w="1904999">
                  <a:extLst>
                    <a:ext uri="{9D8B030D-6E8A-4147-A177-3AD203B41FA5}">
                      <a16:colId xmlns:a16="http://schemas.microsoft.com/office/drawing/2014/main" val="187263886"/>
                    </a:ext>
                  </a:extLst>
                </a:gridCol>
                <a:gridCol w="2423143">
                  <a:extLst>
                    <a:ext uri="{9D8B030D-6E8A-4147-A177-3AD203B41FA5}">
                      <a16:colId xmlns:a16="http://schemas.microsoft.com/office/drawing/2014/main" val="40748682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b="1" dirty="0"/>
                        <a:t>Cohort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Chinese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Malay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Indian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094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 (71.15%)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 (17.3%)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(11.54%)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952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 (68.75%)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(7.5%)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(23.75%)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8699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73 (62.93%)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 (16.38%)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 (20.69%)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932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 (50.5%)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 (35.1%)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 (14.4%)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2734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4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214 (62.03%)</a:t>
                      </a:r>
                      <a:endParaRPr lang="en-US" sz="3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 (19.71%)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 (18.26%)</a:t>
                      </a:r>
                      <a:endParaRPr lang="en-US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007395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7C7AD4E-FFD7-472A-A213-0DCB3A1F3478}"/>
              </a:ext>
            </a:extLst>
          </p:cNvPr>
          <p:cNvSpPr txBox="1"/>
          <p:nvPr/>
        </p:nvSpPr>
        <p:spPr>
          <a:xfrm>
            <a:off x="310549" y="387613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cs typeface="Calibri"/>
              </a:rPr>
              <a:t>Ethnicity</a:t>
            </a:r>
          </a:p>
        </p:txBody>
      </p:sp>
    </p:spTree>
    <p:extLst>
      <p:ext uri="{BB962C8B-B14F-4D97-AF65-F5344CB8AC3E}">
        <p14:creationId xmlns:p14="http://schemas.microsoft.com/office/powerpoint/2010/main" val="2556703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8DB2-B34D-4160-989E-49D543F8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950" y="457200"/>
            <a:ext cx="10515600" cy="1325563"/>
          </a:xfrm>
        </p:spPr>
        <p:txBody>
          <a:bodyPr/>
          <a:lstStyle/>
          <a:p>
            <a:r>
              <a:rPr lang="en-US" dirty="0"/>
              <a:t>Hepatitis B Vaccination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C092654-06AA-4757-A651-C2259A20E8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458827"/>
              </p:ext>
            </p:extLst>
          </p:nvPr>
        </p:nvGraphicFramePr>
        <p:xfrm>
          <a:off x="1011006" y="1854972"/>
          <a:ext cx="10169988" cy="407567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89996">
                  <a:extLst>
                    <a:ext uri="{9D8B030D-6E8A-4147-A177-3AD203B41FA5}">
                      <a16:colId xmlns:a16="http://schemas.microsoft.com/office/drawing/2014/main" val="2760447858"/>
                    </a:ext>
                  </a:extLst>
                </a:gridCol>
                <a:gridCol w="3389996">
                  <a:extLst>
                    <a:ext uri="{9D8B030D-6E8A-4147-A177-3AD203B41FA5}">
                      <a16:colId xmlns:a16="http://schemas.microsoft.com/office/drawing/2014/main" val="3517504965"/>
                    </a:ext>
                  </a:extLst>
                </a:gridCol>
                <a:gridCol w="3389996">
                  <a:extLst>
                    <a:ext uri="{9D8B030D-6E8A-4147-A177-3AD203B41FA5}">
                      <a16:colId xmlns:a16="http://schemas.microsoft.com/office/drawing/2014/main" val="981163559"/>
                    </a:ext>
                  </a:extLst>
                </a:gridCol>
              </a:tblGrid>
              <a:tr h="582239">
                <a:tc gridSpan="3">
                  <a:txBody>
                    <a:bodyPr/>
                    <a:lstStyle/>
                    <a:p>
                      <a:r>
                        <a:rPr lang="en-US" sz="2800" b="1" dirty="0"/>
                        <a:t>Hepatitis B Vaccination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5419606"/>
                  </a:ext>
                </a:extLst>
              </a:tr>
              <a:tr h="582239">
                <a:tc>
                  <a:txBody>
                    <a:bodyPr/>
                    <a:lstStyle/>
                    <a:p>
                      <a:r>
                        <a:rPr lang="en-US" sz="2800" b="1" dirty="0"/>
                        <a:t>Cohort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 vaccinated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953929"/>
                  </a:ext>
                </a:extLst>
              </a:tr>
              <a:tr h="582239">
                <a:tc>
                  <a:txBody>
                    <a:bodyPr/>
                    <a:lstStyle/>
                    <a:p>
                      <a:r>
                        <a:rPr lang="en-US" sz="2400" dirty="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52 (100.00%)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7457770"/>
                  </a:ext>
                </a:extLst>
              </a:tr>
              <a:tr h="582239">
                <a:tc>
                  <a:txBody>
                    <a:bodyPr/>
                    <a:lstStyle/>
                    <a:p>
                      <a:r>
                        <a:rPr lang="en-US" sz="2400" dirty="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78 (97.5%)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 (2.5%)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003863"/>
                  </a:ext>
                </a:extLst>
              </a:tr>
              <a:tr h="582239">
                <a:tc>
                  <a:txBody>
                    <a:bodyPr/>
                    <a:lstStyle/>
                    <a:p>
                      <a:r>
                        <a:rPr lang="en-US" sz="2400" dirty="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113 (97.41%)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 (2.59%)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5291245"/>
                  </a:ext>
                </a:extLst>
              </a:tr>
              <a:tr h="582239">
                <a:tc>
                  <a:txBody>
                    <a:bodyPr/>
                    <a:lstStyle/>
                    <a:p>
                      <a:r>
                        <a:rPr lang="en-US" sz="2400" dirty="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97 (100%)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5388807"/>
                  </a:ext>
                </a:extLst>
              </a:tr>
              <a:tr h="582239">
                <a:tc>
                  <a:txBody>
                    <a:bodyPr/>
                    <a:lstStyle/>
                    <a:p>
                      <a:r>
                        <a:rPr lang="en-US" sz="32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340 (98.55%)</a:t>
                      </a:r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5 (1.45%)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774765"/>
                  </a:ext>
                </a:extLst>
              </a:tr>
            </a:tbl>
          </a:graphicData>
        </a:graphic>
      </p:graphicFrame>
      <p:sp>
        <p:nvSpPr>
          <p:cNvPr id="10" name="Rectangle 3">
            <a:extLst>
              <a:ext uri="{FF2B5EF4-FFF2-40B4-BE49-F238E27FC236}">
                <a16:creationId xmlns:a16="http://schemas.microsoft.com/office/drawing/2014/main" id="{E7603301-5F95-45DF-8C72-712B6116F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4FE17B-7D3C-4A06-B55E-E5604DF67180}"/>
              </a:ext>
            </a:extLst>
          </p:cNvPr>
          <p:cNvSpPr/>
          <p:nvPr/>
        </p:nvSpPr>
        <p:spPr>
          <a:xfrm>
            <a:off x="682102" y="2623088"/>
            <a:ext cx="11019295" cy="161182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Seroconverted = Anti-HBs titer &gt; 10 IU/L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How many of NUMed students did seroconvert after vaccination?</a:t>
            </a:r>
          </a:p>
        </p:txBody>
      </p:sp>
    </p:spTree>
    <p:extLst>
      <p:ext uri="{BB962C8B-B14F-4D97-AF65-F5344CB8AC3E}">
        <p14:creationId xmlns:p14="http://schemas.microsoft.com/office/powerpoint/2010/main" val="58716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C390-D792-4EB6-831D-E8E9FB268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Seroconversion rate of Hep B vaccination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2F8BB3B-BF46-45C1-B3F1-A94773A4D8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262784"/>
              </p:ext>
            </p:extLst>
          </p:nvPr>
        </p:nvGraphicFramePr>
        <p:xfrm>
          <a:off x="539827" y="1945593"/>
          <a:ext cx="10968884" cy="387096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886419">
                  <a:extLst>
                    <a:ext uri="{9D8B030D-6E8A-4147-A177-3AD203B41FA5}">
                      <a16:colId xmlns:a16="http://schemas.microsoft.com/office/drawing/2014/main" val="2367578181"/>
                    </a:ext>
                  </a:extLst>
                </a:gridCol>
                <a:gridCol w="2598023">
                  <a:extLst>
                    <a:ext uri="{9D8B030D-6E8A-4147-A177-3AD203B41FA5}">
                      <a16:colId xmlns:a16="http://schemas.microsoft.com/office/drawing/2014/main" val="3404668474"/>
                    </a:ext>
                  </a:extLst>
                </a:gridCol>
                <a:gridCol w="2742221">
                  <a:extLst>
                    <a:ext uri="{9D8B030D-6E8A-4147-A177-3AD203B41FA5}">
                      <a16:colId xmlns:a16="http://schemas.microsoft.com/office/drawing/2014/main" val="1407282362"/>
                    </a:ext>
                  </a:extLst>
                </a:gridCol>
                <a:gridCol w="2742221">
                  <a:extLst>
                    <a:ext uri="{9D8B030D-6E8A-4147-A177-3AD203B41FA5}">
                      <a16:colId xmlns:a16="http://schemas.microsoft.com/office/drawing/2014/main" val="19121952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en-US" sz="2800" b="1" dirty="0"/>
                        <a:t>Hep B Seroconversion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67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 b="1" dirty="0"/>
                        <a:t>Cohort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Seroconverted </a:t>
                      </a:r>
                    </a:p>
                    <a:p>
                      <a:pPr algn="ctr"/>
                      <a:r>
                        <a:rPr lang="en-US" sz="2800" b="1" dirty="0"/>
                        <a:t>(&gt;10 IU/L)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Non-responder (&lt;10 IU/L)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 vaccinated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35470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2015 (n=52)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52 (100.00%)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7251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2016 (n=80)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52 (65.00%)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26 (32.50%)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 (2.50%)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38092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2017 (n=116)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59 (50.86%)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54 (46.55%)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 (2.59%)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18449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2018 (n=97)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60 (61.9%)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37 (38.1%)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51691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/>
                        <a:t>Overall (n=345)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223 (64.64%)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117 (33.91%)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5 (1.45%)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3864280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C9F90F5-331A-482A-98AA-0F9A56F6F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5472983-2832-4CBC-A523-071C86DF1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13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AFD84AC-C9F9-48CD-883A-E521306968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501834"/>
              </p:ext>
            </p:extLst>
          </p:nvPr>
        </p:nvGraphicFramePr>
        <p:xfrm>
          <a:off x="639097" y="894735"/>
          <a:ext cx="10913805" cy="507664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82761">
                  <a:extLst>
                    <a:ext uri="{9D8B030D-6E8A-4147-A177-3AD203B41FA5}">
                      <a16:colId xmlns:a16="http://schemas.microsoft.com/office/drawing/2014/main" val="515063162"/>
                    </a:ext>
                  </a:extLst>
                </a:gridCol>
                <a:gridCol w="2182761">
                  <a:extLst>
                    <a:ext uri="{9D8B030D-6E8A-4147-A177-3AD203B41FA5}">
                      <a16:colId xmlns:a16="http://schemas.microsoft.com/office/drawing/2014/main" val="2558722228"/>
                    </a:ext>
                  </a:extLst>
                </a:gridCol>
                <a:gridCol w="2182761">
                  <a:extLst>
                    <a:ext uri="{9D8B030D-6E8A-4147-A177-3AD203B41FA5}">
                      <a16:colId xmlns:a16="http://schemas.microsoft.com/office/drawing/2014/main" val="3825014426"/>
                    </a:ext>
                  </a:extLst>
                </a:gridCol>
                <a:gridCol w="2182761">
                  <a:extLst>
                    <a:ext uri="{9D8B030D-6E8A-4147-A177-3AD203B41FA5}">
                      <a16:colId xmlns:a16="http://schemas.microsoft.com/office/drawing/2014/main" val="2965984213"/>
                    </a:ext>
                  </a:extLst>
                </a:gridCol>
                <a:gridCol w="2182761">
                  <a:extLst>
                    <a:ext uri="{9D8B030D-6E8A-4147-A177-3AD203B41FA5}">
                      <a16:colId xmlns:a16="http://schemas.microsoft.com/office/drawing/2014/main" val="2204799104"/>
                    </a:ext>
                  </a:extLst>
                </a:gridCol>
              </a:tblGrid>
              <a:tr h="701225">
                <a:tc gridSpan="5">
                  <a:txBody>
                    <a:bodyPr/>
                    <a:lstStyle/>
                    <a:p>
                      <a:r>
                        <a:rPr lang="en-GB" sz="2800" b="1" dirty="0"/>
                        <a:t>Hep B Seroconversion in relation to gender</a:t>
                      </a:r>
                    </a:p>
                  </a:txBody>
                  <a:tcPr marL="76339" marR="76339" marT="38170" marB="38170" anchor="ctr"/>
                </a:tc>
                <a:tc h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tc h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tc h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tc h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1893928659"/>
                  </a:ext>
                </a:extLst>
              </a:tr>
              <a:tr h="534375">
                <a:tc>
                  <a:txBody>
                    <a:bodyPr/>
                    <a:lstStyle/>
                    <a:p>
                      <a:r>
                        <a:rPr lang="en-MY" sz="2000" b="1" dirty="0"/>
                        <a:t>Cohort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000" b="1" dirty="0"/>
                        <a:t>Gender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000" b="1" dirty="0"/>
                        <a:t>Seroconverted </a:t>
                      </a:r>
                    </a:p>
                    <a:p>
                      <a:r>
                        <a:rPr lang="en-MY" sz="2000" b="1" dirty="0"/>
                        <a:t>(&gt;10 IU/L)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000" b="1" dirty="0"/>
                        <a:t>Non-responder (&lt;10)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000" b="1" dirty="0"/>
                        <a:t>Non-vaccinated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145114763"/>
                  </a:ext>
                </a:extLst>
              </a:tr>
              <a:tr h="305357">
                <a:tc rowSpan="2">
                  <a:txBody>
                    <a:bodyPr/>
                    <a:lstStyle/>
                    <a:p>
                      <a:r>
                        <a:rPr lang="en-MY" sz="1800" dirty="0"/>
                        <a:t>2015 (n=52)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Male (n=19)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19 (100.00%)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0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0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2364267251"/>
                  </a:ext>
                </a:extLst>
              </a:tr>
              <a:tr h="305357">
                <a:tc v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Female (n=33)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33 (100.00%)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0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0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2903401962"/>
                  </a:ext>
                </a:extLst>
              </a:tr>
              <a:tr h="305357">
                <a:tc rowSpan="2">
                  <a:txBody>
                    <a:bodyPr/>
                    <a:lstStyle/>
                    <a:p>
                      <a:r>
                        <a:rPr lang="en-MY" sz="1800" dirty="0"/>
                        <a:t>2016 (n=80)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Male (n=30)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17 (56.67%)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13 (43.33%)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0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171379610"/>
                  </a:ext>
                </a:extLst>
              </a:tr>
              <a:tr h="305357">
                <a:tc v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Female (n=50)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30 (60.00%)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18 (36.00%)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2 (4.00%)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841056151"/>
                  </a:ext>
                </a:extLst>
              </a:tr>
              <a:tr h="305357">
                <a:tc rowSpan="2">
                  <a:txBody>
                    <a:bodyPr/>
                    <a:lstStyle/>
                    <a:p>
                      <a:r>
                        <a:rPr lang="en-MY" sz="1800" dirty="0"/>
                        <a:t>2017 (n=116)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Male (n=39)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19 (48.72%)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19 (48.72%)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1 (2.56%)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1053538683"/>
                  </a:ext>
                </a:extLst>
              </a:tr>
              <a:tr h="305357">
                <a:tc v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Female (n=77)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41 (53.24%)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34 (44.16%)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2 (2.6%)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549526854"/>
                  </a:ext>
                </a:extLst>
              </a:tr>
              <a:tr h="305357">
                <a:tc rowSpan="2">
                  <a:txBody>
                    <a:bodyPr/>
                    <a:lstStyle/>
                    <a:p>
                      <a:r>
                        <a:rPr lang="en-MY" sz="1800" dirty="0"/>
                        <a:t>2018 (n=97)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Male (n=33)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20 (60.6%)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13(39.4%)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0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3148673694"/>
                  </a:ext>
                </a:extLst>
              </a:tr>
              <a:tr h="305357">
                <a:tc vMerge="1">
                  <a:txBody>
                    <a:bodyPr/>
                    <a:lstStyle/>
                    <a:p>
                      <a:endParaRPr lang="en-MY" sz="1500" dirty="0"/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Female (n=64)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40 (62.5%)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/>
                        <a:t>24(37.5%)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1800" dirty="0"/>
                        <a:t>0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996801309"/>
                  </a:ext>
                </a:extLst>
              </a:tr>
              <a:tr h="305357">
                <a:tc rowSpan="2">
                  <a:txBody>
                    <a:bodyPr/>
                    <a:lstStyle/>
                    <a:p>
                      <a:r>
                        <a:rPr lang="en-MY" sz="2400" b="1" dirty="0"/>
                        <a:t>Overall (n=345)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400" b="1" dirty="0"/>
                        <a:t>Male (n=121)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400" b="1" dirty="0">
                          <a:solidFill>
                            <a:schemeClr val="bg1"/>
                          </a:solidFill>
                        </a:rPr>
                        <a:t>75 (61.98%)</a:t>
                      </a:r>
                    </a:p>
                  </a:txBody>
                  <a:tcPr marL="76339" marR="76339" marT="38170" marB="381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400" b="1"/>
                        <a:t>45 (37.19%)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400" b="1" dirty="0"/>
                        <a:t>1 (0.83%)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2201216970"/>
                  </a:ext>
                </a:extLst>
              </a:tr>
              <a:tr h="305357">
                <a:tc vMerge="1">
                  <a:txBody>
                    <a:bodyPr/>
                    <a:lstStyle/>
                    <a:p>
                      <a:endParaRPr lang="en-MY" sz="1800" b="1" dirty="0"/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400" b="1" dirty="0"/>
                        <a:t>Female (n=224)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400" b="1" dirty="0">
                          <a:solidFill>
                            <a:schemeClr val="bg1"/>
                          </a:solidFill>
                        </a:rPr>
                        <a:t>144 (64.28%)</a:t>
                      </a:r>
                    </a:p>
                  </a:txBody>
                  <a:tcPr marL="76339" marR="76339" marT="38170" marB="3817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400" b="1" dirty="0"/>
                        <a:t>76 (33.93%)</a:t>
                      </a:r>
                    </a:p>
                  </a:txBody>
                  <a:tcPr marL="76339" marR="76339" marT="38170" marB="38170" anchor="ctr"/>
                </a:tc>
                <a:tc>
                  <a:txBody>
                    <a:bodyPr/>
                    <a:lstStyle/>
                    <a:p>
                      <a:r>
                        <a:rPr lang="en-MY" sz="2400" b="1" dirty="0"/>
                        <a:t>4 (1.79%)</a:t>
                      </a:r>
                    </a:p>
                  </a:txBody>
                  <a:tcPr marL="76339" marR="76339" marT="38170" marB="38170" anchor="ctr"/>
                </a:tc>
                <a:extLst>
                  <a:ext uri="{0D108BD9-81ED-4DB2-BD59-A6C34878D82A}">
                    <a16:rowId xmlns:a16="http://schemas.microsoft.com/office/drawing/2014/main" val="74880725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25A9B9A-0E07-4B9A-A9AE-C7CD4F556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6563" y="186495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24469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1E5211-1A34-493A-854E-68DDDA1181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937161"/>
              </p:ext>
            </p:extLst>
          </p:nvPr>
        </p:nvGraphicFramePr>
        <p:xfrm>
          <a:off x="955159" y="457200"/>
          <a:ext cx="10698126" cy="575707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83021">
                  <a:extLst>
                    <a:ext uri="{9D8B030D-6E8A-4147-A177-3AD203B41FA5}">
                      <a16:colId xmlns:a16="http://schemas.microsoft.com/office/drawing/2014/main" val="3816909068"/>
                    </a:ext>
                  </a:extLst>
                </a:gridCol>
                <a:gridCol w="1783021">
                  <a:extLst>
                    <a:ext uri="{9D8B030D-6E8A-4147-A177-3AD203B41FA5}">
                      <a16:colId xmlns:a16="http://schemas.microsoft.com/office/drawing/2014/main" val="3407861779"/>
                    </a:ext>
                  </a:extLst>
                </a:gridCol>
                <a:gridCol w="1783021">
                  <a:extLst>
                    <a:ext uri="{9D8B030D-6E8A-4147-A177-3AD203B41FA5}">
                      <a16:colId xmlns:a16="http://schemas.microsoft.com/office/drawing/2014/main" val="338538200"/>
                    </a:ext>
                  </a:extLst>
                </a:gridCol>
                <a:gridCol w="1783021">
                  <a:extLst>
                    <a:ext uri="{9D8B030D-6E8A-4147-A177-3AD203B41FA5}">
                      <a16:colId xmlns:a16="http://schemas.microsoft.com/office/drawing/2014/main" val="982026715"/>
                    </a:ext>
                  </a:extLst>
                </a:gridCol>
                <a:gridCol w="1783021">
                  <a:extLst>
                    <a:ext uri="{9D8B030D-6E8A-4147-A177-3AD203B41FA5}">
                      <a16:colId xmlns:a16="http://schemas.microsoft.com/office/drawing/2014/main" val="3958201881"/>
                    </a:ext>
                  </a:extLst>
                </a:gridCol>
                <a:gridCol w="1783021">
                  <a:extLst>
                    <a:ext uri="{9D8B030D-6E8A-4147-A177-3AD203B41FA5}">
                      <a16:colId xmlns:a16="http://schemas.microsoft.com/office/drawing/2014/main" val="875724616"/>
                    </a:ext>
                  </a:extLst>
                </a:gridCol>
              </a:tblGrid>
              <a:tr h="681535">
                <a:tc gridSpan="6">
                  <a:txBody>
                    <a:bodyPr/>
                    <a:lstStyle/>
                    <a:p>
                      <a:r>
                        <a:rPr lang="en-GB" sz="2400" b="1" dirty="0"/>
                        <a:t>Hep B Seroconversion in relation to ethnicity </a:t>
                      </a:r>
                    </a:p>
                  </a:txBody>
                  <a:tcPr marL="52426" marR="52426" marT="26213" marB="26213" anchor="ctr"/>
                </a:tc>
                <a:tc hMerge="1">
                  <a:txBody>
                    <a:bodyPr/>
                    <a:lstStyle/>
                    <a:p>
                      <a:endParaRPr lang="en-MY" sz="1000" dirty="0"/>
                    </a:p>
                  </a:txBody>
                  <a:tcPr marL="52426" marR="52426" marT="26213" marB="26213" anchor="ctr"/>
                </a:tc>
                <a:tc hMerge="1">
                  <a:txBody>
                    <a:bodyPr/>
                    <a:lstStyle/>
                    <a:p>
                      <a:endParaRPr lang="en-MY" sz="1000" dirty="0"/>
                    </a:p>
                  </a:txBody>
                  <a:tcPr marL="52426" marR="52426" marT="26213" marB="26213" anchor="ctr"/>
                </a:tc>
                <a:tc hMerge="1">
                  <a:txBody>
                    <a:bodyPr/>
                    <a:lstStyle/>
                    <a:p>
                      <a:endParaRPr lang="en-MY" sz="1000" dirty="0"/>
                    </a:p>
                  </a:txBody>
                  <a:tcPr marL="52426" marR="52426" marT="26213" marB="26213" anchor="ctr"/>
                </a:tc>
                <a:tc hMerge="1">
                  <a:txBody>
                    <a:bodyPr/>
                    <a:lstStyle/>
                    <a:p>
                      <a:endParaRPr lang="en-MY" sz="1000" dirty="0"/>
                    </a:p>
                  </a:txBody>
                  <a:tcPr marL="52426" marR="52426" marT="26213" marB="26213" anchor="ctr"/>
                </a:tc>
                <a:tc hMerge="1">
                  <a:txBody>
                    <a:bodyPr/>
                    <a:lstStyle/>
                    <a:p>
                      <a:endParaRPr lang="en-MY" sz="10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628509533"/>
                  </a:ext>
                </a:extLst>
              </a:tr>
              <a:tr h="524258">
                <a:tc>
                  <a:txBody>
                    <a:bodyPr/>
                    <a:lstStyle/>
                    <a:p>
                      <a:r>
                        <a:rPr lang="en-MY" sz="1600" b="1" dirty="0"/>
                        <a:t>Cohort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 b="1" dirty="0"/>
                        <a:t>Ethnicity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 b="1" dirty="0"/>
                        <a:t>Seroconverted </a:t>
                      </a:r>
                    </a:p>
                    <a:p>
                      <a:r>
                        <a:rPr lang="en-MY" sz="1600" b="1" dirty="0"/>
                        <a:t>(&gt;10 IU/L)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 b="1" dirty="0"/>
                        <a:t>Non-seroconverted (&lt;10 IU/L)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 b="1" dirty="0"/>
                        <a:t>Non-vaccinated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 b="1" dirty="0"/>
                        <a:t>P value</a:t>
                      </a:r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1732541291"/>
                  </a:ext>
                </a:extLst>
              </a:tr>
              <a:tr h="209703"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2015 (n=52)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Chinese (n=37)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37 (100.00%) 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N/A</a:t>
                      </a:r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3136474569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Malay (n=9)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9 (100.00%)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3883391722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Indian (n=6)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6 (100.00%)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3805927085"/>
                  </a:ext>
                </a:extLst>
              </a:tr>
              <a:tr h="209703"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2016 (n=80)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Chinese (n=55)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38 (69.09%)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16 (29.09%)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 (1.82%)</a:t>
                      </a:r>
                    </a:p>
                  </a:txBody>
                  <a:tcPr marL="52426" marR="52426" marT="26213" marB="26213" anchor="ctr"/>
                </a:tc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0.7648</a:t>
                      </a:r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975025094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Malay (n=6)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4 (66.67%)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2 (33.33%)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248467610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Indian (n=19)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11 (57.89%)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7 (36.84%)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 (5.27%)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3567294729"/>
                  </a:ext>
                </a:extLst>
              </a:tr>
              <a:tr h="209703"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2017 (n=116)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Chinese (n=73)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39 (53.42%)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33 (45.21%)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 (1.37%)</a:t>
                      </a:r>
                    </a:p>
                  </a:txBody>
                  <a:tcPr marL="52426" marR="52426" marT="26213" marB="26213" anchor="ctr"/>
                </a:tc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0.0011</a:t>
                      </a:r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2373779146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Malay (n=19)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3 (15.79%)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15 (78.95%)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 (5.26%)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4262409173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Indian (n=24)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17 (70.83%)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6 (25.00%)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 (4.17%)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1357454248"/>
                  </a:ext>
                </a:extLst>
              </a:tr>
              <a:tr h="209703"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2018 (n=97)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Chinese (n=49)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35 (71.4%)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14 (28.6%)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 rowSpan="3">
                  <a:txBody>
                    <a:bodyPr/>
                    <a:lstStyle/>
                    <a:p>
                      <a:r>
                        <a:rPr lang="en-MY" sz="1600" dirty="0"/>
                        <a:t>0.0783</a:t>
                      </a:r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3028806035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Malay (n=34)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16(47.1%)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18 (52.9%)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433056286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 dirty="0"/>
                        <a:t>Indian (n=14)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9 (64.29%)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5 (35.71%)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600"/>
                        <a:t>0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866212312"/>
                  </a:ext>
                </a:extLst>
              </a:tr>
              <a:tr h="209703">
                <a:tc rowSpan="3">
                  <a:txBody>
                    <a:bodyPr/>
                    <a:lstStyle/>
                    <a:p>
                      <a:r>
                        <a:rPr lang="en-MY" sz="1800" b="1" dirty="0"/>
                        <a:t>Overall (n=345)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/>
                        <a:t>Chinese (n=214)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/>
                        <a:t>149 (69.63%)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/>
                        <a:t>63 (29.44%)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/>
                        <a:t>2 (0.93%)</a:t>
                      </a:r>
                    </a:p>
                  </a:txBody>
                  <a:tcPr marL="52426" marR="52426" marT="26213" marB="26213" anchor="ctr"/>
                </a:tc>
                <a:tc rowSpan="3">
                  <a:txBody>
                    <a:bodyPr/>
                    <a:lstStyle/>
                    <a:p>
                      <a:r>
                        <a:rPr lang="en-MY" sz="1800" b="1" dirty="0"/>
                        <a:t>0.0023</a:t>
                      </a:r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873712354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 dirty="0"/>
                        <a:t>Malay (n=68)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 dirty="0">
                          <a:solidFill>
                            <a:schemeClr val="bg1"/>
                          </a:solidFill>
                        </a:rPr>
                        <a:t>32 (47.06%)</a:t>
                      </a:r>
                    </a:p>
                  </a:txBody>
                  <a:tcPr marL="52426" marR="52426" marT="26213" marB="26213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800" b="1" dirty="0">
                          <a:solidFill>
                            <a:schemeClr val="bg1"/>
                          </a:solidFill>
                        </a:rPr>
                        <a:t>35 (51.47%)</a:t>
                      </a:r>
                    </a:p>
                  </a:txBody>
                  <a:tcPr marL="52426" marR="52426" marT="26213" marB="26213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800" b="1" dirty="0"/>
                        <a:t>1 (1.47%)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3090291600"/>
                  </a:ext>
                </a:extLst>
              </a:tr>
              <a:tr h="209703"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 dirty="0"/>
                        <a:t>Indian (n=63)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 dirty="0"/>
                        <a:t>43 (68.25%)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 dirty="0"/>
                        <a:t>18 (28.57%)</a:t>
                      </a:r>
                    </a:p>
                  </a:txBody>
                  <a:tcPr marL="52426" marR="52426" marT="26213" marB="26213" anchor="ctr"/>
                </a:tc>
                <a:tc>
                  <a:txBody>
                    <a:bodyPr/>
                    <a:lstStyle/>
                    <a:p>
                      <a:r>
                        <a:rPr lang="en-MY" sz="1800" b="1" dirty="0"/>
                        <a:t>2 (3.17%)</a:t>
                      </a:r>
                    </a:p>
                  </a:txBody>
                  <a:tcPr marL="52426" marR="52426" marT="26213" marB="26213" anchor="ctr"/>
                </a:tc>
                <a:tc v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marL="52426" marR="52426" marT="26213" marB="26213" anchor="ctr"/>
                </a:tc>
                <a:extLst>
                  <a:ext uri="{0D108BD9-81ED-4DB2-BD59-A6C34878D82A}">
                    <a16:rowId xmlns:a16="http://schemas.microsoft.com/office/drawing/2014/main" val="382519934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79FAF1D-215D-4216-8F03-2A8CB00EE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F2AA2C6-4777-4DE9-A901-34BCB3E6B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4216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8068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53D40EE-BAC9-4E59-9065-656F78668F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9653"/>
              </p:ext>
            </p:extLst>
          </p:nvPr>
        </p:nvGraphicFramePr>
        <p:xfrm>
          <a:off x="187850" y="825128"/>
          <a:ext cx="11816300" cy="50606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8789">
                  <a:extLst>
                    <a:ext uri="{9D8B030D-6E8A-4147-A177-3AD203B41FA5}">
                      <a16:colId xmlns:a16="http://schemas.microsoft.com/office/drawing/2014/main" val="3749989529"/>
                    </a:ext>
                  </a:extLst>
                </a:gridCol>
                <a:gridCol w="1752598">
                  <a:extLst>
                    <a:ext uri="{9D8B030D-6E8A-4147-A177-3AD203B41FA5}">
                      <a16:colId xmlns:a16="http://schemas.microsoft.com/office/drawing/2014/main" val="692494271"/>
                    </a:ext>
                  </a:extLst>
                </a:gridCol>
                <a:gridCol w="2037904">
                  <a:extLst>
                    <a:ext uri="{9D8B030D-6E8A-4147-A177-3AD203B41FA5}">
                      <a16:colId xmlns:a16="http://schemas.microsoft.com/office/drawing/2014/main" val="291813994"/>
                    </a:ext>
                  </a:extLst>
                </a:gridCol>
                <a:gridCol w="2266502">
                  <a:extLst>
                    <a:ext uri="{9D8B030D-6E8A-4147-A177-3AD203B41FA5}">
                      <a16:colId xmlns:a16="http://schemas.microsoft.com/office/drawing/2014/main" val="3893487166"/>
                    </a:ext>
                  </a:extLst>
                </a:gridCol>
                <a:gridCol w="1921067">
                  <a:extLst>
                    <a:ext uri="{9D8B030D-6E8A-4147-A177-3AD203B41FA5}">
                      <a16:colId xmlns:a16="http://schemas.microsoft.com/office/drawing/2014/main" val="2267676310"/>
                    </a:ext>
                  </a:extLst>
                </a:gridCol>
                <a:gridCol w="1729440">
                  <a:extLst>
                    <a:ext uri="{9D8B030D-6E8A-4147-A177-3AD203B41FA5}">
                      <a16:colId xmlns:a16="http://schemas.microsoft.com/office/drawing/2014/main" val="1559165839"/>
                    </a:ext>
                  </a:extLst>
                </a:gridCol>
              </a:tblGrid>
              <a:tr h="1105674">
                <a:tc>
                  <a:txBody>
                    <a:bodyPr/>
                    <a:lstStyle/>
                    <a:p>
                      <a:r>
                        <a:rPr lang="en-US" sz="2400" b="1" dirty="0"/>
                        <a:t>Demographic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Seroconverted (&gt;10 IU/L)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dirty="0"/>
                        <a:t>Non-responder (&lt;10 IU/L)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dirty="0"/>
                        <a:t>Non-vaccinated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/>
                        <a:t>P-value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305325"/>
                  </a:ext>
                </a:extLst>
              </a:tr>
              <a:tr h="434371">
                <a:tc>
                  <a:txBody>
                    <a:bodyPr/>
                    <a:lstStyle/>
                    <a:p>
                      <a:r>
                        <a:rPr lang="en-US" sz="2000" dirty="0"/>
                        <a:t>Total cohort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345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223 (64.64%)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117 (33.91%)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5 (1.45%)</a:t>
                      </a:r>
                      <a:endParaRPr lang="en-US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N/A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849952"/>
                  </a:ext>
                </a:extLst>
              </a:tr>
              <a:tr h="434371">
                <a:tc>
                  <a:txBody>
                    <a:bodyPr/>
                    <a:lstStyle/>
                    <a:p>
                      <a:r>
                        <a:rPr lang="en-US" sz="2000" dirty="0"/>
                        <a:t>Median 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19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19</a:t>
                      </a:r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439993"/>
                  </a:ext>
                </a:extLst>
              </a:tr>
              <a:tr h="434371">
                <a:tc gridSpan="6">
                  <a:txBody>
                    <a:bodyPr/>
                    <a:lstStyle/>
                    <a:p>
                      <a:r>
                        <a:rPr lang="en-US" sz="2400" b="1" dirty="0"/>
                        <a:t>Gender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78398"/>
                  </a:ext>
                </a:extLst>
              </a:tr>
              <a:tr h="434371">
                <a:tc>
                  <a:txBody>
                    <a:bodyPr/>
                    <a:lstStyle/>
                    <a:p>
                      <a:r>
                        <a:rPr lang="en-US" sz="2000" dirty="0"/>
                        <a:t>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121 (35.1%)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1" dirty="0">
                          <a:solidFill>
                            <a:schemeClr val="bg1"/>
                          </a:solidFill>
                        </a:rPr>
                        <a:t>75 (61.98%)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(37.19%)</a:t>
                      </a:r>
                      <a:endParaRPr lang="en-MY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1 (0.83%)</a:t>
                      </a:r>
                      <a:endParaRPr lang="en-US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MY" sz="2800" b="1" dirty="0">
                          <a:solidFill>
                            <a:schemeClr val="bg1"/>
                          </a:solidFill>
                        </a:rPr>
                        <a:t>P=0.2976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972609"/>
                  </a:ext>
                </a:extLst>
              </a:tr>
              <a:tr h="434371">
                <a:tc>
                  <a:txBody>
                    <a:bodyPr/>
                    <a:lstStyle/>
                    <a:p>
                      <a:r>
                        <a:rPr lang="en-US" sz="2000" dirty="0"/>
                        <a:t>Female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224 (64.9%)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 (64.28%)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 (33.93%)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4 (1.79%)</a:t>
                      </a:r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6014570"/>
                  </a:ext>
                </a:extLst>
              </a:tr>
              <a:tr h="434371">
                <a:tc gridSpan="6">
                  <a:txBody>
                    <a:bodyPr/>
                    <a:lstStyle/>
                    <a:p>
                      <a:r>
                        <a:rPr lang="en-US" sz="2400" b="1" dirty="0"/>
                        <a:t>Ethnicity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23209"/>
                  </a:ext>
                </a:extLst>
              </a:tr>
              <a:tr h="434371">
                <a:tc>
                  <a:txBody>
                    <a:bodyPr/>
                    <a:lstStyle/>
                    <a:p>
                      <a:r>
                        <a:rPr lang="en-US" sz="2000" dirty="0"/>
                        <a:t>Chinese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214 </a:t>
                      </a:r>
                      <a:r>
                        <a:rPr lang="en-US" sz="2000" b="0" i="0" u="none" strike="noStrike" noProof="0" dirty="0">
                          <a:latin typeface="Calibri"/>
                        </a:rPr>
                        <a:t>(62.3%)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 (69.63%)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 (29.44%)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/>
                        <a:t>2 (0.93%)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P = 0.0023</a:t>
                      </a:r>
                      <a:endParaRPr lang="en-US" dirty="0"/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863109"/>
                  </a:ext>
                </a:extLst>
              </a:tr>
              <a:tr h="434371">
                <a:tc>
                  <a:txBody>
                    <a:bodyPr/>
                    <a:lstStyle/>
                    <a:p>
                      <a:r>
                        <a:rPr lang="en-US" sz="2000" dirty="0"/>
                        <a:t>Malay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 (19.71%)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 (47.06%)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b="0" dirty="0"/>
                        <a:t>35 (51.47%)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/>
                        <a:t>1 (1.47%)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355268"/>
                  </a:ext>
                </a:extLst>
              </a:tr>
              <a:tr h="434371">
                <a:tc>
                  <a:txBody>
                    <a:bodyPr/>
                    <a:lstStyle/>
                    <a:p>
                      <a:r>
                        <a:rPr lang="en-US" sz="2000" dirty="0"/>
                        <a:t>Indian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 (18.26%)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 (68.25%)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 dirty="0"/>
                        <a:t>18 (28.57%)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2000" b="0" dirty="0"/>
                        <a:t>2 (3.17%)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vl="0">
                        <a:buNone/>
                      </a:pP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547136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56FBBC0-4846-4B88-BA61-FBB97E003E18}"/>
              </a:ext>
            </a:extLst>
          </p:cNvPr>
          <p:cNvSpPr txBox="1"/>
          <p:nvPr/>
        </p:nvSpPr>
        <p:spPr>
          <a:xfrm>
            <a:off x="521110" y="240353"/>
            <a:ext cx="10795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>
                <a:latin typeface="+mj-lt"/>
              </a:rPr>
              <a:t>Any statistically significant difference?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18EF4-6230-41ED-9289-2E143867D55B}"/>
              </a:ext>
            </a:extLst>
          </p:cNvPr>
          <p:cNvSpPr txBox="1"/>
          <p:nvPr/>
        </p:nvSpPr>
        <p:spPr>
          <a:xfrm>
            <a:off x="3840622" y="2478301"/>
            <a:ext cx="7557481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No significant difference between genders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C3EA67-15FE-4364-88C1-09CD76C8A02B}"/>
              </a:ext>
            </a:extLst>
          </p:cNvPr>
          <p:cNvSpPr txBox="1"/>
          <p:nvPr/>
        </p:nvSpPr>
        <p:spPr>
          <a:xfrm>
            <a:off x="1318670" y="5564992"/>
            <a:ext cx="9200699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Statistically significant difference between ethnicity groups.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Why? Further studies required to investigate the reason</a:t>
            </a:r>
          </a:p>
        </p:txBody>
      </p:sp>
    </p:spTree>
    <p:extLst>
      <p:ext uri="{BB962C8B-B14F-4D97-AF65-F5344CB8AC3E}">
        <p14:creationId xmlns:p14="http://schemas.microsoft.com/office/powerpoint/2010/main" val="49923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1A0D-FA03-46F7-BDD6-F7EC2F84A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Varicella (Chickenpox) Vaccine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44A00F2-2C4A-4B94-9767-7A0C314840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867974"/>
              </p:ext>
            </p:extLst>
          </p:nvPr>
        </p:nvGraphicFramePr>
        <p:xfrm>
          <a:off x="838200" y="1903033"/>
          <a:ext cx="10038736" cy="3444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72697">
                  <a:extLst>
                    <a:ext uri="{9D8B030D-6E8A-4147-A177-3AD203B41FA5}">
                      <a16:colId xmlns:a16="http://schemas.microsoft.com/office/drawing/2014/main" val="1923609616"/>
                    </a:ext>
                  </a:extLst>
                </a:gridCol>
                <a:gridCol w="2703871">
                  <a:extLst>
                    <a:ext uri="{9D8B030D-6E8A-4147-A177-3AD203B41FA5}">
                      <a16:colId xmlns:a16="http://schemas.microsoft.com/office/drawing/2014/main" val="4142093328"/>
                    </a:ext>
                  </a:extLst>
                </a:gridCol>
                <a:gridCol w="2733368">
                  <a:extLst>
                    <a:ext uri="{9D8B030D-6E8A-4147-A177-3AD203B41FA5}">
                      <a16:colId xmlns:a16="http://schemas.microsoft.com/office/drawing/2014/main" val="286496943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70898326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lang="en-US" sz="2800" b="1" dirty="0"/>
                        <a:t>Cohort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Varicella Vaccine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59625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 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353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45 (86.5%)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 (13.5%)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4100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63 (78.75)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17 (21.25%)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0336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95 (81.9%)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21 (18.1%)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6815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84 ( 86.6%)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13 (13.4%)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7317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287 (83.2%)</a:t>
                      </a:r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58 (16.8%)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141642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81B6673-6698-45CA-BBFB-FC9274A16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49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0DDA4-4C04-45F2-B73A-E5419AC6C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319" y="620885"/>
            <a:ext cx="10515600" cy="1325563"/>
          </a:xfrm>
        </p:spPr>
        <p:txBody>
          <a:bodyPr/>
          <a:lstStyle/>
          <a:p>
            <a:r>
              <a:rPr lang="en-US" dirty="0"/>
              <a:t>Varicella Zoster immunity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4CE1256-46B2-4D57-8AD0-EBCBD33905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678682"/>
              </p:ext>
            </p:extLst>
          </p:nvPr>
        </p:nvGraphicFramePr>
        <p:xfrm>
          <a:off x="574313" y="2280441"/>
          <a:ext cx="11159612" cy="329184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3165042">
                  <a:extLst>
                    <a:ext uri="{9D8B030D-6E8A-4147-A177-3AD203B41FA5}">
                      <a16:colId xmlns:a16="http://schemas.microsoft.com/office/drawing/2014/main" val="1275517976"/>
                    </a:ext>
                  </a:extLst>
                </a:gridCol>
                <a:gridCol w="2819393">
                  <a:extLst>
                    <a:ext uri="{9D8B030D-6E8A-4147-A177-3AD203B41FA5}">
                      <a16:colId xmlns:a16="http://schemas.microsoft.com/office/drawing/2014/main" val="2154987319"/>
                    </a:ext>
                  </a:extLst>
                </a:gridCol>
                <a:gridCol w="2385274">
                  <a:extLst>
                    <a:ext uri="{9D8B030D-6E8A-4147-A177-3AD203B41FA5}">
                      <a16:colId xmlns:a16="http://schemas.microsoft.com/office/drawing/2014/main" val="3049278974"/>
                    </a:ext>
                  </a:extLst>
                </a:gridCol>
                <a:gridCol w="2789903">
                  <a:extLst>
                    <a:ext uri="{9D8B030D-6E8A-4147-A177-3AD203B41FA5}">
                      <a16:colId xmlns:a16="http://schemas.microsoft.com/office/drawing/2014/main" val="31023608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3200" b="1" dirty="0"/>
                        <a:t>Cohort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Positive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Borderline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Negative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7047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 dirty="0"/>
                        <a:t>2015 (n=52)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45 (86.54%)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7 (13.46%)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82718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 dirty="0"/>
                        <a:t>2016 (n=80)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MY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 (72.5%)</a:t>
                      </a:r>
                      <a:endParaRPr lang="en-US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MY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(6.25%)</a:t>
                      </a:r>
                      <a:endParaRPr lang="en-US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MY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(21.25%)</a:t>
                      </a:r>
                      <a:endParaRPr lang="en-US" sz="4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7104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 dirty="0"/>
                        <a:t>2017 (n=116)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90 (77.59%)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5 (4.31%)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21 (18.10%)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54860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 dirty="0"/>
                        <a:t>2018 (n=97)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80 (82.5%)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 (4.1%)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13 (13.4%)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52826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600" b="1" dirty="0"/>
                        <a:t>Overall (n=345)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MY" sz="36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 (79.13%)</a:t>
                      </a:r>
                      <a:endParaRPr lang="en-US" sz="6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(4.06%)</a:t>
                      </a:r>
                      <a:endParaRPr 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 sz="3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 (16.81%)</a:t>
                      </a:r>
                      <a:endParaRPr 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8586509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CA8DC22-E2A8-4379-BA12-FED349279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0481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9CA0BC1-3110-4846-ADDC-D785BC2B2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720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84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14F45-BC3F-4A8D-9879-70CF1A058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839" y="588812"/>
            <a:ext cx="10515600" cy="1325563"/>
          </a:xfrm>
        </p:spPr>
        <p:txBody>
          <a:bodyPr/>
          <a:lstStyle/>
          <a:p>
            <a:r>
              <a:rPr lang="en-US" dirty="0"/>
              <a:t>Measles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999ED93-9E92-4797-BF2D-AADF2A335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A083A6-6017-406B-BF84-2392F393D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483" y="307490"/>
            <a:ext cx="2997285" cy="1738498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E225DB0-6CF7-428D-8C64-0720038D0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981631"/>
              </p:ext>
            </p:extLst>
          </p:nvPr>
        </p:nvGraphicFramePr>
        <p:xfrm>
          <a:off x="803148" y="2237021"/>
          <a:ext cx="10585704" cy="3444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16352">
                  <a:extLst>
                    <a:ext uri="{9D8B030D-6E8A-4147-A177-3AD203B41FA5}">
                      <a16:colId xmlns:a16="http://schemas.microsoft.com/office/drawing/2014/main" val="2348121806"/>
                    </a:ext>
                  </a:extLst>
                </a:gridCol>
                <a:gridCol w="2511552">
                  <a:extLst>
                    <a:ext uri="{9D8B030D-6E8A-4147-A177-3AD203B41FA5}">
                      <a16:colId xmlns:a16="http://schemas.microsoft.com/office/drawing/2014/main" val="208930617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5597938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5849170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lang="en-US" sz="2800" b="1" dirty="0"/>
                        <a:t>Cohort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Measles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89174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 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910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 (1.9%)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51 (98.1%)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4266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59 (73.75%)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 (5.00%)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18 (22.5%)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124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103 (88.8%)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 (8.6%)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3(2.6%)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9371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94 (96.9%)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 (1.1%)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 (2.1%)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612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257 (74.5%)</a:t>
                      </a:r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15 (4.3%)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74 (21.4%)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1497911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181D0103-6660-4472-A5EA-E7FC87DCD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70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357EC-4E41-4544-9527-5E5B2C5EC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554" y="1268794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Rubella (German measles)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BF4475-224B-4A36-8D7C-C82E27CE1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498" y="99145"/>
            <a:ext cx="1914302" cy="2339299"/>
          </a:xfrm>
          <a:prstGeom prst="rect">
            <a:avLst/>
          </a:prstGeom>
        </p:spPr>
      </p:pic>
      <p:sp>
        <p:nvSpPr>
          <p:cNvPr id="16" name="Rectangle 4">
            <a:extLst>
              <a:ext uri="{FF2B5EF4-FFF2-40B4-BE49-F238E27FC236}">
                <a16:creationId xmlns:a16="http://schemas.microsoft.com/office/drawing/2014/main" id="{7587027C-F617-467D-B649-AE802E7E6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Content Placeholder 20">
            <a:extLst>
              <a:ext uri="{FF2B5EF4-FFF2-40B4-BE49-F238E27FC236}">
                <a16:creationId xmlns:a16="http://schemas.microsoft.com/office/drawing/2014/main" id="{03474825-BA4C-40B3-8470-63E9508E20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614798"/>
              </p:ext>
            </p:extLst>
          </p:nvPr>
        </p:nvGraphicFramePr>
        <p:xfrm>
          <a:off x="757428" y="2704424"/>
          <a:ext cx="10677144" cy="3444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90444">
                  <a:extLst>
                    <a:ext uri="{9D8B030D-6E8A-4147-A177-3AD203B41FA5}">
                      <a16:colId xmlns:a16="http://schemas.microsoft.com/office/drawing/2014/main" val="43229579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071172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2753722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64725544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lang="en-US" sz="2800" b="1" dirty="0"/>
                        <a:t>Cohort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Rubella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02466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 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4380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 (1.9%)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51 (98.1%)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1942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54 (67.50%)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7 (8.75%)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19 (23.75%)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896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92 (79.3%)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21 (18.1%)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 (2.6%)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541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90 (92.8%)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 (5.2%)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 (2.1%)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0428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237 (68.7%)</a:t>
                      </a:r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33 (9.6%)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75 (21.7%)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00558"/>
                  </a:ext>
                </a:extLst>
              </a:tr>
            </a:tbl>
          </a:graphicData>
        </a:graphic>
      </p:graphicFrame>
      <p:sp>
        <p:nvSpPr>
          <p:cNvPr id="22" name="Rectangle 6">
            <a:extLst>
              <a:ext uri="{FF2B5EF4-FFF2-40B4-BE49-F238E27FC236}">
                <a16:creationId xmlns:a16="http://schemas.microsoft.com/office/drawing/2014/main" id="{82D367C0-A226-4685-8519-E501F95D7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14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89F85-0F2B-4C5B-B046-9804E38D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72" y="673925"/>
            <a:ext cx="10515600" cy="1325563"/>
          </a:xfrm>
        </p:spPr>
        <p:txBody>
          <a:bodyPr/>
          <a:lstStyle/>
          <a:p>
            <a:r>
              <a:rPr lang="en-US" dirty="0" err="1">
                <a:cs typeface="Calibri Light"/>
              </a:rPr>
              <a:t>MenQ</a:t>
            </a:r>
            <a:r>
              <a:rPr lang="en-US" dirty="0">
                <a:cs typeface="Calibri Light"/>
              </a:rPr>
              <a:t> (</a:t>
            </a:r>
            <a:r>
              <a:rPr lang="en-US" sz="4000" dirty="0">
                <a:cs typeface="Calibri Light"/>
              </a:rPr>
              <a:t>Quadrivalent Meningococcal vaccine</a:t>
            </a:r>
            <a:r>
              <a:rPr lang="en-US" dirty="0">
                <a:cs typeface="Calibri Light"/>
              </a:rPr>
              <a:t>)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4658A6C-86B5-457A-B29A-97626C99EE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262184"/>
              </p:ext>
            </p:extLst>
          </p:nvPr>
        </p:nvGraphicFramePr>
        <p:xfrm>
          <a:off x="766572" y="1999488"/>
          <a:ext cx="10658856" cy="3444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72156">
                  <a:extLst>
                    <a:ext uri="{9D8B030D-6E8A-4147-A177-3AD203B41FA5}">
                      <a16:colId xmlns:a16="http://schemas.microsoft.com/office/drawing/2014/main" val="58935117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04617015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6157316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9307538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lang="en-US" sz="2800" b="1" dirty="0"/>
                        <a:t>Cohort 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err="1"/>
                        <a:t>MenQ</a:t>
                      </a:r>
                      <a:r>
                        <a:rPr lang="en-US" sz="2800" b="1" dirty="0"/>
                        <a:t> (Quadrivalent </a:t>
                      </a:r>
                      <a:r>
                        <a:rPr lang="en-US" sz="2800" b="1" dirty="0" err="1"/>
                        <a:t>Meningococal</a:t>
                      </a:r>
                      <a:r>
                        <a:rPr lang="en-US" sz="2800" b="1" dirty="0"/>
                        <a:t> vaccine)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49312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 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0481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 (1.9%)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51 (98.1%)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04257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22 (27.50%)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33 (41.25%)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25 (31.25%)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0162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52 (44.8%)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63 (54.3%)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 (0.9%)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62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80 (82.5%)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15 (15.5%)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 (2.1%)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391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154 (44.6%)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111 (32.2%)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79 (22.9%)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6372720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435B213F-4CCC-4EBD-9457-9818EA134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96" y="-25666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80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80603-2653-4184-A964-51F7A3AAC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896" y="836598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Yellow fever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33F551-44CF-4BCD-BA6C-7A0A6FF186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4453377"/>
              </p:ext>
            </p:extLst>
          </p:nvPr>
        </p:nvGraphicFramePr>
        <p:xfrm>
          <a:off x="838200" y="2511175"/>
          <a:ext cx="10750296" cy="3444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63596">
                  <a:extLst>
                    <a:ext uri="{9D8B030D-6E8A-4147-A177-3AD203B41FA5}">
                      <a16:colId xmlns:a16="http://schemas.microsoft.com/office/drawing/2014/main" val="255453279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91609104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9199468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8510351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r>
                        <a:rPr lang="en-US" sz="2800" b="1" dirty="0"/>
                        <a:t>Cohort 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Yellow Fever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949658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Not 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771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2015 (n=52)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52 (100%)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6060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2016 (n=80)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7 (8.75%)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43 (53.75%)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30 (37.5%)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2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2017 (n=116)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12 (10.3%)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95 (81.9%)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 (7.8%)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573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2018 (n=97)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 (1%)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94 (96.9%)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 (2.1%)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4260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/>
                        <a:t>Overall (n=345)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20 (5.8%)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284 (82.3%)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41 (11.9%)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646755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7F402F3-1443-4F7A-AFC2-A1BE9CB46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2062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F02C9B-3DE3-4B51-8E04-C9F98940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010" y="365125"/>
            <a:ext cx="2767094" cy="181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5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7C1598-826A-46E9-B5CA-853A4FAD5253}"/>
              </a:ext>
            </a:extLst>
          </p:cNvPr>
          <p:cNvSpPr/>
          <p:nvPr/>
        </p:nvSpPr>
        <p:spPr>
          <a:xfrm>
            <a:off x="670193" y="3352800"/>
            <a:ext cx="10851614" cy="3140075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8AA10-1215-45F7-AC35-4F5CC53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07F52-6467-48B7-A35E-D128785E6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6330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This is the </a:t>
            </a:r>
            <a:r>
              <a:rPr lang="en-US" sz="3200" u="sng" dirty="0"/>
              <a:t>first</a:t>
            </a:r>
            <a:r>
              <a:rPr lang="en-US" sz="3200" dirty="0"/>
              <a:t> study to demonstrate </a:t>
            </a:r>
            <a:r>
              <a:rPr lang="en-US" sz="3200" u="sng" dirty="0"/>
              <a:t>low seroconversion rate (64.64%)</a:t>
            </a:r>
            <a:r>
              <a:rPr lang="en-US" sz="3200" dirty="0"/>
              <a:t> among new entry </a:t>
            </a:r>
            <a:r>
              <a:rPr lang="en-US" sz="3200" u="sng" dirty="0"/>
              <a:t>young</a:t>
            </a:r>
            <a:r>
              <a:rPr lang="en-US" sz="3200" dirty="0"/>
              <a:t> medical students, with </a:t>
            </a:r>
            <a:r>
              <a:rPr lang="en-US" sz="3200" u="sng" dirty="0"/>
              <a:t>median age of 19</a:t>
            </a:r>
            <a:r>
              <a:rPr lang="en-US" sz="3200" dirty="0"/>
              <a:t>.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In other words, </a:t>
            </a:r>
            <a:r>
              <a:rPr lang="en-US" sz="3200" b="1" dirty="0">
                <a:solidFill>
                  <a:srgbClr val="FF0000"/>
                </a:solidFill>
              </a:rPr>
              <a:t>3 out of 10 </a:t>
            </a:r>
            <a:r>
              <a:rPr lang="en-US" sz="3200" dirty="0"/>
              <a:t>medical students in </a:t>
            </a:r>
            <a:r>
              <a:rPr lang="en-US" sz="3200" dirty="0" err="1"/>
              <a:t>NUMed</a:t>
            </a:r>
            <a:r>
              <a:rPr lang="en-US" sz="3200" dirty="0"/>
              <a:t> are:</a:t>
            </a:r>
          </a:p>
          <a:p>
            <a:pPr lvl="1"/>
            <a:r>
              <a:rPr lang="en-US" sz="2800" b="1" u="sng" dirty="0"/>
              <a:t>Non-responders</a:t>
            </a:r>
            <a:r>
              <a:rPr lang="en-US" sz="2800" dirty="0"/>
              <a:t>, i.e. do not have protective immunity against Hep B infection</a:t>
            </a:r>
          </a:p>
          <a:p>
            <a:pPr lvl="1"/>
            <a:r>
              <a:rPr lang="en-US" sz="2800" dirty="0"/>
              <a:t>At </a:t>
            </a:r>
            <a:r>
              <a:rPr lang="en-US" sz="2800" b="1" u="sng" dirty="0"/>
              <a:t>higher risk of Hepatitis B acquisition</a:t>
            </a:r>
            <a:r>
              <a:rPr lang="en-US" sz="2800" dirty="0"/>
              <a:t> if accidental exposure occurs (HBV incidence rate in Malaysia increased 6x from 2010 to 12.65 per 100,000 in 2015)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9403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D5116-2ADB-47D1-B6F9-2FC411AC3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Comparison on 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HBV vaccine seroconversion with previous studies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085D7D-954F-4DA9-8B03-0D37BFC38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6079" y="971420"/>
            <a:ext cx="6553545" cy="491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19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A37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02E870-AE54-4C71-854C-8AEC47DD6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3467" y="1520613"/>
            <a:ext cx="10905066" cy="381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18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A42F483-3B92-4C3A-955A-71B3C4494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88.67% seroconverted after Hep B vaccination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1D61F72-978C-43A7-9FB9-26B470EBD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518297"/>
              </p:ext>
            </p:extLst>
          </p:nvPr>
        </p:nvGraphicFramePr>
        <p:xfrm>
          <a:off x="506727" y="1180079"/>
          <a:ext cx="11153010" cy="4868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8039">
                  <a:extLst>
                    <a:ext uri="{9D8B030D-6E8A-4147-A177-3AD203B41FA5}">
                      <a16:colId xmlns:a16="http://schemas.microsoft.com/office/drawing/2014/main" val="2511528898"/>
                    </a:ext>
                  </a:extLst>
                </a:gridCol>
                <a:gridCol w="1928368">
                  <a:extLst>
                    <a:ext uri="{9D8B030D-6E8A-4147-A177-3AD203B41FA5}">
                      <a16:colId xmlns:a16="http://schemas.microsoft.com/office/drawing/2014/main" val="3358542595"/>
                    </a:ext>
                  </a:extLst>
                </a:gridCol>
                <a:gridCol w="1703668">
                  <a:extLst>
                    <a:ext uri="{9D8B030D-6E8A-4147-A177-3AD203B41FA5}">
                      <a16:colId xmlns:a16="http://schemas.microsoft.com/office/drawing/2014/main" val="3247435748"/>
                    </a:ext>
                  </a:extLst>
                </a:gridCol>
                <a:gridCol w="4151162">
                  <a:extLst>
                    <a:ext uri="{9D8B030D-6E8A-4147-A177-3AD203B41FA5}">
                      <a16:colId xmlns:a16="http://schemas.microsoft.com/office/drawing/2014/main" val="3383533376"/>
                    </a:ext>
                  </a:extLst>
                </a:gridCol>
                <a:gridCol w="2321773">
                  <a:extLst>
                    <a:ext uri="{9D8B030D-6E8A-4147-A177-3AD203B41FA5}">
                      <a16:colId xmlns:a16="http://schemas.microsoft.com/office/drawing/2014/main" val="580900759"/>
                    </a:ext>
                  </a:extLst>
                </a:gridCol>
              </a:tblGrid>
              <a:tr h="799805">
                <a:tc>
                  <a:txBody>
                    <a:bodyPr/>
                    <a:lstStyle/>
                    <a:p>
                      <a:r>
                        <a:rPr lang="en-US" sz="2400" dirty="0"/>
                        <a:t>Year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Study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Seroconversion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014747"/>
                  </a:ext>
                </a:extLst>
              </a:tr>
              <a:tr h="799805">
                <a:tc>
                  <a:txBody>
                    <a:bodyPr/>
                    <a:lstStyle/>
                    <a:p>
                      <a:r>
                        <a:rPr lang="en-US" sz="2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Guho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Random individuals (n=190)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88.67%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87829"/>
                  </a:ext>
                </a:extLst>
              </a:tr>
              <a:tr h="799805">
                <a:tc>
                  <a:txBody>
                    <a:bodyPr/>
                    <a:lstStyle/>
                    <a:p>
                      <a:r>
                        <a:rPr lang="en-US" sz="240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/>
                        <a:t>Obiri</a:t>
                      </a:r>
                      <a:r>
                        <a:rPr lang="en-MY" sz="2400" dirty="0"/>
                        <a:t>-Yeboah</a:t>
                      </a:r>
                      <a:r>
                        <a:rPr lang="en-US" sz="2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Healthcare workers (n=711)</a:t>
                      </a:r>
                    </a:p>
                    <a:p>
                      <a:r>
                        <a:rPr lang="en-US" sz="2400" dirty="0"/>
                        <a:t>Median age = 29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535840"/>
                  </a:ext>
                </a:extLst>
              </a:tr>
              <a:tr h="799805">
                <a:tc>
                  <a:txBody>
                    <a:bodyPr/>
                    <a:lstStyle/>
                    <a:p>
                      <a:r>
                        <a:rPr lang="en-US" sz="2400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Cardenas-</a:t>
                      </a:r>
                      <a:r>
                        <a:rPr lang="en-US" sz="2400" dirty="0" err="1"/>
                        <a:t>Perea</a:t>
                      </a:r>
                      <a:r>
                        <a:rPr lang="en-US" sz="2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Medical students (n=201)</a:t>
                      </a:r>
                    </a:p>
                    <a:p>
                      <a:r>
                        <a:rPr lang="en-US" sz="2400" dirty="0"/>
                        <a:t>Mean age = 20.6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010655"/>
                  </a:ext>
                </a:extLst>
              </a:tr>
              <a:tr h="799805">
                <a:tc>
                  <a:txBody>
                    <a:bodyPr/>
                    <a:lstStyle/>
                    <a:p>
                      <a:r>
                        <a:rPr lang="en-US" sz="24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Dassah</a:t>
                      </a:r>
                      <a:r>
                        <a:rPr lang="en-US" sz="2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Children 1-10 years (n=200)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7895"/>
                  </a:ext>
                </a:extLst>
              </a:tr>
              <a:tr h="799805">
                <a:tc>
                  <a:txBody>
                    <a:bodyPr/>
                    <a:lstStyle/>
                    <a:p>
                      <a:r>
                        <a:rPr lang="en-US" sz="2400" dirty="0"/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Perera</a:t>
                      </a:r>
                      <a:r>
                        <a:rPr lang="en-US" sz="2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Medical students (n=258)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90.5%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68623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C997293-23C4-40E4-B28A-D8356514906F}"/>
              </a:ext>
            </a:extLst>
          </p:cNvPr>
          <p:cNvSpPr txBox="1"/>
          <p:nvPr/>
        </p:nvSpPr>
        <p:spPr>
          <a:xfrm>
            <a:off x="398894" y="252405"/>
            <a:ext cx="10303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Hepatitis B Vaccine seroconversion rate in previous studies…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5D9B45-7DD6-4DEB-9271-D66C0696698E}"/>
              </a:ext>
            </a:extLst>
          </p:cNvPr>
          <p:cNvSpPr/>
          <p:nvPr/>
        </p:nvSpPr>
        <p:spPr>
          <a:xfrm>
            <a:off x="9189873" y="927686"/>
            <a:ext cx="2599173" cy="537308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87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5CA1767-B7AC-4C3F-859D-A363822DC26F}"/>
              </a:ext>
            </a:extLst>
          </p:cNvPr>
          <p:cNvSpPr/>
          <p:nvPr/>
        </p:nvSpPr>
        <p:spPr>
          <a:xfrm>
            <a:off x="838200" y="2273273"/>
            <a:ext cx="10179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Students of </a:t>
            </a:r>
            <a:r>
              <a:rPr lang="en-US" sz="3200" u="sng" dirty="0"/>
              <a:t>Malay ethnicity</a:t>
            </a:r>
            <a:r>
              <a:rPr lang="en-US" sz="3200" dirty="0"/>
              <a:t> showed a significantly higher </a:t>
            </a:r>
            <a:r>
              <a:rPr lang="en-US" sz="3200" u="sng" dirty="0"/>
              <a:t>non-conversion rate of 53.62%</a:t>
            </a:r>
            <a:r>
              <a:rPr lang="en-US" sz="3200" dirty="0"/>
              <a:t> (</a:t>
            </a:r>
            <a:r>
              <a:rPr lang="en-US" sz="3200" u="sng" dirty="0"/>
              <a:t>p=0.0023</a:t>
            </a:r>
            <a:r>
              <a:rPr lang="en-US" sz="3200" dirty="0"/>
              <a:t>) as compared to the Chinese and Indian origin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B3BB004-0891-4D8F-B915-8183FA37F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327"/>
            <a:ext cx="10515600" cy="1325563"/>
          </a:xfrm>
        </p:spPr>
        <p:txBody>
          <a:bodyPr/>
          <a:lstStyle/>
          <a:p>
            <a:r>
              <a:rPr lang="en-MY" dirty="0"/>
              <a:t>Discussion (</a:t>
            </a:r>
            <a:r>
              <a:rPr lang="en-MY" dirty="0" err="1"/>
              <a:t>cont</a:t>
            </a:r>
            <a:r>
              <a:rPr lang="en-MY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2E5E4D-09EB-4F80-A403-9731A82F0E0B}"/>
              </a:ext>
            </a:extLst>
          </p:cNvPr>
          <p:cNvSpPr txBox="1"/>
          <p:nvPr/>
        </p:nvSpPr>
        <p:spPr>
          <a:xfrm>
            <a:off x="838200" y="4293316"/>
            <a:ext cx="10103385" cy="10772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MY" sz="3200" dirty="0"/>
              <a:t>More than half of Malay students will not respond to hepatitis B vaccine, thus not protected!</a:t>
            </a:r>
          </a:p>
        </p:txBody>
      </p:sp>
    </p:spTree>
    <p:extLst>
      <p:ext uri="{BB962C8B-B14F-4D97-AF65-F5344CB8AC3E}">
        <p14:creationId xmlns:p14="http://schemas.microsoft.com/office/powerpoint/2010/main" val="676239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5A686-E85D-4CA7-8678-D64008C7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8672"/>
            <a:ext cx="10515600" cy="1325563"/>
          </a:xfrm>
        </p:spPr>
        <p:txBody>
          <a:bodyPr/>
          <a:lstStyle/>
          <a:p>
            <a:r>
              <a:rPr lang="en-US" dirty="0"/>
              <a:t>Factors for good immune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E5650-4C16-4888-A268-13E72B033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157" y="1947990"/>
            <a:ext cx="10515600" cy="4351338"/>
          </a:xfrm>
        </p:spPr>
        <p:txBody>
          <a:bodyPr/>
          <a:lstStyle/>
          <a:p>
            <a:r>
              <a:rPr lang="en-US" dirty="0"/>
              <a:t>Dose (10, 20, 40 micrograms induce higher titer than 2, 5 microgram)</a:t>
            </a:r>
          </a:p>
          <a:p>
            <a:r>
              <a:rPr lang="en-US" dirty="0"/>
              <a:t>Route (Intramuscular &gt; intradermal)</a:t>
            </a:r>
          </a:p>
          <a:p>
            <a:r>
              <a:rPr lang="en-US" dirty="0"/>
              <a:t>Site (deltoid/thigh &gt; buttock)</a:t>
            </a:r>
          </a:p>
          <a:p>
            <a:r>
              <a:rPr lang="en-US" dirty="0"/>
              <a:t>Storage (Cold chain 2-8 degree Celsius)</a:t>
            </a:r>
          </a:p>
          <a:p>
            <a:r>
              <a:rPr lang="en-US" dirty="0"/>
              <a:t>Brands </a:t>
            </a:r>
          </a:p>
          <a:p>
            <a:r>
              <a:rPr lang="en-US" dirty="0"/>
              <a:t>Genetic (</a:t>
            </a:r>
            <a:r>
              <a:rPr lang="en-US" i="1" dirty="0"/>
              <a:t>beyond the scope of study</a:t>
            </a:r>
            <a:r>
              <a:rPr lang="en-US" dirty="0"/>
              <a:t>)</a:t>
            </a:r>
          </a:p>
          <a:p>
            <a:r>
              <a:rPr lang="en-US" b="1" dirty="0"/>
              <a:t>Duration</a:t>
            </a:r>
            <a:r>
              <a:rPr lang="en-US" dirty="0"/>
              <a:t> (Does anti-HBs titer decrease over time?)</a:t>
            </a:r>
          </a:p>
        </p:txBody>
      </p:sp>
    </p:spTree>
    <p:extLst>
      <p:ext uri="{BB962C8B-B14F-4D97-AF65-F5344CB8AC3E}">
        <p14:creationId xmlns:p14="http://schemas.microsoft.com/office/powerpoint/2010/main" val="592655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F2740A-D878-4FB5-8511-B40AB7D3F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1322024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National </a:t>
            </a:r>
            <a:r>
              <a:rPr lang="en-US" sz="37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Immunisation</a:t>
            </a:r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Programme (NIP)</a:t>
            </a:r>
            <a:b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12C845-B9B4-488E-948C-6D27B849A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6544" y="196800"/>
            <a:ext cx="6661200" cy="6661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AE7721-D828-4C23-B89A-112986A2B108}"/>
              </a:ext>
            </a:extLst>
          </p:cNvPr>
          <p:cNvSpPr txBox="1"/>
          <p:nvPr/>
        </p:nvSpPr>
        <p:spPr>
          <a:xfrm>
            <a:off x="1102991" y="4159216"/>
            <a:ext cx="297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>
                <a:solidFill>
                  <a:schemeClr val="bg1"/>
                </a:solidFill>
              </a:rPr>
              <a:t>Introduced in early 1950s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C6AB82-30DC-4E6E-9BF6-284525929CDA}"/>
              </a:ext>
            </a:extLst>
          </p:cNvPr>
          <p:cNvSpPr/>
          <p:nvPr/>
        </p:nvSpPr>
        <p:spPr>
          <a:xfrm>
            <a:off x="5151863" y="1996068"/>
            <a:ext cx="4237464" cy="6579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3471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0C1DA-CAA3-401F-83C0-47486FAEF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Vaccination coverage (From low to high)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9ADE168-9786-4971-9A9E-A4E3A0E1CC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506290"/>
              </p:ext>
            </p:extLst>
          </p:nvPr>
        </p:nvGraphicFramePr>
        <p:xfrm>
          <a:off x="742082" y="2087822"/>
          <a:ext cx="10939272" cy="345734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34818">
                  <a:extLst>
                    <a:ext uri="{9D8B030D-6E8A-4147-A177-3AD203B41FA5}">
                      <a16:colId xmlns:a16="http://schemas.microsoft.com/office/drawing/2014/main" val="1676269608"/>
                    </a:ext>
                  </a:extLst>
                </a:gridCol>
                <a:gridCol w="2734818">
                  <a:extLst>
                    <a:ext uri="{9D8B030D-6E8A-4147-A177-3AD203B41FA5}">
                      <a16:colId xmlns:a16="http://schemas.microsoft.com/office/drawing/2014/main" val="2482038494"/>
                    </a:ext>
                  </a:extLst>
                </a:gridCol>
                <a:gridCol w="2734818">
                  <a:extLst>
                    <a:ext uri="{9D8B030D-6E8A-4147-A177-3AD203B41FA5}">
                      <a16:colId xmlns:a16="http://schemas.microsoft.com/office/drawing/2014/main" val="3806537550"/>
                    </a:ext>
                  </a:extLst>
                </a:gridCol>
                <a:gridCol w="2734818">
                  <a:extLst>
                    <a:ext uri="{9D8B030D-6E8A-4147-A177-3AD203B41FA5}">
                      <a16:colId xmlns:a16="http://schemas.microsoft.com/office/drawing/2014/main" val="3499399733"/>
                    </a:ext>
                  </a:extLst>
                </a:gridCol>
              </a:tblGrid>
              <a:tr h="549298"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Vaccination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Non-vaccinated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No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5569225"/>
                  </a:ext>
                </a:extLst>
              </a:tr>
              <a:tr h="484674">
                <a:tc>
                  <a:txBody>
                    <a:bodyPr/>
                    <a:lstStyle/>
                    <a:p>
                      <a:r>
                        <a:rPr lang="en-US" sz="2400"/>
                        <a:t>Yellow fever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20 (5.8%)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284 (82.3%)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41 (11.9%)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1663640"/>
                  </a:ext>
                </a:extLst>
              </a:tr>
              <a:tr h="484674">
                <a:tc>
                  <a:txBody>
                    <a:bodyPr/>
                    <a:lstStyle/>
                    <a:p>
                      <a:r>
                        <a:rPr lang="en-US" sz="2400"/>
                        <a:t>MenQ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154 (44.6%)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111 (32.2%)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79 (22.9%)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5405827"/>
                  </a:ext>
                </a:extLst>
              </a:tr>
              <a:tr h="484674">
                <a:tc>
                  <a:txBody>
                    <a:bodyPr/>
                    <a:lstStyle/>
                    <a:p>
                      <a:r>
                        <a:rPr lang="en-US" sz="2400"/>
                        <a:t>Rubella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237 (68.7%)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33 (9.6%)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75 (21.7%)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3509025"/>
                  </a:ext>
                </a:extLst>
              </a:tr>
              <a:tr h="484674">
                <a:tc>
                  <a:txBody>
                    <a:bodyPr/>
                    <a:lstStyle/>
                    <a:p>
                      <a:r>
                        <a:rPr lang="en-US" sz="2400"/>
                        <a:t>Measles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257 (74.5%)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15 (4.3%)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74 (21.4%)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6727933"/>
                  </a:ext>
                </a:extLst>
              </a:tr>
              <a:tr h="484674">
                <a:tc>
                  <a:txBody>
                    <a:bodyPr/>
                    <a:lstStyle/>
                    <a:p>
                      <a:r>
                        <a:rPr lang="en-US" sz="2400"/>
                        <a:t>Varicella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287 (83.2%)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58 (16.8%)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9718796"/>
                  </a:ext>
                </a:extLst>
              </a:tr>
              <a:tr h="484674">
                <a:tc>
                  <a:txBody>
                    <a:bodyPr/>
                    <a:lstStyle/>
                    <a:p>
                      <a:r>
                        <a:rPr lang="en-US" sz="2400"/>
                        <a:t>Hepatitis B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340 (98.55%)</a:t>
                      </a:r>
                    </a:p>
                  </a:txBody>
                  <a:tcPr anchor="ctr"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5 (1.45%)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004180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22E96D7-B5FB-4A4C-9491-4259B5636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608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3FC5-FAB0-4BA8-9E78-C95394E55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EC760-B2AE-4A98-90B7-737531B4C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9" y="1908752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Documentation error on self-reporting Occupational Health Questionnaire</a:t>
            </a:r>
          </a:p>
          <a:p>
            <a:r>
              <a:rPr lang="en-US" sz="3200" dirty="0"/>
              <a:t>Missing data of 80 students on vaccination status</a:t>
            </a:r>
          </a:p>
          <a:p>
            <a:r>
              <a:rPr lang="en-US" sz="3200" dirty="0"/>
              <a:t>Lack of data among international students</a:t>
            </a:r>
          </a:p>
        </p:txBody>
      </p:sp>
    </p:spTree>
    <p:extLst>
      <p:ext uri="{BB962C8B-B14F-4D97-AF65-F5344CB8AC3E}">
        <p14:creationId xmlns:p14="http://schemas.microsoft.com/office/powerpoint/2010/main" val="16842111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E9B8B-8AA1-4D0E-A996-918B12845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3C43B-5008-4858-9FB0-8C5D85166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Further course or booster dose </a:t>
            </a:r>
            <a:r>
              <a:rPr lang="en-US" dirty="0"/>
              <a:t>of vaccination is recommended for non-responder or non-vaccinated students as per advised by Occupational Health policy.</a:t>
            </a:r>
          </a:p>
          <a:p>
            <a:r>
              <a:rPr lang="en-US" b="1" dirty="0"/>
              <a:t>Post-booster testing </a:t>
            </a:r>
            <a:r>
              <a:rPr lang="en-US" dirty="0"/>
              <a:t>of antibody titer should be conducted to ensure seroconversion</a:t>
            </a:r>
          </a:p>
          <a:p>
            <a:r>
              <a:rPr lang="en-US" b="1" dirty="0"/>
              <a:t>Clearer guidance</a:t>
            </a:r>
            <a:r>
              <a:rPr lang="en-US" dirty="0"/>
              <a:t> on completion of Occupational Health Questionnaire to reduce documentation error</a:t>
            </a:r>
          </a:p>
        </p:txBody>
      </p:sp>
    </p:spTree>
    <p:extLst>
      <p:ext uri="{BB962C8B-B14F-4D97-AF65-F5344CB8AC3E}">
        <p14:creationId xmlns:p14="http://schemas.microsoft.com/office/powerpoint/2010/main" val="26218896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B8FB0-2A69-4149-A537-57BEFD94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B1B53-6E16-42AA-B220-F6726A77A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9" y="19675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Future studies is recommended to:</a:t>
            </a:r>
          </a:p>
          <a:p>
            <a:r>
              <a:rPr lang="en-US" dirty="0"/>
              <a:t>Investigate the </a:t>
            </a:r>
            <a:r>
              <a:rPr lang="en-US" u="sng" dirty="0"/>
              <a:t>reason of non-seroconversion</a:t>
            </a:r>
            <a:r>
              <a:rPr lang="en-US" dirty="0"/>
              <a:t> among new entry young Malaysian medical students</a:t>
            </a:r>
          </a:p>
          <a:p>
            <a:r>
              <a:rPr lang="en-US" dirty="0"/>
              <a:t>Establish </a:t>
            </a:r>
            <a:r>
              <a:rPr lang="en-US" u="sng" dirty="0"/>
              <a:t>evidence-based explanation</a:t>
            </a:r>
            <a:r>
              <a:rPr lang="en-US" dirty="0"/>
              <a:t> for lower seroconversion rate among the </a:t>
            </a:r>
            <a:r>
              <a:rPr lang="en-US" u="sng" dirty="0"/>
              <a:t>Malay ethnicity group</a:t>
            </a:r>
            <a:endParaRPr lang="en-US" dirty="0"/>
          </a:p>
          <a:p>
            <a:r>
              <a:rPr lang="en-US" dirty="0"/>
              <a:t>In larger sample size to establish the </a:t>
            </a:r>
            <a:r>
              <a:rPr lang="en-US" u="sng" dirty="0"/>
              <a:t>strength of this observation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862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2364B-5EC0-4367-AA07-4FF2E522C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27" y="365125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3864F-8318-49B8-BAD0-8C0CA2BB8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0547"/>
            <a:ext cx="10718427" cy="46223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This is the first study demonstrating a </a:t>
            </a:r>
            <a:r>
              <a:rPr lang="en-US" b="1" dirty="0"/>
              <a:t>low HBV seroconversion rate (64.64%)</a:t>
            </a:r>
            <a:r>
              <a:rPr lang="en-US" dirty="0"/>
              <a:t> among young new entry medical students to NUMed (</a:t>
            </a:r>
            <a:r>
              <a:rPr lang="en-US" b="1" dirty="0"/>
              <a:t>median age: 19</a:t>
            </a:r>
            <a:r>
              <a:rPr lang="en-US" dirty="0"/>
              <a:t>) following standard recommended 3-dose vaccination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3 out of 10 </a:t>
            </a:r>
            <a:r>
              <a:rPr lang="en-US" dirty="0" err="1"/>
              <a:t>NUMed</a:t>
            </a:r>
            <a:r>
              <a:rPr lang="en-US" dirty="0"/>
              <a:t> students at risk of acquiring HBV infection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Students of Malay ethnicity showed a significant non-conversion rate of 53.62% (p=0.0006) as compared to the Chinese and Indian origin.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Previous studies showed seroconversion rates of over 90% and further studies should be considered to </a:t>
            </a:r>
            <a:r>
              <a:rPr lang="en-US" u="sng" dirty="0"/>
              <a:t>investigate why</a:t>
            </a:r>
            <a:r>
              <a:rPr lang="en-US" dirty="0"/>
              <a:t> this </a:t>
            </a:r>
            <a:r>
              <a:rPr lang="en-US" u="sng" dirty="0"/>
              <a:t>young</a:t>
            </a:r>
            <a:r>
              <a:rPr lang="en-US" dirty="0"/>
              <a:t> population of Malaysian students </a:t>
            </a:r>
            <a:r>
              <a:rPr lang="en-US" u="sng" dirty="0"/>
              <a:t>did not mount protective antibody titer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2066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3FA27-7AF9-4908-B515-7244535E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ACKNOWLEDGEMENTS: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B754D-90BA-4D9E-AB7C-4D8D137F5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Thanks to the Student Office, </a:t>
            </a:r>
            <a:r>
              <a:rPr lang="en-MY" dirty="0" err="1"/>
              <a:t>NUMed</a:t>
            </a:r>
            <a:r>
              <a:rPr lang="en-MY" dirty="0"/>
              <a:t> for tracking down the students’ health screening questionnaire</a:t>
            </a:r>
          </a:p>
          <a:p>
            <a:r>
              <a:rPr lang="en-MY" dirty="0"/>
              <a:t>Thanks to Columbia Asia Hospital, the </a:t>
            </a:r>
            <a:r>
              <a:rPr lang="en-MY" dirty="0" err="1"/>
              <a:t>NUMed’s</a:t>
            </a:r>
            <a:r>
              <a:rPr lang="en-MY" dirty="0"/>
              <a:t> Occupational Health Provider for information on Hep B vaccine.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320006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B693D-07C6-4B66-B4AB-F702B77BA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13" y="142100"/>
            <a:ext cx="10515600" cy="1325563"/>
          </a:xfrm>
        </p:spPr>
        <p:txBody>
          <a:bodyPr/>
          <a:lstStyle/>
          <a:p>
            <a:r>
              <a:rPr lang="en-MY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BEBDD-7B90-45A0-B62E-FF089924F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04" y="1411908"/>
            <a:ext cx="10969083" cy="5000044"/>
          </a:xfrm>
        </p:spPr>
        <p:txBody>
          <a:bodyPr>
            <a:normAutofit fontScale="92500"/>
          </a:bodyPr>
          <a:lstStyle/>
          <a:p>
            <a:r>
              <a:rPr lang="en-MY" sz="1600" dirty="0"/>
              <a:t>Health worker occupational health, World Health Organization (WHO)</a:t>
            </a:r>
          </a:p>
          <a:p>
            <a:r>
              <a:rPr lang="en-MY" sz="1600" dirty="0"/>
              <a:t>Sharps Injury Surveillance (2007), Occupational Health Unit, Ministry of Health, Malaysia</a:t>
            </a:r>
          </a:p>
          <a:p>
            <a:r>
              <a:rPr lang="en-MY" sz="1600" dirty="0"/>
              <a:t>Newcastle University Admission Policy (2020), School of Medical Education, Newcastle University, United Kingdom</a:t>
            </a:r>
          </a:p>
          <a:p>
            <a:r>
              <a:rPr lang="en-MY" sz="1600" dirty="0"/>
              <a:t>Occupational Health Assessment Policy, Newcastle University Medicine Malaysia</a:t>
            </a:r>
          </a:p>
          <a:p>
            <a:r>
              <a:rPr lang="en-MY" sz="1600" dirty="0" err="1"/>
              <a:t>Noubiap</a:t>
            </a:r>
            <a:r>
              <a:rPr lang="en-MY" sz="1600" dirty="0"/>
              <a:t> JJ, </a:t>
            </a:r>
            <a:r>
              <a:rPr lang="en-MY" sz="1600" dirty="0" err="1"/>
              <a:t>Nansseu</a:t>
            </a:r>
            <a:r>
              <a:rPr lang="en-MY" sz="1600" dirty="0"/>
              <a:t> JR, </a:t>
            </a:r>
            <a:r>
              <a:rPr lang="en-MY" sz="1600" dirty="0" err="1"/>
              <a:t>Kengne</a:t>
            </a:r>
            <a:r>
              <a:rPr lang="en-MY" sz="1600" dirty="0"/>
              <a:t> KK, </a:t>
            </a:r>
            <a:r>
              <a:rPr lang="en-MY" sz="1600" dirty="0" err="1"/>
              <a:t>Tchokfe</a:t>
            </a:r>
            <a:r>
              <a:rPr lang="en-MY" sz="1600" dirty="0"/>
              <a:t> </a:t>
            </a:r>
            <a:r>
              <a:rPr lang="en-MY" sz="1600" dirty="0" err="1"/>
              <a:t>Ndoula</a:t>
            </a:r>
            <a:r>
              <a:rPr lang="en-MY" sz="1600" dirty="0"/>
              <a:t> S, </a:t>
            </a:r>
            <a:r>
              <a:rPr lang="en-MY" sz="1600" dirty="0" err="1"/>
              <a:t>Agyingi</a:t>
            </a:r>
            <a:r>
              <a:rPr lang="en-MY" sz="1600" dirty="0"/>
              <a:t> LA. Occupational exposure to blood, hepatitis B vaccine knowledge and uptake among medical students in Cameroon. BMC Med Educ. 2013;13:148. Published 2013 Nov 8. doi:10.1186/1472-6920-13-148</a:t>
            </a:r>
          </a:p>
          <a:p>
            <a:r>
              <a:rPr lang="en-MY" sz="1600" dirty="0"/>
              <a:t>Guho, A., </a:t>
            </a:r>
            <a:r>
              <a:rPr lang="en-MY" sz="1600" dirty="0" err="1"/>
              <a:t>Ahad</a:t>
            </a:r>
            <a:r>
              <a:rPr lang="en-MY" sz="1600" dirty="0"/>
              <a:t>, M., Salam, M., </a:t>
            </a:r>
            <a:r>
              <a:rPr lang="en-MY" sz="1600" dirty="0" err="1"/>
              <a:t>Alim</a:t>
            </a:r>
            <a:r>
              <a:rPr lang="en-MY" sz="1600" dirty="0"/>
              <a:t>, M., Haque, A., &amp; Islam, Q. (1). Seroconversion after Recombinant Hepatitis B Vaccination. </a:t>
            </a:r>
            <a:r>
              <a:rPr lang="en-MY" sz="1600" i="1" dirty="0"/>
              <a:t>Journal of Medicine</a:t>
            </a:r>
            <a:r>
              <a:rPr lang="en-MY" sz="1600" dirty="0"/>
              <a:t>, </a:t>
            </a:r>
            <a:r>
              <a:rPr lang="en-MY" sz="1600" i="1" dirty="0"/>
              <a:t>11</a:t>
            </a:r>
            <a:r>
              <a:rPr lang="en-MY" sz="1600" dirty="0"/>
              <a:t>(2), 143-150. </a:t>
            </a:r>
            <a:r>
              <a:rPr lang="en-MY" sz="1600" dirty="0">
                <a:hlinkClick r:id="rId3"/>
              </a:rPr>
              <a:t>https://doi.org/10.3329/jom.v11i2.5461</a:t>
            </a:r>
            <a:endParaRPr lang="en-MY" sz="1600" dirty="0"/>
          </a:p>
          <a:p>
            <a:r>
              <a:rPr lang="en-MY" sz="1600" dirty="0" err="1"/>
              <a:t>Obiri</a:t>
            </a:r>
            <a:r>
              <a:rPr lang="en-MY" sz="1600" dirty="0"/>
              <a:t>-Yeboah D, </a:t>
            </a:r>
            <a:r>
              <a:rPr lang="en-MY" sz="1600" dirty="0" err="1"/>
              <a:t>Awuku</a:t>
            </a:r>
            <a:r>
              <a:rPr lang="en-MY" sz="1600" dirty="0"/>
              <a:t> YA, Adjei G, et al. Post Hepatitis B vaccination </a:t>
            </a:r>
            <a:r>
              <a:rPr lang="en-MY" sz="1600" dirty="0" err="1"/>
              <a:t>sero</a:t>
            </a:r>
            <a:r>
              <a:rPr lang="en-MY" sz="1600" dirty="0"/>
              <a:t>-conversion among health care workers in the Cape Coast Metropolis of Ghana. </a:t>
            </a:r>
            <a:r>
              <a:rPr lang="en-MY" sz="1600" i="1" dirty="0" err="1"/>
              <a:t>PLoS</a:t>
            </a:r>
            <a:r>
              <a:rPr lang="en-MY" sz="1600" i="1" dirty="0"/>
              <a:t> One</a:t>
            </a:r>
            <a:r>
              <a:rPr lang="en-MY" sz="1600" dirty="0"/>
              <a:t>. 2019;14(6):e0219148. Published 2019 Jun 28. doi:10.1371/journal.pone.0219148</a:t>
            </a:r>
          </a:p>
          <a:p>
            <a:r>
              <a:rPr lang="en-MY" sz="1600" dirty="0"/>
              <a:t>Cárdenas-</a:t>
            </a:r>
            <a:r>
              <a:rPr lang="en-MY" sz="1600" dirty="0" err="1"/>
              <a:t>Perea</a:t>
            </a:r>
            <a:r>
              <a:rPr lang="en-MY" sz="1600" dirty="0"/>
              <a:t> ME, Gómez-Conde E, Santos-López G, et al. Hepatitis B surface antibodies in medical students from a public university in Puebla, Mexico. Hum </a:t>
            </a:r>
            <a:r>
              <a:rPr lang="en-MY" sz="1600" dirty="0" err="1"/>
              <a:t>Vaccin</a:t>
            </a:r>
            <a:r>
              <a:rPr lang="en-MY" sz="1600" dirty="0"/>
              <a:t> </a:t>
            </a:r>
            <a:r>
              <a:rPr lang="en-MY" sz="1600" dirty="0" err="1"/>
              <a:t>Immunother</a:t>
            </a:r>
            <a:r>
              <a:rPr lang="en-MY" sz="1600" dirty="0"/>
              <a:t>. 2016;12(7):1857–1862. doi:10.1080/21645515.2016.1151587</a:t>
            </a:r>
          </a:p>
          <a:p>
            <a:r>
              <a:rPr lang="en-MY" sz="1600" dirty="0" err="1"/>
              <a:t>Dassah</a:t>
            </a:r>
            <a:r>
              <a:rPr lang="en-MY" sz="1600" dirty="0"/>
              <a:t> S, </a:t>
            </a:r>
            <a:r>
              <a:rPr lang="en-MY" sz="1600" dirty="0" err="1"/>
              <a:t>Sakyi</a:t>
            </a:r>
            <a:r>
              <a:rPr lang="en-MY" sz="1600" dirty="0"/>
              <a:t> SA, </a:t>
            </a:r>
            <a:r>
              <a:rPr lang="en-MY" sz="1600" dirty="0" err="1"/>
              <a:t>Frempong</a:t>
            </a:r>
            <a:r>
              <a:rPr lang="en-MY" sz="1600" dirty="0"/>
              <a:t> MT, et al. Seroconversion of Hepatitis B Vaccine in Young Children in the </a:t>
            </a:r>
            <a:r>
              <a:rPr lang="en-MY" sz="1600" dirty="0" err="1"/>
              <a:t>Kassena</a:t>
            </a:r>
            <a:r>
              <a:rPr lang="en-MY" sz="1600" dirty="0"/>
              <a:t> </a:t>
            </a:r>
            <a:r>
              <a:rPr lang="en-MY" sz="1600" dirty="0" err="1"/>
              <a:t>Nankana</a:t>
            </a:r>
            <a:r>
              <a:rPr lang="en-MY" sz="1600" dirty="0"/>
              <a:t> District of Ghana: A Cross-Sectional Study. </a:t>
            </a:r>
            <a:r>
              <a:rPr lang="en-MY" sz="1600" i="1" dirty="0" err="1"/>
              <a:t>PLoS</a:t>
            </a:r>
            <a:r>
              <a:rPr lang="en-MY" sz="1600" i="1" dirty="0"/>
              <a:t> One</a:t>
            </a:r>
            <a:r>
              <a:rPr lang="en-MY" sz="1600" dirty="0"/>
              <a:t>. 2015;10(12):e0145209. Published 2015 Dec 30. doi:10.1371/journal.pone.0145209</a:t>
            </a:r>
          </a:p>
          <a:p>
            <a:r>
              <a:rPr lang="en-MY" sz="1600" dirty="0" err="1"/>
              <a:t>Perera</a:t>
            </a:r>
            <a:r>
              <a:rPr lang="en-MY" sz="1600" dirty="0"/>
              <a:t>, Jennifer &amp; </a:t>
            </a:r>
            <a:r>
              <a:rPr lang="en-MY" sz="1600" dirty="0" err="1"/>
              <a:t>Perera</a:t>
            </a:r>
            <a:r>
              <a:rPr lang="en-MY" sz="1600" dirty="0"/>
              <a:t>, </a:t>
            </a:r>
            <a:r>
              <a:rPr lang="en-MY" sz="1600" dirty="0" err="1"/>
              <a:t>Bernadene</a:t>
            </a:r>
            <a:r>
              <a:rPr lang="en-MY" sz="1600" dirty="0"/>
              <a:t> &amp; Gamage, </a:t>
            </a:r>
            <a:r>
              <a:rPr lang="en-MY" sz="1600" dirty="0" err="1"/>
              <a:t>Siritilak</a:t>
            </a:r>
            <a:r>
              <a:rPr lang="en-MY" sz="1600" dirty="0"/>
              <a:t>. (2002). Seroconversion after hepatitis B vaccination in healthy young adults, and the effect of a booster dose. The Ceylon medical journal. 47. 6-8. 10.4038/cmj.v47i1.6396.</a:t>
            </a:r>
          </a:p>
          <a:p>
            <a:r>
              <a:rPr lang="en-MY" sz="1600" dirty="0"/>
              <a:t>National Strategic Plan for Hepatitis B and C 2019-2023, Ministry of Health, Malaysia</a:t>
            </a:r>
          </a:p>
        </p:txBody>
      </p:sp>
    </p:spTree>
    <p:extLst>
      <p:ext uri="{BB962C8B-B14F-4D97-AF65-F5344CB8AC3E}">
        <p14:creationId xmlns:p14="http://schemas.microsoft.com/office/powerpoint/2010/main" val="1972494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097D41-BA72-40C3-8BDE-EC3CE5B6A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099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kern="1200" spc="-50" baseline="0" dirty="0">
                <a:latin typeface="+mj-lt"/>
              </a:rPr>
              <a:t>Thank you.</a:t>
            </a:r>
            <a:endParaRPr lang="en-US" sz="6600" b="1" kern="1200" spc="-50" baseline="0" dirty="0">
              <a:latin typeface="+mj-lt"/>
              <a:cs typeface="Calibri Ligh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C70F7D-CBA3-4538-835A-6F884EDBFF1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83172" y="3183318"/>
            <a:ext cx="10774296" cy="191744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indent="0" algn="ctr">
              <a:buNone/>
            </a:pPr>
            <a:r>
              <a:rPr lang="en-GB" sz="2800" b="1" dirty="0"/>
              <a:t>Health Screening for New Entry Medical Students to NUMed - </a:t>
            </a:r>
          </a:p>
          <a:p>
            <a:pPr marL="0" indent="0" algn="ctr">
              <a:buNone/>
            </a:pPr>
            <a:r>
              <a:rPr lang="en-GB" sz="2800" b="1" dirty="0"/>
              <a:t>A Retrospective 4-Year Study from 2015-2018 </a:t>
            </a:r>
          </a:p>
          <a:p>
            <a:pPr marL="0" indent="0" algn="ctr">
              <a:buNone/>
            </a:pPr>
            <a:r>
              <a:rPr lang="en-GB" sz="2400" dirty="0"/>
              <a:t>Goh WP, Evans G, </a:t>
            </a:r>
            <a:r>
              <a:rPr lang="en-GB" sz="2400" dirty="0" err="1"/>
              <a:t>Hurn</a:t>
            </a:r>
            <a:r>
              <a:rPr lang="en-GB" sz="2400" dirty="0"/>
              <a:t> E, Leong A, Lim YK, Saw YT, Subramaniam B, Tan ZJ, Ong ELC</a:t>
            </a:r>
            <a:endParaRPr lang="en-GB" sz="2400" dirty="0">
              <a:cs typeface="Calibri"/>
            </a:endParaRPr>
          </a:p>
          <a:p>
            <a:pPr marL="0" indent="0" algn="ctr">
              <a:buNone/>
            </a:pPr>
            <a:r>
              <a:rPr lang="en-GB" sz="2400" dirty="0"/>
              <a:t>Newcastle University Medicine Malaysia</a:t>
            </a:r>
          </a:p>
        </p:txBody>
      </p:sp>
      <p:pic>
        <p:nvPicPr>
          <p:cNvPr id="6" name="x_Picture 1" descr="image001">
            <a:extLst>
              <a:ext uri="{FF2B5EF4-FFF2-40B4-BE49-F238E27FC236}">
                <a16:creationId xmlns:a16="http://schemas.microsoft.com/office/drawing/2014/main" id="{7035E88E-89DD-4809-B3B8-E258417D1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17" y="5676901"/>
            <a:ext cx="6784405" cy="63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550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3535</Words>
  <Application>Microsoft Office PowerPoint</Application>
  <PresentationFormat>Widescreen</PresentationFormat>
  <Paragraphs>758</Paragraphs>
  <Slides>40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Wingdings,Sans-Serif</vt:lpstr>
      <vt:lpstr>Arial</vt:lpstr>
      <vt:lpstr>Calibri</vt:lpstr>
      <vt:lpstr>Calibri Light</vt:lpstr>
      <vt:lpstr>Symbol</vt:lpstr>
      <vt:lpstr>Wingdings</vt:lpstr>
      <vt:lpstr>Office Theme</vt:lpstr>
      <vt:lpstr>PowerPoint Presentation</vt:lpstr>
      <vt:lpstr>Background</vt:lpstr>
      <vt:lpstr>High rate of accidental exposure to blood!</vt:lpstr>
      <vt:lpstr>PowerPoint Presentation</vt:lpstr>
      <vt:lpstr>UK Department of Health (DH)</vt:lpstr>
      <vt:lpstr>PowerPoint Presentation</vt:lpstr>
      <vt:lpstr>PowerPoint Presentation</vt:lpstr>
      <vt:lpstr>Occupational Health Assessment Policy</vt:lpstr>
      <vt:lpstr>Aims</vt:lpstr>
      <vt:lpstr>Method and materials</vt:lpstr>
      <vt:lpstr>Method and materials (cont)</vt:lpstr>
      <vt:lpstr>Method and materials (cont)</vt:lpstr>
      <vt:lpstr>Results</vt:lpstr>
      <vt:lpstr>Demographics of the study population (n=345)</vt:lpstr>
      <vt:lpstr>Hepatitis B Vaccination</vt:lpstr>
      <vt:lpstr>Seroconversion rate of Hep B vaccination</vt:lpstr>
      <vt:lpstr>PowerPoint Presentation</vt:lpstr>
      <vt:lpstr>PowerPoint Presentation</vt:lpstr>
      <vt:lpstr>PowerPoint Presentation</vt:lpstr>
      <vt:lpstr>Varicella (Chickenpox) Vaccine </vt:lpstr>
      <vt:lpstr>Varicella Zoster immunity</vt:lpstr>
      <vt:lpstr>Measles</vt:lpstr>
      <vt:lpstr>Rubella (German measles)</vt:lpstr>
      <vt:lpstr>MenQ (Quadrivalent Meningococcal vaccine)</vt:lpstr>
      <vt:lpstr>Yellow fever</vt:lpstr>
      <vt:lpstr>Discussion </vt:lpstr>
      <vt:lpstr>Comparison on HBV vaccine seroconversion with previous studies</vt:lpstr>
      <vt:lpstr>PowerPoint Presentation</vt:lpstr>
      <vt:lpstr>88.67% seroconverted after Hep B vaccination</vt:lpstr>
      <vt:lpstr>Discussion (cont)</vt:lpstr>
      <vt:lpstr>Factors for good immune response</vt:lpstr>
      <vt:lpstr>National Immunisation Programme (NIP) </vt:lpstr>
      <vt:lpstr>Vaccination coverage (From low to high)</vt:lpstr>
      <vt:lpstr>Limitation</vt:lpstr>
      <vt:lpstr>Recommendation</vt:lpstr>
      <vt:lpstr>Recommendation (cont)</vt:lpstr>
      <vt:lpstr>Conclusion</vt:lpstr>
      <vt:lpstr>ACKNOWLEDGEMENTS:</vt:lpstr>
      <vt:lpstr>Reference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Wei Pin Goh</dc:creator>
  <cp:lastModifiedBy>user</cp:lastModifiedBy>
  <cp:revision>100</cp:revision>
  <cp:lastPrinted>2019-10-30T07:21:00Z</cp:lastPrinted>
  <dcterms:created xsi:type="dcterms:W3CDTF">2019-10-30T03:27:51Z</dcterms:created>
  <dcterms:modified xsi:type="dcterms:W3CDTF">2019-10-30T18:08:28Z</dcterms:modified>
</cp:coreProperties>
</file>