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62" r:id="rId3"/>
    <p:sldId id="280" r:id="rId4"/>
    <p:sldId id="288" r:id="rId5"/>
    <p:sldId id="267" r:id="rId6"/>
    <p:sldId id="268" r:id="rId7"/>
    <p:sldId id="269" r:id="rId8"/>
    <p:sldId id="270" r:id="rId9"/>
    <p:sldId id="271" r:id="rId10"/>
    <p:sldId id="263" r:id="rId11"/>
    <p:sldId id="272" r:id="rId12"/>
    <p:sldId id="273" r:id="rId13"/>
    <p:sldId id="278" r:id="rId14"/>
    <p:sldId id="274" r:id="rId15"/>
    <p:sldId id="261" r:id="rId16"/>
    <p:sldId id="290" r:id="rId17"/>
    <p:sldId id="257" r:id="rId18"/>
    <p:sldId id="277" r:id="rId19"/>
    <p:sldId id="279" r:id="rId20"/>
    <p:sldId id="258" r:id="rId21"/>
    <p:sldId id="275" r:id="rId22"/>
    <p:sldId id="291" r:id="rId23"/>
    <p:sldId id="292" r:id="rId24"/>
    <p:sldId id="276" r:id="rId25"/>
    <p:sldId id="289" r:id="rId26"/>
    <p:sldId id="260" r:id="rId27"/>
    <p:sldId id="293" r:id="rId28"/>
    <p:sldId id="281" r:id="rId29"/>
    <p:sldId id="282" r:id="rId30"/>
    <p:sldId id="283" r:id="rId31"/>
    <p:sldId id="284" r:id="rId32"/>
    <p:sldId id="285" r:id="rId33"/>
    <p:sldId id="286" r:id="rId34"/>
    <p:sldId id="287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83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61393B-0E4B-480E-9C7B-159230C3F823}" type="datetimeFigureOut">
              <a:rPr lang="en-US" smtClean="0"/>
              <a:pPr/>
              <a:t>4/9/2018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4A23D4-7B35-469F-BBC1-ADF124140D8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609600" indent="-609600" algn="l" rtl="0"/>
            <a:r>
              <a:rPr lang="en-GB" dirty="0" smtClean="0"/>
              <a:t>Chromosomes of different species differ in number and information content </a:t>
            </a:r>
          </a:p>
          <a:p>
            <a:pPr marL="609600" indent="-609600" algn="l" rtl="0"/>
            <a:r>
              <a:rPr lang="en-GB" dirty="0" smtClean="0"/>
              <a:t>Humans and several other species of organisms have 46 chromosomes </a:t>
            </a:r>
          </a:p>
          <a:p>
            <a:pPr marL="609600" indent="-609600" algn="l" rtl="0">
              <a:buFont typeface="Wingdings" pitchFamily="2" charset="2"/>
              <a:buNone/>
            </a:pPr>
            <a:endParaRPr lang="en-GB" dirty="0" smtClean="0"/>
          </a:p>
          <a:p>
            <a:pPr marL="609600" indent="-609600" algn="l" rtl="0"/>
            <a:r>
              <a:rPr lang="en-GB" dirty="0" smtClean="0"/>
              <a:t>Chromosomes of different species differ in number and information content </a:t>
            </a:r>
          </a:p>
          <a:p>
            <a:pPr marL="609600" indent="-609600" algn="l" rtl="0"/>
            <a:r>
              <a:rPr lang="en-GB" dirty="0" smtClean="0"/>
              <a:t>Humans and several other species of organisms have 46 chromosomes </a:t>
            </a:r>
          </a:p>
          <a:p>
            <a:pPr marL="609600" indent="-609600" algn="l" rtl="0"/>
            <a:r>
              <a:rPr lang="en-GB" dirty="0" smtClean="0"/>
              <a:t>Chromosomes of different species differ in number and information content</a:t>
            </a:r>
          </a:p>
          <a:p>
            <a:pPr marL="609600" indent="-609600" algn="l" rtl="0"/>
            <a:r>
              <a:rPr lang="en-GB" dirty="0" smtClean="0"/>
              <a:t>Humans and several other species of organisms have 46 chromosomes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4A23D4-7B35-469F-BBC1-ADF124140D8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b="1" i="1" dirty="0" smtClean="0"/>
              <a:t>What is a </a:t>
            </a:r>
            <a:r>
              <a:rPr lang="en-US" b="1" dirty="0" smtClean="0"/>
              <a:t>Chromosome?</a:t>
            </a:r>
            <a:endParaRPr lang="en-US" b="1" i="1" dirty="0" smtClean="0"/>
          </a:p>
          <a:p>
            <a:pPr algn="just"/>
            <a:r>
              <a:rPr lang="en-US" dirty="0" smtClean="0"/>
              <a:t>The DNA in an individual chromosome is one, long molecule which is highly coiled and condensed. The total number of bases in all the chromosomes of a human cell is approximately six billion and individual chromosomes range from 50 to 250 million bases.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4A23D4-7B35-469F-BBC1-ADF124140D8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err="1" smtClean="0"/>
              <a:t>Karyotyping</a:t>
            </a:r>
            <a:r>
              <a:rPr lang="en-US" dirty="0" smtClean="0"/>
              <a:t> is the process of pairing and ordering all the chromosomes of an organism, thus providing a genome-wide snapshot of an individual's chromosomes. </a:t>
            </a:r>
            <a:r>
              <a:rPr lang="en-US" dirty="0" err="1" smtClean="0"/>
              <a:t>Karyotypes</a:t>
            </a:r>
            <a:r>
              <a:rPr lang="en-US" dirty="0" smtClean="0"/>
              <a:t> are prepared using standardized staining procedures that reveal characteristic structural features for each chromosome. Clinical </a:t>
            </a:r>
            <a:r>
              <a:rPr lang="en-US" dirty="0" err="1" smtClean="0"/>
              <a:t>cytogeneticists</a:t>
            </a:r>
            <a:r>
              <a:rPr lang="en-US" dirty="0" smtClean="0"/>
              <a:t> analyze human </a:t>
            </a:r>
            <a:r>
              <a:rPr lang="en-US" dirty="0" err="1" smtClean="0"/>
              <a:t>karyotypes</a:t>
            </a:r>
            <a:r>
              <a:rPr lang="en-US" dirty="0" smtClean="0"/>
              <a:t> to detect gross genetic changes—anomalies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4A23D4-7B35-469F-BBC1-ADF124140D8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CF8C-8F7A-4C83-89E1-D2B6FF7CAF90}" type="datetimeFigureOut">
              <a:rPr lang="en-US" smtClean="0"/>
              <a:pPr/>
              <a:t>4/9/2018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055C-D685-4464-923D-E1B7629770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CF8C-8F7A-4C83-89E1-D2B6FF7CAF90}" type="datetimeFigureOut">
              <a:rPr lang="en-US" smtClean="0"/>
              <a:pPr/>
              <a:t>4/9/2018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055C-D685-4464-923D-E1B7629770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CF8C-8F7A-4C83-89E1-D2B6FF7CAF90}" type="datetimeFigureOut">
              <a:rPr lang="en-US" smtClean="0"/>
              <a:pPr/>
              <a:t>4/9/2018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055C-D685-4464-923D-E1B7629770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CF8C-8F7A-4C83-89E1-D2B6FF7CAF90}" type="datetimeFigureOut">
              <a:rPr lang="en-US" smtClean="0"/>
              <a:pPr/>
              <a:t>4/9/2018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055C-D685-4464-923D-E1B7629770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CF8C-8F7A-4C83-89E1-D2B6FF7CAF90}" type="datetimeFigureOut">
              <a:rPr lang="en-US" smtClean="0"/>
              <a:pPr/>
              <a:t>4/9/2018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055C-D685-4464-923D-E1B7629770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CF8C-8F7A-4C83-89E1-D2B6FF7CAF90}" type="datetimeFigureOut">
              <a:rPr lang="en-US" smtClean="0"/>
              <a:pPr/>
              <a:t>4/9/2018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055C-D685-4464-923D-E1B7629770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CF8C-8F7A-4C83-89E1-D2B6FF7CAF90}" type="datetimeFigureOut">
              <a:rPr lang="en-US" smtClean="0"/>
              <a:pPr/>
              <a:t>4/9/2018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055C-D685-4464-923D-E1B7629770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CF8C-8F7A-4C83-89E1-D2B6FF7CAF90}" type="datetimeFigureOut">
              <a:rPr lang="en-US" smtClean="0"/>
              <a:pPr/>
              <a:t>4/9/2018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055C-D685-4464-923D-E1B7629770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CF8C-8F7A-4C83-89E1-D2B6FF7CAF90}" type="datetimeFigureOut">
              <a:rPr lang="en-US" smtClean="0"/>
              <a:pPr/>
              <a:t>4/9/2018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055C-D685-4464-923D-E1B7629770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CF8C-8F7A-4C83-89E1-D2B6FF7CAF90}" type="datetimeFigureOut">
              <a:rPr lang="en-US" smtClean="0"/>
              <a:pPr/>
              <a:t>4/9/2018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055C-D685-4464-923D-E1B7629770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CF8C-8F7A-4C83-89E1-D2B6FF7CAF90}" type="datetimeFigureOut">
              <a:rPr lang="en-US" smtClean="0"/>
              <a:pPr/>
              <a:t>4/9/2018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5B055C-D685-4464-923D-E1B76297703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4CF8C-8F7A-4C83-89E1-D2B6FF7CAF90}" type="datetimeFigureOut">
              <a:rPr lang="en-US" smtClean="0"/>
              <a:pPr/>
              <a:t>4/9/2018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B055C-D685-4464-923D-E1B76297703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Introduction to </a:t>
            </a:r>
            <a:r>
              <a:rPr lang="en-US" dirty="0" err="1" smtClean="0">
                <a:solidFill>
                  <a:schemeClr val="accent6">
                    <a:lumMod val="75000"/>
                  </a:schemeClr>
                </a:solidFill>
              </a:rPr>
              <a:t>cytogenetics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By: </a:t>
            </a:r>
            <a:r>
              <a:rPr lang="en-US" dirty="0" err="1" smtClean="0"/>
              <a:t>Madina</a:t>
            </a:r>
            <a:r>
              <a:rPr lang="en-US" dirty="0" smtClean="0"/>
              <a:t> Mohammed </a:t>
            </a:r>
            <a:r>
              <a:rPr lang="en-US" dirty="0" err="1" smtClean="0"/>
              <a:t>Bashir</a:t>
            </a:r>
            <a:endParaRPr lang="en-US" dirty="0"/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err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Cytogenetics</a:t>
            </a:r>
            <a:r>
              <a:rPr lang="en-US" b="1" dirty="0">
                <a:latin typeface="Comic Sans MS" pitchFamily="66" charset="0"/>
                <a:cs typeface="Times New Roman" pitchFamily="18" charset="0"/>
              </a:rPr>
              <a:t> = </a:t>
            </a:r>
            <a:r>
              <a:rPr lang="en-US" dirty="0">
                <a:latin typeface="Comic Sans MS" pitchFamily="66" charset="0"/>
                <a:cs typeface="Times New Roman" pitchFamily="18" charset="0"/>
              </a:rPr>
              <a:t>The study of chromosome number</a:t>
            </a:r>
            <a:r>
              <a:rPr lang="en-US" dirty="0" smtClean="0">
                <a:latin typeface="Comic Sans MS" pitchFamily="66" charset="0"/>
                <a:cs typeface="Times New Roman" pitchFamily="18" charset="0"/>
              </a:rPr>
              <a:t>,, </a:t>
            </a:r>
            <a:r>
              <a:rPr lang="en-US" dirty="0">
                <a:latin typeface="Comic Sans MS" pitchFamily="66" charset="0"/>
                <a:cs typeface="Times New Roman" pitchFamily="18" charset="0"/>
              </a:rPr>
              <a:t>function, and behavior in relation to gene inheritance, organization and expression</a:t>
            </a:r>
          </a:p>
          <a:p>
            <a:r>
              <a:rPr lang="en-US" b="1" dirty="0" err="1"/>
              <a:t>Cytogenetics</a:t>
            </a:r>
            <a:r>
              <a:rPr lang="en-US" b="1" dirty="0"/>
              <a:t> is the study </a:t>
            </a:r>
            <a:r>
              <a:rPr lang="en-US" b="1" dirty="0" smtClean="0"/>
              <a:t>of </a:t>
            </a:r>
            <a:r>
              <a:rPr lang="en-US" dirty="0" smtClean="0"/>
              <a:t>chromosomes </a:t>
            </a:r>
            <a:r>
              <a:rPr lang="en-US" dirty="0"/>
              <a:t>and their role </a:t>
            </a:r>
            <a:r>
              <a:rPr lang="en-US" dirty="0" smtClean="0"/>
              <a:t>in heredity</a:t>
            </a:r>
            <a:r>
              <a:rPr lang="en-US" dirty="0"/>
              <a:t>.</a:t>
            </a:r>
          </a:p>
          <a:p>
            <a:r>
              <a:rPr lang="en-US" b="1" dirty="0"/>
              <a:t>The goal of </a:t>
            </a:r>
            <a:r>
              <a:rPr lang="en-US" b="1" dirty="0" err="1"/>
              <a:t>cytogenetics</a:t>
            </a:r>
            <a:r>
              <a:rPr lang="en-US" b="1" dirty="0"/>
              <a:t>:</a:t>
            </a:r>
          </a:p>
          <a:p>
            <a:r>
              <a:rPr lang="en-US" dirty="0"/>
              <a:t>1. diagnosis of </a:t>
            </a:r>
            <a:r>
              <a:rPr lang="en-US" dirty="0" smtClean="0"/>
              <a:t>chromosomal abnormalities</a:t>
            </a:r>
            <a:r>
              <a:rPr lang="en-US" dirty="0"/>
              <a:t>.</a:t>
            </a:r>
          </a:p>
          <a:p>
            <a:r>
              <a:rPr lang="en-US" dirty="0"/>
              <a:t>2. </a:t>
            </a:r>
            <a:r>
              <a:rPr lang="en-US" dirty="0" err="1"/>
              <a:t>localisation</a:t>
            </a:r>
            <a:r>
              <a:rPr lang="en-US" dirty="0"/>
              <a:t> of any (often </a:t>
            </a:r>
            <a:r>
              <a:rPr lang="en-US" dirty="0" smtClean="0"/>
              <a:t>abnormal) chromosomal </a:t>
            </a:r>
            <a:r>
              <a:rPr lang="en-US" dirty="0"/>
              <a:t>region/DNA sequence.</a:t>
            </a:r>
          </a:p>
          <a:p>
            <a:pPr>
              <a:buNone/>
            </a:pPr>
            <a:r>
              <a:rPr lang="en-US" dirty="0" smtClean="0">
                <a:latin typeface="Comic Sans MS" pitchFamily="66" charset="0"/>
                <a:cs typeface="Times New Roman" pitchFamily="18" charset="0"/>
              </a:rPr>
              <a:t>structure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Important definitions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b="1" i="1" dirty="0"/>
              <a:t>Chromatin: non condensed DNA with proteins attached (</a:t>
            </a:r>
            <a:r>
              <a:rPr lang="en-US" b="1" i="1" dirty="0" err="1"/>
              <a:t>interphase</a:t>
            </a:r>
            <a:r>
              <a:rPr lang="en-US" b="1" i="1" dirty="0"/>
              <a:t> </a:t>
            </a:r>
            <a:r>
              <a:rPr lang="en-US" b="1" i="1" dirty="0" smtClean="0"/>
              <a:t>of </a:t>
            </a:r>
            <a:r>
              <a:rPr lang="en-US" dirty="0" smtClean="0"/>
              <a:t>the </a:t>
            </a:r>
            <a:r>
              <a:rPr lang="en-US" dirty="0"/>
              <a:t>cell cycle)</a:t>
            </a:r>
          </a:p>
          <a:p>
            <a:r>
              <a:rPr lang="en-US" b="1" i="1" dirty="0"/>
              <a:t>Chromosome: condensed DNA with proteins attached (M phase of </a:t>
            </a:r>
            <a:r>
              <a:rPr lang="en-US" b="1" i="1" dirty="0" smtClean="0"/>
              <a:t>the </a:t>
            </a:r>
            <a:r>
              <a:rPr lang="en-US" dirty="0" smtClean="0"/>
              <a:t>cell)</a:t>
            </a:r>
            <a:endParaRPr lang="en-US" dirty="0"/>
          </a:p>
          <a:p>
            <a:r>
              <a:rPr lang="en-US" dirty="0"/>
              <a:t>Human cells contain 46 chromosome, 44 </a:t>
            </a:r>
            <a:r>
              <a:rPr lang="en-US" b="1" i="1" dirty="0" err="1"/>
              <a:t>autosome</a:t>
            </a:r>
            <a:r>
              <a:rPr lang="en-US" b="1" i="1" dirty="0"/>
              <a:t> and 2 </a:t>
            </a:r>
            <a:r>
              <a:rPr lang="en-US" b="1" i="1" dirty="0" smtClean="0"/>
              <a:t>sex chromosome</a:t>
            </a:r>
            <a:r>
              <a:rPr lang="en-US" b="1" i="1" dirty="0"/>
              <a:t>.</a:t>
            </a:r>
          </a:p>
          <a:p>
            <a:r>
              <a:rPr lang="en-US" dirty="0"/>
              <a:t>A </a:t>
            </a:r>
            <a:r>
              <a:rPr lang="en-US" b="1" i="1" dirty="0" err="1"/>
              <a:t>karyotype</a:t>
            </a:r>
            <a:r>
              <a:rPr lang="en-US" b="1" i="1" dirty="0"/>
              <a:t> is the number and appearance of chromosomes in </a:t>
            </a:r>
            <a:r>
              <a:rPr lang="en-US" b="1" i="1" dirty="0" smtClean="0"/>
              <a:t>the </a:t>
            </a:r>
            <a:r>
              <a:rPr lang="en-US" dirty="0" smtClean="0"/>
              <a:t>nucleus </a:t>
            </a:r>
            <a:r>
              <a:rPr lang="en-US" dirty="0"/>
              <a:t>of a eukaryotic cell. The term is also used for the complete </a:t>
            </a:r>
            <a:r>
              <a:rPr lang="en-US" dirty="0" smtClean="0"/>
              <a:t>set of </a:t>
            </a:r>
            <a:r>
              <a:rPr lang="en-US" dirty="0"/>
              <a:t>chromosomes in a species, or an individual organism.</a:t>
            </a:r>
          </a:p>
          <a:p>
            <a:r>
              <a:rPr lang="en-US" dirty="0"/>
              <a:t>The chromosomes are depicted (by rearranging a microphotograph) in </a:t>
            </a:r>
            <a:r>
              <a:rPr lang="en-US" dirty="0" smtClean="0"/>
              <a:t>a standard </a:t>
            </a:r>
            <a:r>
              <a:rPr lang="en-US" dirty="0"/>
              <a:t>format known as a </a:t>
            </a:r>
            <a:r>
              <a:rPr lang="en-US" b="1" i="1" dirty="0" err="1"/>
              <a:t>karyogram</a:t>
            </a:r>
            <a:r>
              <a:rPr lang="en-US" b="1" i="1" dirty="0"/>
              <a:t> or </a:t>
            </a:r>
            <a:r>
              <a:rPr lang="en-US" b="1" i="1" dirty="0" err="1"/>
              <a:t>idiogram</a:t>
            </a:r>
            <a:r>
              <a:rPr lang="en-US" b="1" i="1" dirty="0"/>
              <a:t>: in pairs, </a:t>
            </a:r>
            <a:r>
              <a:rPr lang="en-US" b="1" i="1" dirty="0" smtClean="0"/>
              <a:t>ordered </a:t>
            </a:r>
            <a:r>
              <a:rPr lang="en-US" dirty="0" smtClean="0"/>
              <a:t>by </a:t>
            </a:r>
            <a:r>
              <a:rPr lang="en-US" dirty="0"/>
              <a:t>size and position of </a:t>
            </a:r>
            <a:r>
              <a:rPr lang="en-US" dirty="0" err="1"/>
              <a:t>centromere</a:t>
            </a:r>
            <a:r>
              <a:rPr lang="en-US" dirty="0"/>
              <a:t> for chromosomes of the same size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r>
              <a:rPr lang="en-US" dirty="0" smtClean="0"/>
              <a:t>Molecular </a:t>
            </a:r>
            <a:r>
              <a:rPr lang="en-US" dirty="0" err="1" smtClean="0"/>
              <a:t>cytogenetics</a:t>
            </a:r>
            <a:r>
              <a:rPr lang="en-US" dirty="0" smtClean="0"/>
              <a:t>: </a:t>
            </a:r>
            <a:r>
              <a:rPr lang="en-US" b="1" dirty="0" smtClean="0"/>
              <a:t>Fluorescence in situ hybridization (FISH). </a:t>
            </a:r>
            <a:r>
              <a:rPr lang="en-US" b="1" dirty="0" smtClean="0"/>
              <a:t>Identification of genetic disorder(s) in cells or tissues using a specific probe</a:t>
            </a:r>
            <a:endParaRPr lang="en-US" b="1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Classification of chromosomes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endParaRPr lang="en-US" dirty="0"/>
          </a:p>
          <a:p>
            <a:r>
              <a:rPr lang="en-US" dirty="0" smtClean="0"/>
              <a:t>Chromosomes </a:t>
            </a:r>
            <a:r>
              <a:rPr lang="en-US" dirty="0"/>
              <a:t>may be classified by the position of the </a:t>
            </a:r>
            <a:r>
              <a:rPr lang="en-US" dirty="0" err="1"/>
              <a:t>centromere</a:t>
            </a:r>
            <a:r>
              <a:rPr lang="en-US" dirty="0"/>
              <a:t>. </a:t>
            </a:r>
          </a:p>
          <a:p>
            <a:r>
              <a:rPr lang="en-US" dirty="0"/>
              <a:t>(a) </a:t>
            </a:r>
            <a:r>
              <a:rPr lang="en-US" b="1" dirty="0" err="1"/>
              <a:t>Metacentric</a:t>
            </a:r>
            <a:r>
              <a:rPr lang="en-US" b="1" dirty="0"/>
              <a:t> - </a:t>
            </a:r>
            <a:r>
              <a:rPr lang="en-US" b="1" dirty="0" err="1"/>
              <a:t>centromere</a:t>
            </a:r>
            <a:r>
              <a:rPr lang="en-US" b="1" dirty="0"/>
              <a:t> is in the middle. </a:t>
            </a:r>
          </a:p>
          <a:p>
            <a:r>
              <a:rPr lang="en-US" dirty="0"/>
              <a:t>(b) </a:t>
            </a:r>
            <a:r>
              <a:rPr lang="en-US" b="1" dirty="0" err="1"/>
              <a:t>Submetacentric</a:t>
            </a:r>
            <a:r>
              <a:rPr lang="en-US" b="1" dirty="0"/>
              <a:t> - </a:t>
            </a:r>
            <a:r>
              <a:rPr lang="en-US" b="1" dirty="0" err="1"/>
              <a:t>centromere</a:t>
            </a:r>
            <a:r>
              <a:rPr lang="en-US" b="1" dirty="0"/>
              <a:t> is somewhat distant from the middle. </a:t>
            </a:r>
          </a:p>
          <a:p>
            <a:r>
              <a:rPr lang="en-US" dirty="0"/>
              <a:t>(c) </a:t>
            </a:r>
            <a:r>
              <a:rPr lang="en-US" b="1" dirty="0" err="1"/>
              <a:t>Acrocentric</a:t>
            </a:r>
            <a:r>
              <a:rPr lang="en-US" b="1" dirty="0"/>
              <a:t> - </a:t>
            </a:r>
            <a:r>
              <a:rPr lang="en-US" b="1" dirty="0" err="1"/>
              <a:t>centromere</a:t>
            </a:r>
            <a:r>
              <a:rPr lang="en-US" b="1" dirty="0"/>
              <a:t> is almost at the end. Chromosomes 13, 14, 15, 21 and 22 are </a:t>
            </a:r>
            <a:r>
              <a:rPr lang="en-US" b="1" dirty="0" err="1"/>
              <a:t>acrocentric</a:t>
            </a:r>
            <a:r>
              <a:rPr lang="en-US" b="1" dirty="0"/>
              <a:t>. </a:t>
            </a:r>
          </a:p>
          <a:p>
            <a:r>
              <a:rPr lang="en-US" dirty="0"/>
              <a:t>3) The short arm is referred to as the </a:t>
            </a:r>
            <a:r>
              <a:rPr lang="en-US" b="1" dirty="0"/>
              <a:t>p arm (p for petite); the long arm is referred to as the q </a:t>
            </a:r>
            <a:r>
              <a:rPr lang="en-US" b="1" dirty="0" smtClean="0"/>
              <a:t>arm. </a:t>
            </a:r>
          </a:p>
          <a:p>
            <a:r>
              <a:rPr lang="en-US" b="1" dirty="0" smtClean="0"/>
              <a:t>When </a:t>
            </a:r>
            <a:r>
              <a:rPr lang="en-US" b="1" dirty="0"/>
              <a:t>arranging chromosomes in a </a:t>
            </a:r>
            <a:r>
              <a:rPr lang="en-US" b="1" dirty="0" err="1"/>
              <a:t>karyotype</a:t>
            </a:r>
            <a:r>
              <a:rPr lang="en-US" b="1" dirty="0"/>
              <a:t>, the p arm is placed at the top.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0" name="Rectangle 4"/>
          <p:cNvSpPr>
            <a:spLocks noChangeArrowheads="1"/>
          </p:cNvSpPr>
          <p:nvPr/>
        </p:nvSpPr>
        <p:spPr bwMode="auto">
          <a:xfrm>
            <a:off x="539750" y="620713"/>
            <a:ext cx="6911975" cy="253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/>
            <a:r>
              <a:rPr lang="en-US" sz="4000" b="1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Chromosome</a:t>
            </a:r>
          </a:p>
          <a:p>
            <a:pPr algn="l" rtl="0"/>
            <a:r>
              <a:rPr lang="en-US" sz="4000" b="1" dirty="0">
                <a:latin typeface="Comic Sans MS" pitchFamily="66" charset="0"/>
                <a:cs typeface="Times New Roman" pitchFamily="18" charset="0"/>
              </a:rPr>
              <a:t>Chromo </a:t>
            </a:r>
            <a:r>
              <a:rPr lang="en-US" sz="4000" dirty="0">
                <a:latin typeface="Comic Sans MS" pitchFamily="66" charset="0"/>
                <a:cs typeface="Times New Roman" pitchFamily="18" charset="0"/>
              </a:rPr>
              <a:t>= colored in response to dye</a:t>
            </a:r>
          </a:p>
          <a:p>
            <a:pPr algn="l" rtl="0"/>
            <a:r>
              <a:rPr lang="en-US" sz="4000" b="1" dirty="0">
                <a:latin typeface="Comic Sans MS" pitchFamily="66" charset="0"/>
                <a:cs typeface="Times New Roman" pitchFamily="18" charset="0"/>
              </a:rPr>
              <a:t>Some </a:t>
            </a:r>
            <a:r>
              <a:rPr lang="en-US" sz="4000" dirty="0">
                <a:latin typeface="Comic Sans MS" pitchFamily="66" charset="0"/>
                <a:cs typeface="Times New Roman" pitchFamily="18" charset="0"/>
              </a:rPr>
              <a:t>= body</a:t>
            </a:r>
          </a:p>
        </p:txBody>
      </p:sp>
      <p:pic>
        <p:nvPicPr>
          <p:cNvPr id="9626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88125" y="2133600"/>
            <a:ext cx="2187575" cy="3716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6262" name="Rectangle 6"/>
          <p:cNvSpPr>
            <a:spLocks noChangeArrowheads="1"/>
          </p:cNvSpPr>
          <p:nvPr/>
        </p:nvSpPr>
        <p:spPr bwMode="auto">
          <a:xfrm>
            <a:off x="323850" y="3573463"/>
            <a:ext cx="5761038" cy="191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/>
            <a:r>
              <a:rPr lang="en-US" sz="2400">
                <a:latin typeface="Comic Sans MS" pitchFamily="66" charset="0"/>
                <a:cs typeface="Times New Roman" pitchFamily="18" charset="0"/>
              </a:rPr>
              <a:t>Chromosome of Eukaryotes have been the traditional subject for cytogenetic analysis because they are large</a:t>
            </a:r>
          </a:p>
          <a:p>
            <a:pPr algn="l" rtl="0"/>
            <a:r>
              <a:rPr lang="en-US" sz="2400">
                <a:latin typeface="Comic Sans MS" pitchFamily="66" charset="0"/>
                <a:cs typeface="Times New Roman" pitchFamily="18" charset="0"/>
              </a:rPr>
              <a:t>enough to be examined with light microscope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371600"/>
            <a:ext cx="9220200" cy="5334000"/>
          </a:xfrm>
        </p:spPr>
        <p:txBody>
          <a:bodyPr/>
          <a:lstStyle/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1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6" grpI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ChangeArrowheads="1"/>
          </p:cNvSpPr>
          <p:nvPr/>
        </p:nvSpPr>
        <p:spPr bwMode="auto">
          <a:xfrm>
            <a:off x="609600" y="533400"/>
            <a:ext cx="79248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>
              <a:spcBef>
                <a:spcPct val="50000"/>
              </a:spcBef>
              <a:buFont typeface="Arial" pitchFamily="34" charset="0"/>
              <a:buChar char="•"/>
            </a:pPr>
            <a:r>
              <a:rPr lang="en-GB" sz="2800" b="1" dirty="0">
                <a:solidFill>
                  <a:srgbClr val="FF6600"/>
                </a:solidFill>
                <a:cs typeface="Times New Roman" pitchFamily="18" charset="0"/>
              </a:rPr>
              <a:t>Why Analyse Chromosomes and </a:t>
            </a:r>
            <a:r>
              <a:rPr lang="en-GB" sz="2800" b="1" dirty="0" smtClean="0">
                <a:solidFill>
                  <a:srgbClr val="FF6600"/>
                </a:solidFill>
                <a:cs typeface="Times New Roman" pitchFamily="18" charset="0"/>
              </a:rPr>
              <a:t>Genes?</a:t>
            </a:r>
            <a:endParaRPr lang="en-GB" sz="2800" b="1" dirty="0" smtClean="0">
              <a:solidFill>
                <a:schemeClr val="accent1"/>
              </a:solidFill>
              <a:cs typeface="Times New Roman" pitchFamily="18" charset="0"/>
            </a:endParaRPr>
          </a:p>
          <a:p>
            <a:pPr algn="l" rtl="0">
              <a:spcBef>
                <a:spcPct val="50000"/>
              </a:spcBef>
              <a:buFont typeface="Arial" pitchFamily="34" charset="0"/>
              <a:buChar char="•"/>
            </a:pPr>
            <a:r>
              <a:rPr lang="en-GB" sz="2800" dirty="0" smtClean="0">
                <a:cs typeface="Times New Roman" pitchFamily="18" charset="0"/>
              </a:rPr>
              <a:t>Genetic </a:t>
            </a:r>
            <a:r>
              <a:rPr lang="en-GB" sz="2800" dirty="0">
                <a:solidFill>
                  <a:srgbClr val="FF0000"/>
                </a:solidFill>
                <a:cs typeface="Times New Roman" pitchFamily="18" charset="0"/>
              </a:rPr>
              <a:t>errors</a:t>
            </a:r>
            <a:r>
              <a:rPr lang="en-GB" sz="2800" dirty="0">
                <a:cs typeface="Times New Roman" pitchFamily="18" charset="0"/>
              </a:rPr>
              <a:t> arise from </a:t>
            </a:r>
            <a:r>
              <a:rPr lang="en-GB" sz="2800" dirty="0">
                <a:solidFill>
                  <a:srgbClr val="3333CC"/>
                </a:solidFill>
                <a:cs typeface="Times New Roman" pitchFamily="18" charset="0"/>
              </a:rPr>
              <a:t>deletions</a:t>
            </a:r>
            <a:r>
              <a:rPr lang="en-GB" sz="2800" dirty="0">
                <a:solidFill>
                  <a:schemeClr val="tx2"/>
                </a:solidFill>
                <a:cs typeface="Times New Roman" pitchFamily="18" charset="0"/>
              </a:rPr>
              <a:t> or </a:t>
            </a:r>
            <a:r>
              <a:rPr lang="en-GB" sz="2800" dirty="0">
                <a:solidFill>
                  <a:srgbClr val="3333CC"/>
                </a:solidFill>
                <a:cs typeface="Times New Roman" pitchFamily="18" charset="0"/>
              </a:rPr>
              <a:t>insertions</a:t>
            </a:r>
            <a:r>
              <a:rPr lang="en-GB" sz="2800" dirty="0">
                <a:cs typeface="Times New Roman" pitchFamily="18" charset="0"/>
              </a:rPr>
              <a:t> of genetic material, abnormal </a:t>
            </a:r>
            <a:r>
              <a:rPr lang="en-GB" sz="2800" dirty="0">
                <a:solidFill>
                  <a:srgbClr val="3333CC"/>
                </a:solidFill>
                <a:cs typeface="Times New Roman" pitchFamily="18" charset="0"/>
              </a:rPr>
              <a:t>numbers </a:t>
            </a:r>
            <a:r>
              <a:rPr lang="en-GB" sz="2800" dirty="0">
                <a:cs typeface="Times New Roman" pitchFamily="18" charset="0"/>
              </a:rPr>
              <a:t>of whole chromosomes or genes, and even from misplacement of </a:t>
            </a:r>
            <a:r>
              <a:rPr lang="en-GB" sz="2800" dirty="0">
                <a:solidFill>
                  <a:srgbClr val="3333CC"/>
                </a:solidFill>
                <a:cs typeface="Times New Roman" pitchFamily="18" charset="0"/>
              </a:rPr>
              <a:t>a single base</a:t>
            </a:r>
            <a:r>
              <a:rPr lang="en-GB" sz="2800" dirty="0">
                <a:cs typeface="Times New Roman" pitchFamily="18" charset="0"/>
              </a:rPr>
              <a:t> in the DNA </a:t>
            </a:r>
            <a:r>
              <a:rPr lang="en-GB" sz="2800" dirty="0" smtClean="0">
                <a:cs typeface="Times New Roman" pitchFamily="18" charset="0"/>
              </a:rPr>
              <a:t>sequence</a:t>
            </a:r>
          </a:p>
          <a:p>
            <a:pPr algn="l" rtl="0">
              <a:spcBef>
                <a:spcPct val="50000"/>
              </a:spcBef>
              <a:buFont typeface="Arial" pitchFamily="34" charset="0"/>
              <a:buChar char="•"/>
            </a:pPr>
            <a:r>
              <a:rPr lang="en-GB" sz="2800" dirty="0" smtClean="0">
                <a:cs typeface="Times New Roman" pitchFamily="18" charset="0"/>
              </a:rPr>
              <a:t>Genetic </a:t>
            </a:r>
            <a:r>
              <a:rPr lang="en-GB" sz="2800" dirty="0">
                <a:cs typeface="Times New Roman" pitchFamily="18" charset="0"/>
              </a:rPr>
              <a:t>abnormalities can range from relatively harmless to severe: from vitamin deficiencies and food allergies to cancer, birth defects and infant mortality</a:t>
            </a:r>
            <a:r>
              <a:rPr lang="en-GB" sz="2800" dirty="0" smtClean="0">
                <a:cs typeface="Times New Roman" pitchFamily="18" charset="0"/>
              </a:rPr>
              <a:t>.</a:t>
            </a:r>
          </a:p>
          <a:p>
            <a:pPr>
              <a:spcBef>
                <a:spcPct val="50000"/>
              </a:spcBef>
              <a:buFont typeface="Arial" pitchFamily="34" charset="0"/>
              <a:buChar char="•"/>
            </a:pPr>
            <a:r>
              <a:rPr lang="en-US" sz="2800" dirty="0" smtClean="0"/>
              <a:t>Chromosome analysis is an important laboratory test for birth defects, mental retardation, miscarriage, infertility and cancer.</a:t>
            </a:r>
          </a:p>
          <a:p>
            <a:pPr algn="l" rtl="0">
              <a:spcBef>
                <a:spcPct val="50000"/>
              </a:spcBef>
            </a:pPr>
            <a:endParaRPr lang="en-GB" sz="2800" dirty="0"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58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583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0" grpId="0" autoUpdateAnimBg="0"/>
      <p:bldP spid="58370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1412875"/>
            <a:ext cx="8496300" cy="5210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7285" name="Rectangle 5"/>
          <p:cNvSpPr>
            <a:spLocks noChangeArrowheads="1"/>
          </p:cNvSpPr>
          <p:nvPr/>
        </p:nvSpPr>
        <p:spPr bwMode="auto">
          <a:xfrm>
            <a:off x="323850" y="188913"/>
            <a:ext cx="7920038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 rtl="0"/>
            <a:r>
              <a:rPr lang="en-US" sz="2400">
                <a:latin typeface="Comic Sans MS" pitchFamily="66" charset="0"/>
                <a:cs typeface="Times New Roman" pitchFamily="18" charset="0"/>
              </a:rPr>
              <a:t>Cytogenetic methods to detect chromosomal</a:t>
            </a:r>
          </a:p>
          <a:p>
            <a:pPr algn="l" rtl="0"/>
            <a:r>
              <a:rPr lang="en-US" sz="2400">
                <a:latin typeface="Comic Sans MS" pitchFamily="66" charset="0"/>
                <a:cs typeface="Times New Roman" pitchFamily="18" charset="0"/>
              </a:rPr>
              <a:t>abnormalities underlying human birth defects usually</a:t>
            </a:r>
          </a:p>
          <a:p>
            <a:pPr algn="l" rtl="0"/>
            <a:r>
              <a:rPr lang="en-US" sz="2400">
                <a:latin typeface="Comic Sans MS" pitchFamily="66" charset="0"/>
                <a:cs typeface="Times New Roman" pitchFamily="18" charset="0"/>
              </a:rPr>
              <a:t>involve analysis of </a:t>
            </a:r>
            <a:r>
              <a:rPr lang="en-US" sz="240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mitotic</a:t>
            </a:r>
            <a:r>
              <a:rPr lang="en-US" sz="2400">
                <a:latin typeface="Comic Sans MS" pitchFamily="66" charset="0"/>
                <a:cs typeface="Times New Roman" pitchFamily="18" charset="0"/>
              </a:rPr>
              <a:t> chromosome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7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381000" y="0"/>
            <a:ext cx="8305800" cy="1143000"/>
          </a:xfrm>
        </p:spPr>
        <p:txBody>
          <a:bodyPr>
            <a:noAutofit/>
          </a:bodyPr>
          <a:lstStyle/>
          <a:p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</a:rPr>
              <a:t>What tissues are appropriate for chromosome study?</a:t>
            </a:r>
            <a:br>
              <a:rPr lang="en-US" sz="3200" b="1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en-US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0" y="914400"/>
            <a:ext cx="8991600" cy="57912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Any </a:t>
            </a:r>
            <a:r>
              <a:rPr lang="en-US" dirty="0"/>
              <a:t>tissue that can be stimulated to undergo cell division in-vitro</a:t>
            </a:r>
          </a:p>
          <a:p>
            <a:r>
              <a:rPr lang="en-US" dirty="0" err="1"/>
              <a:t>Cytogenetics</a:t>
            </a:r>
            <a:r>
              <a:rPr lang="en-US" dirty="0"/>
              <a:t> studies are performed </a:t>
            </a:r>
            <a:r>
              <a:rPr lang="en-US" dirty="0" smtClean="0"/>
              <a:t>on:</a:t>
            </a:r>
          </a:p>
          <a:p>
            <a:r>
              <a:rPr lang="en-US" dirty="0" smtClean="0"/>
              <a:t> </a:t>
            </a:r>
            <a:r>
              <a:rPr lang="en-US" dirty="0"/>
              <a:t>blood, </a:t>
            </a:r>
            <a:endParaRPr lang="en-US" dirty="0" smtClean="0"/>
          </a:p>
          <a:p>
            <a:r>
              <a:rPr lang="en-US" dirty="0" smtClean="0"/>
              <a:t>bone </a:t>
            </a:r>
            <a:r>
              <a:rPr lang="en-US" dirty="0"/>
              <a:t>marrow, </a:t>
            </a:r>
            <a:endParaRPr lang="en-US" dirty="0" smtClean="0"/>
          </a:p>
          <a:p>
            <a:r>
              <a:rPr lang="en-US" dirty="0" smtClean="0"/>
              <a:t>amniotic </a:t>
            </a:r>
            <a:r>
              <a:rPr lang="en-US" dirty="0"/>
              <a:t>fluid</a:t>
            </a:r>
            <a:r>
              <a:rPr lang="en-US" dirty="0" smtClean="0"/>
              <a:t>,</a:t>
            </a:r>
          </a:p>
          <a:p>
            <a:r>
              <a:rPr lang="en-US" dirty="0" smtClean="0"/>
              <a:t> </a:t>
            </a:r>
            <a:r>
              <a:rPr lang="en-US" dirty="0"/>
              <a:t>and solid tissue specimens. </a:t>
            </a:r>
          </a:p>
          <a:p>
            <a:r>
              <a:rPr lang="en-US" dirty="0"/>
              <a:t>Cells from the specimen are cultured, harvested and banded then viewed under a microscope for numerical and structural abnormalities in chromosomes. </a:t>
            </a:r>
          </a:p>
          <a:p>
            <a:r>
              <a:rPr lang="en-US" dirty="0" smtClean="0"/>
              <a:t>• </a:t>
            </a:r>
            <a:r>
              <a:rPr lang="en-US" dirty="0"/>
              <a:t>It is only during mitosis of the cell cycle that distinct chromosomes can be visualized with a light microscope</a:t>
            </a:r>
          </a:p>
          <a:p>
            <a:r>
              <a:rPr lang="en-US" dirty="0"/>
              <a:t>After culturing, in-vitro, a proportion of cells are arrested in mitosis, and are then “harvested” for chromosome analysis After harvesting, the cell preparations are dropped onto glass slides and stained. For most chromosome analyses, a G-banding technique is utilized for staining.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5" name="Picture 3" descr="chromosome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1981200"/>
            <a:ext cx="6057900" cy="2811463"/>
          </a:xfrm>
          <a:prstGeom prst="rect">
            <a:avLst/>
          </a:prstGeom>
          <a:solidFill>
            <a:srgbClr val="9966FF"/>
          </a:solidFill>
          <a:ln w="9525">
            <a:solidFill>
              <a:srgbClr val="9966FF"/>
            </a:solidFill>
            <a:miter lim="800000"/>
            <a:headEnd/>
            <a:tailEnd/>
          </a:ln>
        </p:spPr>
      </p:pic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2895600" y="579438"/>
            <a:ext cx="3754438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lang="en-GB" sz="4800" b="1">
                <a:solidFill>
                  <a:srgbClr val="3333CC"/>
                </a:solidFill>
                <a:latin typeface="Comic Sans MS" pitchFamily="66" charset="0"/>
                <a:cs typeface="Times New Roman" pitchFamily="18" charset="0"/>
              </a:rPr>
              <a:t>Chromosome</a:t>
            </a: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1371600" y="5334000"/>
            <a:ext cx="3976688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rtl="0"/>
            <a:r>
              <a:rPr lang="en-US" sz="3200" b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Sister Chromatides</a:t>
            </a:r>
            <a:endParaRPr lang="en-GB" sz="3200" b="1">
              <a:solidFill>
                <a:srgbClr val="FF0000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64524" name="AutoShape 12"/>
          <p:cNvSpPr>
            <a:spLocks noChangeArrowheads="1"/>
          </p:cNvSpPr>
          <p:nvPr/>
        </p:nvSpPr>
        <p:spPr bwMode="auto">
          <a:xfrm rot="5286894">
            <a:off x="2312988" y="3929063"/>
            <a:ext cx="1384300" cy="990600"/>
          </a:xfrm>
          <a:custGeom>
            <a:avLst/>
            <a:gdLst>
              <a:gd name="G0" fmla="+- 12137 0 0"/>
              <a:gd name="G1" fmla="+- 8038 0 0"/>
              <a:gd name="G2" fmla="+- 21600 0 8038"/>
              <a:gd name="G3" fmla="+- 10800 0 8038"/>
              <a:gd name="G4" fmla="+- 21600 0 12137"/>
              <a:gd name="G5" fmla="*/ G4 G3 10800"/>
              <a:gd name="G6" fmla="+- 21600 0 G5"/>
              <a:gd name="T0" fmla="*/ 12137 w 21600"/>
              <a:gd name="T1" fmla="*/ 0 h 21600"/>
              <a:gd name="T2" fmla="*/ 0 w 21600"/>
              <a:gd name="T3" fmla="*/ 10800 h 21600"/>
              <a:gd name="T4" fmla="*/ 12137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2137" y="0"/>
                </a:moveTo>
                <a:lnTo>
                  <a:pt x="12137" y="8038"/>
                </a:lnTo>
                <a:lnTo>
                  <a:pt x="3375" y="8038"/>
                </a:lnTo>
                <a:lnTo>
                  <a:pt x="3375" y="13562"/>
                </a:lnTo>
                <a:lnTo>
                  <a:pt x="12137" y="13562"/>
                </a:lnTo>
                <a:lnTo>
                  <a:pt x="12137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8038"/>
                </a:moveTo>
                <a:lnTo>
                  <a:pt x="1350" y="13562"/>
                </a:lnTo>
                <a:lnTo>
                  <a:pt x="2700" y="13562"/>
                </a:lnTo>
                <a:lnTo>
                  <a:pt x="2700" y="8038"/>
                </a:lnTo>
                <a:close/>
              </a:path>
              <a:path w="21600" h="21600">
                <a:moveTo>
                  <a:pt x="0" y="8038"/>
                </a:moveTo>
                <a:lnTo>
                  <a:pt x="0" y="13562"/>
                </a:lnTo>
                <a:lnTo>
                  <a:pt x="675" y="13562"/>
                </a:lnTo>
                <a:lnTo>
                  <a:pt x="675" y="8038"/>
                </a:lnTo>
                <a:close/>
              </a:path>
            </a:pathLst>
          </a:custGeom>
          <a:solidFill>
            <a:srgbClr val="FF9933"/>
          </a:solidFill>
          <a:ln w="9525">
            <a:solidFill>
              <a:srgbClr val="FF99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4526" name="AutoShape 14"/>
          <p:cNvSpPr>
            <a:spLocks noChangeArrowheads="1"/>
          </p:cNvSpPr>
          <p:nvPr/>
        </p:nvSpPr>
        <p:spPr bwMode="auto">
          <a:xfrm>
            <a:off x="304800" y="2286000"/>
            <a:ext cx="1295400" cy="3352800"/>
          </a:xfrm>
          <a:prstGeom prst="curvedRightArrow">
            <a:avLst>
              <a:gd name="adj1" fmla="val 36187"/>
              <a:gd name="adj2" fmla="val 91355"/>
              <a:gd name="adj3" fmla="val 33333"/>
            </a:avLst>
          </a:prstGeom>
          <a:solidFill>
            <a:srgbClr val="FF9933"/>
          </a:solidFill>
          <a:ln w="9525">
            <a:solidFill>
              <a:srgbClr val="FF99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rtl="0"/>
            <a:endParaRPr lang="en-US" sz="2400">
              <a:solidFill>
                <a:srgbClr val="FF6600"/>
              </a:solidFill>
              <a:latin typeface="Comic Sans MS" pitchFamily="66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45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45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45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4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45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6" grpId="0" autoUpdateAnimBg="0"/>
      <p:bldP spid="64517" grpId="0" autoUpdateAnimBg="0"/>
      <p:bldP spid="64524" grpId="0" animBg="1"/>
      <p:bldP spid="64526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Types of genetic diseases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0200"/>
            <a:ext cx="8534400" cy="5105400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 smtClean="0"/>
              <a:t>Chromosome Abnormalities</a:t>
            </a:r>
            <a:endParaRPr lang="en-US" b="1" dirty="0"/>
          </a:p>
          <a:p>
            <a:pPr marL="571500" indent="-571500">
              <a:buFont typeface="+mj-lt"/>
              <a:buAutoNum type="romanLcPeriod"/>
            </a:pPr>
            <a:r>
              <a:rPr lang="en-US" dirty="0" smtClean="0"/>
              <a:t>Numerical </a:t>
            </a:r>
            <a:r>
              <a:rPr lang="en-US" dirty="0" smtClean="0"/>
              <a:t>(+/-)</a:t>
            </a:r>
            <a:endParaRPr lang="en-US" dirty="0" smtClean="0"/>
          </a:p>
          <a:p>
            <a:pPr marL="571500" indent="-571500">
              <a:buFont typeface="+mj-lt"/>
              <a:buAutoNum type="romanLcPeriod"/>
            </a:pPr>
            <a:r>
              <a:rPr lang="en-US" dirty="0" smtClean="0"/>
              <a:t>Structural </a:t>
            </a:r>
            <a:r>
              <a:rPr lang="en-US" dirty="0" smtClean="0"/>
              <a:t>(deletion, insertion, inversion, translocation, …)</a:t>
            </a:r>
            <a:endParaRPr lang="en-US" dirty="0" smtClean="0"/>
          </a:p>
          <a:p>
            <a:pPr marL="571500" indent="-571500">
              <a:buNone/>
            </a:pPr>
            <a:r>
              <a:rPr lang="en-US" b="1" dirty="0" smtClean="0"/>
              <a:t>2. Single gene disorder</a:t>
            </a:r>
          </a:p>
          <a:p>
            <a:pPr marL="571500" indent="-571500">
              <a:buNone/>
            </a:pPr>
            <a:r>
              <a:rPr lang="en-US" b="1" dirty="0" smtClean="0"/>
              <a:t>3. Multifactorial disorder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423863"/>
            <a:ext cx="7543800" cy="692150"/>
          </a:xfrm>
        </p:spPr>
        <p:txBody>
          <a:bodyPr>
            <a:normAutofit fontScale="90000"/>
          </a:bodyPr>
          <a:lstStyle/>
          <a:p>
            <a:r>
              <a:rPr lang="en-GB" b="0">
                <a:solidFill>
                  <a:srgbClr val="FF0000"/>
                </a:solidFill>
                <a:latin typeface="Comic Sans MS" pitchFamily="66" charset="0"/>
              </a:rPr>
              <a:t>Karyotyping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>
              <a:buFont typeface="Wingdings" pitchFamily="2" charset="2"/>
              <a:buNone/>
            </a:pPr>
            <a:r>
              <a:rPr lang="en-GB" b="1" dirty="0" err="1" smtClean="0">
                <a:solidFill>
                  <a:srgbClr val="33CC33"/>
                </a:solidFill>
                <a:latin typeface="Comic Sans MS" pitchFamily="66" charset="0"/>
              </a:rPr>
              <a:t>Karyotype</a:t>
            </a:r>
            <a:r>
              <a:rPr lang="en-GB" b="1" dirty="0" smtClean="0">
                <a:solidFill>
                  <a:srgbClr val="33CC33"/>
                </a:solidFill>
                <a:latin typeface="Comic Sans MS" pitchFamily="66" charset="0"/>
              </a:rPr>
              <a:t>:</a:t>
            </a:r>
          </a:p>
          <a:p>
            <a:r>
              <a:rPr lang="en-GB" dirty="0" err="1" smtClean="0"/>
              <a:t>Karyotyping</a:t>
            </a:r>
            <a:r>
              <a:rPr lang="en-GB" dirty="0" smtClean="0"/>
              <a:t> is the analysis of chromosomes </a:t>
            </a:r>
          </a:p>
          <a:p>
            <a:pPr algn="l" rtl="0"/>
            <a:r>
              <a:rPr lang="en-GB" dirty="0" smtClean="0">
                <a:latin typeface="Comic Sans MS" pitchFamily="66" charset="0"/>
              </a:rPr>
              <a:t>Or it is A </a:t>
            </a:r>
            <a:r>
              <a:rPr lang="en-GB" dirty="0">
                <a:latin typeface="Comic Sans MS" pitchFamily="66" charset="0"/>
              </a:rPr>
              <a:t>pictorial display of metaphase chromosomes from a mitotic cell</a:t>
            </a:r>
            <a:r>
              <a:rPr lang="en-GB" dirty="0">
                <a:solidFill>
                  <a:srgbClr val="FFFF00"/>
                </a:solidFill>
                <a:latin typeface="Comic Sans MS" pitchFamily="66" charset="0"/>
              </a:rPr>
              <a:t> </a:t>
            </a:r>
            <a:endParaRPr lang="en-US" dirty="0">
              <a:solidFill>
                <a:srgbClr val="FFFF00"/>
              </a:solidFill>
              <a:latin typeface="Comic Sans MS" pitchFamily="66" charset="0"/>
            </a:endParaRPr>
          </a:p>
          <a:p>
            <a:pPr algn="l" rtl="0"/>
            <a:r>
              <a:rPr lang="en-GB" dirty="0" smtClean="0">
                <a:latin typeface="Comic Sans MS" pitchFamily="66" charset="0"/>
              </a:rPr>
              <a:t>Homologous </a:t>
            </a:r>
            <a:r>
              <a:rPr lang="en-GB" dirty="0">
                <a:latin typeface="Comic Sans MS" pitchFamily="66" charset="0"/>
              </a:rPr>
              <a:t>chromosomes- pairs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33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33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33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33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4" grpId="0" autoUpdateAnimBg="0"/>
      <p:bldP spid="33795" grpId="0" build="p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>
          <a:xfrm>
            <a:off x="598488" y="204788"/>
            <a:ext cx="7123112" cy="1069975"/>
          </a:xfrm>
        </p:spPr>
        <p:txBody>
          <a:bodyPr/>
          <a:lstStyle/>
          <a:p>
            <a:r>
              <a:rPr lang="en-US"/>
              <a:t>P</a:t>
            </a:r>
            <a:r>
              <a:rPr lang="en-GB"/>
              <a:t>reparing a karyotype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1870075"/>
            <a:ext cx="7773988" cy="4035425"/>
          </a:xfrm>
        </p:spPr>
        <p:txBody>
          <a:bodyPr/>
          <a:lstStyle/>
          <a:p>
            <a:pPr marL="609600" indent="-609600" algn="l" rtl="0">
              <a:lnSpc>
                <a:spcPct val="90000"/>
              </a:lnSpc>
              <a:buFontTx/>
              <a:buAutoNum type="arabicPeriod"/>
            </a:pPr>
            <a:r>
              <a:rPr lang="en-US" sz="2600" dirty="0"/>
              <a:t>H</a:t>
            </a:r>
            <a:r>
              <a:rPr lang="en-GB" sz="2600" dirty="0" err="1"/>
              <a:t>arvested</a:t>
            </a:r>
            <a:r>
              <a:rPr lang="en-GB" sz="2600" dirty="0"/>
              <a:t> cells are first </a:t>
            </a:r>
            <a:r>
              <a:rPr lang="en-GB" sz="2600" dirty="0" err="1"/>
              <a:t>cltured</a:t>
            </a:r>
            <a:r>
              <a:rPr lang="en-GB" sz="2600" dirty="0"/>
              <a:t> </a:t>
            </a:r>
          </a:p>
          <a:p>
            <a:pPr marL="609600" indent="-609600" algn="l" rtl="0">
              <a:lnSpc>
                <a:spcPct val="90000"/>
              </a:lnSpc>
              <a:buFontTx/>
              <a:buAutoNum type="arabicPeriod"/>
            </a:pPr>
            <a:r>
              <a:rPr lang="en-GB" sz="2600" dirty="0"/>
              <a:t>The cells are then treated with </a:t>
            </a:r>
            <a:r>
              <a:rPr lang="en-GB" sz="2600" dirty="0" err="1"/>
              <a:t>colchicine</a:t>
            </a:r>
            <a:r>
              <a:rPr lang="en-GB" sz="2600" dirty="0"/>
              <a:t> which arrests the cells in metaphase, and then treated and stained to observe the chromosomes </a:t>
            </a:r>
          </a:p>
          <a:p>
            <a:pPr marL="609600" indent="-609600" algn="l" rtl="0">
              <a:lnSpc>
                <a:spcPct val="90000"/>
              </a:lnSpc>
              <a:buFontTx/>
              <a:buAutoNum type="arabicPeriod"/>
            </a:pPr>
            <a:r>
              <a:rPr lang="en-GB" sz="2600" dirty="0"/>
              <a:t>Chromosomes can be photographed or visualized using a computer, and then analyzed </a:t>
            </a:r>
          </a:p>
          <a:p>
            <a:pPr marL="609600" indent="-609600" algn="l" rtl="0">
              <a:lnSpc>
                <a:spcPct val="90000"/>
              </a:lnSpc>
              <a:buFontTx/>
              <a:buAutoNum type="arabicPeriod"/>
            </a:pPr>
            <a:r>
              <a:rPr lang="en-GB" sz="2600" dirty="0"/>
              <a:t>Chromosomes are identified by size, position of the </a:t>
            </a:r>
            <a:r>
              <a:rPr lang="en-GB" sz="2600" dirty="0" err="1"/>
              <a:t>centromere</a:t>
            </a:r>
            <a:r>
              <a:rPr lang="en-GB" sz="2600" dirty="0"/>
              <a:t>, and banding and staining regions</a:t>
            </a:r>
          </a:p>
          <a:p>
            <a:pPr marL="609600" indent="-609600" algn="l" rtl="0">
              <a:lnSpc>
                <a:spcPct val="90000"/>
              </a:lnSpc>
            </a:pPr>
            <a:endParaRPr lang="en-GB" sz="2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880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880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880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880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7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Arial" charset="0"/>
              </a:rPr>
              <a:t>Banding Techniques:</a:t>
            </a:r>
            <a:br>
              <a:rPr lang="en-US" dirty="0" smtClean="0">
                <a:latin typeface="Arial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dirty="0" smtClean="0">
                <a:solidFill>
                  <a:srgbClr val="7030A0"/>
                </a:solidFill>
                <a:latin typeface="Arial" charset="0"/>
              </a:rPr>
              <a:t>There </a:t>
            </a:r>
            <a:r>
              <a:rPr lang="en-US" dirty="0">
                <a:solidFill>
                  <a:srgbClr val="7030A0"/>
                </a:solidFill>
                <a:latin typeface="Arial" charset="0"/>
              </a:rPr>
              <a:t>are three banding technique(QG&amp;R) (Q-AT Specific),(G-banding )(R- Reveres banding</a:t>
            </a:r>
            <a:r>
              <a:rPr lang="en-US" dirty="0" smtClean="0">
                <a:solidFill>
                  <a:srgbClr val="7030A0"/>
                </a:solidFill>
                <a:latin typeface="Arial" charset="0"/>
              </a:rPr>
              <a:t>),</a:t>
            </a:r>
            <a:r>
              <a:rPr lang="en-US" dirty="0">
                <a:solidFill>
                  <a:srgbClr val="7030A0"/>
                </a:solidFill>
                <a:latin typeface="Arial" charset="0"/>
              </a:rPr>
              <a:t>where are C banding is used particularly for the identification of Y chromosome.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9090" name="Object 2"/>
          <p:cNvGraphicFramePr>
            <a:graphicFrameLocks noChangeAspect="1"/>
          </p:cNvGraphicFramePr>
          <p:nvPr/>
        </p:nvGraphicFramePr>
        <p:xfrm>
          <a:off x="801688" y="514350"/>
          <a:ext cx="7542212" cy="5830888"/>
        </p:xfrm>
        <a:graphic>
          <a:graphicData uri="http://schemas.openxmlformats.org/presentationml/2006/ole">
            <p:oleObj spid="_x0000_s5122" name="Photo Editor Photo" r:id="rId3" imgW="7542857" imgH="5830114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9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11" dur="2000"/>
                                        <p:tgtEl>
                                          <p:spTgt spid="890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9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C:\Users\Acc\Downloads\cytogenetics-7-72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524000"/>
            <a:ext cx="7772399" cy="5029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05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3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plus(in)">
                                      <p:cBhvr>
                                        <p:cTn id="10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0" y="0"/>
            <a:ext cx="8763000" cy="67770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1828800" y="3429000"/>
            <a:ext cx="11753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G-banding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715000" y="3352800"/>
            <a:ext cx="118654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Q-banding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066800" y="6488668"/>
            <a:ext cx="11576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R-banding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6400800" y="6324600"/>
            <a:ext cx="11416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C-banding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C:\Users\Acc\Downloads\cytogenetics-5-72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81001" y="1371600"/>
            <a:ext cx="8458200" cy="4754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Molecular cytogenetic </a:t>
            </a:r>
            <a:endParaRPr lang="en-US" dirty="0"/>
          </a:p>
        </p:txBody>
      </p:sp>
      <p:pic>
        <p:nvPicPr>
          <p:cNvPr id="4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t="7143"/>
          <a:stretch>
            <a:fillRect/>
          </a:stretch>
        </p:blipFill>
        <p:spPr bwMode="auto">
          <a:xfrm>
            <a:off x="1143000" y="1752601"/>
            <a:ext cx="723900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295401"/>
            <a:ext cx="89916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 0.3331  E" pathEditMode="relative" ptsTypes="">
                                      <p:cBhvr>
                                        <p:cTn id="6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C:\Users\Acc\Downloads\cytogenetics-13-72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1600200"/>
            <a:ext cx="6781799" cy="487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gen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295400"/>
            <a:ext cx="60960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smtClean="0"/>
              <a:t>Human diseases resulting from altered </a:t>
            </a:r>
            <a:r>
              <a:rPr lang="en-US" sz="4800" b="1" dirty="0" err="1" smtClean="0"/>
              <a:t>kariotype</a:t>
            </a:r>
            <a:r>
              <a:rPr lang="en-US" sz="4800" b="1" dirty="0" smtClean="0"/>
              <a:t> are mostly caused </a:t>
            </a:r>
            <a:r>
              <a:rPr lang="en-US" sz="4800" b="1" dirty="0" smtClean="0"/>
              <a:t>by ANEUPLOIDIES</a:t>
            </a:r>
            <a:r>
              <a:rPr lang="en-US" sz="4800" b="1" dirty="0" smtClean="0"/>
              <a:t>, TRANSLOCATIONS, and DELETIONS.</a:t>
            </a:r>
            <a:endParaRPr lang="en-US" sz="4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781050"/>
            <a:ext cx="7848600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Rectangle 2"/>
          <p:cNvSpPr/>
          <p:nvPr/>
        </p:nvSpPr>
        <p:spPr>
          <a:xfrm>
            <a:off x="152400" y="6019800"/>
            <a:ext cx="86868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smtClean="0"/>
              <a:t>ANEUPLOIDY is the abnormal number of chromosomes. The most frequent </a:t>
            </a:r>
            <a:r>
              <a:rPr lang="en-US" b="1" dirty="0" err="1" smtClean="0"/>
              <a:t>aneuploidia</a:t>
            </a:r>
            <a:r>
              <a:rPr lang="en-US" b="1" dirty="0" smtClean="0"/>
              <a:t> is </a:t>
            </a:r>
            <a:r>
              <a:rPr lang="en-US" b="1" dirty="0" err="1" smtClean="0"/>
              <a:t>trisomy</a:t>
            </a:r>
            <a:r>
              <a:rPr lang="en-US" b="1" dirty="0" smtClean="0"/>
              <a:t>, having </a:t>
            </a:r>
            <a:r>
              <a:rPr lang="en-US" b="1" dirty="0" smtClean="0"/>
              <a:t>three instead of two chromosomes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368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4" name="Picture 4"/>
          <p:cNvPicPr>
            <a:picLocks noChangeAspect="1" noChangeArrowheads="1"/>
          </p:cNvPicPr>
          <p:nvPr/>
        </p:nvPicPr>
        <p:blipFill>
          <a:blip r:embed="rId2">
            <a:lum contrast="6000"/>
          </a:blip>
          <a:srcRect/>
          <a:stretch>
            <a:fillRect/>
          </a:stretch>
        </p:blipFill>
        <p:spPr bwMode="auto">
          <a:xfrm>
            <a:off x="1258888" y="981075"/>
            <a:ext cx="7345362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Nomenclature </a:t>
            </a:r>
            <a:b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</a:b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685800"/>
            <a:ext cx="8458200" cy="5440363"/>
          </a:xfrm>
        </p:spPr>
        <p:txBody>
          <a:bodyPr>
            <a:normAutofit fontScale="85000" lnSpcReduction="10000"/>
          </a:bodyPr>
          <a:lstStyle/>
          <a:p>
            <a:endParaRPr lang="en-US" dirty="0"/>
          </a:p>
          <a:p>
            <a:r>
              <a:rPr lang="en-US" dirty="0" smtClean="0"/>
              <a:t>A</a:t>
            </a:r>
            <a:r>
              <a:rPr lang="en-US" dirty="0"/>
              <a:t>) A </a:t>
            </a:r>
            <a:r>
              <a:rPr lang="en-US" dirty="0" err="1"/>
              <a:t>karyotype</a:t>
            </a:r>
            <a:r>
              <a:rPr lang="en-US" dirty="0"/>
              <a:t> is described by listing, in this order: </a:t>
            </a:r>
          </a:p>
          <a:p>
            <a:pPr lvl="1"/>
            <a:r>
              <a:rPr lang="en-US" dirty="0"/>
              <a:t>1) Number of chromosomes followed by a comma </a:t>
            </a:r>
          </a:p>
          <a:p>
            <a:pPr lvl="1"/>
            <a:r>
              <a:rPr lang="en-US" dirty="0"/>
              <a:t>2) Sex chromosome constitution followed by a comma </a:t>
            </a:r>
          </a:p>
          <a:p>
            <a:pPr lvl="1"/>
            <a:r>
              <a:rPr lang="en-US" dirty="0"/>
              <a:t>3) Anomalies in number or morphology of chromosomes. </a:t>
            </a:r>
          </a:p>
          <a:p>
            <a:r>
              <a:rPr lang="en-US" dirty="0"/>
              <a:t>B) Examples: </a:t>
            </a:r>
          </a:p>
          <a:p>
            <a:pPr lvl="1"/>
            <a:r>
              <a:rPr lang="en-US" dirty="0"/>
              <a:t>1) Normal male: 46,XY; normal female: 46,XX </a:t>
            </a:r>
          </a:p>
          <a:p>
            <a:pPr lvl="1"/>
            <a:r>
              <a:rPr lang="en-US" dirty="0"/>
              <a:t>2) </a:t>
            </a:r>
            <a:r>
              <a:rPr lang="en-US" dirty="0" err="1"/>
              <a:t>Klinefelter</a:t>
            </a:r>
            <a:r>
              <a:rPr lang="en-US" dirty="0"/>
              <a:t> Syndrome: 47,XXY </a:t>
            </a:r>
          </a:p>
          <a:p>
            <a:pPr lvl="1"/>
            <a:r>
              <a:rPr lang="en-US" dirty="0"/>
              <a:t>3) Turner Syndrome: 45,X </a:t>
            </a:r>
          </a:p>
          <a:p>
            <a:pPr lvl="1"/>
            <a:r>
              <a:rPr lang="en-US" dirty="0"/>
              <a:t>4) Female with Down Syndrome: 47,XX,+21 </a:t>
            </a:r>
          </a:p>
          <a:p>
            <a:pPr lvl="1"/>
            <a:r>
              <a:rPr lang="en-US" dirty="0"/>
              <a:t>5) Male with </a:t>
            </a:r>
            <a:r>
              <a:rPr lang="en-US" dirty="0" err="1"/>
              <a:t>Angelman</a:t>
            </a:r>
            <a:r>
              <a:rPr lang="en-US" dirty="0"/>
              <a:t> Syndrome (deletion between q11 and q13 on chromosome 15): 46,XY,del(15)(q11q13). q11 is read as "q one </a:t>
            </a:r>
            <a:r>
              <a:rPr lang="en-US" dirty="0" err="1"/>
              <a:t>one</a:t>
            </a:r>
            <a:r>
              <a:rPr lang="en-US" dirty="0"/>
              <a:t>"; q13 is read as "q one three".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 descr="C:\Personal Files\MCBG\2002\Aug 28A\Autosomal Disorders.bmp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219200" y="754222"/>
            <a:ext cx="6324599" cy="57989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SEX CHROMOSOMAL ANEUPLOIDIES</a:t>
            </a:r>
            <a:endParaRPr lang="en-US" dirty="0"/>
          </a:p>
        </p:txBody>
      </p:sp>
      <p:pic>
        <p:nvPicPr>
          <p:cNvPr id="378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676400"/>
            <a:ext cx="7467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6" dur="indefinite"/>
                                        <p:tgtEl>
                                          <p:spTgt spid="37890"/>
                                        </p:tgtEl>
                                        <p:attrNameLst>
                                          <p:attrName>style.fontFamily</p:attrName>
                                        </p:attrNameLst>
                                      </p:cBhvr>
                                      <p:to>
                                        <p:strVal val="Times New Roma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identify the following genotypes</a:t>
            </a:r>
            <a:br>
              <a:rPr lang="en-US" b="1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b="1" dirty="0" smtClean="0"/>
          </a:p>
          <a:p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0" y="2510631"/>
            <a:ext cx="4572000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0" y="2510631"/>
            <a:ext cx="4572000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0" y="2510631"/>
            <a:ext cx="4572000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0" y="2510631"/>
            <a:ext cx="4572000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286000" y="2510631"/>
            <a:ext cx="4572000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Thank you</a:t>
            </a:r>
            <a:endParaRPr lang="en-US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3359</TotalTime>
  <Words>1050</Words>
  <Application>Microsoft Office PowerPoint</Application>
  <PresentationFormat>On-screen Show (4:3)</PresentationFormat>
  <Paragraphs>102</Paragraphs>
  <Slides>34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Office Theme</vt:lpstr>
      <vt:lpstr>Photo Editor Photo</vt:lpstr>
      <vt:lpstr>Introduction to cytogenetics</vt:lpstr>
      <vt:lpstr>Slide 2</vt:lpstr>
      <vt:lpstr>Important definitions</vt:lpstr>
      <vt:lpstr>Classification of chromosomes</vt:lpstr>
      <vt:lpstr>Slide 5</vt:lpstr>
      <vt:lpstr>Slide 6</vt:lpstr>
      <vt:lpstr>Slide 7</vt:lpstr>
      <vt:lpstr>What tissues are appropriate for chromosome study? </vt:lpstr>
      <vt:lpstr>Slide 9</vt:lpstr>
      <vt:lpstr>Types of genetic diseases</vt:lpstr>
      <vt:lpstr>Karyotyping</vt:lpstr>
      <vt:lpstr>Preparing a karyotype</vt:lpstr>
      <vt:lpstr>Banding Techniques: </vt:lpstr>
      <vt:lpstr>Slide 14</vt:lpstr>
      <vt:lpstr>Slide 15</vt:lpstr>
      <vt:lpstr>Slide 16</vt:lpstr>
      <vt:lpstr>Slide 17</vt:lpstr>
      <vt:lpstr>Molecular cytogenetic </vt:lpstr>
      <vt:lpstr>Slide 19</vt:lpstr>
      <vt:lpstr>Slide 20</vt:lpstr>
      <vt:lpstr>Slide 21</vt:lpstr>
      <vt:lpstr>Slide 22</vt:lpstr>
      <vt:lpstr>Slide 23</vt:lpstr>
      <vt:lpstr>Slide 24</vt:lpstr>
      <vt:lpstr>Nomenclature  </vt:lpstr>
      <vt:lpstr>Slide 26</vt:lpstr>
      <vt:lpstr>SEX CHROMOSOMAL ANEUPLOIDIES</vt:lpstr>
      <vt:lpstr>identify the following genotypes </vt:lpstr>
      <vt:lpstr>Slide 29</vt:lpstr>
      <vt:lpstr>Slide 30</vt:lpstr>
      <vt:lpstr>Slide 31</vt:lpstr>
      <vt:lpstr>Slide 32</vt:lpstr>
      <vt:lpstr>Slide 33</vt:lpstr>
      <vt:lpstr>The end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cytogenetics</dc:title>
  <dc:creator>Acc</dc:creator>
  <cp:lastModifiedBy>Acc</cp:lastModifiedBy>
  <cp:revision>4</cp:revision>
  <dcterms:created xsi:type="dcterms:W3CDTF">2018-04-06T20:16:04Z</dcterms:created>
  <dcterms:modified xsi:type="dcterms:W3CDTF">2018-04-09T04:19:49Z</dcterms:modified>
</cp:coreProperties>
</file>