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7.xml" ContentType="application/vnd.openxmlformats-officedocument.presentationml.notesSlide+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4176" r:id="rId1"/>
  </p:sldMasterIdLst>
  <p:notesMasterIdLst>
    <p:notesMasterId r:id="rId37"/>
  </p:notesMasterIdLst>
  <p:sldIdLst>
    <p:sldId id="257" r:id="rId2"/>
    <p:sldId id="258" r:id="rId3"/>
    <p:sldId id="259" r:id="rId4"/>
    <p:sldId id="260" r:id="rId5"/>
    <p:sldId id="261" r:id="rId6"/>
    <p:sldId id="289" r:id="rId7"/>
    <p:sldId id="262" r:id="rId8"/>
    <p:sldId id="263" r:id="rId9"/>
    <p:sldId id="264" r:id="rId10"/>
    <p:sldId id="265" r:id="rId11"/>
    <p:sldId id="290"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91" r:id="rId3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rof" initials="p"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1720" autoAdjust="0"/>
  </p:normalViewPr>
  <p:slideViewPr>
    <p:cSldViewPr>
      <p:cViewPr varScale="1">
        <p:scale>
          <a:sx n="59" d="100"/>
          <a:sy n="59" d="100"/>
        </p:scale>
        <p:origin x="-167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29T21:23:09.061"/>
    </inkml:context>
    <inkml:brush xml:id="br0">
      <inkml:brushProperty name="width" value="0.05292" units="cm"/>
      <inkml:brushProperty name="height" value="0.05292" units="cm"/>
      <inkml:brushProperty name="fitToCurve" value="1"/>
    </inkml:brush>
  </inkml:definitions>
  <inkml:trace contextRef="#ctx0" brushRef="#br0">5 68,'0'23,"0"0,0-46,0 0,0 0,23 23,-1 0,-22 23,0-46,0 0,22 23,-22 23,0 0,0 0,0 0,-22-23,0 0,-1 0,23-23,0 0,0 0,0 0,0 1,23 22,-23 22,22-22,-22 23</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5:35:53.360"/>
    </inkml:context>
    <inkml:brush xml:id="br0">
      <inkml:brushProperty name="width" value="0.05292" units="cm"/>
      <inkml:brushProperty name="height" value="0.05292" units="cm"/>
      <inkml:brushProperty name="fitToCurve" value="1"/>
    </inkml:brush>
  </inkml:definitions>
  <inkml:trace contextRef="#ctx0" brushRef="#br0">697 0,'0'25,"0"0,0 0,0-1,0 1,25-25,-25 25,0 0,0 0,0 0,24-25,-24 24,0 1,0 0,0 0,0 0,0-1,0 1,0 0</inkml:trace>
  <inkml:trace contextRef="#ctx0" brushRef="#br0" timeOffset="5675">0 224,'0'-25,"25"25,0 0,0 0,0 0,0 0,0 0,-1 0,1 0,0 0,0 0,0 0,0 0,0 0,0 0,-1 0,1 0,0 0,0 0,0 0,0 0,0 0,0 0,-1 0,1 0,0 0,0 0,0 0,0 0,0 0,-1 0,1 0</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6:00:35.036"/>
    </inkml:context>
    <inkml:brush xml:id="br0">
      <inkml:brushProperty name="width" value="0.05292" units="cm"/>
      <inkml:brushProperty name="height" value="0.05292" units="cm"/>
      <inkml:brushProperty name="fitToCurve" value="1"/>
    </inkml:brush>
  </inkml:definitions>
  <inkml:trace contextRef="#ctx0" brushRef="#br0">572 0,'-24'0,"24"25,0 0,0 0,0 0,0-1,0 0,0 1,0 0,0 0,0-1,0 1,0 0,0 0,0 0,0-1,0 0,0 1,0 0,0 0,0-1,0 1</inkml:trace>
  <inkml:trace contextRef="#ctx0" brushRef="#br0" timeOffset="6092">0 247,'25'0,"0"0,-1 0,1 0,0 0,1 0,-1 0,-1 0,1 0,0 0,0 0,0 0,-1 0,1 0,0 0,0 0,0 0,0 0,0 0,0 0</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2-04T07:07:30.719"/>
    </inkml:context>
    <inkml:brush xml:id="br0">
      <inkml:brushProperty name="width" value="0.05292" units="cm"/>
      <inkml:brushProperty name="height" value="0.05292" units="cm"/>
      <inkml:brushProperty name="fitToCurve" value="1"/>
    </inkml:brush>
  </inkml:definitions>
  <inkml:trace contextRef="#ctx0" brushRef="#br0">75 46,'0'-22,"24"22,1 0,0 0,0 0,0 0,-1 0,1 0,1 0,-1 0,0 0,-1 0,1 0,-25 22,25-22,0 0,0 0,0 0</inkml:trace>
  <inkml:trace contextRef="#ctx0" brushRef="#br0" timeOffset="9851">0 24,'25'0,"0"0,0 0,-1 0,1 0,0 0,0 0,0 0,-1 0,1 0,1 0,-26-22,25 22,0 0,-1 0,1 0,0 0,0 0,0 0,0 0,-1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6:31:17.167"/>
    </inkml:context>
    <inkml:brush xml:id="br0">
      <inkml:brushProperty name="width" value="0.05292" units="cm"/>
      <inkml:brushProperty name="height" value="0.05292" units="cm"/>
      <inkml:brushProperty name="fitToCurve" value="1"/>
    </inkml:brush>
  </inkml:definitions>
  <inkml:trace contextRef="#ctx0" brushRef="#br0">0 0,'0'25,"0"0,0-1,0 26</inkml:trace>
  <inkml:trace contextRef="#ctx0" brushRef="#br0" timeOffset="5590">25 273,'0'25,"0"-1,0 1,0 0,0 0,0 0,0-1,0 1</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6:31:08.940"/>
    </inkml:context>
    <inkml:brush xml:id="br0">
      <inkml:brushProperty name="width" value="0.05292" units="cm"/>
      <inkml:brushProperty name="height" value="0.05292" units="cm"/>
      <inkml:brushProperty name="fitToCurve" value="1"/>
    </inkml:brush>
  </inkml:definitions>
  <inkml:trace contextRef="#ctx0" brushRef="#br0">96 122,'-26'0,"26"25,0 0,0 0,0 0,0 0,0 0</inkml:trace>
  <inkml:trace contextRef="#ctx0" brushRef="#br0" timeOffset="3694">96 447,'0'25,"0"0,0 0,0 0,0 0,0 0,0 0,0 0</inkml:trace>
  <inkml:trace contextRef="#ctx0" brushRef="#br0" timeOffset="22609">70 72,'-26'0,"26"-25,26 25,-26-25,-26 25,26 25,0 0,0-50,0 0,0 0,0 50,0 0,0 0,0 0</inkml:trace>
  <inkml:trace contextRef="#ctx0" brushRef="#br0" timeOffset="31894">44 47,'-26'0,"26"25,-26-25,52 0,0 0,0 0,0 0,0 0,-52 0,0 0,26-25,-26 25,26 25,0 0,0-50,0 0,26 25</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6:31:14.790"/>
    </inkml:context>
    <inkml:brush xml:id="br0">
      <inkml:brushProperty name="width" value="0.05292" units="cm"/>
      <inkml:brushProperty name="height" value="0.05292" units="cm"/>
      <inkml:brushProperty name="fitToCurve" value="1"/>
    </inkml:brush>
  </inkml:definitions>
  <inkml:trace contextRef="#ctx0" brushRef="#br0">0 0,'0'24,"0"1,0 0,0 0,0 0,0 0,0 0,0 0,22-25,-22 25</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30T06:31:27.326"/>
    </inkml:context>
    <inkml:brush xml:id="br0">
      <inkml:brushProperty name="width" value="0.05292" units="cm"/>
      <inkml:brushProperty name="height" value="0.05292" units="cm"/>
      <inkml:brushProperty name="fitToCurve" value="1"/>
    </inkml:brush>
  </inkml:definitions>
  <inkml:trace contextRef="#ctx0" brushRef="#br0">2 0,'0'25,"0"0,0 0,0 0,0 0,0 0,23 0</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01-27T09:35:35.091"/>
    </inkml:context>
    <inkml:brush xml:id="br0">
      <inkml:brushProperty name="width" value="0.05292" units="cm"/>
      <inkml:brushProperty name="height" value="0.05292" units="cm"/>
      <inkml:brushProperty name="fitToCurve" value="1"/>
    </inkml:brush>
  </inkml:definitions>
  <inkml:trace contextRef="#ctx0" brushRef="#br0">78 1778,'-25'-24,"25"-1,0 0,0 1,-25 24,25-25,0 0,-24 25,24-49,0 24,0-24,0 24,0-24,49 24,-49 0,25-24,0 24,-1 0,1 1,49-50,-49 49,25 0,-25-24,-1 24,26-49,-25 0,-1 25,1-1,-25-24,25 49,-25-49,0 50,0-1,0 0,0-24,0 24,0-24,-25 24,-24 0,24 1,0 24,0 0,1 0,-1 24,0 50,25 0,0-49,0 0,0 24,25-24,0 0,24 49,-49-50,25 1,0 25,-25-26,24 1,-24 0,25-1,-25 1,25 0,-25-1,0 26,25-26,-25 1,24 25,-24-1,25-24,-25 24,0 25,25 0,0-24,-25-1,0 0,25 1,-25-1,24 25,-24-24,25 24,-25-25,0-24,0 0,0-1,-49 1,24-25,-50 0,51 0,-26-49,25 49,-24-25,49-25,0 26,-25-26,25 1,0 0,0-1,0 1,25-1,24 1,-24-25,49-25,1 0,-26 1,50 23,-49-23,24 24,-24 0,-1 24,-24-24,49-25,-24 25,-25-25,-1 50,-24-25,25 0,-25 49,0 0,0 1,0-26,-25 26,25-26,-24 50,-1-24,0-1,25 0,-49 25,24 0,0 0,0 0,1 0,24 25,0 24,0 25,0-49,0 24,24 1,1-1,-25 50,50-50,-26 25,1 1,25 48,-1-24,1 49,-26-25,1 1,0-50,-25 0,25 0,0 0,-25 0,0-24,0 24,0-49,0-1,0 1</inkml:trace>
  <inkml:trace contextRef="#ctx0" brushRef="#br0" timeOffset="4371">870 716,'0'25,"0"24,50 1,-50-1,25 1,-25-1,25-24,-1 24,-24 0,0-24,25-25,-25 50,0-26,25 26,-25-26,25-24</inkml:trace>
  <inkml:trace contextRef="#ctx0" brushRef="#br0" timeOffset="5958">1663 1037,'-25'0,"25"25,0 0,0-1,25 1,0-25,0 0,-1 0,1 0,0 0,0-25,-25 1,0-1,0 0,0 1,-25 24,0 0,25-25,0 0,25 50,-25 0,0 24,25-49,-25 25,24-1,1-24,0 0,0 0,-25-24,0-1,24-24,-24-1,0 26,0-1,0-24,25 49,-25-50,0 1,0-1,0-24,0 25,0-25,0 49,-25 25,25-25,0 1,0 48,0 26,25 24,-25-25,25 25,-25 0,0-24,25-1,-25 25,24-49,-24 0,0-1,25-24,-25-24,25-1,0 25,-25 25,0-1,0 1,-25-25,75 0,-26-25,1-24,0 24,0-24,-25 74,24-25,-24 24,0 1,0 0,25-25,0 0,-25-25,25-49,24 0,-49 24,25 26,-25-26,25 1,0 0,-25-1,0-24,0 25,-25-1,0 1,25 0,0 24,-25 0,0 25,25-25,0 50,0 25,0-1,25 25,-25 0,25 0,-25-24,0 24,0-25,0 0,25 1,-25-25,0-1,0-48,0-1,0 0,25 25,-25-25,24 25,1 0,0 0,0 0,-1 0,1 0,0 0,0 0,-25 25,0 0,0 0,-50-25,-74 49,0-24,-24-25,74 24,24-24</inkml:trace>
  <inkml:trace contextRef="#ctx0" brushRef="#br0" timeOffset="11876">2257 692,'0'24,"0"1</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15-12-09T13:16:51.429"/>
    </inkml:context>
    <inkml:brush xml:id="br0">
      <inkml:brushProperty name="width" value="0.05292" units="cm"/>
      <inkml:brushProperty name="height" value="0.05292" units="cm"/>
      <inkml:brushProperty name="color" value="#FF0000"/>
    </inkml:brush>
  </inkml:definitions>
  <inkml:trace contextRef="#ctx0" brushRef="#br0">9252 8359,'25'0,"25"0,-25 0,0 0,-1 0,1 0,0 0,0 0,0 0,-1 0,1 0,0 0,0 0,0 0</inkml:trace>
  <inkml:trace contextRef="#ctx0" brushRef="#br0" timeOffset="2795.052">9997 8384,'24'0,"1"0,0 0,0 0,0 0,-1 0,1 0,0 0,0 0,0 0,-1 0,1 0,0 0,0 0,0 0,0 0,-1 0,1 0,0 0,0 0,0 0,-1 0,1 0,0 0,0 0</inkml:trace>
  <inkml:trace contextRef="#ctx0" brushRef="#br0" timeOffset="4627.7842">11038 8334</inkml:trace>
  <inkml:trace contextRef="#ctx0" brushRef="#br0" timeOffset="7977.1138">11038 8409,'25'0,"0"0,0 0,0 0,-1 0,1 0,0 0,0 0,0 0,-1 0,1 0,0 0,0 0,0 0</inkml:trace>
  <inkml:trace contextRef="#ctx0" brushRef="#br0" timeOffset="11557.2058">12179 8434,'25'0,"0"0,0 0,0 0,-1 0,1 0,0 0,0 0,0 0,-1 0,1 0,0 0,0 0,0 0,0 0</inkml:trace>
  <inkml:trace contextRef="#ctx0" brushRef="#br0" timeOffset="15506.8984">13048 8458,'24'0,"1"0,0 0,0 0,0 0,-1 0,1 0,0 0,0 0,0 0,24 0,1 0,-1 0,26 0,-50 25,0-25,-1 0,1 0</inkml:trace>
  <inkml:trace contextRef="#ctx0" brushRef="#br0" timeOffset="18044.4746">14139 8533,'25'0,"0"0,-1 0,1 0,0 0,0 0,0 0,-1 0,1 0,25 0,-25 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en-IE"/>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1A80DD8-6C3A-42D5-897A-E521EEACFE90}" type="datetimeFigureOut">
              <a:rPr lang="ar-SA" smtClean="0"/>
              <a:pPr/>
              <a:t>15/12/1438</a:t>
            </a:fld>
            <a:endParaRPr lang="en-IE"/>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en-IE"/>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IE"/>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en-IE"/>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615D335-F819-45FC-94F8-08F218C89927}" type="slidenum">
              <a:rPr lang="en-IE" smtClean="0"/>
              <a:pPr/>
              <a:t>‹#›</a:t>
            </a:fld>
            <a:endParaRPr lang="en-IE"/>
          </a:p>
        </p:txBody>
      </p:sp>
    </p:spTree>
    <p:extLst>
      <p:ext uri="{BB962C8B-B14F-4D97-AF65-F5344CB8AC3E}">
        <p14:creationId xmlns:p14="http://schemas.microsoft.com/office/powerpoint/2010/main" val="324891298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IE"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3</a:t>
            </a:fld>
            <a:endParaRPr lang="en-I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IE"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13</a:t>
            </a:fld>
            <a:endParaRPr lang="en-I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IE"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14</a:t>
            </a:fld>
            <a:endParaRPr lang="en-I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IE"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19</a:t>
            </a:fld>
            <a:endParaRPr lang="en-I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21</a:t>
            </a:fld>
            <a:endParaRPr lang="en-IE"/>
          </a:p>
        </p:txBody>
      </p:sp>
    </p:spTree>
    <p:extLst>
      <p:ext uri="{BB962C8B-B14F-4D97-AF65-F5344CB8AC3E}">
        <p14:creationId xmlns:p14="http://schemas.microsoft.com/office/powerpoint/2010/main" val="3513712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IE"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26</a:t>
            </a:fld>
            <a:endParaRPr lang="en-I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6615D335-F819-45FC-94F8-08F218C89927}" type="slidenum">
              <a:rPr lang="en-IE" smtClean="0"/>
              <a:pPr/>
              <a:t>35</a:t>
            </a:fld>
            <a:endParaRPr lang="en-IE"/>
          </a:p>
        </p:txBody>
      </p:sp>
    </p:spTree>
    <p:extLst>
      <p:ext uri="{BB962C8B-B14F-4D97-AF65-F5344CB8AC3E}">
        <p14:creationId xmlns:p14="http://schemas.microsoft.com/office/powerpoint/2010/main" val="1357857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95EBD79A-AA2D-426D-988B-9B872D68B516}" type="datetime1">
              <a:rPr lang="ar-SA" smtClean="0"/>
              <a:pPr/>
              <a:t>15/12/1438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CBAA02D-FB21-42E9-B868-512266364AD1}" type="datetime1">
              <a:rPr lang="ar-SA" smtClean="0"/>
              <a:pPr/>
              <a:t>15/12/1438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BF501FA9-FA5F-41FE-8DDF-8D270530AEBF}" type="datetime1">
              <a:rPr lang="ar-SA" smtClean="0"/>
              <a:pPr/>
              <a:t>15/12/1438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C22ABC86-0048-4A9E-B4C6-297822558A05}" type="datetime1">
              <a:rPr lang="ar-SA" smtClean="0"/>
              <a:pPr/>
              <a:t>15/12/1438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E1A9590E-CF53-4756-BD39-1B4DB01FDC41}" type="datetime1">
              <a:rPr lang="ar-SA" smtClean="0"/>
              <a:pPr/>
              <a:t>15/12/1438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88BA4CEF-0369-448F-9450-03BC24268457}" type="datetime1">
              <a:rPr lang="ar-SA" smtClean="0"/>
              <a:pPr/>
              <a:t>15/12/1438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B6ED908D-F79C-4147-9478-56F820F8B35C}" type="datetime1">
              <a:rPr lang="ar-SA" smtClean="0"/>
              <a:pPr/>
              <a:t>15/12/1438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5AA4FF0-5A7C-4A99-9A68-6E2F5DC54B4E}" type="datetime1">
              <a:rPr lang="ar-SA" smtClean="0"/>
              <a:pPr/>
              <a:t>15/12/1438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3A17C93C-61B4-4CDE-AFB6-B9788F0A8B88}" type="datetime1">
              <a:rPr lang="ar-SA" smtClean="0"/>
              <a:pPr/>
              <a:t>15/12/1438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pPr/>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7671FA24-9D2A-4E17-B7FF-0327400AC4CD}" type="datetime1">
              <a:rPr lang="ar-SA" smtClean="0"/>
              <a:pPr/>
              <a:t>15/12/1438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AAF28F06-5BDD-4F3F-A43A-0741CE6C6364}" type="datetime1">
              <a:rPr lang="ar-SA" smtClean="0"/>
              <a:pPr/>
              <a:t>15/12/1438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9FEEBE7-ECE8-410A-96F3-FECB06A27A2F}" type="datetime1">
              <a:rPr lang="ar-SA" smtClean="0"/>
              <a:pPr/>
              <a:t>15/12/1438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pPr/>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emf"/><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png"/><Relationship Id="rId4" Type="http://schemas.openxmlformats.org/officeDocument/2006/relationships/image" Target="../media/image37.emf"/><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2.emf"/><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emf"/></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5.emf"/><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0.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9.emf"/><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2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s>
</file>

<file path=ppt/slides/_rels/slide2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2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Layout" Target="../slideLayouts/slideLayout7.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 Id="rId9" Type="http://schemas.openxmlformats.org/officeDocument/2006/relationships/image" Target="../media/image113.png"/></Relationships>
</file>

<file path=ppt/slides/_rels/slide2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image" Target="../media/image114.pn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26.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120.png"/><Relationship Id="rId7" Type="http://schemas.openxmlformats.org/officeDocument/2006/relationships/image" Target="../media/image1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hyperlink" Target="http://en.wikipedia.org/wiki/File:ChemicalEquilibrium.svg" TargetMode="External"/><Relationship Id="rId9" Type="http://schemas.openxmlformats.org/officeDocument/2006/relationships/image" Target="../media/image124.emf"/></Relationships>
</file>

<file path=ppt/slides/_rels/slide27.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9.emf"/><Relationship Id="rId2" Type="http://schemas.openxmlformats.org/officeDocument/2006/relationships/image" Target="../media/image124.pn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127.png"/><Relationship Id="rId4" Type="http://schemas.openxmlformats.org/officeDocument/2006/relationships/image" Target="../media/image126.png"/></Relationships>
</file>

<file path=ppt/slides/_rels/slide2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129.png"/><Relationship Id="rId7" Type="http://schemas.openxmlformats.org/officeDocument/2006/relationships/image" Target="../media/image134.emf"/><Relationship Id="rId2" Type="http://schemas.openxmlformats.org/officeDocument/2006/relationships/image" Target="../media/image128.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131.png"/><Relationship Id="rId4" Type="http://schemas.openxmlformats.org/officeDocument/2006/relationships/image" Target="../media/image130.png"/><Relationship Id="rId9" Type="http://schemas.openxmlformats.org/officeDocument/2006/relationships/image" Target="../media/image135.emf"/></Relationships>
</file>

<file path=ppt/slides/_rels/slide29.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30.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40.png"/><Relationship Id="rId9" Type="http://schemas.openxmlformats.org/officeDocument/2006/relationships/image" Target="../media/image145.png"/></Relationships>
</file>

<file path=ppt/slides/_rels/slide31.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148.png"/><Relationship Id="rId7" Type="http://schemas.openxmlformats.org/officeDocument/2006/relationships/image" Target="../media/image152.png"/><Relationship Id="rId2" Type="http://schemas.openxmlformats.org/officeDocument/2006/relationships/image" Target="../media/image147.png"/><Relationship Id="rId1" Type="http://schemas.openxmlformats.org/officeDocument/2006/relationships/slideLayout" Target="../slideLayouts/slideLayout7.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149.png"/><Relationship Id="rId9" Type="http://schemas.openxmlformats.org/officeDocument/2006/relationships/image" Target="../media/image154.png"/></Relationships>
</file>

<file path=ppt/slides/_rels/slide32.xml.rels><?xml version="1.0" encoding="UTF-8" standalone="yes"?>
<Relationships xmlns="http://schemas.openxmlformats.org/package/2006/relationships"><Relationship Id="rId8" Type="http://schemas.openxmlformats.org/officeDocument/2006/relationships/image" Target="../media/image162.emf"/><Relationship Id="rId3" Type="http://schemas.openxmlformats.org/officeDocument/2006/relationships/image" Target="../media/image155.jpeg"/><Relationship Id="rId7" Type="http://schemas.openxmlformats.org/officeDocument/2006/relationships/customXml" Target="../ink/ink6.xml"/><Relationship Id="rId12" Type="http://schemas.openxmlformats.org/officeDocument/2006/relationships/image" Target="../media/image164.emf"/><Relationship Id="rId2" Type="http://schemas.openxmlformats.org/officeDocument/2006/relationships/hyperlink" Target="http://www.google.com.ly/url?sa=i&amp;rct=j&amp;q=&amp;esrc=s&amp;source=images&amp;cd=&amp;cad=rja&amp;uact=8&amp;ved=0CAcQjRw&amp;url=http://biowiki.ucdavis.edu/Biochemistry/Transport_and_Kinetics/Rapid_Equilibrium_and_Steady-State_Enzyme_Kinetics/First_Order_Reactions&amp;ei=1xTEVMLdGsHWPPb7gLgI&amp;psig=AFQjCNE98oOXtlLxaFas7vVkeB1gQ1chhA&amp;ust=1422222829404525" TargetMode="External"/><Relationship Id="rId1" Type="http://schemas.openxmlformats.org/officeDocument/2006/relationships/slideLayout" Target="../slideLayouts/slideLayout7.xml"/><Relationship Id="rId6" Type="http://schemas.openxmlformats.org/officeDocument/2006/relationships/image" Target="../media/image161.emf"/><Relationship Id="rId11" Type="http://schemas.openxmlformats.org/officeDocument/2006/relationships/customXml" Target="../ink/ink8.xml"/><Relationship Id="rId5" Type="http://schemas.openxmlformats.org/officeDocument/2006/relationships/customXml" Target="../ink/ink5.xml"/><Relationship Id="rId10" Type="http://schemas.openxmlformats.org/officeDocument/2006/relationships/image" Target="../media/image163.emf"/><Relationship Id="rId4" Type="http://schemas.openxmlformats.org/officeDocument/2006/relationships/image" Target="../media/image156.png"/><Relationship Id="rId9" Type="http://schemas.openxmlformats.org/officeDocument/2006/relationships/customXml" Target="../ink/ink7.xml"/></Relationships>
</file>

<file path=ppt/slides/_rels/slide3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7.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34.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image" Target="../media/image162.png"/><Relationship Id="rId1" Type="http://schemas.openxmlformats.org/officeDocument/2006/relationships/slideLayout" Target="../slideLayouts/slideLayout7.xml"/><Relationship Id="rId6" Type="http://schemas.openxmlformats.org/officeDocument/2006/relationships/image" Target="../media/image166.png"/><Relationship Id="rId11" Type="http://schemas.openxmlformats.org/officeDocument/2006/relationships/image" Target="../media/image178.emf"/><Relationship Id="rId5" Type="http://schemas.openxmlformats.org/officeDocument/2006/relationships/image" Target="../media/image165.png"/><Relationship Id="rId10" Type="http://schemas.openxmlformats.org/officeDocument/2006/relationships/customXml" Target="../ink/ink9.xml"/><Relationship Id="rId4" Type="http://schemas.openxmlformats.org/officeDocument/2006/relationships/image" Target="../media/image164.png"/><Relationship Id="rId9" Type="http://schemas.openxmlformats.org/officeDocument/2006/relationships/image" Target="../media/image169.png"/></Relationships>
</file>

<file path=ppt/slides/_rels/slide35.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fld id="{0B34F065-1154-456A-91E3-76DE8E75E17B}" type="slidenum">
              <a:rPr lang="ar-SA" smtClean="0"/>
              <a:pPr/>
              <a:t>1</a:t>
            </a:fld>
            <a:endParaRPr lang="ar-SA"/>
          </a:p>
        </p:txBody>
      </p:sp>
      <p:sp>
        <p:nvSpPr>
          <p:cNvPr id="614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61443" name="Rectangle 3"/>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6144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61446" name="Rectangle 6"/>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61448"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61447" name="Picture 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142976" y="2786058"/>
            <a:ext cx="7286676" cy="857256"/>
          </a:xfrm>
          <a:prstGeom prst="rect">
            <a:avLst/>
          </a:prstGeom>
          <a:noFill/>
        </p:spPr>
      </p:pic>
      <p:sp>
        <p:nvSpPr>
          <p:cNvPr id="61449" name="Rectangle 9"/>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85852" y="785794"/>
            <a:ext cx="7286676" cy="7017306"/>
          </a:xfrm>
          <a:prstGeom prst="rect">
            <a:avLst/>
          </a:prstGeom>
        </p:spPr>
        <p:txBody>
          <a:bodyPr wrap="square">
            <a:spAutoFit/>
          </a:bodyPr>
          <a:lstStyle/>
          <a:p>
            <a:pPr algn="just" rtl="0"/>
            <a:r>
              <a:rPr lang="en-US" sz="2000" dirty="0" smtClean="0">
                <a:latin typeface="Times New Roman" pitchFamily="18" charset="0"/>
                <a:cs typeface="Times New Roman" pitchFamily="18" charset="0"/>
              </a:rPr>
              <a:t>is the study of the speed at which chemical and physical processes take place. In a chemical reaction it is the amount of product that forms in a given interval of time or it can be defined as the amount of reactant that disappears in a given interval of time.</a:t>
            </a:r>
          </a:p>
          <a:p>
            <a:pPr lvl="0" algn="just" rtl="0" eaLnBrk="0" hangingPunct="0"/>
            <a:r>
              <a:rPr lang="en-US" sz="2000" dirty="0" smtClean="0">
                <a:latin typeface="Times New Roman" pitchFamily="18" charset="0"/>
                <a:cs typeface="Times New Roman" pitchFamily="18" charset="0"/>
              </a:rPr>
              <a:t>Reactions occur at many different rates,</a:t>
            </a:r>
            <a:r>
              <a:rPr lang="en-US" sz="2000" dirty="0" smtClean="0">
                <a:latin typeface="Times New Roman" pitchFamily="18" charset="0"/>
                <a:ea typeface="Times New Roman" pitchFamily="18" charset="0"/>
                <a:cs typeface="Times New Roman" pitchFamily="18" charset="0"/>
              </a:rPr>
              <a:t> some reactants are so rapid that they appear to be instantaneous, as neutralization of strong  acid with strong base.</a:t>
            </a:r>
            <a:endParaRPr lang="en-US" sz="2000" dirty="0" smtClean="0">
              <a:latin typeface="Times New Roman" pitchFamily="18" charset="0"/>
              <a:cs typeface="Times New Roman" pitchFamily="18" charset="0"/>
            </a:endParaRPr>
          </a:p>
          <a:p>
            <a:pPr lvl="0" algn="just" rtl="0" eaLnBrk="0" hangingPunct="0"/>
            <a:r>
              <a:rPr lang="en-US" sz="2000" dirty="0" smtClean="0">
                <a:latin typeface="Times New Roman" pitchFamily="18" charset="0"/>
                <a:ea typeface="Times New Roman" pitchFamily="18" charset="0"/>
                <a:cs typeface="Times New Roman" pitchFamily="18" charset="0"/>
              </a:rPr>
              <a:t>Others are so slow at ordinary temperature that no detectable change would be observed in the course of years, as combination of H</a:t>
            </a:r>
            <a:r>
              <a:rPr lang="en-US" sz="2000" baseline="-30000" dirty="0" smtClean="0">
                <a:latin typeface="Times New Roman" pitchFamily="18" charset="0"/>
                <a:ea typeface="Times New Roman" pitchFamily="18" charset="0"/>
                <a:cs typeface="Times New Roman" pitchFamily="18" charset="0"/>
              </a:rPr>
              <a:t>2</a:t>
            </a:r>
            <a:r>
              <a:rPr lang="en-US" sz="2000" dirty="0" smtClean="0">
                <a:latin typeface="Times New Roman" pitchFamily="18" charset="0"/>
                <a:ea typeface="Times New Roman" pitchFamily="18" charset="0"/>
                <a:cs typeface="Times New Roman" pitchFamily="18" charset="0"/>
              </a:rPr>
              <a:t> and O</a:t>
            </a:r>
            <a:r>
              <a:rPr lang="en-US" sz="2000" baseline="-30000" dirty="0" smtClean="0">
                <a:latin typeface="Times New Roman" pitchFamily="18" charset="0"/>
                <a:ea typeface="Times New Roman" pitchFamily="18" charset="0"/>
                <a:cs typeface="Times New Roman" pitchFamily="18" charset="0"/>
              </a:rPr>
              <a:t>2</a:t>
            </a:r>
            <a:r>
              <a:rPr lang="en-US" sz="2000" dirty="0" smtClean="0">
                <a:latin typeface="Times New Roman" pitchFamily="18" charset="0"/>
                <a:ea typeface="Times New Roman" pitchFamily="18" charset="0"/>
                <a:cs typeface="Times New Roman" pitchFamily="18" charset="0"/>
              </a:rPr>
              <a:t>.</a:t>
            </a:r>
          </a:p>
          <a:p>
            <a:pPr lvl="0" algn="just" rtl="0" eaLnBrk="0" hangingPunct="0"/>
            <a:r>
              <a:rPr lang="en-US" sz="2000" dirty="0" smtClean="0">
                <a:latin typeface="Times New Roman" pitchFamily="18" charset="0"/>
                <a:ea typeface="Times New Roman" pitchFamily="18" charset="0"/>
                <a:cs typeface="Times New Roman" pitchFamily="18" charset="0"/>
              </a:rPr>
              <a:t>Between these two extremes, there are a lot of reactions taking place with measurable velocities</a:t>
            </a:r>
            <a:r>
              <a:rPr lang="en-US" sz="2000" smtClean="0">
                <a:latin typeface="Times New Roman" pitchFamily="18" charset="0"/>
                <a:ea typeface="Times New Roman" pitchFamily="18" charset="0"/>
                <a:cs typeface="Times New Roman" pitchFamily="18" charset="0"/>
              </a:rPr>
              <a:t>.</a:t>
            </a:r>
            <a:r>
              <a:rPr lang="en-US" sz="200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l" rtl="0"/>
            <a:r>
              <a:rPr lang="en-US" sz="2000" dirty="0" smtClean="0">
                <a:latin typeface="Times New Roman" pitchFamily="18" charset="0"/>
                <a:ea typeface="Times New Roman" pitchFamily="18" charset="0"/>
                <a:cs typeface="Times New Roman" pitchFamily="18" charset="0"/>
              </a:rPr>
              <a:t>The branch which studies the rates of these reactions is called chemical kinetics.</a:t>
            </a:r>
          </a:p>
          <a:p>
            <a:pPr algn="l" rtl="0"/>
            <a:r>
              <a:rPr lang="en-US" sz="2000" dirty="0" smtClean="0">
                <a:latin typeface="Times New Roman" pitchFamily="18" charset="0"/>
                <a:ea typeface="Times New Roman" pitchFamily="18" charset="0"/>
                <a:cs typeface="Times New Roman" pitchFamily="18" charset="0"/>
              </a:rPr>
              <a:t> Chemical kinetics is divided into study of homogeneous reactions (occurring entirely within one phase) and heterogeneous reactions (occurring at an interface between phases).</a:t>
            </a:r>
            <a:endParaRPr lang="en-US" sz="2000" dirty="0" smtClean="0">
              <a:latin typeface="Times New Roman" pitchFamily="18" charset="0"/>
              <a:cs typeface="Times New Roman" pitchFamily="18" charset="0"/>
            </a:endParaRPr>
          </a:p>
          <a:p>
            <a:pPr lvl="0" algn="l" rtl="0"/>
            <a:endParaRPr lang="en-US" sz="2000" dirty="0" smtClean="0">
              <a:latin typeface="Times New Roman" pitchFamily="18" charset="0"/>
              <a:cs typeface="Times New Roman" pitchFamily="18" charset="0"/>
            </a:endParaRPr>
          </a:p>
          <a:p>
            <a:pPr algn="just" rtl="0">
              <a:lnSpc>
                <a:spcPct val="150000"/>
              </a:lnSpc>
            </a:pPr>
            <a:endParaRPr lang="en-IE" sz="2000" dirty="0" smtClean="0">
              <a:cs typeface="+mj-cs"/>
            </a:endParaRPr>
          </a:p>
          <a:p>
            <a:pPr algn="just" rtl="0">
              <a:lnSpc>
                <a:spcPct val="150000"/>
              </a:lnSpc>
            </a:pPr>
            <a:endParaRPr lang="en-US" sz="2000" dirty="0" smtClean="0">
              <a:cs typeface="+mj-cs"/>
            </a:endParaRPr>
          </a:p>
          <a:p>
            <a:pPr algn="just" rtl="0">
              <a:lnSpc>
                <a:spcPct val="150000"/>
              </a:lnSpc>
            </a:pPr>
            <a:r>
              <a:rPr lang="en-US" sz="2000" dirty="0" smtClean="0">
                <a:cs typeface="+mj-cs"/>
              </a:rPr>
              <a:t> </a:t>
            </a:r>
            <a:endParaRPr lang="en-IE" sz="2000" dirty="0">
              <a:cs typeface="+mj-cs"/>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2</a:t>
            </a:fld>
            <a:endParaRPr lang="ar-SA"/>
          </a:p>
        </p:txBody>
      </p:sp>
      <p:sp>
        <p:nvSpPr>
          <p:cNvPr id="593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939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85918" y="357166"/>
            <a:ext cx="2015572" cy="35719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1538" y="928670"/>
            <a:ext cx="664370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mj-cs"/>
            </a:endParaRPr>
          </a:p>
        </p:txBody>
      </p:sp>
      <p:sp>
        <p:nvSpPr>
          <p:cNvPr id="4" name="مستطيل 3"/>
          <p:cNvSpPr/>
          <p:nvPr/>
        </p:nvSpPr>
        <p:spPr>
          <a:xfrm>
            <a:off x="1571604" y="714356"/>
            <a:ext cx="6786610" cy="3477875"/>
          </a:xfrm>
          <a:prstGeom prst="rect">
            <a:avLst/>
          </a:prstGeom>
        </p:spPr>
        <p:txBody>
          <a:bodyPr wrap="square">
            <a:spAutoFit/>
          </a:bodyPr>
          <a:lstStyle/>
          <a:p>
            <a:pPr algn="l" rtl="0"/>
            <a:r>
              <a:rPr lang="en-US" sz="2000" dirty="0" smtClean="0">
                <a:latin typeface="Times New Roman" pitchFamily="18" charset="0"/>
                <a:ea typeface="Times New Roman" pitchFamily="18" charset="0"/>
                <a:cs typeface="Times New Roman" pitchFamily="18" charset="0"/>
              </a:rPr>
              <a:t>Reaction rates  can be affected  in a number  of ways.</a:t>
            </a:r>
          </a:p>
          <a:p>
            <a:pPr algn="l" rtl="0"/>
            <a:r>
              <a:rPr lang="en-US" sz="2000" dirty="0" smtClean="0">
                <a:cs typeface="+mj-cs"/>
              </a:rPr>
              <a:t>The factors are:</a:t>
            </a:r>
          </a:p>
          <a:p>
            <a:pPr lvl="0" algn="just"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1)- Nature of the reactants.</a:t>
            </a:r>
            <a:endParaRPr lang="en-US" sz="2000" dirty="0" smtClean="0">
              <a:latin typeface="Arial" pitchFamily="34" charset="0"/>
              <a:cs typeface="Arial" pitchFamily="34" charset="0"/>
            </a:endParaRPr>
          </a:p>
          <a:p>
            <a:pPr lvl="0" algn="just"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2)- Concentration of the reactants.</a:t>
            </a:r>
            <a:endParaRPr lang="en-US" sz="2000" dirty="0" smtClean="0">
              <a:latin typeface="Arial" pitchFamily="34" charset="0"/>
              <a:cs typeface="Arial" pitchFamily="34" charset="0"/>
            </a:endParaRPr>
          </a:p>
          <a:p>
            <a:pPr lvl="0" algn="just"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3)- Particle size of the solid or liquid in heterogeneous reactants.</a:t>
            </a:r>
            <a:endParaRPr lang="en-US" sz="2000" dirty="0" smtClean="0">
              <a:latin typeface="Arial" pitchFamily="34" charset="0"/>
              <a:cs typeface="Arial" pitchFamily="34" charset="0"/>
            </a:endParaRPr>
          </a:p>
          <a:p>
            <a:pPr lvl="0" algn="just"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4)- Temperature.</a:t>
            </a:r>
          </a:p>
          <a:p>
            <a:pPr lvl="0" algn="just" rtl="0" eaLnBrk="0" fontAlgn="base" hangingPunct="0">
              <a:spcBef>
                <a:spcPct val="0"/>
              </a:spcBef>
              <a:spcAft>
                <a:spcPct val="0"/>
              </a:spcAft>
            </a:pPr>
            <a:r>
              <a:rPr lang="en-US" sz="2000" dirty="0" smtClean="0">
                <a:latin typeface="Times New Roman" pitchFamily="18" charset="0"/>
                <a:cs typeface="Times New Roman" pitchFamily="18" charset="0"/>
              </a:rPr>
              <a:t>5)- Nature of catalyst present.</a:t>
            </a:r>
          </a:p>
          <a:p>
            <a:pPr lvl="0" algn="just" rtl="0" eaLnBrk="0" fontAlgn="base" hangingPunct="0">
              <a:spcBef>
                <a:spcPct val="0"/>
              </a:spcBef>
              <a:spcAft>
                <a:spcPct val="0"/>
              </a:spcAft>
            </a:pPr>
            <a:endParaRPr lang="en-US" sz="2000" dirty="0" smtClean="0">
              <a:latin typeface="Times New Roman" pitchFamily="18" charset="0"/>
              <a:cs typeface="Times New Roman" pitchFamily="18" charset="0"/>
            </a:endParaRPr>
          </a:p>
          <a:p>
            <a:pPr lvl="0" algn="just" rtl="0" eaLnBrk="0" fontAlgn="base" hangingPunct="0">
              <a:spcBef>
                <a:spcPct val="0"/>
              </a:spcBef>
              <a:spcAft>
                <a:spcPct val="0"/>
              </a:spcAft>
            </a:pPr>
            <a:endParaRPr lang="en-US" sz="2000" dirty="0" smtClean="0">
              <a:latin typeface="Times New Roman" pitchFamily="18" charset="0"/>
              <a:cs typeface="Times New Roman" pitchFamily="18" charset="0"/>
            </a:endParaRPr>
          </a:p>
          <a:p>
            <a:pPr lvl="0" algn="just" rtl="0" eaLnBrk="0" fontAlgn="base" hangingPunct="0">
              <a:spcBef>
                <a:spcPct val="0"/>
              </a:spcBef>
              <a:spcAft>
                <a:spcPct val="0"/>
              </a:spcAft>
            </a:pPr>
            <a:endParaRPr lang="en-US" sz="2000" dirty="0" smtClean="0">
              <a:latin typeface="Arial" pitchFamily="34" charset="0"/>
              <a:cs typeface="Arial" pitchFamily="34" charset="0"/>
            </a:endParaRPr>
          </a:p>
          <a:p>
            <a:pPr algn="l" rtl="0"/>
            <a:endParaRPr lang="en-IE" sz="2000" dirty="0">
              <a:cs typeface="+mj-cs"/>
            </a:endParaRPr>
          </a:p>
        </p:txBody>
      </p:sp>
      <p:sp>
        <p:nvSpPr>
          <p:cNvPr id="1027" name="Rectangle 3"/>
          <p:cNvSpPr>
            <a:spLocks noChangeArrowheads="1"/>
          </p:cNvSpPr>
          <p:nvPr/>
        </p:nvSpPr>
        <p:spPr bwMode="auto">
          <a:xfrm>
            <a:off x="1500166" y="3214686"/>
            <a:ext cx="6858048"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Molecularity ,orders of reactions and elementary reaction:</a:t>
            </a:r>
            <a:endParaRPr kumimoji="0" lang="en-US"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Molecularity</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the number of atoms or molecules whose taking part in each  act leading to a chemical reaction.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algn="just" rtl="0" eaLnBrk="0" fontAlgn="base" hangingPunct="0">
              <a:spcBef>
                <a:spcPct val="0"/>
              </a:spcBef>
              <a:spcAft>
                <a:spcPct val="0"/>
              </a:spcAft>
            </a:pP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Order:</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is the number of atoms or molecules whose concentrations determine the velocity or kinetics of the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process,</a:t>
            </a:r>
            <a:r>
              <a:rPr lang="en-US" sz="2000" dirty="0" err="1" smtClean="0">
                <a:latin typeface="Times New Roman" pitchFamily="18" charset="0"/>
                <a:cs typeface="Times New Roman" pitchFamily="18" charset="0"/>
              </a:rPr>
              <a:t>or</a:t>
            </a:r>
            <a:r>
              <a:rPr lang="en-US" sz="2000" dirty="0" smtClean="0">
                <a:latin typeface="Times New Roman" pitchFamily="18" charset="0"/>
                <a:cs typeface="Times New Roman" pitchFamily="18" charset="0"/>
              </a:rPr>
              <a:t> the sum of the exponents of the concentrations in the rate equation</a:t>
            </a:r>
            <a:r>
              <a:rPr lang="en-US" sz="2000" dirty="0" smtClean="0"/>
              <a:t>.</a:t>
            </a:r>
          </a:p>
          <a:p>
            <a:pPr lvl="0" algn="just" rtl="0" eaLnBrk="0" fontAlgn="base" hangingPunct="0">
              <a:spcBef>
                <a:spcPct val="0"/>
              </a:spcBef>
              <a:spcAft>
                <a:spcPct val="0"/>
              </a:spcAf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en-US" sz="2000" b="1" i="1" dirty="0" smtClean="0">
                <a:latin typeface="Times New Roman" pitchFamily="18" charset="0"/>
                <a:ea typeface="Times New Roman" pitchFamily="18" charset="0"/>
              </a:rPr>
              <a:t> </a:t>
            </a:r>
          </a:p>
          <a:p>
            <a:pPr lvl="0" algn="just" rtl="0" eaLnBrk="0" fontAlgn="base" hangingPunct="0">
              <a:spcBef>
                <a:spcPct val="0"/>
              </a:spcBef>
              <a:spcAft>
                <a:spcPct val="0"/>
              </a:spcAft>
            </a:pPr>
            <a:r>
              <a:rPr lang="en-US" sz="2000" b="1" i="1" dirty="0" smtClean="0">
                <a:latin typeface="Times New Roman" pitchFamily="18" charset="0"/>
                <a:ea typeface="Times New Roman" pitchFamily="18" charset="0"/>
              </a:rPr>
              <a:t>Elementary reaction:</a:t>
            </a:r>
            <a:r>
              <a:rPr lang="en-US" sz="2000" i="1" dirty="0" smtClean="0">
                <a:latin typeface="Calibri" pitchFamily="34" charset="0"/>
                <a:ea typeface="Times New Roman" pitchFamily="18" charset="0"/>
              </a:rPr>
              <a:t>  </a:t>
            </a:r>
            <a:r>
              <a:rPr lang="en-US" sz="2000" dirty="0" smtClean="0">
                <a:latin typeface="Times New Roman" pitchFamily="18" charset="0"/>
                <a:ea typeface="Times New Roman" pitchFamily="18" charset="0"/>
                <a:cs typeface="Times New Roman" pitchFamily="18" charset="0"/>
              </a:rPr>
              <a:t>the reaction with no intermediate steps in its reaction mechanism, </a:t>
            </a:r>
            <a:r>
              <a:rPr lang="en-US" sz="2000" dirty="0" smtClean="0">
                <a:latin typeface="Times New Roman" pitchFamily="18" charset="0"/>
                <a:cs typeface="Times New Roman" pitchFamily="18" charset="0"/>
              </a:rPr>
              <a:t>or a reaction may take place in a single step. </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3</a:t>
            </a:fld>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643042" y="714356"/>
            <a:ext cx="542925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rate law</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or </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rate equation</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for a chemical reaction is an equation that links the reaction rate with concentrations or pressures of reactants and constant parameters (normally rate coefficients and partial reaction orders).</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lvl="0" algn="just" rtl="0" eaLnBrk="0" hangingPunct="0"/>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rate equation is a differential equation, and it can be integrated to obtain an </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integrated rate  equation</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that links concentrations of reactants or products with time.</a:t>
            </a:r>
            <a:r>
              <a:rPr lang="en-US" sz="2000" dirty="0" smtClean="0">
                <a:latin typeface="Times New Roman" pitchFamily="18" charset="0"/>
                <a:ea typeface="Times New Roman" pitchFamily="18" charset="0"/>
                <a:cs typeface="Times New Roman" pitchFamily="18" charset="0"/>
              </a:rPr>
              <a:t> </a:t>
            </a:r>
          </a:p>
          <a:p>
            <a:pPr lvl="0" algn="l" rtl="0" eaLnBrk="0" hangingPunct="0"/>
            <a:endParaRPr lang="en-US" sz="2000" dirty="0" smtClean="0">
              <a:latin typeface="Times New Roman" pitchFamily="18" charset="0"/>
              <a:ea typeface="Times New Roman" pitchFamily="18" charset="0"/>
              <a:cs typeface="Times New Roman" pitchFamily="18" charset="0"/>
            </a:endParaRPr>
          </a:p>
          <a:p>
            <a:pPr lvl="0" algn="l" rtl="0" eaLnBrk="0" hangingPunct="0"/>
            <a:endParaRPr lang="en-US" sz="2000" dirty="0" smtClean="0">
              <a:latin typeface="Times New Roman" pitchFamily="18" charset="0"/>
              <a:ea typeface="Times New Roman" pitchFamily="18" charset="0"/>
              <a:cs typeface="Times New Roman" pitchFamily="18" charset="0"/>
            </a:endParaRPr>
          </a:p>
          <a:p>
            <a:pPr lvl="0" algn="just" rtl="0" eaLnBrk="0" hangingPunct="0"/>
            <a:r>
              <a:rPr lang="en-US" sz="2000" dirty="0" smtClean="0">
                <a:latin typeface="Times New Roman" pitchFamily="18" charset="0"/>
                <a:cs typeface="Times New Roman" pitchFamily="18" charset="0"/>
              </a:rPr>
              <a:t>The rate of formation of </a:t>
            </a:r>
            <a:r>
              <a:rPr lang="en-US" sz="2000" b="1" dirty="0" smtClean="0">
                <a:latin typeface="Times New Roman" pitchFamily="18" charset="0"/>
                <a:cs typeface="Times New Roman" pitchFamily="18" charset="0"/>
              </a:rPr>
              <a:t>C</a:t>
            </a:r>
            <a:r>
              <a:rPr lang="en-US" sz="2000" dirty="0" smtClean="0">
                <a:latin typeface="Times New Roman" pitchFamily="18" charset="0"/>
                <a:cs typeface="Times New Roman" pitchFamily="18" charset="0"/>
              </a:rPr>
              <a:t> or the rate of   disappearance of </a:t>
            </a:r>
            <a:r>
              <a:rPr lang="en-US" sz="2000" b="1" dirty="0" smtClean="0">
                <a:solidFill>
                  <a:srgbClr val="0000FF"/>
                </a:solidFill>
                <a:latin typeface="Times New Roman" pitchFamily="18" charset="0"/>
                <a:cs typeface="Times New Roman" pitchFamily="18" charset="0"/>
              </a:rPr>
              <a:t>A</a:t>
            </a:r>
            <a:r>
              <a:rPr lang="en-US" sz="2000" dirty="0" smtClean="0">
                <a:latin typeface="Times New Roman" pitchFamily="18" charset="0"/>
                <a:cs typeface="Times New Roman" pitchFamily="18" charset="0"/>
              </a:rPr>
              <a:t> and </a:t>
            </a:r>
            <a:r>
              <a:rPr lang="en-US" sz="2000" b="1" dirty="0" smtClean="0">
                <a:solidFill>
                  <a:schemeClr val="accent1"/>
                </a:solidFill>
                <a:latin typeface="Times New Roman" pitchFamily="18" charset="0"/>
                <a:cs typeface="Times New Roman" pitchFamily="18" charset="0"/>
              </a:rPr>
              <a:t>B</a:t>
            </a:r>
            <a:r>
              <a:rPr lang="en-US" sz="2000" dirty="0" smtClean="0">
                <a:latin typeface="Times New Roman" pitchFamily="18" charset="0"/>
                <a:cs typeface="Times New Roman" pitchFamily="18" charset="0"/>
              </a:rPr>
              <a:t>, is proportional to powers of  the concentrations of </a:t>
            </a:r>
            <a:r>
              <a:rPr lang="en-US" sz="2000" b="1" dirty="0" smtClean="0">
                <a:solidFill>
                  <a:schemeClr val="accent1"/>
                </a:solidFill>
                <a:latin typeface="Times New Roman" pitchFamily="18" charset="0"/>
                <a:cs typeface="Times New Roman" pitchFamily="18" charset="0"/>
              </a:rPr>
              <a:t>A</a:t>
            </a:r>
            <a:r>
              <a:rPr lang="en-US" sz="2000" dirty="0" smtClean="0">
                <a:latin typeface="Times New Roman" pitchFamily="18" charset="0"/>
                <a:cs typeface="Times New Roman" pitchFamily="18" charset="0"/>
              </a:rPr>
              <a:t> and </a:t>
            </a:r>
            <a:r>
              <a:rPr lang="en-US" sz="2000" b="1" dirty="0" smtClean="0">
                <a:solidFill>
                  <a:schemeClr val="accent1"/>
                </a:solidFill>
                <a:latin typeface="Times New Roman" pitchFamily="18" charset="0"/>
                <a:cs typeface="Times New Roman" pitchFamily="18" charset="0"/>
              </a:rPr>
              <a:t>B</a:t>
            </a:r>
            <a:r>
              <a:rPr lang="en-US" sz="2000" dirty="0" smtClean="0">
                <a:latin typeface="Times New Roman" pitchFamily="18" charset="0"/>
                <a:cs typeface="Times New Roman" pitchFamily="18" charset="0"/>
              </a:rPr>
              <a:t>:</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4</a:t>
            </a:fld>
            <a:endParaRPr lang="ar-SA"/>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04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857356" y="3714752"/>
            <a:ext cx="3500462" cy="252438"/>
          </a:xfrm>
          <a:prstGeom prst="rect">
            <a:avLst/>
          </a:prstGeom>
          <a:noFill/>
        </p:spPr>
      </p:pic>
      <p:sp>
        <p:nvSpPr>
          <p:cNvPr id="2051" name="Rectangle 3"/>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052"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85917" y="5214950"/>
            <a:ext cx="5372127" cy="285752"/>
          </a:xfrm>
          <a:prstGeom prst="rect">
            <a:avLst/>
          </a:prstGeom>
          <a:noFill/>
        </p:spPr>
      </p:pic>
      <p:sp>
        <p:nvSpPr>
          <p:cNvPr id="2054" name="Rectangle 6"/>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mbria Math" pitchFamily="18" charset="0"/>
                <a:ea typeface="Times New Roman" pitchFamily="18" charset="0"/>
                <a:cs typeface="Times New Roman" pitchFamily="18"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مستطيل 13"/>
          <p:cNvSpPr/>
          <p:nvPr/>
        </p:nvSpPr>
        <p:spPr>
          <a:xfrm>
            <a:off x="1714480" y="5643578"/>
            <a:ext cx="5715040" cy="707886"/>
          </a:xfrm>
          <a:prstGeom prst="rect">
            <a:avLst/>
          </a:prstGeom>
        </p:spPr>
        <p:txBody>
          <a:bodyPr wrap="square">
            <a:spAutoFit/>
          </a:bodyPr>
          <a:lstStyle/>
          <a:p>
            <a:pPr algn="l" rtl="0"/>
            <a:r>
              <a:rPr lang="en-US" sz="2000" dirty="0" smtClean="0">
                <a:latin typeface="Times New Roman" pitchFamily="18" charset="0"/>
                <a:cs typeface="Times New Roman" pitchFamily="18" charset="0"/>
              </a:rPr>
              <a:t>The numerical values of </a:t>
            </a:r>
            <a:r>
              <a:rPr lang="en-US" sz="2000" b="1" i="1" dirty="0" smtClean="0">
                <a:latin typeface="Times New Roman" pitchFamily="18" charset="0"/>
                <a:cs typeface="Times New Roman" pitchFamily="18" charset="0"/>
              </a:rPr>
              <a:t>x</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and </a:t>
            </a:r>
            <a:r>
              <a:rPr lang="en-US" sz="2000" b="1" i="1" dirty="0" smtClean="0">
                <a:latin typeface="Times New Roman" pitchFamily="18" charset="0"/>
                <a:cs typeface="Times New Roman" pitchFamily="18" charset="0"/>
              </a:rPr>
              <a:t>y</a:t>
            </a:r>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must be determined  experimentally.</a:t>
            </a:r>
            <a:endParaRPr lang="en-IE" sz="2000" dirty="0">
              <a:latin typeface="Times New Roman" pitchFamily="18" charset="0"/>
              <a:cs typeface="Times New Roman" pitchFamily="18" charset="0"/>
            </a:endParaRPr>
          </a:p>
        </p:txBody>
      </p:sp>
      <p:sp>
        <p:nvSpPr>
          <p:cNvPr id="573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57347" name="Rectangle 3"/>
          <p:cNvSpPr>
            <a:spLocks noChangeArrowheads="1"/>
          </p:cNvSpPr>
          <p:nvPr/>
        </p:nvSpPr>
        <p:spPr bwMode="auto">
          <a:xfrm>
            <a:off x="0" y="723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573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57350" name="Rectangle 6"/>
          <p:cNvSpPr>
            <a:spLocks noChangeArrowheads="1"/>
          </p:cNvSpPr>
          <p:nvPr/>
        </p:nvSpPr>
        <p:spPr bwMode="auto">
          <a:xfrm>
            <a:off x="0" y="723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5735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7351"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928926" y="285728"/>
            <a:ext cx="2071702" cy="397313"/>
          </a:xfrm>
          <a:prstGeom prst="rect">
            <a:avLst/>
          </a:prstGeom>
          <a:noFill/>
        </p:spPr>
      </p:pic>
      <p:sp>
        <p:nvSpPr>
          <p:cNvPr id="57353" name="Rectangle 9"/>
          <p:cNvSpPr>
            <a:spLocks noChangeArrowheads="1"/>
          </p:cNvSpPr>
          <p:nvPr/>
        </p:nvSpPr>
        <p:spPr bwMode="auto">
          <a:xfrm>
            <a:off x="0" y="7239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5</a:t>
            </a:fld>
            <a:endParaRPr lang="ar-SA"/>
          </a:p>
        </p:txBody>
      </p:sp>
      <p:sp>
        <p:nvSpPr>
          <p:cNvPr id="3" name="مستطيل 2"/>
          <p:cNvSpPr/>
          <p:nvPr/>
        </p:nvSpPr>
        <p:spPr>
          <a:xfrm>
            <a:off x="2000232" y="1214422"/>
            <a:ext cx="6286544" cy="2554545"/>
          </a:xfrm>
          <a:prstGeom prst="rect">
            <a:avLst/>
          </a:prstGeom>
        </p:spPr>
        <p:txBody>
          <a:bodyPr wrap="square">
            <a:spAutoFit/>
          </a:bodyPr>
          <a:lstStyle/>
          <a:p>
            <a:pPr lvl="0" algn="just"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The values of  </a:t>
            </a:r>
            <a:r>
              <a:rPr lang="en-US" sz="2000" b="1" i="1" dirty="0" smtClean="0">
                <a:latin typeface="Times New Roman" pitchFamily="18" charset="0"/>
                <a:ea typeface="Times New Roman" pitchFamily="18" charset="0"/>
                <a:cs typeface="Times New Roman" pitchFamily="18" charset="0"/>
              </a:rPr>
              <a:t>x</a:t>
            </a:r>
            <a:r>
              <a:rPr lang="en-US" sz="2000" i="1" dirty="0" smtClean="0">
                <a:latin typeface="Times New Roman" pitchFamily="18" charset="0"/>
                <a:ea typeface="Times New Roman" pitchFamily="18" charset="0"/>
                <a:cs typeface="Times New Roman" pitchFamily="18" charset="0"/>
              </a:rPr>
              <a:t> </a:t>
            </a:r>
            <a:r>
              <a:rPr lang="en-US" sz="2000" dirty="0" smtClean="0">
                <a:latin typeface="Times New Roman" pitchFamily="18" charset="0"/>
                <a:ea typeface="Times New Roman" pitchFamily="18" charset="0"/>
                <a:cs typeface="Times New Roman" pitchFamily="18" charset="0"/>
              </a:rPr>
              <a:t> and </a:t>
            </a:r>
            <a:r>
              <a:rPr lang="en-US" sz="2000" b="1" i="1" dirty="0" smtClean="0">
                <a:latin typeface="Times New Roman" pitchFamily="18" charset="0"/>
                <a:ea typeface="Times New Roman" pitchFamily="18" charset="0"/>
                <a:cs typeface="Times New Roman" pitchFamily="18" charset="0"/>
              </a:rPr>
              <a:t>y</a:t>
            </a:r>
            <a:r>
              <a:rPr lang="en-US" sz="2000" i="1" dirty="0" smtClean="0">
                <a:latin typeface="Times New Roman" pitchFamily="18" charset="0"/>
                <a:ea typeface="Times New Roman" pitchFamily="18" charset="0"/>
                <a:cs typeface="Times New Roman" pitchFamily="18" charset="0"/>
              </a:rPr>
              <a:t> </a:t>
            </a:r>
            <a:r>
              <a:rPr lang="en-US" sz="2000" dirty="0" smtClean="0">
                <a:latin typeface="Times New Roman" pitchFamily="18" charset="0"/>
                <a:ea typeface="Times New Roman" pitchFamily="18" charset="0"/>
                <a:cs typeface="Times New Roman" pitchFamily="18" charset="0"/>
              </a:rPr>
              <a:t> need not necessarily to be the same as </a:t>
            </a:r>
            <a:r>
              <a:rPr lang="en-US" sz="2000" b="1" dirty="0" smtClean="0">
                <a:solidFill>
                  <a:srgbClr val="C00000"/>
                </a:solidFill>
                <a:latin typeface="Times New Roman" pitchFamily="18" charset="0"/>
                <a:ea typeface="Times New Roman" pitchFamily="18" charset="0"/>
                <a:cs typeface="Times New Roman" pitchFamily="18" charset="0"/>
              </a:rPr>
              <a:t>a</a:t>
            </a:r>
            <a:r>
              <a:rPr lang="en-US" sz="2000" dirty="0" smtClean="0">
                <a:latin typeface="Times New Roman" pitchFamily="18" charset="0"/>
                <a:ea typeface="Times New Roman" pitchFamily="18" charset="0"/>
                <a:cs typeface="Times New Roman" pitchFamily="18" charset="0"/>
              </a:rPr>
              <a:t> and </a:t>
            </a:r>
            <a:r>
              <a:rPr lang="en-US" sz="2000" b="1" dirty="0" smtClean="0">
                <a:solidFill>
                  <a:srgbClr val="C00000"/>
                </a:solidFill>
                <a:latin typeface="Times New Roman" pitchFamily="18" charset="0"/>
                <a:ea typeface="Times New Roman" pitchFamily="18" charset="0"/>
                <a:cs typeface="Times New Roman" pitchFamily="18" charset="0"/>
              </a:rPr>
              <a:t>b</a:t>
            </a:r>
            <a:r>
              <a:rPr lang="en-US" sz="2000" dirty="0" smtClean="0">
                <a:latin typeface="Times New Roman" pitchFamily="18" charset="0"/>
                <a:ea typeface="Times New Roman" pitchFamily="18" charset="0"/>
                <a:cs typeface="Times New Roman" pitchFamily="18" charset="0"/>
              </a:rPr>
              <a:t>.</a:t>
            </a:r>
            <a:endParaRPr lang="en-US" sz="2000" dirty="0" smtClean="0">
              <a:solidFill>
                <a:srgbClr val="FF0000"/>
              </a:solidFill>
              <a:latin typeface="Times New Roman" pitchFamily="18" charset="0"/>
              <a:ea typeface="Times New Roman" pitchFamily="18" charset="0"/>
              <a:cs typeface="Times New Roman" pitchFamily="18" charset="0"/>
            </a:endParaRPr>
          </a:p>
          <a:p>
            <a:pPr algn="just" rtl="0" eaLnBrk="0" hangingPunct="0"/>
            <a:r>
              <a:rPr lang="en-US" sz="2000" dirty="0" smtClean="0">
                <a:solidFill>
                  <a:srgbClr val="FF0000"/>
                </a:solidFill>
                <a:latin typeface="Times New Roman" pitchFamily="18" charset="0"/>
                <a:ea typeface="Times New Roman" pitchFamily="18" charset="0"/>
                <a:cs typeface="Times New Roman" pitchFamily="18" charset="0"/>
              </a:rPr>
              <a:t>̋k</a:t>
            </a:r>
            <a:r>
              <a:rPr lang="en-US" sz="2000" dirty="0" smtClean="0">
                <a:latin typeface="Times New Roman" pitchFamily="18" charset="0"/>
                <a:ea typeface="Times New Roman" pitchFamily="18" charset="0"/>
                <a:cs typeface="Times New Roman" pitchFamily="18" charset="0"/>
              </a:rPr>
              <a:t> ̋ is called the ̋ specific reaction rate ̋  or   ̏velocity constant ̋   or   ̋velocity</a:t>
            </a:r>
            <a:r>
              <a:rPr lang="en-US" sz="2000" dirty="0" smtClean="0">
                <a:solidFill>
                  <a:srgbClr val="FFFF00"/>
                </a:solidFill>
                <a:latin typeface="Times New Roman" pitchFamily="18" charset="0"/>
                <a:ea typeface="Times New Roman" pitchFamily="18" charset="0"/>
                <a:cs typeface="Times New Roman" pitchFamily="18" charset="0"/>
              </a:rPr>
              <a:t> </a:t>
            </a:r>
            <a:r>
              <a:rPr lang="en-US" sz="2000" dirty="0" smtClean="0">
                <a:latin typeface="Times New Roman" pitchFamily="18" charset="0"/>
                <a:ea typeface="Times New Roman" pitchFamily="18" charset="0"/>
                <a:cs typeface="Times New Roman" pitchFamily="18" charset="0"/>
              </a:rPr>
              <a:t>coefficient̋</a:t>
            </a:r>
          </a:p>
          <a:p>
            <a:pPr algn="just" rtl="0" eaLnBrk="0" hangingPunct="0"/>
            <a:r>
              <a:rPr lang="en-US" sz="2000" dirty="0" smtClean="0">
                <a:latin typeface="Times New Roman" pitchFamily="18" charset="0"/>
                <a:cs typeface="Times New Roman" pitchFamily="18" charset="0"/>
              </a:rPr>
              <a:t> The rate equation may be expressed also as :</a:t>
            </a:r>
          </a:p>
          <a:p>
            <a:pPr algn="just" rtl="0" eaLnBrk="0" hangingPunct="0"/>
            <a:endParaRPr lang="en-US" sz="2000" dirty="0" smtClean="0">
              <a:latin typeface="Times New Roman" pitchFamily="18" charset="0"/>
              <a:cs typeface="Times New Roman" pitchFamily="18" charset="0"/>
            </a:endParaRPr>
          </a:p>
          <a:p>
            <a:pPr algn="just" rtl="0" eaLnBrk="0" hangingPunct="0"/>
            <a:endParaRPr lang="en-US" sz="2000" dirty="0" smtClean="0">
              <a:latin typeface="Times New Roman" pitchFamily="18" charset="0"/>
              <a:cs typeface="Times New Roman" pitchFamily="18" charset="0"/>
            </a:endParaRPr>
          </a:p>
          <a:p>
            <a:pPr algn="just" rtl="0" eaLnBrk="0" hangingPunct="0"/>
            <a:endParaRPr lang="en-US" sz="2000" dirty="0" smtClean="0">
              <a:latin typeface="Times New Roman" pitchFamily="18" charset="0"/>
              <a:cs typeface="Times New Roman" pitchFamily="18" charset="0"/>
            </a:endParaRPr>
          </a:p>
        </p:txBody>
      </p:sp>
      <p:pic>
        <p:nvPicPr>
          <p:cNvPr id="4" name="Picture 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000232" y="3000372"/>
            <a:ext cx="1857388" cy="510782"/>
          </a:xfrm>
          <a:prstGeom prst="rect">
            <a:avLst/>
          </a:prstGeom>
          <a:noFill/>
        </p:spPr>
      </p:pic>
      <p:sp>
        <p:nvSpPr>
          <p:cNvPr id="5" name="مستطيل 4"/>
          <p:cNvSpPr/>
          <p:nvPr/>
        </p:nvSpPr>
        <p:spPr>
          <a:xfrm>
            <a:off x="2071670" y="3643314"/>
            <a:ext cx="6072230" cy="2246769"/>
          </a:xfrm>
          <a:prstGeom prst="rect">
            <a:avLst/>
          </a:prstGeom>
        </p:spPr>
        <p:txBody>
          <a:bodyPr wrap="square">
            <a:spAutoFit/>
          </a:bodyPr>
          <a:lstStyle/>
          <a:p>
            <a:pPr lvl="0" algn="just" rtl="0"/>
            <a:r>
              <a:rPr lang="en-US" sz="2000" dirty="0" smtClean="0">
                <a:latin typeface="Times New Roman" pitchFamily="18" charset="0"/>
                <a:cs typeface="Times New Roman" pitchFamily="18" charset="0"/>
              </a:rPr>
              <a:t>In the above example, the sum of ̏</a:t>
            </a:r>
            <a:r>
              <a:rPr lang="en-US" sz="2000" b="1" dirty="0" err="1" smtClean="0">
                <a:solidFill>
                  <a:srgbClr val="FF0000"/>
                </a:solidFill>
                <a:latin typeface="Times New Roman" pitchFamily="18" charset="0"/>
                <a:cs typeface="Times New Roman" pitchFamily="18" charset="0"/>
              </a:rPr>
              <a:t>a</a:t>
            </a:r>
            <a:r>
              <a:rPr lang="en-US" sz="2000" b="1" dirty="0" err="1" smtClean="0">
                <a:latin typeface="Times New Roman" pitchFamily="18" charset="0"/>
                <a:cs typeface="Times New Roman" pitchFamily="18" charset="0"/>
              </a:rPr>
              <a:t>+</a:t>
            </a:r>
            <a:r>
              <a:rPr lang="en-US" sz="2000" b="1" dirty="0" err="1" smtClean="0">
                <a:solidFill>
                  <a:srgbClr val="FF0000"/>
                </a:solidFill>
                <a:latin typeface="Times New Roman" pitchFamily="18" charset="0"/>
                <a:cs typeface="Times New Roman" pitchFamily="18" charset="0"/>
              </a:rPr>
              <a:t>b</a:t>
            </a:r>
            <a:r>
              <a:rPr lang="en-US" sz="2000" dirty="0" smtClean="0">
                <a:latin typeface="Times New Roman" pitchFamily="18" charset="0"/>
                <a:cs typeface="Times New Roman" pitchFamily="18" charset="0"/>
              </a:rPr>
              <a:t>̏  is the </a:t>
            </a:r>
            <a:r>
              <a:rPr lang="en-US" sz="2000" dirty="0" err="1" smtClean="0">
                <a:latin typeface="Times New Roman" pitchFamily="18" charset="0"/>
                <a:cs typeface="Times New Roman" pitchFamily="18" charset="0"/>
              </a:rPr>
              <a:t>molecularity</a:t>
            </a:r>
            <a:r>
              <a:rPr lang="en-US" sz="2000" dirty="0" smtClean="0">
                <a:latin typeface="Times New Roman" pitchFamily="18" charset="0"/>
                <a:cs typeface="Times New Roman" pitchFamily="18" charset="0"/>
              </a:rPr>
              <a:t> of the reaction whereas the sum of  ̋ </a:t>
            </a:r>
            <a:r>
              <a:rPr lang="en-US" sz="2000" b="1" dirty="0" smtClean="0">
                <a:latin typeface="Times New Roman" pitchFamily="18" charset="0"/>
                <a:cs typeface="Times New Roman" pitchFamily="18" charset="0"/>
              </a:rPr>
              <a:t>x</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y ̋</a:t>
            </a:r>
            <a:r>
              <a:rPr lang="en-US" sz="2000" dirty="0" smtClean="0">
                <a:latin typeface="Times New Roman" pitchFamily="18" charset="0"/>
                <a:cs typeface="Times New Roman" pitchFamily="18" charset="0"/>
              </a:rPr>
              <a:t> is the order of reaction.</a:t>
            </a:r>
          </a:p>
          <a:p>
            <a:pPr lvl="0" algn="just" rtl="0"/>
            <a:r>
              <a:rPr lang="en-US" sz="2000" dirty="0" smtClean="0">
                <a:latin typeface="Times New Roman" pitchFamily="18" charset="0"/>
                <a:ea typeface="Times New Roman" pitchFamily="18" charset="0"/>
                <a:cs typeface="Times New Roman" pitchFamily="18" charset="0"/>
              </a:rPr>
              <a:t> The reactions may be classified as </a:t>
            </a:r>
            <a:r>
              <a:rPr lang="en-US" sz="2000" dirty="0" err="1" smtClean="0">
                <a:latin typeface="Times New Roman" pitchFamily="18" charset="0"/>
                <a:ea typeface="Times New Roman" pitchFamily="18" charset="0"/>
                <a:cs typeface="Times New Roman" pitchFamily="18" charset="0"/>
              </a:rPr>
              <a:t>unimolecular</a:t>
            </a:r>
            <a:r>
              <a:rPr lang="en-US" sz="2000" dirty="0" smtClean="0">
                <a:latin typeface="Times New Roman" pitchFamily="18" charset="0"/>
                <a:ea typeface="Times New Roman" pitchFamily="18" charset="0"/>
                <a:cs typeface="Times New Roman" pitchFamily="18" charset="0"/>
              </a:rPr>
              <a:t>, bi, </a:t>
            </a:r>
            <a:r>
              <a:rPr lang="en-US" sz="2000" dirty="0" err="1" smtClean="0">
                <a:latin typeface="Times New Roman" pitchFamily="18" charset="0"/>
                <a:ea typeface="Times New Roman" pitchFamily="18" charset="0"/>
                <a:cs typeface="Times New Roman" pitchFamily="18" charset="0"/>
              </a:rPr>
              <a:t>trimolecular</a:t>
            </a:r>
            <a:r>
              <a:rPr lang="en-US" sz="2000" dirty="0" smtClean="0">
                <a:latin typeface="Times New Roman" pitchFamily="18" charset="0"/>
                <a:ea typeface="Times New Roman" pitchFamily="18" charset="0"/>
                <a:cs typeface="Times New Roman" pitchFamily="18" charset="0"/>
              </a:rPr>
              <a:t> elementary steps, ….etc or as first, second ,third,…or zero order reaction.</a:t>
            </a:r>
            <a:endParaRPr lang="en-US" sz="2000" dirty="0" smtClean="0">
              <a:latin typeface="Times New Roman" pitchFamily="18" charset="0"/>
              <a:cs typeface="Times New Roman" pitchFamily="18" charset="0"/>
            </a:endParaRPr>
          </a:p>
          <a:p>
            <a:pPr algn="just" rtl="0"/>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6</a:t>
            </a:fld>
            <a:endParaRPr lang="ar-SA"/>
          </a:p>
        </p:txBody>
      </p:sp>
      <p:sp>
        <p:nvSpPr>
          <p:cNvPr id="870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7030A0"/>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7043" name="Rectangle 3"/>
          <p:cNvSpPr>
            <a:spLocks noChangeArrowheads="1"/>
          </p:cNvSpPr>
          <p:nvPr/>
        </p:nvSpPr>
        <p:spPr bwMode="auto">
          <a:xfrm>
            <a:off x="1928794" y="1071546"/>
            <a:ext cx="5929322" cy="45148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5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 rate law is a differential equation that describes the rate of change of a reactant (or product) concentration with time.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If we integrate the rate law then we obtain an expression for the concentration as a function of time, which is generally the type of data obtained in an experiment.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 many simple cases, the rate law may be integrated analytically.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simplest rate laws are given following:</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8704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87044"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571736" y="714356"/>
            <a:ext cx="3926232" cy="428628"/>
          </a:xfrm>
          <a:prstGeom prst="rect">
            <a:avLst/>
          </a:prstGeom>
          <a:noFill/>
        </p:spPr>
      </p:pic>
      <p:sp>
        <p:nvSpPr>
          <p:cNvPr id="87046" name="Rectangle 6"/>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7</a:t>
            </a:fld>
            <a:endParaRPr lang="ar-SA"/>
          </a:p>
        </p:txBody>
      </p:sp>
      <p:sp>
        <p:nvSpPr>
          <p:cNvPr id="3" name="مستطيل 2"/>
          <p:cNvSpPr/>
          <p:nvPr/>
        </p:nvSpPr>
        <p:spPr>
          <a:xfrm>
            <a:off x="1928794" y="1142984"/>
            <a:ext cx="5929354" cy="1631216"/>
          </a:xfrm>
          <a:prstGeom prst="rect">
            <a:avLst/>
          </a:prstGeom>
        </p:spPr>
        <p:txBody>
          <a:bodyPr wrap="square">
            <a:spAutoFit/>
          </a:bodyPr>
          <a:lstStyle/>
          <a:p>
            <a:pPr algn="just" rtl="0"/>
            <a:r>
              <a:rPr lang="en-US" sz="2000" dirty="0" smtClean="0">
                <a:latin typeface="Times New Roman" pitchFamily="18" charset="0"/>
                <a:cs typeface="Times New Roman" pitchFamily="18" charset="0"/>
              </a:rPr>
              <a:t>A reactions is said to be zero order if the rate of reaction is independent of the concentrations of substances participating in the reaction. </a:t>
            </a:r>
          </a:p>
          <a:p>
            <a:pPr algn="just" rtl="0"/>
            <a:r>
              <a:rPr lang="en-US" sz="2000" dirty="0" smtClean="0">
                <a:latin typeface="Times New Roman" pitchFamily="18" charset="0"/>
                <a:cs typeface="Times New Roman" pitchFamily="18" charset="0"/>
              </a:rPr>
              <a:t>The rate of change of concentration is constant.</a:t>
            </a:r>
          </a:p>
          <a:p>
            <a:pPr algn="just" rtl="0"/>
            <a:r>
              <a:rPr lang="en-US" sz="2000" dirty="0" smtClean="0">
                <a:latin typeface="Times New Roman" pitchFamily="18" charset="0"/>
                <a:cs typeface="Times New Roman" pitchFamily="18" charset="0"/>
              </a:rPr>
              <a:t>For the reaction: A → Products (x)         </a:t>
            </a:r>
          </a:p>
        </p:txBody>
      </p:sp>
      <p:sp>
        <p:nvSpPr>
          <p:cNvPr id="194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19459" name="Rectangle 3"/>
          <p:cNvSpPr>
            <a:spLocks noChangeArrowheads="1"/>
          </p:cNvSpPr>
          <p:nvPr/>
        </p:nvSpPr>
        <p:spPr bwMode="auto">
          <a:xfrm>
            <a:off x="0" y="438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61"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60"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071670" y="3714752"/>
            <a:ext cx="4143404" cy="415309"/>
          </a:xfrm>
          <a:prstGeom prst="rect">
            <a:avLst/>
          </a:prstGeom>
          <a:noFill/>
        </p:spPr>
      </p:pic>
      <p:sp>
        <p:nvSpPr>
          <p:cNvPr id="19462" name="Rectangle 6"/>
          <p:cNvSpPr>
            <a:spLocks noChangeArrowheads="1"/>
          </p:cNvSpPr>
          <p:nvPr/>
        </p:nvSpPr>
        <p:spPr bwMode="auto">
          <a:xfrm>
            <a:off x="0" y="333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6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63"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143108" y="4500570"/>
            <a:ext cx="3394732" cy="285752"/>
          </a:xfrm>
          <a:prstGeom prst="rect">
            <a:avLst/>
          </a:prstGeom>
          <a:noFill/>
        </p:spPr>
      </p:pic>
      <p:sp>
        <p:nvSpPr>
          <p:cNvPr id="1946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65"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071669" y="5072074"/>
            <a:ext cx="3017541" cy="285752"/>
          </a:xfrm>
          <a:prstGeom prst="rect">
            <a:avLst/>
          </a:prstGeom>
          <a:noFill/>
        </p:spPr>
      </p:pic>
      <p:sp>
        <p:nvSpPr>
          <p:cNvPr id="19467" name="Rectangle 11"/>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mbria Math" pitchFamily="18"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6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68" name="Picture 1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214546" y="5643578"/>
            <a:ext cx="1571636" cy="309377"/>
          </a:xfrm>
          <a:prstGeom prst="rect">
            <a:avLst/>
          </a:prstGeom>
          <a:noFill/>
        </p:spPr>
      </p:pic>
      <p:sp>
        <p:nvSpPr>
          <p:cNvPr id="19471"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9470" name="Picture 14"/>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6000760" y="4500570"/>
            <a:ext cx="2571768" cy="285752"/>
          </a:xfrm>
          <a:prstGeom prst="rect">
            <a:avLst/>
          </a:prstGeom>
          <a:noFill/>
        </p:spPr>
      </p:pic>
      <p:sp>
        <p:nvSpPr>
          <p:cNvPr id="19472" name="Rectangle 16"/>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74"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73" name="Picture 17"/>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929322" y="5072074"/>
            <a:ext cx="1285884" cy="324718"/>
          </a:xfrm>
          <a:prstGeom prst="rect">
            <a:avLst/>
          </a:prstGeom>
          <a:noFill/>
        </p:spPr>
      </p:pic>
      <p:sp>
        <p:nvSpPr>
          <p:cNvPr id="19475" name="Rectangle 19"/>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mbria Math" pitchFamily="18"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477"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9476" name="Picture 20"/>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6072198" y="5715016"/>
            <a:ext cx="874401" cy="316812"/>
          </a:xfrm>
          <a:prstGeom prst="rect">
            <a:avLst/>
          </a:prstGeom>
          <a:noFill/>
        </p:spPr>
      </p:pic>
      <p:sp>
        <p:nvSpPr>
          <p:cNvPr id="552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5530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5299" name="Picture 3"/>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2000232" y="857232"/>
            <a:ext cx="2428892" cy="306678"/>
          </a:xfrm>
          <a:prstGeom prst="rect">
            <a:avLst/>
          </a:prstGeom>
          <a:noFill/>
        </p:spPr>
      </p:pic>
      <p:sp>
        <p:nvSpPr>
          <p:cNvPr id="55301" name="Rectangle 5"/>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8</a:t>
            </a:fld>
            <a:endParaRPr lang="ar-SA"/>
          </a:p>
        </p:txBody>
      </p:sp>
      <p:pic>
        <p:nvPicPr>
          <p:cNvPr id="3" name="صورة 2"/>
          <p:cNvPicPr/>
          <p:nvPr/>
        </p:nvPicPr>
        <p:blipFill>
          <a:blip r:embed="rId2"/>
          <a:srcRect/>
          <a:stretch>
            <a:fillRect/>
          </a:stretch>
        </p:blipFill>
        <p:spPr bwMode="auto">
          <a:xfrm>
            <a:off x="2500298" y="2071678"/>
            <a:ext cx="4017241" cy="3232728"/>
          </a:xfrm>
          <a:prstGeom prst="rect">
            <a:avLst/>
          </a:prstGeom>
          <a:noFill/>
          <a:ln w="9525">
            <a:noFill/>
            <a:miter lim="800000"/>
            <a:headEnd/>
            <a:tailEnd/>
          </a:ln>
        </p:spPr>
      </p:pic>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0481"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86050" y="1071546"/>
            <a:ext cx="3071834" cy="293114"/>
          </a:xfrm>
          <a:prstGeom prst="rect">
            <a:avLst/>
          </a:prstGeom>
          <a:noFill/>
        </p:spPr>
      </p:pic>
      <p:sp>
        <p:nvSpPr>
          <p:cNvPr id="20484"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0483"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786050" y="5572140"/>
            <a:ext cx="5572164" cy="292656"/>
          </a:xfrm>
          <a:prstGeom prst="rect">
            <a:avLst/>
          </a:prstGeom>
          <a:noFill/>
        </p:spPr>
      </p:pic>
      <p:sp>
        <p:nvSpPr>
          <p:cNvPr id="20485" name="Rectangle 5"/>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9</a:t>
            </a:fld>
            <a:endParaRPr lang="ar-SA"/>
          </a:p>
        </p:txBody>
      </p:sp>
      <p:pic>
        <p:nvPicPr>
          <p:cNvPr id="3" name="صورة 2"/>
          <p:cNvPicPr/>
          <p:nvPr/>
        </p:nvPicPr>
        <p:blipFill>
          <a:blip r:embed="rId2"/>
          <a:srcRect/>
          <a:stretch>
            <a:fillRect/>
          </a:stretch>
        </p:blipFill>
        <p:spPr bwMode="auto">
          <a:xfrm>
            <a:off x="2571736" y="2143116"/>
            <a:ext cx="3071834" cy="2928958"/>
          </a:xfrm>
          <a:prstGeom prst="rect">
            <a:avLst/>
          </a:prstGeom>
          <a:noFill/>
          <a:ln w="9525">
            <a:noFill/>
            <a:miter lim="800000"/>
            <a:headEnd/>
            <a:tailEnd/>
          </a:ln>
        </p:spPr>
      </p:pic>
      <p:sp>
        <p:nvSpPr>
          <p:cNvPr id="2150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150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14612" y="5214950"/>
            <a:ext cx="5572164" cy="301524"/>
          </a:xfrm>
          <a:prstGeom prst="rect">
            <a:avLst/>
          </a:prstGeom>
          <a:noFill/>
        </p:spPr>
      </p:pic>
      <p:sp>
        <p:nvSpPr>
          <p:cNvPr id="21507"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4273"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643438" y="3357562"/>
            <a:ext cx="480063" cy="28575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10</a:t>
            </a:fld>
            <a:endParaRPr lang="ar-SA" dirty="0"/>
          </a:p>
        </p:txBody>
      </p:sp>
      <p:sp>
        <p:nvSpPr>
          <p:cNvPr id="3" name="مستطيل 2"/>
          <p:cNvSpPr/>
          <p:nvPr/>
        </p:nvSpPr>
        <p:spPr>
          <a:xfrm>
            <a:off x="2285984" y="785794"/>
            <a:ext cx="6000792" cy="677108"/>
          </a:xfrm>
          <a:prstGeom prst="rect">
            <a:avLst/>
          </a:prstGeom>
        </p:spPr>
        <p:txBody>
          <a:bodyPr wrap="squar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Example: decomposition of nitrous oxide or amm</a:t>
            </a:r>
            <a:r>
              <a:rPr lang="en-US" dirty="0" smtClean="0">
                <a:latin typeface="Times New Roman" pitchFamily="18" charset="0"/>
                <a:ea typeface="Times New Roman" pitchFamily="18" charset="0"/>
                <a:cs typeface="Times New Roman" pitchFamily="18" charset="0"/>
              </a:rPr>
              <a:t>onia gases on hot platinum wire.</a:t>
            </a:r>
            <a:endParaRPr lang="en-US" dirty="0" smtClean="0">
              <a:latin typeface="Arial" pitchFamily="34" charset="0"/>
              <a:cs typeface="Arial" pitchFamily="34" charset="0"/>
            </a:endParaRPr>
          </a:p>
        </p:txBody>
      </p:sp>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22531" name="Rectangle 3"/>
          <p:cNvSpPr>
            <a:spLocks noChangeArrowheads="1"/>
          </p:cNvSpPr>
          <p:nvPr/>
        </p:nvSpPr>
        <p:spPr bwMode="auto">
          <a:xfrm>
            <a:off x="0" y="381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مستطيل 10"/>
          <p:cNvSpPr/>
          <p:nvPr/>
        </p:nvSpPr>
        <p:spPr>
          <a:xfrm>
            <a:off x="2214546" y="3500438"/>
            <a:ext cx="5857916" cy="400110"/>
          </a:xfrm>
          <a:prstGeom prst="rect">
            <a:avLst/>
          </a:prstGeom>
        </p:spPr>
        <p:txBody>
          <a:bodyPr wrap="square">
            <a:spAutoFit/>
          </a:bodyPr>
          <a:lstStyle/>
          <a:p>
            <a:pPr lvl="0" algn="l" rtl="0"/>
            <a:r>
              <a:rPr lang="en-US" sz="2000" dirty="0" smtClean="0">
                <a:latin typeface="Times New Roman" pitchFamily="18" charset="0"/>
                <a:ea typeface="Times New Roman" pitchFamily="18" charset="0"/>
                <a:cs typeface="Times New Roman" pitchFamily="18" charset="0"/>
              </a:rPr>
              <a:t>The units of </a:t>
            </a:r>
            <a:r>
              <a:rPr lang="en-US" sz="2000" dirty="0" smtClean="0">
                <a:solidFill>
                  <a:srgbClr val="FF0000"/>
                </a:solidFill>
                <a:latin typeface="Times New Roman" pitchFamily="18" charset="0"/>
                <a:ea typeface="Times New Roman" pitchFamily="18" charset="0"/>
                <a:cs typeface="Times New Roman" pitchFamily="18" charset="0"/>
              </a:rPr>
              <a:t>k</a:t>
            </a:r>
            <a:r>
              <a:rPr lang="en-US" sz="2000" dirty="0" smtClean="0">
                <a:latin typeface="Times New Roman" pitchFamily="18" charset="0"/>
                <a:ea typeface="Times New Roman" pitchFamily="18" charset="0"/>
                <a:cs typeface="Times New Roman" pitchFamily="18" charset="0"/>
              </a:rPr>
              <a:t> is expressed as (Conc. .time</a:t>
            </a:r>
            <a:r>
              <a:rPr lang="en-US" sz="2000" baseline="30000" dirty="0" smtClean="0">
                <a:latin typeface="Times New Roman" pitchFamily="18" charset="0"/>
                <a:ea typeface="Times New Roman" pitchFamily="18" charset="0"/>
                <a:cs typeface="Times New Roman" pitchFamily="18" charset="0"/>
              </a:rPr>
              <a:t>-1</a:t>
            </a:r>
            <a:r>
              <a:rPr lang="en-US" sz="2000" dirty="0" smtClean="0">
                <a:latin typeface="Times New Roman" pitchFamily="18" charset="0"/>
                <a:ea typeface="Times New Roman" pitchFamily="18" charset="0"/>
                <a:cs typeface="Times New Roman" pitchFamily="18" charset="0"/>
              </a:rPr>
              <a:t>).</a:t>
            </a:r>
            <a:endParaRPr lang="en-US" sz="2000" dirty="0" smtClean="0">
              <a:latin typeface="Times New Roman" pitchFamily="18" charset="0"/>
              <a:cs typeface="Times New Roman" pitchFamily="18" charset="0"/>
            </a:endParaRPr>
          </a:p>
        </p:txBody>
      </p:sp>
      <p:sp>
        <p:nvSpPr>
          <p:cNvPr id="522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52227" name="Rectangle 3"/>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52229"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2228"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571736" y="1714488"/>
            <a:ext cx="2214578" cy="581025"/>
          </a:xfrm>
          <a:prstGeom prst="rect">
            <a:avLst/>
          </a:prstGeom>
          <a:noFill/>
        </p:spPr>
      </p:pic>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2230"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500298" y="2643182"/>
            <a:ext cx="2214578" cy="581025"/>
          </a:xfrm>
          <a:prstGeom prst="rect">
            <a:avLst/>
          </a:prstGeom>
          <a:noFill/>
        </p:spPr>
      </p:pic>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52234" name="Rectangle 10"/>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11</a:t>
            </a:fld>
            <a:endParaRPr lang="ar-SA"/>
          </a:p>
        </p:txBody>
      </p:sp>
      <p:pic>
        <p:nvPicPr>
          <p:cNvPr id="3" name="Picture 8"/>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857488" y="928670"/>
            <a:ext cx="2428892" cy="303612"/>
          </a:xfrm>
          <a:prstGeom prst="rect">
            <a:avLst/>
          </a:prstGeom>
          <a:noFill/>
        </p:spPr>
      </p:pic>
      <p:sp>
        <p:nvSpPr>
          <p:cNvPr id="4" name="مستطيل 3"/>
          <p:cNvSpPr/>
          <p:nvPr/>
        </p:nvSpPr>
        <p:spPr>
          <a:xfrm>
            <a:off x="2714612" y="1500174"/>
            <a:ext cx="5643602" cy="923330"/>
          </a:xfrm>
          <a:prstGeom prst="rect">
            <a:avLst/>
          </a:prstGeom>
        </p:spPr>
        <p:txBody>
          <a:bodyPr wrap="square">
            <a:spAutoFit/>
          </a:bodyPr>
          <a:lstStyle/>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The rate is directly proportional to the concentration of the reacting substance.</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a:t>
            </a:r>
            <a:r>
              <a:rPr lang="en-US" sz="1200"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 Product</a:t>
            </a:r>
            <a:endParaRPr lang="en-US" dirty="0" smtClean="0">
              <a:latin typeface="Arial" pitchFamily="34" charset="0"/>
              <a:cs typeface="Arial" pitchFamily="34" charset="0"/>
            </a:endParaRPr>
          </a:p>
        </p:txBody>
      </p:sp>
      <p:pic>
        <p:nvPicPr>
          <p:cNvPr id="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14612" y="2857496"/>
            <a:ext cx="1357322" cy="548413"/>
          </a:xfrm>
          <a:prstGeom prst="rect">
            <a:avLst/>
          </a:prstGeom>
          <a:noFill/>
        </p:spPr>
      </p:pic>
      <p:sp>
        <p:nvSpPr>
          <p:cNvPr id="6" name="مستطيل 5"/>
          <p:cNvSpPr/>
          <p:nvPr/>
        </p:nvSpPr>
        <p:spPr>
          <a:xfrm>
            <a:off x="2571736" y="4000504"/>
            <a:ext cx="5500726" cy="646331"/>
          </a:xfrm>
          <a:prstGeom prst="rect">
            <a:avLst/>
          </a:prstGeom>
        </p:spPr>
        <p:txBody>
          <a:bodyPr wrap="square">
            <a:spAutoFit/>
          </a:bodyPr>
          <a:lstStyle/>
          <a:p>
            <a:pPr algn="l" rtl="0"/>
            <a:r>
              <a:rPr lang="en-US" dirty="0" smtClean="0">
                <a:latin typeface="Times New Roman" pitchFamily="18" charset="0"/>
                <a:ea typeface="Times New Roman" pitchFamily="18" charset="0"/>
                <a:cs typeface="Times New Roman" pitchFamily="18" charset="0"/>
              </a:rPr>
              <a:t>If  ̏a ̏   is the initial concentration of the reacting species,  ̏</a:t>
            </a:r>
          </a:p>
          <a:p>
            <a:pPr algn="l" rtl="0"/>
            <a:r>
              <a:rPr lang="en-US" dirty="0" smtClean="0">
                <a:latin typeface="Times New Roman" pitchFamily="18" charset="0"/>
                <a:ea typeface="Times New Roman" pitchFamily="18" charset="0"/>
                <a:cs typeface="Times New Roman" pitchFamily="18" charset="0"/>
              </a:rPr>
              <a:t> x ̏  is decrease after time ̋ t ̏ .</a:t>
            </a:r>
            <a:endParaRPr lang="en-I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12</a:t>
            </a:fld>
            <a:endParaRPr lang="ar-SA"/>
          </a:p>
        </p:txBody>
      </p:sp>
      <p:sp>
        <p:nvSpPr>
          <p:cNvPr id="4" name="مستطيل 3"/>
          <p:cNvSpPr/>
          <p:nvPr/>
        </p:nvSpPr>
        <p:spPr>
          <a:xfrm>
            <a:off x="2428860" y="1785926"/>
            <a:ext cx="3376565" cy="400110"/>
          </a:xfrm>
          <a:prstGeom prst="rect">
            <a:avLst/>
          </a:prstGeom>
        </p:spPr>
        <p:txBody>
          <a:bodyPr wrap="non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We integrate to get the value </a:t>
            </a:r>
            <a:r>
              <a:rPr lang="en-US" sz="2000" dirty="0" smtClean="0">
                <a:solidFill>
                  <a:srgbClr val="FF0000"/>
                </a:solidFill>
                <a:latin typeface="Times New Roman" pitchFamily="18" charset="0"/>
                <a:ea typeface="Times New Roman" pitchFamily="18" charset="0"/>
                <a:cs typeface="Times New Roman" pitchFamily="18" charset="0"/>
              </a:rPr>
              <a:t>k</a:t>
            </a:r>
            <a:r>
              <a:rPr lang="en-US" sz="2000" dirty="0" smtClean="0">
                <a:latin typeface="Times New Roman" pitchFamily="18" charset="0"/>
                <a:ea typeface="Times New Roman" pitchFamily="18" charset="0"/>
                <a:cs typeface="Times New Roman" pitchFamily="18" charset="0"/>
              </a:rPr>
              <a:t>:</a:t>
            </a:r>
            <a:endParaRPr lang="en-US" sz="2000" dirty="0" smtClean="0">
              <a:latin typeface="Arial" pitchFamily="34" charset="0"/>
              <a:cs typeface="Arial" pitchFamily="34" charset="0"/>
            </a:endParaRPr>
          </a:p>
        </p:txBody>
      </p:sp>
      <p:sp>
        <p:nvSpPr>
          <p:cNvPr id="235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5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57422" y="1071546"/>
            <a:ext cx="4680154" cy="571504"/>
          </a:xfrm>
          <a:prstGeom prst="rect">
            <a:avLst/>
          </a:prstGeom>
          <a:noFill/>
        </p:spPr>
      </p:pic>
      <p:sp>
        <p:nvSpPr>
          <p:cNvPr id="23555" name="Rectangle 3"/>
          <p:cNvSpPr>
            <a:spLocks noChangeArrowheads="1"/>
          </p:cNvSpPr>
          <p:nvPr/>
        </p:nvSpPr>
        <p:spPr bwMode="auto">
          <a:xfrm>
            <a:off x="0" y="809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5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56"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357422" y="2428868"/>
            <a:ext cx="3127037" cy="642942"/>
          </a:xfrm>
          <a:prstGeom prst="rect">
            <a:avLst/>
          </a:prstGeom>
          <a:noFill/>
        </p:spPr>
      </p:pic>
      <p:sp>
        <p:nvSpPr>
          <p:cNvPr id="23558" name="Rectangle 6"/>
          <p:cNvSpPr>
            <a:spLocks noChangeArrowheads="1"/>
          </p:cNvSpPr>
          <p:nvPr/>
        </p:nvSpPr>
        <p:spPr bwMode="auto">
          <a:xfrm>
            <a:off x="0" y="8763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56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59"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357422" y="3286124"/>
            <a:ext cx="2943246" cy="357190"/>
          </a:xfrm>
          <a:prstGeom prst="rect">
            <a:avLst/>
          </a:prstGeom>
          <a:noFill/>
        </p:spPr>
      </p:pic>
      <p:sp>
        <p:nvSpPr>
          <p:cNvPr id="2356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3561" name="Picture 9"/>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715008" y="3286124"/>
            <a:ext cx="1571636" cy="332974"/>
          </a:xfrm>
          <a:prstGeom prst="rect">
            <a:avLst/>
          </a:prstGeom>
          <a:noFill/>
        </p:spPr>
      </p:pic>
      <p:sp>
        <p:nvSpPr>
          <p:cNvPr id="23563" name="Rectangle 11"/>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565" name="Rectangle 1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64" name="Picture 1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357422" y="3857628"/>
            <a:ext cx="2357455" cy="363805"/>
          </a:xfrm>
          <a:prstGeom prst="rect">
            <a:avLst/>
          </a:prstGeom>
          <a:noFill/>
        </p:spPr>
      </p:pic>
      <p:sp>
        <p:nvSpPr>
          <p:cNvPr id="23566" name="Rectangle 14"/>
          <p:cNvSpPr>
            <a:spLocks noChangeArrowheads="1"/>
          </p:cNvSpPr>
          <p:nvPr/>
        </p:nvSpPr>
        <p:spPr bwMode="auto">
          <a:xfrm>
            <a:off x="28575"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568"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67"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5286380" y="3857628"/>
            <a:ext cx="1785950" cy="343452"/>
          </a:xfrm>
          <a:prstGeom prst="rect">
            <a:avLst/>
          </a:prstGeom>
          <a:noFill/>
        </p:spPr>
      </p:pic>
      <p:sp>
        <p:nvSpPr>
          <p:cNvPr id="23570" name="Rectangle 1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3569" name="Picture 17"/>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500298" y="4572008"/>
            <a:ext cx="2643206" cy="314327"/>
          </a:xfrm>
          <a:prstGeom prst="rect">
            <a:avLst/>
          </a:prstGeom>
          <a:noFill/>
        </p:spPr>
      </p:pic>
      <p:sp>
        <p:nvSpPr>
          <p:cNvPr id="23572"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71" name="Picture 19"/>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5572132" y="4572008"/>
            <a:ext cx="2700356" cy="357190"/>
          </a:xfrm>
          <a:prstGeom prst="rect">
            <a:avLst/>
          </a:prstGeom>
          <a:noFill/>
        </p:spPr>
      </p:pic>
      <p:sp>
        <p:nvSpPr>
          <p:cNvPr id="23574"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3573" name="Picture 21"/>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2643174" y="5072074"/>
            <a:ext cx="4300859" cy="714380"/>
          </a:xfrm>
          <a:prstGeom prst="rect">
            <a:avLst/>
          </a:prstGeom>
          <a:noFill/>
        </p:spPr>
      </p:pic>
      <p:sp>
        <p:nvSpPr>
          <p:cNvPr id="23576"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30" name="مستطيل 29"/>
          <p:cNvSpPr/>
          <p:nvPr/>
        </p:nvSpPr>
        <p:spPr>
          <a:xfrm>
            <a:off x="2143108" y="6000768"/>
            <a:ext cx="4572000" cy="400110"/>
          </a:xfrm>
          <a:prstGeom prst="rect">
            <a:avLst/>
          </a:prstGeom>
        </p:spPr>
        <p:txBody>
          <a:bodyPr>
            <a:spAutoFit/>
          </a:bodyPr>
          <a:lstStyle/>
          <a:p>
            <a:pPr lvl="0" algn="just"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The above equation may be written as</a:t>
            </a:r>
            <a:r>
              <a:rPr lang="en-US" sz="1600" dirty="0" smtClean="0">
                <a:latin typeface="Arial" pitchFamily="34" charset="0"/>
                <a:ea typeface="Times New Roman" pitchFamily="18" charset="0"/>
                <a:cs typeface="Arial" pitchFamily="34" charset="0"/>
              </a:rPr>
              <a:t>:</a:t>
            </a:r>
            <a:endParaRPr lang="en-US" sz="16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13</a:t>
            </a:fld>
            <a:endParaRPr lang="ar-SA"/>
          </a:p>
        </p:txBody>
      </p:sp>
      <p:sp>
        <p:nvSpPr>
          <p:cNvPr id="245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857356" y="1214422"/>
            <a:ext cx="6151441" cy="581012"/>
          </a:xfrm>
          <a:prstGeom prst="rect">
            <a:avLst/>
          </a:prstGeom>
          <a:noFill/>
        </p:spPr>
      </p:pic>
      <p:sp>
        <p:nvSpPr>
          <p:cNvPr id="6" name="مستطيل 5"/>
          <p:cNvSpPr/>
          <p:nvPr/>
        </p:nvSpPr>
        <p:spPr>
          <a:xfrm>
            <a:off x="2000232" y="2000240"/>
            <a:ext cx="4012637" cy="400110"/>
          </a:xfrm>
          <a:prstGeom prst="rect">
            <a:avLst/>
          </a:prstGeom>
        </p:spPr>
        <p:txBody>
          <a:bodyPr wrap="non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The reaction is complete when C</a:t>
            </a:r>
            <a:r>
              <a:rPr lang="en-US" sz="2000" baseline="-30000" dirty="0" smtClean="0">
                <a:latin typeface="Times New Roman" pitchFamily="18" charset="0"/>
                <a:ea typeface="Times New Roman" pitchFamily="18" charset="0"/>
                <a:cs typeface="Times New Roman" pitchFamily="18" charset="0"/>
              </a:rPr>
              <a:t>t</a:t>
            </a:r>
            <a:r>
              <a:rPr lang="en-US" sz="2000" dirty="0" smtClean="0">
                <a:latin typeface="Times New Roman" pitchFamily="18" charset="0"/>
                <a:ea typeface="Times New Roman" pitchFamily="18" charset="0"/>
                <a:cs typeface="Times New Roman" pitchFamily="18" charset="0"/>
              </a:rPr>
              <a:t>= 0.</a:t>
            </a:r>
            <a:endParaRPr lang="en-US" sz="2000" dirty="0" smtClean="0">
              <a:latin typeface="Arial" pitchFamily="34" charset="0"/>
              <a:cs typeface="Arial" pitchFamily="34" charset="0"/>
            </a:endParaRPr>
          </a:p>
        </p:txBody>
      </p:sp>
      <p:pic>
        <p:nvPicPr>
          <p:cNvPr id="7" name="صورة 6"/>
          <p:cNvPicPr/>
          <p:nvPr/>
        </p:nvPicPr>
        <p:blipFill>
          <a:blip r:embed="rId4"/>
          <a:srcRect/>
          <a:stretch>
            <a:fillRect/>
          </a:stretch>
        </p:blipFill>
        <p:spPr bwMode="auto">
          <a:xfrm>
            <a:off x="1857356" y="2500306"/>
            <a:ext cx="2927985" cy="3143272"/>
          </a:xfrm>
          <a:prstGeom prst="rect">
            <a:avLst/>
          </a:prstGeom>
          <a:noFill/>
          <a:ln w="9525">
            <a:noFill/>
            <a:miter lim="800000"/>
            <a:headEnd/>
            <a:tailEnd/>
          </a:ln>
        </p:spPr>
      </p:pic>
      <p:sp>
        <p:nvSpPr>
          <p:cNvPr id="2458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4579" name="Picture 3"/>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5000628" y="5715016"/>
            <a:ext cx="3857652" cy="428628"/>
          </a:xfrm>
          <a:prstGeom prst="rect">
            <a:avLst/>
          </a:prstGeom>
          <a:noFill/>
        </p:spPr>
      </p:pic>
      <p:sp>
        <p:nvSpPr>
          <p:cNvPr id="24581" name="Rectangle 5"/>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 </a:t>
            </a:r>
            <a:r>
              <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صورة 10"/>
          <p:cNvPicPr/>
          <p:nvPr/>
        </p:nvPicPr>
        <p:blipFill>
          <a:blip r:embed="rId6"/>
          <a:srcRect/>
          <a:stretch>
            <a:fillRect/>
          </a:stretch>
        </p:blipFill>
        <p:spPr bwMode="auto">
          <a:xfrm>
            <a:off x="5143504" y="3000372"/>
            <a:ext cx="3209924" cy="2643206"/>
          </a:xfrm>
          <a:prstGeom prst="rect">
            <a:avLst/>
          </a:prstGeom>
          <a:noFill/>
          <a:ln w="9525">
            <a:noFill/>
            <a:miter lim="800000"/>
            <a:headEnd/>
            <a:tailEnd/>
          </a:ln>
        </p:spPr>
      </p:pic>
      <p:sp>
        <p:nvSpPr>
          <p:cNvPr id="24583"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4582" name="Picture 6"/>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1643042" y="5929330"/>
            <a:ext cx="1857388" cy="311642"/>
          </a:xfrm>
          <a:prstGeom prst="rect">
            <a:avLst/>
          </a:prstGeom>
          <a:noFill/>
        </p:spPr>
      </p:pic>
      <p:sp>
        <p:nvSpPr>
          <p:cNvPr id="24584" name="Rectangle 8"/>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586"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24585" name="Picture 9"/>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1571604" y="5715016"/>
            <a:ext cx="3063261" cy="285752"/>
          </a:xfrm>
          <a:prstGeom prst="rect">
            <a:avLst/>
          </a:prstGeom>
          <a:noFill/>
        </p:spPr>
      </p:pic>
      <p:sp>
        <p:nvSpPr>
          <p:cNvPr id="24587" name="Rectangle 11"/>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مستطيل 16"/>
          <p:cNvSpPr/>
          <p:nvPr/>
        </p:nvSpPr>
        <p:spPr>
          <a:xfrm>
            <a:off x="7429520" y="4143380"/>
            <a:ext cx="569387" cy="307777"/>
          </a:xfrm>
          <a:prstGeom prst="rect">
            <a:avLst/>
          </a:prstGeom>
        </p:spPr>
        <p:txBody>
          <a:bodyPr wrap="none">
            <a:spAutoFit/>
          </a:bodyPr>
          <a:lstStyle/>
          <a:p>
            <a:r>
              <a:rPr lang="en-US" sz="1400" dirty="0" smtClean="0"/>
              <a:t>slope</a:t>
            </a:r>
            <a:endParaRPr lang="en-US" sz="1400" dirty="0"/>
          </a:p>
        </p:txBody>
      </p:sp>
      <p:sp>
        <p:nvSpPr>
          <p:cNvPr id="50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50177" name="Picture 1"/>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500430" y="2928934"/>
            <a:ext cx="1314450" cy="238125"/>
          </a:xfrm>
          <a:prstGeom prst="rect">
            <a:avLst/>
          </a:prstGeom>
          <a:noFill/>
        </p:spPr>
      </p:pic>
      <p:sp>
        <p:nvSpPr>
          <p:cNvPr id="50179"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14</a:t>
            </a:fld>
            <a:endParaRPr lang="ar-SA"/>
          </a:p>
        </p:txBody>
      </p:sp>
      <p:sp>
        <p:nvSpPr>
          <p:cNvPr id="3" name="مستطيل 2"/>
          <p:cNvSpPr/>
          <p:nvPr/>
        </p:nvSpPr>
        <p:spPr>
          <a:xfrm>
            <a:off x="2143108" y="857232"/>
            <a:ext cx="5643602" cy="1323439"/>
          </a:xfrm>
          <a:prstGeom prst="rect">
            <a:avLst/>
          </a:prstGeom>
        </p:spPr>
        <p:txBody>
          <a:bodyPr wrap="square">
            <a:spAutoFit/>
          </a:bodyPr>
          <a:lstStyle/>
          <a:p>
            <a:pPr lvl="0" algn="l" rtl="0"/>
            <a:r>
              <a:rPr lang="en-US" sz="2000" dirty="0" smtClean="0">
                <a:latin typeface="Times New Roman" pitchFamily="18" charset="0"/>
                <a:ea typeface="Times New Roman" pitchFamily="18" charset="0"/>
                <a:cs typeface="Times New Roman" pitchFamily="18" charset="0"/>
              </a:rPr>
              <a:t>The value of </a:t>
            </a:r>
            <a:r>
              <a:rPr lang="en-US" sz="2000" dirty="0" smtClean="0">
                <a:solidFill>
                  <a:srgbClr val="FF0000"/>
                </a:solidFill>
                <a:latin typeface="Times New Roman" pitchFamily="18" charset="0"/>
                <a:ea typeface="Times New Roman" pitchFamily="18" charset="0"/>
                <a:cs typeface="Times New Roman" pitchFamily="18" charset="0"/>
              </a:rPr>
              <a:t>k</a:t>
            </a:r>
            <a:r>
              <a:rPr lang="en-US" sz="2000" dirty="0" smtClean="0">
                <a:latin typeface="Times New Roman" pitchFamily="18" charset="0"/>
                <a:ea typeface="Times New Roman" pitchFamily="18" charset="0"/>
                <a:cs typeface="Times New Roman" pitchFamily="18" charset="0"/>
              </a:rPr>
              <a:t> is expressed in reciprocal time units :sec</a:t>
            </a:r>
            <a:r>
              <a:rPr lang="en-US" sz="2000" baseline="30000" dirty="0" smtClean="0">
                <a:latin typeface="Times New Roman" pitchFamily="18" charset="0"/>
                <a:ea typeface="Times New Roman" pitchFamily="18" charset="0"/>
                <a:cs typeface="Times New Roman" pitchFamily="18" charset="0"/>
              </a:rPr>
              <a:t>-1</a:t>
            </a:r>
            <a:r>
              <a:rPr lang="en-US" sz="2000" dirty="0" smtClean="0">
                <a:latin typeface="Times New Roman" pitchFamily="18" charset="0"/>
                <a:ea typeface="Times New Roman" pitchFamily="18" charset="0"/>
                <a:cs typeface="Times New Roman" pitchFamily="18" charset="0"/>
              </a:rPr>
              <a:t>, min</a:t>
            </a:r>
            <a:r>
              <a:rPr lang="en-US" sz="2000" baseline="30000" dirty="0" smtClean="0">
                <a:latin typeface="Times New Roman" pitchFamily="18" charset="0"/>
                <a:ea typeface="Times New Roman" pitchFamily="18" charset="0"/>
                <a:cs typeface="Times New Roman" pitchFamily="18" charset="0"/>
              </a:rPr>
              <a:t>-1</a:t>
            </a:r>
            <a:r>
              <a:rPr lang="en-US" sz="2000" dirty="0" smtClean="0">
                <a:latin typeface="Times New Roman" pitchFamily="18" charset="0"/>
                <a:ea typeface="Times New Roman" pitchFamily="18" charset="0"/>
                <a:cs typeface="Times New Roman" pitchFamily="18" charset="0"/>
              </a:rPr>
              <a:t>;…etc.</a:t>
            </a:r>
            <a:endParaRPr lang="en-US" sz="2000" dirty="0" smtClean="0">
              <a:latin typeface="Times New Roman" pitchFamily="18" charset="0"/>
              <a:cs typeface="Times New Roman" pitchFamily="18" charset="0"/>
            </a:endParaRPr>
          </a:p>
          <a:p>
            <a:pPr lvl="0" algn="l" rtl="0" eaLnBrk="0" hangingPunct="0"/>
            <a:r>
              <a:rPr lang="en-US" sz="2000" dirty="0" smtClean="0">
                <a:solidFill>
                  <a:srgbClr val="00B0F0"/>
                </a:solidFill>
                <a:latin typeface="Times New Roman" pitchFamily="18" charset="0"/>
                <a:ea typeface="Times New Roman" pitchFamily="18" charset="0"/>
                <a:cs typeface="Times New Roman" pitchFamily="18" charset="0"/>
              </a:rPr>
              <a:t>Half time</a:t>
            </a:r>
            <a:r>
              <a:rPr lang="en-US" sz="2000" dirty="0" smtClean="0">
                <a:latin typeface="Times New Roman" pitchFamily="18" charset="0"/>
                <a:ea typeface="Times New Roman" pitchFamily="18" charset="0"/>
                <a:cs typeface="Times New Roman" pitchFamily="18" charset="0"/>
              </a:rPr>
              <a:t>(t</a:t>
            </a:r>
            <a:r>
              <a:rPr lang="en-US" sz="2000" baseline="-30000" dirty="0" smtClean="0">
                <a:latin typeface="Times New Roman" pitchFamily="18" charset="0"/>
                <a:ea typeface="Times New Roman" pitchFamily="18" charset="0"/>
                <a:cs typeface="Times New Roman" pitchFamily="18" charset="0"/>
              </a:rPr>
              <a:t>1/2</a:t>
            </a:r>
            <a:r>
              <a:rPr lang="en-US" sz="2000" dirty="0" smtClean="0">
                <a:latin typeface="Times New Roman" pitchFamily="18" charset="0"/>
                <a:ea typeface="Times New Roman" pitchFamily="18" charset="0"/>
                <a:cs typeface="Times New Roman" pitchFamily="18" charset="0"/>
              </a:rPr>
              <a:t>): the time for the concentration to be reduced to half its initial value if (x) = (a/2).</a:t>
            </a:r>
            <a:endParaRPr lang="en-US" sz="2000" dirty="0" smtClean="0">
              <a:latin typeface="Times New Roman" pitchFamily="18" charset="0"/>
              <a:cs typeface="Times New Roman" pitchFamily="18" charset="0"/>
            </a:endParaRPr>
          </a:p>
        </p:txBody>
      </p:sp>
      <p:pic>
        <p:nvPicPr>
          <p:cNvPr id="4"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14546" y="2285992"/>
            <a:ext cx="4857784" cy="516140"/>
          </a:xfrm>
          <a:prstGeom prst="rect">
            <a:avLst/>
          </a:prstGeom>
          <a:noFill/>
        </p:spPr>
      </p:pic>
      <p:pic>
        <p:nvPicPr>
          <p:cNvPr id="5"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857488" y="2928934"/>
            <a:ext cx="3175847" cy="543082"/>
          </a:xfrm>
          <a:prstGeom prst="rect">
            <a:avLst/>
          </a:prstGeom>
          <a:noFill/>
        </p:spPr>
      </p:pic>
      <p:sp>
        <p:nvSpPr>
          <p:cNvPr id="6" name="مستطيل 5"/>
          <p:cNvSpPr/>
          <p:nvPr/>
        </p:nvSpPr>
        <p:spPr>
          <a:xfrm>
            <a:off x="2285984" y="3000372"/>
            <a:ext cx="487634" cy="369332"/>
          </a:xfrm>
          <a:prstGeom prst="rect">
            <a:avLst/>
          </a:prstGeom>
        </p:spPr>
        <p:txBody>
          <a:bodyPr wrap="none">
            <a:spAutoFit/>
          </a:bodyPr>
          <a:lstStyle/>
          <a:p>
            <a:r>
              <a:rPr lang="en-US" b="1" dirty="0" smtClean="0"/>
              <a:t>t</a:t>
            </a:r>
            <a:r>
              <a:rPr lang="en-US" b="1" baseline="-25000" dirty="0" smtClean="0"/>
              <a:t>1/2</a:t>
            </a:r>
            <a:endParaRPr lang="en-IE" b="1" dirty="0"/>
          </a:p>
        </p:txBody>
      </p:sp>
      <p:sp>
        <p:nvSpPr>
          <p:cNvPr id="7" name="مستطيل 6"/>
          <p:cNvSpPr/>
          <p:nvPr/>
        </p:nvSpPr>
        <p:spPr>
          <a:xfrm>
            <a:off x="2285984" y="3571876"/>
            <a:ext cx="5715040" cy="1200329"/>
          </a:xfrm>
          <a:prstGeom prst="rect">
            <a:avLst/>
          </a:prstGeom>
        </p:spPr>
        <p:txBody>
          <a:bodyPr wrap="square">
            <a:spAutoFit/>
          </a:bodyPr>
          <a:lstStyle/>
          <a:p>
            <a:pPr lvl="0" algn="l" rtl="0" fontAlgn="base">
              <a:spcBef>
                <a:spcPct val="0"/>
              </a:spcBef>
              <a:spcAft>
                <a:spcPct val="0"/>
              </a:spcAft>
            </a:pPr>
            <a:r>
              <a:rPr lang="en-US" b="1" dirty="0" smtClean="0">
                <a:latin typeface="Times New Roman" pitchFamily="18" charset="0"/>
                <a:ea typeface="Times New Roman" pitchFamily="18" charset="0"/>
                <a:cs typeface="Times New Roman" pitchFamily="18" charset="0"/>
              </a:rPr>
              <a:t>t</a:t>
            </a:r>
            <a:r>
              <a:rPr lang="en-US" b="1" baseline="-30000" dirty="0" smtClean="0">
                <a:latin typeface="Times New Roman" pitchFamily="18" charset="0"/>
                <a:ea typeface="Times New Roman" pitchFamily="18" charset="0"/>
                <a:cs typeface="Times New Roman" pitchFamily="18" charset="0"/>
              </a:rPr>
              <a:t>1/2</a:t>
            </a:r>
            <a:r>
              <a:rPr lang="en-US" b="1"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is independent of the initial concentration.</a:t>
            </a:r>
          </a:p>
          <a:p>
            <a:pPr lvl="0" algn="l" rtl="0" fontAlgn="base">
              <a:spcBef>
                <a:spcPct val="0"/>
              </a:spcBef>
              <a:spcAft>
                <a:spcPct val="0"/>
              </a:spcAft>
            </a:pP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The same result is obtained for the time to reduce the concentration by any other given fraction.</a:t>
            </a:r>
            <a:r>
              <a:rPr lang="en-US" b="1" dirty="0" smtClean="0">
                <a:latin typeface="Times New Roman" pitchFamily="18" charset="0"/>
                <a:ea typeface="Times New Roman" pitchFamily="18" charset="0"/>
                <a:cs typeface="Times New Roman" pitchFamily="18" charset="0"/>
              </a:rPr>
              <a:t> </a:t>
            </a: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15</a:t>
            </a:fld>
            <a:endParaRPr lang="ar-SA"/>
          </a:p>
        </p:txBody>
      </p:sp>
      <p:sp>
        <p:nvSpPr>
          <p:cNvPr id="3" name="مستطيل 2"/>
          <p:cNvSpPr/>
          <p:nvPr/>
        </p:nvSpPr>
        <p:spPr>
          <a:xfrm>
            <a:off x="2071670" y="714356"/>
            <a:ext cx="5572164" cy="2308324"/>
          </a:xfrm>
          <a:prstGeom prst="rect">
            <a:avLst/>
          </a:prstGeom>
        </p:spPr>
        <p:txBody>
          <a:bodyPr wrap="square">
            <a:spAutoFit/>
          </a:bodyPr>
          <a:lstStyle/>
          <a:p>
            <a:pPr lvl="0" algn="l" rtl="0" fontAlgn="base">
              <a:spcBef>
                <a:spcPct val="0"/>
              </a:spcBef>
              <a:spcAft>
                <a:spcPct val="0"/>
              </a:spcAft>
            </a:pP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In this case the reactant molecules may be of the same concentration:</a:t>
            </a: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 + A → Products, </a:t>
            </a: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or of different concentrations:</a:t>
            </a: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 + B→ Products.</a:t>
            </a: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We shall consider firstly the first case:</a:t>
            </a: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 + A → Products or  2A→ Products</a:t>
            </a:r>
            <a:endParaRPr lang="en-US" dirty="0" smtClean="0">
              <a:latin typeface="Arial" pitchFamily="34" charset="0"/>
              <a:cs typeface="Arial" pitchFamily="34" charset="0"/>
            </a:endParaRPr>
          </a:p>
        </p:txBody>
      </p:sp>
      <p:pic>
        <p:nvPicPr>
          <p:cNvPr id="4"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071670" y="3286124"/>
            <a:ext cx="4214842" cy="598766"/>
          </a:xfrm>
          <a:prstGeom prst="rect">
            <a:avLst/>
          </a:prstGeom>
          <a:noFill/>
        </p:spPr>
      </p:pic>
      <p:pic>
        <p:nvPicPr>
          <p:cNvPr id="5" name="Picture 1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14546" y="3929066"/>
            <a:ext cx="3071834" cy="583411"/>
          </a:xfrm>
          <a:prstGeom prst="rect">
            <a:avLst/>
          </a:prstGeom>
          <a:noFill/>
        </p:spPr>
      </p:pic>
      <p:pic>
        <p:nvPicPr>
          <p:cNvPr id="6" name="Picture 1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357422" y="4500570"/>
            <a:ext cx="3214710" cy="541425"/>
          </a:xfrm>
          <a:prstGeom prst="rect">
            <a:avLst/>
          </a:prstGeom>
          <a:noFill/>
        </p:spPr>
      </p:pic>
      <p:pic>
        <p:nvPicPr>
          <p:cNvPr id="7" name="Picture 1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285984" y="5072074"/>
            <a:ext cx="2786082" cy="661828"/>
          </a:xfrm>
          <a:prstGeom prst="rect">
            <a:avLst/>
          </a:prstGeom>
          <a:noFill/>
        </p:spPr>
      </p:pic>
      <p:pic>
        <p:nvPicPr>
          <p:cNvPr id="8" name="Picture 2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285984" y="5786454"/>
            <a:ext cx="2928958" cy="565610"/>
          </a:xfrm>
          <a:prstGeom prst="rect">
            <a:avLst/>
          </a:prstGeom>
          <a:noFill/>
        </p:spPr>
      </p:pic>
      <p:sp>
        <p:nvSpPr>
          <p:cNvPr id="4710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7105" name="Picture 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285984" y="642917"/>
            <a:ext cx="2714644" cy="298969"/>
          </a:xfrm>
          <a:prstGeom prst="rect">
            <a:avLst/>
          </a:prstGeom>
          <a:noFill/>
        </p:spPr>
      </p:pic>
      <p:sp>
        <p:nvSpPr>
          <p:cNvPr id="47107" name="Rectangle 3"/>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16</a:t>
            </a:fld>
            <a:endParaRPr lang="ar-SA"/>
          </a:p>
        </p:txBody>
      </p:sp>
      <p:pic>
        <p:nvPicPr>
          <p:cNvPr id="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85984" y="857232"/>
            <a:ext cx="3929066" cy="715963"/>
          </a:xfrm>
          <a:prstGeom prst="rect">
            <a:avLst/>
          </a:prstGeom>
          <a:noFill/>
        </p:spPr>
      </p:pic>
      <p:pic>
        <p:nvPicPr>
          <p:cNvPr id="4" name="صورة 3"/>
          <p:cNvPicPr/>
          <p:nvPr/>
        </p:nvPicPr>
        <p:blipFill>
          <a:blip r:embed="rId3"/>
          <a:srcRect/>
          <a:stretch>
            <a:fillRect/>
          </a:stretch>
        </p:blipFill>
        <p:spPr bwMode="auto">
          <a:xfrm>
            <a:off x="1428728" y="2357430"/>
            <a:ext cx="3571900" cy="1985412"/>
          </a:xfrm>
          <a:prstGeom prst="rect">
            <a:avLst/>
          </a:prstGeom>
          <a:noFill/>
          <a:ln w="9525">
            <a:noFill/>
            <a:miter lim="800000"/>
            <a:headEnd/>
            <a:tailEnd/>
          </a:ln>
        </p:spPr>
      </p:pic>
      <p:pic>
        <p:nvPicPr>
          <p:cNvPr id="5" name="صورة 4"/>
          <p:cNvPicPr/>
          <p:nvPr/>
        </p:nvPicPr>
        <p:blipFill>
          <a:blip r:embed="rId4"/>
          <a:srcRect/>
          <a:stretch>
            <a:fillRect/>
          </a:stretch>
        </p:blipFill>
        <p:spPr bwMode="auto">
          <a:xfrm>
            <a:off x="5000628" y="2357430"/>
            <a:ext cx="3357586" cy="1985412"/>
          </a:xfrm>
          <a:prstGeom prst="rect">
            <a:avLst/>
          </a:prstGeom>
          <a:noFill/>
          <a:ln w="9525">
            <a:noFill/>
            <a:miter lim="800000"/>
            <a:headEnd/>
            <a:tailEnd/>
          </a:ln>
        </p:spPr>
      </p:pic>
      <p:pic>
        <p:nvPicPr>
          <p:cNvPr id="6"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142976" y="4357694"/>
            <a:ext cx="4214842" cy="509940"/>
          </a:xfrm>
          <a:prstGeom prst="rect">
            <a:avLst/>
          </a:prstGeom>
          <a:noFill/>
        </p:spPr>
      </p:pic>
      <p:pic>
        <p:nvPicPr>
          <p:cNvPr id="7" name="Picture 4"/>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500694" y="4429132"/>
            <a:ext cx="3400420" cy="471849"/>
          </a:xfrm>
          <a:prstGeom prst="rect">
            <a:avLst/>
          </a:prstGeom>
          <a:noFill/>
        </p:spPr>
      </p:pic>
      <p:pic>
        <p:nvPicPr>
          <p:cNvPr id="8" name="Picture 17"/>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000232" y="5468675"/>
            <a:ext cx="3786246" cy="374222"/>
          </a:xfrm>
          <a:prstGeom prst="rect">
            <a:avLst/>
          </a:prstGeom>
          <a:noFill/>
        </p:spPr>
      </p:pic>
      <p:sp>
        <p:nvSpPr>
          <p:cNvPr id="10" name="مستطيل 9"/>
          <p:cNvSpPr/>
          <p:nvPr/>
        </p:nvSpPr>
        <p:spPr>
          <a:xfrm>
            <a:off x="1571604" y="5429264"/>
            <a:ext cx="458780" cy="369332"/>
          </a:xfrm>
          <a:prstGeom prst="rect">
            <a:avLst/>
          </a:prstGeom>
        </p:spPr>
        <p:txBody>
          <a:bodyPr wrap="none">
            <a:spAutoFit/>
          </a:bodyPr>
          <a:lstStyle/>
          <a:p>
            <a:pPr lvl="0" algn="l" rtl="0" fontAlgn="base">
              <a:spcBef>
                <a:spcPct val="0"/>
              </a:spcBef>
              <a:spcAft>
                <a:spcPct val="0"/>
              </a:spcAft>
            </a:pPr>
            <a:r>
              <a:rPr lang="en-US" b="1" dirty="0" smtClean="0">
                <a:latin typeface="Times New Roman" pitchFamily="18" charset="0"/>
                <a:ea typeface="Times New Roman" pitchFamily="18" charset="0"/>
                <a:cs typeface="Times New Roman" pitchFamily="18" charset="0"/>
              </a:rPr>
              <a:t>t</a:t>
            </a:r>
            <a:r>
              <a:rPr lang="en-US" b="1" baseline="-30000" dirty="0" smtClean="0">
                <a:latin typeface="Times New Roman" pitchFamily="18" charset="0"/>
                <a:ea typeface="Times New Roman" pitchFamily="18" charset="0"/>
                <a:cs typeface="Times New Roman" pitchFamily="18" charset="0"/>
              </a:rPr>
              <a:t>1/2</a:t>
            </a:r>
            <a:endParaRPr lang="en-US" dirty="0" smtClean="0">
              <a:latin typeface="Arial" pitchFamily="34" charset="0"/>
              <a:cs typeface="Arial" pitchFamily="34" charset="0"/>
            </a:endParaRPr>
          </a:p>
        </p:txBody>
      </p:sp>
      <p:sp>
        <p:nvSpPr>
          <p:cNvPr id="47105" name="Rectangle 1"/>
          <p:cNvSpPr>
            <a:spLocks noChangeArrowheads="1"/>
          </p:cNvSpPr>
          <p:nvPr/>
        </p:nvSpPr>
        <p:spPr bwMode="auto">
          <a:xfrm>
            <a:off x="3071802" y="2571744"/>
            <a:ext cx="428596"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106" name="Rectangle 2"/>
          <p:cNvSpPr>
            <a:spLocks noChangeArrowheads="1"/>
          </p:cNvSpPr>
          <p:nvPr/>
        </p:nvSpPr>
        <p:spPr bwMode="auto">
          <a:xfrm>
            <a:off x="6643702" y="2571744"/>
            <a:ext cx="35715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17</a:t>
            </a:fld>
            <a:endParaRPr lang="ar-SA"/>
          </a:p>
        </p:txBody>
      </p:sp>
      <p:sp>
        <p:nvSpPr>
          <p:cNvPr id="3" name="مستطيل 2"/>
          <p:cNvSpPr/>
          <p:nvPr/>
        </p:nvSpPr>
        <p:spPr>
          <a:xfrm>
            <a:off x="2214546" y="785794"/>
            <a:ext cx="4572000" cy="646331"/>
          </a:xfrm>
          <a:prstGeom prst="rect">
            <a:avLst/>
          </a:prstGeom>
        </p:spPr>
        <p:txBody>
          <a:bodyPr>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We shall consider now the 2</a:t>
            </a:r>
            <a:r>
              <a:rPr lang="en-US" baseline="30000" dirty="0" smtClean="0">
                <a:latin typeface="Times New Roman" pitchFamily="18" charset="0"/>
                <a:ea typeface="Times New Roman" pitchFamily="18" charset="0"/>
                <a:cs typeface="Times New Roman" pitchFamily="18" charset="0"/>
              </a:rPr>
              <a:t>nd</a:t>
            </a:r>
            <a:r>
              <a:rPr lang="en-US" dirty="0" smtClean="0">
                <a:latin typeface="Times New Roman" pitchFamily="18" charset="0"/>
                <a:ea typeface="Times New Roman" pitchFamily="18" charset="0"/>
                <a:cs typeface="Times New Roman" pitchFamily="18" charset="0"/>
              </a:rPr>
              <a:t> case:</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 + B→ Products.</a:t>
            </a:r>
            <a:endParaRPr lang="en-US" dirty="0" smtClean="0">
              <a:latin typeface="Arial" pitchFamily="34" charset="0"/>
              <a:cs typeface="Arial" pitchFamily="34" charset="0"/>
            </a:endParaRPr>
          </a:p>
        </p:txBody>
      </p:sp>
      <p:pic>
        <p:nvPicPr>
          <p:cNvPr id="4"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357422" y="1500174"/>
            <a:ext cx="3357586" cy="418322"/>
          </a:xfrm>
          <a:prstGeom prst="rect">
            <a:avLst/>
          </a:prstGeom>
          <a:noFill/>
        </p:spPr>
      </p:pic>
      <p:pic>
        <p:nvPicPr>
          <p:cNvPr id="10" name="Picture 2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500298" y="4643446"/>
            <a:ext cx="3714776" cy="464347"/>
          </a:xfrm>
          <a:prstGeom prst="rect">
            <a:avLst/>
          </a:prstGeom>
          <a:noFill/>
        </p:spPr>
      </p:pic>
      <p:pic>
        <p:nvPicPr>
          <p:cNvPr id="11" name="Picture 2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500298" y="5214950"/>
            <a:ext cx="3895725" cy="476250"/>
          </a:xfrm>
          <a:prstGeom prst="rect">
            <a:avLst/>
          </a:prstGeom>
          <a:noFill/>
        </p:spPr>
      </p:pic>
      <p:pic>
        <p:nvPicPr>
          <p:cNvPr id="12" name="Picture 3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500298" y="5929330"/>
            <a:ext cx="3929090" cy="457416"/>
          </a:xfrm>
          <a:prstGeom prst="rect">
            <a:avLst/>
          </a:prstGeom>
          <a:noFill/>
        </p:spPr>
      </p:pic>
      <p:sp>
        <p:nvSpPr>
          <p:cNvPr id="460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6081" name="Picture 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072066" y="2714620"/>
            <a:ext cx="1643074" cy="455005"/>
          </a:xfrm>
          <a:prstGeom prst="rect">
            <a:avLst/>
          </a:prstGeom>
          <a:noFill/>
        </p:spPr>
      </p:pic>
      <p:sp>
        <p:nvSpPr>
          <p:cNvPr id="46083"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4608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4608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6086" name="Picture 6"/>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357422" y="2071678"/>
            <a:ext cx="4214842" cy="445678"/>
          </a:xfrm>
          <a:prstGeom prst="rect">
            <a:avLst/>
          </a:prstGeom>
          <a:noFill/>
        </p:spPr>
      </p:pic>
      <p:sp>
        <p:nvSpPr>
          <p:cNvPr id="4608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46090" name="Rectangle 10"/>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FFC000"/>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6092"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46093" name="Rectangle 1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6095"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6094" name="Picture 1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2428860" y="3429000"/>
            <a:ext cx="2362200" cy="238125"/>
          </a:xfrm>
          <a:prstGeom prst="rect">
            <a:avLst/>
          </a:prstGeom>
          <a:noFill/>
        </p:spPr>
      </p:pic>
      <p:sp>
        <p:nvSpPr>
          <p:cNvPr id="46096" name="Rectangle 16"/>
          <p:cNvSpPr>
            <a:spLocks noChangeArrowheads="1"/>
          </p:cNvSpPr>
          <p:nvPr/>
        </p:nvSpPr>
        <p:spPr bwMode="auto">
          <a:xfrm>
            <a:off x="0" y="238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FFC000"/>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6098" name="Rectangle 1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6097" name="Picture 17"/>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2428860" y="3786190"/>
            <a:ext cx="4219575" cy="238125"/>
          </a:xfrm>
          <a:prstGeom prst="rect">
            <a:avLst/>
          </a:prstGeom>
          <a:noFill/>
        </p:spPr>
      </p:pic>
      <p:sp>
        <p:nvSpPr>
          <p:cNvPr id="46099" name="Rectangle 19"/>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6101"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6100" name="Picture 20"/>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2357422" y="4143380"/>
            <a:ext cx="5048250" cy="361950"/>
          </a:xfrm>
          <a:prstGeom prst="rect">
            <a:avLst/>
          </a:prstGeom>
          <a:noFill/>
        </p:spPr>
      </p:pic>
      <p:sp>
        <p:nvSpPr>
          <p:cNvPr id="46102" name="Rectangle 22"/>
          <p:cNvSpPr>
            <a:spLocks noChangeArrowheads="1"/>
          </p:cNvSpPr>
          <p:nvPr/>
        </p:nvSpPr>
        <p:spPr bwMode="auto">
          <a:xfrm>
            <a:off x="0" y="3619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18</a:t>
            </a:fld>
            <a:endParaRPr lang="ar-SA"/>
          </a:p>
        </p:txBody>
      </p:sp>
      <p:pic>
        <p:nvPicPr>
          <p:cNvPr id="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143240" y="642918"/>
            <a:ext cx="2986087" cy="571345"/>
          </a:xfrm>
          <a:prstGeom prst="rect">
            <a:avLst/>
          </a:prstGeom>
          <a:noFill/>
        </p:spPr>
      </p:pic>
      <p:pic>
        <p:nvPicPr>
          <p:cNvPr id="4"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143240" y="1357298"/>
            <a:ext cx="5415002" cy="466725"/>
          </a:xfrm>
          <a:prstGeom prst="rect">
            <a:avLst/>
          </a:prstGeom>
          <a:noFill/>
        </p:spPr>
      </p:pic>
      <p:pic>
        <p:nvPicPr>
          <p:cNvPr id="5"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14678" y="1928802"/>
            <a:ext cx="3571900" cy="469037"/>
          </a:xfrm>
          <a:prstGeom prst="rect">
            <a:avLst/>
          </a:prstGeom>
          <a:noFill/>
        </p:spPr>
      </p:pic>
      <p:pic>
        <p:nvPicPr>
          <p:cNvPr id="6"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286116" y="2500306"/>
            <a:ext cx="4572032" cy="565083"/>
          </a:xfrm>
          <a:prstGeom prst="rect">
            <a:avLst/>
          </a:prstGeom>
          <a:noFill/>
        </p:spPr>
      </p:pic>
      <p:pic>
        <p:nvPicPr>
          <p:cNvPr id="7" name="Picture 20"/>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071802" y="3357562"/>
            <a:ext cx="981075" cy="247650"/>
          </a:xfrm>
          <a:prstGeom prst="rect">
            <a:avLst/>
          </a:prstGeom>
          <a:noFill/>
        </p:spPr>
      </p:pic>
      <p:sp>
        <p:nvSpPr>
          <p:cNvPr id="8" name="مستطيل 7"/>
          <p:cNvSpPr/>
          <p:nvPr/>
        </p:nvSpPr>
        <p:spPr>
          <a:xfrm>
            <a:off x="3942789" y="3286124"/>
            <a:ext cx="3884525" cy="369332"/>
          </a:xfrm>
          <a:prstGeom prst="rect">
            <a:avLst/>
          </a:prstGeom>
        </p:spPr>
        <p:txBody>
          <a:bodyPr wrap="none">
            <a:spAutoFit/>
          </a:bodyPr>
          <a:lstStyle/>
          <a:p>
            <a:r>
              <a:rPr lang="en-US" dirty="0" smtClean="0">
                <a:latin typeface="Times New Roman" pitchFamily="18" charset="0"/>
                <a:ea typeface="Times New Roman" pitchFamily="18" charset="0"/>
                <a:cs typeface="Times New Roman" pitchFamily="18" charset="0"/>
              </a:rPr>
              <a:t>are the initial concentration of A and B, </a:t>
            </a:r>
            <a:endParaRPr lang="en-IE" dirty="0"/>
          </a:p>
        </p:txBody>
      </p:sp>
      <p:pic>
        <p:nvPicPr>
          <p:cNvPr id="9" name="Picture 24"/>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571868" y="3643314"/>
            <a:ext cx="700087" cy="331620"/>
          </a:xfrm>
          <a:prstGeom prst="rect">
            <a:avLst/>
          </a:prstGeom>
          <a:noFill/>
        </p:spPr>
      </p:pic>
      <p:sp>
        <p:nvSpPr>
          <p:cNvPr id="10" name="مستطيل 9"/>
          <p:cNvSpPr/>
          <p:nvPr/>
        </p:nvSpPr>
        <p:spPr>
          <a:xfrm>
            <a:off x="4214810" y="3571876"/>
            <a:ext cx="4115294" cy="369332"/>
          </a:xfrm>
          <a:prstGeom prst="rect">
            <a:avLst/>
          </a:prstGeom>
        </p:spPr>
        <p:txBody>
          <a:bodyPr wrap="non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are the concentration of A,B and at time t. </a:t>
            </a:r>
            <a:endParaRPr lang="en-US" dirty="0" smtClean="0">
              <a:latin typeface="Arial" pitchFamily="34" charset="0"/>
              <a:cs typeface="Arial" pitchFamily="34" charset="0"/>
            </a:endParaRPr>
          </a:p>
        </p:txBody>
      </p:sp>
      <p:sp>
        <p:nvSpPr>
          <p:cNvPr id="11" name="مستطيل 10"/>
          <p:cNvSpPr/>
          <p:nvPr/>
        </p:nvSpPr>
        <p:spPr>
          <a:xfrm>
            <a:off x="3143240" y="4000504"/>
            <a:ext cx="5643602" cy="1477328"/>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value of </a:t>
            </a:r>
            <a:r>
              <a:rPr lang="en-US" i="1" dirty="0" smtClean="0">
                <a:solidFill>
                  <a:srgbClr val="FF0000"/>
                </a:solidFill>
                <a:latin typeface="Times New Roman" pitchFamily="18" charset="0"/>
                <a:ea typeface="Times New Roman" pitchFamily="18" charset="0"/>
                <a:cs typeface="Times New Roman" pitchFamily="18" charset="0"/>
              </a:rPr>
              <a:t>k</a:t>
            </a:r>
            <a:r>
              <a:rPr lang="en-US" i="1"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have is expressed as (time</a:t>
            </a:r>
            <a:r>
              <a:rPr lang="en-US" baseline="30000" dirty="0" smtClean="0">
                <a:latin typeface="Times New Roman" pitchFamily="18" charset="0"/>
                <a:ea typeface="Times New Roman" pitchFamily="18" charset="0"/>
                <a:cs typeface="Times New Roman" pitchFamily="18" charset="0"/>
              </a:rPr>
              <a:t>-1</a:t>
            </a:r>
            <a:r>
              <a:rPr lang="en-US" dirty="0" smtClean="0">
                <a:latin typeface="Times New Roman" pitchFamily="18" charset="0"/>
                <a:ea typeface="Times New Roman" pitchFamily="18" charset="0"/>
                <a:cs typeface="Times New Roman" pitchFamily="18" charset="0"/>
              </a:rPr>
              <a:t>.Conc</a:t>
            </a:r>
            <a:r>
              <a:rPr lang="en-US" baseline="30000" dirty="0" smtClean="0">
                <a:latin typeface="Times New Roman" pitchFamily="18" charset="0"/>
                <a:ea typeface="Times New Roman" pitchFamily="18" charset="0"/>
                <a:cs typeface="Times New Roman" pitchFamily="18" charset="0"/>
              </a:rPr>
              <a:t>-1</a:t>
            </a:r>
            <a:r>
              <a:rPr lang="en-US" dirty="0" smtClean="0">
                <a:latin typeface="Times New Roman" pitchFamily="18" charset="0"/>
                <a:ea typeface="Times New Roman" pitchFamily="18" charset="0"/>
                <a:cs typeface="Times New Roman" pitchFamily="18" charset="0"/>
              </a:rPr>
              <a:t>) in both cases.</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If one reactants is present in very large excess  we neglect (</a:t>
            </a:r>
            <a:r>
              <a:rPr lang="en-US" i="1" dirty="0" smtClean="0">
                <a:latin typeface="Times New Roman" pitchFamily="18" charset="0"/>
                <a:ea typeface="Times New Roman" pitchFamily="18" charset="0"/>
                <a:cs typeface="Times New Roman" pitchFamily="18" charset="0"/>
              </a:rPr>
              <a:t>x</a:t>
            </a:r>
            <a:r>
              <a:rPr lang="en-US" dirty="0" smtClean="0">
                <a:latin typeface="Times New Roman" pitchFamily="18" charset="0"/>
                <a:ea typeface="Times New Roman" pitchFamily="18" charset="0"/>
                <a:cs typeface="Times New Roman" pitchFamily="18" charset="0"/>
              </a:rPr>
              <a:t>) compared to its concentration, and also the other concentration.</a:t>
            </a: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19</a:t>
            </a:fld>
            <a:endParaRPr lang="ar-SA"/>
          </a:p>
        </p:txBody>
      </p:sp>
      <p:pic>
        <p:nvPicPr>
          <p:cNvPr id="3"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000364" y="785794"/>
            <a:ext cx="3357586" cy="563139"/>
          </a:xfrm>
          <a:prstGeom prst="rect">
            <a:avLst/>
          </a:prstGeom>
          <a:noFill/>
        </p:spPr>
      </p:pic>
      <p:sp>
        <p:nvSpPr>
          <p:cNvPr id="4" name="مستطيل 3"/>
          <p:cNvSpPr/>
          <p:nvPr/>
        </p:nvSpPr>
        <p:spPr>
          <a:xfrm>
            <a:off x="2928926" y="1428736"/>
            <a:ext cx="5715040" cy="369332"/>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Since </a:t>
            </a:r>
            <a:r>
              <a:rPr lang="en-US" i="1" dirty="0" smtClean="0">
                <a:solidFill>
                  <a:srgbClr val="FFC000"/>
                </a:solidFill>
                <a:latin typeface="Times New Roman" pitchFamily="18" charset="0"/>
                <a:ea typeface="Times New Roman" pitchFamily="18" charset="0"/>
                <a:cs typeface="Times New Roman" pitchFamily="18" charset="0"/>
              </a:rPr>
              <a:t>a</a:t>
            </a:r>
            <a:r>
              <a:rPr lang="en-US" i="1"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remains nearly constant through the experiment.</a:t>
            </a:r>
            <a:endParaRPr lang="en-US" dirty="0" smtClean="0">
              <a:latin typeface="Arial" pitchFamily="34" charset="0"/>
              <a:cs typeface="Arial" pitchFamily="34" charset="0"/>
            </a:endParaRPr>
          </a:p>
        </p:txBody>
      </p:sp>
      <p:pic>
        <p:nvPicPr>
          <p:cNvPr id="5"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000364" y="1857364"/>
            <a:ext cx="1571636" cy="560074"/>
          </a:xfrm>
          <a:prstGeom prst="rect">
            <a:avLst/>
          </a:prstGeom>
          <a:noFill/>
        </p:spPr>
      </p:pic>
      <p:pic>
        <p:nvPicPr>
          <p:cNvPr id="6" name="Picture 9"/>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638647" y="2004040"/>
            <a:ext cx="4286280" cy="413398"/>
          </a:xfrm>
          <a:prstGeom prst="rect">
            <a:avLst/>
          </a:prstGeom>
          <a:noFill/>
        </p:spPr>
      </p:pic>
      <p:pic>
        <p:nvPicPr>
          <p:cNvPr id="7" name="صورة 6"/>
          <p:cNvPicPr/>
          <p:nvPr/>
        </p:nvPicPr>
        <p:blipFill>
          <a:blip r:embed="rId6"/>
          <a:srcRect/>
          <a:stretch>
            <a:fillRect/>
          </a:stretch>
        </p:blipFill>
        <p:spPr bwMode="auto">
          <a:xfrm>
            <a:off x="1285852" y="3429000"/>
            <a:ext cx="3357586" cy="1915795"/>
          </a:xfrm>
          <a:prstGeom prst="rect">
            <a:avLst/>
          </a:prstGeom>
          <a:noFill/>
          <a:ln w="9525">
            <a:noFill/>
            <a:miter lim="800000"/>
            <a:headEnd/>
            <a:tailEnd/>
          </a:ln>
        </p:spPr>
      </p:pic>
      <p:pic>
        <p:nvPicPr>
          <p:cNvPr id="8" name="صورة 7"/>
          <p:cNvPicPr/>
          <p:nvPr/>
        </p:nvPicPr>
        <p:blipFill>
          <a:blip r:embed="rId7"/>
          <a:srcRect/>
          <a:stretch>
            <a:fillRect/>
          </a:stretch>
        </p:blipFill>
        <p:spPr bwMode="auto">
          <a:xfrm>
            <a:off x="5429256" y="3357562"/>
            <a:ext cx="3520139" cy="1915795"/>
          </a:xfrm>
          <a:prstGeom prst="rect">
            <a:avLst/>
          </a:prstGeom>
          <a:noFill/>
          <a:ln w="9525">
            <a:noFill/>
            <a:miter lim="800000"/>
            <a:headEnd/>
            <a:tailEnd/>
          </a:ln>
        </p:spPr>
      </p:pic>
      <p:pic>
        <p:nvPicPr>
          <p:cNvPr id="10" name="Picture 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1214414" y="5929330"/>
            <a:ext cx="2305050" cy="466725"/>
          </a:xfrm>
          <a:prstGeom prst="rect">
            <a:avLst/>
          </a:prstGeom>
          <a:noFill/>
        </p:spPr>
      </p:pic>
      <p:pic>
        <p:nvPicPr>
          <p:cNvPr id="11" name="Picture 7"/>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5214942" y="5357826"/>
            <a:ext cx="3709985" cy="476250"/>
          </a:xfrm>
          <a:prstGeom prst="rect">
            <a:avLst/>
          </a:prstGeom>
          <a:noFill/>
        </p:spPr>
      </p:pic>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1025" name="Picture 1"/>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1214414" y="5357826"/>
            <a:ext cx="3793979" cy="500066"/>
          </a:xfrm>
          <a:prstGeom prst="rect">
            <a:avLst/>
          </a:prstGeom>
          <a:noFill/>
        </p:spPr>
      </p:pic>
      <p:sp>
        <p:nvSpPr>
          <p:cNvPr id="1027" name="Rectangle 3"/>
          <p:cNvSpPr>
            <a:spLocks noChangeArrowheads="1"/>
          </p:cNvSpPr>
          <p:nvPr/>
        </p:nvSpPr>
        <p:spPr bwMode="auto">
          <a:xfrm>
            <a:off x="0" y="8953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4" name="Straight Connector 7"/>
          <p:cNvCxnSpPr/>
          <p:nvPr/>
        </p:nvCxnSpPr>
        <p:spPr>
          <a:xfrm rot="5400000" flipH="1" flipV="1">
            <a:off x="4062410" y="1081070"/>
            <a:ext cx="233362" cy="2143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7"/>
          <p:cNvCxnSpPr/>
          <p:nvPr/>
        </p:nvCxnSpPr>
        <p:spPr>
          <a:xfrm rot="5400000" flipH="1" flipV="1">
            <a:off x="4419600" y="795318"/>
            <a:ext cx="233362" cy="2143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30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4301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43013" name="Rectangle 5"/>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43014" name="Rectangle 6"/>
          <p:cNvSpPr>
            <a:spLocks noChangeArrowheads="1"/>
          </p:cNvSpPr>
          <p:nvPr/>
        </p:nvSpPr>
        <p:spPr bwMode="auto">
          <a:xfrm>
            <a:off x="6929454" y="3500438"/>
            <a:ext cx="285752"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015" name="Rectangle 7"/>
          <p:cNvSpPr>
            <a:spLocks noChangeArrowheads="1"/>
          </p:cNvSpPr>
          <p:nvPr/>
        </p:nvSpPr>
        <p:spPr bwMode="auto">
          <a:xfrm>
            <a:off x="2928926" y="3571876"/>
            <a:ext cx="28572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20</a:t>
            </a:fld>
            <a:endParaRPr lang="ar-SA"/>
          </a:p>
        </p:txBody>
      </p:sp>
      <p:sp>
        <p:nvSpPr>
          <p:cNvPr id="3" name="مستطيل 2"/>
          <p:cNvSpPr/>
          <p:nvPr/>
        </p:nvSpPr>
        <p:spPr>
          <a:xfrm>
            <a:off x="2786050" y="1214422"/>
            <a:ext cx="5357850" cy="2031325"/>
          </a:xfrm>
          <a:prstGeom prst="rect">
            <a:avLst/>
          </a:prstGeom>
        </p:spPr>
        <p:txBody>
          <a:bodyPr wrap="square">
            <a:spAutoFit/>
          </a:bodyPr>
          <a:lstStyle/>
          <a:p>
            <a:pPr lvl="0" algn="l" rtl="0" eaLnBrk="0" hangingPunct="0"/>
            <a:r>
              <a:rPr lang="en-US" dirty="0" smtClean="0">
                <a:latin typeface="Times New Roman" pitchFamily="18" charset="0"/>
                <a:ea typeface="Times New Roman" pitchFamily="18" charset="0"/>
                <a:cs typeface="Times New Roman" pitchFamily="18" charset="0"/>
              </a:rPr>
              <a:t>The possibilities are:</a:t>
            </a:r>
            <a:r>
              <a:rPr lang="en-US" dirty="0" smtClean="0"/>
              <a:t> </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 A+A → Products</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A+A+ B → Products</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A+B + C→ Products</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We  shall consider the simplest case in which the initial concentration of   the three reactants are the same and represented by ̋ </a:t>
            </a:r>
            <a:r>
              <a:rPr lang="en-US" i="1"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 if the concentration at time ̋ t ̏ is (</a:t>
            </a:r>
            <a:r>
              <a:rPr lang="en-US" i="1" dirty="0" smtClean="0">
                <a:latin typeface="Times New Roman" pitchFamily="18" charset="0"/>
                <a:ea typeface="Times New Roman" pitchFamily="18" charset="0"/>
                <a:cs typeface="Times New Roman" pitchFamily="18" charset="0"/>
              </a:rPr>
              <a:t>a-x</a:t>
            </a:r>
            <a:r>
              <a:rPr lang="en-US" dirty="0" smtClean="0">
                <a:latin typeface="Times New Roman" pitchFamily="18" charset="0"/>
                <a:ea typeface="Times New Roman" pitchFamily="18" charset="0"/>
                <a:cs typeface="Times New Roman" pitchFamily="18" charset="0"/>
              </a:rPr>
              <a:t>).</a:t>
            </a:r>
            <a:endParaRPr lang="en-US" dirty="0" smtClean="0">
              <a:latin typeface="Arial" pitchFamily="34" charset="0"/>
              <a:cs typeface="Arial" pitchFamily="34" charset="0"/>
            </a:endParaRPr>
          </a:p>
        </p:txBody>
      </p:sp>
      <p:pic>
        <p:nvPicPr>
          <p:cNvPr id="4"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71802" y="3500438"/>
            <a:ext cx="3714750" cy="511674"/>
          </a:xfrm>
          <a:prstGeom prst="rect">
            <a:avLst/>
          </a:prstGeom>
          <a:noFill/>
        </p:spPr>
      </p:pic>
      <p:pic>
        <p:nvPicPr>
          <p:cNvPr id="5"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071802" y="4071942"/>
            <a:ext cx="4362504" cy="489159"/>
          </a:xfrm>
          <a:prstGeom prst="rect">
            <a:avLst/>
          </a:prstGeom>
          <a:noFill/>
        </p:spPr>
      </p:pic>
      <p:pic>
        <p:nvPicPr>
          <p:cNvPr id="6"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071802" y="4572008"/>
            <a:ext cx="3933876" cy="494256"/>
          </a:xfrm>
          <a:prstGeom prst="rect">
            <a:avLst/>
          </a:prstGeom>
          <a:noFill/>
        </p:spPr>
      </p:pic>
      <p:pic>
        <p:nvPicPr>
          <p:cNvPr id="7"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143240" y="5214950"/>
            <a:ext cx="3714750" cy="530679"/>
          </a:xfrm>
          <a:prstGeom prst="rect">
            <a:avLst/>
          </a:prstGeom>
          <a:noFill/>
        </p:spPr>
      </p:pic>
      <p:pic>
        <p:nvPicPr>
          <p:cNvPr id="8" name="Picture 10"/>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071802" y="5857892"/>
            <a:ext cx="2147926" cy="568234"/>
          </a:xfrm>
          <a:prstGeom prst="rect">
            <a:avLst/>
          </a:prstGeom>
          <a:noFill/>
        </p:spPr>
      </p:pic>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41985" name="Picture 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857488" y="785794"/>
            <a:ext cx="2571768" cy="30762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21</a:t>
            </a:fld>
            <a:endParaRPr lang="ar-SA"/>
          </a:p>
        </p:txBody>
      </p:sp>
      <p:sp>
        <p:nvSpPr>
          <p:cNvPr id="3" name="مستطيل 2"/>
          <p:cNvSpPr/>
          <p:nvPr/>
        </p:nvSpPr>
        <p:spPr>
          <a:xfrm>
            <a:off x="3714744" y="642918"/>
            <a:ext cx="1099980" cy="400110"/>
          </a:xfrm>
          <a:prstGeom prst="rect">
            <a:avLst/>
          </a:prstGeom>
        </p:spPr>
        <p:txBody>
          <a:bodyPr wrap="none">
            <a:spAutoFit/>
          </a:bodyPr>
          <a:lstStyle/>
          <a:p>
            <a:r>
              <a:rPr lang="en-US" sz="2000" dirty="0" smtClean="0"/>
              <a:t>and   </a:t>
            </a:r>
            <a:r>
              <a:rPr lang="en-US" sz="2000" dirty="0" smtClean="0">
                <a:solidFill>
                  <a:srgbClr val="0066FF"/>
                </a:solidFill>
              </a:rPr>
              <a:t>t</a:t>
            </a:r>
            <a:r>
              <a:rPr lang="en-US" sz="2000" baseline="-25000" dirty="0" smtClean="0">
                <a:solidFill>
                  <a:srgbClr val="0066FF"/>
                </a:solidFill>
              </a:rPr>
              <a:t>1/2</a:t>
            </a:r>
            <a:r>
              <a:rPr lang="en-US" sz="2000" dirty="0" smtClean="0"/>
              <a:t> </a:t>
            </a:r>
            <a:endParaRPr lang="en-IE" sz="2000" dirty="0"/>
          </a:p>
        </p:txBody>
      </p:sp>
      <p:pic>
        <p:nvPicPr>
          <p:cNvPr id="4"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714876" y="642918"/>
            <a:ext cx="3614928" cy="504825"/>
          </a:xfrm>
          <a:prstGeom prst="rect">
            <a:avLst/>
          </a:prstGeom>
          <a:noFill/>
        </p:spPr>
      </p:pic>
      <p:pic>
        <p:nvPicPr>
          <p:cNvPr id="5"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000496" y="1500174"/>
            <a:ext cx="104775" cy="238125"/>
          </a:xfrm>
          <a:prstGeom prst="rect">
            <a:avLst/>
          </a:prstGeom>
          <a:noFill/>
        </p:spPr>
      </p:pic>
      <p:sp>
        <p:nvSpPr>
          <p:cNvPr id="6" name="مستطيل 5"/>
          <p:cNvSpPr/>
          <p:nvPr/>
        </p:nvSpPr>
        <p:spPr>
          <a:xfrm>
            <a:off x="4218639" y="1385813"/>
            <a:ext cx="731290" cy="400110"/>
          </a:xfrm>
          <a:prstGeom prst="rect">
            <a:avLst/>
          </a:prstGeom>
        </p:spPr>
        <p:txBody>
          <a:bodyPr wrap="none">
            <a:spAutoFit/>
          </a:bodyPr>
          <a:lstStyle/>
          <a:p>
            <a:r>
              <a:rPr lang="en-US" sz="2000" dirty="0" smtClean="0">
                <a:solidFill>
                  <a:srgbClr val="0066FF"/>
                </a:solidFill>
              </a:rPr>
              <a:t>t</a:t>
            </a:r>
            <a:r>
              <a:rPr lang="en-US" sz="2000" baseline="-25000" dirty="0" smtClean="0">
                <a:solidFill>
                  <a:srgbClr val="0066FF"/>
                </a:solidFill>
              </a:rPr>
              <a:t>1/2  = </a:t>
            </a:r>
            <a:endParaRPr lang="en-IE" sz="2000" dirty="0"/>
          </a:p>
        </p:txBody>
      </p:sp>
      <p:pic>
        <p:nvPicPr>
          <p:cNvPr id="8" name="Picture 1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357950" y="1357298"/>
            <a:ext cx="598364" cy="428625"/>
          </a:xfrm>
          <a:prstGeom prst="rect">
            <a:avLst/>
          </a:prstGeom>
          <a:noFill/>
        </p:spPr>
      </p:pic>
      <p:sp>
        <p:nvSpPr>
          <p:cNvPr id="9" name="مستطيل 8"/>
          <p:cNvSpPr/>
          <p:nvPr/>
        </p:nvSpPr>
        <p:spPr>
          <a:xfrm>
            <a:off x="5786446" y="1285860"/>
            <a:ext cx="473206" cy="400110"/>
          </a:xfrm>
          <a:prstGeom prst="rect">
            <a:avLst/>
          </a:prstGeom>
        </p:spPr>
        <p:txBody>
          <a:bodyPr wrap="none">
            <a:spAutoFit/>
          </a:bodyPr>
          <a:lstStyle/>
          <a:p>
            <a:r>
              <a:rPr lang="en-US" sz="2000" dirty="0" smtClean="0">
                <a:solidFill>
                  <a:srgbClr val="0066FF"/>
                </a:solidFill>
              </a:rPr>
              <a:t>t</a:t>
            </a:r>
            <a:r>
              <a:rPr lang="en-US" sz="2000" baseline="-25000" dirty="0" smtClean="0">
                <a:solidFill>
                  <a:srgbClr val="0066FF"/>
                </a:solidFill>
              </a:rPr>
              <a:t>1/2</a:t>
            </a:r>
            <a:endParaRPr lang="en-IE" sz="2000" dirty="0"/>
          </a:p>
        </p:txBody>
      </p:sp>
      <p:sp>
        <p:nvSpPr>
          <p:cNvPr id="10" name="مستطيل 9"/>
          <p:cNvSpPr/>
          <p:nvPr/>
        </p:nvSpPr>
        <p:spPr>
          <a:xfrm>
            <a:off x="4000496" y="2143116"/>
            <a:ext cx="4857768" cy="369332"/>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value of  </a:t>
            </a:r>
            <a:r>
              <a:rPr lang="en-US" i="1" dirty="0" smtClean="0">
                <a:solidFill>
                  <a:srgbClr val="FF0000"/>
                </a:solidFill>
                <a:latin typeface="Times New Roman" pitchFamily="18" charset="0"/>
                <a:ea typeface="Times New Roman" pitchFamily="18" charset="0"/>
                <a:cs typeface="Times New Roman" pitchFamily="18" charset="0"/>
              </a:rPr>
              <a:t>k </a:t>
            </a:r>
            <a:r>
              <a:rPr lang="en-US" i="1"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is given in terms of Conc</a:t>
            </a:r>
            <a:r>
              <a:rPr lang="en-US" baseline="30000" dirty="0" smtClean="0">
                <a:latin typeface="Times New Roman" pitchFamily="18" charset="0"/>
                <a:ea typeface="Times New Roman" pitchFamily="18" charset="0"/>
                <a:cs typeface="Times New Roman" pitchFamily="18" charset="0"/>
              </a:rPr>
              <a:t>-2</a:t>
            </a:r>
            <a:r>
              <a:rPr lang="en-US" dirty="0" smtClean="0">
                <a:latin typeface="Times New Roman" pitchFamily="18" charset="0"/>
                <a:ea typeface="Times New Roman" pitchFamily="18" charset="0"/>
                <a:cs typeface="Times New Roman" pitchFamily="18" charset="0"/>
              </a:rPr>
              <a:t>.time</a:t>
            </a:r>
            <a:r>
              <a:rPr lang="en-US" baseline="30000" dirty="0" smtClean="0">
                <a:latin typeface="Times New Roman" pitchFamily="18" charset="0"/>
                <a:ea typeface="Times New Roman" pitchFamily="18" charset="0"/>
                <a:cs typeface="Times New Roman" pitchFamily="18" charset="0"/>
              </a:rPr>
              <a:t>-1</a:t>
            </a:r>
            <a:r>
              <a:rPr lang="en-US" dirty="0" smtClean="0">
                <a:latin typeface="Times New Roman" pitchFamily="18" charset="0"/>
                <a:ea typeface="Times New Roman" pitchFamily="18" charset="0"/>
                <a:cs typeface="Times New Roman" pitchFamily="18" charset="0"/>
              </a:rPr>
              <a:t>.</a:t>
            </a:r>
            <a:endParaRPr lang="en-US" dirty="0" smtClean="0">
              <a:latin typeface="Arial" pitchFamily="34" charset="0"/>
              <a:cs typeface="Arial" pitchFamily="34" charset="0"/>
            </a:endParaRPr>
          </a:p>
        </p:txBody>
      </p:sp>
      <p:pic>
        <p:nvPicPr>
          <p:cNvPr id="11" name="صورة 10"/>
          <p:cNvPicPr/>
          <p:nvPr/>
        </p:nvPicPr>
        <p:blipFill>
          <a:blip r:embed="rId6"/>
          <a:srcRect/>
          <a:stretch>
            <a:fillRect/>
          </a:stretch>
        </p:blipFill>
        <p:spPr bwMode="auto">
          <a:xfrm>
            <a:off x="1285852" y="2928934"/>
            <a:ext cx="3664077" cy="2385974"/>
          </a:xfrm>
          <a:prstGeom prst="rect">
            <a:avLst/>
          </a:prstGeom>
          <a:noFill/>
          <a:ln w="9525">
            <a:noFill/>
            <a:miter lim="800000"/>
            <a:headEnd/>
            <a:tailEnd/>
          </a:ln>
        </p:spPr>
      </p:pic>
      <p:pic>
        <p:nvPicPr>
          <p:cNvPr id="12" name="صورة 11"/>
          <p:cNvPicPr/>
          <p:nvPr/>
        </p:nvPicPr>
        <p:blipFill>
          <a:blip r:embed="rId7"/>
          <a:srcRect/>
          <a:stretch>
            <a:fillRect/>
          </a:stretch>
        </p:blipFill>
        <p:spPr bwMode="auto">
          <a:xfrm>
            <a:off x="4714876" y="2857496"/>
            <a:ext cx="3900486" cy="2314540"/>
          </a:xfrm>
          <a:prstGeom prst="rect">
            <a:avLst/>
          </a:prstGeom>
          <a:noFill/>
          <a:ln w="9525">
            <a:noFill/>
            <a:miter lim="800000"/>
            <a:headEnd/>
            <a:tailEnd/>
          </a:ln>
        </p:spPr>
      </p:pic>
      <p:pic>
        <p:nvPicPr>
          <p:cNvPr id="13" name="Picture 1"/>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1071538" y="5214950"/>
            <a:ext cx="4495802" cy="490087"/>
          </a:xfrm>
          <a:prstGeom prst="rect">
            <a:avLst/>
          </a:prstGeom>
          <a:noFill/>
        </p:spPr>
      </p:pic>
      <p:pic>
        <p:nvPicPr>
          <p:cNvPr id="14" name="Picture 20"/>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5734050" y="5143512"/>
            <a:ext cx="3409950" cy="510177"/>
          </a:xfrm>
          <a:prstGeom prst="rect">
            <a:avLst/>
          </a:prstGeom>
          <a:noFill/>
        </p:spPr>
      </p:pic>
      <p:sp>
        <p:nvSpPr>
          <p:cNvPr id="40961" name="Rectangle 1"/>
          <p:cNvSpPr>
            <a:spLocks noChangeArrowheads="1"/>
          </p:cNvSpPr>
          <p:nvPr/>
        </p:nvSpPr>
        <p:spPr bwMode="auto">
          <a:xfrm>
            <a:off x="3286116" y="3143248"/>
            <a:ext cx="28572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62" name="Rectangle 2"/>
          <p:cNvSpPr>
            <a:spLocks noChangeArrowheads="1"/>
          </p:cNvSpPr>
          <p:nvPr/>
        </p:nvSpPr>
        <p:spPr bwMode="auto">
          <a:xfrm>
            <a:off x="6929454" y="3000372"/>
            <a:ext cx="357158"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mc:AlternateContent xmlns:mc="http://schemas.openxmlformats.org/markup-compatibility/2006">
        <mc:Choice xmlns:a14="http://schemas.microsoft.com/office/drawing/2010/main" Requires="a14">
          <p:sp>
            <p:nvSpPr>
              <p:cNvPr id="16" name="مستطيل 15"/>
              <p:cNvSpPr/>
              <p:nvPr/>
            </p:nvSpPr>
            <p:spPr>
              <a:xfrm>
                <a:off x="4714876" y="1357298"/>
                <a:ext cx="1011672" cy="451790"/>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box>
                        <m:boxPr>
                          <m:ctrlPr>
                            <a:rPr lang="en-US" b="1" i="1" smtClean="0">
                              <a:latin typeface="Cambria Math"/>
                            </a:rPr>
                          </m:ctrlPr>
                        </m:boxPr>
                        <m:e>
                          <m:argPr>
                            <m:argSz m:val="-1"/>
                          </m:argPr>
                          <m:f>
                            <m:fPr>
                              <m:ctrlPr>
                                <a:rPr lang="en-US" b="1" i="1">
                                  <a:latin typeface="Cambria Math"/>
                                </a:rPr>
                              </m:ctrlPr>
                            </m:fPr>
                            <m:num>
                              <m:r>
                                <a:rPr lang="en-US" b="1" i="1">
                                  <a:latin typeface="Cambria Math"/>
                                  <a:ea typeface="Calibri"/>
                                  <a:cs typeface="Arial"/>
                                </a:rPr>
                                <m:t>𝟏</m:t>
                              </m:r>
                            </m:num>
                            <m:den>
                              <m:r>
                                <a:rPr lang="en-US" b="1" i="1">
                                  <a:solidFill>
                                    <a:srgbClr val="FF0000"/>
                                  </a:solidFill>
                                  <a:latin typeface="Cambria Math"/>
                                  <a:ea typeface="Calibri"/>
                                  <a:cs typeface="Arial"/>
                                </a:rPr>
                                <m:t>𝒌</m:t>
                              </m:r>
                            </m:den>
                          </m:f>
                        </m:e>
                      </m:box>
                      <m:r>
                        <a:rPr lang="en-US" b="1" i="1">
                          <a:latin typeface="Cambria Math"/>
                          <a:ea typeface="Calibri"/>
                          <a:cs typeface="Arial"/>
                        </a:rPr>
                        <m:t> . </m:t>
                      </m:r>
                      <m:box>
                        <m:boxPr>
                          <m:ctrlPr>
                            <a:rPr lang="en-US" b="1" i="1">
                              <a:latin typeface="Cambria Math"/>
                            </a:rPr>
                          </m:ctrlPr>
                        </m:boxPr>
                        <m:e>
                          <m:argPr>
                            <m:argSz m:val="-1"/>
                          </m:argPr>
                          <m:f>
                            <m:fPr>
                              <m:ctrlPr>
                                <a:rPr lang="en-US" b="1" i="1">
                                  <a:latin typeface="Cambria Math"/>
                                </a:rPr>
                              </m:ctrlPr>
                            </m:fPr>
                            <m:num>
                              <m:r>
                                <a:rPr lang="en-US" b="1" i="1">
                                  <a:latin typeface="Cambria Math"/>
                                  <a:ea typeface="Calibri"/>
                                  <a:cs typeface="Arial"/>
                                </a:rPr>
                                <m:t>𝟑</m:t>
                              </m:r>
                            </m:num>
                            <m:den>
                              <m:sSup>
                                <m:sSupPr>
                                  <m:ctrlPr>
                                    <a:rPr lang="en-US" b="1" i="1">
                                      <a:latin typeface="Cambria Math"/>
                                    </a:rPr>
                                  </m:ctrlPr>
                                </m:sSupPr>
                                <m:e>
                                  <m:r>
                                    <a:rPr lang="en-US" b="1" i="1">
                                      <a:latin typeface="Cambria Math"/>
                                      <a:ea typeface="Calibri"/>
                                      <a:cs typeface="Arial"/>
                                    </a:rPr>
                                    <m:t>𝟐</m:t>
                                  </m:r>
                                  <m:r>
                                    <a:rPr lang="en-US" b="1" i="1">
                                      <a:latin typeface="Cambria Math"/>
                                      <a:ea typeface="Calibri"/>
                                      <a:cs typeface="Arial"/>
                                    </a:rPr>
                                    <m:t>𝒂</m:t>
                                  </m:r>
                                </m:e>
                                <m:sup>
                                  <m:r>
                                    <a:rPr lang="en-US" b="1" i="1">
                                      <a:latin typeface="Cambria Math"/>
                                      <a:ea typeface="Calibri"/>
                                      <a:cs typeface="Arial"/>
                                    </a:rPr>
                                    <m:t>𝟐</m:t>
                                  </m:r>
                                </m:sup>
                              </m:sSup>
                            </m:den>
                          </m:f>
                        </m:e>
                      </m:box>
                    </m:oMath>
                  </m:oMathPara>
                </a14:m>
                <a:endParaRPr lang="ar-SA" b="1" dirty="0"/>
              </a:p>
            </p:txBody>
          </p:sp>
        </mc:Choice>
        <mc:Fallback>
          <p:sp>
            <p:nvSpPr>
              <p:cNvPr id="16" name="مستطيل 15"/>
              <p:cNvSpPr>
                <a:spLocks noRot="1" noChangeAspect="1" noMove="1" noResize="1" noEditPoints="1" noAdjustHandles="1" noChangeArrowheads="1" noChangeShapeType="1" noTextEdit="1"/>
              </p:cNvSpPr>
              <p:nvPr/>
            </p:nvSpPr>
            <p:spPr>
              <a:xfrm>
                <a:off x="4714876" y="1357298"/>
                <a:ext cx="1011672" cy="451790"/>
              </a:xfrm>
              <a:prstGeom prst="rect">
                <a:avLst/>
              </a:prstGeom>
              <a:blipFill rotWithShape="1">
                <a:blip r:embed="rId10"/>
                <a:stretch>
                  <a:fillRect b="-1351"/>
                </a:stretch>
              </a:blipFill>
            </p:spPr>
            <p:txBody>
              <a:bodyPr/>
              <a:lstStyle/>
              <a:p>
                <a:r>
                  <a:rPr lang="ar-SA">
                    <a:noFill/>
                  </a:rPr>
                  <a:t> </a:t>
                </a:r>
              </a:p>
            </p:txBody>
          </p:sp>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22</a:t>
            </a:fld>
            <a:endParaRPr lang="ar-SA"/>
          </a:p>
        </p:txBody>
      </p:sp>
      <p:sp>
        <p:nvSpPr>
          <p:cNvPr id="3" name="مستطيل 2"/>
          <p:cNvSpPr/>
          <p:nvPr/>
        </p:nvSpPr>
        <p:spPr>
          <a:xfrm>
            <a:off x="2786050" y="785794"/>
            <a:ext cx="5214974" cy="646331"/>
          </a:xfrm>
          <a:prstGeom prst="rect">
            <a:avLst/>
          </a:prstGeom>
        </p:spPr>
        <p:txBody>
          <a:bodyPr wrap="square">
            <a:spAutoFit/>
          </a:bodyPr>
          <a:lstStyle/>
          <a:p>
            <a:pPr lvl="0" algn="l"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If we consider of (</a:t>
            </a:r>
            <a:r>
              <a:rPr lang="en-US" b="1" dirty="0" smtClean="0">
                <a:latin typeface="Times New Roman" pitchFamily="18" charset="0"/>
                <a:ea typeface="Times New Roman" pitchFamily="18" charset="0"/>
                <a:cs typeface="Times New Roman" pitchFamily="18" charset="0"/>
              </a:rPr>
              <a:t>n</a:t>
            </a:r>
            <a:r>
              <a:rPr lang="en-US" dirty="0" smtClean="0">
                <a:latin typeface="Times New Roman" pitchFamily="18" charset="0"/>
                <a:ea typeface="Times New Roman" pitchFamily="18" charset="0"/>
                <a:cs typeface="Times New Roman" pitchFamily="18" charset="0"/>
              </a:rPr>
              <a:t>) order involving a single reactant.</a:t>
            </a:r>
            <a:endParaRPr lang="en-US" dirty="0" smtClean="0">
              <a:latin typeface="Arial" pitchFamily="34" charset="0"/>
              <a:cs typeface="Arial" pitchFamily="34" charset="0"/>
            </a:endParaRPr>
          </a:p>
          <a:p>
            <a:pPr lvl="0" algn="l" rtl="0" eaLnBrk="0" fontAlgn="base" hangingPunct="0">
              <a:spcBef>
                <a:spcPct val="0"/>
              </a:spcBef>
              <a:spcAft>
                <a:spcPct val="0"/>
              </a:spcAft>
            </a:pPr>
            <a:r>
              <a:rPr lang="en-US" dirty="0" err="1" smtClean="0">
                <a:latin typeface="Times New Roman" pitchFamily="18" charset="0"/>
                <a:ea typeface="Times New Roman" pitchFamily="18" charset="0"/>
                <a:cs typeface="Times New Roman" pitchFamily="18" charset="0"/>
              </a:rPr>
              <a:t>nA</a:t>
            </a:r>
            <a:r>
              <a:rPr lang="en-US" dirty="0" smtClean="0">
                <a:latin typeface="Times New Roman" pitchFamily="18" charset="0"/>
                <a:ea typeface="Times New Roman" pitchFamily="18" charset="0"/>
                <a:cs typeface="Times New Roman" pitchFamily="18" charset="0"/>
              </a:rPr>
              <a:t> → Products</a:t>
            </a:r>
            <a:endParaRPr lang="en-US" dirty="0" smtClean="0">
              <a:latin typeface="Arial" pitchFamily="34" charset="0"/>
              <a:cs typeface="Arial" pitchFamily="34" charset="0"/>
            </a:endParaRPr>
          </a:p>
        </p:txBody>
      </p:sp>
      <p:sp>
        <p:nvSpPr>
          <p:cNvPr id="327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32769"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857488" y="1643050"/>
            <a:ext cx="3722296" cy="428628"/>
          </a:xfrm>
          <a:prstGeom prst="rect">
            <a:avLst/>
          </a:prstGeom>
          <a:noFill/>
        </p:spPr>
      </p:pic>
      <p:sp>
        <p:nvSpPr>
          <p:cNvPr id="32771" name="Rectangle 3"/>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857488" y="2285992"/>
            <a:ext cx="6067477" cy="466729"/>
          </a:xfrm>
          <a:prstGeom prst="rect">
            <a:avLst/>
          </a:prstGeom>
          <a:noFill/>
        </p:spPr>
      </p:pic>
      <p:pic>
        <p:nvPicPr>
          <p:cNvPr id="9" name="Picture 8"/>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786050" y="2714620"/>
            <a:ext cx="3276600" cy="500166"/>
          </a:xfrm>
          <a:prstGeom prst="rect">
            <a:avLst/>
          </a:prstGeom>
          <a:noFill/>
        </p:spPr>
      </p:pic>
      <p:pic>
        <p:nvPicPr>
          <p:cNvPr id="10" name="Picture 1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928926" y="3286124"/>
            <a:ext cx="5072098" cy="537046"/>
          </a:xfrm>
          <a:prstGeom prst="rect">
            <a:avLst/>
          </a:prstGeom>
          <a:noFill/>
        </p:spPr>
      </p:pic>
      <p:pic>
        <p:nvPicPr>
          <p:cNvPr id="11" name="Picture 1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57488" y="3857628"/>
            <a:ext cx="4062442" cy="555807"/>
          </a:xfrm>
          <a:prstGeom prst="rect">
            <a:avLst/>
          </a:prstGeom>
          <a:noFill/>
        </p:spPr>
      </p:pic>
      <p:pic>
        <p:nvPicPr>
          <p:cNvPr id="12"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000364" y="4429132"/>
            <a:ext cx="3500462" cy="468812"/>
          </a:xfrm>
          <a:prstGeom prst="rect">
            <a:avLst/>
          </a:prstGeom>
          <a:noFill/>
        </p:spPr>
      </p:pic>
      <p:pic>
        <p:nvPicPr>
          <p:cNvPr id="13" name="Picture 1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4714876" y="5072074"/>
            <a:ext cx="2767037" cy="715797"/>
          </a:xfrm>
          <a:prstGeom prst="rect">
            <a:avLst/>
          </a:prstGeom>
          <a:noFill/>
        </p:spPr>
      </p:pic>
      <p:pic>
        <p:nvPicPr>
          <p:cNvPr id="14" name="Picture 20"/>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3143240" y="5857892"/>
            <a:ext cx="3367112" cy="550982"/>
          </a:xfrm>
          <a:prstGeom prst="rect">
            <a:avLst/>
          </a:prstGeom>
          <a:noFill/>
        </p:spPr>
      </p:pic>
      <p:sp>
        <p:nvSpPr>
          <p:cNvPr id="399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9937" name="Picture 1"/>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2928926" y="500042"/>
            <a:ext cx="2914670" cy="285752"/>
          </a:xfrm>
          <a:prstGeom prst="rect">
            <a:avLst/>
          </a:prstGeom>
          <a:noFill/>
        </p:spPr>
      </p:pic>
      <p:sp>
        <p:nvSpPr>
          <p:cNvPr id="39939" name="Rectangle 3"/>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7" name="Straight Connector 7"/>
          <p:cNvCxnSpPr/>
          <p:nvPr/>
        </p:nvCxnSpPr>
        <p:spPr>
          <a:xfrm flipV="1">
            <a:off x="5786446" y="5072074"/>
            <a:ext cx="3048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7"/>
          <p:cNvCxnSpPr/>
          <p:nvPr/>
        </p:nvCxnSpPr>
        <p:spPr>
          <a:xfrm flipV="1">
            <a:off x="6572264" y="5429264"/>
            <a:ext cx="304800" cy="304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23</a:t>
            </a:fld>
            <a:endParaRPr lang="ar-SA"/>
          </a:p>
        </p:txBody>
      </p:sp>
      <p:sp>
        <p:nvSpPr>
          <p:cNvPr id="3" name="مستطيل 2"/>
          <p:cNvSpPr/>
          <p:nvPr/>
        </p:nvSpPr>
        <p:spPr>
          <a:xfrm>
            <a:off x="2500298" y="714356"/>
            <a:ext cx="5072098" cy="2031325"/>
          </a:xfrm>
          <a:prstGeom prst="rect">
            <a:avLst/>
          </a:prstGeom>
        </p:spPr>
        <p:txBody>
          <a:bodyPr wrap="square">
            <a:spAutoFit/>
          </a:bodyPr>
          <a:lstStyle/>
          <a:p>
            <a:pPr lvl="0" algn="just" rtl="0" fontAlgn="base">
              <a:spcBef>
                <a:spcPct val="0"/>
              </a:spcBef>
              <a:spcAft>
                <a:spcPct val="0"/>
              </a:spcAft>
            </a:pP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Not all reactions are simple and direct as these given before it is now necessary to consider some complications arising from the possibility of the occurrence of other processes at the same time; example: opposing side reactions, (parallel) and consecutive reactions.</a:t>
            </a:r>
            <a:endParaRPr lang="en-IE" dirty="0"/>
          </a:p>
        </p:txBody>
      </p:sp>
      <p:sp>
        <p:nvSpPr>
          <p:cNvPr id="4" name="مستطيل 3"/>
          <p:cNvSpPr/>
          <p:nvPr/>
        </p:nvSpPr>
        <p:spPr>
          <a:xfrm>
            <a:off x="2571736" y="3143248"/>
            <a:ext cx="4572000" cy="1292662"/>
          </a:xfrm>
          <a:prstGeom prst="rect">
            <a:avLst/>
          </a:prstGeom>
        </p:spPr>
        <p:txBody>
          <a:bodyPr>
            <a:spAutoFit/>
          </a:bodyPr>
          <a:lstStyle/>
          <a:p>
            <a:pPr lvl="0" algn="justLow" rtl="0" fontAlgn="base">
              <a:spcBef>
                <a:spcPct val="0"/>
              </a:spcBef>
              <a:spcAft>
                <a:spcPct val="0"/>
              </a:spcAft>
            </a:pPr>
            <a:endParaRPr lang="en-US" b="1" dirty="0" smtClean="0">
              <a:latin typeface="Times New Roman" pitchFamily="18" charset="0"/>
              <a:ea typeface="Times New Roman" pitchFamily="18" charset="0"/>
              <a:cs typeface="Times New Roman" pitchFamily="18" charset="0"/>
            </a:endParaRPr>
          </a:p>
          <a:p>
            <a:pPr lvl="0" algn="justLow" rtl="0" fontAlgn="base">
              <a:spcBef>
                <a:spcPct val="0"/>
              </a:spcBef>
              <a:spcAft>
                <a:spcPct val="0"/>
              </a:spcAft>
            </a:pPr>
            <a:endParaRPr lang="en-US" dirty="0" smtClean="0">
              <a:latin typeface="Arial" pitchFamily="34" charset="0"/>
              <a:cs typeface="Arial" pitchFamily="34" charset="0"/>
            </a:endParaRPr>
          </a:p>
          <a:p>
            <a:pPr lvl="0" algn="justLow"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Consider the reaction </a:t>
            </a:r>
            <a:r>
              <a:rPr lang="en-US" sz="1200" dirty="0" smtClean="0">
                <a:latin typeface="Times New Roman" pitchFamily="18" charset="0"/>
                <a:ea typeface="Times New Roman" pitchFamily="18" charset="0"/>
                <a:cs typeface="Times New Roman" pitchFamily="18" charset="0"/>
              </a:rPr>
              <a:t>:</a:t>
            </a:r>
          </a:p>
          <a:p>
            <a:pPr lvl="0" algn="justLow" rtl="0" eaLnBrk="0" fontAlgn="base" hangingPunct="0">
              <a:spcBef>
                <a:spcPct val="0"/>
              </a:spcBef>
              <a:spcAft>
                <a:spcPct val="0"/>
              </a:spcAft>
            </a:pPr>
            <a:endParaRPr lang="en-US" sz="1200" dirty="0" smtClean="0">
              <a:latin typeface="Times New Roman" pitchFamily="18" charset="0"/>
              <a:ea typeface="Times New Roman" pitchFamily="18" charset="0"/>
              <a:cs typeface="Times New Roman" pitchFamily="18" charset="0"/>
            </a:endParaRPr>
          </a:p>
          <a:p>
            <a:pPr lvl="0" algn="justLow" rtl="0" eaLnBrk="0" fontAlgn="base" hangingPunct="0">
              <a:spcBef>
                <a:spcPct val="0"/>
              </a:spcBef>
              <a:spcAft>
                <a:spcPct val="0"/>
              </a:spcAft>
            </a:pPr>
            <a:r>
              <a:rPr lang="en-US" sz="1200" dirty="0" smtClean="0">
                <a:latin typeface="Times New Roman" pitchFamily="18" charset="0"/>
                <a:ea typeface="Times New Roman" pitchFamily="18" charset="0"/>
                <a:cs typeface="Times New Roman" pitchFamily="18" charset="0"/>
              </a:rPr>
              <a:t>   </a:t>
            </a:r>
            <a:endParaRPr lang="en-US" sz="1600" dirty="0" smtClean="0">
              <a:latin typeface="Arial" pitchFamily="34" charset="0"/>
              <a:cs typeface="Arial" pitchFamily="34" charset="0"/>
            </a:endParaRPr>
          </a:p>
        </p:txBody>
      </p:sp>
      <p:pic>
        <p:nvPicPr>
          <p:cNvPr id="5" name="Picture 1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5286380" y="3571876"/>
            <a:ext cx="447675" cy="685800"/>
          </a:xfrm>
          <a:prstGeom prst="rect">
            <a:avLst/>
          </a:prstGeom>
          <a:noFill/>
        </p:spPr>
      </p:pic>
      <p:sp>
        <p:nvSpPr>
          <p:cNvPr id="6" name="مستطيل 5"/>
          <p:cNvSpPr/>
          <p:nvPr/>
        </p:nvSpPr>
        <p:spPr>
          <a:xfrm>
            <a:off x="2500298" y="4286256"/>
            <a:ext cx="5143536" cy="1754326"/>
          </a:xfrm>
          <a:prstGeom prst="rect">
            <a:avLst/>
          </a:prstGeom>
        </p:spPr>
        <p:txBody>
          <a:bodyPr wrap="square">
            <a:spAutoFit/>
          </a:bodyPr>
          <a:lstStyle/>
          <a:p>
            <a:pPr lvl="0" algn="just" rtl="0" eaLnBrk="0" fontAlgn="base" hangingPunct="0">
              <a:spcBef>
                <a:spcPct val="0"/>
              </a:spcBef>
              <a:spcAft>
                <a:spcPct val="0"/>
              </a:spcAft>
            </a:pPr>
            <a:r>
              <a:rPr lang="en-US" i="1" dirty="0" smtClean="0">
                <a:latin typeface="Times New Roman" pitchFamily="18" charset="0"/>
                <a:ea typeface="Times New Roman" pitchFamily="18" charset="0"/>
                <a:cs typeface="Times New Roman" pitchFamily="18" charset="0"/>
              </a:rPr>
              <a:t>(</a:t>
            </a:r>
            <a:r>
              <a:rPr lang="en-US" i="1" dirty="0" smtClean="0">
                <a:solidFill>
                  <a:srgbClr val="FF0000"/>
                </a:solidFill>
                <a:latin typeface="Times New Roman" pitchFamily="18" charset="0"/>
                <a:ea typeface="Times New Roman" pitchFamily="18" charset="0"/>
                <a:cs typeface="Times New Roman" pitchFamily="18" charset="0"/>
              </a:rPr>
              <a:t>k</a:t>
            </a:r>
            <a:r>
              <a:rPr lang="en-US" dirty="0" smtClean="0">
                <a:latin typeface="Times New Roman" pitchFamily="18" charset="0"/>
                <a:ea typeface="Times New Roman" pitchFamily="18" charset="0"/>
                <a:cs typeface="Times New Roman" pitchFamily="18" charset="0"/>
              </a:rPr>
              <a:t>) is the specific rate of forward reaction and (</a:t>
            </a:r>
            <a:r>
              <a:rPr lang="en-US" i="1" dirty="0" smtClean="0">
                <a:solidFill>
                  <a:srgbClr val="FF0000"/>
                </a:solidFill>
                <a:latin typeface="Times New Roman" pitchFamily="18" charset="0"/>
                <a:ea typeface="Times New Roman" pitchFamily="18" charset="0"/>
                <a:cs typeface="Times New Roman" pitchFamily="18" charset="0"/>
              </a:rPr>
              <a:t>k</a:t>
            </a:r>
            <a:r>
              <a:rPr lang="en-US" i="1" baseline="30000" dirty="0" smtClean="0">
                <a:solidFill>
                  <a:srgbClr val="FF0000"/>
                </a:solidFill>
                <a:latin typeface="Times New Roman" pitchFamily="18" charset="0"/>
                <a:ea typeface="Times New Roman" pitchFamily="18" charset="0"/>
                <a:cs typeface="Times New Roman" pitchFamily="18" charset="0"/>
              </a:rPr>
              <a:t>*</a:t>
            </a:r>
            <a:r>
              <a:rPr lang="en-US" dirty="0" smtClean="0">
                <a:latin typeface="Times New Roman" pitchFamily="18" charset="0"/>
                <a:ea typeface="Times New Roman" pitchFamily="18" charset="0"/>
                <a:cs typeface="Times New Roman" pitchFamily="18" charset="0"/>
              </a:rPr>
              <a:t>)for backward reaction.</a:t>
            </a:r>
            <a:endParaRPr lang="en-US" dirty="0" smtClean="0">
              <a:latin typeface="Arial" pitchFamily="34" charset="0"/>
              <a:cs typeface="Arial" pitchFamily="34" charset="0"/>
            </a:endParaRPr>
          </a:p>
          <a:p>
            <a:pPr lvl="0" algn="just" rtl="0" eaLnBrk="0" fontAlgn="base" hangingPunct="0">
              <a:spcBef>
                <a:spcPct val="0"/>
              </a:spcBef>
              <a:spcAft>
                <a:spcPct val="0"/>
              </a:spcAft>
            </a:pPr>
            <a:r>
              <a:rPr lang="en-US" dirty="0" smtClean="0">
                <a:latin typeface="Times New Roman" pitchFamily="18" charset="0"/>
                <a:ea typeface="Times New Roman" pitchFamily="18" charset="0"/>
                <a:cs typeface="Times New Roman" pitchFamily="18" charset="0"/>
              </a:rPr>
              <a:t>If (</a:t>
            </a:r>
            <a:r>
              <a:rPr lang="en-US" i="1"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is the concentration of reactants at time(</a:t>
            </a:r>
            <a:r>
              <a:rPr lang="en-US" i="1" dirty="0" smtClean="0">
                <a:latin typeface="Times New Roman" pitchFamily="18" charset="0"/>
                <a:ea typeface="Times New Roman" pitchFamily="18" charset="0"/>
                <a:cs typeface="Times New Roman" pitchFamily="18" charset="0"/>
              </a:rPr>
              <a:t>t</a:t>
            </a:r>
            <a:r>
              <a:rPr lang="en-US" dirty="0" smtClean="0">
                <a:latin typeface="Times New Roman" pitchFamily="18" charset="0"/>
                <a:ea typeface="Times New Roman" pitchFamily="18" charset="0"/>
                <a:cs typeface="Times New Roman" pitchFamily="18" charset="0"/>
              </a:rPr>
              <a:t>) = 0 and there is no any amount of products B, then after time (t) the amounts present of A and B are (</a:t>
            </a:r>
            <a:r>
              <a:rPr lang="en-US" i="1" dirty="0" smtClean="0">
                <a:latin typeface="Times New Roman" pitchFamily="18" charset="0"/>
                <a:ea typeface="Times New Roman" pitchFamily="18" charset="0"/>
                <a:cs typeface="Times New Roman" pitchFamily="18" charset="0"/>
              </a:rPr>
              <a:t>a-x</a:t>
            </a:r>
            <a:r>
              <a:rPr lang="en-US" dirty="0" smtClean="0">
                <a:latin typeface="Times New Roman" pitchFamily="18" charset="0"/>
                <a:ea typeface="Times New Roman" pitchFamily="18" charset="0"/>
                <a:cs typeface="Times New Roman" pitchFamily="18" charset="0"/>
              </a:rPr>
              <a:t>) and (</a:t>
            </a:r>
            <a:r>
              <a:rPr lang="en-US" i="1" dirty="0" smtClean="0">
                <a:latin typeface="Times New Roman" pitchFamily="18" charset="0"/>
                <a:ea typeface="Times New Roman" pitchFamily="18" charset="0"/>
                <a:cs typeface="Times New Roman" pitchFamily="18" charset="0"/>
              </a:rPr>
              <a:t>x</a:t>
            </a:r>
            <a:r>
              <a:rPr lang="en-US" dirty="0" smtClean="0">
                <a:latin typeface="Times New Roman" pitchFamily="18" charset="0"/>
                <a:ea typeface="Times New Roman" pitchFamily="18" charset="0"/>
                <a:cs typeface="Times New Roman" pitchFamily="18" charset="0"/>
              </a:rPr>
              <a:t>) respectively.</a:t>
            </a:r>
            <a:endParaRPr lang="en-US" dirty="0" smtClean="0">
              <a:latin typeface="Arial" pitchFamily="34" charset="0"/>
              <a:cs typeface="Arial" pitchFamily="34" charset="0"/>
            </a:endParaRPr>
          </a:p>
        </p:txBody>
      </p:sp>
      <p:sp>
        <p:nvSpPr>
          <p:cNvPr id="389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38913"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86050" y="500042"/>
            <a:ext cx="4000528" cy="390677"/>
          </a:xfrm>
          <a:prstGeom prst="rect">
            <a:avLst/>
          </a:prstGeom>
          <a:noFill/>
        </p:spPr>
      </p:pic>
      <p:sp>
        <p:nvSpPr>
          <p:cNvPr id="38915" name="Rectangle 3"/>
          <p:cNvSpPr>
            <a:spLocks noChangeArrowheads="1"/>
          </p:cNvSpPr>
          <p:nvPr/>
        </p:nvSpPr>
        <p:spPr bwMode="auto">
          <a:xfrm>
            <a:off x="0" y="695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3"/>
          <p:cNvSpPr>
            <a:spLocks noChangeArrowheads="1"/>
          </p:cNvSpPr>
          <p:nvPr/>
        </p:nvSpPr>
        <p:spPr bwMode="auto">
          <a:xfrm>
            <a:off x="0" y="6953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891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38916"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571736" y="3071810"/>
            <a:ext cx="3714776" cy="3065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24</a:t>
            </a:fld>
            <a:endParaRPr lang="ar-SA"/>
          </a:p>
        </p:txBody>
      </p:sp>
      <p:pic>
        <p:nvPicPr>
          <p:cNvPr id="3"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571868" y="571480"/>
            <a:ext cx="1924037" cy="370899"/>
          </a:xfrm>
          <a:prstGeom prst="rect">
            <a:avLst/>
          </a:prstGeom>
          <a:noFill/>
        </p:spPr>
      </p:pic>
      <p:pic>
        <p:nvPicPr>
          <p:cNvPr id="4" name="Picture 30"/>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571868" y="1214422"/>
            <a:ext cx="4495819" cy="343356"/>
          </a:xfrm>
          <a:prstGeom prst="rect">
            <a:avLst/>
          </a:prstGeom>
          <a:noFill/>
        </p:spPr>
      </p:pic>
      <p:sp>
        <p:nvSpPr>
          <p:cNvPr id="5" name="مستطيل 4"/>
          <p:cNvSpPr/>
          <p:nvPr/>
        </p:nvSpPr>
        <p:spPr>
          <a:xfrm>
            <a:off x="3428992" y="1785926"/>
            <a:ext cx="5286396" cy="646331"/>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Where </a:t>
            </a:r>
            <a:r>
              <a:rPr lang="en-US" i="1" dirty="0" err="1" smtClean="0">
                <a:latin typeface="Times New Roman" pitchFamily="18" charset="0"/>
                <a:ea typeface="Times New Roman" pitchFamily="18" charset="0"/>
                <a:cs typeface="Times New Roman" pitchFamily="18" charset="0"/>
              </a:rPr>
              <a:t>x</a:t>
            </a:r>
            <a:r>
              <a:rPr lang="en-US" i="1" baseline="-30000" dirty="0" err="1" smtClean="0">
                <a:latin typeface="Times New Roman" pitchFamily="18" charset="0"/>
                <a:ea typeface="Times New Roman" pitchFamily="18" charset="0"/>
                <a:cs typeface="Times New Roman" pitchFamily="18" charset="0"/>
              </a:rPr>
              <a:t>e</a:t>
            </a:r>
            <a:r>
              <a:rPr lang="en-US" dirty="0" smtClean="0">
                <a:latin typeface="Times New Roman" pitchFamily="18" charset="0"/>
                <a:ea typeface="Times New Roman" pitchFamily="18" charset="0"/>
                <a:cs typeface="Times New Roman" pitchFamily="18" charset="0"/>
              </a:rPr>
              <a:t> is the amount of B formed or of A changed at equilibrium</a:t>
            </a:r>
            <a:r>
              <a:rPr lang="en-US" sz="1200" dirty="0" smtClean="0">
                <a:latin typeface="Times New Roman" pitchFamily="18" charset="0"/>
                <a:ea typeface="Times New Roman" pitchFamily="18" charset="0"/>
                <a:cs typeface="Times New Roman" pitchFamily="18" charset="0"/>
              </a:rPr>
              <a:t>.</a:t>
            </a:r>
            <a:endParaRPr lang="en-US" sz="1600" dirty="0" smtClean="0">
              <a:latin typeface="Arial" pitchFamily="34" charset="0"/>
              <a:cs typeface="Arial" pitchFamily="34" charset="0"/>
            </a:endParaRPr>
          </a:p>
        </p:txBody>
      </p:sp>
      <p:pic>
        <p:nvPicPr>
          <p:cNvPr id="6"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571868" y="2500306"/>
            <a:ext cx="1840716" cy="572938"/>
          </a:xfrm>
          <a:prstGeom prst="rect">
            <a:avLst/>
          </a:prstGeom>
          <a:noFill/>
        </p:spPr>
      </p:pic>
      <p:pic>
        <p:nvPicPr>
          <p:cNvPr id="7"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643306" y="3000372"/>
            <a:ext cx="3245262" cy="528640"/>
          </a:xfrm>
          <a:prstGeom prst="rect">
            <a:avLst/>
          </a:prstGeom>
          <a:noFill/>
        </p:spPr>
      </p:pic>
      <p:pic>
        <p:nvPicPr>
          <p:cNvPr id="8" name="Picture 1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4214810" y="3500438"/>
            <a:ext cx="3000397" cy="567642"/>
          </a:xfrm>
          <a:prstGeom prst="rect">
            <a:avLst/>
          </a:prstGeom>
          <a:noFill/>
        </p:spPr>
      </p:pic>
      <p:pic>
        <p:nvPicPr>
          <p:cNvPr id="9" name="Picture 16"/>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286248" y="4071942"/>
            <a:ext cx="3286149" cy="534144"/>
          </a:xfrm>
          <a:prstGeom prst="rect">
            <a:avLst/>
          </a:prstGeom>
          <a:noFill/>
        </p:spPr>
      </p:pic>
      <p:pic>
        <p:nvPicPr>
          <p:cNvPr id="10" name="Picture 22"/>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4286248" y="4572008"/>
            <a:ext cx="1357322" cy="575136"/>
          </a:xfrm>
          <a:prstGeom prst="rect">
            <a:avLst/>
          </a:prstGeom>
          <a:noFill/>
        </p:spPr>
      </p:pic>
      <p:pic>
        <p:nvPicPr>
          <p:cNvPr id="11" name="Picture 24"/>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143372" y="5500702"/>
            <a:ext cx="4214842" cy="540364"/>
          </a:xfrm>
          <a:prstGeom prst="rect">
            <a:avLst/>
          </a:prstGeom>
          <a:noFill/>
        </p:spPr>
      </p:pic>
      <p:cxnSp>
        <p:nvCxnSpPr>
          <p:cNvPr id="12" name="Straight Connector 9"/>
          <p:cNvCxnSpPr/>
          <p:nvPr/>
        </p:nvCxnSpPr>
        <p:spPr>
          <a:xfrm flipV="1">
            <a:off x="4929190" y="4214818"/>
            <a:ext cx="285792" cy="21907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V="1">
            <a:off x="6143636" y="4214818"/>
            <a:ext cx="285792" cy="21907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25</a:t>
            </a:fld>
            <a:endParaRPr lang="ar-SA"/>
          </a:p>
        </p:txBody>
      </p:sp>
      <p:pic>
        <p:nvPicPr>
          <p:cNvPr id="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643174" y="714356"/>
            <a:ext cx="5072098" cy="434098"/>
          </a:xfrm>
          <a:prstGeom prst="rect">
            <a:avLst/>
          </a:prstGeom>
          <a:noFill/>
        </p:spPr>
      </p:pic>
      <p:pic>
        <p:nvPicPr>
          <p:cNvPr id="4"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643174" y="1142984"/>
            <a:ext cx="4214842" cy="566971"/>
          </a:xfrm>
          <a:prstGeom prst="rect">
            <a:avLst/>
          </a:prstGeom>
          <a:noFill/>
        </p:spPr>
      </p:pic>
      <p:pic>
        <p:nvPicPr>
          <p:cNvPr id="5"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643174" y="1571612"/>
            <a:ext cx="2786082" cy="494725"/>
          </a:xfrm>
          <a:prstGeom prst="rect">
            <a:avLst/>
          </a:prstGeom>
          <a:noFill/>
        </p:spPr>
      </p:pic>
      <p:pic>
        <p:nvPicPr>
          <p:cNvPr id="6" name="Picture 1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643174" y="2071678"/>
            <a:ext cx="2786082" cy="640350"/>
          </a:xfrm>
          <a:prstGeom prst="rect">
            <a:avLst/>
          </a:prstGeom>
          <a:noFill/>
        </p:spPr>
      </p:pic>
      <p:sp>
        <p:nvSpPr>
          <p:cNvPr id="7" name="مستطيل 6"/>
          <p:cNvSpPr/>
          <p:nvPr/>
        </p:nvSpPr>
        <p:spPr>
          <a:xfrm>
            <a:off x="2786050" y="2786058"/>
            <a:ext cx="5357850" cy="646331"/>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value of the specific rate of forward reaction can be known if both (</a:t>
            </a:r>
            <a:r>
              <a:rPr lang="en-US" i="1"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and (</a:t>
            </a:r>
            <a:r>
              <a:rPr lang="en-US" i="1" dirty="0" err="1" smtClean="0">
                <a:latin typeface="Times New Roman" pitchFamily="18" charset="0"/>
                <a:ea typeface="Times New Roman" pitchFamily="18" charset="0"/>
                <a:cs typeface="Times New Roman" pitchFamily="18" charset="0"/>
              </a:rPr>
              <a:t>x</a:t>
            </a:r>
            <a:r>
              <a:rPr lang="en-US" i="1" baseline="-30000" dirty="0" err="1" smtClean="0">
                <a:latin typeface="Times New Roman" pitchFamily="18" charset="0"/>
                <a:ea typeface="Times New Roman" pitchFamily="18" charset="0"/>
                <a:cs typeface="Times New Roman" pitchFamily="18" charset="0"/>
              </a:rPr>
              <a:t>e</a:t>
            </a:r>
            <a:r>
              <a:rPr lang="en-US" dirty="0" smtClean="0">
                <a:latin typeface="Times New Roman" pitchFamily="18" charset="0"/>
                <a:ea typeface="Times New Roman" pitchFamily="18" charset="0"/>
                <a:cs typeface="Times New Roman" pitchFamily="18" charset="0"/>
              </a:rPr>
              <a:t>) are known.</a:t>
            </a:r>
            <a:endParaRPr lang="en-US" dirty="0" smtClean="0">
              <a:latin typeface="Arial" pitchFamily="34" charset="0"/>
              <a:cs typeface="Arial" pitchFamily="34" charset="0"/>
            </a:endParaRPr>
          </a:p>
        </p:txBody>
      </p:sp>
      <p:pic>
        <p:nvPicPr>
          <p:cNvPr id="8" name="Picture 18"/>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786050" y="3500438"/>
            <a:ext cx="3143272" cy="470902"/>
          </a:xfrm>
          <a:prstGeom prst="rect">
            <a:avLst/>
          </a:prstGeom>
          <a:noFill/>
        </p:spPr>
      </p:pic>
      <p:pic>
        <p:nvPicPr>
          <p:cNvPr id="9" name="Picture 2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786050" y="4000504"/>
            <a:ext cx="3857652" cy="465578"/>
          </a:xfrm>
          <a:prstGeom prst="rect">
            <a:avLst/>
          </a:prstGeom>
          <a:noFill/>
        </p:spPr>
      </p:pic>
      <p:sp>
        <p:nvSpPr>
          <p:cNvPr id="10" name="مستطيل 9"/>
          <p:cNvSpPr/>
          <p:nvPr/>
        </p:nvSpPr>
        <p:spPr>
          <a:xfrm>
            <a:off x="2857488" y="4714884"/>
            <a:ext cx="5429288" cy="646331"/>
          </a:xfrm>
          <a:prstGeom prst="rect">
            <a:avLst/>
          </a:prstGeom>
        </p:spPr>
        <p:txBody>
          <a:bodyPr wrap="square">
            <a:spAutoFit/>
          </a:bodyPr>
          <a:lstStyle/>
          <a:p>
            <a:pPr lvl="0" algn="justLow" rtl="0" fontAlgn="base">
              <a:spcBef>
                <a:spcPct val="0"/>
              </a:spcBef>
              <a:spcAft>
                <a:spcPct val="0"/>
              </a:spcAft>
            </a:pPr>
            <a:r>
              <a:rPr lang="en-US" dirty="0" smtClean="0">
                <a:latin typeface="Times New Roman" pitchFamily="18" charset="0"/>
                <a:ea typeface="Times New Roman" pitchFamily="18" charset="0"/>
                <a:cs typeface="Times New Roman" pitchFamily="18" charset="0"/>
              </a:rPr>
              <a:t>A reversible first order reaction may be treated as if it is not reversible; (</a:t>
            </a:r>
            <a:r>
              <a:rPr lang="en-US" i="1" dirty="0" err="1" smtClean="0">
                <a:latin typeface="Times New Roman" pitchFamily="18" charset="0"/>
                <a:ea typeface="Times New Roman" pitchFamily="18" charset="0"/>
                <a:cs typeface="Times New Roman" pitchFamily="18" charset="0"/>
              </a:rPr>
              <a:t>x</a:t>
            </a:r>
            <a:r>
              <a:rPr lang="en-US" i="1" baseline="-30000" dirty="0" err="1" smtClean="0">
                <a:latin typeface="Times New Roman" pitchFamily="18" charset="0"/>
                <a:ea typeface="Times New Roman" pitchFamily="18" charset="0"/>
                <a:cs typeface="Times New Roman" pitchFamily="18" charset="0"/>
              </a:rPr>
              <a:t>e</a:t>
            </a:r>
            <a:r>
              <a:rPr lang="en-US" dirty="0" smtClean="0">
                <a:latin typeface="Times New Roman" pitchFamily="18" charset="0"/>
                <a:ea typeface="Times New Roman" pitchFamily="18" charset="0"/>
                <a:cs typeface="Times New Roman" pitchFamily="18" charset="0"/>
              </a:rPr>
              <a:t>) replaces (</a:t>
            </a:r>
            <a:r>
              <a:rPr lang="en-US" i="1"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and (</a:t>
            </a:r>
            <a:r>
              <a:rPr lang="en-US" i="1" dirty="0" smtClean="0">
                <a:solidFill>
                  <a:srgbClr val="FF0000"/>
                </a:solidFill>
                <a:latin typeface="Times New Roman" pitchFamily="18" charset="0"/>
                <a:ea typeface="Times New Roman" pitchFamily="18" charset="0"/>
                <a:cs typeface="Times New Roman" pitchFamily="18" charset="0"/>
              </a:rPr>
              <a:t>k</a:t>
            </a:r>
            <a:r>
              <a:rPr lang="en-US" i="1" dirty="0" smtClean="0">
                <a:latin typeface="Times New Roman" pitchFamily="18" charset="0"/>
                <a:ea typeface="Times New Roman" pitchFamily="18" charset="0"/>
                <a:cs typeface="Times New Roman" pitchFamily="18" charset="0"/>
              </a:rPr>
              <a:t> + </a:t>
            </a:r>
            <a:r>
              <a:rPr lang="en-US" i="1" dirty="0" smtClean="0">
                <a:solidFill>
                  <a:srgbClr val="FF0000"/>
                </a:solidFill>
                <a:latin typeface="Times New Roman" pitchFamily="18" charset="0"/>
                <a:ea typeface="Times New Roman" pitchFamily="18" charset="0"/>
                <a:cs typeface="Times New Roman" pitchFamily="18" charset="0"/>
              </a:rPr>
              <a:t>k</a:t>
            </a:r>
            <a:r>
              <a:rPr lang="en-US" i="1" baseline="30000" dirty="0" smtClean="0">
                <a:solidFill>
                  <a:srgbClr val="FF0000"/>
                </a:solidFill>
                <a:latin typeface="Times New Roman" pitchFamily="18" charset="0"/>
                <a:ea typeface="Times New Roman" pitchFamily="18" charset="0"/>
                <a:cs typeface="Times New Roman" pitchFamily="18" charset="0"/>
              </a:rPr>
              <a:t>*</a:t>
            </a:r>
            <a:r>
              <a:rPr lang="en-US" dirty="0" smtClean="0">
                <a:latin typeface="Times New Roman" pitchFamily="18" charset="0"/>
                <a:ea typeface="Times New Roman" pitchFamily="18" charset="0"/>
                <a:cs typeface="Times New Roman" pitchFamily="18" charset="0"/>
              </a:rPr>
              <a:t>) replaces</a:t>
            </a:r>
            <a:r>
              <a:rPr lang="en-US" i="1" dirty="0" smtClean="0">
                <a:latin typeface="Times New Roman" pitchFamily="18" charset="0"/>
                <a:ea typeface="Times New Roman" pitchFamily="18" charset="0"/>
                <a:cs typeface="Times New Roman" pitchFamily="18" charset="0"/>
              </a:rPr>
              <a:t>( </a:t>
            </a:r>
            <a:r>
              <a:rPr lang="en-US" i="1" dirty="0" smtClean="0">
                <a:solidFill>
                  <a:srgbClr val="FF0000"/>
                </a:solidFill>
                <a:latin typeface="Times New Roman" pitchFamily="18" charset="0"/>
                <a:ea typeface="Times New Roman" pitchFamily="18" charset="0"/>
                <a:cs typeface="Times New Roman" pitchFamily="18" charset="0"/>
              </a:rPr>
              <a:t>k </a:t>
            </a:r>
            <a:r>
              <a:rPr lang="en-US" i="1" dirty="0" smtClean="0">
                <a:latin typeface="Times New Roman" pitchFamily="18" charset="0"/>
                <a:ea typeface="Times New Roman" pitchFamily="18" charset="0"/>
                <a:cs typeface="Times New Roman" pitchFamily="18" charset="0"/>
              </a:rPr>
              <a:t>).</a:t>
            </a:r>
            <a:r>
              <a:rPr lang="en-US" dirty="0" smtClean="0">
                <a:latin typeface="Times New Roman" pitchFamily="18" charset="0"/>
                <a:ea typeface="Times New Roman" pitchFamily="18" charset="0"/>
                <a:cs typeface="Times New Roman" pitchFamily="18" charset="0"/>
              </a:rPr>
              <a:t> </a:t>
            </a: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26</a:t>
            </a:fld>
            <a:endParaRPr lang="ar-SA"/>
          </a:p>
        </p:txBody>
      </p:sp>
      <p:sp>
        <p:nvSpPr>
          <p:cNvPr id="3" name="مستطيل 2"/>
          <p:cNvSpPr/>
          <p:nvPr/>
        </p:nvSpPr>
        <p:spPr>
          <a:xfrm>
            <a:off x="2285984" y="642918"/>
            <a:ext cx="6215090" cy="707886"/>
          </a:xfrm>
          <a:prstGeom prst="rect">
            <a:avLst/>
          </a:prstGeom>
        </p:spPr>
        <p:txBody>
          <a:bodyPr wrap="square">
            <a:spAutoFit/>
          </a:bodyPr>
          <a:lstStyle/>
          <a:p>
            <a:pPr algn="l" rtl="0"/>
            <a:r>
              <a:rPr lang="en-US" sz="2000" dirty="0" smtClean="0">
                <a:latin typeface="Times New Roman" pitchFamily="18" charset="0"/>
                <a:cs typeface="Times New Roman" pitchFamily="18" charset="0"/>
              </a:rPr>
              <a:t>Example: the formation of Ethyl acetate from Alcohol and  	   Acetic acid.</a:t>
            </a:r>
            <a:endParaRPr lang="en-IE" sz="2000" dirty="0">
              <a:latin typeface="Times New Roman" pitchFamily="18" charset="0"/>
              <a:cs typeface="Times New Roman" pitchFamily="18" charset="0"/>
            </a:endParaRPr>
          </a:p>
        </p:txBody>
      </p:sp>
      <p:pic>
        <p:nvPicPr>
          <p:cNvPr id="4"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428992" y="1214422"/>
            <a:ext cx="4143405" cy="729147"/>
          </a:xfrm>
          <a:prstGeom prst="rect">
            <a:avLst/>
          </a:prstGeom>
          <a:noFill/>
        </p:spPr>
      </p:pic>
      <p:pic>
        <p:nvPicPr>
          <p:cNvPr id="5" name="صورة 4" descr="http://upload.wikimedia.org/wikipedia/commons/thumb/2/24/ChemicalEquilibrium.svg/300px-ChemicalEquilibrium.svg.png">
            <a:hlinkClick r:id="rId4"/>
          </p:cNvPr>
          <p:cNvPicPr/>
          <p:nvPr/>
        </p:nvPicPr>
        <p:blipFill>
          <a:blip r:embed="rId5"/>
          <a:srcRect/>
          <a:stretch>
            <a:fillRect/>
          </a:stretch>
        </p:blipFill>
        <p:spPr bwMode="auto">
          <a:xfrm>
            <a:off x="2357422" y="1928802"/>
            <a:ext cx="3857652" cy="2787332"/>
          </a:xfrm>
          <a:prstGeom prst="rect">
            <a:avLst/>
          </a:prstGeom>
          <a:noFill/>
          <a:ln w="9525">
            <a:noFill/>
            <a:miter lim="800000"/>
            <a:headEnd/>
            <a:tailEnd/>
          </a:ln>
        </p:spPr>
      </p:pic>
      <p:sp>
        <p:nvSpPr>
          <p:cNvPr id="3584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35841" name="Picture 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643174" y="4714884"/>
            <a:ext cx="4795276" cy="214314"/>
          </a:xfrm>
          <a:prstGeom prst="rect">
            <a:avLst/>
          </a:prstGeom>
          <a:noFill/>
        </p:spPr>
      </p:pic>
      <p:sp>
        <p:nvSpPr>
          <p:cNvPr id="35843" name="Rectangle 3"/>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3584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35844" name="Picture 4"/>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643174" y="5000636"/>
            <a:ext cx="2129745" cy="214314"/>
          </a:xfrm>
          <a:prstGeom prst="rect">
            <a:avLst/>
          </a:prstGeom>
          <a:noFill/>
        </p:spPr>
      </p:pic>
      <p:sp>
        <p:nvSpPr>
          <p:cNvPr id="35846" name="Rectangle 6"/>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مستطيل 12"/>
          <p:cNvSpPr/>
          <p:nvPr/>
        </p:nvSpPr>
        <p:spPr>
          <a:xfrm>
            <a:off x="4143372" y="3286124"/>
            <a:ext cx="296876" cy="369332"/>
          </a:xfrm>
          <a:prstGeom prst="rect">
            <a:avLst/>
          </a:prstGeom>
        </p:spPr>
        <p:txBody>
          <a:bodyPr wrap="none">
            <a:spAutoFit/>
          </a:bodyPr>
          <a:lstStyle/>
          <a:p>
            <a:r>
              <a:rPr lang="en-US" dirty="0" smtClean="0"/>
              <a:t>E</a:t>
            </a:r>
            <a:endParaRPr lang="en-IE" dirty="0"/>
          </a:p>
        </p:txBody>
      </p:sp>
      <p:sp>
        <p:nvSpPr>
          <p:cNvPr id="14" name="مستطيل 13"/>
          <p:cNvSpPr/>
          <p:nvPr/>
        </p:nvSpPr>
        <p:spPr>
          <a:xfrm>
            <a:off x="2214546" y="5286388"/>
            <a:ext cx="5857916" cy="923330"/>
          </a:xfrm>
          <a:prstGeom prst="rect">
            <a:avLst/>
          </a:prstGeom>
        </p:spPr>
        <p:txBody>
          <a:bodyPr wrap="square">
            <a:spAutoFit/>
          </a:bodyPr>
          <a:lstStyle/>
          <a:p>
            <a:pPr lvl="0" algn="justLow"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two curves meet at point E where(red curve) is the forward velocity or </a:t>
            </a:r>
            <a:r>
              <a:rPr lang="en-US" dirty="0" err="1" smtClean="0">
                <a:latin typeface="Times New Roman" pitchFamily="18" charset="0"/>
                <a:ea typeface="Times New Roman" pitchFamily="18" charset="0"/>
                <a:cs typeface="Times New Roman" pitchFamily="18" charset="0"/>
              </a:rPr>
              <a:t>esterfication</a:t>
            </a:r>
            <a:r>
              <a:rPr lang="en-US" dirty="0" smtClean="0">
                <a:latin typeface="Times New Roman" pitchFamily="18" charset="0"/>
                <a:ea typeface="Times New Roman" pitchFamily="18" charset="0"/>
                <a:cs typeface="Times New Roman" pitchFamily="18" charset="0"/>
              </a:rPr>
              <a:t> = backward velocity reaction or hydrolysis (blue curve).</a:t>
            </a:r>
            <a:endParaRPr lang="en-US" dirty="0" smtClean="0">
              <a:latin typeface="Arial" pitchFamily="34" charset="0"/>
              <a:cs typeface="Arial" pitchFamily="34" charset="0"/>
            </a:endParaRPr>
          </a:p>
        </p:txBody>
      </p:sp>
      <mc:AlternateContent xmlns:mc="http://schemas.openxmlformats.org/markup-compatibility/2006" xmlns:p14="http://schemas.microsoft.com/office/powerpoint/2010/main">
        <mc:Choice Requires="p14">
          <p:contentPart p14:bwMode="auto" r:id="rId8">
            <p14:nvContentPartPr>
              <p14:cNvPr id="35848" name="Ink 8"/>
              <p14:cNvContentPartPr>
                <a14:cpLocks xmlns:a14="http://schemas.microsoft.com/office/drawing/2010/main" noRot="1" noChangeAspect="1" noEditPoints="1" noChangeArrowheads="1" noChangeShapeType="1"/>
              </p14:cNvContentPartPr>
              <p14:nvPr/>
            </p14:nvContentPartPr>
            <p14:xfrm>
              <a:off x="4268788" y="3170238"/>
              <a:ext cx="26987" cy="44450"/>
            </p14:xfrm>
          </p:contentPart>
        </mc:Choice>
        <mc:Fallback xmlns="">
          <p:pic>
            <p:nvPicPr>
              <p:cNvPr id="35848" name="Ink 8"/>
              <p:cNvPicPr>
                <a:picLocks noRot="1" noChangeAspect="1" noEditPoints="1" noChangeArrowheads="1" noChangeShapeType="1"/>
              </p:cNvPicPr>
              <p:nvPr/>
            </p:nvPicPr>
            <p:blipFill>
              <a:blip r:embed="rId9"/>
              <a:stretch>
                <a:fillRect/>
              </a:stretch>
            </p:blipFill>
            <p:spPr>
              <a:xfrm>
                <a:off x="4259433" y="3160842"/>
                <a:ext cx="45698" cy="63242"/>
              </a:xfrm>
              <a:prstGeom prst="rect">
                <a:avLst/>
              </a:prstGeom>
            </p:spPr>
          </p:pic>
        </mc:Fallback>
      </mc:AlternateContent>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27</a:t>
            </a:fld>
            <a:endParaRPr lang="ar-SA"/>
          </a:p>
        </p:txBody>
      </p:sp>
      <p:sp>
        <p:nvSpPr>
          <p:cNvPr id="4" name="مستطيل 3"/>
          <p:cNvSpPr/>
          <p:nvPr/>
        </p:nvSpPr>
        <p:spPr>
          <a:xfrm>
            <a:off x="2428860" y="1142984"/>
            <a:ext cx="2076594" cy="369332"/>
          </a:xfrm>
          <a:prstGeom prst="rect">
            <a:avLst/>
          </a:prstGeom>
        </p:spPr>
        <p:txBody>
          <a:bodyPr wrap="none">
            <a:spAutoFit/>
          </a:bodyPr>
          <a:lstStyle/>
          <a:p>
            <a:r>
              <a:rPr lang="en-US" dirty="0" smtClean="0">
                <a:latin typeface="Times New Roman" pitchFamily="18" charset="0"/>
                <a:cs typeface="Times New Roman" pitchFamily="18" charset="0"/>
              </a:rPr>
              <a:t>This is presented as:</a:t>
            </a:r>
            <a:endParaRPr lang="en-IE" dirty="0">
              <a:latin typeface="Times New Roman" pitchFamily="18" charset="0"/>
              <a:cs typeface="Times New Roman" pitchFamily="18" charset="0"/>
            </a:endParaRPr>
          </a:p>
        </p:txBody>
      </p:sp>
      <p:pic>
        <p:nvPicPr>
          <p:cNvPr id="5"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500562" y="1000108"/>
            <a:ext cx="1733562" cy="714380"/>
          </a:xfrm>
          <a:prstGeom prst="rect">
            <a:avLst/>
          </a:prstGeom>
          <a:noFill/>
        </p:spPr>
      </p:pic>
      <p:sp>
        <p:nvSpPr>
          <p:cNvPr id="6" name="مستطيل 5"/>
          <p:cNvSpPr/>
          <p:nvPr/>
        </p:nvSpPr>
        <p:spPr>
          <a:xfrm>
            <a:off x="2643174" y="2000240"/>
            <a:ext cx="5715040" cy="1015663"/>
          </a:xfrm>
          <a:prstGeom prst="rect">
            <a:avLst/>
          </a:prstGeom>
        </p:spPr>
        <p:txBody>
          <a:bodyPr wrap="square">
            <a:spAutoFit/>
          </a:bodyPr>
          <a:lstStyle/>
          <a:p>
            <a:pPr lvl="0" algn="just"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If (</a:t>
            </a:r>
            <a:r>
              <a:rPr lang="en-US" sz="2000" i="1" dirty="0" smtClean="0">
                <a:latin typeface="Times New Roman" pitchFamily="18" charset="0"/>
                <a:ea typeface="Times New Roman" pitchFamily="18" charset="0"/>
                <a:cs typeface="Times New Roman" pitchFamily="18" charset="0"/>
              </a:rPr>
              <a:t>a</a:t>
            </a:r>
            <a:r>
              <a:rPr lang="en-US" sz="2000" dirty="0" smtClean="0">
                <a:latin typeface="Times New Roman" pitchFamily="18" charset="0"/>
                <a:ea typeface="Times New Roman" pitchFamily="18" charset="0"/>
                <a:cs typeface="Times New Roman" pitchFamily="18" charset="0"/>
              </a:rPr>
              <a:t>) is the initial concentration of (A) and (</a:t>
            </a:r>
            <a:r>
              <a:rPr lang="en-US" sz="2000" i="1" dirty="0" smtClean="0">
                <a:latin typeface="Times New Roman" pitchFamily="18" charset="0"/>
                <a:ea typeface="Times New Roman" pitchFamily="18" charset="0"/>
                <a:cs typeface="Times New Roman" pitchFamily="18" charset="0"/>
              </a:rPr>
              <a:t>x</a:t>
            </a:r>
            <a:r>
              <a:rPr lang="en-US" sz="2000" dirty="0" smtClean="0">
                <a:latin typeface="Times New Roman" pitchFamily="18" charset="0"/>
                <a:ea typeface="Times New Roman" pitchFamily="18" charset="0"/>
                <a:cs typeface="Times New Roman" pitchFamily="18" charset="0"/>
              </a:rPr>
              <a:t>) is the amount decomposed after time(</a:t>
            </a:r>
            <a:r>
              <a:rPr lang="en-US" sz="2000" i="1" dirty="0" smtClean="0">
                <a:latin typeface="Times New Roman" pitchFamily="18" charset="0"/>
                <a:ea typeface="Times New Roman" pitchFamily="18" charset="0"/>
                <a:cs typeface="Times New Roman" pitchFamily="18" charset="0"/>
              </a:rPr>
              <a:t>t</a:t>
            </a:r>
            <a:r>
              <a:rPr lang="en-US" sz="2000" dirty="0" smtClean="0">
                <a:latin typeface="Times New Roman" pitchFamily="18" charset="0"/>
                <a:ea typeface="Times New Roman" pitchFamily="18" charset="0"/>
                <a:cs typeface="Times New Roman" pitchFamily="18" charset="0"/>
              </a:rPr>
              <a:t>),both are assumed to be first order.</a:t>
            </a:r>
            <a:endParaRPr lang="en-US" sz="2000" dirty="0" smtClean="0">
              <a:latin typeface="Times New Roman" pitchFamily="18" charset="0"/>
              <a:cs typeface="Times New Roman" pitchFamily="18" charset="0"/>
            </a:endParaRPr>
          </a:p>
        </p:txBody>
      </p:sp>
      <p:pic>
        <p:nvPicPr>
          <p:cNvPr id="7" name="Picture 1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14612" y="3000372"/>
            <a:ext cx="4500594" cy="457200"/>
          </a:xfrm>
          <a:prstGeom prst="rect">
            <a:avLst/>
          </a:prstGeom>
          <a:noFill/>
        </p:spPr>
      </p:pic>
      <p:sp>
        <p:nvSpPr>
          <p:cNvPr id="8" name="مستطيل 7"/>
          <p:cNvSpPr/>
          <p:nvPr/>
        </p:nvSpPr>
        <p:spPr>
          <a:xfrm>
            <a:off x="2643174" y="3643314"/>
            <a:ext cx="5572164" cy="707886"/>
          </a:xfrm>
          <a:prstGeom prst="rect">
            <a:avLst/>
          </a:prstGeom>
        </p:spPr>
        <p:txBody>
          <a:bodyPr wrap="squar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Are the specific rates for the two sides reactions.</a:t>
            </a:r>
            <a:endParaRPr lang="en-US" sz="2000" dirty="0" smtClean="0">
              <a:latin typeface="Times New Roman" pitchFamily="18" charset="0"/>
              <a:cs typeface="Times New Roman" pitchFamily="18" charset="0"/>
            </a:endParaRPr>
          </a:p>
          <a:p>
            <a:pPr lvl="0" algn="l"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By integration:</a:t>
            </a:r>
            <a:endParaRPr lang="en-US" sz="2000" dirty="0" smtClean="0">
              <a:latin typeface="Times New Roman" pitchFamily="18" charset="0"/>
              <a:cs typeface="Times New Roman" pitchFamily="18" charset="0"/>
            </a:endParaRPr>
          </a:p>
        </p:txBody>
      </p:sp>
      <p:pic>
        <p:nvPicPr>
          <p:cNvPr id="9" name="Picture 20"/>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786050" y="4429132"/>
            <a:ext cx="2133589" cy="466725"/>
          </a:xfrm>
          <a:prstGeom prst="rect">
            <a:avLst/>
          </a:prstGeom>
          <a:noFill/>
        </p:spPr>
      </p:pic>
      <p:sp>
        <p:nvSpPr>
          <p:cNvPr id="10" name="مستطيل 9"/>
          <p:cNvSpPr/>
          <p:nvPr/>
        </p:nvSpPr>
        <p:spPr>
          <a:xfrm>
            <a:off x="2571736" y="5143512"/>
            <a:ext cx="6143668" cy="1015663"/>
          </a:xfrm>
          <a:prstGeom prst="rect">
            <a:avLst/>
          </a:prstGeom>
        </p:spPr>
        <p:txBody>
          <a:bodyPr wrap="square">
            <a:spAutoFit/>
          </a:bodyPr>
          <a:lstStyle/>
          <a:p>
            <a:pPr algn="just" rtl="0"/>
            <a:r>
              <a:rPr lang="en-US" sz="2000" dirty="0" smtClean="0">
                <a:latin typeface="Times New Roman" pitchFamily="18" charset="0"/>
                <a:ea typeface="Times New Roman" pitchFamily="18" charset="0"/>
                <a:cs typeface="Times New Roman" pitchFamily="18" charset="0"/>
              </a:rPr>
              <a:t>it behaves as a simple 1</a:t>
            </a:r>
            <a:r>
              <a:rPr lang="en-US" sz="2000" baseline="30000" dirty="0" smtClean="0">
                <a:latin typeface="Times New Roman" pitchFamily="18" charset="0"/>
                <a:ea typeface="Times New Roman" pitchFamily="18" charset="0"/>
                <a:cs typeface="Times New Roman" pitchFamily="18" charset="0"/>
              </a:rPr>
              <a:t>st</a:t>
            </a:r>
            <a:r>
              <a:rPr lang="en-US" sz="2000" dirty="0" smtClean="0">
                <a:latin typeface="Times New Roman" pitchFamily="18" charset="0"/>
                <a:ea typeface="Times New Roman" pitchFamily="18" charset="0"/>
                <a:cs typeface="Times New Roman" pitchFamily="18" charset="0"/>
              </a:rPr>
              <a:t> order, with the observed value of (</a:t>
            </a:r>
            <a:r>
              <a:rPr lang="en-US" sz="2000" i="1" dirty="0" smtClean="0">
                <a:solidFill>
                  <a:srgbClr val="FF0000"/>
                </a:solidFill>
                <a:latin typeface="Times New Roman" pitchFamily="18" charset="0"/>
                <a:ea typeface="Times New Roman" pitchFamily="18" charset="0"/>
                <a:cs typeface="Times New Roman" pitchFamily="18" charset="0"/>
              </a:rPr>
              <a:t>k</a:t>
            </a:r>
            <a:r>
              <a:rPr lang="en-US" sz="2000" dirty="0" smtClean="0">
                <a:latin typeface="Times New Roman" pitchFamily="18" charset="0"/>
                <a:ea typeface="Times New Roman" pitchFamily="18" charset="0"/>
                <a:cs typeface="Times New Roman" pitchFamily="18" charset="0"/>
              </a:rPr>
              <a:t> ) being the sum of the specific rates of the two simultaneous reactions.</a:t>
            </a:r>
            <a:endParaRPr lang="en-IE" sz="2000" dirty="0">
              <a:latin typeface="Times New Roman" pitchFamily="18" charset="0"/>
              <a:cs typeface="Times New Roman" pitchFamily="18" charset="0"/>
            </a:endParaRPr>
          </a:p>
        </p:txBody>
      </p:sp>
      <p:sp>
        <p:nvSpPr>
          <p:cNvPr id="7475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sp>
        <p:nvSpPr>
          <p:cNvPr id="74757" name="Rectangle 5"/>
          <p:cNvSpPr>
            <a:spLocks noChangeArrowheads="1"/>
          </p:cNvSpPr>
          <p:nvPr/>
        </p:nvSpPr>
        <p:spPr bwMode="auto">
          <a:xfrm>
            <a:off x="0" y="7620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SA" sz="1800" b="0" i="0" u="none" strike="noStrike" cap="none" normalizeH="0" baseline="0" smtClean="0">
              <a:ln>
                <a:noFill/>
              </a:ln>
              <a:solidFill>
                <a:schemeClr val="tx1"/>
              </a:solidFill>
              <a:effectLst/>
              <a:latin typeface="Arial" pitchFamily="34" charset="0"/>
              <a:cs typeface="Arial" pitchFamily="34" charset="0"/>
            </a:endParaRPr>
          </a:p>
        </p:txBody>
      </p:sp>
      <p:sp>
        <p:nvSpPr>
          <p:cNvPr id="7475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74758"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571736" y="571480"/>
            <a:ext cx="5186408" cy="357190"/>
          </a:xfrm>
          <a:prstGeom prst="rect">
            <a:avLst/>
          </a:prstGeom>
          <a:noFill/>
        </p:spPr>
      </p:pic>
      <mc:AlternateContent xmlns:mc="http://schemas.openxmlformats.org/markup-compatibility/2006" xmlns:p14="http://schemas.microsoft.com/office/powerpoint/2010/main">
        <mc:Choice Requires="p14">
          <p:contentPart p14:bwMode="auto" r:id="rId6">
            <p14:nvContentPartPr>
              <p14:cNvPr id="74754" name="Ink 2"/>
              <p14:cNvContentPartPr>
                <a14:cpLocks xmlns:a14="http://schemas.microsoft.com/office/drawing/2010/main" noRot="1" noChangeAspect="1" noEditPoints="1" noChangeArrowheads="1" noChangeShapeType="1"/>
              </p14:cNvContentPartPr>
              <p14:nvPr/>
            </p14:nvContentPartPr>
            <p14:xfrm>
              <a:off x="4964113" y="1268413"/>
              <a:ext cx="277812" cy="152400"/>
            </p14:xfrm>
          </p:contentPart>
        </mc:Choice>
        <mc:Fallback xmlns="">
          <p:pic>
            <p:nvPicPr>
              <p:cNvPr id="74754" name="Ink 2"/>
              <p:cNvPicPr>
                <a:picLocks noRot="1" noChangeAspect="1" noEditPoints="1" noChangeArrowheads="1" noChangeShapeType="1"/>
              </p:cNvPicPr>
              <p:nvPr/>
            </p:nvPicPr>
            <p:blipFill>
              <a:blip r:embed="rId7"/>
              <a:stretch>
                <a:fillRect/>
              </a:stretch>
            </p:blipFill>
            <p:spPr>
              <a:xfrm>
                <a:off x="4954757" y="1259046"/>
                <a:ext cx="296525" cy="171135"/>
              </a:xfrm>
              <a:prstGeom prst="rect">
                <a:avLst/>
              </a:prstGeom>
            </p:spPr>
          </p:pic>
        </mc:Fallback>
      </mc:AlternateContent>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28</a:t>
            </a:fld>
            <a:endParaRPr lang="ar-SA"/>
          </a:p>
        </p:txBody>
      </p:sp>
      <p:sp>
        <p:nvSpPr>
          <p:cNvPr id="3" name="مستطيل 2"/>
          <p:cNvSpPr/>
          <p:nvPr/>
        </p:nvSpPr>
        <p:spPr>
          <a:xfrm>
            <a:off x="1785918" y="1000108"/>
            <a:ext cx="6786610" cy="1015663"/>
          </a:xfrm>
          <a:prstGeom prst="rect">
            <a:avLst/>
          </a:prstGeom>
        </p:spPr>
        <p:txBody>
          <a:bodyPr wrap="squar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In order to determine  </a:t>
            </a:r>
            <a:r>
              <a:rPr lang="en-US" sz="2000" i="1" dirty="0" smtClean="0">
                <a:solidFill>
                  <a:srgbClr val="FF0000"/>
                </a:solidFill>
                <a:latin typeface="Times New Roman" pitchFamily="18" charset="0"/>
                <a:ea typeface="Times New Roman" pitchFamily="18" charset="0"/>
                <a:cs typeface="Times New Roman" pitchFamily="18" charset="0"/>
              </a:rPr>
              <a:t>k</a:t>
            </a:r>
            <a:r>
              <a:rPr lang="en-US" sz="2000" i="1" baseline="-30000" dirty="0" smtClean="0">
                <a:solidFill>
                  <a:srgbClr val="FF0000"/>
                </a:solidFill>
                <a:latin typeface="Times New Roman" pitchFamily="18" charset="0"/>
                <a:ea typeface="Times New Roman" pitchFamily="18" charset="0"/>
                <a:cs typeface="Times New Roman" pitchFamily="18" charset="0"/>
              </a:rPr>
              <a:t>1</a:t>
            </a:r>
            <a:r>
              <a:rPr lang="en-US" sz="2000" dirty="0" smtClean="0">
                <a:latin typeface="Times New Roman" pitchFamily="18" charset="0"/>
                <a:ea typeface="Times New Roman" pitchFamily="18" charset="0"/>
                <a:cs typeface="Times New Roman" pitchFamily="18" charset="0"/>
              </a:rPr>
              <a:t> and </a:t>
            </a:r>
            <a:r>
              <a:rPr lang="en-US" sz="2000" i="1" dirty="0" smtClean="0">
                <a:solidFill>
                  <a:srgbClr val="FF0000"/>
                </a:solidFill>
                <a:latin typeface="Times New Roman" pitchFamily="18" charset="0"/>
                <a:ea typeface="Times New Roman" pitchFamily="18" charset="0"/>
                <a:cs typeface="Times New Roman" pitchFamily="18" charset="0"/>
              </a:rPr>
              <a:t>k</a:t>
            </a:r>
            <a:r>
              <a:rPr lang="en-US" sz="2000" i="1" baseline="-30000" dirty="0" smtClean="0">
                <a:solidFill>
                  <a:srgbClr val="FF0000"/>
                </a:solidFill>
                <a:latin typeface="Times New Roman" pitchFamily="18" charset="0"/>
                <a:ea typeface="Times New Roman" pitchFamily="18" charset="0"/>
                <a:cs typeface="Times New Roman" pitchFamily="18" charset="0"/>
              </a:rPr>
              <a:t>2</a:t>
            </a:r>
            <a:r>
              <a:rPr lang="en-US" sz="2000" dirty="0" smtClean="0">
                <a:solidFill>
                  <a:srgbClr val="FF0000"/>
                </a:solidFill>
                <a:latin typeface="Times New Roman" pitchFamily="18" charset="0"/>
                <a:ea typeface="Times New Roman" pitchFamily="18" charset="0"/>
                <a:cs typeface="Times New Roman" pitchFamily="18" charset="0"/>
              </a:rPr>
              <a:t> </a:t>
            </a:r>
            <a:r>
              <a:rPr lang="en-US" sz="2000" dirty="0" smtClean="0">
                <a:latin typeface="Times New Roman" pitchFamily="18" charset="0"/>
                <a:ea typeface="Times New Roman" pitchFamily="18" charset="0"/>
                <a:cs typeface="Times New Roman" pitchFamily="18" charset="0"/>
              </a:rPr>
              <a:t>separately, we use the following facts:</a:t>
            </a:r>
            <a:endParaRPr lang="en-US" sz="2000" dirty="0" smtClean="0">
              <a:latin typeface="Times New Roman" pitchFamily="18" charset="0"/>
              <a:cs typeface="Times New Roman" pitchFamily="18" charset="0"/>
            </a:endParaRPr>
          </a:p>
          <a:p>
            <a:pPr lvl="0" algn="l"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Rate of formation of  B =</a:t>
            </a:r>
            <a:r>
              <a:rPr lang="en-US" sz="2000" i="1" dirty="0" smtClean="0">
                <a:latin typeface="Times New Roman" pitchFamily="18" charset="0"/>
                <a:ea typeface="Times New Roman" pitchFamily="18" charset="0"/>
                <a:cs typeface="Times New Roman" pitchFamily="18" charset="0"/>
              </a:rPr>
              <a:t> </a:t>
            </a:r>
            <a:r>
              <a:rPr lang="en-US" sz="2000" i="1" dirty="0" smtClean="0">
                <a:solidFill>
                  <a:srgbClr val="FF0000"/>
                </a:solidFill>
                <a:latin typeface="Times New Roman" pitchFamily="18" charset="0"/>
                <a:ea typeface="Times New Roman" pitchFamily="18" charset="0"/>
                <a:cs typeface="Times New Roman" pitchFamily="18" charset="0"/>
              </a:rPr>
              <a:t>k</a:t>
            </a:r>
            <a:r>
              <a:rPr lang="en-US" sz="2000" i="1" baseline="-30000" dirty="0" smtClean="0">
                <a:solidFill>
                  <a:srgbClr val="FF0000"/>
                </a:solidFill>
                <a:latin typeface="Times New Roman" pitchFamily="18" charset="0"/>
                <a:ea typeface="Times New Roman" pitchFamily="18" charset="0"/>
                <a:cs typeface="Times New Roman" pitchFamily="18" charset="0"/>
              </a:rPr>
              <a:t>1</a:t>
            </a:r>
            <a:r>
              <a:rPr lang="en-US" sz="2000" dirty="0" smtClean="0">
                <a:latin typeface="Times New Roman" pitchFamily="18" charset="0"/>
                <a:ea typeface="Times New Roman" pitchFamily="18" charset="0"/>
                <a:cs typeface="Times New Roman" pitchFamily="18" charset="0"/>
              </a:rPr>
              <a:t>(</a:t>
            </a:r>
            <a:r>
              <a:rPr lang="en-US" sz="2000" i="1" dirty="0" smtClean="0">
                <a:latin typeface="Times New Roman" pitchFamily="18" charset="0"/>
                <a:ea typeface="Times New Roman" pitchFamily="18" charset="0"/>
                <a:cs typeface="Times New Roman" pitchFamily="18" charset="0"/>
              </a:rPr>
              <a:t>a-x</a:t>
            </a:r>
            <a:r>
              <a:rPr lang="en-US" sz="2000" dirty="0" smtClean="0">
                <a:latin typeface="Times New Roman" pitchFamily="18" charset="0"/>
                <a:ea typeface="Times New Roman" pitchFamily="18" charset="0"/>
                <a:cs typeface="Times New Roman" pitchFamily="18" charset="0"/>
              </a:rPr>
              <a:t>) and C = </a:t>
            </a:r>
            <a:r>
              <a:rPr lang="en-US" sz="2000" i="1" dirty="0" smtClean="0">
                <a:solidFill>
                  <a:srgbClr val="FF0000"/>
                </a:solidFill>
                <a:latin typeface="Times New Roman" pitchFamily="18" charset="0"/>
                <a:ea typeface="Times New Roman" pitchFamily="18" charset="0"/>
                <a:cs typeface="Times New Roman" pitchFamily="18" charset="0"/>
              </a:rPr>
              <a:t>k</a:t>
            </a:r>
            <a:r>
              <a:rPr lang="en-US" sz="2000" i="1" baseline="-30000" dirty="0" smtClean="0">
                <a:solidFill>
                  <a:srgbClr val="FF0000"/>
                </a:solidFill>
                <a:latin typeface="Times New Roman" pitchFamily="18" charset="0"/>
                <a:ea typeface="Times New Roman" pitchFamily="18" charset="0"/>
                <a:cs typeface="Times New Roman" pitchFamily="18" charset="0"/>
              </a:rPr>
              <a:t>2</a:t>
            </a:r>
            <a:r>
              <a:rPr lang="en-US" sz="2000" dirty="0" smtClean="0">
                <a:latin typeface="Times New Roman" pitchFamily="18" charset="0"/>
                <a:ea typeface="Times New Roman" pitchFamily="18" charset="0"/>
                <a:cs typeface="Times New Roman" pitchFamily="18" charset="0"/>
              </a:rPr>
              <a:t>(</a:t>
            </a:r>
            <a:r>
              <a:rPr lang="en-US" sz="2000" i="1" dirty="0" smtClean="0">
                <a:latin typeface="Times New Roman" pitchFamily="18" charset="0"/>
                <a:ea typeface="Times New Roman" pitchFamily="18" charset="0"/>
                <a:cs typeface="Times New Roman" pitchFamily="18" charset="0"/>
              </a:rPr>
              <a:t>a-x</a:t>
            </a:r>
            <a:r>
              <a:rPr lang="en-US" sz="2000" dirty="0" smtClean="0">
                <a:latin typeface="Times New Roman" pitchFamily="18" charset="0"/>
                <a:ea typeface="Times New Roman" pitchFamily="18" charset="0"/>
                <a:cs typeface="Times New Roman" pitchFamily="18" charset="0"/>
              </a:rPr>
              <a:t>)</a:t>
            </a:r>
            <a:endParaRPr lang="en-US" sz="2000" dirty="0" smtClean="0">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857356" y="2071678"/>
            <a:ext cx="5929354" cy="419100"/>
          </a:xfrm>
          <a:prstGeom prst="rect">
            <a:avLst/>
          </a:prstGeom>
          <a:noFill/>
        </p:spPr>
      </p:pic>
      <p:sp>
        <p:nvSpPr>
          <p:cNvPr id="5" name="مستطيل 4"/>
          <p:cNvSpPr/>
          <p:nvPr/>
        </p:nvSpPr>
        <p:spPr>
          <a:xfrm>
            <a:off x="1714480" y="2571744"/>
            <a:ext cx="6786610" cy="707886"/>
          </a:xfrm>
          <a:prstGeom prst="rect">
            <a:avLst/>
          </a:prstGeom>
        </p:spPr>
        <p:txBody>
          <a:bodyPr wrap="square">
            <a:spAutoFit/>
          </a:bodyPr>
          <a:lstStyle/>
          <a:p>
            <a:pPr algn="just" rtl="0"/>
            <a:r>
              <a:rPr lang="en-US" sz="2000" dirty="0" smtClean="0">
                <a:latin typeface="Times New Roman" pitchFamily="18" charset="0"/>
                <a:cs typeface="Times New Roman" pitchFamily="18" charset="0"/>
              </a:rPr>
              <a:t>If the ratio of concentration of B to C at the end of the reaction is determined;</a:t>
            </a:r>
          </a:p>
        </p:txBody>
      </p:sp>
      <p:sp>
        <p:nvSpPr>
          <p:cNvPr id="6" name="مستطيل 5"/>
          <p:cNvSpPr/>
          <p:nvPr/>
        </p:nvSpPr>
        <p:spPr>
          <a:xfrm>
            <a:off x="3000364" y="2857496"/>
            <a:ext cx="1348831" cy="400110"/>
          </a:xfrm>
          <a:prstGeom prst="rect">
            <a:avLst/>
          </a:prstGeom>
        </p:spPr>
        <p:txBody>
          <a:bodyPr wrap="none">
            <a:spAutoFit/>
          </a:bodyPr>
          <a:lstStyle/>
          <a:p>
            <a:r>
              <a:rPr lang="en-US" sz="2000" dirty="0" smtClean="0">
                <a:latin typeface="Times New Roman" pitchFamily="18" charset="0"/>
                <a:cs typeface="Times New Roman" pitchFamily="18" charset="0"/>
              </a:rPr>
              <a:t>the ratio of</a:t>
            </a:r>
            <a:endParaRPr lang="en-IE" sz="2000" dirty="0">
              <a:latin typeface="Times New Roman" pitchFamily="18" charset="0"/>
              <a:cs typeface="Times New Roman" pitchFamily="18" charset="0"/>
            </a:endParaRPr>
          </a:p>
        </p:txBody>
      </p:sp>
      <p:pic>
        <p:nvPicPr>
          <p:cNvPr id="7" name="Picture 7"/>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500562" y="2857496"/>
            <a:ext cx="228600" cy="609600"/>
          </a:xfrm>
          <a:prstGeom prst="rect">
            <a:avLst/>
          </a:prstGeom>
          <a:noFill/>
        </p:spPr>
      </p:pic>
      <p:sp>
        <p:nvSpPr>
          <p:cNvPr id="8" name="مستطيل 7"/>
          <p:cNvSpPr/>
          <p:nvPr/>
        </p:nvSpPr>
        <p:spPr>
          <a:xfrm>
            <a:off x="4714876" y="2857496"/>
            <a:ext cx="1992853" cy="369332"/>
          </a:xfrm>
          <a:prstGeom prst="rect">
            <a:avLst/>
          </a:prstGeom>
        </p:spPr>
        <p:txBody>
          <a:bodyPr wrap="none">
            <a:spAutoFit/>
          </a:bodyPr>
          <a:lstStyle/>
          <a:p>
            <a:r>
              <a:rPr lang="en-US" dirty="0" smtClean="0">
                <a:latin typeface="Times New Roman" pitchFamily="18" charset="0"/>
                <a:cs typeface="Times New Roman" pitchFamily="18" charset="0"/>
              </a:rPr>
              <a:t>will also be known.</a:t>
            </a:r>
            <a:endParaRPr lang="en-IE" dirty="0">
              <a:latin typeface="Times New Roman" pitchFamily="18" charset="0"/>
              <a:cs typeface="Times New Roman" pitchFamily="18" charset="0"/>
            </a:endParaRPr>
          </a:p>
        </p:txBody>
      </p:sp>
      <p:sp>
        <p:nvSpPr>
          <p:cNvPr id="9" name="مستطيل 8"/>
          <p:cNvSpPr/>
          <p:nvPr/>
        </p:nvSpPr>
        <p:spPr>
          <a:xfrm>
            <a:off x="1785918" y="3357562"/>
            <a:ext cx="7143800" cy="707886"/>
          </a:xfrm>
          <a:prstGeom prst="rect">
            <a:avLst/>
          </a:prstGeom>
        </p:spPr>
        <p:txBody>
          <a:bodyPr wrap="square">
            <a:spAutoFit/>
          </a:bodyPr>
          <a:lstStyle/>
          <a:p>
            <a:pPr lvl="0" algn="l"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Example(1): when KOH reacts with ethyl chloride; both ethylene and ethanol are produced.</a:t>
            </a:r>
            <a:endParaRPr lang="en-US" sz="2000" dirty="0" smtClean="0">
              <a:latin typeface="Times New Roman" pitchFamily="18" charset="0"/>
              <a:cs typeface="Times New Roman" pitchFamily="18" charset="0"/>
            </a:endParaRPr>
          </a:p>
        </p:txBody>
      </p:sp>
      <p:pic>
        <p:nvPicPr>
          <p:cNvPr id="10" name="Picture 1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714480" y="4143380"/>
            <a:ext cx="3919553" cy="561975"/>
          </a:xfrm>
          <a:prstGeom prst="rect">
            <a:avLst/>
          </a:prstGeom>
          <a:noFill/>
        </p:spPr>
      </p:pic>
      <p:sp>
        <p:nvSpPr>
          <p:cNvPr id="11" name="مستطيل 10"/>
          <p:cNvSpPr/>
          <p:nvPr/>
        </p:nvSpPr>
        <p:spPr>
          <a:xfrm>
            <a:off x="1857356" y="4786322"/>
            <a:ext cx="6572296" cy="707886"/>
          </a:xfrm>
          <a:prstGeom prst="rect">
            <a:avLst/>
          </a:prstGeom>
        </p:spPr>
        <p:txBody>
          <a:bodyPr wrap="square">
            <a:spAutoFit/>
          </a:bodyPr>
          <a:lstStyle/>
          <a:p>
            <a:pPr lvl="0" algn="just"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Example(2): alcohol can be dehydrated to olefins or dehydrogenated to  </a:t>
            </a:r>
            <a:r>
              <a:rPr lang="en-US" sz="2000" dirty="0" err="1" smtClean="0">
                <a:latin typeface="Times New Roman" pitchFamily="18" charset="0"/>
                <a:ea typeface="Times New Roman" pitchFamily="18" charset="0"/>
                <a:cs typeface="Times New Roman" pitchFamily="18" charset="0"/>
              </a:rPr>
              <a:t>aldehydes</a:t>
            </a:r>
            <a:endParaRPr lang="en-US" sz="2000" dirty="0" smtClean="0">
              <a:latin typeface="Times New Roman" pitchFamily="18" charset="0"/>
              <a:cs typeface="Times New Roman" pitchFamily="18" charset="0"/>
            </a:endParaRPr>
          </a:p>
        </p:txBody>
      </p:sp>
      <p:sp>
        <p:nvSpPr>
          <p:cNvPr id="757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75777"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928794" y="5715016"/>
            <a:ext cx="3143272" cy="642942"/>
          </a:xfrm>
          <a:prstGeom prst="rect">
            <a:avLst/>
          </a:prstGeom>
          <a:noFill/>
        </p:spPr>
      </p:pic>
      <p:cxnSp>
        <p:nvCxnSpPr>
          <p:cNvPr id="14" name="Straight Connector 9"/>
          <p:cNvCxnSpPr/>
          <p:nvPr/>
        </p:nvCxnSpPr>
        <p:spPr>
          <a:xfrm rot="5400000" flipH="1" flipV="1">
            <a:off x="3894133" y="4392619"/>
            <a:ext cx="214314" cy="1588"/>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75780" name="Ink 4"/>
              <p14:cNvContentPartPr>
                <a14:cpLocks xmlns:a14="http://schemas.microsoft.com/office/drawing/2010/main" noRot="1" noChangeAspect="1" noEditPoints="1" noChangeArrowheads="1" noChangeShapeType="1"/>
              </p14:cNvContentPartPr>
              <p14:nvPr/>
            </p14:nvContentPartPr>
            <p14:xfrm>
              <a:off x="2973388" y="5929313"/>
              <a:ext cx="206375" cy="187325"/>
            </p14:xfrm>
          </p:contentPart>
        </mc:Choice>
        <mc:Fallback xmlns="">
          <p:pic>
            <p:nvPicPr>
              <p:cNvPr id="75780" name="Ink 4"/>
              <p:cNvPicPr>
                <a:picLocks noRot="1" noChangeAspect="1" noEditPoints="1" noChangeArrowheads="1" noChangeShapeType="1"/>
              </p:cNvPicPr>
              <p:nvPr/>
            </p:nvPicPr>
            <p:blipFill>
              <a:blip r:embed="rId7"/>
              <a:stretch>
                <a:fillRect/>
              </a:stretch>
            </p:blipFill>
            <p:spPr>
              <a:xfrm>
                <a:off x="2963991" y="5919983"/>
                <a:ext cx="225169" cy="205986"/>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5781" name="Ink 5"/>
              <p14:cNvContentPartPr>
                <a14:cpLocks xmlns:a14="http://schemas.microsoft.com/office/drawing/2010/main" noRot="1" noChangeAspect="1" noEditPoints="1" noChangeArrowheads="1" noChangeShapeType="1"/>
              </p14:cNvContentPartPr>
              <p14:nvPr/>
            </p14:nvContentPartPr>
            <p14:xfrm>
              <a:off x="3830638" y="4384675"/>
              <a:ext cx="179387" cy="17463"/>
            </p14:xfrm>
          </p:contentPart>
        </mc:Choice>
        <mc:Fallback xmlns="">
          <p:pic>
            <p:nvPicPr>
              <p:cNvPr id="75781" name="Ink 5"/>
              <p:cNvPicPr>
                <a:picLocks noRot="1" noChangeAspect="1" noEditPoints="1" noChangeArrowheads="1" noChangeShapeType="1"/>
              </p:cNvPicPr>
              <p:nvPr/>
            </p:nvPicPr>
            <p:blipFill>
              <a:blip r:embed="rId9"/>
              <a:stretch>
                <a:fillRect/>
              </a:stretch>
            </p:blipFill>
            <p:spPr>
              <a:xfrm>
                <a:off x="3821254" y="4376420"/>
                <a:ext cx="198156" cy="33973"/>
              </a:xfrm>
              <a:prstGeom prst="rect">
                <a:avLst/>
              </a:prstGeom>
            </p:spPr>
          </p:pic>
        </mc:Fallback>
      </mc:AlternateContent>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29</a:t>
            </a:fld>
            <a:endParaRPr lang="ar-SA"/>
          </a:p>
        </p:txBody>
      </p:sp>
      <p:sp>
        <p:nvSpPr>
          <p:cNvPr id="3" name="مستطيل 2"/>
          <p:cNvSpPr/>
          <p:nvPr/>
        </p:nvSpPr>
        <p:spPr>
          <a:xfrm>
            <a:off x="2571736" y="1142984"/>
            <a:ext cx="1643074" cy="369332"/>
          </a:xfrm>
          <a:prstGeom prst="rect">
            <a:avLst/>
          </a:prstGeom>
        </p:spPr>
        <p:txBody>
          <a:bodyPr wrap="square">
            <a:spAutoFit/>
          </a:bodyPr>
          <a:lstStyle/>
          <a:p>
            <a:pPr lvl="0" algn="l" fontAlgn="base">
              <a:spcBef>
                <a:spcPct val="0"/>
              </a:spcBef>
              <a:spcAft>
                <a:spcPct val="0"/>
              </a:spcAft>
            </a:pPr>
            <a:r>
              <a:rPr lang="en-US" dirty="0" smtClean="0">
                <a:latin typeface="Times New Roman" pitchFamily="18" charset="0"/>
                <a:ea typeface="Times New Roman" pitchFamily="18" charset="0"/>
                <a:cs typeface="Times New Roman" pitchFamily="18" charset="0"/>
              </a:rPr>
              <a:t>As example</a:t>
            </a:r>
            <a:r>
              <a:rPr lang="en-US" sz="1200" dirty="0" smtClean="0">
                <a:latin typeface="Times New Roman" pitchFamily="18" charset="0"/>
                <a:ea typeface="Times New Roman" pitchFamily="18" charset="0"/>
                <a:cs typeface="Times New Roman" pitchFamily="18" charset="0"/>
              </a:rPr>
              <a:t>:</a:t>
            </a:r>
            <a:endParaRPr lang="en-US" sz="1600" dirty="0" smtClean="0">
              <a:latin typeface="Arial" pitchFamily="34" charset="0"/>
              <a:cs typeface="Arial" pitchFamily="34" charset="0"/>
            </a:endParaRPr>
          </a:p>
        </p:txBody>
      </p:sp>
      <p:pic>
        <p:nvPicPr>
          <p:cNvPr id="4" name="Picture 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857752" y="1071546"/>
            <a:ext cx="2181217" cy="642942"/>
          </a:xfrm>
          <a:prstGeom prst="rect">
            <a:avLst/>
          </a:prstGeom>
          <a:noFill/>
        </p:spPr>
      </p:pic>
      <p:sp>
        <p:nvSpPr>
          <p:cNvPr id="778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7" name="Picture 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643174" y="1785926"/>
            <a:ext cx="2466975" cy="209550"/>
          </a:xfrm>
          <a:prstGeom prst="rect">
            <a:avLst/>
          </a:prstGeom>
          <a:noFill/>
        </p:spPr>
      </p:pic>
      <p:pic>
        <p:nvPicPr>
          <p:cNvPr id="8" name="Picture 1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714612" y="2143116"/>
            <a:ext cx="2362200" cy="238125"/>
          </a:xfrm>
          <a:prstGeom prst="rect">
            <a:avLst/>
          </a:prstGeom>
          <a:noFill/>
        </p:spPr>
      </p:pic>
      <p:sp>
        <p:nvSpPr>
          <p:cNvPr id="9" name="مستطيل 8"/>
          <p:cNvSpPr/>
          <p:nvPr/>
        </p:nvSpPr>
        <p:spPr>
          <a:xfrm>
            <a:off x="2643174" y="2643182"/>
            <a:ext cx="5857900" cy="646331"/>
          </a:xfrm>
          <a:prstGeom prst="rect">
            <a:avLst/>
          </a:prstGeom>
        </p:spPr>
        <p:txBody>
          <a:bodyPr wrap="squar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If  the concentration of A, B,C are C</a:t>
            </a:r>
            <a:r>
              <a:rPr lang="en-US" baseline="-30000"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,C</a:t>
            </a:r>
            <a:r>
              <a:rPr lang="en-US" baseline="-30000" dirty="0" smtClean="0">
                <a:latin typeface="Times New Roman" pitchFamily="18" charset="0"/>
                <a:ea typeface="Times New Roman" pitchFamily="18" charset="0"/>
                <a:cs typeface="Times New Roman" pitchFamily="18" charset="0"/>
              </a:rPr>
              <a:t>B</a:t>
            </a:r>
            <a:r>
              <a:rPr lang="en-US" dirty="0" smtClean="0">
                <a:latin typeface="Times New Roman" pitchFamily="18" charset="0"/>
                <a:ea typeface="Times New Roman" pitchFamily="18" charset="0"/>
                <a:cs typeface="Times New Roman" pitchFamily="18" charset="0"/>
              </a:rPr>
              <a:t>,C</a:t>
            </a:r>
            <a:r>
              <a:rPr lang="en-US" baseline="-30000" dirty="0" smtClean="0">
                <a:latin typeface="Times New Roman" pitchFamily="18" charset="0"/>
                <a:ea typeface="Times New Roman" pitchFamily="18" charset="0"/>
                <a:cs typeface="Times New Roman" pitchFamily="18" charset="0"/>
              </a:rPr>
              <a:t>C</a:t>
            </a:r>
            <a:r>
              <a:rPr lang="en-US" dirty="0" smtClean="0">
                <a:latin typeface="Times New Roman" pitchFamily="18" charset="0"/>
                <a:ea typeface="Times New Roman" pitchFamily="18" charset="0"/>
                <a:cs typeface="Times New Roman" pitchFamily="18" charset="0"/>
              </a:rPr>
              <a:t>, respectively after time </a:t>
            </a:r>
            <a:r>
              <a:rPr lang="en-US" i="1" dirty="0" smtClean="0">
                <a:latin typeface="Times New Roman" pitchFamily="18" charset="0"/>
                <a:ea typeface="Times New Roman" pitchFamily="18" charset="0"/>
                <a:cs typeface="Times New Roman" pitchFamily="18" charset="0"/>
              </a:rPr>
              <a:t>t</a:t>
            </a:r>
            <a:r>
              <a:rPr lang="en-US" dirty="0" smtClean="0">
                <a:latin typeface="Times New Roman" pitchFamily="18" charset="0"/>
                <a:ea typeface="Times New Roman" pitchFamily="18" charset="0"/>
                <a:cs typeface="Times New Roman" pitchFamily="18" charset="0"/>
              </a:rPr>
              <a:t>; then </a:t>
            </a:r>
            <a:r>
              <a:rPr lang="en-US" i="1" dirty="0" smtClean="0">
                <a:latin typeface="Times New Roman" pitchFamily="18" charset="0"/>
                <a:ea typeface="Times New Roman" pitchFamily="18" charset="0"/>
                <a:cs typeface="Times New Roman" pitchFamily="18" charset="0"/>
              </a:rPr>
              <a:t>a =</a:t>
            </a:r>
            <a:r>
              <a:rPr lang="en-US" dirty="0" smtClean="0">
                <a:latin typeface="Times New Roman" pitchFamily="18" charset="0"/>
                <a:ea typeface="Times New Roman" pitchFamily="18" charset="0"/>
                <a:cs typeface="Times New Roman" pitchFamily="18" charset="0"/>
              </a:rPr>
              <a:t> C</a:t>
            </a:r>
            <a:r>
              <a:rPr lang="en-US" baseline="-30000"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C</a:t>
            </a:r>
            <a:r>
              <a:rPr lang="en-US" baseline="-30000" dirty="0" smtClean="0">
                <a:latin typeface="Times New Roman" pitchFamily="18" charset="0"/>
                <a:ea typeface="Times New Roman" pitchFamily="18" charset="0"/>
                <a:cs typeface="Times New Roman" pitchFamily="18" charset="0"/>
              </a:rPr>
              <a:t>B</a:t>
            </a:r>
            <a:r>
              <a:rPr lang="en-US" dirty="0" smtClean="0">
                <a:latin typeface="Times New Roman" pitchFamily="18" charset="0"/>
                <a:ea typeface="Times New Roman" pitchFamily="18" charset="0"/>
                <a:cs typeface="Times New Roman" pitchFamily="18" charset="0"/>
              </a:rPr>
              <a:t> + C</a:t>
            </a:r>
            <a:r>
              <a:rPr lang="en-US" baseline="-30000" dirty="0" smtClean="0">
                <a:latin typeface="Times New Roman" pitchFamily="18" charset="0"/>
                <a:ea typeface="Times New Roman" pitchFamily="18" charset="0"/>
                <a:cs typeface="Times New Roman" pitchFamily="18" charset="0"/>
              </a:rPr>
              <a:t>C   </a:t>
            </a:r>
            <a:endParaRPr lang="en-US" dirty="0" smtClean="0">
              <a:latin typeface="Arial" pitchFamily="34" charset="0"/>
              <a:cs typeface="Arial" pitchFamily="34" charset="0"/>
            </a:endParaRPr>
          </a:p>
        </p:txBody>
      </p:sp>
      <p:sp>
        <p:nvSpPr>
          <p:cNvPr id="10" name="مستطيل 9"/>
          <p:cNvSpPr/>
          <p:nvPr/>
        </p:nvSpPr>
        <p:spPr>
          <a:xfrm>
            <a:off x="2643174" y="3357562"/>
            <a:ext cx="4160241" cy="369332"/>
          </a:xfrm>
          <a:prstGeom prst="rect">
            <a:avLst/>
          </a:prstGeom>
        </p:spPr>
        <p:txBody>
          <a:bodyPr wrap="non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rate at which A disappears is given by:</a:t>
            </a:r>
            <a:endParaRPr lang="en-US" dirty="0" smtClean="0">
              <a:latin typeface="Arial" pitchFamily="34" charset="0"/>
              <a:cs typeface="Arial" pitchFamily="34" charset="0"/>
            </a:endParaRPr>
          </a:p>
        </p:txBody>
      </p:sp>
      <p:pic>
        <p:nvPicPr>
          <p:cNvPr id="11" name="Picture 1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714612" y="3786190"/>
            <a:ext cx="4000528" cy="457200"/>
          </a:xfrm>
          <a:prstGeom prst="rect">
            <a:avLst/>
          </a:prstGeom>
          <a:noFill/>
        </p:spPr>
      </p:pic>
      <p:sp>
        <p:nvSpPr>
          <p:cNvPr id="12" name="مستطيل 11"/>
          <p:cNvSpPr/>
          <p:nvPr/>
        </p:nvSpPr>
        <p:spPr>
          <a:xfrm>
            <a:off x="2714612" y="4214818"/>
            <a:ext cx="3993401" cy="369332"/>
          </a:xfrm>
          <a:prstGeom prst="rect">
            <a:avLst/>
          </a:prstGeom>
        </p:spPr>
        <p:txBody>
          <a:bodyPr wrap="non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The rate at which C is formed from  B is:</a:t>
            </a:r>
            <a:endParaRPr lang="en-US" dirty="0" smtClean="0">
              <a:latin typeface="Arial" pitchFamily="34" charset="0"/>
              <a:cs typeface="Arial" pitchFamily="34" charset="0"/>
            </a:endParaRPr>
          </a:p>
        </p:txBody>
      </p:sp>
      <p:pic>
        <p:nvPicPr>
          <p:cNvPr id="13" name="Picture 2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57488" y="4714884"/>
            <a:ext cx="1466837" cy="381000"/>
          </a:xfrm>
          <a:prstGeom prst="rect">
            <a:avLst/>
          </a:prstGeom>
          <a:noFill/>
        </p:spPr>
      </p:pic>
      <p:sp>
        <p:nvSpPr>
          <p:cNvPr id="14" name="مستطيل 13"/>
          <p:cNvSpPr/>
          <p:nvPr/>
        </p:nvSpPr>
        <p:spPr>
          <a:xfrm>
            <a:off x="2643174" y="5286388"/>
            <a:ext cx="5786478" cy="1015663"/>
          </a:xfrm>
          <a:prstGeom prst="rect">
            <a:avLst/>
          </a:prstGeom>
        </p:spPr>
        <p:txBody>
          <a:bodyPr wrap="square">
            <a:spAutoFit/>
          </a:bodyPr>
          <a:lstStyle/>
          <a:p>
            <a:pPr algn="just" rtl="0"/>
            <a:r>
              <a:rPr lang="en-US" sz="2000" dirty="0" smtClean="0">
                <a:latin typeface="Times New Roman" pitchFamily="18" charset="0"/>
                <a:cs typeface="Times New Roman" pitchFamily="18" charset="0"/>
              </a:rPr>
              <a:t>The rate of accumulation of B in the system is equal to the difference in rates of disappearance from  A and formation to C.</a:t>
            </a:r>
            <a:endParaRPr lang="en-IE" sz="2000" dirty="0">
              <a:latin typeface="Times New Roman" pitchFamily="18" charset="0"/>
              <a:cs typeface="Times New Roman" pitchFamily="18" charset="0"/>
            </a:endParaRPr>
          </a:p>
        </p:txBody>
      </p:sp>
      <p:sp>
        <p:nvSpPr>
          <p:cNvPr id="880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88065" name="Picture 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2571735" y="357166"/>
            <a:ext cx="3200423" cy="357190"/>
          </a:xfrm>
          <a:prstGeom prst="rect">
            <a:avLst/>
          </a:prstGeom>
          <a:noFill/>
        </p:spPr>
      </p:pic>
      <p:sp>
        <p:nvSpPr>
          <p:cNvPr id="88067" name="Rectangle 3"/>
          <p:cNvSpPr>
            <a:spLocks noChangeArrowheads="1"/>
          </p:cNvSpPr>
          <p:nvPr/>
        </p:nvSpPr>
        <p:spPr bwMode="auto">
          <a:xfrm>
            <a:off x="0" y="2381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30</a:t>
            </a:fld>
            <a:endParaRPr lang="ar-SA"/>
          </a:p>
        </p:txBody>
      </p:sp>
      <p:pic>
        <p:nvPicPr>
          <p:cNvPr id="3"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143240" y="1142984"/>
            <a:ext cx="2428892" cy="500066"/>
          </a:xfrm>
          <a:prstGeom prst="rect">
            <a:avLst/>
          </a:prstGeom>
          <a:noFill/>
        </p:spPr>
      </p:pic>
      <p:pic>
        <p:nvPicPr>
          <p:cNvPr id="4"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14678" y="571480"/>
            <a:ext cx="2928958" cy="500066"/>
          </a:xfrm>
          <a:prstGeom prst="rect">
            <a:avLst/>
          </a:prstGeom>
          <a:noFill/>
        </p:spPr>
      </p:pic>
      <p:pic>
        <p:nvPicPr>
          <p:cNvPr id="5"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143240" y="1785926"/>
            <a:ext cx="2143140" cy="642942"/>
          </a:xfrm>
          <a:prstGeom prst="rect">
            <a:avLst/>
          </a:prstGeom>
          <a:noFill/>
        </p:spPr>
      </p:pic>
      <p:sp>
        <p:nvSpPr>
          <p:cNvPr id="6" name="مستطيل 5"/>
          <p:cNvSpPr/>
          <p:nvPr/>
        </p:nvSpPr>
        <p:spPr>
          <a:xfrm>
            <a:off x="3143240" y="2571744"/>
            <a:ext cx="2929007" cy="369332"/>
          </a:xfrm>
          <a:prstGeom prst="rect">
            <a:avLst/>
          </a:prstGeom>
        </p:spPr>
        <p:txBody>
          <a:bodyPr wrap="non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By multiplying both sides by:</a:t>
            </a:r>
            <a:endParaRPr lang="en-US" dirty="0" smtClean="0">
              <a:latin typeface="Arial" pitchFamily="34" charset="0"/>
              <a:cs typeface="Arial" pitchFamily="34" charset="0"/>
            </a:endParaRPr>
          </a:p>
        </p:txBody>
      </p:sp>
      <p:pic>
        <p:nvPicPr>
          <p:cNvPr id="7" name="Picture 1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6000760" y="2571744"/>
            <a:ext cx="666917" cy="361247"/>
          </a:xfrm>
          <a:prstGeom prst="rect">
            <a:avLst/>
          </a:prstGeom>
          <a:noFill/>
        </p:spPr>
      </p:pic>
      <p:pic>
        <p:nvPicPr>
          <p:cNvPr id="8" name="Picture 12"/>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000363" y="3143248"/>
            <a:ext cx="4751861" cy="428628"/>
          </a:xfrm>
          <a:prstGeom prst="rect">
            <a:avLst/>
          </a:prstGeom>
          <a:noFill/>
        </p:spPr>
      </p:pic>
      <p:pic>
        <p:nvPicPr>
          <p:cNvPr id="9" name="Picture 15"/>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071802" y="3571876"/>
            <a:ext cx="4071966" cy="415857"/>
          </a:xfrm>
          <a:prstGeom prst="rect">
            <a:avLst/>
          </a:prstGeom>
          <a:noFill/>
        </p:spPr>
      </p:pic>
      <p:sp>
        <p:nvSpPr>
          <p:cNvPr id="10" name="مستطيل 9"/>
          <p:cNvSpPr/>
          <p:nvPr/>
        </p:nvSpPr>
        <p:spPr>
          <a:xfrm>
            <a:off x="3357554" y="4143380"/>
            <a:ext cx="1633781" cy="369332"/>
          </a:xfrm>
          <a:prstGeom prst="rect">
            <a:avLst/>
          </a:prstGeom>
        </p:spPr>
        <p:txBody>
          <a:bodyPr wrap="none">
            <a:spAutoFit/>
          </a:bodyPr>
          <a:lstStyle/>
          <a:p>
            <a:pPr lvl="0" algn="l" rtl="0" fontAlgn="base">
              <a:spcBef>
                <a:spcPct val="0"/>
              </a:spcBef>
              <a:spcAft>
                <a:spcPct val="0"/>
              </a:spcAft>
            </a:pPr>
            <a:r>
              <a:rPr lang="en-US" dirty="0" smtClean="0">
                <a:latin typeface="Times New Roman" pitchFamily="18" charset="0"/>
                <a:ea typeface="Times New Roman" pitchFamily="18" charset="0"/>
                <a:cs typeface="Times New Roman" pitchFamily="18" charset="0"/>
              </a:rPr>
              <a:t>By integration :</a:t>
            </a:r>
            <a:endParaRPr lang="en-US" dirty="0" smtClean="0">
              <a:latin typeface="Arial" pitchFamily="34" charset="0"/>
              <a:cs typeface="Arial" pitchFamily="34" charset="0"/>
            </a:endParaRPr>
          </a:p>
        </p:txBody>
      </p:sp>
      <p:pic>
        <p:nvPicPr>
          <p:cNvPr id="11" name="Picture 18"/>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286116" y="4500570"/>
            <a:ext cx="3391330" cy="514325"/>
          </a:xfrm>
          <a:prstGeom prst="rect">
            <a:avLst/>
          </a:prstGeom>
          <a:noFill/>
        </p:spPr>
      </p:pic>
      <p:pic>
        <p:nvPicPr>
          <p:cNvPr id="12" name="Picture 7"/>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4143372" y="5143512"/>
            <a:ext cx="3595691" cy="658194"/>
          </a:xfrm>
          <a:prstGeom prst="rect">
            <a:avLst/>
          </a:prstGeom>
          <a:noFill/>
        </p:spPr>
      </p:pic>
      <p:pic>
        <p:nvPicPr>
          <p:cNvPr id="13" name="Picture 9"/>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2357422" y="5929330"/>
            <a:ext cx="6588171" cy="71438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31</a:t>
            </a:fld>
            <a:endParaRPr lang="ar-SA"/>
          </a:p>
        </p:txBody>
      </p:sp>
      <p:pic>
        <p:nvPicPr>
          <p:cNvPr id="3" name="Picture 1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214678" y="642918"/>
            <a:ext cx="4121535" cy="785818"/>
          </a:xfrm>
          <a:prstGeom prst="rect">
            <a:avLst/>
          </a:prstGeom>
          <a:noFill/>
        </p:spPr>
      </p:pic>
      <p:sp>
        <p:nvSpPr>
          <p:cNvPr id="788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78849"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286116" y="1571612"/>
            <a:ext cx="2857520" cy="357190"/>
          </a:xfrm>
          <a:prstGeom prst="rect">
            <a:avLst/>
          </a:prstGeom>
          <a:noFill/>
        </p:spPr>
      </p:pic>
      <p:sp>
        <p:nvSpPr>
          <p:cNvPr id="788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78851"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86116" y="2143116"/>
            <a:ext cx="3839795" cy="357190"/>
          </a:xfrm>
          <a:prstGeom prst="rect">
            <a:avLst/>
          </a:prstGeom>
          <a:noFill/>
        </p:spPr>
      </p:pic>
      <p:sp>
        <p:nvSpPr>
          <p:cNvPr id="78853" name="Rectangle 5"/>
          <p:cNvSpPr>
            <a:spLocks noChangeArrowheads="1"/>
          </p:cNvSpPr>
          <p:nvPr/>
        </p:nvSpPr>
        <p:spPr bwMode="auto">
          <a:xfrm>
            <a:off x="0" y="190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en-US" sz="8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17"/>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286116" y="2714620"/>
            <a:ext cx="3000396" cy="296551"/>
          </a:xfrm>
          <a:prstGeom prst="rect">
            <a:avLst/>
          </a:prstGeom>
          <a:noFill/>
        </p:spPr>
      </p:pic>
      <p:pic>
        <p:nvPicPr>
          <p:cNvPr id="11" name="Picture 20"/>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214678" y="3143248"/>
            <a:ext cx="5634057" cy="695773"/>
          </a:xfrm>
          <a:prstGeom prst="rect">
            <a:avLst/>
          </a:prstGeom>
          <a:noFill/>
        </p:spPr>
      </p:pic>
      <p:pic>
        <p:nvPicPr>
          <p:cNvPr id="12" name="Picture 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286116" y="3786190"/>
            <a:ext cx="5643602" cy="781422"/>
          </a:xfrm>
          <a:prstGeom prst="rect">
            <a:avLst/>
          </a:prstGeom>
          <a:noFill/>
        </p:spPr>
      </p:pic>
      <p:pic>
        <p:nvPicPr>
          <p:cNvPr id="13" name="Picture 3"/>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1214414" y="4929198"/>
            <a:ext cx="7686700" cy="657114"/>
          </a:xfrm>
          <a:prstGeom prst="rect">
            <a:avLst/>
          </a:prstGeom>
          <a:noFill/>
        </p:spPr>
      </p:pic>
      <p:pic>
        <p:nvPicPr>
          <p:cNvPr id="14" name="Picture 5"/>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1214414" y="5786454"/>
            <a:ext cx="5316316" cy="714380"/>
          </a:xfrm>
          <a:prstGeom prst="rect">
            <a:avLst/>
          </a:prstGeom>
          <a:noFill/>
        </p:spPr>
      </p:pic>
      <p:cxnSp>
        <p:nvCxnSpPr>
          <p:cNvPr id="22" name="Straight Connector 9"/>
          <p:cNvCxnSpPr/>
          <p:nvPr/>
        </p:nvCxnSpPr>
        <p:spPr>
          <a:xfrm rot="5400000" flipH="1" flipV="1">
            <a:off x="4021929" y="4979203"/>
            <a:ext cx="385762" cy="28575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9"/>
          <p:cNvCxnSpPr/>
          <p:nvPr/>
        </p:nvCxnSpPr>
        <p:spPr>
          <a:xfrm rot="5400000" flipH="1" flipV="1">
            <a:off x="5819784" y="4967298"/>
            <a:ext cx="361952" cy="28575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32</a:t>
            </a:fld>
            <a:endParaRPr lang="ar-SA"/>
          </a:p>
        </p:txBody>
      </p:sp>
      <p:sp>
        <p:nvSpPr>
          <p:cNvPr id="3" name="مستطيل 2"/>
          <p:cNvSpPr/>
          <p:nvPr/>
        </p:nvSpPr>
        <p:spPr>
          <a:xfrm>
            <a:off x="1857356" y="357166"/>
            <a:ext cx="5929354" cy="923330"/>
          </a:xfrm>
          <a:prstGeom prst="rect">
            <a:avLst/>
          </a:prstGeom>
        </p:spPr>
        <p:txBody>
          <a:bodyPr wrap="square">
            <a:spAutoFit/>
          </a:bodyPr>
          <a:lstStyle/>
          <a:p>
            <a:pPr algn="just" rtl="0"/>
            <a:r>
              <a:rPr lang="en-US" dirty="0" smtClean="0">
                <a:latin typeface="Times New Roman" pitchFamily="18" charset="0"/>
                <a:ea typeface="Times New Roman" pitchFamily="18" charset="0"/>
                <a:cs typeface="Times New Roman" pitchFamily="18" charset="0"/>
              </a:rPr>
              <a:t>If </a:t>
            </a:r>
            <a:r>
              <a:rPr lang="en-US" i="1" dirty="0" smtClean="0">
                <a:solidFill>
                  <a:srgbClr val="FF0000"/>
                </a:solidFill>
                <a:latin typeface="Times New Roman" pitchFamily="18" charset="0"/>
                <a:ea typeface="Times New Roman" pitchFamily="18" charset="0"/>
                <a:cs typeface="Times New Roman" pitchFamily="18" charset="0"/>
              </a:rPr>
              <a:t>k</a:t>
            </a:r>
            <a:r>
              <a:rPr lang="en-US" i="1" baseline="-30000" dirty="0" smtClean="0">
                <a:solidFill>
                  <a:srgbClr val="FF0000"/>
                </a:solidFill>
                <a:latin typeface="Times New Roman" pitchFamily="18" charset="0"/>
                <a:ea typeface="Times New Roman" pitchFamily="18" charset="0"/>
                <a:cs typeface="Times New Roman" pitchFamily="18" charset="0"/>
              </a:rPr>
              <a:t>1</a:t>
            </a:r>
            <a:r>
              <a:rPr lang="en-US" i="1" dirty="0" smtClean="0">
                <a:latin typeface="Times New Roman" pitchFamily="18" charset="0"/>
                <a:ea typeface="Times New Roman" pitchFamily="18" charset="0"/>
                <a:cs typeface="Times New Roman" pitchFamily="18" charset="0"/>
              </a:rPr>
              <a:t> </a:t>
            </a:r>
            <a:r>
              <a:rPr lang="en-US" dirty="0" smtClean="0">
                <a:latin typeface="Times New Roman" pitchFamily="18" charset="0"/>
                <a:ea typeface="Times New Roman" pitchFamily="18" charset="0"/>
                <a:cs typeface="Times New Roman" pitchFamily="18" charset="0"/>
              </a:rPr>
              <a:t>and </a:t>
            </a:r>
            <a:r>
              <a:rPr lang="en-US" i="1" dirty="0" smtClean="0">
                <a:solidFill>
                  <a:srgbClr val="FF0000"/>
                </a:solidFill>
                <a:latin typeface="Times New Roman" pitchFamily="18" charset="0"/>
                <a:ea typeface="Times New Roman" pitchFamily="18" charset="0"/>
                <a:cs typeface="Times New Roman" pitchFamily="18" charset="0"/>
              </a:rPr>
              <a:t>k</a:t>
            </a:r>
            <a:r>
              <a:rPr lang="en-US" i="1" baseline="-30000" dirty="0" smtClean="0">
                <a:solidFill>
                  <a:srgbClr val="FF0000"/>
                </a:solidFill>
                <a:latin typeface="Times New Roman" pitchFamily="18" charset="0"/>
                <a:ea typeface="Times New Roman" pitchFamily="18" charset="0"/>
                <a:cs typeface="Times New Roman" pitchFamily="18" charset="0"/>
              </a:rPr>
              <a:t>2</a:t>
            </a:r>
            <a:r>
              <a:rPr lang="en-US" dirty="0" smtClean="0">
                <a:latin typeface="Times New Roman" pitchFamily="18" charset="0"/>
                <a:ea typeface="Times New Roman" pitchFamily="18" charset="0"/>
                <a:cs typeface="Times New Roman" pitchFamily="18" charset="0"/>
              </a:rPr>
              <a:t> are known, it is possible to evaluate C</a:t>
            </a:r>
            <a:r>
              <a:rPr lang="en-US" baseline="-30000"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C</a:t>
            </a:r>
            <a:r>
              <a:rPr lang="en-US" baseline="-30000" dirty="0" smtClean="0">
                <a:latin typeface="Times New Roman" pitchFamily="18" charset="0"/>
                <a:ea typeface="Times New Roman" pitchFamily="18" charset="0"/>
                <a:cs typeface="Times New Roman" pitchFamily="18" charset="0"/>
              </a:rPr>
              <a:t>B</a:t>
            </a:r>
            <a:r>
              <a:rPr lang="en-US" dirty="0" smtClean="0">
                <a:latin typeface="Times New Roman" pitchFamily="18" charset="0"/>
                <a:ea typeface="Times New Roman" pitchFamily="18" charset="0"/>
                <a:cs typeface="Times New Roman" pitchFamily="18" charset="0"/>
              </a:rPr>
              <a:t>,C</a:t>
            </a:r>
            <a:r>
              <a:rPr lang="en-US" baseline="-30000" dirty="0" smtClean="0">
                <a:latin typeface="Times New Roman" pitchFamily="18" charset="0"/>
                <a:ea typeface="Times New Roman" pitchFamily="18" charset="0"/>
                <a:cs typeface="Times New Roman" pitchFamily="18" charset="0"/>
              </a:rPr>
              <a:t>C</a:t>
            </a:r>
            <a:r>
              <a:rPr lang="en-US" dirty="0" smtClean="0">
                <a:latin typeface="Times New Roman" pitchFamily="18" charset="0"/>
                <a:ea typeface="Times New Roman" pitchFamily="18" charset="0"/>
                <a:cs typeface="Times New Roman" pitchFamily="18" charset="0"/>
              </a:rPr>
              <a:t> for given concentration (</a:t>
            </a:r>
            <a:r>
              <a:rPr lang="en-US" i="1" dirty="0" smtClean="0">
                <a:latin typeface="Times New Roman" pitchFamily="18" charset="0"/>
                <a:ea typeface="Times New Roman" pitchFamily="18" charset="0"/>
                <a:cs typeface="Times New Roman" pitchFamily="18" charset="0"/>
              </a:rPr>
              <a:t>a</a:t>
            </a:r>
            <a:r>
              <a:rPr lang="en-US" dirty="0" smtClean="0">
                <a:latin typeface="Times New Roman" pitchFamily="18" charset="0"/>
                <a:ea typeface="Times New Roman" pitchFamily="18" charset="0"/>
                <a:cs typeface="Times New Roman" pitchFamily="18" charset="0"/>
              </a:rPr>
              <a:t>) at different times after the commencement.(see figure):</a:t>
            </a:r>
            <a:endParaRPr lang="en-IE" dirty="0"/>
          </a:p>
        </p:txBody>
      </p:sp>
      <p:pic>
        <p:nvPicPr>
          <p:cNvPr id="4" name="صورة 3" descr="https://encrypted-tbn2.gstatic.com/images?q=tbn:ANd9GcQJ7PkEYU1V5HDmoCU1J5VUORS7B6L2dnjhE8qFcgvrxi8UHmiV">
            <a:hlinkClick r:id="rId2" tgtFrame="&quot;_blank&quot;"/>
          </p:cNvPr>
          <p:cNvPicPr/>
          <p:nvPr/>
        </p:nvPicPr>
        <p:blipFill>
          <a:blip r:embed="rId3"/>
          <a:srcRect/>
          <a:stretch>
            <a:fillRect/>
          </a:stretch>
        </p:blipFill>
        <p:spPr bwMode="auto">
          <a:xfrm>
            <a:off x="2285984" y="1714488"/>
            <a:ext cx="3984522" cy="2887038"/>
          </a:xfrm>
          <a:prstGeom prst="rect">
            <a:avLst/>
          </a:prstGeom>
          <a:noFill/>
          <a:ln w="9525">
            <a:noFill/>
            <a:miter lim="800000"/>
            <a:headEnd/>
            <a:tailEnd/>
          </a:ln>
        </p:spPr>
      </p:pic>
      <p:sp>
        <p:nvSpPr>
          <p:cNvPr id="5" name="مستطيل 4"/>
          <p:cNvSpPr/>
          <p:nvPr/>
        </p:nvSpPr>
        <p:spPr>
          <a:xfrm>
            <a:off x="2928926" y="2643182"/>
            <a:ext cx="846707" cy="369332"/>
          </a:xfrm>
          <a:prstGeom prst="rect">
            <a:avLst/>
          </a:prstGeom>
        </p:spPr>
        <p:txBody>
          <a:bodyPr wrap="none">
            <a:spAutoFit/>
          </a:bodyPr>
          <a:lstStyle/>
          <a:p>
            <a:r>
              <a:rPr lang="en-US" b="1" i="1" dirty="0" smtClean="0">
                <a:solidFill>
                  <a:srgbClr val="FF0000"/>
                </a:solidFill>
              </a:rPr>
              <a:t>(C</a:t>
            </a:r>
            <a:r>
              <a:rPr lang="en-US" b="1" i="1" baseline="-25000" dirty="0" smtClean="0">
                <a:solidFill>
                  <a:srgbClr val="FF0000"/>
                </a:solidFill>
              </a:rPr>
              <a:t>B</a:t>
            </a:r>
            <a:r>
              <a:rPr lang="en-US" b="1" dirty="0" smtClean="0">
                <a:solidFill>
                  <a:srgbClr val="FF0000"/>
                </a:solidFill>
              </a:rPr>
              <a:t>)</a:t>
            </a:r>
            <a:r>
              <a:rPr lang="en-US" b="1" i="1" baseline="-25000" dirty="0" smtClean="0">
                <a:solidFill>
                  <a:srgbClr val="FF0000"/>
                </a:solidFill>
              </a:rPr>
              <a:t>max</a:t>
            </a:r>
            <a:r>
              <a:rPr lang="en-US" b="1" baseline="-25000" dirty="0" smtClean="0"/>
              <a:t> </a:t>
            </a:r>
            <a:endParaRPr lang="en-IE" b="1" dirty="0"/>
          </a:p>
        </p:txBody>
      </p:sp>
      <p:sp>
        <p:nvSpPr>
          <p:cNvPr id="6" name="مستطيل 5"/>
          <p:cNvSpPr/>
          <p:nvPr/>
        </p:nvSpPr>
        <p:spPr>
          <a:xfrm>
            <a:off x="1643042" y="5143512"/>
            <a:ext cx="7286644" cy="1015663"/>
          </a:xfrm>
          <a:prstGeom prst="rect">
            <a:avLst/>
          </a:prstGeom>
        </p:spPr>
        <p:txBody>
          <a:bodyPr wrap="square">
            <a:spAutoFit/>
          </a:bodyPr>
          <a:lstStyle/>
          <a:p>
            <a:pPr lvl="0" algn="justLow"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The conc. of A decreases steadily from the beginning (zero at end).</a:t>
            </a:r>
            <a:endParaRPr lang="en-US" sz="2000" dirty="0" smtClean="0">
              <a:latin typeface="Arial" pitchFamily="34" charset="0"/>
              <a:cs typeface="Arial" pitchFamily="34" charset="0"/>
            </a:endParaRPr>
          </a:p>
          <a:p>
            <a:pPr lvl="0" algn="justLow" rtl="0" eaLnBrk="0" fontAlgn="base" hangingPunct="0">
              <a:spcBef>
                <a:spcPct val="0"/>
              </a:spcBef>
              <a:spcAft>
                <a:spcPct val="0"/>
              </a:spcAft>
            </a:pPr>
            <a:r>
              <a:rPr lang="en-US" sz="2000" dirty="0" smtClean="0">
                <a:latin typeface="Times New Roman" pitchFamily="18" charset="0"/>
                <a:ea typeface="Times New Roman" pitchFamily="18" charset="0"/>
                <a:cs typeface="Times New Roman" pitchFamily="18" charset="0"/>
              </a:rPr>
              <a:t>The conc. of B increases steadily from the beginning till it reaches the initial concentration.</a:t>
            </a:r>
            <a:endParaRPr lang="en-US" sz="2000" dirty="0" smtClean="0">
              <a:latin typeface="Arial" pitchFamily="34" charset="0"/>
              <a:cs typeface="Arial" pitchFamily="34" charset="0"/>
            </a:endParaRPr>
          </a:p>
        </p:txBody>
      </p:sp>
      <p:sp>
        <p:nvSpPr>
          <p:cNvPr id="80903"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80902" name="Picture 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285984" y="4714884"/>
            <a:ext cx="4263420" cy="285752"/>
          </a:xfrm>
          <a:prstGeom prst="rect">
            <a:avLst/>
          </a:prstGeom>
          <a:noFill/>
        </p:spPr>
      </p:pic>
      <mc:AlternateContent xmlns:mc="http://schemas.openxmlformats.org/markup-compatibility/2006" xmlns:p14="http://schemas.microsoft.com/office/powerpoint/2010/main">
        <mc:Choice Requires="p14">
          <p:contentPart p14:bwMode="auto" r:id="rId5">
            <p14:nvContentPartPr>
              <p14:cNvPr id="80898" name="Ink 2"/>
              <p14:cNvContentPartPr>
                <a14:cpLocks xmlns:a14="http://schemas.microsoft.com/office/drawing/2010/main" noRot="1" noChangeAspect="1" noEditPoints="1" noChangeArrowheads="1" noChangeShapeType="1"/>
              </p14:cNvContentPartPr>
              <p14:nvPr/>
            </p14:nvContentPartPr>
            <p14:xfrm>
              <a:off x="3321050" y="3616325"/>
              <a:ext cx="9525" cy="169863"/>
            </p14:xfrm>
          </p:contentPart>
        </mc:Choice>
        <mc:Fallback xmlns="">
          <p:pic>
            <p:nvPicPr>
              <p:cNvPr id="80898" name="Ink 2"/>
              <p:cNvPicPr>
                <a:picLocks noRot="1" noChangeAspect="1" noEditPoints="1" noChangeArrowheads="1" noChangeShapeType="1"/>
              </p:cNvPicPr>
              <p:nvPr/>
            </p:nvPicPr>
            <p:blipFill>
              <a:blip r:embed="rId6"/>
              <a:stretch>
                <a:fillRect/>
              </a:stretch>
            </p:blipFill>
            <p:spPr>
              <a:xfrm>
                <a:off x="3311525" y="3606968"/>
                <a:ext cx="28575" cy="188577"/>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0899" name="Ink 3"/>
              <p14:cNvContentPartPr>
                <a14:cpLocks xmlns:a14="http://schemas.microsoft.com/office/drawing/2010/main" noRot="1" noChangeAspect="1" noEditPoints="1" noChangeArrowheads="1" noChangeShapeType="1"/>
              </p14:cNvContentPartPr>
              <p14:nvPr/>
            </p14:nvContentPartPr>
            <p14:xfrm>
              <a:off x="3241675" y="3089275"/>
              <a:ext cx="44450" cy="233363"/>
            </p14:xfrm>
          </p:contentPart>
        </mc:Choice>
        <mc:Fallback xmlns="">
          <p:pic>
            <p:nvPicPr>
              <p:cNvPr id="80899" name="Ink 3"/>
              <p:cNvPicPr>
                <a:picLocks noRot="1" noChangeAspect="1" noEditPoints="1" noChangeArrowheads="1" noChangeShapeType="1"/>
              </p:cNvPicPr>
              <p:nvPr/>
            </p:nvPicPr>
            <p:blipFill>
              <a:blip r:embed="rId8"/>
              <a:stretch>
                <a:fillRect/>
              </a:stretch>
            </p:blipFill>
            <p:spPr>
              <a:xfrm>
                <a:off x="3232279" y="3079912"/>
                <a:ext cx="63242" cy="25209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0900" name="Ink 4"/>
              <p14:cNvContentPartPr>
                <a14:cpLocks xmlns:a14="http://schemas.microsoft.com/office/drawing/2010/main" noRot="1" noChangeAspect="1" noEditPoints="1" noChangeArrowheads="1" noChangeShapeType="1"/>
              </p14:cNvContentPartPr>
              <p14:nvPr/>
            </p14:nvContentPartPr>
            <p14:xfrm>
              <a:off x="3295650" y="3402013"/>
              <a:ext cx="9525" cy="80962"/>
            </p14:xfrm>
          </p:contentPart>
        </mc:Choice>
        <mc:Fallback xmlns="">
          <p:pic>
            <p:nvPicPr>
              <p:cNvPr id="80900" name="Ink 4"/>
              <p:cNvPicPr>
                <a:picLocks noRot="1" noChangeAspect="1" noEditPoints="1" noChangeArrowheads="1" noChangeShapeType="1"/>
              </p:cNvPicPr>
              <p:nvPr/>
            </p:nvPicPr>
            <p:blipFill>
              <a:blip r:embed="rId10"/>
              <a:stretch>
                <a:fillRect/>
              </a:stretch>
            </p:blipFill>
            <p:spPr>
              <a:xfrm>
                <a:off x="3286125" y="3392657"/>
                <a:ext cx="28575" cy="99673"/>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0901" name="Ink 5"/>
              <p14:cNvContentPartPr>
                <a14:cpLocks xmlns:a14="http://schemas.microsoft.com/office/drawing/2010/main" noRot="1" noChangeAspect="1" noEditPoints="1" noChangeArrowheads="1" noChangeShapeType="1"/>
              </p14:cNvContentPartPr>
              <p14:nvPr/>
            </p14:nvContentPartPr>
            <p14:xfrm>
              <a:off x="3348038" y="3857625"/>
              <a:ext cx="9525" cy="63500"/>
            </p14:xfrm>
          </p:contentPart>
        </mc:Choice>
        <mc:Fallback xmlns="">
          <p:pic>
            <p:nvPicPr>
              <p:cNvPr id="80901" name="Ink 5"/>
              <p:cNvPicPr>
                <a:picLocks noRot="1" noChangeAspect="1" noEditPoints="1" noChangeArrowheads="1" noChangeShapeType="1"/>
              </p:cNvPicPr>
              <p:nvPr/>
            </p:nvPicPr>
            <p:blipFill>
              <a:blip r:embed="rId12"/>
              <a:stretch>
                <a:fillRect/>
              </a:stretch>
            </p:blipFill>
            <p:spPr>
              <a:xfrm>
                <a:off x="3338513" y="3848244"/>
                <a:ext cx="28575" cy="82261"/>
              </a:xfrm>
              <a:prstGeom prst="rect">
                <a:avLst/>
              </a:prstGeom>
            </p:spPr>
          </p:pic>
        </mc:Fallback>
      </mc:AlternateContent>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33</a:t>
            </a:fld>
            <a:endParaRPr lang="ar-SA"/>
          </a:p>
        </p:txBody>
      </p:sp>
      <p:sp>
        <p:nvSpPr>
          <p:cNvPr id="3" name="مستطيل 2"/>
          <p:cNvSpPr/>
          <p:nvPr/>
        </p:nvSpPr>
        <p:spPr>
          <a:xfrm>
            <a:off x="2143108" y="714356"/>
            <a:ext cx="5643602" cy="1323439"/>
          </a:xfrm>
          <a:prstGeom prst="rect">
            <a:avLst/>
          </a:prstGeom>
        </p:spPr>
        <p:txBody>
          <a:bodyPr wrap="square">
            <a:spAutoFit/>
          </a:bodyPr>
          <a:lstStyle/>
          <a:p>
            <a:pPr lvl="0" algn="justLow" rtl="0" fontAlgn="base">
              <a:spcBef>
                <a:spcPct val="0"/>
              </a:spcBef>
              <a:spcAft>
                <a:spcPct val="0"/>
              </a:spcAft>
            </a:pPr>
            <a:r>
              <a:rPr lang="en-US" sz="2000" dirty="0" smtClean="0">
                <a:latin typeface="Times New Roman" pitchFamily="18" charset="0"/>
                <a:ea typeface="Times New Roman" pitchFamily="18" charset="0"/>
                <a:cs typeface="Times New Roman" pitchFamily="18" charset="0"/>
              </a:rPr>
              <a:t>The conc. of B increases at first ,but as it accumulate the rate of decomposition becomes greater and so its concentration., passes through a maximum, and then decreases till it becomes zero at the end.</a:t>
            </a:r>
            <a:endParaRPr lang="en-US" sz="2000" dirty="0" smtClean="0">
              <a:latin typeface="Arial" pitchFamily="34" charset="0"/>
              <a:cs typeface="Arial" pitchFamily="34" charset="0"/>
            </a:endParaRPr>
          </a:p>
        </p:txBody>
      </p:sp>
      <p:sp>
        <p:nvSpPr>
          <p:cNvPr id="4" name="مستطيل 3"/>
          <p:cNvSpPr/>
          <p:nvPr/>
        </p:nvSpPr>
        <p:spPr>
          <a:xfrm>
            <a:off x="2143108" y="2285992"/>
            <a:ext cx="5786462" cy="707886"/>
          </a:xfrm>
          <a:prstGeom prst="rect">
            <a:avLst/>
          </a:prstGeom>
        </p:spPr>
        <p:txBody>
          <a:bodyPr wrap="square">
            <a:spAutoFit/>
          </a:bodyPr>
          <a:lstStyle/>
          <a:p>
            <a:pPr algn="l" rtl="0"/>
            <a:r>
              <a:rPr lang="en-US" sz="2000" dirty="0" smtClean="0">
                <a:latin typeface="Times New Roman" pitchFamily="18" charset="0"/>
                <a:cs typeface="Times New Roman" pitchFamily="18" charset="0"/>
              </a:rPr>
              <a:t>The condition that(</a:t>
            </a:r>
            <a:r>
              <a:rPr lang="en-US" sz="2000" b="1" i="1" dirty="0" smtClean="0">
                <a:solidFill>
                  <a:srgbClr val="FF0000"/>
                </a:solidFill>
                <a:latin typeface="Times New Roman" pitchFamily="18" charset="0"/>
                <a:cs typeface="Times New Roman" pitchFamily="18" charset="0"/>
              </a:rPr>
              <a:t>C</a:t>
            </a:r>
            <a:r>
              <a:rPr lang="en-US" sz="2000" b="1" i="1" baseline="-25000" dirty="0" smtClean="0">
                <a:solidFill>
                  <a:srgbClr val="FF0000"/>
                </a:solidFill>
                <a:latin typeface="Times New Roman" pitchFamily="18" charset="0"/>
                <a:cs typeface="Times New Roman" pitchFamily="18" charset="0"/>
              </a:rPr>
              <a:t>B</a:t>
            </a:r>
            <a:r>
              <a:rPr lang="en-US" sz="2000" dirty="0" smtClean="0">
                <a:latin typeface="Times New Roman" pitchFamily="18" charset="0"/>
                <a:cs typeface="Times New Roman" pitchFamily="18" charset="0"/>
              </a:rPr>
              <a:t>)</a:t>
            </a:r>
            <a:r>
              <a:rPr lang="en-US" sz="2000" b="1" i="1" baseline="-25000" dirty="0" smtClean="0">
                <a:solidFill>
                  <a:srgbClr val="FF0000"/>
                </a:solidFill>
                <a:latin typeface="Times New Roman" pitchFamily="18" charset="0"/>
                <a:cs typeface="Times New Roman" pitchFamily="18" charset="0"/>
              </a:rPr>
              <a:t>max</a:t>
            </a:r>
            <a:r>
              <a:rPr lang="en-US" sz="2000" b="1" baseline="-25000" dirty="0" smtClean="0">
                <a:solidFill>
                  <a:srgbClr val="FF0000"/>
                </a:solidFill>
                <a:latin typeface="Times New Roman" pitchFamily="18" charset="0"/>
                <a:cs typeface="Times New Roman" pitchFamily="18" charset="0"/>
              </a:rPr>
              <a:t> </a:t>
            </a:r>
            <a:r>
              <a:rPr lang="en-US" sz="2000" baseline="-25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differentiating and equating to zero.</a:t>
            </a:r>
            <a:endParaRPr lang="en-IE" sz="20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14546" y="3143248"/>
            <a:ext cx="4286280" cy="527543"/>
          </a:xfrm>
          <a:prstGeom prst="rect">
            <a:avLst/>
          </a:prstGeom>
          <a:noFill/>
        </p:spPr>
      </p:pic>
      <p:pic>
        <p:nvPicPr>
          <p:cNvPr id="6"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14546" y="3857628"/>
            <a:ext cx="4033845" cy="484585"/>
          </a:xfrm>
          <a:prstGeom prst="rect">
            <a:avLst/>
          </a:prstGeom>
          <a:noFill/>
        </p:spPr>
      </p:pic>
      <p:pic>
        <p:nvPicPr>
          <p:cNvPr id="7" name="Picture 8"/>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214546" y="4500570"/>
            <a:ext cx="4033846" cy="348792"/>
          </a:xfrm>
          <a:prstGeom prst="rect">
            <a:avLst/>
          </a:prstGeom>
          <a:noFill/>
        </p:spPr>
      </p:pic>
      <p:pic>
        <p:nvPicPr>
          <p:cNvPr id="8" name="Picture 1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285984" y="4929198"/>
            <a:ext cx="3325114" cy="714380"/>
          </a:xfrm>
          <a:prstGeom prst="rect">
            <a:avLst/>
          </a:prstGeom>
          <a:noFill/>
        </p:spPr>
      </p:pic>
      <p:pic>
        <p:nvPicPr>
          <p:cNvPr id="9" name="Picture 13"/>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071670" y="5715016"/>
            <a:ext cx="4962539" cy="70122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34</a:t>
            </a:fld>
            <a:endParaRPr lang="ar-SA"/>
          </a:p>
        </p:txBody>
      </p:sp>
      <p:pic>
        <p:nvPicPr>
          <p:cNvPr id="3"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00364" y="1643050"/>
            <a:ext cx="2857521" cy="428628"/>
          </a:xfrm>
          <a:prstGeom prst="rect">
            <a:avLst/>
          </a:prstGeom>
          <a:noFill/>
        </p:spPr>
      </p:pic>
      <p:sp>
        <p:nvSpPr>
          <p:cNvPr id="819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E"/>
          </a:p>
        </p:txBody>
      </p:sp>
      <p:pic>
        <p:nvPicPr>
          <p:cNvPr id="81921"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714612" y="785794"/>
            <a:ext cx="3029246" cy="642942"/>
          </a:xfrm>
          <a:prstGeom prst="rect">
            <a:avLst/>
          </a:prstGeom>
          <a:noFill/>
        </p:spPr>
      </p:pic>
      <p:pic>
        <p:nvPicPr>
          <p:cNvPr id="6" name="Picture 4"/>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643174" y="2143116"/>
            <a:ext cx="3254074" cy="642942"/>
          </a:xfrm>
          <a:prstGeom prst="rect">
            <a:avLst/>
          </a:prstGeom>
          <a:noFill/>
        </p:spPr>
      </p:pic>
      <p:pic>
        <p:nvPicPr>
          <p:cNvPr id="7"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286116" y="2786058"/>
            <a:ext cx="2571768" cy="577000"/>
          </a:xfrm>
          <a:prstGeom prst="rect">
            <a:avLst/>
          </a:prstGeom>
          <a:noFill/>
        </p:spPr>
      </p:pic>
      <p:pic>
        <p:nvPicPr>
          <p:cNvPr id="8"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857488" y="3429000"/>
            <a:ext cx="5143536" cy="680762"/>
          </a:xfrm>
          <a:prstGeom prst="rect">
            <a:avLst/>
          </a:prstGeom>
          <a:noFill/>
        </p:spPr>
      </p:pic>
      <p:pic>
        <p:nvPicPr>
          <p:cNvPr id="9" name="Picture 1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3286116" y="4357694"/>
            <a:ext cx="3571900" cy="548441"/>
          </a:xfrm>
          <a:prstGeom prst="rect">
            <a:avLst/>
          </a:prstGeom>
          <a:noFill/>
        </p:spPr>
      </p:pic>
      <p:pic>
        <p:nvPicPr>
          <p:cNvPr id="10" name="Picture 14"/>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3214678" y="5286388"/>
            <a:ext cx="4500594" cy="312041"/>
          </a:xfrm>
          <a:prstGeom prst="rect">
            <a:avLst/>
          </a:prstGeom>
          <a:noFill/>
        </p:spPr>
      </p:pic>
      <p:pic>
        <p:nvPicPr>
          <p:cNvPr id="11" name="Picture 17"/>
          <p:cNvPicPr>
            <a:picLocks noChangeAspect="1" noChangeArrowheads="1"/>
          </p:cNvPicPr>
          <p:nvPr/>
        </p:nvPicPr>
        <p:blipFill>
          <a:blip r:embed="rId9">
            <a:clrChange>
              <a:clrFrom>
                <a:srgbClr val="FFFFFF"/>
              </a:clrFrom>
              <a:clrTo>
                <a:srgbClr val="FFFFFF">
                  <a:alpha val="0"/>
                </a:srgbClr>
              </a:clrTo>
            </a:clrChange>
          </a:blip>
          <a:srcRect/>
          <a:stretch>
            <a:fillRect/>
          </a:stretch>
        </p:blipFill>
        <p:spPr bwMode="auto">
          <a:xfrm>
            <a:off x="1928794" y="6000768"/>
            <a:ext cx="3143265" cy="374198"/>
          </a:xfrm>
          <a:prstGeom prst="rect">
            <a:avLst/>
          </a:prstGeom>
          <a:noFill/>
        </p:spPr>
      </p:pic>
      <p:cxnSp>
        <p:nvCxnSpPr>
          <p:cNvPr id="12" name="Straight Connector 9"/>
          <p:cNvCxnSpPr/>
          <p:nvPr/>
        </p:nvCxnSpPr>
        <p:spPr>
          <a:xfrm rot="5400000" flipH="1" flipV="1">
            <a:off x="5272094" y="871518"/>
            <a:ext cx="314324" cy="28575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flipV="1">
            <a:off x="4714876" y="3429000"/>
            <a:ext cx="533400" cy="4572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9"/>
          <p:cNvCxnSpPr/>
          <p:nvPr/>
        </p:nvCxnSpPr>
        <p:spPr>
          <a:xfrm rot="5400000" flipH="1" flipV="1">
            <a:off x="7034250" y="3895708"/>
            <a:ext cx="219076" cy="14291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9"/>
          <p:cNvCxnSpPr/>
          <p:nvPr/>
        </p:nvCxnSpPr>
        <p:spPr>
          <a:xfrm rot="5400000" flipH="1" flipV="1">
            <a:off x="5176862" y="3895708"/>
            <a:ext cx="219076" cy="142916"/>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Oval 5"/>
          <p:cNvSpPr/>
          <p:nvPr/>
        </p:nvSpPr>
        <p:spPr>
          <a:xfrm>
            <a:off x="5643570" y="4071942"/>
            <a:ext cx="1143008" cy="10001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Connector 9"/>
          <p:cNvCxnSpPr/>
          <p:nvPr/>
        </p:nvCxnSpPr>
        <p:spPr>
          <a:xfrm rot="5400000" flipH="1" flipV="1">
            <a:off x="6000760" y="4286256"/>
            <a:ext cx="457200" cy="4572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
            <p14:nvContentPartPr>
              <p14:cNvPr id="81924" name="Ink 4"/>
              <p14:cNvContentPartPr>
                <a14:cpLocks xmlns:a14="http://schemas.microsoft.com/office/drawing/2010/main" noRot="1" noChangeAspect="1" noEditPoints="1" noChangeArrowheads="1" noChangeShapeType="1"/>
              </p14:cNvContentPartPr>
              <p14:nvPr/>
            </p14:nvContentPartPr>
            <p14:xfrm>
              <a:off x="5651500" y="5805488"/>
              <a:ext cx="955675" cy="741362"/>
            </p14:xfrm>
          </p:contentPart>
        </mc:Choice>
        <mc:Fallback xmlns="">
          <p:pic>
            <p:nvPicPr>
              <p:cNvPr id="81924" name="Ink 4"/>
              <p:cNvPicPr>
                <a:picLocks noRot="1" noChangeAspect="1" noEditPoints="1" noChangeArrowheads="1" noChangeShapeType="1"/>
              </p:cNvPicPr>
              <p:nvPr/>
            </p:nvPicPr>
            <p:blipFill>
              <a:blip r:embed="rId11"/>
              <a:stretch>
                <a:fillRect/>
              </a:stretch>
            </p:blipFill>
            <p:spPr>
              <a:xfrm>
                <a:off x="5642141" y="5796126"/>
                <a:ext cx="974393" cy="760085"/>
              </a:xfrm>
              <a:prstGeom prst="rect">
                <a:avLst/>
              </a:prstGeom>
            </p:spPr>
          </p:pic>
        </mc:Fallback>
      </mc:AlternateContent>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p:txBody>
          <a:bodyPr/>
          <a:lstStyle/>
          <a:p>
            <a:fld id="{0B34F065-1154-456A-91E3-76DE8E75E17B}" type="slidenum">
              <a:rPr lang="ar-SA" smtClean="0"/>
              <a:pPr/>
              <a:t>35</a:t>
            </a:fld>
            <a:endParaRPr lang="ar-SA"/>
          </a:p>
        </p:txBody>
      </p:sp>
      <p:cxnSp>
        <p:nvCxnSpPr>
          <p:cNvPr id="3" name="Straight Connector 7"/>
          <p:cNvCxnSpPr/>
          <p:nvPr/>
        </p:nvCxnSpPr>
        <p:spPr>
          <a:xfrm flipV="1">
            <a:off x="3059832" y="1484784"/>
            <a:ext cx="1132341" cy="14902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7"/>
          <p:cNvCxnSpPr/>
          <p:nvPr/>
        </p:nvCxnSpPr>
        <p:spPr>
          <a:xfrm flipH="1" flipV="1">
            <a:off x="4238849" y="1484784"/>
            <a:ext cx="1053231" cy="15841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7"/>
          <p:cNvCxnSpPr/>
          <p:nvPr/>
        </p:nvCxnSpPr>
        <p:spPr>
          <a:xfrm flipV="1">
            <a:off x="4218896" y="3068960"/>
            <a:ext cx="1073184" cy="54735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7"/>
          <p:cNvCxnSpPr/>
          <p:nvPr/>
        </p:nvCxnSpPr>
        <p:spPr>
          <a:xfrm flipH="1" flipV="1">
            <a:off x="3059832" y="2975072"/>
            <a:ext cx="1203972" cy="6412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7"/>
          <p:cNvCxnSpPr/>
          <p:nvPr/>
        </p:nvCxnSpPr>
        <p:spPr>
          <a:xfrm flipV="1">
            <a:off x="4147905" y="1565842"/>
            <a:ext cx="44268" cy="7830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7"/>
          <p:cNvCxnSpPr/>
          <p:nvPr/>
        </p:nvCxnSpPr>
        <p:spPr>
          <a:xfrm flipV="1">
            <a:off x="4192173" y="2975072"/>
            <a:ext cx="0" cy="55398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7"/>
          <p:cNvCxnSpPr/>
          <p:nvPr/>
        </p:nvCxnSpPr>
        <p:spPr>
          <a:xfrm flipV="1">
            <a:off x="3231948" y="2741710"/>
            <a:ext cx="720080" cy="2333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7"/>
          <p:cNvCxnSpPr/>
          <p:nvPr/>
        </p:nvCxnSpPr>
        <p:spPr>
          <a:xfrm>
            <a:off x="4471416" y="2661555"/>
            <a:ext cx="646362" cy="39367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7"/>
          <p:cNvCxnSpPr/>
          <p:nvPr/>
        </p:nvCxnSpPr>
        <p:spPr>
          <a:xfrm flipV="1">
            <a:off x="4274054" y="1565843"/>
            <a:ext cx="0" cy="205046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36" name="حبر 35"/>
              <p14:cNvContentPartPr/>
              <p14:nvPr/>
            </p14:nvContentPartPr>
            <p14:xfrm>
              <a:off x="3330720" y="3000240"/>
              <a:ext cx="1875600" cy="72000"/>
            </p14:xfrm>
          </p:contentPart>
        </mc:Choice>
        <mc:Fallback xmlns="">
          <p:pic>
            <p:nvPicPr>
              <p:cNvPr id="36" name="حبر 35"/>
              <p:cNvPicPr/>
              <p:nvPr/>
            </p:nvPicPr>
            <p:blipFill>
              <a:blip r:embed="rId4"/>
              <a:stretch>
                <a:fillRect/>
              </a:stretch>
            </p:blipFill>
            <p:spPr>
              <a:xfrm>
                <a:off x="3321360" y="2990880"/>
                <a:ext cx="1894320" cy="90720"/>
              </a:xfrm>
              <a:prstGeom prst="rect">
                <a:avLst/>
              </a:prstGeom>
            </p:spPr>
          </p:pic>
        </mc:Fallback>
      </mc:AlternateContent>
    </p:spTree>
    <p:extLst>
      <p:ext uri="{BB962C8B-B14F-4D97-AF65-F5344CB8AC3E}">
        <p14:creationId xmlns:p14="http://schemas.microsoft.com/office/powerpoint/2010/main" val="4408530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971</TotalTime>
  <Words>1692</Words>
  <Application>Microsoft Office PowerPoint</Application>
  <PresentationFormat>عرض على الشاشة (3:4)‏</PresentationFormat>
  <Paragraphs>203</Paragraphs>
  <Slides>35</Slides>
  <Notes>7</Notes>
  <HiddenSlides>0</HiddenSlides>
  <MMClips>0</MMClips>
  <ScaleCrop>false</ScaleCrop>
  <HeadingPairs>
    <vt:vector size="4" baseType="variant">
      <vt:variant>
        <vt:lpstr>نسق</vt:lpstr>
      </vt:variant>
      <vt:variant>
        <vt:i4>1</vt:i4>
      </vt:variant>
      <vt:variant>
        <vt:lpstr>عناوين الشرائح</vt:lpstr>
      </vt:variant>
      <vt:variant>
        <vt:i4>35</vt:i4>
      </vt:variant>
    </vt:vector>
  </HeadingPairs>
  <TitlesOfParts>
    <vt:vector size="36" baseType="lpstr">
      <vt:lpstr>انقلاب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prof</dc:creator>
  <cp:lastModifiedBy>prof</cp:lastModifiedBy>
  <cp:revision>177</cp:revision>
  <dcterms:created xsi:type="dcterms:W3CDTF">2014-03-24T17:29:11Z</dcterms:created>
  <dcterms:modified xsi:type="dcterms:W3CDTF">2017-09-06T14:17:39Z</dcterms:modified>
</cp:coreProperties>
</file>