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Default Extension="gif" ContentType="image/gi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4"/>
  </p:notesMasterIdLst>
  <p:handoutMasterIdLst>
    <p:handoutMasterId r:id="rId15"/>
  </p:handoutMasterIdLst>
  <p:sldIdLst>
    <p:sldId id="277" r:id="rId2"/>
    <p:sldId id="267" r:id="rId3"/>
    <p:sldId id="258" r:id="rId4"/>
    <p:sldId id="272" r:id="rId5"/>
    <p:sldId id="269" r:id="rId6"/>
    <p:sldId id="270" r:id="rId7"/>
    <p:sldId id="271" r:id="rId8"/>
    <p:sldId id="268" r:id="rId9"/>
    <p:sldId id="279" r:id="rId10"/>
    <p:sldId id="273" r:id="rId11"/>
    <p:sldId id="274" r:id="rId12"/>
    <p:sldId id="275" r:id="rId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pos="3840" userDrawn="1">
          <p15:clr>
            <a:srgbClr val="A4A3A4"/>
          </p15:clr>
        </p15:guide>
        <p15:guide id="2" orient="horz" pos="2160" userDrawn="1">
          <p15:clr>
            <a:srgbClr val="A4A3A4"/>
          </p15:clr>
        </p15:guide>
      </p15:sldGuideLst>
    </p:ext>
    <p:ext uri="{2D200454-40CA-4A62-9FC3-DE9A4176ACB9}">
      <p15:notes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1B1B1B"/>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69012ECD-51FC-41F1-AA8D-1B2483CD663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2160" autoAdjust="0"/>
  </p:normalViewPr>
  <p:slideViewPr>
    <p:cSldViewPr snapToGrid="0">
      <p:cViewPr varScale="1">
        <p:scale>
          <a:sx n="73" d="100"/>
          <a:sy n="73" d="100"/>
        </p:scale>
        <p:origin x="-624" y="-102"/>
      </p:cViewPr>
      <p:guideLst>
        <p:guide orient="horz" pos="2160"/>
        <p:guide pos="3840"/>
      </p:guideLst>
    </p:cSldViewPr>
  </p:slideViewPr>
  <p:notesTextViewPr>
    <p:cViewPr>
      <p:scale>
        <a:sx n="1" d="1"/>
        <a:sy n="1" d="1"/>
      </p:scale>
      <p:origin x="0" y="0"/>
    </p:cViewPr>
  </p:notesTextViewPr>
  <p:notesViewPr>
    <p:cSldViewPr snapToGrid="0">
      <p:cViewPr varScale="1">
        <p:scale>
          <a:sx n="63" d="100"/>
          <a:sy n="63" d="100"/>
        </p:scale>
        <p:origin x="2838" y="108"/>
      </p:cViewPr>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34475077-A074-4E8C-B45E-964494945228}" type="datetimeFigureOut">
              <a:rPr lang="en-US"/>
              <a:pPr/>
              <a:t>10/18/2018</a:t>
            </a:fld>
            <a:endParaRPr/>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5DE4C80B-8910-445E-8D30-7A590951118B}" type="slidenum">
              <a:rPr/>
              <a:pPr/>
              <a:t>‹#›</a:t>
            </a:fld>
            <a:endParaRPr/>
          </a:p>
        </p:txBody>
      </p:sp>
    </p:spTree>
    <p:extLst>
      <p:ext uri="{BB962C8B-B14F-4D97-AF65-F5344CB8AC3E}">
        <p14:creationId xmlns:p14="http://schemas.microsoft.com/office/powerpoint/2010/main" xmlns="" val="162125406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A2B48A4-4B96-49F4-8C25-4C9D06114B2C}" type="datetimeFigureOut">
              <a:rPr lang="en-US"/>
              <a:pPr/>
              <a:t>10/18/2018</a:t>
            </a:fld>
            <a:endParaRPr/>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685800" y="4400550"/>
            <a:ext cx="5486400" cy="3086100"/>
          </a:xfrm>
          <a:prstGeom prst="rect">
            <a:avLst/>
          </a:prstGeom>
        </p:spPr>
        <p:txBody>
          <a:bodyPr vert="horz" lIns="91440" tIns="45720" rIns="91440" bIns="45720" rtlCol="0"/>
          <a:lstStyle/>
          <a:p>
            <a:pPr lvl="0"/>
            <a:r>
              <a:rPr/>
              <a:t>Click to edit Master text styles</a:t>
            </a:r>
          </a:p>
          <a:p>
            <a:pPr lvl="1"/>
            <a:r>
              <a:rPr/>
              <a:t>Second level</a:t>
            </a:r>
          </a:p>
          <a:p>
            <a:pPr lvl="2"/>
            <a:r>
              <a:rPr/>
              <a:t>Third level</a:t>
            </a:r>
          </a:p>
          <a:p>
            <a:pPr lvl="3"/>
            <a:r>
              <a:rPr/>
              <a:t>Fourth level</a:t>
            </a:r>
          </a:p>
          <a:p>
            <a:pPr lvl="4"/>
            <a:r>
              <a:rPr/>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D81F1E7-4EFD-4BFF-B438-FCD52FD36B17}" type="slidenum">
              <a:rPr/>
              <a:pPr/>
              <a:t>‹#›</a:t>
            </a:fld>
            <a:endParaRPr/>
          </a:p>
        </p:txBody>
      </p:sp>
    </p:spTree>
    <p:extLst>
      <p:ext uri="{BB962C8B-B14F-4D97-AF65-F5344CB8AC3E}">
        <p14:creationId xmlns:p14="http://schemas.microsoft.com/office/powerpoint/2010/main" xmlns="" val="47356197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10/18/2018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xmlns="" val="3503046971"/>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0402902D-A5F5-4D7D-AAA7-32469BA0BC4D}" type="datetimeFigureOut">
              <a:rPr lang="en-US" smtClean="0"/>
              <a:pPr/>
              <a:t>10/18/2018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F4C9F40-B079-4B71-A627-7266DFEA7F03}" type="slidenum">
              <a:rPr lang="en-US" smtClean="0"/>
              <a:pPr/>
              <a:t>‹#›</a:t>
            </a:fld>
            <a:endParaRPr lang="en-US"/>
          </a:p>
        </p:txBody>
      </p:sp>
    </p:spTree>
    <p:extLst>
      <p:ext uri="{BB962C8B-B14F-4D97-AF65-F5344CB8AC3E}">
        <p14:creationId xmlns:p14="http://schemas.microsoft.com/office/powerpoint/2010/main" xmlns="" val="614982697"/>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10/18/2018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xmlns="" val="1031910795"/>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0402902D-A5F5-4D7D-AAA7-32469BA0BC4D}" type="datetimeFigureOut">
              <a:rPr lang="en-US" smtClean="0"/>
              <a:pPr/>
              <a:t>10/18/2018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F4C9F40-B079-4B71-A627-7266DFEA7F03}" type="slidenum">
              <a:rPr lang="en-US" smtClean="0"/>
              <a:pPr/>
              <a:t>‹#›</a:t>
            </a:fld>
            <a:endParaRPr lang="en-US"/>
          </a:p>
        </p:txBody>
      </p:sp>
    </p:spTree>
    <p:extLst>
      <p:ext uri="{BB962C8B-B14F-4D97-AF65-F5344CB8AC3E}">
        <p14:creationId xmlns:p14="http://schemas.microsoft.com/office/powerpoint/2010/main" xmlns="" val="113234704"/>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0402902D-A5F5-4D7D-AAA7-32469BA0BC4D}" type="datetimeFigureOut">
              <a:rPr lang="en-US" smtClean="0"/>
              <a:pPr/>
              <a:t>10/18/2018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F4C9F40-B079-4B71-A627-7266DFEA7F03}" type="slidenum">
              <a:rPr lang="en-US" smtClean="0"/>
              <a:pPr/>
              <a:t>‹#›</a:t>
            </a:fld>
            <a:endParaRPr lang="en-US"/>
          </a:p>
        </p:txBody>
      </p:sp>
    </p:spTree>
    <p:extLst>
      <p:ext uri="{BB962C8B-B14F-4D97-AF65-F5344CB8AC3E}">
        <p14:creationId xmlns:p14="http://schemas.microsoft.com/office/powerpoint/2010/main" xmlns="" val="3959126107"/>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0402902D-A5F5-4D7D-AAA7-32469BA0BC4D}" type="datetimeFigureOut">
              <a:rPr lang="en-US" smtClean="0"/>
              <a:pPr/>
              <a:t>10/18/2018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F4C9F40-B079-4B71-A627-7266DFEA7F03}" type="slidenum">
              <a:rPr lang="en-US" smtClean="0"/>
              <a:pPr/>
              <a:t>‹#›</a:t>
            </a:fld>
            <a:endParaRPr lang="en-US"/>
          </a:p>
        </p:txBody>
      </p:sp>
    </p:spTree>
    <p:extLst>
      <p:ext uri="{BB962C8B-B14F-4D97-AF65-F5344CB8AC3E}">
        <p14:creationId xmlns:p14="http://schemas.microsoft.com/office/powerpoint/2010/main" xmlns="" val="646398482"/>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402902D-A5F5-4D7D-AAA7-32469BA0BC4D}" type="datetimeFigureOut">
              <a:rPr lang="en-US" smtClean="0"/>
              <a:pPr/>
              <a:t>10/18/2018</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5F4C9F40-B079-4B71-A627-7266DFEA7F03}" type="slidenum">
              <a:rPr lang="en-US" smtClean="0"/>
              <a:pPr/>
              <a:t>‹#›</a:t>
            </a:fld>
            <a:endParaRPr lang="en-US" dirty="0"/>
          </a:p>
        </p:txBody>
      </p:sp>
    </p:spTree>
    <p:extLst>
      <p:ext uri="{BB962C8B-B14F-4D97-AF65-F5344CB8AC3E}">
        <p14:creationId xmlns:p14="http://schemas.microsoft.com/office/powerpoint/2010/main" xmlns="" val="2295005605"/>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smtClean="0"/>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2A54C80-263E-416B-A8E0-580EDEADCBDC}" type="datetimeFigureOut">
              <a:rPr lang="en-US" smtClean="0"/>
              <a:pPr/>
              <a:t>10/18/2018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pPr/>
              <a:t>‹#›</a:t>
            </a:fld>
            <a:endParaRPr lang="en-US" dirty="0"/>
          </a:p>
        </p:txBody>
      </p:sp>
    </p:spTree>
    <p:extLst>
      <p:ext uri="{BB962C8B-B14F-4D97-AF65-F5344CB8AC3E}">
        <p14:creationId xmlns:p14="http://schemas.microsoft.com/office/powerpoint/2010/main" xmlns="" val="3406006936"/>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extLst>
    <p:ext uri="{DCECCB84-F9BA-43D5-87BE-67443E8EF086}">
      <p15:sldGuideLst xmlns:p15="http://schemas.microsoft.com/office/powerpoint/2012/main" xmlns=""/>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10/18/2018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xmlns="" val="2707046954"/>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402902D-A5F5-4D7D-AAA7-32469BA0BC4D}" type="datetimeFigureOut">
              <a:rPr lang="en-US" smtClean="0"/>
              <a:pPr/>
              <a:t>10/18/2018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F4C9F40-B079-4B71-A627-7266DFEA7F03}" type="slidenum">
              <a:rPr lang="en-US" smtClean="0"/>
              <a:pPr/>
              <a:t>‹#›</a:t>
            </a:fld>
            <a:endParaRPr lang="en-US"/>
          </a:p>
        </p:txBody>
      </p:sp>
    </p:spTree>
    <p:extLst>
      <p:ext uri="{BB962C8B-B14F-4D97-AF65-F5344CB8AC3E}">
        <p14:creationId xmlns:p14="http://schemas.microsoft.com/office/powerpoint/2010/main" xmlns="" val="62033071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402902D-A5F5-4D7D-AAA7-32469BA0BC4D}" type="datetimeFigureOut">
              <a:rPr lang="en-US" smtClean="0"/>
              <a:pPr/>
              <a:t>10/18/2018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F4C9F40-B079-4B71-A627-7266DFEA7F03}" type="slidenum">
              <a:rPr lang="en-US" smtClean="0"/>
              <a:pPr/>
              <a:t>‹#›</a:t>
            </a:fld>
            <a:endParaRPr lang="en-US"/>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xmlns="" val="43659707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402902D-A5F5-4D7D-AAA7-32469BA0BC4D}" type="datetimeFigureOut">
              <a:rPr lang="en-US" smtClean="0"/>
              <a:pPr/>
              <a:t>10/18/2018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F4C9F40-B079-4B71-A627-7266DFEA7F03}" type="slidenum">
              <a:rPr lang="en-US" smtClean="0"/>
              <a:pPr/>
              <a:t>‹#›</a:t>
            </a:fld>
            <a:endParaRPr lang="en-US"/>
          </a:p>
        </p:txBody>
      </p:sp>
    </p:spTree>
    <p:extLst>
      <p:ext uri="{BB962C8B-B14F-4D97-AF65-F5344CB8AC3E}">
        <p14:creationId xmlns:p14="http://schemas.microsoft.com/office/powerpoint/2010/main" xmlns="" val="348622745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402902D-A5F5-4D7D-AAA7-32469BA0BC4D}" type="datetimeFigureOut">
              <a:rPr lang="en-US" smtClean="0"/>
              <a:pPr/>
              <a:t>10/18/2018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F4C9F40-B079-4B71-A627-7266DFEA7F03}" type="slidenum">
              <a:rPr lang="en-US" smtClean="0"/>
              <a:pPr/>
              <a:t>‹#›</a:t>
            </a:fld>
            <a:endParaRPr lang="en-US"/>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xmlns="" val="172508942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402902D-A5F5-4D7D-AAA7-32469BA0BC4D}" type="datetimeFigureOut">
              <a:rPr lang="en-US" smtClean="0"/>
              <a:pPr/>
              <a:t>10/18/2018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F4C9F40-B079-4B71-A627-7266DFEA7F03}" type="slidenum">
              <a:rPr lang="en-US" smtClean="0"/>
              <a:pPr/>
              <a:t>‹#›</a:t>
            </a:fld>
            <a:endParaRPr lang="en-US"/>
          </a:p>
        </p:txBody>
      </p:sp>
    </p:spTree>
    <p:extLst>
      <p:ext uri="{BB962C8B-B14F-4D97-AF65-F5344CB8AC3E}">
        <p14:creationId xmlns:p14="http://schemas.microsoft.com/office/powerpoint/2010/main" xmlns="" val="20960147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0402902D-A5F5-4D7D-AAA7-32469BA0BC4D}" type="datetimeFigureOut">
              <a:rPr lang="en-US" smtClean="0"/>
              <a:pPr/>
              <a:t>10/18/2018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F4C9F40-B079-4B71-A627-7266DFEA7F03}" type="slidenum">
              <a:rPr lang="en-US" smtClean="0"/>
              <a:pPr/>
              <a:t>‹#›</a:t>
            </a:fld>
            <a:endParaRPr lang="en-US"/>
          </a:p>
        </p:txBody>
      </p:sp>
    </p:spTree>
    <p:extLst>
      <p:ext uri="{BB962C8B-B14F-4D97-AF65-F5344CB8AC3E}">
        <p14:creationId xmlns:p14="http://schemas.microsoft.com/office/powerpoint/2010/main" xmlns="" val="4062418647"/>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0402902D-A5F5-4D7D-AAA7-32469BA0BC4D}" type="datetimeFigureOut">
              <a:rPr lang="en-US" smtClean="0"/>
              <a:pPr/>
              <a:t>10/18/2018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F4C9F40-B079-4B71-A627-7266DFEA7F03}" type="slidenum">
              <a:rPr lang="en-US" smtClean="0"/>
              <a:pPr/>
              <a:t>‹#›</a:t>
            </a:fld>
            <a:endParaRPr lang="en-US"/>
          </a:p>
        </p:txBody>
      </p:sp>
    </p:spTree>
    <p:extLst>
      <p:ext uri="{BB962C8B-B14F-4D97-AF65-F5344CB8AC3E}">
        <p14:creationId xmlns:p14="http://schemas.microsoft.com/office/powerpoint/2010/main" xmlns="" val="3096298301"/>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1_Blank">
    <p:spTree>
      <p:nvGrpSpPr>
        <p:cNvPr id="1" name=""/>
        <p:cNvGrpSpPr/>
        <p:nvPr/>
      </p:nvGrpSpPr>
      <p:grpSpPr>
        <a:xfrm>
          <a:off x="0" y="0"/>
          <a:ext cx="0" cy="0"/>
          <a:chOff x="0" y="0"/>
          <a:chExt cx="0" cy="0"/>
        </a:xfrm>
      </p:grpSpPr>
      <p:sp>
        <p:nvSpPr>
          <p:cNvPr id="4" name="Slide Number Placeholder 1"/>
          <p:cNvSpPr>
            <a:spLocks noGrp="1"/>
          </p:cNvSpPr>
          <p:nvPr>
            <p:ph type="sldNum" sz="quarter" idx="12"/>
          </p:nvPr>
        </p:nvSpPr>
        <p:spPr/>
        <p:txBody>
          <a:bodyPr/>
          <a:lstStyle/>
          <a:p>
            <a:fld id="{5F4C9F40-B079-4B71-A627-7266DFEA7F03}" type="slidenum">
              <a:rPr/>
              <a:pPr/>
              <a:t>‹#›</a:t>
            </a:fld>
            <a:endParaRPr dirty="0"/>
          </a:p>
        </p:txBody>
      </p:sp>
      <p:sp>
        <p:nvSpPr>
          <p:cNvPr id="3" name="Footer Placeholder 2"/>
          <p:cNvSpPr>
            <a:spLocks noGrp="1"/>
          </p:cNvSpPr>
          <p:nvPr>
            <p:ph type="ftr" sz="quarter" idx="11"/>
          </p:nvPr>
        </p:nvSpPr>
        <p:spPr/>
        <p:txBody>
          <a:bodyPr/>
          <a:lstStyle/>
          <a:p>
            <a:endParaRPr dirty="0"/>
          </a:p>
        </p:txBody>
      </p:sp>
      <p:sp>
        <p:nvSpPr>
          <p:cNvPr id="2" name="Date Placeholder 3"/>
          <p:cNvSpPr>
            <a:spLocks noGrp="1"/>
          </p:cNvSpPr>
          <p:nvPr>
            <p:ph type="dt" sz="half" idx="10"/>
          </p:nvPr>
        </p:nvSpPr>
        <p:spPr/>
        <p:txBody>
          <a:bodyPr/>
          <a:lstStyle/>
          <a:p>
            <a:fld id="{0402902D-A5F5-4D7D-AAA7-32469BA0BC4D}" type="datetimeFigureOut">
              <a:rPr lang="en-US" smtClean="0"/>
              <a:pPr/>
              <a:t>10/18/2018</a:t>
            </a:fld>
            <a:endParaRPr dirty="0"/>
          </a:p>
        </p:txBody>
      </p:sp>
    </p:spTree>
    <p:extLst>
      <p:ext uri="{BB962C8B-B14F-4D97-AF65-F5344CB8AC3E}">
        <p14:creationId xmlns:p14="http://schemas.microsoft.com/office/powerpoint/2010/main" xmlns="" val="2756335714"/>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0402902D-A5F5-4D7D-AAA7-32469BA0BC4D}" type="datetimeFigureOut">
              <a:rPr lang="en-US" smtClean="0"/>
              <a:pPr/>
              <a:t>10/18/2018</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5F4C9F40-B079-4B71-A627-7266DFEA7F03}" type="slidenum">
              <a:rPr lang="en-US" smtClean="0"/>
              <a:pPr/>
              <a:t>‹#›</a:t>
            </a:fld>
            <a:endParaRPr lang="en-US"/>
          </a:p>
        </p:txBody>
      </p:sp>
    </p:spTree>
    <p:extLst>
      <p:ext uri="{BB962C8B-B14F-4D97-AF65-F5344CB8AC3E}">
        <p14:creationId xmlns:p14="http://schemas.microsoft.com/office/powerpoint/2010/main" xmlns="" val="225351008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55" r:id="rId17"/>
  </p:sldLayoutIdLst>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xmlns="">
        <p15:guide id="1" pos="3840" userDrawn="1">
          <p15:clr>
            <a:srgbClr val="F26B43"/>
          </p15:clr>
        </p15:guide>
        <p15:guide id="2" orient="horz" pos="2160"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4.xml"/><Relationship Id="rId4" Type="http://schemas.openxmlformats.org/officeDocument/2006/relationships/image" Target="../media/image5.jpeg"/></Relationships>
</file>

<file path=ppt/slides/_rels/slide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2.xml"/><Relationship Id="rId4" Type="http://schemas.openxmlformats.org/officeDocument/2006/relationships/image" Target="../media/image8.jpeg"/></Relationships>
</file>

<file path=ppt/slides/_rels/slide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8" Type="http://schemas.openxmlformats.org/officeDocument/2006/relationships/image" Target="../media/image17.jpeg"/><Relationship Id="rId3" Type="http://schemas.openxmlformats.org/officeDocument/2006/relationships/image" Target="../media/image12.jpeg"/><Relationship Id="rId7" Type="http://schemas.openxmlformats.org/officeDocument/2006/relationships/image" Target="../media/image16.jpeg"/><Relationship Id="rId12" Type="http://schemas.openxmlformats.org/officeDocument/2006/relationships/image" Target="../media/image21.png"/><Relationship Id="rId2" Type="http://schemas.openxmlformats.org/officeDocument/2006/relationships/image" Target="../media/image11.png"/><Relationship Id="rId1" Type="http://schemas.openxmlformats.org/officeDocument/2006/relationships/slideLayout" Target="../slideLayouts/slideLayout7.xml"/><Relationship Id="rId6" Type="http://schemas.openxmlformats.org/officeDocument/2006/relationships/image" Target="../media/image15.jpeg"/><Relationship Id="rId11" Type="http://schemas.openxmlformats.org/officeDocument/2006/relationships/image" Target="../media/image20.gif"/><Relationship Id="rId5" Type="http://schemas.openxmlformats.org/officeDocument/2006/relationships/image" Target="../media/image14.jpeg"/><Relationship Id="rId10" Type="http://schemas.openxmlformats.org/officeDocument/2006/relationships/image" Target="../media/image19.jpeg"/><Relationship Id="rId4" Type="http://schemas.openxmlformats.org/officeDocument/2006/relationships/image" Target="../media/image13.jpeg"/><Relationship Id="rId9" Type="http://schemas.openxmlformats.org/officeDocument/2006/relationships/image" Target="../media/image18.jpeg"/></Relationships>
</file>

<file path=ppt/slides/_rels/slide9.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5747656" y="0"/>
            <a:ext cx="6444343" cy="6857999"/>
          </a:xfrm>
          <a:prstGeom prst="rect">
            <a:avLst/>
          </a:prstGeom>
        </p:spPr>
      </p:pic>
      <p:sp>
        <p:nvSpPr>
          <p:cNvPr id="2" name="Title 1"/>
          <p:cNvSpPr>
            <a:spLocks noGrp="1"/>
          </p:cNvSpPr>
          <p:nvPr>
            <p:ph type="ctrTitle"/>
          </p:nvPr>
        </p:nvSpPr>
        <p:spPr>
          <a:xfrm>
            <a:off x="6426926" y="4454433"/>
            <a:ext cx="5254580" cy="1306287"/>
          </a:xfrm>
          <a:solidFill>
            <a:schemeClr val="bg2">
              <a:lumMod val="10000"/>
            </a:schemeClr>
          </a:solidFill>
        </p:spPr>
        <p:txBody>
          <a:bodyPr/>
          <a:lstStyle/>
          <a:p>
            <a:pPr algn="ctr"/>
            <a:r>
              <a:rPr lang="en-US" sz="8000" b="1" dirty="0" smtClean="0">
                <a:solidFill>
                  <a:schemeClr val="bg1"/>
                </a:solidFill>
                <a:latin typeface="Aharoni" pitchFamily="2" charset="-79"/>
                <a:cs typeface="Aharoni" pitchFamily="2" charset="-79"/>
              </a:rPr>
              <a:t>Typhoid </a:t>
            </a:r>
            <a:endParaRPr lang="en-US" b="1" dirty="0">
              <a:solidFill>
                <a:schemeClr val="bg1"/>
              </a:solidFill>
              <a:latin typeface="Aharoni" pitchFamily="2" charset="-79"/>
              <a:cs typeface="Aharoni" pitchFamily="2" charset="-79"/>
            </a:endParaRPr>
          </a:p>
        </p:txBody>
      </p:sp>
      <p:sp>
        <p:nvSpPr>
          <p:cNvPr id="3" name="Subtitle 2"/>
          <p:cNvSpPr>
            <a:spLocks noGrp="1"/>
          </p:cNvSpPr>
          <p:nvPr>
            <p:ph type="subTitle" idx="1"/>
          </p:nvPr>
        </p:nvSpPr>
        <p:spPr>
          <a:xfrm>
            <a:off x="257080" y="3076303"/>
            <a:ext cx="7766936" cy="1096899"/>
          </a:xfrm>
        </p:spPr>
        <p:txBody>
          <a:bodyPr>
            <a:noAutofit/>
          </a:bodyPr>
          <a:lstStyle/>
          <a:p>
            <a:pPr algn="l" fontAlgn="base"/>
            <a:r>
              <a:rPr lang="en-US" sz="2800" b="1" dirty="0">
                <a:solidFill>
                  <a:schemeClr val="tx1"/>
                </a:solidFill>
                <a:latin typeface="Times New Roman" panose="02020603050405020304" pitchFamily="18" charset="0"/>
                <a:cs typeface="Times New Roman" panose="02020603050405020304" pitchFamily="18" charset="0"/>
              </a:rPr>
              <a:t>Dr Rasheed Ahmed</a:t>
            </a:r>
          </a:p>
          <a:p>
            <a:pPr algn="l" fontAlgn="base"/>
            <a:r>
              <a:rPr lang="en-US" sz="2800" b="1" dirty="0">
                <a:solidFill>
                  <a:schemeClr val="tx1"/>
                </a:solidFill>
                <a:latin typeface="Times New Roman" panose="02020603050405020304" pitchFamily="18" charset="0"/>
                <a:cs typeface="Times New Roman" panose="02020603050405020304" pitchFamily="18" charset="0"/>
              </a:rPr>
              <a:t>(</a:t>
            </a:r>
            <a:r>
              <a:rPr lang="en-US" sz="2800" b="1" dirty="0" err="1" smtClean="0">
                <a:solidFill>
                  <a:schemeClr val="tx1"/>
                </a:solidFill>
                <a:latin typeface="Times New Roman" panose="02020603050405020304" pitchFamily="18" charset="0"/>
                <a:cs typeface="Times New Roman" panose="02020603050405020304" pitchFamily="18" charset="0"/>
              </a:rPr>
              <a:t>Homoeo</a:t>
            </a:r>
            <a:r>
              <a:rPr lang="en-US" sz="2800" b="1" dirty="0" smtClean="0">
                <a:solidFill>
                  <a:schemeClr val="tx1"/>
                </a:solidFill>
                <a:latin typeface="Times New Roman" panose="02020603050405020304" pitchFamily="18" charset="0"/>
                <a:cs typeface="Times New Roman" panose="02020603050405020304" pitchFamily="18" charset="0"/>
              </a:rPr>
              <a:t> </a:t>
            </a:r>
            <a:r>
              <a:rPr lang="en-US" sz="2800" b="1" dirty="0">
                <a:solidFill>
                  <a:schemeClr val="tx1"/>
                </a:solidFill>
                <a:latin typeface="Times New Roman" panose="02020603050405020304" pitchFamily="18" charset="0"/>
                <a:cs typeface="Times New Roman" panose="02020603050405020304" pitchFamily="18" charset="0"/>
              </a:rPr>
              <a:t>Physician) </a:t>
            </a:r>
          </a:p>
          <a:p>
            <a:pPr algn="l" fontAlgn="base"/>
            <a:r>
              <a:rPr lang="en-US" dirty="0">
                <a:solidFill>
                  <a:schemeClr val="tx1"/>
                </a:solidFill>
                <a:latin typeface="Times New Roman" panose="02020603050405020304" pitchFamily="18" charset="0"/>
                <a:cs typeface="Times New Roman" panose="02020603050405020304" pitchFamily="18" charset="0"/>
              </a:rPr>
              <a:t>DA.C </a:t>
            </a:r>
            <a:r>
              <a:rPr lang="en-US" dirty="0" smtClean="0">
                <a:solidFill>
                  <a:schemeClr val="tx1"/>
                </a:solidFill>
                <a:latin typeface="Times New Roman" panose="02020603050405020304" pitchFamily="18" charset="0"/>
                <a:cs typeface="Times New Roman" panose="02020603050405020304" pitchFamily="18" charset="0"/>
              </a:rPr>
              <a:t>Acupuncture (Sri Lanka)</a:t>
            </a:r>
            <a:endParaRPr lang="en-US" dirty="0">
              <a:solidFill>
                <a:schemeClr val="tx1"/>
              </a:solidFill>
              <a:latin typeface="Times New Roman" panose="02020603050405020304" pitchFamily="18" charset="0"/>
              <a:cs typeface="Times New Roman" panose="02020603050405020304" pitchFamily="18" charset="0"/>
            </a:endParaRPr>
          </a:p>
          <a:p>
            <a:pPr algn="l" fontAlgn="base"/>
            <a:r>
              <a:rPr lang="en-US" dirty="0">
                <a:solidFill>
                  <a:schemeClr val="tx1"/>
                </a:solidFill>
                <a:latin typeface="Times New Roman" panose="02020603050405020304" pitchFamily="18" charset="0"/>
                <a:cs typeface="Times New Roman" panose="02020603050405020304" pitchFamily="18" charset="0"/>
              </a:rPr>
              <a:t>Alternative medicines &amp; Treatment</a:t>
            </a:r>
          </a:p>
          <a:p>
            <a:pPr algn="l" fontAlgn="base"/>
            <a:r>
              <a:rPr lang="en-US" dirty="0">
                <a:solidFill>
                  <a:schemeClr val="tx1"/>
                </a:solidFill>
                <a:latin typeface="Times New Roman" panose="02020603050405020304" pitchFamily="18" charset="0"/>
                <a:cs typeface="Times New Roman" panose="02020603050405020304" pitchFamily="18" charset="0"/>
              </a:rPr>
              <a:t>Specialty Sciatica Pain treatment</a:t>
            </a:r>
          </a:p>
          <a:p>
            <a:pPr algn="l" fontAlgn="base"/>
            <a:r>
              <a:rPr lang="en-US" dirty="0">
                <a:solidFill>
                  <a:schemeClr val="tx1"/>
                </a:solidFill>
                <a:latin typeface="Times New Roman" panose="02020603050405020304" pitchFamily="18" charset="0"/>
                <a:cs typeface="Times New Roman" panose="02020603050405020304" pitchFamily="18" charset="0"/>
              </a:rPr>
              <a:t>Email; </a:t>
            </a:r>
            <a:r>
              <a:rPr lang="en-US" u="sng" dirty="0">
                <a:solidFill>
                  <a:schemeClr val="tx1"/>
                </a:solidFill>
                <a:latin typeface="Times New Roman" panose="02020603050405020304" pitchFamily="18" charset="0"/>
                <a:cs typeface="Times New Roman" panose="02020603050405020304" pitchFamily="18" charset="0"/>
              </a:rPr>
              <a:t>New_haz@yahoo.com</a:t>
            </a:r>
            <a:endParaRPr lang="en-US" dirty="0">
              <a:solidFill>
                <a:schemeClr val="tx1"/>
              </a:solidFill>
              <a:latin typeface="Times New Roman" panose="02020603050405020304" pitchFamily="18" charset="0"/>
              <a:cs typeface="Times New Roman" panose="02020603050405020304" pitchFamily="18" charset="0"/>
            </a:endParaRPr>
          </a:p>
          <a:p>
            <a:pPr algn="l" fontAlgn="base"/>
            <a:r>
              <a:rPr lang="en-US" dirty="0">
                <a:solidFill>
                  <a:schemeClr val="tx1"/>
                </a:solidFill>
                <a:latin typeface="Times New Roman" panose="02020603050405020304" pitchFamily="18" charset="0"/>
                <a:cs typeface="Times New Roman" panose="02020603050405020304" pitchFamily="18" charset="0"/>
              </a:rPr>
              <a:t>Facebook: Fb/Dr Rasheed Ahmed / New Hazara Clinic</a:t>
            </a:r>
          </a:p>
          <a:p>
            <a:pPr algn="l" fontAlgn="base"/>
            <a:r>
              <a:rPr lang="en-US" dirty="0">
                <a:solidFill>
                  <a:schemeClr val="tx1"/>
                </a:solidFill>
                <a:latin typeface="Times New Roman" panose="02020603050405020304" pitchFamily="18" charset="0"/>
                <a:cs typeface="Times New Roman" panose="02020603050405020304" pitchFamily="18" charset="0"/>
              </a:rPr>
              <a:t>Contact no: 0092-3005363046/ +92.995.619592</a:t>
            </a:r>
          </a:p>
          <a:p>
            <a:pPr algn="l"/>
            <a:endParaRPr lang="en-US" dirty="0">
              <a:solidFill>
                <a:schemeClr val="tx1"/>
              </a:solidFill>
              <a:latin typeface="Times New Roman" panose="02020603050405020304" pitchFamily="18" charset="0"/>
              <a:cs typeface="Times New Roman" panose="02020603050405020304" pitchFamily="18" charset="0"/>
            </a:endParaRPr>
          </a:p>
        </p:txBody>
      </p:sp>
      <p:pic>
        <p:nvPicPr>
          <p:cNvPr id="1026" name="Picture 2" descr="C:\Users\shahbaz khan\Desktop\dr rasheed.jpg"/>
          <p:cNvPicPr>
            <a:picLocks noChangeAspect="1" noChangeArrowheads="1"/>
          </p:cNvPicPr>
          <p:nvPr/>
        </p:nvPicPr>
        <p:blipFill>
          <a:blip r:embed="rId3" cstate="print"/>
          <a:srcRect/>
          <a:stretch>
            <a:fillRect/>
          </a:stretch>
        </p:blipFill>
        <p:spPr bwMode="auto">
          <a:xfrm>
            <a:off x="431347" y="0"/>
            <a:ext cx="2729863" cy="2991395"/>
          </a:xfrm>
          <a:prstGeom prst="rect">
            <a:avLst/>
          </a:prstGeom>
          <a:noFill/>
        </p:spPr>
      </p:pic>
    </p:spTree>
    <p:extLst>
      <p:ext uri="{BB962C8B-B14F-4D97-AF65-F5344CB8AC3E}">
        <p14:creationId xmlns:p14="http://schemas.microsoft.com/office/powerpoint/2010/main" xmlns="" val="3032023707"/>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8596668" cy="1320800"/>
          </a:xfrm>
        </p:spPr>
        <p:txBody>
          <a:bodyPr>
            <a:normAutofit/>
          </a:bodyPr>
          <a:lstStyle/>
          <a:p>
            <a:r>
              <a:rPr lang="en-US" sz="4800" b="1" dirty="0" smtClean="0">
                <a:solidFill>
                  <a:schemeClr val="tx1"/>
                </a:solidFill>
              </a:rPr>
              <a:t>What is Typhoid?</a:t>
            </a:r>
            <a:endParaRPr lang="en-US" sz="4800" b="1" dirty="0">
              <a:solidFill>
                <a:schemeClr val="tx1"/>
              </a:solidFill>
            </a:endParaRPr>
          </a:p>
        </p:txBody>
      </p:sp>
      <p:sp>
        <p:nvSpPr>
          <p:cNvPr id="3" name="Content Placeholder 2"/>
          <p:cNvSpPr>
            <a:spLocks noGrp="1"/>
          </p:cNvSpPr>
          <p:nvPr>
            <p:ph sz="half" idx="1"/>
          </p:nvPr>
        </p:nvSpPr>
        <p:spPr>
          <a:xfrm>
            <a:off x="0" y="441241"/>
            <a:ext cx="5409126" cy="5108081"/>
          </a:xfrm>
        </p:spPr>
        <p:txBody>
          <a:bodyPr>
            <a:noAutofit/>
          </a:bodyPr>
          <a:lstStyle/>
          <a:p>
            <a:pPr marL="0" indent="0" algn="just">
              <a:buNone/>
            </a:pPr>
            <a:r>
              <a:rPr lang="en-US" sz="3200" dirty="0">
                <a:latin typeface="Times New Roman" panose="02020603050405020304" pitchFamily="18" charset="0"/>
                <a:cs typeface="Times New Roman" panose="02020603050405020304" pitchFamily="18" charset="0"/>
              </a:rPr>
              <a:t/>
            </a:r>
            <a:br>
              <a:rPr lang="en-US" sz="3200" dirty="0">
                <a:latin typeface="Times New Roman" panose="02020603050405020304" pitchFamily="18" charset="0"/>
                <a:cs typeface="Times New Roman" panose="02020603050405020304" pitchFamily="18" charset="0"/>
              </a:rPr>
            </a:br>
            <a:endParaRPr lang="en-US" sz="3200" dirty="0" smtClean="0">
              <a:latin typeface="Times New Roman" panose="02020603050405020304" pitchFamily="18" charset="0"/>
              <a:cs typeface="Times New Roman" panose="02020603050405020304" pitchFamily="18" charset="0"/>
            </a:endParaRPr>
          </a:p>
          <a:p>
            <a:pPr marL="0" indent="0" algn="just">
              <a:buNone/>
            </a:pPr>
            <a:r>
              <a:rPr lang="en-US" sz="3200" dirty="0" smtClean="0">
                <a:latin typeface="Times New Roman" panose="02020603050405020304" pitchFamily="18" charset="0"/>
                <a:cs typeface="Times New Roman" panose="02020603050405020304" pitchFamily="18" charset="0"/>
              </a:rPr>
              <a:t>Typhoid is a bacterial infection caused by the Salmonella </a:t>
            </a:r>
            <a:r>
              <a:rPr lang="en-US" sz="3200" dirty="0" err="1" smtClean="0">
                <a:latin typeface="Times New Roman" panose="02020603050405020304" pitchFamily="18" charset="0"/>
                <a:cs typeface="Times New Roman" panose="02020603050405020304" pitchFamily="18" charset="0"/>
              </a:rPr>
              <a:t>typhi</a:t>
            </a:r>
            <a:r>
              <a:rPr lang="en-US" sz="3200" dirty="0" smtClean="0">
                <a:latin typeface="Times New Roman" panose="02020603050405020304" pitchFamily="18" charset="0"/>
                <a:cs typeface="Times New Roman" panose="02020603050405020304" pitchFamily="18" charset="0"/>
              </a:rPr>
              <a:t> bacteria. It can also be caused by Salmonella </a:t>
            </a:r>
            <a:r>
              <a:rPr lang="en-US" sz="3200" dirty="0" err="1" smtClean="0">
                <a:latin typeface="Times New Roman" panose="02020603050405020304" pitchFamily="18" charset="0"/>
                <a:cs typeface="Times New Roman" panose="02020603050405020304" pitchFamily="18" charset="0"/>
              </a:rPr>
              <a:t>paratyphi</a:t>
            </a:r>
            <a:r>
              <a:rPr lang="en-US" sz="3200" dirty="0" smtClean="0">
                <a:latin typeface="Times New Roman" panose="02020603050405020304" pitchFamily="18" charset="0"/>
                <a:cs typeface="Times New Roman" panose="02020603050405020304" pitchFamily="18" charset="0"/>
              </a:rPr>
              <a:t>, a related bacterium that usually causes a less severe illness. These bacteria originate from rotten dead bodies either in water or on land.    </a:t>
            </a:r>
            <a:r>
              <a:rPr lang="en-US" sz="3200" dirty="0">
                <a:latin typeface="Times New Roman" panose="02020603050405020304" pitchFamily="18" charset="0"/>
                <a:cs typeface="Times New Roman" panose="02020603050405020304" pitchFamily="18" charset="0"/>
              </a:rPr>
              <a:t/>
            </a:r>
            <a:br>
              <a:rPr lang="en-US" sz="3200" dirty="0">
                <a:latin typeface="Times New Roman" panose="02020603050405020304" pitchFamily="18" charset="0"/>
                <a:cs typeface="Times New Roman" panose="02020603050405020304" pitchFamily="18" charset="0"/>
              </a:rPr>
            </a:br>
            <a:endParaRPr lang="en-US" sz="3200" dirty="0">
              <a:latin typeface="Times New Roman" panose="02020603050405020304" pitchFamily="18" charset="0"/>
              <a:cs typeface="Times New Roman" panose="02020603050405020304" pitchFamily="18" charset="0"/>
            </a:endParaRPr>
          </a:p>
        </p:txBody>
      </p:sp>
      <p:pic>
        <p:nvPicPr>
          <p:cNvPr id="10" name="Content Placeholder 9"/>
          <p:cNvPicPr>
            <a:picLocks noGrp="1" noChangeAspect="1"/>
          </p:cNvPicPr>
          <p:nvPr>
            <p:ph sz="half" idx="2"/>
          </p:nvPr>
        </p:nvPicPr>
        <p:blipFill>
          <a:blip r:embed="rId2" cstate="print">
            <a:extLst>
              <a:ext uri="{28A0092B-C50C-407E-A947-70E740481C1C}">
                <a14:useLocalDpi xmlns:a14="http://schemas.microsoft.com/office/drawing/2010/main" xmlns="" val="0"/>
              </a:ext>
            </a:extLst>
          </a:blip>
          <a:stretch>
            <a:fillRect/>
          </a:stretch>
        </p:blipFill>
        <p:spPr>
          <a:xfrm>
            <a:off x="5799909" y="1"/>
            <a:ext cx="3455156" cy="3017520"/>
          </a:xfrm>
        </p:spPr>
      </p:pic>
      <p:pic>
        <p:nvPicPr>
          <p:cNvPr id="1026" name="Picture 2" descr="C:\Users\shahbaz khan\Desktop\zzzzzzzzzzzzzzzzzzzzzzzzzzz\ganga4.jpg"/>
          <p:cNvPicPr>
            <a:picLocks noChangeAspect="1" noChangeArrowheads="1"/>
          </p:cNvPicPr>
          <p:nvPr/>
        </p:nvPicPr>
        <p:blipFill>
          <a:blip r:embed="rId3" cstate="print"/>
          <a:srcRect/>
          <a:stretch>
            <a:fillRect/>
          </a:stretch>
        </p:blipFill>
        <p:spPr bwMode="auto">
          <a:xfrm>
            <a:off x="5773782" y="3048000"/>
            <a:ext cx="6418218" cy="3810000"/>
          </a:xfrm>
          <a:prstGeom prst="rect">
            <a:avLst/>
          </a:prstGeom>
          <a:noFill/>
        </p:spPr>
      </p:pic>
      <p:pic>
        <p:nvPicPr>
          <p:cNvPr id="1028" name="Picture 4" descr="C:\Users\shahbaz khan\Desktop\zzzzzzzzzzzzzzzzzzzzzzzzzzz\dead-bloody-deer-killed-in-acciderees-C5DRAP.jpg"/>
          <p:cNvPicPr>
            <a:picLocks noChangeAspect="1" noChangeArrowheads="1"/>
          </p:cNvPicPr>
          <p:nvPr/>
        </p:nvPicPr>
        <p:blipFill>
          <a:blip r:embed="rId4" cstate="print"/>
          <a:srcRect/>
          <a:stretch>
            <a:fillRect/>
          </a:stretch>
        </p:blipFill>
        <p:spPr bwMode="auto">
          <a:xfrm>
            <a:off x="9256803" y="0"/>
            <a:ext cx="2935197" cy="3017520"/>
          </a:xfrm>
          <a:prstGeom prst="rect">
            <a:avLst/>
          </a:prstGeom>
          <a:noFill/>
        </p:spPr>
      </p:pic>
    </p:spTree>
    <p:extLst>
      <p:ext uri="{BB962C8B-B14F-4D97-AF65-F5344CB8AC3E}">
        <p14:creationId xmlns:p14="http://schemas.microsoft.com/office/powerpoint/2010/main" xmlns="" val="3099233261"/>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788228" y="296092"/>
            <a:ext cx="5028573" cy="1320800"/>
          </a:xfrm>
        </p:spPr>
        <p:txBody>
          <a:bodyPr/>
          <a:lstStyle/>
          <a:p>
            <a:pPr algn="ctr"/>
            <a:r>
              <a:rPr lang="en-US" b="1" dirty="0" smtClean="0">
                <a:solidFill>
                  <a:schemeClr val="tx1"/>
                </a:solidFill>
              </a:rPr>
              <a:t>Secondary Sources of Infection </a:t>
            </a:r>
            <a:endParaRPr lang="en-US" b="1" dirty="0">
              <a:solidFill>
                <a:schemeClr val="tx1"/>
              </a:solidFill>
            </a:endParaRPr>
          </a:p>
        </p:txBody>
      </p:sp>
      <p:pic>
        <p:nvPicPr>
          <p:cNvPr id="5" name="Picture 4"/>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9339944" y="496388"/>
            <a:ext cx="2852056" cy="2955417"/>
          </a:xfrm>
          <a:prstGeom prst="rect">
            <a:avLst/>
          </a:prstGeom>
        </p:spPr>
      </p:pic>
      <p:pic>
        <p:nvPicPr>
          <p:cNvPr id="6" name="Picture 5"/>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9339943" y="3523328"/>
            <a:ext cx="2852057" cy="2864408"/>
          </a:xfrm>
          <a:prstGeom prst="rect">
            <a:avLst/>
          </a:prstGeom>
        </p:spPr>
      </p:pic>
      <p:sp>
        <p:nvSpPr>
          <p:cNvPr id="7" name="Rounded Rectangle 6"/>
          <p:cNvSpPr/>
          <p:nvPr/>
        </p:nvSpPr>
        <p:spPr>
          <a:xfrm>
            <a:off x="3526970" y="1606732"/>
            <a:ext cx="1920240" cy="1711234"/>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Contaminated Water</a:t>
            </a:r>
            <a:endParaRPr lang="en-US" dirty="0">
              <a:solidFill>
                <a:schemeClr val="tx1"/>
              </a:solidFill>
            </a:endParaRPr>
          </a:p>
        </p:txBody>
      </p:sp>
      <p:sp>
        <p:nvSpPr>
          <p:cNvPr id="8" name="Rounded Rectangle 7"/>
          <p:cNvSpPr/>
          <p:nvPr/>
        </p:nvSpPr>
        <p:spPr>
          <a:xfrm>
            <a:off x="3461658" y="4580710"/>
            <a:ext cx="1976845" cy="1711234"/>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Contaminated Food</a:t>
            </a:r>
            <a:endParaRPr lang="en-US" dirty="0">
              <a:solidFill>
                <a:schemeClr val="tx1"/>
              </a:solidFill>
            </a:endParaRPr>
          </a:p>
        </p:txBody>
      </p:sp>
      <p:sp>
        <p:nvSpPr>
          <p:cNvPr id="9" name="Right Arrow 8"/>
          <p:cNvSpPr/>
          <p:nvPr/>
        </p:nvSpPr>
        <p:spPr>
          <a:xfrm>
            <a:off x="5434149" y="2155373"/>
            <a:ext cx="888274" cy="457200"/>
          </a:xfrm>
          <a:prstGeom prst="rightArrow">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10" name="Vertical Scroll 9"/>
          <p:cNvSpPr/>
          <p:nvPr/>
        </p:nvSpPr>
        <p:spPr>
          <a:xfrm>
            <a:off x="6035038" y="1397724"/>
            <a:ext cx="2821577" cy="2390503"/>
          </a:xfrm>
          <a:prstGeom prst="verticalScroll">
            <a:avLst/>
          </a:prstGeom>
        </p:spPr>
        <p:style>
          <a:lnRef idx="2">
            <a:schemeClr val="dk1"/>
          </a:lnRef>
          <a:fillRef idx="1">
            <a:schemeClr val="lt1"/>
          </a:fillRef>
          <a:effectRef idx="0">
            <a:schemeClr val="dk1"/>
          </a:effectRef>
          <a:fontRef idx="minor">
            <a:schemeClr val="dk1"/>
          </a:fontRef>
        </p:style>
        <p:txBody>
          <a:bodyPr rtlCol="0" anchor="ctr"/>
          <a:lstStyle/>
          <a:p>
            <a:pPr>
              <a:buFont typeface="Wingdings" pitchFamily="2" charset="2"/>
              <a:buChar char="q"/>
            </a:pPr>
            <a:r>
              <a:rPr lang="en-US" dirty="0" smtClean="0">
                <a:solidFill>
                  <a:schemeClr val="tx1"/>
                </a:solidFill>
              </a:rPr>
              <a:t>Drinking</a:t>
            </a:r>
          </a:p>
          <a:p>
            <a:pPr>
              <a:buFont typeface="Wingdings" pitchFamily="2" charset="2"/>
              <a:buChar char="q"/>
            </a:pPr>
            <a:r>
              <a:rPr lang="en-US" dirty="0" smtClean="0">
                <a:solidFill>
                  <a:schemeClr val="tx1"/>
                </a:solidFill>
              </a:rPr>
              <a:t>Baths</a:t>
            </a:r>
          </a:p>
          <a:p>
            <a:pPr>
              <a:buFont typeface="Wingdings" pitchFamily="2" charset="2"/>
              <a:buChar char="q"/>
            </a:pPr>
            <a:r>
              <a:rPr lang="en-US" dirty="0" smtClean="0">
                <a:solidFill>
                  <a:schemeClr val="tx1"/>
                </a:solidFill>
              </a:rPr>
              <a:t>Daily Use</a:t>
            </a:r>
          </a:p>
          <a:p>
            <a:pPr>
              <a:buFont typeface="Wingdings" pitchFamily="2" charset="2"/>
              <a:buChar char="q"/>
            </a:pPr>
            <a:r>
              <a:rPr lang="en-US" dirty="0" smtClean="0">
                <a:solidFill>
                  <a:schemeClr val="tx1"/>
                </a:solidFill>
              </a:rPr>
              <a:t>Used in juices, Beverages on stalls </a:t>
            </a:r>
          </a:p>
          <a:p>
            <a:pPr algn="ctr">
              <a:buFont typeface="Wingdings" pitchFamily="2" charset="2"/>
              <a:buChar char="q"/>
            </a:pPr>
            <a:endParaRPr lang="en-US" dirty="0">
              <a:solidFill>
                <a:schemeClr val="tx1"/>
              </a:solidFill>
            </a:endParaRPr>
          </a:p>
        </p:txBody>
      </p:sp>
      <p:sp>
        <p:nvSpPr>
          <p:cNvPr id="11" name="Vertical Scroll 10"/>
          <p:cNvSpPr/>
          <p:nvPr/>
        </p:nvSpPr>
        <p:spPr>
          <a:xfrm>
            <a:off x="5965371" y="4019004"/>
            <a:ext cx="2821577" cy="2390503"/>
          </a:xfrm>
          <a:prstGeom prst="verticalScroll">
            <a:avLst/>
          </a:prstGeom>
        </p:spPr>
        <p:style>
          <a:lnRef idx="2">
            <a:schemeClr val="dk1"/>
          </a:lnRef>
          <a:fillRef idx="1">
            <a:schemeClr val="lt1"/>
          </a:fillRef>
          <a:effectRef idx="0">
            <a:schemeClr val="dk1"/>
          </a:effectRef>
          <a:fontRef idx="minor">
            <a:schemeClr val="dk1"/>
          </a:fontRef>
        </p:style>
        <p:txBody>
          <a:bodyPr rtlCol="0" anchor="ctr"/>
          <a:lstStyle/>
          <a:p>
            <a:pPr algn="ctr">
              <a:buFont typeface="Wingdings" pitchFamily="2" charset="2"/>
              <a:buChar char="q"/>
            </a:pPr>
            <a:endParaRPr lang="en-US" dirty="0" smtClean="0">
              <a:solidFill>
                <a:schemeClr val="tx1"/>
              </a:solidFill>
            </a:endParaRPr>
          </a:p>
          <a:p>
            <a:pPr>
              <a:buFont typeface="Wingdings" pitchFamily="2" charset="2"/>
              <a:buChar char="q"/>
            </a:pPr>
            <a:r>
              <a:rPr lang="en-US" dirty="0" smtClean="0">
                <a:solidFill>
                  <a:schemeClr val="tx1"/>
                </a:solidFill>
              </a:rPr>
              <a:t>Grill food</a:t>
            </a:r>
          </a:p>
          <a:p>
            <a:pPr>
              <a:buFont typeface="Wingdings" pitchFamily="2" charset="2"/>
              <a:buChar char="q"/>
            </a:pPr>
            <a:r>
              <a:rPr lang="en-US" dirty="0" smtClean="0">
                <a:solidFill>
                  <a:schemeClr val="tx1"/>
                </a:solidFill>
              </a:rPr>
              <a:t>Uncovered food</a:t>
            </a:r>
          </a:p>
          <a:p>
            <a:pPr>
              <a:buFont typeface="Wingdings" pitchFamily="2" charset="2"/>
              <a:buChar char="q"/>
            </a:pPr>
            <a:r>
              <a:rPr lang="en-US" dirty="0" smtClean="0">
                <a:solidFill>
                  <a:schemeClr val="tx1"/>
                </a:solidFill>
              </a:rPr>
              <a:t>Vegetables </a:t>
            </a:r>
          </a:p>
          <a:p>
            <a:pPr>
              <a:buFont typeface="Wingdings" pitchFamily="2" charset="2"/>
              <a:buChar char="q"/>
            </a:pPr>
            <a:r>
              <a:rPr lang="en-US" dirty="0" smtClean="0">
                <a:solidFill>
                  <a:schemeClr val="tx1"/>
                </a:solidFill>
              </a:rPr>
              <a:t>Crops</a:t>
            </a:r>
          </a:p>
          <a:p>
            <a:pPr algn="ctr">
              <a:buFont typeface="Wingdings" pitchFamily="2" charset="2"/>
              <a:buChar char="q"/>
            </a:pPr>
            <a:endParaRPr lang="en-US" dirty="0">
              <a:solidFill>
                <a:schemeClr val="tx1"/>
              </a:solidFill>
            </a:endParaRPr>
          </a:p>
        </p:txBody>
      </p:sp>
      <p:sp>
        <p:nvSpPr>
          <p:cNvPr id="12" name="Right Arrow 11"/>
          <p:cNvSpPr/>
          <p:nvPr/>
        </p:nvSpPr>
        <p:spPr>
          <a:xfrm>
            <a:off x="5442858" y="5168538"/>
            <a:ext cx="801188" cy="457200"/>
          </a:xfrm>
          <a:prstGeom prst="rightArrow">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13" name="Title 1"/>
          <p:cNvSpPr txBox="1">
            <a:spLocks/>
          </p:cNvSpPr>
          <p:nvPr/>
        </p:nvSpPr>
        <p:spPr>
          <a:xfrm>
            <a:off x="298511" y="217714"/>
            <a:ext cx="3424403" cy="1320800"/>
          </a:xfrm>
          <a:prstGeom prst="rect">
            <a:avLst/>
          </a:prstGeom>
        </p:spPr>
        <p:txBody>
          <a:bodyPr vert="horz" lIns="91440" tIns="45720" rIns="91440" bIns="45720" rtlCol="0" anchor="t">
            <a:normAutofit fontScale="92500"/>
          </a:body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0" lang="en-US" sz="3600" b="1" i="0" u="none" strike="noStrike" kern="1200" cap="none" spc="0" normalizeH="0" baseline="0" noProof="0" smtClean="0">
                <a:ln>
                  <a:noFill/>
                </a:ln>
                <a:solidFill>
                  <a:schemeClr val="tx1"/>
                </a:solidFill>
                <a:effectLst/>
                <a:uLnTx/>
                <a:uFillTx/>
                <a:latin typeface="+mj-lt"/>
                <a:ea typeface="+mj-ea"/>
                <a:cs typeface="+mj-cs"/>
              </a:rPr>
              <a:t>Primary Sources of Infection </a:t>
            </a:r>
            <a:endParaRPr kumimoji="0" lang="en-US" sz="3600" b="0" i="0" u="none" strike="noStrike" kern="1200" cap="none" spc="0" normalizeH="0" baseline="0" noProof="0" dirty="0">
              <a:ln>
                <a:noFill/>
              </a:ln>
              <a:solidFill>
                <a:schemeClr val="accent1"/>
              </a:solidFill>
              <a:effectLst/>
              <a:uLnTx/>
              <a:uFillTx/>
              <a:latin typeface="+mj-lt"/>
              <a:ea typeface="+mj-ea"/>
              <a:cs typeface="+mj-cs"/>
            </a:endParaRPr>
          </a:p>
        </p:txBody>
      </p:sp>
      <p:pic>
        <p:nvPicPr>
          <p:cNvPr id="14" name="Picture 2" descr="C:\Users\shahbaz khan\Desktop\zzzzzzzzzzzzzzzzzzzzzzzzzzz\j.jpg"/>
          <p:cNvPicPr>
            <a:picLocks noGrp="1" noChangeAspect="1" noChangeArrowheads="1"/>
          </p:cNvPicPr>
          <p:nvPr>
            <p:ph idx="1"/>
          </p:nvPr>
        </p:nvPicPr>
        <p:blipFill>
          <a:blip r:embed="rId4" cstate="print"/>
          <a:srcRect/>
          <a:stretch>
            <a:fillRect/>
          </a:stretch>
        </p:blipFill>
        <p:spPr bwMode="auto">
          <a:xfrm>
            <a:off x="402249" y="1686448"/>
            <a:ext cx="2641397" cy="4740479"/>
          </a:xfrm>
          <a:prstGeom prst="rect">
            <a:avLst/>
          </a:prstGeom>
          <a:noFill/>
        </p:spPr>
      </p:pic>
    </p:spTree>
    <p:extLst>
      <p:ext uri="{BB962C8B-B14F-4D97-AF65-F5344CB8AC3E}">
        <p14:creationId xmlns:p14="http://schemas.microsoft.com/office/powerpoint/2010/main" xmlns="" val="2349965430"/>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C:\Users\shahbaz khan\Desktop\zzzzzzzzzzzzzzzzzzzzzzzzzzz\ppp.png"/>
          <p:cNvPicPr>
            <a:picLocks noGrp="1"/>
          </p:cNvPicPr>
          <p:nvPr>
            <p:ph idx="1"/>
          </p:nvPr>
        </p:nvPicPr>
        <p:blipFill>
          <a:blip r:embed="rId2" cstate="print"/>
          <a:srcRect/>
          <a:stretch>
            <a:fillRect/>
          </a:stretch>
        </p:blipFill>
        <p:spPr bwMode="auto">
          <a:xfrm>
            <a:off x="0" y="65315"/>
            <a:ext cx="12192000" cy="68580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xmlns="" val="3171202326"/>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57348" y="0"/>
            <a:ext cx="10972800" cy="828664"/>
          </a:xfrm>
        </p:spPr>
        <p:txBody>
          <a:bodyPr>
            <a:normAutofit/>
          </a:bodyPr>
          <a:lstStyle/>
          <a:p>
            <a:pPr algn="ctr"/>
            <a:r>
              <a:rPr lang="en-US" b="1" dirty="0" smtClean="0">
                <a:solidFill>
                  <a:schemeClr val="tx1"/>
                </a:solidFill>
                <a:latin typeface="Times New Roman" panose="02020603050405020304" pitchFamily="18" charset="0"/>
                <a:cs typeface="Times New Roman" panose="02020603050405020304" pitchFamily="18" charset="0"/>
              </a:rPr>
              <a:t>Reports</a:t>
            </a:r>
            <a:endParaRPr lang="en-US" b="1" dirty="0">
              <a:solidFill>
                <a:schemeClr val="tx1"/>
              </a:solidFill>
              <a:latin typeface="Times New Roman" panose="02020603050405020304" pitchFamily="18" charset="0"/>
              <a:cs typeface="Times New Roman" panose="02020603050405020304" pitchFamily="18" charset="0"/>
            </a:endParaRPr>
          </a:p>
        </p:txBody>
      </p:sp>
      <p:sp>
        <p:nvSpPr>
          <p:cNvPr id="3" name="Text Placeholder 2"/>
          <p:cNvSpPr>
            <a:spLocks noGrp="1"/>
          </p:cNvSpPr>
          <p:nvPr>
            <p:ph type="body" idx="1"/>
          </p:nvPr>
        </p:nvSpPr>
        <p:spPr>
          <a:xfrm>
            <a:off x="570412" y="879443"/>
            <a:ext cx="10972800" cy="5022760"/>
          </a:xfrm>
        </p:spPr>
        <p:txBody>
          <a:bodyPr>
            <a:noAutofit/>
          </a:bodyPr>
          <a:lstStyle/>
          <a:p>
            <a:pPr algn="just"/>
            <a:r>
              <a:rPr lang="en-US" dirty="0" smtClean="0">
                <a:solidFill>
                  <a:schemeClr val="tx1"/>
                </a:solidFill>
                <a:latin typeface="Times New Roman" pitchFamily="18" charset="0"/>
                <a:cs typeface="Times New Roman" pitchFamily="18" charset="0"/>
              </a:rPr>
              <a:t>1. According to the National Institute of Health Islamabad the </a:t>
            </a:r>
            <a:r>
              <a:rPr lang="en-US" dirty="0">
                <a:solidFill>
                  <a:schemeClr val="tx1"/>
                </a:solidFill>
                <a:latin typeface="Times New Roman" pitchFamily="18" charset="0"/>
                <a:cs typeface="Times New Roman" pitchFamily="18" charset="0"/>
              </a:rPr>
              <a:t>first known epidemic of extensively drug-resistant typhoid is spreading through Pakistan, infecting at least 850 people in 14 districts since </a:t>
            </a:r>
            <a:r>
              <a:rPr lang="en-US" dirty="0" smtClean="0">
                <a:solidFill>
                  <a:schemeClr val="tx1"/>
                </a:solidFill>
                <a:latin typeface="Times New Roman" pitchFamily="18" charset="0"/>
                <a:cs typeface="Times New Roman" pitchFamily="18" charset="0"/>
              </a:rPr>
              <a:t>2016. </a:t>
            </a:r>
            <a:endParaRPr lang="en-US" dirty="0">
              <a:solidFill>
                <a:schemeClr val="tx1"/>
              </a:solidFill>
              <a:latin typeface="Times New Roman" pitchFamily="18" charset="0"/>
              <a:cs typeface="Times New Roman" pitchFamily="18" charset="0"/>
            </a:endParaRPr>
          </a:p>
          <a:p>
            <a:pPr algn="just"/>
            <a:r>
              <a:rPr lang="en-US" dirty="0" smtClean="0">
                <a:solidFill>
                  <a:schemeClr val="tx1"/>
                </a:solidFill>
                <a:latin typeface="Times New Roman" pitchFamily="18" charset="0"/>
                <a:cs typeface="Times New Roman" pitchFamily="18" charset="0"/>
              </a:rPr>
              <a:t>2. According </a:t>
            </a:r>
            <a:r>
              <a:rPr lang="en-US" dirty="0">
                <a:solidFill>
                  <a:schemeClr val="tx1"/>
                </a:solidFill>
                <a:latin typeface="Times New Roman" pitchFamily="18" charset="0"/>
                <a:cs typeface="Times New Roman" pitchFamily="18" charset="0"/>
              </a:rPr>
              <a:t>to WHO </a:t>
            </a:r>
            <a:r>
              <a:rPr lang="en-US" dirty="0" smtClean="0">
                <a:solidFill>
                  <a:schemeClr val="tx1"/>
                </a:solidFill>
                <a:latin typeface="Times New Roman" pitchFamily="18" charset="0"/>
                <a:cs typeface="Times New Roman" pitchFamily="18" charset="0"/>
              </a:rPr>
              <a:t>about 21 </a:t>
            </a:r>
            <a:r>
              <a:rPr lang="en-US" dirty="0">
                <a:solidFill>
                  <a:schemeClr val="tx1"/>
                </a:solidFill>
                <a:latin typeface="Times New Roman" pitchFamily="18" charset="0"/>
                <a:cs typeface="Times New Roman" pitchFamily="18" charset="0"/>
              </a:rPr>
              <a:t>million people suffer from typhoid each year, and about 161,000 </a:t>
            </a:r>
            <a:r>
              <a:rPr lang="en-US" dirty="0" smtClean="0">
                <a:solidFill>
                  <a:schemeClr val="tx1"/>
                </a:solidFill>
                <a:latin typeface="Times New Roman" pitchFamily="18" charset="0"/>
                <a:cs typeface="Times New Roman" pitchFamily="18" charset="0"/>
              </a:rPr>
              <a:t>die.</a:t>
            </a:r>
          </a:p>
          <a:p>
            <a:pPr algn="just"/>
            <a:r>
              <a:rPr lang="en-US" dirty="0" smtClean="0">
                <a:solidFill>
                  <a:schemeClr val="tx1"/>
                </a:solidFill>
                <a:latin typeface="Times New Roman" pitchFamily="18" charset="0"/>
                <a:cs typeface="Times New Roman" pitchFamily="18" charset="0"/>
              </a:rPr>
              <a:t>3. Typhoid </a:t>
            </a:r>
            <a:r>
              <a:rPr lang="en-US" dirty="0">
                <a:solidFill>
                  <a:schemeClr val="tx1"/>
                </a:solidFill>
                <a:latin typeface="Times New Roman" pitchFamily="18" charset="0"/>
                <a:cs typeface="Times New Roman" pitchFamily="18" charset="0"/>
              </a:rPr>
              <a:t>is endemic to Pakistan, where poor infrastructure, low vaccination rates and overpopulated city dwellings persist. Doctors in the Sindh province were not surprised by an outbreak in November </a:t>
            </a:r>
            <a:r>
              <a:rPr lang="en-US" dirty="0" smtClean="0">
                <a:solidFill>
                  <a:schemeClr val="tx1"/>
                </a:solidFill>
                <a:latin typeface="Times New Roman" pitchFamily="18" charset="0"/>
                <a:cs typeface="Times New Roman" pitchFamily="18" charset="0"/>
              </a:rPr>
              <a:t>2016 until </a:t>
            </a:r>
            <a:r>
              <a:rPr lang="en-US" dirty="0">
                <a:solidFill>
                  <a:schemeClr val="tx1"/>
                </a:solidFill>
                <a:latin typeface="Times New Roman" pitchFamily="18" charset="0"/>
                <a:cs typeface="Times New Roman" pitchFamily="18" charset="0"/>
              </a:rPr>
              <a:t>cases proved unresponsive to ceftriaxone, used to treat multidrug-resistant, or MDR, strains of typhoid</a:t>
            </a:r>
            <a:r>
              <a:rPr lang="en-US" dirty="0" smtClean="0">
                <a:solidFill>
                  <a:schemeClr val="tx1"/>
                </a:solidFill>
                <a:latin typeface="Times New Roman" pitchFamily="18" charset="0"/>
                <a:cs typeface="Times New Roman" pitchFamily="18" charset="0"/>
              </a:rPr>
              <a:t>.</a:t>
            </a:r>
          </a:p>
          <a:p>
            <a:pPr algn="just"/>
            <a:r>
              <a:rPr lang="en-US" dirty="0" smtClean="0">
                <a:solidFill>
                  <a:schemeClr val="tx1"/>
                </a:solidFill>
                <a:latin typeface="Times New Roman" pitchFamily="18" charset="0"/>
                <a:cs typeface="Times New Roman" pitchFamily="18" charset="0"/>
              </a:rPr>
              <a:t>4. Doctors </a:t>
            </a:r>
            <a:r>
              <a:rPr lang="en-US" dirty="0">
                <a:solidFill>
                  <a:schemeClr val="tx1"/>
                </a:solidFill>
                <a:latin typeface="Times New Roman" pitchFamily="18" charset="0"/>
                <a:cs typeface="Times New Roman" pitchFamily="18" charset="0"/>
              </a:rPr>
              <a:t>still prescribe an estimated 50 million doses of antibiotics for typhoid globally each year. In Karachi, the capital of Sindh province, antibiotic resistance is increasing by 30 percent each year, according to the </a:t>
            </a:r>
            <a:r>
              <a:rPr lang="en-US" dirty="0" smtClean="0">
                <a:solidFill>
                  <a:schemeClr val="tx1"/>
                </a:solidFill>
                <a:latin typeface="Times New Roman" pitchFamily="18" charset="0"/>
                <a:cs typeface="Times New Roman" pitchFamily="18" charset="0"/>
              </a:rPr>
              <a:t>W.H.O; </a:t>
            </a:r>
            <a:r>
              <a:rPr lang="en-US" dirty="0">
                <a:solidFill>
                  <a:schemeClr val="tx1"/>
                </a:solidFill>
                <a:latin typeface="Times New Roman" pitchFamily="18" charset="0"/>
                <a:cs typeface="Times New Roman" pitchFamily="18" charset="0"/>
              </a:rPr>
              <a:t>at that rate, all typhoid cases in the city will be resistant to multiple drugs by </a:t>
            </a:r>
            <a:r>
              <a:rPr lang="en-US" dirty="0" smtClean="0">
                <a:solidFill>
                  <a:schemeClr val="tx1"/>
                </a:solidFill>
                <a:latin typeface="Times New Roman" pitchFamily="18" charset="0"/>
                <a:cs typeface="Times New Roman" pitchFamily="18" charset="0"/>
              </a:rPr>
              <a:t>2020.</a:t>
            </a:r>
          </a:p>
          <a:p>
            <a:pPr algn="just"/>
            <a:r>
              <a:rPr lang="en-US" dirty="0" smtClean="0">
                <a:solidFill>
                  <a:schemeClr val="tx1"/>
                </a:solidFill>
                <a:latin typeface="Times New Roman" pitchFamily="18" charset="0"/>
                <a:cs typeface="Times New Roman" pitchFamily="18" charset="0"/>
              </a:rPr>
              <a:t>5. A report by the Centers for Disease Control and Prevention (CDC) states that an estimated 22 million cases of typhoid fever and 22,000 deaths resulting from typhoid are reported annually. In addition to this, 6 million cases of paratyphoid are reported every year.</a:t>
            </a:r>
          </a:p>
          <a:p>
            <a:pPr algn="just"/>
            <a:endParaRPr lang="en-US" dirty="0">
              <a:solidFill>
                <a:schemeClr val="tx1"/>
              </a:solidFill>
              <a:latin typeface="Times New Roman" pitchFamily="18" charset="0"/>
              <a:cs typeface="Times New Roman" pitchFamily="18" charset="0"/>
            </a:endParaRPr>
          </a:p>
          <a:p>
            <a:endParaRPr lang="en-US" dirty="0">
              <a:solidFill>
                <a:schemeClr val="tx1"/>
              </a:solidFill>
              <a:latin typeface="Times New Roman" pitchFamily="18" charset="0"/>
              <a:cs typeface="Times New Roman" pitchFamily="18" charset="0"/>
            </a:endParaRPr>
          </a:p>
        </p:txBody>
      </p:sp>
    </p:spTree>
    <p:extLst>
      <p:ext uri="{BB962C8B-B14F-4D97-AF65-F5344CB8AC3E}">
        <p14:creationId xmlns:p14="http://schemas.microsoft.com/office/powerpoint/2010/main" xmlns="" val="3895551152"/>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xmlns="" val="0"/>
              </a:ext>
            </a:extLst>
          </a:blip>
          <a:stretch>
            <a:fillRect/>
          </a:stretch>
        </p:blipFill>
        <p:spPr>
          <a:xfrm>
            <a:off x="0" y="0"/>
            <a:ext cx="12192000" cy="6858000"/>
          </a:xfrm>
        </p:spPr>
      </p:pic>
    </p:spTree>
    <p:extLst>
      <p:ext uri="{BB962C8B-B14F-4D97-AF65-F5344CB8AC3E}">
        <p14:creationId xmlns:p14="http://schemas.microsoft.com/office/powerpoint/2010/main" xmlns="" val="1933746175"/>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solidFill>
                  <a:schemeClr val="tx1"/>
                </a:solidFill>
              </a:rPr>
              <a:t>Our Findings and Research </a:t>
            </a:r>
            <a:endParaRPr lang="en-US" b="1" dirty="0">
              <a:solidFill>
                <a:schemeClr val="tx1"/>
              </a:solidFill>
            </a:endParaRPr>
          </a:p>
        </p:txBody>
      </p:sp>
      <p:sp>
        <p:nvSpPr>
          <p:cNvPr id="3" name="Content Placeholder 2"/>
          <p:cNvSpPr>
            <a:spLocks noGrp="1"/>
          </p:cNvSpPr>
          <p:nvPr>
            <p:ph idx="1"/>
          </p:nvPr>
        </p:nvSpPr>
        <p:spPr>
          <a:xfrm>
            <a:off x="831881" y="1270000"/>
            <a:ext cx="9973494" cy="5454203"/>
          </a:xfrm>
        </p:spPr>
        <p:txBody>
          <a:bodyPr>
            <a:noAutofit/>
          </a:bodyPr>
          <a:lstStyle/>
          <a:p>
            <a:pPr algn="just"/>
            <a:r>
              <a:rPr lang="en-US" dirty="0" smtClean="0">
                <a:solidFill>
                  <a:schemeClr val="tx1"/>
                </a:solidFill>
                <a:latin typeface="Times New Roman" panose="02020603050405020304" pitchFamily="18" charset="0"/>
                <a:cs typeface="Times New Roman" panose="02020603050405020304" pitchFamily="18" charset="0"/>
              </a:rPr>
              <a:t>During patients treatment our </a:t>
            </a:r>
            <a:r>
              <a:rPr lang="en-US" dirty="0">
                <a:solidFill>
                  <a:schemeClr val="tx1"/>
                </a:solidFill>
                <a:latin typeface="Times New Roman" panose="02020603050405020304" pitchFamily="18" charset="0"/>
                <a:cs typeface="Times New Roman" panose="02020603050405020304" pitchFamily="18" charset="0"/>
              </a:rPr>
              <a:t>focus turned toward stomach and intestine as 75% immune system depends on activity of these internal organs. When we further investigate the problematic reasons in these organs we found that maximum patients have typhoid that was diagnosed through blood and urine tests of those patients. </a:t>
            </a:r>
            <a:endParaRPr lang="en-US" dirty="0" smtClean="0">
              <a:solidFill>
                <a:schemeClr val="tx1"/>
              </a:solidFill>
              <a:latin typeface="Times New Roman" panose="02020603050405020304" pitchFamily="18" charset="0"/>
              <a:cs typeface="Times New Roman" panose="02020603050405020304" pitchFamily="18" charset="0"/>
            </a:endParaRPr>
          </a:p>
          <a:p>
            <a:pPr algn="just"/>
            <a:r>
              <a:rPr lang="en-US" dirty="0" smtClean="0">
                <a:solidFill>
                  <a:schemeClr val="tx1"/>
                </a:solidFill>
                <a:latin typeface="Times New Roman" panose="02020603050405020304" pitchFamily="18" charset="0"/>
                <a:cs typeface="Times New Roman" panose="02020603050405020304" pitchFamily="18" charset="0"/>
              </a:rPr>
              <a:t>After </a:t>
            </a:r>
            <a:r>
              <a:rPr lang="en-US" dirty="0">
                <a:solidFill>
                  <a:schemeClr val="tx1"/>
                </a:solidFill>
                <a:latin typeface="Times New Roman" panose="02020603050405020304" pitchFamily="18" charset="0"/>
                <a:cs typeface="Times New Roman" panose="02020603050405020304" pitchFamily="18" charset="0"/>
              </a:rPr>
              <a:t>that we started our research on typhoid, mostly patients have </a:t>
            </a:r>
            <a:r>
              <a:rPr lang="en-US" b="1" dirty="0">
                <a:solidFill>
                  <a:schemeClr val="tx1"/>
                </a:solidFill>
                <a:latin typeface="Times New Roman" panose="02020603050405020304" pitchFamily="18" charset="0"/>
                <a:cs typeface="Times New Roman" panose="02020603050405020304" pitchFamily="18" charset="0"/>
              </a:rPr>
              <a:t>stomach, Gallbladder, intestines, liver, heart, kidneys, spleen, pancreas problems and muscular pains that lead them toward acidity, Constipation, ulcer, swelling in large intestine and infections, fatty liver, triglyceride, cholesterol, disturb HDL, LDL, cretonne, urea problems, spleen swelling, high B.P and kidneys stones and muscular pains</a:t>
            </a:r>
            <a:r>
              <a:rPr lang="en-US" dirty="0">
                <a:solidFill>
                  <a:schemeClr val="tx1"/>
                </a:solidFill>
                <a:latin typeface="Times New Roman" panose="02020603050405020304" pitchFamily="18" charset="0"/>
                <a:cs typeface="Times New Roman" panose="02020603050405020304" pitchFamily="18" charset="0"/>
              </a:rPr>
              <a:t>. </a:t>
            </a:r>
            <a:endParaRPr lang="en-US" dirty="0" smtClean="0">
              <a:solidFill>
                <a:schemeClr val="tx1"/>
              </a:solidFill>
              <a:latin typeface="Times New Roman" panose="02020603050405020304" pitchFamily="18" charset="0"/>
              <a:cs typeface="Times New Roman" panose="02020603050405020304" pitchFamily="18" charset="0"/>
            </a:endParaRPr>
          </a:p>
          <a:p>
            <a:pPr algn="just"/>
            <a:r>
              <a:rPr lang="en-US" dirty="0">
                <a:solidFill>
                  <a:schemeClr val="tx1"/>
                </a:solidFill>
                <a:latin typeface="Times New Roman" panose="02020603050405020304" pitchFamily="18" charset="0"/>
                <a:cs typeface="Times New Roman" panose="02020603050405020304" pitchFamily="18" charset="0"/>
              </a:rPr>
              <a:t>Mostly patients gallbladder were removed through surgery and infection move toward spleen which further effects the red blood cells and increase lower back pain which became sciatica pain. In such cases doctors tried to find cancer or T.B and did endoscopy, dialysis, neurosurgery, or operations for these illnesses. </a:t>
            </a:r>
            <a:endParaRPr lang="en-US" dirty="0" smtClean="0">
              <a:solidFill>
                <a:schemeClr val="tx1"/>
              </a:solidFill>
              <a:latin typeface="Times New Roman" panose="02020603050405020304" pitchFamily="18" charset="0"/>
              <a:cs typeface="Times New Roman" panose="02020603050405020304" pitchFamily="18" charset="0"/>
            </a:endParaRPr>
          </a:p>
          <a:p>
            <a:pPr algn="just"/>
            <a:r>
              <a:rPr lang="en-US" dirty="0">
                <a:solidFill>
                  <a:schemeClr val="tx1"/>
                </a:solidFill>
                <a:latin typeface="Times New Roman" panose="02020603050405020304" pitchFamily="18" charset="0"/>
                <a:cs typeface="Times New Roman" panose="02020603050405020304" pitchFamily="18" charset="0"/>
              </a:rPr>
              <a:t>M</a:t>
            </a:r>
            <a:r>
              <a:rPr lang="en-US" dirty="0" smtClean="0">
                <a:solidFill>
                  <a:schemeClr val="tx1"/>
                </a:solidFill>
                <a:latin typeface="Times New Roman" panose="02020603050405020304" pitchFamily="18" charset="0"/>
                <a:cs typeface="Times New Roman" panose="02020603050405020304" pitchFamily="18" charset="0"/>
              </a:rPr>
              <a:t>edical </a:t>
            </a:r>
            <a:r>
              <a:rPr lang="en-US" dirty="0">
                <a:solidFill>
                  <a:schemeClr val="tx1"/>
                </a:solidFill>
                <a:latin typeface="Times New Roman" panose="02020603050405020304" pitchFamily="18" charset="0"/>
                <a:cs typeface="Times New Roman" panose="02020603050405020304" pitchFamily="18" charset="0"/>
              </a:rPr>
              <a:t>specialist tried to diagnose but they didn’t found root cause they couldn’t paid attention toward this typhoid; as we called it </a:t>
            </a:r>
            <a:r>
              <a:rPr lang="en-US" sz="2000" b="1" dirty="0">
                <a:solidFill>
                  <a:schemeClr val="tx1"/>
                </a:solidFill>
                <a:latin typeface="Times New Roman" panose="02020603050405020304" pitchFamily="18" charset="0"/>
                <a:cs typeface="Times New Roman" panose="02020603050405020304" pitchFamily="18" charset="0"/>
              </a:rPr>
              <a:t>“Silent Typhoid”</a:t>
            </a:r>
            <a:r>
              <a:rPr lang="en-US" sz="2000" dirty="0">
                <a:solidFill>
                  <a:schemeClr val="tx1"/>
                </a:solidFill>
                <a:latin typeface="Times New Roman" panose="02020603050405020304" pitchFamily="18" charset="0"/>
                <a:cs typeface="Times New Roman" panose="02020603050405020304" pitchFamily="18" charset="0"/>
              </a:rPr>
              <a:t>. </a:t>
            </a:r>
            <a:r>
              <a:rPr lang="en-US" dirty="0">
                <a:solidFill>
                  <a:schemeClr val="tx1"/>
                </a:solidFill>
                <a:latin typeface="Times New Roman" panose="02020603050405020304" pitchFamily="18" charset="0"/>
                <a:cs typeface="Times New Roman" panose="02020603050405020304" pitchFamily="18" charset="0"/>
              </a:rPr>
              <a:t>It was typhoid without symptom of fever but laboratory findings show the presence of Salmonella </a:t>
            </a:r>
            <a:r>
              <a:rPr lang="en-US" dirty="0" err="1">
                <a:solidFill>
                  <a:schemeClr val="tx1"/>
                </a:solidFill>
                <a:latin typeface="Times New Roman" panose="02020603050405020304" pitchFamily="18" charset="0"/>
                <a:cs typeface="Times New Roman" panose="02020603050405020304" pitchFamily="18" charset="0"/>
              </a:rPr>
              <a:t>typhi</a:t>
            </a:r>
            <a:r>
              <a:rPr lang="en-US" dirty="0">
                <a:solidFill>
                  <a:schemeClr val="tx1"/>
                </a:solidFill>
                <a:latin typeface="Times New Roman" panose="02020603050405020304" pitchFamily="18" charset="0"/>
                <a:cs typeface="Times New Roman" panose="02020603050405020304" pitchFamily="18" charset="0"/>
              </a:rPr>
              <a:t> bacteria in their blood and urine samples</a:t>
            </a:r>
            <a:r>
              <a:rPr lang="en-US" dirty="0" smtClean="0">
                <a:solidFill>
                  <a:schemeClr val="tx1"/>
                </a:solidFill>
                <a:latin typeface="Times New Roman" panose="02020603050405020304" pitchFamily="18" charset="0"/>
                <a:cs typeface="Times New Roman" panose="02020603050405020304" pitchFamily="18" charset="0"/>
              </a:rPr>
              <a:t>.</a:t>
            </a:r>
            <a:endParaRPr lang="en-US"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713556157"/>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Picture 4" descr="C:\Users\shahbaz khan\Desktop\nnnn.png"/>
          <p:cNvPicPr>
            <a:picLocks noChangeAspect="1" noChangeArrowheads="1"/>
          </p:cNvPicPr>
          <p:nvPr/>
        </p:nvPicPr>
        <p:blipFill>
          <a:blip r:embed="rId2" cstate="print"/>
          <a:srcRect/>
          <a:stretch>
            <a:fillRect/>
          </a:stretch>
        </p:blipFill>
        <p:spPr bwMode="auto">
          <a:xfrm>
            <a:off x="4652298" y="417876"/>
            <a:ext cx="3388659" cy="6130457"/>
          </a:xfrm>
          <a:prstGeom prst="rect">
            <a:avLst/>
          </a:prstGeom>
          <a:noFill/>
        </p:spPr>
      </p:pic>
      <p:pic>
        <p:nvPicPr>
          <p:cNvPr id="53" name="Picture 52"/>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2931459" y="3774399"/>
            <a:ext cx="1160725" cy="1097280"/>
          </a:xfrm>
          <a:prstGeom prst="rect">
            <a:avLst/>
          </a:prstGeom>
          <a:ln>
            <a:solidFill>
              <a:schemeClr val="tx1"/>
            </a:solidFill>
          </a:ln>
        </p:spPr>
      </p:pic>
      <p:pic>
        <p:nvPicPr>
          <p:cNvPr id="54" name="Picture 53"/>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2998018" y="2555824"/>
            <a:ext cx="1060475" cy="953857"/>
          </a:xfrm>
          <a:prstGeom prst="rect">
            <a:avLst/>
          </a:prstGeom>
          <a:ln>
            <a:solidFill>
              <a:schemeClr val="tx1"/>
            </a:solidFill>
          </a:ln>
        </p:spPr>
      </p:pic>
      <p:pic>
        <p:nvPicPr>
          <p:cNvPr id="55" name="Picture 54"/>
          <p:cNvPicPr>
            <a:picLocks noChangeAspect="1"/>
          </p:cNvPicPr>
          <p:nvPr/>
        </p:nvPicPr>
        <p:blipFill>
          <a:blip r:embed="rId5" cstate="print">
            <a:extLst>
              <a:ext uri="{28A0092B-C50C-407E-A947-70E740481C1C}">
                <a14:useLocalDpi xmlns:a14="http://schemas.microsoft.com/office/drawing/2010/main" xmlns="" val="0"/>
              </a:ext>
            </a:extLst>
          </a:blip>
          <a:stretch>
            <a:fillRect/>
          </a:stretch>
        </p:blipFill>
        <p:spPr>
          <a:xfrm>
            <a:off x="2980557" y="1335486"/>
            <a:ext cx="1049334" cy="1079528"/>
          </a:xfrm>
          <a:prstGeom prst="rect">
            <a:avLst/>
          </a:prstGeom>
          <a:ln>
            <a:solidFill>
              <a:schemeClr val="tx1"/>
            </a:solidFill>
          </a:ln>
        </p:spPr>
      </p:pic>
      <p:pic>
        <p:nvPicPr>
          <p:cNvPr id="61" name="Picture 60"/>
          <p:cNvPicPr>
            <a:picLocks noChangeAspect="1"/>
          </p:cNvPicPr>
          <p:nvPr/>
        </p:nvPicPr>
        <p:blipFill>
          <a:blip r:embed="rId6" cstate="print">
            <a:extLst>
              <a:ext uri="{28A0092B-C50C-407E-A947-70E740481C1C}">
                <a14:useLocalDpi xmlns:a14="http://schemas.microsoft.com/office/drawing/2010/main" xmlns="" val="0"/>
              </a:ext>
            </a:extLst>
          </a:blip>
          <a:stretch>
            <a:fillRect/>
          </a:stretch>
        </p:blipFill>
        <p:spPr>
          <a:xfrm>
            <a:off x="8726356" y="2052407"/>
            <a:ext cx="1044661" cy="1084217"/>
          </a:xfrm>
          <a:prstGeom prst="rect">
            <a:avLst/>
          </a:prstGeom>
          <a:ln>
            <a:solidFill>
              <a:schemeClr val="tx1"/>
            </a:solidFill>
          </a:ln>
        </p:spPr>
      </p:pic>
      <p:pic>
        <p:nvPicPr>
          <p:cNvPr id="17" name="Picture 3" descr="C:\Users\shahbaz khan\Desktop\zzzzzzzzzzzzzzzzzzzzzzzzzzz\download.jpg"/>
          <p:cNvPicPr>
            <a:picLocks noChangeAspect="1" noChangeArrowheads="1"/>
          </p:cNvPicPr>
          <p:nvPr/>
        </p:nvPicPr>
        <p:blipFill>
          <a:blip r:embed="rId7" cstate="print"/>
          <a:srcRect/>
          <a:stretch>
            <a:fillRect/>
          </a:stretch>
        </p:blipFill>
        <p:spPr bwMode="auto">
          <a:xfrm flipH="1">
            <a:off x="8743277" y="585531"/>
            <a:ext cx="1058092" cy="970102"/>
          </a:xfrm>
          <a:prstGeom prst="rect">
            <a:avLst/>
          </a:prstGeom>
          <a:solidFill>
            <a:srgbClr val="002060"/>
          </a:solidFill>
          <a:ln>
            <a:solidFill>
              <a:srgbClr val="002060"/>
            </a:solidFill>
          </a:ln>
        </p:spPr>
      </p:pic>
      <p:pic>
        <p:nvPicPr>
          <p:cNvPr id="57" name="Picture 56"/>
          <p:cNvPicPr>
            <a:picLocks noChangeAspect="1"/>
          </p:cNvPicPr>
          <p:nvPr/>
        </p:nvPicPr>
        <p:blipFill>
          <a:blip r:embed="rId8" cstate="print">
            <a:extLst>
              <a:ext uri="{28A0092B-C50C-407E-A947-70E740481C1C}">
                <a14:useLocalDpi xmlns:a14="http://schemas.microsoft.com/office/drawing/2010/main" xmlns="" val="0"/>
              </a:ext>
            </a:extLst>
          </a:blip>
          <a:stretch>
            <a:fillRect/>
          </a:stretch>
        </p:blipFill>
        <p:spPr>
          <a:xfrm>
            <a:off x="8786120" y="3437070"/>
            <a:ext cx="976830" cy="888274"/>
          </a:xfrm>
          <a:prstGeom prst="rect">
            <a:avLst/>
          </a:prstGeom>
          <a:ln>
            <a:solidFill>
              <a:schemeClr val="tx1"/>
            </a:solidFill>
          </a:ln>
        </p:spPr>
      </p:pic>
      <p:sp>
        <p:nvSpPr>
          <p:cNvPr id="24" name="Rectangle 23"/>
          <p:cNvSpPr/>
          <p:nvPr/>
        </p:nvSpPr>
        <p:spPr>
          <a:xfrm>
            <a:off x="2918014" y="4707666"/>
            <a:ext cx="1183340" cy="345739"/>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smtClean="0">
                <a:solidFill>
                  <a:schemeClr val="bg1"/>
                </a:solidFill>
                <a:latin typeface="Arial Black" panose="020B0A04020102020204" pitchFamily="34" charset="0"/>
                <a:cs typeface="Times New Roman" panose="02020603050405020304" pitchFamily="18" charset="0"/>
              </a:rPr>
              <a:t>Stomach</a:t>
            </a:r>
            <a:endParaRPr lang="en-US" sz="1400" b="1" dirty="0">
              <a:solidFill>
                <a:schemeClr val="bg1"/>
              </a:solidFill>
              <a:latin typeface="Arial Black" panose="020B0A04020102020204" pitchFamily="34" charset="0"/>
              <a:cs typeface="Times New Roman" panose="02020603050405020304" pitchFamily="18" charset="0"/>
            </a:endParaRPr>
          </a:p>
        </p:txBody>
      </p:sp>
      <p:sp>
        <p:nvSpPr>
          <p:cNvPr id="25" name="Rectangle 24"/>
          <p:cNvSpPr/>
          <p:nvPr/>
        </p:nvSpPr>
        <p:spPr>
          <a:xfrm>
            <a:off x="2958352" y="3469341"/>
            <a:ext cx="1098433" cy="271629"/>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bg1"/>
                </a:solidFill>
                <a:latin typeface="Arial Black" panose="020B0A04020102020204" pitchFamily="34" charset="0"/>
                <a:cs typeface="Times New Roman" panose="02020603050405020304" pitchFamily="18" charset="0"/>
              </a:rPr>
              <a:t>Liver </a:t>
            </a:r>
            <a:endParaRPr lang="en-US" b="1" dirty="0">
              <a:solidFill>
                <a:schemeClr val="bg1"/>
              </a:solidFill>
              <a:latin typeface="Arial Black" panose="020B0A04020102020204" pitchFamily="34" charset="0"/>
              <a:cs typeface="Times New Roman" panose="02020603050405020304" pitchFamily="18" charset="0"/>
            </a:endParaRPr>
          </a:p>
        </p:txBody>
      </p:sp>
      <p:sp>
        <p:nvSpPr>
          <p:cNvPr id="27" name="Rectangle 26"/>
          <p:cNvSpPr/>
          <p:nvPr/>
        </p:nvSpPr>
        <p:spPr>
          <a:xfrm>
            <a:off x="8759991" y="4316507"/>
            <a:ext cx="1029083" cy="349623"/>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smtClean="0">
                <a:solidFill>
                  <a:schemeClr val="bg1"/>
                </a:solidFill>
                <a:latin typeface="Arial Black" panose="020B0A04020102020204" pitchFamily="34" charset="0"/>
                <a:cs typeface="Times New Roman" panose="02020603050405020304" pitchFamily="18" charset="0"/>
              </a:rPr>
              <a:t>Gall-</a:t>
            </a:r>
          </a:p>
          <a:p>
            <a:pPr algn="ctr"/>
            <a:r>
              <a:rPr lang="en-US" sz="1200" b="1" dirty="0" smtClean="0">
                <a:solidFill>
                  <a:schemeClr val="bg1"/>
                </a:solidFill>
                <a:latin typeface="Arial Black" panose="020B0A04020102020204" pitchFamily="34" charset="0"/>
                <a:cs typeface="Times New Roman" panose="02020603050405020304" pitchFamily="18" charset="0"/>
              </a:rPr>
              <a:t>bladder </a:t>
            </a:r>
            <a:endParaRPr lang="en-US" sz="1200" b="1" dirty="0">
              <a:solidFill>
                <a:schemeClr val="bg1"/>
              </a:solidFill>
              <a:latin typeface="Arial Black" panose="020B0A04020102020204" pitchFamily="34" charset="0"/>
              <a:cs typeface="Times New Roman" panose="02020603050405020304" pitchFamily="18" charset="0"/>
            </a:endParaRPr>
          </a:p>
        </p:txBody>
      </p:sp>
      <p:sp>
        <p:nvSpPr>
          <p:cNvPr id="29" name="Rectangle 28"/>
          <p:cNvSpPr/>
          <p:nvPr/>
        </p:nvSpPr>
        <p:spPr>
          <a:xfrm>
            <a:off x="8712926" y="3095896"/>
            <a:ext cx="1061550" cy="259449"/>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bg1"/>
                </a:solidFill>
                <a:latin typeface="Arial Black" panose="020B0A04020102020204" pitchFamily="34" charset="0"/>
                <a:cs typeface="Times New Roman" panose="02020603050405020304" pitchFamily="18" charset="0"/>
              </a:rPr>
              <a:t>Spleen </a:t>
            </a:r>
            <a:endParaRPr lang="en-US" sz="1200" b="1" dirty="0">
              <a:solidFill>
                <a:schemeClr val="bg1"/>
              </a:solidFill>
              <a:latin typeface="Arial Black" panose="020B0A04020102020204" pitchFamily="34" charset="0"/>
              <a:cs typeface="Times New Roman" panose="02020603050405020304" pitchFamily="18" charset="0"/>
            </a:endParaRPr>
          </a:p>
        </p:txBody>
      </p:sp>
      <p:sp>
        <p:nvSpPr>
          <p:cNvPr id="30" name="Rectangle 29"/>
          <p:cNvSpPr/>
          <p:nvPr/>
        </p:nvSpPr>
        <p:spPr>
          <a:xfrm>
            <a:off x="2931459" y="6178347"/>
            <a:ext cx="1196788" cy="316582"/>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smtClean="0">
                <a:solidFill>
                  <a:schemeClr val="bg1"/>
                </a:solidFill>
                <a:latin typeface="Arial Black" panose="020B0A04020102020204" pitchFamily="34" charset="0"/>
                <a:cs typeface="Times New Roman" panose="02020603050405020304" pitchFamily="18" charset="0"/>
              </a:rPr>
              <a:t>Kidneys </a:t>
            </a:r>
            <a:endParaRPr lang="en-US" b="1" dirty="0">
              <a:solidFill>
                <a:schemeClr val="bg1"/>
              </a:solidFill>
              <a:latin typeface="Arial Black" panose="020B0A04020102020204" pitchFamily="34" charset="0"/>
              <a:cs typeface="Times New Roman" panose="02020603050405020304" pitchFamily="18" charset="0"/>
            </a:endParaRPr>
          </a:p>
        </p:txBody>
      </p:sp>
      <p:sp>
        <p:nvSpPr>
          <p:cNvPr id="31" name="Rectangle 30"/>
          <p:cNvSpPr/>
          <p:nvPr/>
        </p:nvSpPr>
        <p:spPr>
          <a:xfrm>
            <a:off x="8710889" y="1474564"/>
            <a:ext cx="1115454" cy="548641"/>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smtClean="0">
                <a:solidFill>
                  <a:schemeClr val="bg1"/>
                </a:solidFill>
                <a:latin typeface="Arial Black" panose="020B0A04020102020204" pitchFamily="34" charset="0"/>
                <a:cs typeface="Times New Roman" panose="02020603050405020304" pitchFamily="18" charset="0"/>
              </a:rPr>
              <a:t>Muscular Pain</a:t>
            </a:r>
            <a:endParaRPr lang="en-US" sz="1400" b="1" dirty="0">
              <a:solidFill>
                <a:schemeClr val="bg1"/>
              </a:solidFill>
              <a:latin typeface="Arial Black" panose="020B0A04020102020204" pitchFamily="34" charset="0"/>
              <a:cs typeface="Times New Roman" panose="02020603050405020304" pitchFamily="18" charset="0"/>
            </a:endParaRPr>
          </a:p>
        </p:txBody>
      </p:sp>
      <p:sp>
        <p:nvSpPr>
          <p:cNvPr id="34" name="Rectangle 33"/>
          <p:cNvSpPr/>
          <p:nvPr/>
        </p:nvSpPr>
        <p:spPr>
          <a:xfrm>
            <a:off x="416859" y="3847396"/>
            <a:ext cx="1947276" cy="1423850"/>
          </a:xfrm>
          <a:prstGeom prst="rect">
            <a:avLst/>
          </a:prstGeom>
          <a:solidFill>
            <a:schemeClr val="bg1"/>
          </a:solidFill>
          <a:ln w="76200">
            <a:solidFill>
              <a:schemeClr val="tx1"/>
            </a:solidFill>
          </a:ln>
        </p:spPr>
        <p:style>
          <a:lnRef idx="2">
            <a:schemeClr val="dk1"/>
          </a:lnRef>
          <a:fillRef idx="1003">
            <a:schemeClr val="dk2"/>
          </a:fillRef>
          <a:effectRef idx="0">
            <a:schemeClr val="dk1"/>
          </a:effectRef>
          <a:fontRef idx="minor">
            <a:schemeClr val="dk1"/>
          </a:fontRef>
        </p:style>
        <p:txBody>
          <a:bodyPr rtlCol="0" anchor="ctr"/>
          <a:lstStyle/>
          <a:p>
            <a:endParaRPr lang="en-US" sz="2800" b="1" dirty="0" smtClean="0">
              <a:solidFill>
                <a:schemeClr val="tx1"/>
              </a:solidFill>
            </a:endParaRPr>
          </a:p>
          <a:p>
            <a:pPr>
              <a:buFont typeface="Wingdings" pitchFamily="2" charset="2"/>
              <a:buChar char="ü"/>
            </a:pPr>
            <a:endParaRPr lang="en-US" sz="2800" b="1" dirty="0">
              <a:solidFill>
                <a:schemeClr val="tx1"/>
              </a:solidFill>
            </a:endParaRPr>
          </a:p>
          <a:p>
            <a:pPr>
              <a:buFont typeface="Wingdings" pitchFamily="2" charset="2"/>
              <a:buChar char="ü"/>
            </a:pPr>
            <a:r>
              <a:rPr lang="en-US" sz="1600" b="1" dirty="0" smtClean="0">
                <a:solidFill>
                  <a:schemeClr val="tx1"/>
                </a:solidFill>
                <a:latin typeface="Times New Roman" pitchFamily="18" charset="0"/>
                <a:cs typeface="Times New Roman" pitchFamily="18" charset="0"/>
              </a:rPr>
              <a:t>Acidity</a:t>
            </a:r>
          </a:p>
          <a:p>
            <a:pPr>
              <a:buFont typeface="Wingdings" pitchFamily="2" charset="2"/>
              <a:buChar char="ü"/>
            </a:pPr>
            <a:r>
              <a:rPr lang="en-US" sz="1600" b="1" dirty="0" smtClean="0">
                <a:solidFill>
                  <a:schemeClr val="tx1"/>
                </a:solidFill>
                <a:latin typeface="Times New Roman" pitchFamily="18" charset="0"/>
                <a:cs typeface="Times New Roman" pitchFamily="18" charset="0"/>
              </a:rPr>
              <a:t>Intestine infection</a:t>
            </a:r>
          </a:p>
          <a:p>
            <a:pPr>
              <a:buFont typeface="Wingdings" pitchFamily="2" charset="2"/>
              <a:buChar char="ü"/>
            </a:pPr>
            <a:r>
              <a:rPr lang="en-US" sz="1600" b="1" dirty="0" smtClean="0">
                <a:solidFill>
                  <a:schemeClr val="tx1"/>
                </a:solidFill>
                <a:latin typeface="Times New Roman" pitchFamily="18" charset="0"/>
                <a:cs typeface="Times New Roman" pitchFamily="18" charset="0"/>
              </a:rPr>
              <a:t>Ulcer</a:t>
            </a:r>
          </a:p>
          <a:p>
            <a:pPr>
              <a:buFont typeface="Wingdings" pitchFamily="2" charset="2"/>
              <a:buChar char="ü"/>
            </a:pPr>
            <a:r>
              <a:rPr lang="en-US" sz="1600" b="1" dirty="0" smtClean="0">
                <a:solidFill>
                  <a:schemeClr val="tx1"/>
                </a:solidFill>
                <a:latin typeface="Times New Roman" pitchFamily="18" charset="0"/>
                <a:cs typeface="Times New Roman" pitchFamily="18" charset="0"/>
              </a:rPr>
              <a:t>Nausea </a:t>
            </a:r>
          </a:p>
          <a:p>
            <a:pPr>
              <a:buFont typeface="Wingdings" pitchFamily="2" charset="2"/>
              <a:buChar char="ü"/>
            </a:pPr>
            <a:r>
              <a:rPr lang="en-US" sz="1600" b="1" dirty="0" smtClean="0">
                <a:solidFill>
                  <a:schemeClr val="tx1"/>
                </a:solidFill>
                <a:latin typeface="Times New Roman" pitchFamily="18" charset="0"/>
                <a:cs typeface="Times New Roman" pitchFamily="18" charset="0"/>
              </a:rPr>
              <a:t>Bitter Taste</a:t>
            </a:r>
          </a:p>
          <a:p>
            <a:endParaRPr lang="en-US" sz="2800" b="1" dirty="0" smtClean="0">
              <a:solidFill>
                <a:schemeClr val="tx1"/>
              </a:solidFill>
            </a:endParaRPr>
          </a:p>
          <a:p>
            <a:pPr algn="ctr"/>
            <a:endParaRPr lang="en-US" sz="2400" dirty="0">
              <a:solidFill>
                <a:schemeClr val="tx1"/>
              </a:solidFill>
            </a:endParaRPr>
          </a:p>
        </p:txBody>
      </p:sp>
      <p:cxnSp>
        <p:nvCxnSpPr>
          <p:cNvPr id="35" name="Straight Arrow Connector 34"/>
          <p:cNvCxnSpPr>
            <a:stCxn id="55" idx="1"/>
          </p:cNvCxnSpPr>
          <p:nvPr/>
        </p:nvCxnSpPr>
        <p:spPr>
          <a:xfrm flipH="1">
            <a:off x="2447366" y="1875250"/>
            <a:ext cx="533191" cy="7338"/>
          </a:xfrm>
          <a:prstGeom prst="straightConnector1">
            <a:avLst/>
          </a:prstGeom>
          <a:ln w="76200">
            <a:solidFill>
              <a:schemeClr val="tx1"/>
            </a:solidFill>
            <a:tailEnd type="arrow"/>
          </a:ln>
        </p:spPr>
        <p:style>
          <a:lnRef idx="3">
            <a:schemeClr val="dk1"/>
          </a:lnRef>
          <a:fillRef idx="0">
            <a:schemeClr val="dk1"/>
          </a:fillRef>
          <a:effectRef idx="2">
            <a:schemeClr val="dk1"/>
          </a:effectRef>
          <a:fontRef idx="minor">
            <a:schemeClr val="tx1"/>
          </a:fontRef>
        </p:style>
      </p:cxnSp>
      <p:sp>
        <p:nvSpPr>
          <p:cNvPr id="37" name="Rectangle 36"/>
          <p:cNvSpPr/>
          <p:nvPr/>
        </p:nvSpPr>
        <p:spPr>
          <a:xfrm>
            <a:off x="446826" y="2690949"/>
            <a:ext cx="1933304" cy="1104195"/>
          </a:xfrm>
          <a:prstGeom prst="rect">
            <a:avLst/>
          </a:prstGeom>
          <a:solidFill>
            <a:schemeClr val="bg1"/>
          </a:solidFill>
          <a:ln w="76200">
            <a:solidFill>
              <a:schemeClr val="tx1"/>
            </a:solidFill>
          </a:ln>
        </p:spPr>
        <p:style>
          <a:lnRef idx="2">
            <a:schemeClr val="dk1"/>
          </a:lnRef>
          <a:fillRef idx="1003">
            <a:schemeClr val="lt2"/>
          </a:fillRef>
          <a:effectRef idx="0">
            <a:schemeClr val="dk1"/>
          </a:effectRef>
          <a:fontRef idx="minor">
            <a:schemeClr val="dk1"/>
          </a:fontRef>
        </p:style>
        <p:txBody>
          <a:bodyPr rtlCol="0" anchor="ctr"/>
          <a:lstStyle/>
          <a:p>
            <a:pPr>
              <a:buFont typeface="Wingdings" pitchFamily="2" charset="2"/>
              <a:buChar char="ü"/>
            </a:pPr>
            <a:endParaRPr lang="en-US" sz="1600" b="1" dirty="0" smtClean="0">
              <a:solidFill>
                <a:schemeClr val="tx1"/>
              </a:solidFill>
              <a:latin typeface="Times New Roman" pitchFamily="18" charset="0"/>
              <a:cs typeface="Times New Roman" pitchFamily="18" charset="0"/>
            </a:endParaRPr>
          </a:p>
          <a:p>
            <a:pPr>
              <a:buFont typeface="Wingdings" pitchFamily="2" charset="2"/>
              <a:buChar char="ü"/>
            </a:pPr>
            <a:r>
              <a:rPr lang="en-US" sz="1600" b="1" dirty="0" smtClean="0">
                <a:solidFill>
                  <a:schemeClr val="tx1"/>
                </a:solidFill>
                <a:latin typeface="Times New Roman" pitchFamily="18" charset="0"/>
                <a:cs typeface="Times New Roman" pitchFamily="18" charset="0"/>
              </a:rPr>
              <a:t>Fatty Liver</a:t>
            </a:r>
          </a:p>
          <a:p>
            <a:pPr>
              <a:buFont typeface="Wingdings" pitchFamily="2" charset="2"/>
              <a:buChar char="ü"/>
            </a:pPr>
            <a:r>
              <a:rPr lang="en-US" sz="1600" b="1" dirty="0" smtClean="0">
                <a:solidFill>
                  <a:schemeClr val="tx1"/>
                </a:solidFill>
                <a:latin typeface="Times New Roman" pitchFamily="18" charset="0"/>
                <a:cs typeface="Times New Roman" pitchFamily="18" charset="0"/>
              </a:rPr>
              <a:t>ALT</a:t>
            </a:r>
          </a:p>
          <a:p>
            <a:pPr>
              <a:buFont typeface="Wingdings" pitchFamily="2" charset="2"/>
              <a:buChar char="ü"/>
            </a:pPr>
            <a:r>
              <a:rPr lang="en-US" sz="1600" b="1" dirty="0" smtClean="0">
                <a:solidFill>
                  <a:schemeClr val="tx1"/>
                </a:solidFill>
                <a:latin typeface="Times New Roman" pitchFamily="18" charset="0"/>
                <a:cs typeface="Times New Roman" pitchFamily="18" charset="0"/>
              </a:rPr>
              <a:t>Bilirubin disturb</a:t>
            </a:r>
          </a:p>
          <a:p>
            <a:endParaRPr lang="en-US" b="1" dirty="0" smtClean="0">
              <a:solidFill>
                <a:schemeClr val="tx1"/>
              </a:solidFill>
            </a:endParaRPr>
          </a:p>
        </p:txBody>
      </p:sp>
      <p:cxnSp>
        <p:nvCxnSpPr>
          <p:cNvPr id="38" name="Straight Arrow Connector 37"/>
          <p:cNvCxnSpPr>
            <a:endCxn id="47" idx="1"/>
          </p:cNvCxnSpPr>
          <p:nvPr/>
        </p:nvCxnSpPr>
        <p:spPr>
          <a:xfrm flipV="1">
            <a:off x="8994433" y="5585525"/>
            <a:ext cx="1204511" cy="3142"/>
          </a:xfrm>
          <a:prstGeom prst="straightConnector1">
            <a:avLst/>
          </a:prstGeom>
          <a:ln w="76200">
            <a:solidFill>
              <a:schemeClr val="tx1"/>
            </a:solidFill>
            <a:tailEnd type="arrow"/>
          </a:ln>
        </p:spPr>
        <p:style>
          <a:lnRef idx="3">
            <a:schemeClr val="dk1"/>
          </a:lnRef>
          <a:fillRef idx="0">
            <a:schemeClr val="dk1"/>
          </a:fillRef>
          <a:effectRef idx="2">
            <a:schemeClr val="dk1"/>
          </a:effectRef>
          <a:fontRef idx="minor">
            <a:schemeClr val="tx1"/>
          </a:fontRef>
        </p:style>
      </p:cxnSp>
      <p:cxnSp>
        <p:nvCxnSpPr>
          <p:cNvPr id="43" name="Straight Arrow Connector 42"/>
          <p:cNvCxnSpPr>
            <a:endCxn id="50" idx="1"/>
          </p:cNvCxnSpPr>
          <p:nvPr/>
        </p:nvCxnSpPr>
        <p:spPr>
          <a:xfrm>
            <a:off x="9692640" y="2651760"/>
            <a:ext cx="444137" cy="37708"/>
          </a:xfrm>
          <a:prstGeom prst="straightConnector1">
            <a:avLst/>
          </a:prstGeom>
          <a:ln w="76200">
            <a:solidFill>
              <a:schemeClr val="tx1"/>
            </a:solidFill>
            <a:tailEnd type="arrow"/>
          </a:ln>
        </p:spPr>
        <p:style>
          <a:lnRef idx="3">
            <a:schemeClr val="dk1"/>
          </a:lnRef>
          <a:fillRef idx="0">
            <a:schemeClr val="dk1"/>
          </a:fillRef>
          <a:effectRef idx="2">
            <a:schemeClr val="dk1"/>
          </a:effectRef>
          <a:fontRef idx="minor">
            <a:schemeClr val="tx1"/>
          </a:fontRef>
        </p:style>
      </p:cxnSp>
      <p:cxnSp>
        <p:nvCxnSpPr>
          <p:cNvPr id="44" name="Straight Arrow Connector 43"/>
          <p:cNvCxnSpPr/>
          <p:nvPr/>
        </p:nvCxnSpPr>
        <p:spPr>
          <a:xfrm>
            <a:off x="9765255" y="3998389"/>
            <a:ext cx="554402" cy="24971"/>
          </a:xfrm>
          <a:prstGeom prst="straightConnector1">
            <a:avLst/>
          </a:prstGeom>
          <a:ln w="76200">
            <a:solidFill>
              <a:schemeClr val="tx1"/>
            </a:solidFill>
            <a:tailEnd type="arrow"/>
          </a:ln>
        </p:spPr>
        <p:style>
          <a:lnRef idx="3">
            <a:schemeClr val="dk1"/>
          </a:lnRef>
          <a:fillRef idx="0">
            <a:schemeClr val="dk1"/>
          </a:fillRef>
          <a:effectRef idx="2">
            <a:schemeClr val="dk1"/>
          </a:effectRef>
          <a:fontRef idx="minor">
            <a:schemeClr val="tx1"/>
          </a:fontRef>
        </p:style>
      </p:cxnSp>
      <p:sp>
        <p:nvSpPr>
          <p:cNvPr id="45" name="Rectangle 44"/>
          <p:cNvSpPr/>
          <p:nvPr/>
        </p:nvSpPr>
        <p:spPr>
          <a:xfrm>
            <a:off x="436213" y="1349316"/>
            <a:ext cx="1954290" cy="1237130"/>
          </a:xfrm>
          <a:prstGeom prst="rect">
            <a:avLst/>
          </a:prstGeom>
          <a:solidFill>
            <a:schemeClr val="bg1"/>
          </a:solidFill>
          <a:ln w="76200">
            <a:solidFill>
              <a:schemeClr val="tx1"/>
            </a:solidFill>
          </a:ln>
        </p:spPr>
        <p:style>
          <a:lnRef idx="2">
            <a:schemeClr val="dk1"/>
          </a:lnRef>
          <a:fillRef idx="1003">
            <a:schemeClr val="dk2"/>
          </a:fillRef>
          <a:effectRef idx="0">
            <a:schemeClr val="dk1"/>
          </a:effectRef>
          <a:fontRef idx="minor">
            <a:schemeClr val="dk1"/>
          </a:fontRef>
        </p:style>
        <p:txBody>
          <a:bodyPr rtlCol="0" anchor="ctr"/>
          <a:lstStyle/>
          <a:p>
            <a:pPr>
              <a:buFont typeface="Wingdings" pitchFamily="2" charset="2"/>
              <a:buChar char="ü"/>
            </a:pPr>
            <a:endParaRPr lang="en-US" sz="2400" b="1" dirty="0" smtClean="0">
              <a:solidFill>
                <a:schemeClr val="tx1"/>
              </a:solidFill>
            </a:endParaRPr>
          </a:p>
          <a:p>
            <a:pPr lvl="1"/>
            <a:endParaRPr lang="en-US" sz="2400" b="1" dirty="0">
              <a:solidFill>
                <a:schemeClr val="tx1"/>
              </a:solidFill>
            </a:endParaRPr>
          </a:p>
          <a:p>
            <a:endParaRPr lang="en-US" sz="2400" b="1" dirty="0" smtClean="0">
              <a:solidFill>
                <a:schemeClr val="tx1"/>
              </a:solidFill>
            </a:endParaRPr>
          </a:p>
          <a:p>
            <a:pPr>
              <a:buFont typeface="Wingdings" pitchFamily="2" charset="2"/>
              <a:buChar char="ü"/>
            </a:pPr>
            <a:r>
              <a:rPr lang="en-US" sz="1600" b="1" dirty="0" smtClean="0">
                <a:solidFill>
                  <a:schemeClr val="tx1"/>
                </a:solidFill>
                <a:latin typeface="Times New Roman" pitchFamily="18" charset="0"/>
                <a:cs typeface="Times New Roman" pitchFamily="18" charset="0"/>
              </a:rPr>
              <a:t>Cholesterol</a:t>
            </a:r>
          </a:p>
          <a:p>
            <a:pPr>
              <a:buFont typeface="Wingdings" pitchFamily="2" charset="2"/>
              <a:buChar char="ü"/>
            </a:pPr>
            <a:r>
              <a:rPr lang="en-US" sz="1600" b="1" dirty="0" smtClean="0">
                <a:solidFill>
                  <a:schemeClr val="tx1"/>
                </a:solidFill>
                <a:latin typeface="Times New Roman" pitchFamily="18" charset="0"/>
                <a:cs typeface="Times New Roman" pitchFamily="18" charset="0"/>
              </a:rPr>
              <a:t>Triglycerides</a:t>
            </a:r>
          </a:p>
          <a:p>
            <a:pPr>
              <a:buFont typeface="Wingdings" pitchFamily="2" charset="2"/>
              <a:buChar char="ü"/>
            </a:pPr>
            <a:r>
              <a:rPr lang="en-US" sz="1600" b="1" dirty="0" smtClean="0">
                <a:solidFill>
                  <a:schemeClr val="tx1"/>
                </a:solidFill>
                <a:latin typeface="Times New Roman" pitchFamily="18" charset="0"/>
                <a:cs typeface="Times New Roman" pitchFamily="18" charset="0"/>
              </a:rPr>
              <a:t>Heartbeat </a:t>
            </a:r>
          </a:p>
          <a:p>
            <a:pPr>
              <a:buFont typeface="Wingdings" pitchFamily="2" charset="2"/>
              <a:buChar char="ü"/>
            </a:pPr>
            <a:r>
              <a:rPr lang="en-US" sz="1600" b="1" dirty="0" smtClean="0">
                <a:solidFill>
                  <a:schemeClr val="tx1"/>
                </a:solidFill>
                <a:latin typeface="Times New Roman" pitchFamily="18" charset="0"/>
                <a:cs typeface="Times New Roman" pitchFamily="18" charset="0"/>
              </a:rPr>
              <a:t>Disturb HDL, LDL</a:t>
            </a:r>
          </a:p>
          <a:p>
            <a:endParaRPr lang="en-US" sz="2400" b="1" dirty="0" smtClean="0">
              <a:solidFill>
                <a:schemeClr val="tx1"/>
              </a:solidFill>
            </a:endParaRPr>
          </a:p>
          <a:p>
            <a:pPr>
              <a:buFont typeface="Wingdings" pitchFamily="2" charset="2"/>
              <a:buChar char="ü"/>
            </a:pPr>
            <a:endParaRPr lang="en-US" sz="2400" b="1" dirty="0" smtClean="0">
              <a:solidFill>
                <a:schemeClr val="tx1"/>
              </a:solidFill>
            </a:endParaRPr>
          </a:p>
          <a:p>
            <a:endParaRPr lang="en-US" sz="2400" b="1" dirty="0" smtClean="0">
              <a:solidFill>
                <a:schemeClr val="tx1"/>
              </a:solidFill>
            </a:endParaRPr>
          </a:p>
        </p:txBody>
      </p:sp>
      <p:sp>
        <p:nvSpPr>
          <p:cNvPr id="46" name="Rectangle 45"/>
          <p:cNvSpPr/>
          <p:nvPr/>
        </p:nvSpPr>
        <p:spPr>
          <a:xfrm>
            <a:off x="10245556" y="3526971"/>
            <a:ext cx="1524078" cy="1083363"/>
          </a:xfrm>
          <a:prstGeom prst="rect">
            <a:avLst/>
          </a:prstGeom>
          <a:solidFill>
            <a:schemeClr val="bg1"/>
          </a:solidFill>
          <a:ln w="76200">
            <a:solidFill>
              <a:schemeClr val="tx1"/>
            </a:solidFill>
          </a:ln>
        </p:spPr>
        <p:style>
          <a:lnRef idx="2">
            <a:schemeClr val="dk1"/>
          </a:lnRef>
          <a:fillRef idx="1003">
            <a:schemeClr val="lt2"/>
          </a:fillRef>
          <a:effectRef idx="0">
            <a:schemeClr val="dk1"/>
          </a:effectRef>
          <a:fontRef idx="minor">
            <a:schemeClr val="dk1"/>
          </a:fontRef>
        </p:style>
        <p:txBody>
          <a:bodyPr rtlCol="0" anchor="ctr"/>
          <a:lstStyle/>
          <a:p>
            <a:pPr>
              <a:buFont typeface="Wingdings" pitchFamily="2" charset="2"/>
              <a:buChar char="ü"/>
            </a:pPr>
            <a:r>
              <a:rPr lang="en-US" sz="1600" b="1" dirty="0" smtClean="0">
                <a:solidFill>
                  <a:schemeClr val="tx1"/>
                </a:solidFill>
                <a:latin typeface="Times New Roman" pitchFamily="18" charset="0"/>
                <a:cs typeface="Times New Roman" pitchFamily="18" charset="0"/>
              </a:rPr>
              <a:t>Stones</a:t>
            </a:r>
          </a:p>
          <a:p>
            <a:pPr>
              <a:buFont typeface="Wingdings" pitchFamily="2" charset="2"/>
              <a:buChar char="ü"/>
            </a:pPr>
            <a:r>
              <a:rPr lang="en-US" sz="1600" b="1" dirty="0" smtClean="0">
                <a:solidFill>
                  <a:schemeClr val="tx1"/>
                </a:solidFill>
                <a:latin typeface="Times New Roman" pitchFamily="18" charset="0"/>
                <a:cs typeface="Times New Roman" pitchFamily="18" charset="0"/>
              </a:rPr>
              <a:t>Swelling</a:t>
            </a:r>
          </a:p>
          <a:p>
            <a:endParaRPr lang="en-US" sz="2400" b="1" dirty="0" smtClean="0">
              <a:solidFill>
                <a:schemeClr val="tx1"/>
              </a:solidFill>
            </a:endParaRPr>
          </a:p>
        </p:txBody>
      </p:sp>
      <p:sp>
        <p:nvSpPr>
          <p:cNvPr id="47" name="Rectangle 46"/>
          <p:cNvSpPr/>
          <p:nvPr/>
        </p:nvSpPr>
        <p:spPr>
          <a:xfrm>
            <a:off x="10198944" y="4925850"/>
            <a:ext cx="1609880" cy="1319350"/>
          </a:xfrm>
          <a:prstGeom prst="rect">
            <a:avLst/>
          </a:prstGeom>
          <a:solidFill>
            <a:schemeClr val="bg1"/>
          </a:solidFill>
          <a:ln w="76200">
            <a:solidFill>
              <a:schemeClr val="tx1"/>
            </a:solidFill>
          </a:ln>
        </p:spPr>
        <p:style>
          <a:lnRef idx="2">
            <a:schemeClr val="dk1"/>
          </a:lnRef>
          <a:fillRef idx="1003">
            <a:schemeClr val="dk2"/>
          </a:fillRef>
          <a:effectRef idx="0">
            <a:schemeClr val="dk1"/>
          </a:effectRef>
          <a:fontRef idx="minor">
            <a:schemeClr val="dk1"/>
          </a:fontRef>
        </p:style>
        <p:txBody>
          <a:bodyPr rtlCol="0" anchor="ctr"/>
          <a:lstStyle/>
          <a:p>
            <a:pPr>
              <a:buFont typeface="Wingdings" pitchFamily="2" charset="2"/>
              <a:buChar char="ü"/>
            </a:pPr>
            <a:endParaRPr lang="en-US" sz="2400" b="1" dirty="0" smtClean="0">
              <a:solidFill>
                <a:schemeClr val="tx1"/>
              </a:solidFill>
            </a:endParaRPr>
          </a:p>
          <a:p>
            <a:pPr>
              <a:buFont typeface="Wingdings" pitchFamily="2" charset="2"/>
              <a:buChar char="ü"/>
            </a:pPr>
            <a:endParaRPr lang="en-US" sz="2400" b="1" dirty="0">
              <a:solidFill>
                <a:schemeClr val="tx1"/>
              </a:solidFill>
            </a:endParaRPr>
          </a:p>
          <a:p>
            <a:endParaRPr lang="en-US" sz="1600" b="1" dirty="0" smtClean="0">
              <a:solidFill>
                <a:schemeClr val="tx1"/>
              </a:solidFill>
              <a:latin typeface="Times New Roman" pitchFamily="18" charset="0"/>
              <a:cs typeface="Times New Roman" pitchFamily="18" charset="0"/>
            </a:endParaRPr>
          </a:p>
          <a:p>
            <a:pPr>
              <a:buFont typeface="Wingdings" pitchFamily="2" charset="2"/>
              <a:buChar char="ü"/>
            </a:pPr>
            <a:r>
              <a:rPr lang="en-US" sz="1600" b="1" dirty="0" smtClean="0">
                <a:solidFill>
                  <a:schemeClr val="tx1"/>
                </a:solidFill>
                <a:latin typeface="Times New Roman" pitchFamily="18" charset="0"/>
                <a:cs typeface="Times New Roman" pitchFamily="18" charset="0"/>
              </a:rPr>
              <a:t>Imbalance  </a:t>
            </a:r>
          </a:p>
          <a:p>
            <a:pPr>
              <a:buFont typeface="Wingdings" pitchFamily="2" charset="2"/>
              <a:buChar char="ü"/>
            </a:pPr>
            <a:r>
              <a:rPr lang="en-US" sz="1600" b="1" dirty="0" smtClean="0">
                <a:solidFill>
                  <a:schemeClr val="tx1"/>
                </a:solidFill>
                <a:latin typeface="Times New Roman" pitchFamily="18" charset="0"/>
                <a:cs typeface="Times New Roman" pitchFamily="18" charset="0"/>
              </a:rPr>
              <a:t>Disturbances</a:t>
            </a:r>
          </a:p>
          <a:p>
            <a:endParaRPr lang="en-US" sz="2400" b="1" dirty="0" smtClean="0">
              <a:solidFill>
                <a:schemeClr val="tx1"/>
              </a:solidFill>
            </a:endParaRPr>
          </a:p>
          <a:p>
            <a:pPr>
              <a:buFont typeface="Wingdings" pitchFamily="2" charset="2"/>
              <a:buChar char="ü"/>
            </a:pPr>
            <a:endParaRPr lang="en-US" sz="2400" b="1" dirty="0" smtClean="0">
              <a:solidFill>
                <a:schemeClr val="tx1"/>
              </a:solidFill>
            </a:endParaRPr>
          </a:p>
          <a:p>
            <a:endParaRPr lang="en-US" sz="2400" b="1" dirty="0" smtClean="0">
              <a:solidFill>
                <a:schemeClr val="tx1"/>
              </a:solidFill>
            </a:endParaRPr>
          </a:p>
        </p:txBody>
      </p:sp>
      <p:sp>
        <p:nvSpPr>
          <p:cNvPr id="48" name="Rectangle 47"/>
          <p:cNvSpPr/>
          <p:nvPr/>
        </p:nvSpPr>
        <p:spPr>
          <a:xfrm>
            <a:off x="430306" y="5337219"/>
            <a:ext cx="1909482" cy="1520781"/>
          </a:xfrm>
          <a:prstGeom prst="rect">
            <a:avLst/>
          </a:prstGeom>
          <a:solidFill>
            <a:schemeClr val="bg1"/>
          </a:solidFill>
          <a:ln w="76200">
            <a:solidFill>
              <a:schemeClr val="tx1"/>
            </a:solidFill>
          </a:ln>
        </p:spPr>
        <p:style>
          <a:lnRef idx="2">
            <a:schemeClr val="dk1"/>
          </a:lnRef>
          <a:fillRef idx="1003">
            <a:schemeClr val="dk2"/>
          </a:fillRef>
          <a:effectRef idx="0">
            <a:schemeClr val="dk1"/>
          </a:effectRef>
          <a:fontRef idx="minor">
            <a:schemeClr val="dk1"/>
          </a:fontRef>
        </p:style>
        <p:txBody>
          <a:bodyPr rtlCol="0" anchor="ctr"/>
          <a:lstStyle/>
          <a:p>
            <a:pPr>
              <a:buFont typeface="Wingdings" pitchFamily="2" charset="2"/>
              <a:buChar char="ü"/>
            </a:pPr>
            <a:endParaRPr lang="en-US" sz="2400" b="1" dirty="0" smtClean="0">
              <a:solidFill>
                <a:schemeClr val="tx1"/>
              </a:solidFill>
            </a:endParaRPr>
          </a:p>
          <a:p>
            <a:pPr>
              <a:buFont typeface="Wingdings" pitchFamily="2" charset="2"/>
              <a:buChar char="ü"/>
            </a:pPr>
            <a:endParaRPr lang="en-US" sz="2400" b="1" dirty="0">
              <a:solidFill>
                <a:schemeClr val="tx1"/>
              </a:solidFill>
            </a:endParaRPr>
          </a:p>
          <a:p>
            <a:endParaRPr lang="en-US" sz="2400" b="1" dirty="0" smtClean="0">
              <a:solidFill>
                <a:schemeClr val="tx1"/>
              </a:solidFill>
            </a:endParaRPr>
          </a:p>
          <a:p>
            <a:pPr>
              <a:buFont typeface="Wingdings" pitchFamily="2" charset="2"/>
              <a:buChar char="ü"/>
            </a:pPr>
            <a:r>
              <a:rPr lang="en-US" sz="1600" b="1" dirty="0" smtClean="0">
                <a:solidFill>
                  <a:schemeClr val="tx1"/>
                </a:solidFill>
                <a:latin typeface="Times New Roman" pitchFamily="18" charset="0"/>
                <a:cs typeface="Times New Roman" pitchFamily="18" charset="0"/>
              </a:rPr>
              <a:t>Cretonne</a:t>
            </a:r>
            <a:endParaRPr lang="en-US" sz="1600" b="1" dirty="0">
              <a:solidFill>
                <a:schemeClr val="tx1"/>
              </a:solidFill>
              <a:latin typeface="Times New Roman" pitchFamily="18" charset="0"/>
              <a:cs typeface="Times New Roman" pitchFamily="18" charset="0"/>
            </a:endParaRPr>
          </a:p>
          <a:p>
            <a:pPr>
              <a:buFont typeface="Wingdings" pitchFamily="2" charset="2"/>
              <a:buChar char="ü"/>
            </a:pPr>
            <a:r>
              <a:rPr lang="en-US" sz="1600" b="1" dirty="0">
                <a:solidFill>
                  <a:schemeClr val="tx1"/>
                </a:solidFill>
                <a:latin typeface="Times New Roman" pitchFamily="18" charset="0"/>
                <a:cs typeface="Times New Roman" pitchFamily="18" charset="0"/>
              </a:rPr>
              <a:t>Urea </a:t>
            </a:r>
          </a:p>
          <a:p>
            <a:pPr>
              <a:buFont typeface="Wingdings" pitchFamily="2" charset="2"/>
              <a:buChar char="ü"/>
            </a:pPr>
            <a:r>
              <a:rPr lang="en-US" sz="1600" b="1" dirty="0" smtClean="0">
                <a:solidFill>
                  <a:schemeClr val="tx1"/>
                </a:solidFill>
                <a:latin typeface="Times New Roman" pitchFamily="18" charset="0"/>
                <a:cs typeface="Times New Roman" pitchFamily="18" charset="0"/>
              </a:rPr>
              <a:t>UTI</a:t>
            </a:r>
          </a:p>
          <a:p>
            <a:pPr>
              <a:buFont typeface="Wingdings" pitchFamily="2" charset="2"/>
              <a:buChar char="ü"/>
            </a:pPr>
            <a:r>
              <a:rPr lang="en-US" sz="1600" b="1" dirty="0" smtClean="0">
                <a:solidFill>
                  <a:schemeClr val="tx1"/>
                </a:solidFill>
                <a:latin typeface="Times New Roman" pitchFamily="18" charset="0"/>
                <a:cs typeface="Times New Roman" pitchFamily="18" charset="0"/>
              </a:rPr>
              <a:t>Uric acid </a:t>
            </a:r>
          </a:p>
          <a:p>
            <a:pPr>
              <a:buFont typeface="Wingdings" pitchFamily="2" charset="2"/>
              <a:buChar char="ü"/>
            </a:pPr>
            <a:r>
              <a:rPr lang="en-US" sz="1600" b="1" dirty="0" smtClean="0">
                <a:solidFill>
                  <a:schemeClr val="tx1"/>
                </a:solidFill>
                <a:latin typeface="Times New Roman" pitchFamily="18" charset="0"/>
                <a:cs typeface="Times New Roman" pitchFamily="18" charset="0"/>
              </a:rPr>
              <a:t>Stones </a:t>
            </a:r>
            <a:endParaRPr lang="en-US" sz="1600" b="1" dirty="0">
              <a:solidFill>
                <a:schemeClr val="tx1"/>
              </a:solidFill>
              <a:latin typeface="Times New Roman" pitchFamily="18" charset="0"/>
              <a:cs typeface="Times New Roman" pitchFamily="18" charset="0"/>
            </a:endParaRPr>
          </a:p>
          <a:p>
            <a:endParaRPr lang="en-US" sz="2400" b="1" dirty="0" smtClean="0">
              <a:solidFill>
                <a:schemeClr val="tx1"/>
              </a:solidFill>
            </a:endParaRPr>
          </a:p>
          <a:p>
            <a:pPr>
              <a:buFont typeface="Wingdings" pitchFamily="2" charset="2"/>
              <a:buChar char="ü"/>
            </a:pPr>
            <a:endParaRPr lang="en-US" sz="2400" b="1" dirty="0" smtClean="0">
              <a:solidFill>
                <a:schemeClr val="tx1"/>
              </a:solidFill>
            </a:endParaRPr>
          </a:p>
          <a:p>
            <a:endParaRPr lang="en-US" sz="2400" b="1" dirty="0" smtClean="0">
              <a:solidFill>
                <a:schemeClr val="tx1"/>
              </a:solidFill>
            </a:endParaRPr>
          </a:p>
        </p:txBody>
      </p:sp>
      <p:sp>
        <p:nvSpPr>
          <p:cNvPr id="49" name="Rectangle 48"/>
          <p:cNvSpPr/>
          <p:nvPr/>
        </p:nvSpPr>
        <p:spPr>
          <a:xfrm>
            <a:off x="10228218" y="643915"/>
            <a:ext cx="1507735" cy="1471424"/>
          </a:xfrm>
          <a:prstGeom prst="rect">
            <a:avLst/>
          </a:prstGeom>
          <a:solidFill>
            <a:schemeClr val="bg1"/>
          </a:solidFill>
          <a:ln w="76200">
            <a:solidFill>
              <a:schemeClr val="tx1"/>
            </a:solidFill>
          </a:ln>
        </p:spPr>
        <p:style>
          <a:lnRef idx="2">
            <a:schemeClr val="dk1"/>
          </a:lnRef>
          <a:fillRef idx="1003">
            <a:schemeClr val="lt2"/>
          </a:fillRef>
          <a:effectRef idx="0">
            <a:schemeClr val="dk1"/>
          </a:effectRef>
          <a:fontRef idx="minor">
            <a:schemeClr val="dk1"/>
          </a:fontRef>
        </p:style>
        <p:txBody>
          <a:bodyPr rtlCol="0" anchor="ctr"/>
          <a:lstStyle/>
          <a:p>
            <a:pPr>
              <a:buFont typeface="Wingdings" pitchFamily="2" charset="2"/>
              <a:buChar char="ü"/>
            </a:pPr>
            <a:endParaRPr lang="en-US" sz="1600" b="1" dirty="0" smtClean="0">
              <a:solidFill>
                <a:schemeClr val="tx1"/>
              </a:solidFill>
              <a:latin typeface="Times New Roman" pitchFamily="18" charset="0"/>
              <a:cs typeface="Times New Roman" pitchFamily="18" charset="0"/>
            </a:endParaRPr>
          </a:p>
          <a:p>
            <a:pPr>
              <a:buFont typeface="Wingdings" pitchFamily="2" charset="2"/>
              <a:buChar char="ü"/>
            </a:pPr>
            <a:r>
              <a:rPr lang="en-US" sz="1600" b="1" dirty="0" smtClean="0">
                <a:solidFill>
                  <a:schemeClr val="tx1"/>
                </a:solidFill>
                <a:latin typeface="Times New Roman" pitchFamily="18" charset="0"/>
                <a:cs typeface="Times New Roman" pitchFamily="18" charset="0"/>
              </a:rPr>
              <a:t>Paralysis </a:t>
            </a:r>
          </a:p>
          <a:p>
            <a:pPr>
              <a:buFont typeface="Wingdings" pitchFamily="2" charset="2"/>
              <a:buChar char="ü"/>
            </a:pPr>
            <a:r>
              <a:rPr lang="en-US" sz="1600" b="1" dirty="0" smtClean="0">
                <a:solidFill>
                  <a:schemeClr val="tx1"/>
                </a:solidFill>
                <a:latin typeface="Times New Roman" pitchFamily="18" charset="0"/>
                <a:cs typeface="Times New Roman" pitchFamily="18" charset="0"/>
              </a:rPr>
              <a:t>Heart attack</a:t>
            </a:r>
          </a:p>
          <a:p>
            <a:pPr>
              <a:buFont typeface="Wingdings" pitchFamily="2" charset="2"/>
              <a:buChar char="ü"/>
            </a:pPr>
            <a:r>
              <a:rPr lang="en-US" sz="1600" b="1" dirty="0" smtClean="0">
                <a:solidFill>
                  <a:schemeClr val="tx1"/>
                </a:solidFill>
                <a:latin typeface="Times New Roman" pitchFamily="18" charset="0"/>
                <a:cs typeface="Times New Roman" pitchFamily="18" charset="0"/>
              </a:rPr>
              <a:t>Brain hemorrhage </a:t>
            </a:r>
          </a:p>
          <a:p>
            <a:endParaRPr lang="en-US" sz="2400" b="1" dirty="0" smtClean="0">
              <a:solidFill>
                <a:schemeClr val="tx1"/>
              </a:solidFill>
            </a:endParaRPr>
          </a:p>
        </p:txBody>
      </p:sp>
      <p:sp>
        <p:nvSpPr>
          <p:cNvPr id="50" name="Rectangle 49"/>
          <p:cNvSpPr/>
          <p:nvPr/>
        </p:nvSpPr>
        <p:spPr>
          <a:xfrm>
            <a:off x="10136777" y="2194168"/>
            <a:ext cx="1484763" cy="990600"/>
          </a:xfrm>
          <a:prstGeom prst="rect">
            <a:avLst/>
          </a:prstGeom>
          <a:solidFill>
            <a:schemeClr val="bg1"/>
          </a:solidFill>
          <a:ln w="76200">
            <a:solidFill>
              <a:schemeClr val="tx1"/>
            </a:solidFill>
          </a:ln>
        </p:spPr>
        <p:style>
          <a:lnRef idx="2">
            <a:schemeClr val="dk1"/>
          </a:lnRef>
          <a:fillRef idx="1003">
            <a:schemeClr val="lt2"/>
          </a:fillRef>
          <a:effectRef idx="0">
            <a:schemeClr val="dk1"/>
          </a:effectRef>
          <a:fontRef idx="minor">
            <a:schemeClr val="dk1"/>
          </a:fontRef>
        </p:style>
        <p:txBody>
          <a:bodyPr rtlCol="0" anchor="ctr"/>
          <a:lstStyle/>
          <a:p>
            <a:pPr>
              <a:buFont typeface="Wingdings" pitchFamily="2" charset="2"/>
              <a:buChar char="ü"/>
            </a:pPr>
            <a:endParaRPr lang="en-US" sz="1600" b="1" dirty="0" smtClean="0">
              <a:solidFill>
                <a:schemeClr val="tx1"/>
              </a:solidFill>
              <a:latin typeface="Times New Roman" pitchFamily="18" charset="0"/>
              <a:cs typeface="Times New Roman" pitchFamily="18" charset="0"/>
            </a:endParaRPr>
          </a:p>
          <a:p>
            <a:pPr>
              <a:buFont typeface="Wingdings" pitchFamily="2" charset="2"/>
              <a:buChar char="ü"/>
            </a:pPr>
            <a:r>
              <a:rPr lang="en-US" sz="1600" b="1" dirty="0" smtClean="0">
                <a:solidFill>
                  <a:schemeClr val="tx1"/>
                </a:solidFill>
                <a:latin typeface="Times New Roman" pitchFamily="18" charset="0"/>
                <a:cs typeface="Times New Roman" pitchFamily="18" charset="0"/>
              </a:rPr>
              <a:t>Swelling</a:t>
            </a:r>
          </a:p>
          <a:p>
            <a:pPr>
              <a:buFont typeface="Wingdings" pitchFamily="2" charset="2"/>
              <a:buChar char="ü"/>
            </a:pPr>
            <a:r>
              <a:rPr lang="en-US" sz="1600" b="1" dirty="0" smtClean="0">
                <a:solidFill>
                  <a:schemeClr val="tx1"/>
                </a:solidFill>
                <a:latin typeface="Times New Roman" pitchFamily="18" charset="0"/>
                <a:cs typeface="Times New Roman" pitchFamily="18" charset="0"/>
              </a:rPr>
              <a:t>Blood deficiency</a:t>
            </a:r>
          </a:p>
          <a:p>
            <a:endParaRPr lang="en-US" sz="2400" b="1" dirty="0" smtClean="0">
              <a:solidFill>
                <a:schemeClr val="tx1"/>
              </a:solidFill>
            </a:endParaRPr>
          </a:p>
        </p:txBody>
      </p:sp>
      <p:sp>
        <p:nvSpPr>
          <p:cNvPr id="56" name="Rectangle 55"/>
          <p:cNvSpPr/>
          <p:nvPr/>
        </p:nvSpPr>
        <p:spPr>
          <a:xfrm>
            <a:off x="2977657" y="2246044"/>
            <a:ext cx="1065298" cy="235131"/>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bg1"/>
                </a:solidFill>
                <a:latin typeface="Arial Black" panose="020B0A04020102020204" pitchFamily="34" charset="0"/>
                <a:cs typeface="Times New Roman" panose="02020603050405020304" pitchFamily="18" charset="0"/>
              </a:rPr>
              <a:t>Heart </a:t>
            </a:r>
            <a:endParaRPr lang="en-US" sz="1200" b="1" dirty="0">
              <a:solidFill>
                <a:schemeClr val="bg1"/>
              </a:solidFill>
              <a:latin typeface="Arial Black" panose="020B0A04020102020204" pitchFamily="34" charset="0"/>
              <a:cs typeface="Times New Roman" panose="02020603050405020304" pitchFamily="18" charset="0"/>
            </a:endParaRPr>
          </a:p>
        </p:txBody>
      </p:sp>
      <p:pic>
        <p:nvPicPr>
          <p:cNvPr id="59" name="Picture 58"/>
          <p:cNvPicPr>
            <a:picLocks noChangeAspect="1"/>
          </p:cNvPicPr>
          <p:nvPr/>
        </p:nvPicPr>
        <p:blipFill>
          <a:blip r:embed="rId9" cstate="print">
            <a:extLst>
              <a:ext uri="{28A0092B-C50C-407E-A947-70E740481C1C}">
                <a14:useLocalDpi xmlns:a14="http://schemas.microsoft.com/office/drawing/2010/main" xmlns="" val="0"/>
              </a:ext>
            </a:extLst>
          </a:blip>
          <a:stretch>
            <a:fillRect/>
          </a:stretch>
        </p:blipFill>
        <p:spPr>
          <a:xfrm>
            <a:off x="8803496" y="4876718"/>
            <a:ext cx="929101" cy="1079945"/>
          </a:xfrm>
          <a:prstGeom prst="rect">
            <a:avLst/>
          </a:prstGeom>
          <a:ln>
            <a:solidFill>
              <a:schemeClr val="tx1"/>
            </a:solidFill>
          </a:ln>
        </p:spPr>
      </p:pic>
      <p:sp>
        <p:nvSpPr>
          <p:cNvPr id="60" name="Rectangle 59"/>
          <p:cNvSpPr/>
          <p:nvPr/>
        </p:nvSpPr>
        <p:spPr>
          <a:xfrm>
            <a:off x="8792751" y="5953593"/>
            <a:ext cx="1005928" cy="300444"/>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smtClean="0">
                <a:solidFill>
                  <a:schemeClr val="bg1"/>
                </a:solidFill>
                <a:latin typeface="Arial Black" panose="020B0A04020102020204" pitchFamily="34" charset="0"/>
                <a:cs typeface="Times New Roman" panose="02020603050405020304" pitchFamily="18" charset="0"/>
              </a:rPr>
              <a:t>Pancreas</a:t>
            </a:r>
            <a:r>
              <a:rPr lang="en-US" b="1" dirty="0" smtClean="0">
                <a:solidFill>
                  <a:schemeClr val="bg1"/>
                </a:solidFill>
                <a:latin typeface="Arial Black" panose="020B0A04020102020204" pitchFamily="34" charset="0"/>
                <a:cs typeface="Times New Roman" panose="02020603050405020304" pitchFamily="18" charset="0"/>
              </a:rPr>
              <a:t> </a:t>
            </a:r>
            <a:endParaRPr lang="en-US" sz="1200" b="1" dirty="0">
              <a:solidFill>
                <a:schemeClr val="bg1"/>
              </a:solidFill>
              <a:latin typeface="Arial Black" panose="020B0A04020102020204" pitchFamily="34" charset="0"/>
              <a:cs typeface="Times New Roman" panose="02020603050405020304" pitchFamily="18" charset="0"/>
            </a:endParaRPr>
          </a:p>
        </p:txBody>
      </p:sp>
      <p:pic>
        <p:nvPicPr>
          <p:cNvPr id="62" name="Picture 61"/>
          <p:cNvPicPr>
            <a:picLocks noChangeAspect="1"/>
          </p:cNvPicPr>
          <p:nvPr/>
        </p:nvPicPr>
        <p:blipFill>
          <a:blip r:embed="rId10" cstate="print">
            <a:extLst>
              <a:ext uri="{28A0092B-C50C-407E-A947-70E740481C1C}">
                <a14:useLocalDpi xmlns:a14="http://schemas.microsoft.com/office/drawing/2010/main" xmlns="" val="0"/>
              </a:ext>
            </a:extLst>
          </a:blip>
          <a:stretch>
            <a:fillRect/>
          </a:stretch>
        </p:blipFill>
        <p:spPr>
          <a:xfrm>
            <a:off x="2944905" y="5123375"/>
            <a:ext cx="1156447" cy="1040755"/>
          </a:xfrm>
          <a:prstGeom prst="rect">
            <a:avLst/>
          </a:prstGeom>
          <a:ln>
            <a:solidFill>
              <a:schemeClr val="tx1"/>
            </a:solidFill>
          </a:ln>
        </p:spPr>
      </p:pic>
      <p:sp>
        <p:nvSpPr>
          <p:cNvPr id="86" name="Vertical Scroll 85"/>
          <p:cNvSpPr/>
          <p:nvPr/>
        </p:nvSpPr>
        <p:spPr>
          <a:xfrm>
            <a:off x="6831874" y="-1"/>
            <a:ext cx="1841863" cy="953589"/>
          </a:xfrm>
          <a:prstGeom prst="verticalScroll">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sz="2400" b="1" dirty="0" smtClean="0">
                <a:latin typeface="Arial Black" pitchFamily="34" charset="0"/>
              </a:rPr>
              <a:t>Typhoid</a:t>
            </a:r>
            <a:r>
              <a:rPr lang="en-US" sz="2000" b="1" dirty="0" smtClean="0">
                <a:latin typeface="Arial Black" pitchFamily="34" charset="0"/>
              </a:rPr>
              <a:t> </a:t>
            </a:r>
            <a:endParaRPr lang="en-US" b="1" dirty="0">
              <a:latin typeface="Arial Black" pitchFamily="34" charset="0"/>
            </a:endParaRPr>
          </a:p>
        </p:txBody>
      </p:sp>
      <p:pic>
        <p:nvPicPr>
          <p:cNvPr id="2051" name="Picture 3" descr="C:\Users\shahbaz khan\Desktop\bbbbbb.gif"/>
          <p:cNvPicPr>
            <a:picLocks noChangeAspect="1" noChangeArrowheads="1"/>
          </p:cNvPicPr>
          <p:nvPr/>
        </p:nvPicPr>
        <p:blipFill>
          <a:blip r:embed="rId11"/>
          <a:srcRect/>
          <a:stretch>
            <a:fillRect/>
          </a:stretch>
        </p:blipFill>
        <p:spPr bwMode="auto">
          <a:xfrm>
            <a:off x="6091238" y="3424238"/>
            <a:ext cx="9525" cy="9525"/>
          </a:xfrm>
          <a:prstGeom prst="rect">
            <a:avLst/>
          </a:prstGeom>
          <a:noFill/>
        </p:spPr>
      </p:pic>
      <p:cxnSp>
        <p:nvCxnSpPr>
          <p:cNvPr id="67" name="Straight Arrow Connector 66"/>
          <p:cNvCxnSpPr>
            <a:endCxn id="49" idx="1"/>
          </p:cNvCxnSpPr>
          <p:nvPr/>
        </p:nvCxnSpPr>
        <p:spPr>
          <a:xfrm>
            <a:off x="9823269" y="1358537"/>
            <a:ext cx="404949" cy="21090"/>
          </a:xfrm>
          <a:prstGeom prst="straightConnector1">
            <a:avLst/>
          </a:prstGeom>
          <a:ln w="76200">
            <a:solidFill>
              <a:schemeClr val="tx1"/>
            </a:solidFill>
            <a:tailEnd type="arrow"/>
          </a:ln>
        </p:spPr>
        <p:style>
          <a:lnRef idx="3">
            <a:schemeClr val="dk1"/>
          </a:lnRef>
          <a:fillRef idx="0">
            <a:schemeClr val="dk1"/>
          </a:fillRef>
          <a:effectRef idx="2">
            <a:schemeClr val="dk1"/>
          </a:effectRef>
          <a:fontRef idx="minor">
            <a:schemeClr val="tx1"/>
          </a:fontRef>
        </p:style>
      </p:cxnSp>
      <p:cxnSp>
        <p:nvCxnSpPr>
          <p:cNvPr id="71" name="Straight Arrow Connector 70"/>
          <p:cNvCxnSpPr/>
          <p:nvPr/>
        </p:nvCxnSpPr>
        <p:spPr>
          <a:xfrm flipV="1">
            <a:off x="6723529" y="2518446"/>
            <a:ext cx="2030106" cy="157519"/>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110" name="Straight Arrow Connector 109"/>
          <p:cNvCxnSpPr/>
          <p:nvPr/>
        </p:nvCxnSpPr>
        <p:spPr>
          <a:xfrm flipH="1" flipV="1">
            <a:off x="4074460" y="1613647"/>
            <a:ext cx="2259105" cy="40341"/>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115" name="Straight Arrow Connector 114"/>
          <p:cNvCxnSpPr>
            <a:endCxn id="54" idx="3"/>
          </p:cNvCxnSpPr>
          <p:nvPr/>
        </p:nvCxnSpPr>
        <p:spPr>
          <a:xfrm flipH="1">
            <a:off x="4058493" y="2272553"/>
            <a:ext cx="1952342" cy="760200"/>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118" name="Straight Arrow Connector 117"/>
          <p:cNvCxnSpPr>
            <a:endCxn id="53" idx="3"/>
          </p:cNvCxnSpPr>
          <p:nvPr/>
        </p:nvCxnSpPr>
        <p:spPr>
          <a:xfrm flipH="1">
            <a:off x="4092184" y="2460812"/>
            <a:ext cx="2375851" cy="1862227"/>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120" name="Straight Arrow Connector 119"/>
          <p:cNvCxnSpPr>
            <a:endCxn id="62" idx="3"/>
          </p:cNvCxnSpPr>
          <p:nvPr/>
        </p:nvCxnSpPr>
        <p:spPr>
          <a:xfrm flipH="1">
            <a:off x="4101352" y="3065929"/>
            <a:ext cx="1734672" cy="2577824"/>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122" name="Straight Arrow Connector 121"/>
          <p:cNvCxnSpPr/>
          <p:nvPr/>
        </p:nvCxnSpPr>
        <p:spPr>
          <a:xfrm flipH="1">
            <a:off x="2438401" y="3160059"/>
            <a:ext cx="560293" cy="4483"/>
          </a:xfrm>
          <a:prstGeom prst="straightConnector1">
            <a:avLst/>
          </a:prstGeom>
          <a:ln w="76200">
            <a:solidFill>
              <a:schemeClr val="tx1"/>
            </a:solidFill>
            <a:tailEnd type="arrow"/>
          </a:ln>
        </p:spPr>
        <p:style>
          <a:lnRef idx="3">
            <a:schemeClr val="dk1"/>
          </a:lnRef>
          <a:fillRef idx="0">
            <a:schemeClr val="dk1"/>
          </a:fillRef>
          <a:effectRef idx="2">
            <a:schemeClr val="dk1"/>
          </a:effectRef>
          <a:fontRef idx="minor">
            <a:schemeClr val="tx1"/>
          </a:fontRef>
        </p:style>
      </p:cxnSp>
      <p:cxnSp>
        <p:nvCxnSpPr>
          <p:cNvPr id="123" name="Straight Arrow Connector 122"/>
          <p:cNvCxnSpPr/>
          <p:nvPr/>
        </p:nvCxnSpPr>
        <p:spPr>
          <a:xfrm flipH="1" flipV="1">
            <a:off x="2362202" y="4433048"/>
            <a:ext cx="569257" cy="31376"/>
          </a:xfrm>
          <a:prstGeom prst="straightConnector1">
            <a:avLst/>
          </a:prstGeom>
          <a:ln w="76200">
            <a:solidFill>
              <a:schemeClr val="tx1"/>
            </a:solidFill>
            <a:tailEnd type="arrow"/>
          </a:ln>
        </p:spPr>
        <p:style>
          <a:lnRef idx="3">
            <a:schemeClr val="dk1"/>
          </a:lnRef>
          <a:fillRef idx="0">
            <a:schemeClr val="dk1"/>
          </a:fillRef>
          <a:effectRef idx="2">
            <a:schemeClr val="dk1"/>
          </a:effectRef>
          <a:fontRef idx="minor">
            <a:schemeClr val="tx1"/>
          </a:fontRef>
        </p:style>
      </p:cxnSp>
      <p:cxnSp>
        <p:nvCxnSpPr>
          <p:cNvPr id="133" name="Straight Arrow Connector 132"/>
          <p:cNvCxnSpPr/>
          <p:nvPr/>
        </p:nvCxnSpPr>
        <p:spPr>
          <a:xfrm flipH="1">
            <a:off x="2353238" y="5916706"/>
            <a:ext cx="564774" cy="13448"/>
          </a:xfrm>
          <a:prstGeom prst="straightConnector1">
            <a:avLst/>
          </a:prstGeom>
          <a:ln w="76200">
            <a:solidFill>
              <a:schemeClr val="tx1"/>
            </a:solidFill>
            <a:tailEnd type="arrow"/>
          </a:ln>
        </p:spPr>
        <p:style>
          <a:lnRef idx="3">
            <a:schemeClr val="dk1"/>
          </a:lnRef>
          <a:fillRef idx="0">
            <a:schemeClr val="dk1"/>
          </a:fillRef>
          <a:effectRef idx="2">
            <a:schemeClr val="dk1"/>
          </a:effectRef>
          <a:fontRef idx="minor">
            <a:schemeClr val="tx1"/>
          </a:fontRef>
        </p:style>
      </p:cxnSp>
      <p:cxnSp>
        <p:nvCxnSpPr>
          <p:cNvPr id="141" name="Straight Arrow Connector 140"/>
          <p:cNvCxnSpPr>
            <a:endCxn id="17" idx="3"/>
          </p:cNvCxnSpPr>
          <p:nvPr/>
        </p:nvCxnSpPr>
        <p:spPr>
          <a:xfrm flipV="1">
            <a:off x="6857232" y="1070582"/>
            <a:ext cx="1886045" cy="645647"/>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143" name="Straight Arrow Connector 142"/>
          <p:cNvCxnSpPr>
            <a:endCxn id="57" idx="1"/>
          </p:cNvCxnSpPr>
          <p:nvPr/>
        </p:nvCxnSpPr>
        <p:spPr>
          <a:xfrm>
            <a:off x="5997004" y="2814662"/>
            <a:ext cx="2789116" cy="1066545"/>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145" name="Straight Arrow Connector 144"/>
          <p:cNvCxnSpPr>
            <a:endCxn id="59" idx="1"/>
          </p:cNvCxnSpPr>
          <p:nvPr/>
        </p:nvCxnSpPr>
        <p:spPr>
          <a:xfrm>
            <a:off x="6306287" y="2825035"/>
            <a:ext cx="2497209" cy="2591656"/>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148" name="Shape 147"/>
          <p:cNvCxnSpPr>
            <a:endCxn id="2052" idx="0"/>
          </p:cNvCxnSpPr>
          <p:nvPr/>
        </p:nvCxnSpPr>
        <p:spPr>
          <a:xfrm rot="10800000" flipV="1">
            <a:off x="6346629" y="201320"/>
            <a:ext cx="605117" cy="216555"/>
          </a:xfrm>
          <a:prstGeom prst="bentConnector2">
            <a:avLst/>
          </a:prstGeom>
          <a:ln w="38100">
            <a:solidFill>
              <a:schemeClr val="tx1"/>
            </a:solidFill>
            <a:tailEnd type="arrow"/>
          </a:ln>
          <a:effectLst>
            <a:glow rad="228600">
              <a:schemeClr val="accent5">
                <a:satMod val="175000"/>
                <a:alpha val="40000"/>
              </a:schemeClr>
            </a:glow>
            <a:outerShdw blurRad="38100" dist="25400" dir="5400000" rotWithShape="0">
              <a:srgbClr val="000000">
                <a:alpha val="35000"/>
              </a:srgbClr>
            </a:outerShdw>
          </a:effectLst>
        </p:spPr>
        <p:style>
          <a:lnRef idx="3">
            <a:schemeClr val="dk1"/>
          </a:lnRef>
          <a:fillRef idx="0">
            <a:schemeClr val="dk1"/>
          </a:fillRef>
          <a:effectRef idx="2">
            <a:schemeClr val="dk1"/>
          </a:effectRef>
          <a:fontRef idx="minor">
            <a:schemeClr val="tx1"/>
          </a:fontRef>
        </p:style>
      </p:cxnSp>
      <p:pic>
        <p:nvPicPr>
          <p:cNvPr id="2053" name="Picture 5" descr="C:\Users\shahbaz khan\Desktop\xxxx.png"/>
          <p:cNvPicPr>
            <a:picLocks noChangeAspect="1" noChangeArrowheads="1"/>
          </p:cNvPicPr>
          <p:nvPr/>
        </p:nvPicPr>
        <p:blipFill>
          <a:blip r:embed="rId12" cstate="print"/>
          <a:srcRect/>
          <a:stretch>
            <a:fillRect/>
          </a:stretch>
        </p:blipFill>
        <p:spPr bwMode="auto">
          <a:xfrm>
            <a:off x="2978331" y="200162"/>
            <a:ext cx="1011011" cy="866775"/>
          </a:xfrm>
          <a:prstGeom prst="rect">
            <a:avLst/>
          </a:prstGeom>
          <a:noFill/>
          <a:ln>
            <a:solidFill>
              <a:schemeClr val="tx1"/>
            </a:solidFill>
          </a:ln>
        </p:spPr>
      </p:pic>
      <p:sp>
        <p:nvSpPr>
          <p:cNvPr id="151" name="Rectangle 150"/>
          <p:cNvSpPr/>
          <p:nvPr/>
        </p:nvSpPr>
        <p:spPr>
          <a:xfrm>
            <a:off x="2952207" y="1045029"/>
            <a:ext cx="1045028" cy="235132"/>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bg1"/>
                </a:solidFill>
                <a:latin typeface="Arial Black" panose="020B0A04020102020204" pitchFamily="34" charset="0"/>
                <a:cs typeface="Times New Roman" panose="02020603050405020304" pitchFamily="18" charset="0"/>
              </a:rPr>
              <a:t>Face </a:t>
            </a:r>
            <a:endParaRPr lang="en-US" b="1" dirty="0">
              <a:solidFill>
                <a:schemeClr val="bg1"/>
              </a:solidFill>
              <a:latin typeface="Arial Black" panose="020B0A04020102020204" pitchFamily="34" charset="0"/>
              <a:cs typeface="Times New Roman" panose="02020603050405020304" pitchFamily="18" charset="0"/>
            </a:endParaRPr>
          </a:p>
        </p:txBody>
      </p:sp>
      <p:cxnSp>
        <p:nvCxnSpPr>
          <p:cNvPr id="153" name="Straight Arrow Connector 152"/>
          <p:cNvCxnSpPr>
            <a:endCxn id="2053" idx="3"/>
          </p:cNvCxnSpPr>
          <p:nvPr/>
        </p:nvCxnSpPr>
        <p:spPr>
          <a:xfrm flipH="1" flipV="1">
            <a:off x="3989342" y="633550"/>
            <a:ext cx="2045698" cy="320039"/>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sp>
        <p:nvSpPr>
          <p:cNvPr id="155" name="Rectangle 154"/>
          <p:cNvSpPr/>
          <p:nvPr/>
        </p:nvSpPr>
        <p:spPr>
          <a:xfrm>
            <a:off x="431859" y="182880"/>
            <a:ext cx="1971707" cy="1071155"/>
          </a:xfrm>
          <a:prstGeom prst="rect">
            <a:avLst/>
          </a:prstGeom>
          <a:solidFill>
            <a:schemeClr val="bg1"/>
          </a:solidFill>
          <a:ln w="76200">
            <a:solidFill>
              <a:schemeClr val="tx1"/>
            </a:solidFill>
          </a:ln>
        </p:spPr>
        <p:style>
          <a:lnRef idx="2">
            <a:schemeClr val="dk1"/>
          </a:lnRef>
          <a:fillRef idx="1003">
            <a:schemeClr val="dk2"/>
          </a:fillRef>
          <a:effectRef idx="0">
            <a:schemeClr val="dk1"/>
          </a:effectRef>
          <a:fontRef idx="minor">
            <a:schemeClr val="dk1"/>
          </a:fontRef>
        </p:style>
        <p:txBody>
          <a:bodyPr rtlCol="0" anchor="ctr"/>
          <a:lstStyle/>
          <a:p>
            <a:pPr>
              <a:buFont typeface="Wingdings" pitchFamily="2" charset="2"/>
              <a:buChar char="ü"/>
            </a:pPr>
            <a:endParaRPr lang="en-US" sz="2400" b="1" dirty="0" smtClean="0">
              <a:solidFill>
                <a:schemeClr val="tx1"/>
              </a:solidFill>
            </a:endParaRPr>
          </a:p>
          <a:p>
            <a:pPr lvl="1"/>
            <a:endParaRPr lang="en-US" sz="2400" b="1" dirty="0">
              <a:solidFill>
                <a:schemeClr val="tx1"/>
              </a:solidFill>
            </a:endParaRPr>
          </a:p>
          <a:p>
            <a:endParaRPr lang="en-US" sz="2400" b="1" dirty="0" smtClean="0">
              <a:solidFill>
                <a:schemeClr val="tx1"/>
              </a:solidFill>
            </a:endParaRPr>
          </a:p>
          <a:p>
            <a:pPr>
              <a:buFont typeface="Wingdings" pitchFamily="2" charset="2"/>
              <a:buChar char="ü"/>
            </a:pPr>
            <a:r>
              <a:rPr lang="en-US" sz="1600" b="1" dirty="0" smtClean="0">
                <a:solidFill>
                  <a:schemeClr val="tx1"/>
                </a:solidFill>
                <a:latin typeface="Times New Roman" pitchFamily="18" charset="0"/>
                <a:cs typeface="Times New Roman" pitchFamily="18" charset="0"/>
              </a:rPr>
              <a:t>Eyes inside</a:t>
            </a:r>
          </a:p>
          <a:p>
            <a:pPr>
              <a:buFont typeface="Wingdings" pitchFamily="2" charset="2"/>
              <a:buChar char="ü"/>
            </a:pPr>
            <a:r>
              <a:rPr lang="en-US" sz="1600" b="1" dirty="0" smtClean="0">
                <a:solidFill>
                  <a:schemeClr val="tx1"/>
                </a:solidFill>
                <a:latin typeface="Times New Roman" pitchFamily="18" charset="0"/>
                <a:cs typeface="Times New Roman" pitchFamily="18" charset="0"/>
              </a:rPr>
              <a:t>Bad taste, smell</a:t>
            </a:r>
          </a:p>
          <a:p>
            <a:pPr>
              <a:buFont typeface="Wingdings" pitchFamily="2" charset="2"/>
              <a:buChar char="ü"/>
            </a:pPr>
            <a:r>
              <a:rPr lang="en-US" sz="1600" b="1" dirty="0" smtClean="0">
                <a:solidFill>
                  <a:schemeClr val="tx1"/>
                </a:solidFill>
                <a:latin typeface="Times New Roman" pitchFamily="18" charset="0"/>
                <a:cs typeface="Times New Roman" pitchFamily="18" charset="0"/>
              </a:rPr>
              <a:t>Yellowish Tongue</a:t>
            </a:r>
          </a:p>
          <a:p>
            <a:pPr>
              <a:buFont typeface="Wingdings" pitchFamily="2" charset="2"/>
              <a:buChar char="ü"/>
            </a:pPr>
            <a:r>
              <a:rPr lang="en-US" sz="1600" b="1" dirty="0" smtClean="0">
                <a:solidFill>
                  <a:schemeClr val="tx1"/>
                </a:solidFill>
                <a:latin typeface="Times New Roman" pitchFamily="18" charset="0"/>
                <a:cs typeface="Times New Roman" pitchFamily="18" charset="0"/>
              </a:rPr>
              <a:t>No freshness</a:t>
            </a:r>
          </a:p>
          <a:p>
            <a:endParaRPr lang="en-US" sz="2400" b="1" dirty="0" smtClean="0">
              <a:solidFill>
                <a:schemeClr val="tx1"/>
              </a:solidFill>
            </a:endParaRPr>
          </a:p>
          <a:p>
            <a:pPr>
              <a:buFont typeface="Wingdings" pitchFamily="2" charset="2"/>
              <a:buChar char="ü"/>
            </a:pPr>
            <a:endParaRPr lang="en-US" sz="2400" b="1" dirty="0" smtClean="0">
              <a:solidFill>
                <a:schemeClr val="tx1"/>
              </a:solidFill>
            </a:endParaRPr>
          </a:p>
          <a:p>
            <a:endParaRPr lang="en-US" sz="2400" b="1" dirty="0" smtClean="0">
              <a:solidFill>
                <a:schemeClr val="tx1"/>
              </a:solidFill>
            </a:endParaRPr>
          </a:p>
        </p:txBody>
      </p:sp>
      <p:sp>
        <p:nvSpPr>
          <p:cNvPr id="51" name="Oval 50"/>
          <p:cNvSpPr/>
          <p:nvPr/>
        </p:nvSpPr>
        <p:spPr>
          <a:xfrm>
            <a:off x="5982789" y="3513909"/>
            <a:ext cx="718458" cy="496388"/>
          </a:xfrm>
          <a:prstGeom prst="ellipse">
            <a:avLst/>
          </a:prstGeom>
          <a:solidFill>
            <a:schemeClr val="accent4">
              <a:lumMod val="60000"/>
              <a:lumOff val="40000"/>
            </a:schemeClr>
          </a:solidFill>
          <a:ln>
            <a:solidFill>
              <a:schemeClr val="accent4">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2" name="Straight Arrow Connector 51"/>
          <p:cNvCxnSpPr/>
          <p:nvPr/>
        </p:nvCxnSpPr>
        <p:spPr>
          <a:xfrm flipH="1">
            <a:off x="2429949" y="590736"/>
            <a:ext cx="533191" cy="7338"/>
          </a:xfrm>
          <a:prstGeom prst="straightConnector1">
            <a:avLst/>
          </a:prstGeom>
          <a:ln w="76200">
            <a:solidFill>
              <a:schemeClr val="tx1"/>
            </a:solidFill>
            <a:tailEnd type="arrow"/>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xmlns="" val="1382156559"/>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Untitled.png"/>
          <p:cNvPicPr>
            <a:picLocks noGrp="1" noChangeAspect="1"/>
          </p:cNvPicPr>
          <p:nvPr>
            <p:ph idx="1"/>
          </p:nvPr>
        </p:nvPicPr>
        <p:blipFill>
          <a:blip r:embed="rId2" cstate="print"/>
          <a:stretch>
            <a:fillRect/>
          </a:stretch>
        </p:blipFill>
        <p:spPr>
          <a:xfrm>
            <a:off x="0" y="0"/>
            <a:ext cx="12192000" cy="6858000"/>
          </a:xfrm>
        </p:spPr>
      </p:pic>
      <p:sp>
        <p:nvSpPr>
          <p:cNvPr id="3" name="Rectangle 2"/>
          <p:cNvSpPr/>
          <p:nvPr/>
        </p:nvSpPr>
        <p:spPr>
          <a:xfrm>
            <a:off x="3579223" y="209006"/>
            <a:ext cx="5512525" cy="914400"/>
          </a:xfrm>
          <a:prstGeom prst="rect">
            <a:avLst/>
          </a:prstGeom>
          <a:solidFill>
            <a:schemeClr val="accent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smtClean="0">
                <a:solidFill>
                  <a:schemeClr val="bg1"/>
                </a:solidFill>
                <a:latin typeface="Arial Black" pitchFamily="34" charset="0"/>
              </a:rPr>
              <a:t>Symptoms of </a:t>
            </a:r>
            <a:r>
              <a:rPr lang="en-US" sz="2800" b="1" dirty="0" smtClean="0">
                <a:solidFill>
                  <a:schemeClr val="tx1">
                    <a:lumMod val="95000"/>
                    <a:lumOff val="5000"/>
                  </a:schemeClr>
                </a:solidFill>
                <a:latin typeface="Arial Black" pitchFamily="34" charset="0"/>
              </a:rPr>
              <a:t>“SILENT”</a:t>
            </a:r>
            <a:r>
              <a:rPr lang="en-US" sz="2800" b="1" dirty="0" smtClean="0">
                <a:solidFill>
                  <a:schemeClr val="bg1"/>
                </a:solidFill>
                <a:latin typeface="Arial Black" pitchFamily="34" charset="0"/>
              </a:rPr>
              <a:t> Typhoid </a:t>
            </a:r>
            <a:endParaRPr lang="en-US" sz="2800" b="1" dirty="0">
              <a:solidFill>
                <a:schemeClr val="bg1"/>
              </a:solidFill>
              <a:latin typeface="Arial Black" pitchFamily="34" charset="0"/>
            </a:endParaRPr>
          </a:p>
        </p:txBody>
      </p:sp>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77333" y="991673"/>
            <a:ext cx="9381067" cy="5049689"/>
          </a:xfrm>
        </p:spPr>
        <p:txBody>
          <a:bodyPr>
            <a:normAutofit fontScale="92500"/>
          </a:bodyPr>
          <a:lstStyle/>
          <a:p>
            <a:pPr algn="just">
              <a:lnSpc>
                <a:spcPct val="150000"/>
              </a:lnSpc>
            </a:pPr>
            <a:r>
              <a:rPr lang="en-US" dirty="0">
                <a:solidFill>
                  <a:schemeClr val="tx1"/>
                </a:solidFill>
                <a:latin typeface="Times New Roman" panose="02020603050405020304" pitchFamily="18" charset="0"/>
                <a:cs typeface="Times New Roman" panose="02020603050405020304" pitchFamily="18" charset="0"/>
              </a:rPr>
              <a:t>Those patients who suffered from typhoid once in their life they might have salmonella </a:t>
            </a:r>
            <a:r>
              <a:rPr lang="en-US" dirty="0" err="1">
                <a:solidFill>
                  <a:schemeClr val="tx1"/>
                </a:solidFill>
                <a:latin typeface="Times New Roman" panose="02020603050405020304" pitchFamily="18" charset="0"/>
                <a:cs typeface="Times New Roman" panose="02020603050405020304" pitchFamily="18" charset="0"/>
              </a:rPr>
              <a:t>typhi</a:t>
            </a:r>
            <a:r>
              <a:rPr lang="en-US" dirty="0">
                <a:solidFill>
                  <a:schemeClr val="tx1"/>
                </a:solidFill>
                <a:latin typeface="Times New Roman" panose="02020603050405020304" pitchFamily="18" charset="0"/>
                <a:cs typeface="Times New Roman" panose="02020603050405020304" pitchFamily="18" charset="0"/>
              </a:rPr>
              <a:t> bacteria inside their body because medicines only weakest the bacteria but not properly finish it. Whenever it get trigger inside body either in the form of contaminated food, water or flies it attacks again on the person but without showing sever temperature symptoms. </a:t>
            </a:r>
            <a:endParaRPr lang="en-US" dirty="0" smtClean="0">
              <a:solidFill>
                <a:schemeClr val="tx1"/>
              </a:solidFill>
              <a:latin typeface="Times New Roman" panose="02020603050405020304" pitchFamily="18" charset="0"/>
              <a:cs typeface="Times New Roman" panose="02020603050405020304" pitchFamily="18" charset="0"/>
            </a:endParaRPr>
          </a:p>
          <a:p>
            <a:pPr algn="just">
              <a:lnSpc>
                <a:spcPct val="150000"/>
              </a:lnSpc>
            </a:pPr>
            <a:r>
              <a:rPr lang="en-US" dirty="0" smtClean="0">
                <a:solidFill>
                  <a:schemeClr val="tx1"/>
                </a:solidFill>
                <a:latin typeface="Times New Roman" panose="02020603050405020304" pitchFamily="18" charset="0"/>
                <a:cs typeface="Times New Roman" panose="02020603050405020304" pitchFamily="18" charset="0"/>
              </a:rPr>
              <a:t>Due </a:t>
            </a:r>
            <a:r>
              <a:rPr lang="en-US" dirty="0">
                <a:solidFill>
                  <a:schemeClr val="tx1"/>
                </a:solidFill>
                <a:latin typeface="Times New Roman" panose="02020603050405020304" pitchFamily="18" charset="0"/>
                <a:cs typeface="Times New Roman" panose="02020603050405020304" pitchFamily="18" charset="0"/>
              </a:rPr>
              <a:t>to absence of temperature medical specialist never paid attention toward this typhoid and ignored its other symptoms, so it become chronic and start to affect the internal organs of patients. We treated those patients successfully for whom doctors were hopeless in their diagnoses. We maintained the record of those patient’s pre laboratory tests and post laboratory test</a:t>
            </a:r>
            <a:r>
              <a:rPr lang="en-US" dirty="0" smtClean="0">
                <a:solidFill>
                  <a:schemeClr val="tx1"/>
                </a:solidFill>
                <a:latin typeface="Times New Roman" panose="02020603050405020304" pitchFamily="18" charset="0"/>
                <a:cs typeface="Times New Roman" panose="02020603050405020304" pitchFamily="18" charset="0"/>
              </a:rPr>
              <a:t>.</a:t>
            </a:r>
          </a:p>
          <a:p>
            <a:pPr algn="just">
              <a:lnSpc>
                <a:spcPct val="150000"/>
              </a:lnSpc>
            </a:pPr>
            <a:r>
              <a:rPr lang="en-US" dirty="0" smtClean="0">
                <a:solidFill>
                  <a:schemeClr val="tx1"/>
                </a:solidFill>
                <a:latin typeface="Times New Roman" panose="02020603050405020304" pitchFamily="18" charset="0"/>
                <a:cs typeface="Times New Roman" panose="02020603050405020304" pitchFamily="18" charset="0"/>
              </a:rPr>
              <a:t> </a:t>
            </a:r>
            <a:r>
              <a:rPr lang="en-US" dirty="0">
                <a:solidFill>
                  <a:schemeClr val="tx1"/>
                </a:solidFill>
                <a:latin typeface="Times New Roman" panose="02020603050405020304" pitchFamily="18" charset="0"/>
                <a:cs typeface="Times New Roman" panose="02020603050405020304" pitchFamily="18" charset="0"/>
              </a:rPr>
              <a:t>Now I </a:t>
            </a:r>
            <a:r>
              <a:rPr lang="en-US" dirty="0" err="1">
                <a:solidFill>
                  <a:schemeClr val="tx1"/>
                </a:solidFill>
                <a:latin typeface="Times New Roman" panose="02020603050405020304" pitchFamily="18" charset="0"/>
                <a:cs typeface="Times New Roman" panose="02020603050405020304" pitchFamily="18" charset="0"/>
              </a:rPr>
              <a:t>Dr</a:t>
            </a:r>
            <a:r>
              <a:rPr lang="en-US" dirty="0">
                <a:solidFill>
                  <a:schemeClr val="tx1"/>
                </a:solidFill>
                <a:latin typeface="Times New Roman" panose="02020603050405020304" pitchFamily="18" charset="0"/>
                <a:cs typeface="Times New Roman" panose="02020603050405020304" pitchFamily="18" charset="0"/>
              </a:rPr>
              <a:t> Rasheed Ahmed and my team </a:t>
            </a:r>
            <a:r>
              <a:rPr lang="en-US" dirty="0" smtClean="0">
                <a:solidFill>
                  <a:schemeClr val="tx1"/>
                </a:solidFill>
                <a:latin typeface="Times New Roman" panose="02020603050405020304" pitchFamily="18" charset="0"/>
                <a:cs typeface="Times New Roman" panose="02020603050405020304" pitchFamily="18" charset="0"/>
              </a:rPr>
              <a:t>litigate</a:t>
            </a:r>
            <a:r>
              <a:rPr lang="en-US" dirty="0">
                <a:solidFill>
                  <a:schemeClr val="tx1"/>
                </a:solidFill>
                <a:latin typeface="Times New Roman" panose="02020603050405020304" pitchFamily="18" charset="0"/>
                <a:cs typeface="Times New Roman" panose="02020603050405020304" pitchFamily="18" charset="0"/>
              </a:rPr>
              <a:t> </a:t>
            </a:r>
            <a:r>
              <a:rPr lang="en-US" dirty="0" smtClean="0">
                <a:solidFill>
                  <a:schemeClr val="tx1"/>
                </a:solidFill>
                <a:latin typeface="Times New Roman" panose="02020603050405020304" pitchFamily="18" charset="0"/>
                <a:cs typeface="Times New Roman" panose="02020603050405020304" pitchFamily="18" charset="0"/>
              </a:rPr>
              <a:t>with </a:t>
            </a:r>
            <a:r>
              <a:rPr lang="en-US" dirty="0">
                <a:solidFill>
                  <a:schemeClr val="tx1"/>
                </a:solidFill>
                <a:latin typeface="Times New Roman" panose="02020603050405020304" pitchFamily="18" charset="0"/>
                <a:cs typeface="Times New Roman" panose="02020603050405020304" pitchFamily="18" charset="0"/>
              </a:rPr>
              <a:t>full confidence that we can treat those patients to whom medical science is hopeless to diagnose and we have evidence to prove that Typhoid without temperature is the cause of all above mention illnesses. And also want to share my expertise with others medical experts. </a:t>
            </a:r>
          </a:p>
          <a:p>
            <a:pPr marL="0" indent="0" algn="just">
              <a:lnSpc>
                <a:spcPct val="150000"/>
              </a:lnSpc>
              <a:buNone/>
            </a:pPr>
            <a:endParaRPr lang="en-US"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3706911797"/>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solidFill>
                  <a:schemeClr val="tx1"/>
                </a:solidFill>
                <a:latin typeface="Times New Roman" panose="02020603050405020304" pitchFamily="18" charset="0"/>
                <a:cs typeface="Times New Roman" panose="02020603050405020304" pitchFamily="18" charset="0"/>
              </a:rPr>
              <a:t>Recommendations and</a:t>
            </a:r>
            <a:r>
              <a:rPr lang="en-US" b="1" dirty="0">
                <a:latin typeface="Times New Roman" panose="02020603050405020304" pitchFamily="18" charset="0"/>
                <a:cs typeface="Times New Roman" panose="02020603050405020304" pitchFamily="18" charset="0"/>
              </a:rPr>
              <a:t> </a:t>
            </a:r>
            <a:r>
              <a:rPr lang="en-US" b="1" dirty="0">
                <a:solidFill>
                  <a:schemeClr val="tx1"/>
                </a:solidFill>
                <a:latin typeface="Times New Roman" panose="02020603050405020304" pitchFamily="18" charset="0"/>
                <a:cs typeface="Times New Roman" panose="02020603050405020304" pitchFamily="18" charset="0"/>
              </a:rPr>
              <a:t>Strategies </a:t>
            </a:r>
            <a:r>
              <a:rPr lang="en-US" dirty="0">
                <a:solidFill>
                  <a:schemeClr val="tx1"/>
                </a:solidFill>
                <a:latin typeface="Times New Roman" panose="02020603050405020304" pitchFamily="18" charset="0"/>
                <a:cs typeface="Times New Roman" panose="02020603050405020304" pitchFamily="18" charset="0"/>
              </a:rPr>
              <a:t/>
            </a:r>
            <a:br>
              <a:rPr lang="en-US" dirty="0">
                <a:solidFill>
                  <a:schemeClr val="tx1"/>
                </a:solidFill>
                <a:latin typeface="Times New Roman" panose="02020603050405020304" pitchFamily="18" charset="0"/>
                <a:cs typeface="Times New Roman" panose="02020603050405020304" pitchFamily="18" charset="0"/>
              </a:rPr>
            </a:br>
            <a:endParaRPr lang="en-US" dirty="0">
              <a:solidFill>
                <a:schemeClr val="tx1"/>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677333" y="1352283"/>
            <a:ext cx="8956063" cy="5215942"/>
          </a:xfrm>
        </p:spPr>
        <p:txBody>
          <a:bodyPr>
            <a:normAutofit/>
          </a:bodyPr>
          <a:lstStyle/>
          <a:p>
            <a:pPr algn="just" fontAlgn="base">
              <a:lnSpc>
                <a:spcPct val="150000"/>
              </a:lnSpc>
            </a:pPr>
            <a:r>
              <a:rPr lang="en-US" dirty="0">
                <a:solidFill>
                  <a:schemeClr val="tx1"/>
                </a:solidFill>
                <a:latin typeface="Times New Roman" panose="02020603050405020304" pitchFamily="18" charset="0"/>
                <a:cs typeface="Times New Roman" panose="02020603050405020304" pitchFamily="18" charset="0"/>
              </a:rPr>
              <a:t>As it is declared in WHO report that in 2020 medicines will never work on typhoid. In Pakistan and its neighbor countries it its ratio increases day by day. If it is not controlled it may become a big challenge for world, and our new generation will be disable. Those parts of body that are destroy by Polio and typhoid will never recover again because these illnesses kill those parts and </a:t>
            </a:r>
            <a:r>
              <a:rPr lang="en-US" dirty="0" smtClean="0">
                <a:solidFill>
                  <a:schemeClr val="tx1"/>
                </a:solidFill>
                <a:latin typeface="Times New Roman" panose="02020603050405020304" pitchFamily="18" charset="0"/>
                <a:cs typeface="Times New Roman" panose="02020603050405020304" pitchFamily="18" charset="0"/>
              </a:rPr>
              <a:t>“</a:t>
            </a:r>
            <a:r>
              <a:rPr lang="en-US" sz="2000" b="1" dirty="0" smtClean="0">
                <a:solidFill>
                  <a:schemeClr val="tx1"/>
                </a:solidFill>
                <a:latin typeface="Times New Roman" panose="02020603050405020304" pitchFamily="18" charset="0"/>
                <a:cs typeface="Times New Roman" panose="02020603050405020304" pitchFamily="18" charset="0"/>
              </a:rPr>
              <a:t>there </a:t>
            </a:r>
            <a:r>
              <a:rPr lang="en-US" sz="2000" b="1" dirty="0">
                <a:solidFill>
                  <a:schemeClr val="tx1"/>
                </a:solidFill>
                <a:latin typeface="Times New Roman" panose="02020603050405020304" pitchFamily="18" charset="0"/>
                <a:cs typeface="Times New Roman" panose="02020603050405020304" pitchFamily="18" charset="0"/>
              </a:rPr>
              <a:t>is no treatment for </a:t>
            </a:r>
            <a:r>
              <a:rPr lang="en-US" sz="2000" b="1" dirty="0" smtClean="0">
                <a:solidFill>
                  <a:schemeClr val="tx1"/>
                </a:solidFill>
                <a:latin typeface="Times New Roman" panose="02020603050405020304" pitchFamily="18" charset="0"/>
                <a:cs typeface="Times New Roman" panose="02020603050405020304" pitchFamily="18" charset="0"/>
              </a:rPr>
              <a:t>death”</a:t>
            </a:r>
            <a:r>
              <a:rPr lang="en-US" dirty="0" smtClean="0">
                <a:solidFill>
                  <a:schemeClr val="tx1"/>
                </a:solidFill>
                <a:latin typeface="Times New Roman" panose="02020603050405020304" pitchFamily="18" charset="0"/>
                <a:cs typeface="Times New Roman" panose="02020603050405020304" pitchFamily="18" charset="0"/>
              </a:rPr>
              <a:t>.</a:t>
            </a:r>
            <a:endParaRPr lang="en-US" dirty="0">
              <a:solidFill>
                <a:schemeClr val="tx1"/>
              </a:solidFill>
              <a:latin typeface="Times New Roman" panose="02020603050405020304" pitchFamily="18" charset="0"/>
              <a:cs typeface="Times New Roman" panose="02020603050405020304" pitchFamily="18" charset="0"/>
            </a:endParaRPr>
          </a:p>
          <a:p>
            <a:pPr algn="just" fontAlgn="base">
              <a:lnSpc>
                <a:spcPct val="150000"/>
              </a:lnSpc>
            </a:pPr>
            <a:r>
              <a:rPr lang="en-US" dirty="0">
                <a:solidFill>
                  <a:schemeClr val="tx1"/>
                </a:solidFill>
                <a:latin typeface="Times New Roman" panose="02020603050405020304" pitchFamily="18" charset="0"/>
                <a:cs typeface="Times New Roman" panose="02020603050405020304" pitchFamily="18" charset="0"/>
              </a:rPr>
              <a:t>We work on typhoid by using alternative medicines (Homeo) and getting very successful results. Patients recover with our medicines and treatment plans; these are both illiterate and highly educated people such as doctors, lawyer, engineers and teachers also. </a:t>
            </a:r>
          </a:p>
          <a:p>
            <a:pPr algn="just">
              <a:lnSpc>
                <a:spcPct val="150000"/>
              </a:lnSpc>
            </a:pPr>
            <a:r>
              <a:rPr lang="en-US" dirty="0">
                <a:solidFill>
                  <a:schemeClr val="tx1"/>
                </a:solidFill>
                <a:latin typeface="Times New Roman" panose="02020603050405020304" pitchFamily="18" charset="0"/>
                <a:cs typeface="Times New Roman" panose="02020603050405020304" pitchFamily="18" charset="0"/>
              </a:rPr>
              <a:t>We further want to work on typhoid and </a:t>
            </a:r>
            <a:r>
              <a:rPr lang="en-US" sz="2000" b="1" dirty="0">
                <a:solidFill>
                  <a:schemeClr val="tx1"/>
                </a:solidFill>
                <a:latin typeface="Times New Roman" panose="02020603050405020304" pitchFamily="18" charset="0"/>
                <a:cs typeface="Times New Roman" panose="02020603050405020304" pitchFamily="18" charset="0"/>
              </a:rPr>
              <a:t>we have very good and effective strategies but </a:t>
            </a:r>
            <a:r>
              <a:rPr lang="en-US" dirty="0">
                <a:solidFill>
                  <a:schemeClr val="tx1"/>
                </a:solidFill>
                <a:latin typeface="Times New Roman" panose="02020603050405020304" pitchFamily="18" charset="0"/>
                <a:cs typeface="Times New Roman" panose="02020603050405020304" pitchFamily="18" charset="0"/>
              </a:rPr>
              <a:t>due to limited resources we are bound. If we get support from any health related organization or institute we can do good work not in words but practically. </a:t>
            </a:r>
          </a:p>
          <a:p>
            <a:pPr>
              <a:lnSpc>
                <a:spcPct val="150000"/>
              </a:lnSpc>
            </a:pPr>
            <a:endParaRPr lang="en-US" dirty="0">
              <a:solidFill>
                <a:schemeClr val="tx1"/>
              </a:solidFill>
            </a:endParaRPr>
          </a:p>
        </p:txBody>
      </p:sp>
    </p:spTree>
    <p:extLst>
      <p:ext uri="{BB962C8B-B14F-4D97-AF65-F5344CB8AC3E}">
        <p14:creationId xmlns:p14="http://schemas.microsoft.com/office/powerpoint/2010/main" xmlns="" val="295965596"/>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28095" y="2730322"/>
            <a:ext cx="8596668" cy="1648496"/>
          </a:xfrm>
          <a:solidFill>
            <a:schemeClr val="accent1">
              <a:lumMod val="75000"/>
            </a:schemeClr>
          </a:solidFill>
          <a:ln>
            <a:solidFill>
              <a:schemeClr val="tx1"/>
            </a:solidFill>
          </a:ln>
        </p:spPr>
        <p:txBody>
          <a:bodyPr>
            <a:normAutofit/>
          </a:bodyPr>
          <a:lstStyle/>
          <a:p>
            <a:pPr algn="ctr"/>
            <a:r>
              <a:rPr lang="en-US" sz="7200" b="1" dirty="0" smtClean="0">
                <a:solidFill>
                  <a:schemeClr val="bg1"/>
                </a:solidFill>
                <a:latin typeface="Times New Roman" panose="02020603050405020304" pitchFamily="18" charset="0"/>
                <a:cs typeface="Times New Roman" panose="02020603050405020304" pitchFamily="18" charset="0"/>
              </a:rPr>
              <a:t>THANK YOU </a:t>
            </a:r>
            <a:endParaRPr lang="en-US" sz="7200" b="1" dirty="0">
              <a:solidFill>
                <a:schemeClr val="bg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688636234"/>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xmlns="" name="Facet" id="{C0C680CD-088A-49FC-A102-D699147F32B2}" vid="{CFBC31BA-B70F-4F30-BCAA-4F3011E16C4D}"/>
    </a:ext>
  </a:extLst>
</a:theme>
</file>

<file path=ppt/theme/theme2.xml><?xml version="1.0" encoding="utf-8"?>
<a:theme xmlns:a="http://schemas.openxmlformats.org/drawingml/2006/main" name="Office Theme">
  <a:themeElements>
    <a:clrScheme name="AcademicScience">
      <a:dk1>
        <a:srgbClr val="000000"/>
      </a:dk1>
      <a:lt1>
        <a:sysClr val="window" lastClr="FFFFFF"/>
      </a:lt1>
      <a:dk2>
        <a:srgbClr val="1B1B1B"/>
      </a:dk2>
      <a:lt2>
        <a:srgbClr val="E5E8E8"/>
      </a:lt2>
      <a:accent1>
        <a:srgbClr val="00B0EA"/>
      </a:accent1>
      <a:accent2>
        <a:srgbClr val="45AE22"/>
      </a:accent2>
      <a:accent3>
        <a:srgbClr val="FFFF00"/>
      </a:accent3>
      <a:accent4>
        <a:srgbClr val="F2760D"/>
      </a:accent4>
      <a:accent5>
        <a:srgbClr val="BB2B35"/>
      </a:accent5>
      <a:accent6>
        <a:srgbClr val="6C3CA2"/>
      </a:accent6>
      <a:hlink>
        <a:srgbClr val="00B0EA"/>
      </a:hlink>
      <a:folHlink>
        <a:srgbClr val="969696"/>
      </a:folHlink>
    </a:clrScheme>
    <a:fontScheme name="Arial">
      <a:majorFont>
        <a:latin typeface="Aria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Aria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theme>
</file>

<file path=ppt/theme/theme3.xml><?xml version="1.0" encoding="utf-8"?>
<a:theme xmlns:a="http://schemas.openxmlformats.org/drawingml/2006/main" name="Office Theme">
  <a:themeElements>
    <a:clrScheme name="AcademicScience">
      <a:dk1>
        <a:srgbClr val="000000"/>
      </a:dk1>
      <a:lt1>
        <a:sysClr val="window" lastClr="FFFFFF"/>
      </a:lt1>
      <a:dk2>
        <a:srgbClr val="1B1B1B"/>
      </a:dk2>
      <a:lt2>
        <a:srgbClr val="E5E8E8"/>
      </a:lt2>
      <a:accent1>
        <a:srgbClr val="00B0EA"/>
      </a:accent1>
      <a:accent2>
        <a:srgbClr val="45AE22"/>
      </a:accent2>
      <a:accent3>
        <a:srgbClr val="FFFF00"/>
      </a:accent3>
      <a:accent4>
        <a:srgbClr val="F2760D"/>
      </a:accent4>
      <a:accent5>
        <a:srgbClr val="BB2B35"/>
      </a:accent5>
      <a:accent6>
        <a:srgbClr val="6C3CA2"/>
      </a:accent6>
      <a:hlink>
        <a:srgbClr val="00B0EA"/>
      </a:hlink>
      <a:folHlink>
        <a:srgbClr val="969696"/>
      </a:folHlink>
    </a:clrScheme>
    <a:fontScheme name="Arial">
      <a:majorFont>
        <a:latin typeface="Aria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Aria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Facet</Template>
  <TotalTime>2269</TotalTime>
  <Words>910</Words>
  <Application>Microsoft Office PowerPoint</Application>
  <PresentationFormat>Custom</PresentationFormat>
  <Paragraphs>107</Paragraphs>
  <Slides>12</Slides>
  <Notes>0</Notes>
  <HiddenSlides>0</HiddenSlides>
  <MMClips>0</MMClips>
  <ScaleCrop>false</ScaleCrop>
  <HeadingPairs>
    <vt:vector size="4" baseType="variant">
      <vt:variant>
        <vt:lpstr>Theme</vt:lpstr>
      </vt:variant>
      <vt:variant>
        <vt:i4>1</vt:i4>
      </vt:variant>
      <vt:variant>
        <vt:lpstr>Slide Titles</vt:lpstr>
      </vt:variant>
      <vt:variant>
        <vt:i4>12</vt:i4>
      </vt:variant>
    </vt:vector>
  </HeadingPairs>
  <TitlesOfParts>
    <vt:vector size="13" baseType="lpstr">
      <vt:lpstr>Facet</vt:lpstr>
      <vt:lpstr>Typhoid </vt:lpstr>
      <vt:lpstr>What is Typhoid?</vt:lpstr>
      <vt:lpstr>Secondary Sources of Infection </vt:lpstr>
      <vt:lpstr>Slide 4</vt:lpstr>
      <vt:lpstr>Reports</vt:lpstr>
      <vt:lpstr>Slide 6</vt:lpstr>
      <vt:lpstr>Our Findings and Research </vt:lpstr>
      <vt:lpstr>Slide 8</vt:lpstr>
      <vt:lpstr>Slide 9</vt:lpstr>
      <vt:lpstr>Slide 10</vt:lpstr>
      <vt:lpstr>Recommendations and Strategies  </vt:lpstr>
      <vt:lpstr>THANK YOU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Silent Typhoid</dc:title>
  <dc:creator>Windows User</dc:creator>
  <cp:lastModifiedBy>Windows User</cp:lastModifiedBy>
  <cp:revision>49</cp:revision>
  <dcterms:created xsi:type="dcterms:W3CDTF">2018-07-13T17:13:18Z</dcterms:created>
  <dcterms:modified xsi:type="dcterms:W3CDTF">2018-10-18T16:37:53Z</dcterms:modified>
</cp:coreProperties>
</file>