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694"/>
    <p:restoredTop sz="95221"/>
  </p:normalViewPr>
  <p:slideViewPr>
    <p:cSldViewPr snapToGrid="0" snapToObjects="1">
      <p:cViewPr>
        <p:scale>
          <a:sx n="80" d="100"/>
          <a:sy n="80" d="100"/>
        </p:scale>
        <p:origin x="6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s-ES_tradnl" smtClean="0"/>
              <a:t>Clic para editar título</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8/4/2018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‹Nº›</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_tradnl" smtClean="0"/>
              <a:t>Clic para editar título</a:t>
            </a:r>
            <a:endParaRPr lang="en-US" dirty="0"/>
          </a:p>
        </p:txBody>
      </p:sp>
      <p:sp>
        <p:nvSpPr>
          <p:cNvPr id="3" name="Content Placeholder 2"/>
          <p:cNvSpPr>
            <a:spLocks noGrp="1"/>
          </p:cNvSpPr>
          <p:nvPr>
            <p:ph idx="1"/>
          </p:nvPr>
        </p:nvSpPr>
        <p:spPr/>
        <p:txBody>
          <a:bodyPr anchor="ct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8/4/2018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s-ES_tradnl" smtClean="0"/>
              <a:t>Clic para editar título</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3E5059C3-6A89-4494-99FF-5A4D6FFD50EB}" type="datetimeFigureOut">
              <a:rPr lang="en-US" dirty="0"/>
              <a:t>8/4/2018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s-ES_tradnl" smtClean="0"/>
              <a:t>Clic para editar título</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8/4/2018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s-ES_tradnl" smtClean="0"/>
              <a:t>Clic para editar título</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2609285" y="2851331"/>
            <a:ext cx="3893623" cy="3071434"/>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6666635" y="2851331"/>
            <a:ext cx="3899798" cy="3071434"/>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8/4/2018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_tradnl" smtClean="0"/>
              <a:t>Clic para editar título</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8/4/2018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8/4/2018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s-ES_tradnl" smtClean="0"/>
              <a:t>Clic para editar título</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37D525BB-DA17-4BA0-B3C8-3AC3ABC827E6}" type="datetimeFigureOut">
              <a:rPr lang="en-US" dirty="0"/>
              <a:t>8/4/2018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agregarla</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s-ES_tradnl" smtClean="0"/>
              <a:t>Clic para editar título</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B16C4C9A-3960-41CF-A4E9-2A8FB932454B}" type="datetimeFigureOut">
              <a:rPr lang="en-US" dirty="0"/>
              <a:t>8/4/2018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s-ES_tradnl"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8/4/2018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s-ES_tradnl" smtClean="0"/>
              <a:t>Clic para editar título</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8/4/2018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s-ES_tradnl" smtClean="0"/>
              <a:t>Clic para editar título</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8/4/2018</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‹Nº›</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2932055" y="202847"/>
            <a:ext cx="5219114" cy="925946"/>
          </a:xfrm>
        </p:spPr>
        <p:txBody>
          <a:bodyPr>
            <a:noAutofit/>
          </a:bodyPr>
          <a:lstStyle/>
          <a:p>
            <a:pPr algn="ctr"/>
            <a:endParaRPr lang="es-ES_tradnl" sz="2000" b="1" dirty="0">
              <a:solidFill>
                <a:schemeClr val="tx2">
                  <a:lumMod val="75000"/>
                </a:schemeClr>
              </a:solidFill>
            </a:endParaRPr>
          </a:p>
          <a:p>
            <a:pPr algn="ctr"/>
            <a:r>
              <a:rPr lang="es-ES_tradnl" sz="2000" b="1" dirty="0">
                <a:solidFill>
                  <a:schemeClr val="tx2">
                    <a:lumMod val="75000"/>
                  </a:schemeClr>
                </a:solidFill>
              </a:rPr>
              <a:t>MULTIPLE BILIAR HAMARTOMATOSIS "COMPLEX DE VON MEYENBURG"</a:t>
            </a:r>
            <a:endParaRPr lang="es-ES_tradnl" sz="2000" b="1" dirty="0">
              <a:solidFill>
                <a:schemeClr val="tx2">
                  <a:lumMod val="75000"/>
                </a:schemeClr>
              </a:solidFill>
            </a:endParaRPr>
          </a:p>
        </p:txBody>
      </p:sp>
      <p:sp>
        <p:nvSpPr>
          <p:cNvPr id="4" name="CuadroTexto 3"/>
          <p:cNvSpPr txBox="1"/>
          <p:nvPr/>
        </p:nvSpPr>
        <p:spPr>
          <a:xfrm>
            <a:off x="1565343" y="1098705"/>
            <a:ext cx="7523882" cy="1723549"/>
          </a:xfrm>
          <a:prstGeom prst="rect">
            <a:avLst/>
          </a:prstGeom>
          <a:noFill/>
        </p:spPr>
        <p:txBody>
          <a:bodyPr wrap="square" rtlCol="0">
            <a:spAutoFit/>
          </a:bodyPr>
          <a:lstStyle/>
          <a:p>
            <a:endParaRPr lang="es-ES_tradnl" sz="1100" dirty="0">
              <a:solidFill>
                <a:srgbClr val="FFC000"/>
              </a:solidFill>
            </a:endParaRPr>
          </a:p>
          <a:p>
            <a:r>
              <a:rPr lang="es-ES_tradnl" sz="1100" dirty="0">
                <a:solidFill>
                  <a:srgbClr val="FFC000"/>
                </a:solidFill>
              </a:rPr>
              <a:t>Dr. Jorge A. Hernández </a:t>
            </a:r>
            <a:r>
              <a:rPr lang="es-ES_tradnl" sz="1100" dirty="0" err="1">
                <a:solidFill>
                  <a:srgbClr val="FFC000"/>
                </a:solidFill>
              </a:rPr>
              <a:t>Hernández</a:t>
            </a:r>
            <a:r>
              <a:rPr lang="es-ES_tradnl" sz="1100" dirty="0">
                <a:solidFill>
                  <a:srgbClr val="FFC000"/>
                </a:solidFill>
              </a:rPr>
              <a:t> (</a:t>
            </a:r>
            <a:r>
              <a:rPr lang="es-ES_tradnl" sz="1100" dirty="0" err="1">
                <a:solidFill>
                  <a:srgbClr val="FFC000"/>
                </a:solidFill>
              </a:rPr>
              <a:t>Resident</a:t>
            </a:r>
            <a:r>
              <a:rPr lang="es-ES_tradnl" sz="1100" dirty="0">
                <a:solidFill>
                  <a:srgbClr val="FFC000"/>
                </a:solidFill>
              </a:rPr>
              <a:t> of </a:t>
            </a:r>
            <a:r>
              <a:rPr lang="es-ES_tradnl" sz="1100" smtClean="0">
                <a:solidFill>
                  <a:srgbClr val="FFC000"/>
                </a:solidFill>
              </a:rPr>
              <a:t>second </a:t>
            </a:r>
            <a:r>
              <a:rPr lang="es-ES_tradnl" sz="1100" dirty="0" err="1">
                <a:solidFill>
                  <a:srgbClr val="FFC000"/>
                </a:solidFill>
              </a:rPr>
              <a:t>year</a:t>
            </a:r>
            <a:r>
              <a:rPr lang="es-ES_tradnl" sz="1100" dirty="0">
                <a:solidFill>
                  <a:srgbClr val="FFC000"/>
                </a:solidFill>
              </a:rPr>
              <a:t> of gastrointestinal </a:t>
            </a:r>
            <a:r>
              <a:rPr lang="es-ES_tradnl" sz="1100" dirty="0" err="1">
                <a:solidFill>
                  <a:srgbClr val="FFC000"/>
                </a:solidFill>
              </a:rPr>
              <a:t>endoscopy</a:t>
            </a:r>
            <a:r>
              <a:rPr lang="es-ES_tradnl" sz="1100" dirty="0">
                <a:solidFill>
                  <a:srgbClr val="FFC000"/>
                </a:solidFill>
              </a:rPr>
              <a:t>).</a:t>
            </a:r>
          </a:p>
          <a:p>
            <a:r>
              <a:rPr lang="es-ES_tradnl" sz="1100" dirty="0">
                <a:solidFill>
                  <a:srgbClr val="FFC000"/>
                </a:solidFill>
              </a:rPr>
              <a:t>Dr. Rolando </a:t>
            </a:r>
            <a:r>
              <a:rPr lang="es-ES_tradnl" sz="1100" dirty="0" err="1">
                <a:solidFill>
                  <a:srgbClr val="FFC000"/>
                </a:solidFill>
              </a:rPr>
              <a:t>Armienta</a:t>
            </a:r>
            <a:r>
              <a:rPr lang="es-ES_tradnl" sz="1100" dirty="0">
                <a:solidFill>
                  <a:srgbClr val="FFC000"/>
                </a:solidFill>
              </a:rPr>
              <a:t> Sarabia - </a:t>
            </a:r>
            <a:r>
              <a:rPr lang="es-ES_tradnl" sz="1100" dirty="0" err="1">
                <a:solidFill>
                  <a:srgbClr val="FFC000"/>
                </a:solidFill>
              </a:rPr>
              <a:t>Professor</a:t>
            </a:r>
            <a:r>
              <a:rPr lang="es-ES_tradnl" sz="1100" dirty="0">
                <a:solidFill>
                  <a:srgbClr val="FFC000"/>
                </a:solidFill>
              </a:rPr>
              <a:t> of Gastrointestinal </a:t>
            </a:r>
            <a:r>
              <a:rPr lang="es-ES_tradnl" sz="1100" dirty="0" err="1">
                <a:solidFill>
                  <a:srgbClr val="FFC000"/>
                </a:solidFill>
              </a:rPr>
              <a:t>Endoscopy</a:t>
            </a:r>
            <a:r>
              <a:rPr lang="es-ES_tradnl" sz="1100" dirty="0">
                <a:solidFill>
                  <a:srgbClr val="FFC000"/>
                </a:solidFill>
              </a:rPr>
              <a:t> </a:t>
            </a:r>
            <a:r>
              <a:rPr lang="es-ES_tradnl" sz="1100" dirty="0" err="1">
                <a:solidFill>
                  <a:srgbClr val="FFC000"/>
                </a:solidFill>
              </a:rPr>
              <a:t>course</a:t>
            </a:r>
            <a:r>
              <a:rPr lang="es-ES_tradnl" sz="1100" dirty="0">
                <a:solidFill>
                  <a:srgbClr val="FFC000"/>
                </a:solidFill>
              </a:rPr>
              <a:t>)</a:t>
            </a:r>
          </a:p>
          <a:p>
            <a:r>
              <a:rPr lang="es-ES_tradnl" sz="1100" dirty="0">
                <a:solidFill>
                  <a:srgbClr val="FFC000"/>
                </a:solidFill>
              </a:rPr>
              <a:t>Dra. Ma. Elena Hernández </a:t>
            </a:r>
            <a:r>
              <a:rPr lang="es-ES_tradnl" sz="1100" dirty="0" err="1">
                <a:solidFill>
                  <a:srgbClr val="FFC000"/>
                </a:solidFill>
              </a:rPr>
              <a:t>Gomez</a:t>
            </a:r>
            <a:r>
              <a:rPr lang="es-ES_tradnl" sz="1100" dirty="0">
                <a:solidFill>
                  <a:srgbClr val="FFC000"/>
                </a:solidFill>
              </a:rPr>
              <a:t> - </a:t>
            </a:r>
            <a:r>
              <a:rPr lang="es-ES_tradnl" sz="1100" dirty="0" err="1">
                <a:solidFill>
                  <a:srgbClr val="FFC000"/>
                </a:solidFill>
              </a:rPr>
              <a:t>Associate</a:t>
            </a:r>
            <a:r>
              <a:rPr lang="es-ES_tradnl" sz="1100" dirty="0">
                <a:solidFill>
                  <a:srgbClr val="FFC000"/>
                </a:solidFill>
              </a:rPr>
              <a:t> </a:t>
            </a:r>
            <a:r>
              <a:rPr lang="es-ES_tradnl" sz="1100" dirty="0" err="1">
                <a:solidFill>
                  <a:srgbClr val="FFC000"/>
                </a:solidFill>
              </a:rPr>
              <a:t>Professor</a:t>
            </a:r>
            <a:r>
              <a:rPr lang="es-ES_tradnl" sz="1100" dirty="0">
                <a:solidFill>
                  <a:srgbClr val="FFC000"/>
                </a:solidFill>
              </a:rPr>
              <a:t> and Head of </a:t>
            </a:r>
            <a:r>
              <a:rPr lang="es-ES_tradnl" sz="1100" dirty="0" err="1">
                <a:solidFill>
                  <a:srgbClr val="FFC000"/>
                </a:solidFill>
              </a:rPr>
              <a:t>the</a:t>
            </a:r>
            <a:r>
              <a:rPr lang="es-ES_tradnl" sz="1100" dirty="0">
                <a:solidFill>
                  <a:srgbClr val="FFC000"/>
                </a:solidFill>
              </a:rPr>
              <a:t> </a:t>
            </a:r>
            <a:r>
              <a:rPr lang="es-ES_tradnl" sz="1100" dirty="0" err="1">
                <a:solidFill>
                  <a:srgbClr val="FFC000"/>
                </a:solidFill>
              </a:rPr>
              <a:t>Department</a:t>
            </a:r>
            <a:r>
              <a:rPr lang="es-ES_tradnl" sz="1100" dirty="0">
                <a:solidFill>
                  <a:srgbClr val="FFC000"/>
                </a:solidFill>
              </a:rPr>
              <a:t> of </a:t>
            </a:r>
            <a:r>
              <a:rPr lang="es-ES_tradnl" sz="1100" dirty="0" err="1">
                <a:solidFill>
                  <a:srgbClr val="FFC000"/>
                </a:solidFill>
              </a:rPr>
              <a:t>Digestive</a:t>
            </a:r>
            <a:r>
              <a:rPr lang="es-ES_tradnl" sz="1100" dirty="0">
                <a:solidFill>
                  <a:srgbClr val="FFC000"/>
                </a:solidFill>
              </a:rPr>
              <a:t> </a:t>
            </a:r>
            <a:r>
              <a:rPr lang="es-ES_tradnl" sz="1100" dirty="0" err="1">
                <a:solidFill>
                  <a:srgbClr val="FFC000"/>
                </a:solidFill>
              </a:rPr>
              <a:t>Physiology</a:t>
            </a:r>
            <a:endParaRPr lang="es-ES_tradnl" sz="1100" dirty="0" smtClean="0">
              <a:solidFill>
                <a:srgbClr val="FFC000"/>
              </a:solidFill>
            </a:endParaRPr>
          </a:p>
          <a:p>
            <a:r>
              <a:rPr lang="en-US" sz="1600" dirty="0">
                <a:solidFill>
                  <a:schemeClr val="tx2">
                    <a:lumMod val="75000"/>
                  </a:schemeClr>
                </a:solidFill>
              </a:rPr>
              <a:t>Endoscopy and digestive physiology service of the Regional Hospital "</a:t>
            </a:r>
            <a:r>
              <a:rPr lang="en-US" sz="1600" dirty="0" err="1">
                <a:solidFill>
                  <a:schemeClr val="tx2">
                    <a:lumMod val="75000"/>
                  </a:schemeClr>
                </a:solidFill>
              </a:rPr>
              <a:t>Gral</a:t>
            </a:r>
            <a:r>
              <a:rPr lang="en-US" sz="1600" dirty="0">
                <a:solidFill>
                  <a:schemeClr val="tx2">
                    <a:lumMod val="75000"/>
                  </a:schemeClr>
                </a:solidFill>
              </a:rPr>
              <a:t>. Ignacio Zaragoza "</a:t>
            </a:r>
            <a:endParaRPr lang="es-ES_tradnl" sz="1600" dirty="0">
              <a:solidFill>
                <a:schemeClr val="tx2">
                  <a:lumMod val="75000"/>
                </a:schemeClr>
              </a:solidFill>
            </a:endParaRPr>
          </a:p>
          <a:p>
            <a:r>
              <a:rPr lang="en-US" dirty="0"/>
              <a:t/>
            </a:r>
            <a:br>
              <a:rPr lang="en-US" dirty="0"/>
            </a:br>
            <a:endParaRPr lang="es-ES_tradnl" sz="1200" dirty="0">
              <a:solidFill>
                <a:schemeClr val="tx2">
                  <a:lumMod val="75000"/>
                </a:schemeClr>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9248" y="0"/>
            <a:ext cx="2836052" cy="1219005"/>
          </a:xfrm>
          <a:prstGeom prst="rect">
            <a:avLst/>
          </a:prstGeom>
        </p:spPr>
      </p:pic>
      <p:sp>
        <p:nvSpPr>
          <p:cNvPr id="10" name="CuadroTexto 9"/>
          <p:cNvSpPr txBox="1"/>
          <p:nvPr/>
        </p:nvSpPr>
        <p:spPr>
          <a:xfrm>
            <a:off x="1511031" y="2159282"/>
            <a:ext cx="3560700" cy="3416320"/>
          </a:xfrm>
          <a:prstGeom prst="rect">
            <a:avLst/>
          </a:prstGeom>
          <a:noFill/>
        </p:spPr>
        <p:txBody>
          <a:bodyPr wrap="square" rtlCol="0">
            <a:spAutoFit/>
          </a:bodyPr>
          <a:lstStyle/>
          <a:p>
            <a:pPr algn="just"/>
            <a:r>
              <a:rPr lang="en-US" sz="900" b="1" dirty="0" smtClean="0"/>
              <a:t>INTRODUCTION</a:t>
            </a:r>
            <a:endParaRPr lang="en-US" sz="900" b="1" dirty="0"/>
          </a:p>
          <a:p>
            <a:pPr algn="just"/>
            <a:r>
              <a:rPr lang="en-US" sz="900" b="1" dirty="0"/>
              <a:t>Multiple biliary </a:t>
            </a:r>
            <a:r>
              <a:rPr lang="en-US" sz="900" b="1" dirty="0" err="1"/>
              <a:t>hamartomatosis</a:t>
            </a:r>
            <a:r>
              <a:rPr lang="en-US" sz="900" b="1" dirty="0"/>
              <a:t> or </a:t>
            </a:r>
            <a:r>
              <a:rPr lang="en-US" sz="900" b="1" dirty="0" err="1"/>
              <a:t>Meyenburg</a:t>
            </a:r>
            <a:r>
              <a:rPr lang="en-US" sz="900" b="1" dirty="0"/>
              <a:t> Complex was described in 1918 and consists of a deformation and disorganization of the bile ducts, forming cystic structures that vary in size. An incidence of 5.6% in adults and 0.9% in children is reported.</a:t>
            </a:r>
          </a:p>
          <a:p>
            <a:pPr algn="just"/>
            <a:r>
              <a:rPr lang="en-US" sz="900" b="1" dirty="0"/>
              <a:t>The diagnosis of this disease has gone very far thanks to the technological advances of imaging.</a:t>
            </a:r>
          </a:p>
          <a:p>
            <a:pPr algn="just"/>
            <a:r>
              <a:rPr lang="en-US" sz="900" b="1" dirty="0"/>
              <a:t>Previously the management was conservative, maintaining an expectant and continuous periodic behavior, however, at present, the increase in the number of cases, that there is a possible association with the development of cholangiocarcinoma.</a:t>
            </a:r>
          </a:p>
          <a:p>
            <a:pPr algn="just"/>
            <a:r>
              <a:rPr lang="en-US" sz="900" b="1" dirty="0"/>
              <a:t>The treatment for isolated and unique lesions is surgical resection whenever the sea is possible.</a:t>
            </a:r>
            <a:r>
              <a:rPr lang="es-ES" sz="900" b="1" dirty="0" smtClean="0"/>
              <a:t> </a:t>
            </a:r>
            <a:endParaRPr lang="es-ES" sz="900" b="1" dirty="0" smtClean="0"/>
          </a:p>
          <a:p>
            <a:pPr algn="just"/>
            <a:r>
              <a:rPr lang="es-ES_tradnl" sz="900" b="1" dirty="0"/>
              <a:t> </a:t>
            </a:r>
            <a:r>
              <a:rPr lang="en-US" sz="900" b="1" dirty="0"/>
              <a:t>CLINICAL CASE</a:t>
            </a:r>
          </a:p>
          <a:p>
            <a:pPr algn="just"/>
            <a:r>
              <a:rPr lang="en-US" sz="900" b="1" dirty="0"/>
              <a:t>Female, 56 years of age without risk factors, controlled hypertension, without allergic or surgical history, assigned to the outpatient clinic with hepatobiliary ultrasound that reports hypoechoic, multiple images in the hepatic parenchyma, gallbladder and extrahepatic bile duct without alterations , the intrahepatic bile duct with multiple ectasias that deform the gland.</a:t>
            </a:r>
            <a:endParaRPr lang="es-ES_tradnl" sz="900" b="1" dirty="0"/>
          </a:p>
          <a:p>
            <a:pPr algn="just"/>
            <a:endParaRPr lang="es-ES_tradnl" sz="900" dirty="0"/>
          </a:p>
        </p:txBody>
      </p:sp>
      <p:sp>
        <p:nvSpPr>
          <p:cNvPr id="11" name="CuadroTexto 10"/>
          <p:cNvSpPr txBox="1"/>
          <p:nvPr/>
        </p:nvSpPr>
        <p:spPr>
          <a:xfrm>
            <a:off x="9558264" y="2384528"/>
            <a:ext cx="2445894" cy="1477328"/>
          </a:xfrm>
          <a:prstGeom prst="rect">
            <a:avLst/>
          </a:prstGeom>
          <a:solidFill>
            <a:schemeClr val="bg1"/>
          </a:solidFill>
        </p:spPr>
        <p:txBody>
          <a:bodyPr wrap="square" rtlCol="0">
            <a:spAutoFit/>
          </a:bodyPr>
          <a:lstStyle/>
          <a:p>
            <a:pPr algn="just"/>
            <a:endParaRPr lang="en-US" sz="900"/>
          </a:p>
          <a:p>
            <a:pPr algn="just"/>
            <a:r>
              <a:rPr lang="en-US" sz="900"/>
              <a:t>DISCUSSION:</a:t>
            </a:r>
          </a:p>
          <a:p>
            <a:pPr algn="just"/>
            <a:r>
              <a:rPr lang="en-US" sz="900"/>
              <a:t>Multiple biliary hamartomatosis had been considered and managed as a benign behavior pathology, however, experience, technological progress and its relationship with the development of cholangiocarcinoma makes us question the need to consider its surgical treatment, including liver transplantation in cases so demand it.</a:t>
            </a:r>
            <a:endParaRPr lang="es-ES_tradnl" sz="900" dirty="0"/>
          </a:p>
        </p:txBody>
      </p:sp>
      <p:sp>
        <p:nvSpPr>
          <p:cNvPr id="14" name="CuadroTexto 13"/>
          <p:cNvSpPr txBox="1"/>
          <p:nvPr/>
        </p:nvSpPr>
        <p:spPr>
          <a:xfrm>
            <a:off x="1511031" y="6465264"/>
            <a:ext cx="10493127" cy="338554"/>
          </a:xfrm>
          <a:prstGeom prst="rect">
            <a:avLst/>
          </a:prstGeom>
          <a:noFill/>
        </p:spPr>
        <p:txBody>
          <a:bodyPr wrap="square" rtlCol="0">
            <a:spAutoFit/>
          </a:bodyPr>
          <a:lstStyle/>
          <a:p>
            <a:r>
              <a:rPr lang="es-ES_tradnl" sz="800" dirty="0"/>
              <a:t>1. von </a:t>
            </a:r>
            <a:r>
              <a:rPr lang="es-ES_tradnl" sz="800" dirty="0" err="1"/>
              <a:t>Meyenburg</a:t>
            </a:r>
            <a:r>
              <a:rPr lang="es-ES_tradnl" sz="800" dirty="0"/>
              <a:t> H: Uber die </a:t>
            </a:r>
            <a:r>
              <a:rPr lang="es-ES_tradnl" sz="800" dirty="0" err="1"/>
              <a:t>Cystenleber</a:t>
            </a:r>
            <a:r>
              <a:rPr lang="es-ES_tradnl" sz="800" dirty="0"/>
              <a:t>. </a:t>
            </a:r>
            <a:r>
              <a:rPr lang="es-ES_tradnl" sz="800" dirty="0" err="1"/>
              <a:t>Beitr</a:t>
            </a:r>
            <a:r>
              <a:rPr lang="es-ES_tradnl" sz="800" dirty="0"/>
              <a:t> </a:t>
            </a:r>
            <a:r>
              <a:rPr lang="es-ES_tradnl" sz="800" dirty="0" err="1"/>
              <a:t>Pathol</a:t>
            </a:r>
            <a:r>
              <a:rPr lang="es-ES_tradnl" sz="800" dirty="0"/>
              <a:t> </a:t>
            </a:r>
            <a:r>
              <a:rPr lang="es-ES_tradnl" sz="800" dirty="0" err="1"/>
              <a:t>Anat</a:t>
            </a:r>
            <a:r>
              <a:rPr lang="es-ES_tradnl" sz="800" dirty="0"/>
              <a:t> 64: 477‑532, 1918 (In German</a:t>
            </a:r>
            <a:r>
              <a:rPr lang="es-ES_tradnl" sz="800" dirty="0" smtClean="0"/>
              <a:t>).</a:t>
            </a:r>
            <a:r>
              <a:rPr lang="en-US" sz="800" dirty="0"/>
              <a:t> 2. Singh Y, </a:t>
            </a:r>
            <a:r>
              <a:rPr lang="en-US" sz="800" dirty="0" err="1"/>
              <a:t>Cawich</a:t>
            </a:r>
            <a:r>
              <a:rPr lang="en-US" sz="800" dirty="0"/>
              <a:t> SO, </a:t>
            </a:r>
            <a:r>
              <a:rPr lang="en-US" sz="800" dirty="0" err="1"/>
              <a:t>Ramjit</a:t>
            </a:r>
            <a:r>
              <a:rPr lang="en-US" sz="800" dirty="0"/>
              <a:t> C and </a:t>
            </a:r>
            <a:r>
              <a:rPr lang="en-US" sz="800" dirty="0" err="1"/>
              <a:t>Naraynsingh</a:t>
            </a:r>
            <a:r>
              <a:rPr lang="en-US" sz="800" dirty="0"/>
              <a:t> V: Rare liver tumor: Symptomatic giant von </a:t>
            </a:r>
            <a:r>
              <a:rPr lang="en-US" sz="800" dirty="0" err="1"/>
              <a:t>Meyenburg</a:t>
            </a:r>
            <a:r>
              <a:rPr lang="en-US" sz="800" dirty="0"/>
              <a:t> complex. J </a:t>
            </a:r>
            <a:r>
              <a:rPr lang="en-US" sz="800" dirty="0" err="1"/>
              <a:t>Surg</a:t>
            </a:r>
            <a:r>
              <a:rPr lang="en-US" sz="800" dirty="0"/>
              <a:t> Case Rep 2016: </a:t>
            </a:r>
            <a:r>
              <a:rPr lang="en-US" sz="800" dirty="0" err="1"/>
              <a:t>pii</a:t>
            </a:r>
            <a:r>
              <a:rPr lang="en-US" sz="800" dirty="0"/>
              <a:t>: rjw195, 2017, Kim HK and </a:t>
            </a:r>
            <a:r>
              <a:rPr lang="en-US" sz="800" dirty="0" err="1"/>
              <a:t>Jin</a:t>
            </a:r>
            <a:r>
              <a:rPr lang="en-US" sz="800" dirty="0"/>
              <a:t> SY: Cholangiocarcinoma arising in von </a:t>
            </a:r>
            <a:r>
              <a:rPr lang="en-US" sz="800" dirty="0" err="1"/>
              <a:t>Meyenburg</a:t>
            </a:r>
            <a:r>
              <a:rPr lang="en-US" sz="800" dirty="0"/>
              <a:t> complexes. Korean J </a:t>
            </a:r>
            <a:r>
              <a:rPr lang="en-US" sz="800" dirty="0" err="1"/>
              <a:t>Hepatol</a:t>
            </a:r>
            <a:r>
              <a:rPr lang="en-US" sz="800" dirty="0"/>
              <a:t> 17: 161-164, 2011.</a:t>
            </a:r>
            <a:endParaRPr lang="es-ES_tradnl" sz="800" dirty="0"/>
          </a:p>
        </p:txBody>
      </p:sp>
      <p:sp>
        <p:nvSpPr>
          <p:cNvPr id="2" name="CuadroTexto 1"/>
          <p:cNvSpPr txBox="1"/>
          <p:nvPr/>
        </p:nvSpPr>
        <p:spPr>
          <a:xfrm>
            <a:off x="5215521" y="2221975"/>
            <a:ext cx="1920491" cy="3139321"/>
          </a:xfrm>
          <a:prstGeom prst="rect">
            <a:avLst/>
          </a:prstGeom>
          <a:noFill/>
        </p:spPr>
        <p:txBody>
          <a:bodyPr wrap="square" rtlCol="0">
            <a:spAutoFit/>
          </a:bodyPr>
          <a:lstStyle/>
          <a:p>
            <a:pPr algn="just"/>
            <a:endParaRPr lang="en-US" sz="900" b="1" dirty="0"/>
          </a:p>
          <a:p>
            <a:pPr algn="just"/>
            <a:r>
              <a:rPr lang="en-US" sz="900" b="1" dirty="0"/>
              <a:t>MATERIAL AND METHODS:</a:t>
            </a:r>
          </a:p>
          <a:p>
            <a:pPr algn="just"/>
            <a:r>
              <a:rPr lang="en-US" sz="900" b="1" dirty="0"/>
              <a:t>It is </a:t>
            </a:r>
            <a:r>
              <a:rPr lang="en-US" sz="900" b="1" dirty="0" err="1"/>
              <a:t>protocolized</a:t>
            </a:r>
            <a:r>
              <a:rPr lang="en-US" sz="900" b="1" dirty="0"/>
              <a:t> for primary tumor search thinking about metastatic disease, basic </a:t>
            </a:r>
            <a:r>
              <a:rPr lang="en-US" sz="900" b="1" dirty="0" err="1"/>
              <a:t>paraclinical</a:t>
            </a:r>
            <a:r>
              <a:rPr lang="en-US" sz="900" b="1" dirty="0"/>
              <a:t> without alterations, liver function tests without alterations, normal tumor markers, normal </a:t>
            </a:r>
            <a:r>
              <a:rPr lang="en-US" sz="900" b="1" dirty="0" err="1"/>
              <a:t>panndoscopy</a:t>
            </a:r>
            <a:r>
              <a:rPr lang="en-US" sz="900" b="1" dirty="0"/>
              <a:t> and colonoscopy.</a:t>
            </a:r>
          </a:p>
          <a:p>
            <a:pPr algn="just"/>
            <a:r>
              <a:rPr lang="en-US" sz="900" b="1" dirty="0"/>
              <a:t>Magnetic cholangiography is performed, which in T2 sequence shows multiple </a:t>
            </a:r>
            <a:r>
              <a:rPr lang="en-US" sz="900" b="1" dirty="0" err="1"/>
              <a:t>hyperintense</a:t>
            </a:r>
            <a:r>
              <a:rPr lang="en-US" sz="900" b="1" dirty="0"/>
              <a:t> images, alternating with areas of low signal uptake and in spin echo sequence with T2 reinforcement </a:t>
            </a:r>
            <a:r>
              <a:rPr lang="en-US" sz="900" b="1" dirty="0" err="1"/>
              <a:t>hyperintense</a:t>
            </a:r>
            <a:r>
              <a:rPr lang="en-US" sz="900" b="1" dirty="0"/>
              <a:t> images are identified coinciding with cystic lesions that cover more than 90% of the hepatic gland</a:t>
            </a:r>
            <a:r>
              <a:rPr lang="en-US" sz="900" b="1" dirty="0" smtClean="0"/>
              <a:t>.</a:t>
            </a:r>
            <a:endParaRPr lang="es-ES_tradnl" sz="900" b="1" dirty="0"/>
          </a:p>
        </p:txBody>
      </p:sp>
      <p:pic>
        <p:nvPicPr>
          <p:cNvPr id="5" name="Imagen 4"/>
          <p:cNvPicPr>
            <a:picLocks noChangeAspect="1"/>
          </p:cNvPicPr>
          <p:nvPr/>
        </p:nvPicPr>
        <p:blipFill rotWithShape="1">
          <a:blip r:embed="rId3">
            <a:extLst>
              <a:ext uri="{28A0092B-C50C-407E-A947-70E740481C1C}">
                <a14:useLocalDpi xmlns:a14="http://schemas.microsoft.com/office/drawing/2010/main" val="0"/>
              </a:ext>
            </a:extLst>
          </a:blip>
          <a:srcRect l="8400" t="2758" r="12099" b="1861"/>
          <a:stretch/>
        </p:blipFill>
        <p:spPr>
          <a:xfrm>
            <a:off x="7300863" y="2433392"/>
            <a:ext cx="1596646" cy="1078153"/>
          </a:xfrm>
          <a:prstGeom prst="rect">
            <a:avLst/>
          </a:prstGeom>
        </p:spPr>
      </p:pic>
      <p:pic>
        <p:nvPicPr>
          <p:cNvPr id="6" name="Imagen 5"/>
          <p:cNvPicPr>
            <a:picLocks noChangeAspect="1"/>
          </p:cNvPicPr>
          <p:nvPr/>
        </p:nvPicPr>
        <p:blipFill rotWithShape="1">
          <a:blip r:embed="rId4">
            <a:extLst>
              <a:ext uri="{28A0092B-C50C-407E-A947-70E740481C1C}">
                <a14:useLocalDpi xmlns:a14="http://schemas.microsoft.com/office/drawing/2010/main" val="0"/>
              </a:ext>
            </a:extLst>
          </a:blip>
          <a:srcRect l="11104" t="2387" r="15022" b="3583"/>
          <a:stretch/>
        </p:blipFill>
        <p:spPr>
          <a:xfrm rot="10800000">
            <a:off x="7300863" y="3661560"/>
            <a:ext cx="1596646" cy="1143860"/>
          </a:xfrm>
          <a:prstGeom prst="rect">
            <a:avLst/>
          </a:prstGeom>
        </p:spPr>
      </p:pic>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l="18290" t="5913" r="17265" b="25565"/>
          <a:stretch/>
        </p:blipFill>
        <p:spPr>
          <a:xfrm>
            <a:off x="7300862" y="5089527"/>
            <a:ext cx="1596647" cy="1273242"/>
          </a:xfrm>
          <a:prstGeom prst="rect">
            <a:avLst/>
          </a:prstGeom>
        </p:spPr>
      </p:pic>
      <p:pic>
        <p:nvPicPr>
          <p:cNvPr id="18" name="Imagen 17"/>
          <p:cNvPicPr>
            <a:picLocks noChangeAspect="1"/>
          </p:cNvPicPr>
          <p:nvPr/>
        </p:nvPicPr>
        <p:blipFill rotWithShape="1">
          <a:blip r:embed="rId6">
            <a:extLst>
              <a:ext uri="{28A0092B-C50C-407E-A947-70E740481C1C}">
                <a14:useLocalDpi xmlns:a14="http://schemas.microsoft.com/office/drawing/2010/main" val="0"/>
              </a:ext>
            </a:extLst>
          </a:blip>
          <a:srcRect l="13159" t="2958" r="11450" b="14660"/>
          <a:stretch/>
        </p:blipFill>
        <p:spPr>
          <a:xfrm>
            <a:off x="9558264" y="4182518"/>
            <a:ext cx="2445894" cy="2004517"/>
          </a:xfrm>
          <a:prstGeom prst="rect">
            <a:avLst/>
          </a:prstGeom>
        </p:spPr>
      </p:pic>
    </p:spTree>
    <p:extLst>
      <p:ext uri="{BB962C8B-B14F-4D97-AF65-F5344CB8AC3E}">
        <p14:creationId xmlns:p14="http://schemas.microsoft.com/office/powerpoint/2010/main" val="19371927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152</TotalTime>
  <Words>402</Words>
  <Application>Microsoft Office PowerPoint</Application>
  <PresentationFormat>Panorámica</PresentationFormat>
  <Paragraphs>23</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MS Shell Dlg 2</vt:lpstr>
      <vt:lpstr>Wingdings</vt:lpstr>
      <vt:lpstr>Wingdings 3</vt:lpstr>
      <vt:lpstr>Madison</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HERNANDEZ</dc:creator>
  <cp:lastModifiedBy>Endoscopia Endoscopia </cp:lastModifiedBy>
  <cp:revision>17</cp:revision>
  <dcterms:created xsi:type="dcterms:W3CDTF">2017-09-25T22:03:05Z</dcterms:created>
  <dcterms:modified xsi:type="dcterms:W3CDTF">2018-08-04T13:47:12Z</dcterms:modified>
</cp:coreProperties>
</file>