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94"/>
    <p:restoredTop sz="95221"/>
  </p:normalViewPr>
  <p:slideViewPr>
    <p:cSldViewPr snapToGrid="0" snapToObjects="1">
      <p:cViewPr>
        <p:scale>
          <a:sx n="117" d="100"/>
          <a:sy n="117" d="100"/>
        </p:scale>
        <p:origin x="144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10/26/17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32055" y="202847"/>
            <a:ext cx="5219114" cy="925946"/>
          </a:xfrm>
        </p:spPr>
        <p:txBody>
          <a:bodyPr>
            <a:noAutofit/>
          </a:bodyPr>
          <a:lstStyle/>
          <a:p>
            <a:pPr algn="ctr"/>
            <a:r>
              <a:rPr lang="es-ES_tradnl" sz="2000" b="1" dirty="0" smtClean="0">
                <a:solidFill>
                  <a:schemeClr val="tx2">
                    <a:lumMod val="75000"/>
                  </a:schemeClr>
                </a:solidFill>
              </a:rPr>
              <a:t>HAMARTOMATOSIS BILIAR MULTIPLE “COMPLEJO DE VON MEYENBURG”               </a:t>
            </a:r>
            <a:endParaRPr lang="es-ES_tradnl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202593" y="1175535"/>
            <a:ext cx="70057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u="sng" dirty="0" err="1" smtClean="0">
                <a:solidFill>
                  <a:srgbClr val="FFC000"/>
                </a:solidFill>
              </a:rPr>
              <a:t>Dr.Jorge</a:t>
            </a:r>
            <a:r>
              <a:rPr lang="es-ES_tradnl" sz="1100" u="sng" dirty="0" smtClean="0">
                <a:solidFill>
                  <a:srgbClr val="FFC000"/>
                </a:solidFill>
              </a:rPr>
              <a:t> A. </a:t>
            </a:r>
            <a:r>
              <a:rPr lang="es-ES_tradnl" sz="1100" u="sng" dirty="0" smtClean="0">
                <a:solidFill>
                  <a:srgbClr val="FFC000"/>
                </a:solidFill>
              </a:rPr>
              <a:t>Hernández</a:t>
            </a:r>
            <a:r>
              <a:rPr lang="es-ES_tradnl" sz="1100" u="sng" dirty="0">
                <a:solidFill>
                  <a:srgbClr val="FFC000"/>
                </a:solidFill>
              </a:rPr>
              <a:t> </a:t>
            </a:r>
            <a:r>
              <a:rPr lang="es-ES_tradnl" sz="1100" u="sng" dirty="0" smtClean="0">
                <a:solidFill>
                  <a:srgbClr val="FFC000"/>
                </a:solidFill>
              </a:rPr>
              <a:t>Hernández (Residente de primer año de </a:t>
            </a:r>
            <a:r>
              <a:rPr lang="es-ES_tradnl" sz="1100" u="sng" dirty="0" err="1" smtClean="0">
                <a:solidFill>
                  <a:srgbClr val="FFC000"/>
                </a:solidFill>
              </a:rPr>
              <a:t>endosocpia</a:t>
            </a:r>
            <a:r>
              <a:rPr lang="es-ES_tradnl" sz="1100" u="sng" dirty="0" smtClean="0">
                <a:solidFill>
                  <a:srgbClr val="FFC000"/>
                </a:solidFill>
              </a:rPr>
              <a:t> gastrointestinal)</a:t>
            </a:r>
            <a:r>
              <a:rPr lang="es-ES_tradnl" sz="1100" dirty="0" smtClean="0">
                <a:solidFill>
                  <a:srgbClr val="FFC000"/>
                </a:solidFill>
              </a:rPr>
              <a:t>.</a:t>
            </a:r>
            <a:endParaRPr lang="es-ES_tradnl" sz="1100" dirty="0" smtClean="0">
              <a:solidFill>
                <a:srgbClr val="FFC000"/>
              </a:solidFill>
            </a:endParaRPr>
          </a:p>
          <a:p>
            <a:r>
              <a:rPr lang="es-ES_tradnl" sz="1100" dirty="0" smtClean="0">
                <a:solidFill>
                  <a:srgbClr val="FFC000"/>
                </a:solidFill>
              </a:rPr>
              <a:t>Dr</a:t>
            </a:r>
            <a:r>
              <a:rPr lang="es-ES_tradnl" sz="1100" dirty="0" smtClean="0">
                <a:solidFill>
                  <a:srgbClr val="FFC000"/>
                </a:solidFill>
              </a:rPr>
              <a:t>. Rolando </a:t>
            </a:r>
            <a:r>
              <a:rPr lang="es-ES_tradnl" sz="1100" dirty="0" err="1" smtClean="0">
                <a:solidFill>
                  <a:srgbClr val="FFC000"/>
                </a:solidFill>
              </a:rPr>
              <a:t>Armienta</a:t>
            </a:r>
            <a:r>
              <a:rPr lang="es-ES_tradnl" sz="1100" dirty="0" smtClean="0">
                <a:solidFill>
                  <a:srgbClr val="FFC000"/>
                </a:solidFill>
              </a:rPr>
              <a:t> </a:t>
            </a:r>
            <a:r>
              <a:rPr lang="es-ES_tradnl" sz="1100" dirty="0" smtClean="0">
                <a:solidFill>
                  <a:srgbClr val="FFC000"/>
                </a:solidFill>
              </a:rPr>
              <a:t>Sarabia </a:t>
            </a:r>
            <a:r>
              <a:rPr lang="mr-IN" sz="1100" dirty="0" smtClean="0">
                <a:solidFill>
                  <a:srgbClr val="FFC000"/>
                </a:solidFill>
              </a:rPr>
              <a:t>–</a:t>
            </a:r>
            <a:r>
              <a:rPr lang="es-ES_tradnl" sz="1100" dirty="0" smtClean="0">
                <a:solidFill>
                  <a:srgbClr val="FFC000"/>
                </a:solidFill>
              </a:rPr>
              <a:t> Profesor titular del curso de Endoscopia Gastrointestinal)</a:t>
            </a:r>
          </a:p>
          <a:p>
            <a:r>
              <a:rPr lang="es-ES_tradnl" sz="1100" dirty="0" smtClean="0">
                <a:solidFill>
                  <a:srgbClr val="FFC000"/>
                </a:solidFill>
              </a:rPr>
              <a:t>Dra</a:t>
            </a:r>
            <a:r>
              <a:rPr lang="es-ES_tradnl" sz="1100" dirty="0" smtClean="0">
                <a:solidFill>
                  <a:srgbClr val="FFC000"/>
                </a:solidFill>
              </a:rPr>
              <a:t>. Ma. </a:t>
            </a:r>
            <a:r>
              <a:rPr lang="es-ES_tradnl" sz="1100" dirty="0" smtClean="0">
                <a:solidFill>
                  <a:srgbClr val="FFC000"/>
                </a:solidFill>
              </a:rPr>
              <a:t>Elena Hernández </a:t>
            </a:r>
            <a:r>
              <a:rPr lang="es-ES_tradnl" sz="1100" dirty="0" err="1" smtClean="0">
                <a:solidFill>
                  <a:srgbClr val="FFC000"/>
                </a:solidFill>
              </a:rPr>
              <a:t>Gomez</a:t>
            </a:r>
            <a:r>
              <a:rPr lang="es-ES_tradnl" sz="1100" dirty="0" smtClean="0">
                <a:solidFill>
                  <a:srgbClr val="FFC000"/>
                </a:solidFill>
              </a:rPr>
              <a:t> </a:t>
            </a:r>
            <a:r>
              <a:rPr lang="mr-IN" sz="1100" dirty="0" smtClean="0">
                <a:solidFill>
                  <a:srgbClr val="FFC000"/>
                </a:solidFill>
              </a:rPr>
              <a:t>–</a:t>
            </a:r>
            <a:r>
              <a:rPr lang="es-ES_tradnl" sz="1100" dirty="0" smtClean="0">
                <a:solidFill>
                  <a:srgbClr val="FFC000"/>
                </a:solidFill>
              </a:rPr>
              <a:t> Profesora adjunta y titular del departamento de </a:t>
            </a:r>
            <a:r>
              <a:rPr lang="es-ES_tradnl" sz="1100" dirty="0" err="1" smtClean="0">
                <a:solidFill>
                  <a:srgbClr val="FFC000"/>
                </a:solidFill>
              </a:rPr>
              <a:t>fisiologia</a:t>
            </a:r>
            <a:r>
              <a:rPr lang="es-ES_tradnl" sz="1100" dirty="0" smtClean="0">
                <a:solidFill>
                  <a:srgbClr val="FFC000"/>
                </a:solidFill>
              </a:rPr>
              <a:t> digestiva.</a:t>
            </a:r>
            <a:endParaRPr lang="es-ES_tradnl" sz="1100" dirty="0" smtClean="0">
              <a:solidFill>
                <a:srgbClr val="FFC000"/>
              </a:solidFill>
            </a:endParaRPr>
          </a:p>
          <a:p>
            <a:r>
              <a:rPr lang="es-ES_tradnl" sz="1200" dirty="0" smtClean="0">
                <a:solidFill>
                  <a:schemeClr val="tx2">
                    <a:lumMod val="50000"/>
                  </a:schemeClr>
                </a:solidFill>
              </a:rPr>
              <a:t>Servicio de Endoscopia y Fisiología digestiva del Hospital Regional “Gral. Ignacio Zaragoza” </a:t>
            </a:r>
          </a:p>
          <a:p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248" y="0"/>
            <a:ext cx="2836052" cy="121900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511031" y="2159282"/>
            <a:ext cx="35607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900" b="1" dirty="0" smtClean="0"/>
              <a:t>INTRODUCCION</a:t>
            </a:r>
            <a:endParaRPr lang="es-ES_tradnl" sz="900" b="1" dirty="0"/>
          </a:p>
          <a:p>
            <a:pPr algn="just"/>
            <a:r>
              <a:rPr lang="es-ES" sz="900" b="1" dirty="0"/>
              <a:t>La </a:t>
            </a:r>
            <a:r>
              <a:rPr lang="es-ES" sz="900" b="1" dirty="0" err="1"/>
              <a:t>hamartomatosis</a:t>
            </a:r>
            <a:r>
              <a:rPr lang="es-ES" sz="900" b="1" dirty="0"/>
              <a:t> biliar </a:t>
            </a:r>
            <a:r>
              <a:rPr lang="es-ES" sz="900" b="1" dirty="0" err="1"/>
              <a:t>multiple</a:t>
            </a:r>
            <a:r>
              <a:rPr lang="es-ES" sz="900" b="1" dirty="0"/>
              <a:t> o Complejo de von </a:t>
            </a:r>
            <a:r>
              <a:rPr lang="es-ES" sz="900" b="1" dirty="0" err="1"/>
              <a:t>Meyenburg</a:t>
            </a:r>
            <a:r>
              <a:rPr lang="es-ES" sz="900" b="1" dirty="0"/>
              <a:t> fue descrita en 1918 y </a:t>
            </a:r>
            <a:r>
              <a:rPr lang="es-ES_tradnl" sz="900" b="1" dirty="0"/>
              <a:t>consiste en una deformación y desorganización de los conductos biliares, formando estructuras quísticas que varían de tamaño. Se reporta una incidencia del 5.6% en adultos y 0.9% en los niños.</a:t>
            </a:r>
          </a:p>
          <a:p>
            <a:pPr algn="just"/>
            <a:r>
              <a:rPr lang="es-ES_tradnl" sz="900" b="1" dirty="0"/>
              <a:t>El diagnóstico de esta enfermedad ha ido aumentando gracias a los avances tecnológicos de la </a:t>
            </a:r>
            <a:r>
              <a:rPr lang="es-ES_tradnl" sz="900" b="1" dirty="0" err="1"/>
              <a:t>imagenología</a:t>
            </a:r>
            <a:r>
              <a:rPr lang="es-ES_tradnl" sz="900" b="1" dirty="0"/>
              <a:t>.</a:t>
            </a:r>
          </a:p>
          <a:p>
            <a:pPr algn="just"/>
            <a:r>
              <a:rPr lang="es-ES_tradnl" sz="900" b="1" dirty="0"/>
              <a:t>Anteriormente el manejo era conservador, manteniendo una conducta expectante y vigilancia periódica, sin embargo en la actualidad el incremento en el número de casos demuestran que hay una posible asociación con el desarrollo de </a:t>
            </a:r>
            <a:r>
              <a:rPr lang="es-ES_tradnl" sz="900" b="1" dirty="0" err="1"/>
              <a:t>colangiocarcinoma</a:t>
            </a:r>
            <a:r>
              <a:rPr lang="es-ES_tradnl" sz="900" b="1" dirty="0"/>
              <a:t>.</a:t>
            </a:r>
          </a:p>
          <a:p>
            <a:pPr algn="just"/>
            <a:r>
              <a:rPr lang="es-ES_tradnl" sz="900" b="1" dirty="0"/>
              <a:t>El tratamiento para las lesiones aisladas y únicas es la resección quirúrgica siempre que sea posible.</a:t>
            </a:r>
          </a:p>
          <a:p>
            <a:pPr algn="just"/>
            <a:r>
              <a:rPr lang="es-ES" sz="900" b="1" dirty="0" smtClean="0"/>
              <a:t> </a:t>
            </a:r>
          </a:p>
          <a:p>
            <a:pPr algn="just"/>
            <a:r>
              <a:rPr lang="es-ES" sz="900" b="1" dirty="0" smtClean="0"/>
              <a:t>CASO CLINICO</a:t>
            </a:r>
          </a:p>
          <a:p>
            <a:pPr algn="just"/>
            <a:r>
              <a:rPr lang="es-ES_tradnl" sz="900" b="1" dirty="0"/>
              <a:t>Femenino de 56 años de edad sin factores de riesgo, hipertensa controlada, sin antecedentes alérgicos o quirúrgicos, </a:t>
            </a:r>
            <a:r>
              <a:rPr lang="es-ES_tradnl" sz="900" b="1" dirty="0" err="1"/>
              <a:t>asignológica</a:t>
            </a:r>
            <a:r>
              <a:rPr lang="es-ES_tradnl" sz="900" b="1" dirty="0"/>
              <a:t>, acude a la consulta externa con ultrasonido </a:t>
            </a:r>
            <a:r>
              <a:rPr lang="es-ES_tradnl" sz="900" b="1" dirty="0" err="1" smtClean="0"/>
              <a:t>hepatobiliar</a:t>
            </a:r>
            <a:r>
              <a:rPr lang="es-ES_tradnl" sz="900" b="1" dirty="0" smtClean="0"/>
              <a:t> que </a:t>
            </a:r>
            <a:r>
              <a:rPr lang="es-ES_tradnl" sz="900" b="1" dirty="0"/>
              <a:t>reporta imágenes </a:t>
            </a:r>
            <a:r>
              <a:rPr lang="es-ES_tradnl" sz="900" b="1" dirty="0" err="1"/>
              <a:t>hipoecoicas</a:t>
            </a:r>
            <a:r>
              <a:rPr lang="es-ES_tradnl" sz="900" b="1" dirty="0"/>
              <a:t>, múltiples, en el parénquima hepático, </a:t>
            </a:r>
            <a:r>
              <a:rPr lang="es-ES_tradnl" sz="900" b="1" dirty="0" err="1"/>
              <a:t>vesicula</a:t>
            </a:r>
            <a:r>
              <a:rPr lang="es-ES_tradnl" sz="900" b="1" dirty="0"/>
              <a:t> biliar y vía biliar </a:t>
            </a:r>
            <a:r>
              <a:rPr lang="es-ES_tradnl" sz="900" b="1" dirty="0" err="1" smtClean="0"/>
              <a:t>extrahepática</a:t>
            </a:r>
            <a:r>
              <a:rPr lang="es-ES_tradnl" sz="900" b="1" dirty="0" smtClean="0"/>
              <a:t> </a:t>
            </a:r>
            <a:r>
              <a:rPr lang="es-ES_tradnl" sz="900" b="1" dirty="0"/>
              <a:t>sin </a:t>
            </a:r>
            <a:r>
              <a:rPr lang="es-ES_tradnl" sz="900" b="1" dirty="0" smtClean="0"/>
              <a:t>alteraciones, la vía biliar </a:t>
            </a:r>
            <a:r>
              <a:rPr lang="es-ES_tradnl" sz="900" b="1" dirty="0" err="1" smtClean="0"/>
              <a:t>intrahepática</a:t>
            </a:r>
            <a:r>
              <a:rPr lang="es-ES_tradnl" sz="900" b="1" dirty="0" smtClean="0"/>
              <a:t> con ectasias </a:t>
            </a:r>
            <a:r>
              <a:rPr lang="es-ES_tradnl" sz="900" b="1" dirty="0" err="1" smtClean="0"/>
              <a:t>multiples</a:t>
            </a:r>
            <a:r>
              <a:rPr lang="es-ES_tradnl" sz="900" b="1" dirty="0" smtClean="0"/>
              <a:t> que deforman la glándula.</a:t>
            </a:r>
            <a:endParaRPr lang="es-ES_tradnl" sz="900" b="1" dirty="0"/>
          </a:p>
          <a:p>
            <a:pPr algn="just"/>
            <a:r>
              <a:rPr lang="es-ES_tradnl" sz="900" b="1" dirty="0"/>
              <a:t> </a:t>
            </a:r>
          </a:p>
          <a:p>
            <a:pPr algn="just"/>
            <a:endParaRPr lang="es-ES_tradnl" sz="9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9558264" y="2384528"/>
            <a:ext cx="2445894" cy="17235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_tradnl" sz="700" dirty="0" smtClean="0"/>
              <a:t>DISCUSION:</a:t>
            </a:r>
          </a:p>
          <a:p>
            <a:pPr algn="just"/>
            <a:r>
              <a:rPr lang="es-ES_tradnl" sz="900" dirty="0"/>
              <a:t>La </a:t>
            </a:r>
            <a:r>
              <a:rPr lang="es-ES_tradnl" sz="900" dirty="0" err="1"/>
              <a:t>hamartomatosis</a:t>
            </a:r>
            <a:r>
              <a:rPr lang="es-ES_tradnl" sz="900" dirty="0"/>
              <a:t> biliar múltiple se había considerado y manejado como una patología de comportamiento benigno, sin embargo la experiencia, el avance tecnológico y su relación con el desarrollo de </a:t>
            </a:r>
            <a:r>
              <a:rPr lang="es-ES_tradnl" sz="900" dirty="0" err="1"/>
              <a:t>colangiocarcinoma</a:t>
            </a:r>
            <a:r>
              <a:rPr lang="es-ES_tradnl" sz="900" dirty="0"/>
              <a:t> nos hace cuestionarnos la necesidad de considerar su tratamiento quirúrgico, incluyendo el </a:t>
            </a:r>
            <a:r>
              <a:rPr lang="es-ES_tradnl" sz="900" dirty="0" err="1"/>
              <a:t>transplante</a:t>
            </a:r>
            <a:r>
              <a:rPr lang="es-ES_tradnl" sz="900" dirty="0"/>
              <a:t> hepático en los casos que así lo demanden.</a:t>
            </a:r>
          </a:p>
          <a:p>
            <a:pPr algn="just"/>
            <a:endParaRPr lang="es-ES_tradnl" sz="9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511031" y="6465264"/>
            <a:ext cx="10493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/>
              <a:t>1. von </a:t>
            </a:r>
            <a:r>
              <a:rPr lang="es-ES_tradnl" sz="800" dirty="0" err="1"/>
              <a:t>Meyenburg</a:t>
            </a:r>
            <a:r>
              <a:rPr lang="es-ES_tradnl" sz="800" dirty="0"/>
              <a:t> H: Uber die </a:t>
            </a:r>
            <a:r>
              <a:rPr lang="es-ES_tradnl" sz="800" dirty="0" err="1"/>
              <a:t>Cystenleber</a:t>
            </a:r>
            <a:r>
              <a:rPr lang="es-ES_tradnl" sz="800" dirty="0"/>
              <a:t>. </a:t>
            </a:r>
            <a:r>
              <a:rPr lang="es-ES_tradnl" sz="800" dirty="0" err="1"/>
              <a:t>Beitr</a:t>
            </a:r>
            <a:r>
              <a:rPr lang="es-ES_tradnl" sz="800" dirty="0"/>
              <a:t> </a:t>
            </a:r>
            <a:r>
              <a:rPr lang="es-ES_tradnl" sz="800" dirty="0" err="1"/>
              <a:t>Pathol</a:t>
            </a:r>
            <a:r>
              <a:rPr lang="es-ES_tradnl" sz="800" dirty="0"/>
              <a:t> </a:t>
            </a:r>
            <a:r>
              <a:rPr lang="es-ES_tradnl" sz="800" dirty="0" err="1"/>
              <a:t>Anat</a:t>
            </a:r>
            <a:r>
              <a:rPr lang="es-ES_tradnl" sz="800" dirty="0"/>
              <a:t> 64: 477‑532, 1918 (In German</a:t>
            </a:r>
            <a:r>
              <a:rPr lang="es-ES_tradnl" sz="800" dirty="0" smtClean="0"/>
              <a:t>).</a:t>
            </a:r>
            <a:r>
              <a:rPr lang="en-US" sz="800" dirty="0"/>
              <a:t> 2. Singh Y, </a:t>
            </a:r>
            <a:r>
              <a:rPr lang="en-US" sz="800" dirty="0" err="1"/>
              <a:t>Cawich</a:t>
            </a:r>
            <a:r>
              <a:rPr lang="en-US" sz="800" dirty="0"/>
              <a:t> SO, </a:t>
            </a:r>
            <a:r>
              <a:rPr lang="en-US" sz="800" dirty="0" err="1"/>
              <a:t>Ramjit</a:t>
            </a:r>
            <a:r>
              <a:rPr lang="en-US" sz="800" dirty="0"/>
              <a:t> C and </a:t>
            </a:r>
            <a:r>
              <a:rPr lang="en-US" sz="800" dirty="0" err="1"/>
              <a:t>Naraynsingh</a:t>
            </a:r>
            <a:r>
              <a:rPr lang="en-US" sz="800" dirty="0"/>
              <a:t> V: Rare liver tumor: Symptomatic giant von </a:t>
            </a:r>
            <a:r>
              <a:rPr lang="en-US" sz="800" dirty="0" err="1"/>
              <a:t>Meyenburg</a:t>
            </a:r>
            <a:r>
              <a:rPr lang="en-US" sz="800" dirty="0"/>
              <a:t> complex. J </a:t>
            </a:r>
            <a:r>
              <a:rPr lang="en-US" sz="800" dirty="0" err="1"/>
              <a:t>Surg</a:t>
            </a:r>
            <a:r>
              <a:rPr lang="en-US" sz="800" dirty="0"/>
              <a:t> Case Rep 2016: </a:t>
            </a:r>
            <a:r>
              <a:rPr lang="en-US" sz="800" dirty="0" err="1"/>
              <a:t>pii</a:t>
            </a:r>
            <a:r>
              <a:rPr lang="en-US" sz="800" dirty="0"/>
              <a:t>: rjw195, 2017, Kim HK and </a:t>
            </a:r>
            <a:r>
              <a:rPr lang="en-US" sz="800" dirty="0" err="1"/>
              <a:t>Jin</a:t>
            </a:r>
            <a:r>
              <a:rPr lang="en-US" sz="800" dirty="0"/>
              <a:t> SY: Cholangiocarcinoma arising in von </a:t>
            </a:r>
            <a:r>
              <a:rPr lang="en-US" sz="800" dirty="0" err="1"/>
              <a:t>Meyenburg</a:t>
            </a:r>
            <a:r>
              <a:rPr lang="en-US" sz="800" dirty="0"/>
              <a:t> complexes. Korean J </a:t>
            </a:r>
            <a:r>
              <a:rPr lang="en-US" sz="800" dirty="0" err="1"/>
              <a:t>Hepatol</a:t>
            </a:r>
            <a:r>
              <a:rPr lang="en-US" sz="800" dirty="0"/>
              <a:t> 17: 161-164, 2011.</a:t>
            </a:r>
            <a:endParaRPr lang="es-ES_tradnl" sz="800" dirty="0"/>
          </a:p>
        </p:txBody>
      </p:sp>
      <p:sp>
        <p:nvSpPr>
          <p:cNvPr id="2" name="CuadroTexto 1"/>
          <p:cNvSpPr txBox="1"/>
          <p:nvPr/>
        </p:nvSpPr>
        <p:spPr>
          <a:xfrm>
            <a:off x="5215521" y="2221975"/>
            <a:ext cx="19204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900" b="1" dirty="0"/>
              <a:t>MATERIAL Y METODOS:</a:t>
            </a:r>
          </a:p>
          <a:p>
            <a:pPr algn="just"/>
            <a:r>
              <a:rPr lang="es-ES_tradnl" sz="900" b="1" dirty="0"/>
              <a:t>Se protocoliza para búsqueda de tumor primario pensando en enfermedad </a:t>
            </a:r>
            <a:r>
              <a:rPr lang="es-ES_tradnl" sz="900" b="1" dirty="0" err="1"/>
              <a:t>metastásica</a:t>
            </a:r>
            <a:r>
              <a:rPr lang="es-ES_tradnl" sz="900" b="1" dirty="0"/>
              <a:t>, paraclínicos básicos sin alteraciones, pruebas de función hepática sin alteraciones, marcadores tumorales normales, </a:t>
            </a:r>
            <a:r>
              <a:rPr lang="es-ES_tradnl" sz="900" b="1" dirty="0" err="1"/>
              <a:t>panendoscopía</a:t>
            </a:r>
            <a:r>
              <a:rPr lang="es-ES_tradnl" sz="900" b="1" dirty="0"/>
              <a:t> y colonoscopía normales.</a:t>
            </a:r>
          </a:p>
          <a:p>
            <a:pPr algn="just"/>
            <a:r>
              <a:rPr lang="es-ES_tradnl" sz="900" b="1" dirty="0"/>
              <a:t>Se realiza </a:t>
            </a:r>
            <a:r>
              <a:rPr lang="es-ES_tradnl" sz="900" b="1" dirty="0" err="1"/>
              <a:t>colangioresonancia</a:t>
            </a:r>
            <a:r>
              <a:rPr lang="es-ES_tradnl" sz="900" b="1" dirty="0"/>
              <a:t> magnética que en secuencia T2 se aprecian múltiples imágenes </a:t>
            </a:r>
            <a:r>
              <a:rPr lang="es-ES_tradnl" sz="900" b="1" dirty="0" err="1"/>
              <a:t>hiperintensas</a:t>
            </a:r>
            <a:r>
              <a:rPr lang="es-ES_tradnl" sz="900" b="1" dirty="0"/>
              <a:t>, alternadas con zonas de baja captación de señal y en secuencia spin echo con reforzamiento T2 se identifican imágenes </a:t>
            </a:r>
            <a:r>
              <a:rPr lang="es-ES_tradnl" sz="900" b="1" dirty="0" err="1"/>
              <a:t>hiperintensas</a:t>
            </a:r>
            <a:r>
              <a:rPr lang="es-ES_tradnl" sz="900" b="1" dirty="0"/>
              <a:t> coincidentes con lesiones quísticas que cubren más del 90% de la glándula hepática.</a:t>
            </a:r>
          </a:p>
          <a:p>
            <a:r>
              <a:rPr lang="es-ES_tradnl" sz="900" b="1" dirty="0"/>
              <a:t>FIBROSCAN: Pendiente.</a:t>
            </a:r>
            <a:endParaRPr lang="es-ES_tradnl" sz="9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t="2758" r="12099" b="1861"/>
          <a:stretch/>
        </p:blipFill>
        <p:spPr>
          <a:xfrm>
            <a:off x="7300863" y="2433392"/>
            <a:ext cx="1596646" cy="10781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4" t="2387" r="15022" b="3583"/>
          <a:stretch/>
        </p:blipFill>
        <p:spPr>
          <a:xfrm rot="10800000">
            <a:off x="7300863" y="3661560"/>
            <a:ext cx="1596646" cy="114386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0" t="5913" r="17265" b="25565"/>
          <a:stretch/>
        </p:blipFill>
        <p:spPr>
          <a:xfrm>
            <a:off x="7300862" y="5089527"/>
            <a:ext cx="1596647" cy="127324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9" t="2958" r="11450" b="14660"/>
          <a:stretch/>
        </p:blipFill>
        <p:spPr>
          <a:xfrm>
            <a:off x="9558264" y="4182518"/>
            <a:ext cx="2445894" cy="20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927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141</TotalTime>
  <Words>485</Words>
  <Application>Microsoft Macintosh PowerPoint</Application>
  <PresentationFormat>Panorámica</PresentationFormat>
  <Paragraphs>21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Mangal</vt:lpstr>
      <vt:lpstr>MS Shell Dlg 2</vt:lpstr>
      <vt:lpstr>Wingdings</vt:lpstr>
      <vt:lpstr>Wingdings 3</vt:lpstr>
      <vt:lpstr>Arial</vt:lpstr>
      <vt:lpstr>Madison</vt:lpstr>
      <vt:lpstr>Presentación de PowerPoint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HERNANDEZ</dc:creator>
  <cp:lastModifiedBy>JORGE HERNANDEZ</cp:lastModifiedBy>
  <cp:revision>15</cp:revision>
  <dcterms:created xsi:type="dcterms:W3CDTF">2017-09-25T22:03:05Z</dcterms:created>
  <dcterms:modified xsi:type="dcterms:W3CDTF">2017-10-27T03:01:44Z</dcterms:modified>
</cp:coreProperties>
</file>