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8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presProps" Target="presProps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42" Type="http://schemas.openxmlformats.org/officeDocument/2006/relationships/tableStyles" Target="tableStyle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notesMaster" Target="notesMasters/notesMaster1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41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slide" Target="slides/slide36.xml" /><Relationship Id="rId40" Type="http://schemas.openxmlformats.org/officeDocument/2006/relationships/viewProps" Target="view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slide" Target="slides/slide35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 /><Relationship Id="rId1" Type="http://schemas.openxmlformats.org/officeDocument/2006/relationships/notesMaster" Target="../notesMasters/notesMaster1.xml" 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 /><Relationship Id="rId1" Type="http://schemas.openxmlformats.org/officeDocument/2006/relationships/notesMaster" Target="../notesMasters/notesMaster1.xml" 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 /><Relationship Id="rId1" Type="http://schemas.openxmlformats.org/officeDocument/2006/relationships/notesMaster" Target="../notesMasters/notesMaster1.xml" 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 /><Relationship Id="rId1" Type="http://schemas.openxmlformats.org/officeDocument/2006/relationships/notesMaster" Target="../notesMasters/notesMaster1.xml" 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 /><Relationship Id="rId1" Type="http://schemas.openxmlformats.org/officeDocument/2006/relationships/notesMaster" Target="../notesMasters/notesMaster1.xml" 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 /><Relationship Id="rId1" Type="http://schemas.openxmlformats.org/officeDocument/2006/relationships/notesMaster" Target="../notesMasters/notesMaster1.xml" 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 /><Relationship Id="rId1" Type="http://schemas.openxmlformats.org/officeDocument/2006/relationships/notesMaster" Target="../notesMasters/notesMaster1.xml" 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 /><Relationship Id="rId1" Type="http://schemas.openxmlformats.org/officeDocument/2006/relationships/notesMaster" Target="../notesMasters/notesMaster1.xml" 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 /><Relationship Id="rId1" Type="http://schemas.openxmlformats.org/officeDocument/2006/relationships/notesMaster" Target="../notesMasters/notesMaster1.xml" 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 /><Relationship Id="rId1" Type="http://schemas.openxmlformats.org/officeDocument/2006/relationships/notesMaster" Target="../notesMasters/notesMaster1.xml" 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 /><Relationship Id="rId1" Type="http://schemas.openxmlformats.org/officeDocument/2006/relationships/notesMaster" Target="../notesMasters/notesMaster1.xml" 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 /><Relationship Id="rId1" Type="http://schemas.openxmlformats.org/officeDocument/2006/relationships/notesMaster" Target="../notesMasters/notesMaster1.xml" 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 /><Relationship Id="rId1" Type="http://schemas.openxmlformats.org/officeDocument/2006/relationships/notesMaster" Target="../notesMasters/notesMaster1.xml" 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 /><Relationship Id="rId1" Type="http://schemas.openxmlformats.org/officeDocument/2006/relationships/notesMaster" Target="../notesMasters/notesMaster1.xml" 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 /><Relationship Id="rId1" Type="http://schemas.openxmlformats.org/officeDocument/2006/relationships/notesMaster" Target="../notesMasters/notesMaster1.xml" 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 /><Relationship Id="rId1" Type="http://schemas.openxmlformats.org/officeDocument/2006/relationships/notesMaster" Target="../notesMasters/notesMaster1.xml" 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 /><Relationship Id="rId1" Type="http://schemas.openxmlformats.org/officeDocument/2006/relationships/notesMaster" Target="../notesMasters/notesMaster1.xml" 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 /><Relationship Id="rId1" Type="http://schemas.openxmlformats.org/officeDocument/2006/relationships/notesMaster" Target="../notesMasters/notesMaster1.xml" 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 /><Relationship Id="rId1" Type="http://schemas.openxmlformats.org/officeDocument/2006/relationships/notesMaster" Target="../notesMasters/notesMaster1.xml" 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 /><Relationship Id="rId1" Type="http://schemas.openxmlformats.org/officeDocument/2006/relationships/notesMaster" Target="../notesMasters/notesMaster1.xml" 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 /><Relationship Id="rId1" Type="http://schemas.openxmlformats.org/officeDocument/2006/relationships/notesMaster" Target="../notesMasters/notesMaster1.xml" 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8" name="Google Shape;9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4" name="Google Shape;10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0" name="Google Shape;11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6" name="Google Shape;11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6" name="Google Shape;12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2" name="Google Shape;13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8" name="Google Shape;13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6" name="Google Shape;14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5" name="Google Shape;15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1" name="Google Shape;16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7" name="Google Shape;16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5" name="Google Shape;17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6" name="Google Shape;18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2" name="Google Shape;19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8" name="Google Shape;19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4" name="Google Shape;20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1" name="Google Shape;211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7" name="Google Shape;21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2" name="Google Shape;222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9" name="Google Shape;22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4" name="Google Shape;234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9" name="Google Shape;239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5" name="Google Shape;245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1" name="Google Shape;251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7" name="Google Shape;257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2" name="Google Shape;262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8" name="Google Shape;268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3" name="Google Shape;273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9" name="Google Shape;279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5" name="Google Shape;285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1" name="Google Shape;291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6" name="Google Shape;296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01" name="Google Shape;301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10" name="Google Shape;310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16" name="Google Shape;316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>
            <a:spLocks noGrp="1"/>
          </p:cNvSpPr>
          <p:nvPr>
            <p:ph type="title"/>
          </p:nvPr>
        </p:nvSpPr>
        <p:spPr>
          <a:xfrm>
            <a:off x="685800" y="1122362"/>
            <a:ext cx="77724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EAF6"/>
              </a:buClr>
              <a:buSzPts val="6000"/>
              <a:buFont typeface="Calibri"/>
              <a:buNone/>
              <a:defRPr sz="6000" b="1">
                <a:solidFill>
                  <a:srgbClr val="DDEAF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1143000" y="3602037"/>
            <a:ext cx="6858000" cy="16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18" name="Google Shape;18;p2"/>
          <p:cNvGrpSpPr/>
          <p:nvPr/>
        </p:nvGrpSpPr>
        <p:grpSpPr>
          <a:xfrm>
            <a:off x="0" y="5372100"/>
            <a:ext cx="9152145" cy="1553884"/>
            <a:chOff x="-15091" y="7938"/>
            <a:chExt cx="32969" cy="5593"/>
          </a:xfrm>
        </p:grpSpPr>
        <p:pic>
          <p:nvPicPr>
            <p:cNvPr id="19" name="Google Shape;19;p2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516" y="7938"/>
              <a:ext cx="17362" cy="54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" name="Google Shape;20;p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-15091" y="8075"/>
              <a:ext cx="17362" cy="5456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EAF6"/>
              </a:buClr>
              <a:buSzPts val="4400"/>
              <a:buFont typeface="Calibri"/>
              <a:buNone/>
              <a:defRPr b="1" u="sng">
                <a:solidFill>
                  <a:srgbClr val="DDEAF6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/>
            </a:lvl1pPr>
            <a:lvl2pPr marL="914400" lvl="1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7" name="Google Shape;27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75" y="5624512"/>
            <a:ext cx="9139237" cy="12493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>
  <p:cSld name="Title and Vertical 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4064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/>
            </a:lvl1pPr>
            <a:lvl2pPr marL="914400" lvl="1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1"/>
          </p:nvPr>
        </p:nvSpPr>
        <p:spPr>
          <a:xfrm>
            <a:off x="628650" y="1681162"/>
            <a:ext cx="3867300" cy="8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2"/>
          </p:nvPr>
        </p:nvSpPr>
        <p:spPr>
          <a:xfrm>
            <a:off x="628650" y="2505075"/>
            <a:ext cx="38673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4064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/>
            </a:lvl1pPr>
            <a:lvl2pPr marL="914400" lvl="1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3"/>
          </p:nvPr>
        </p:nvSpPr>
        <p:spPr>
          <a:xfrm>
            <a:off x="4629150" y="1681162"/>
            <a:ext cx="3886200" cy="8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62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4064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/>
            </a:lvl1pPr>
            <a:lvl2pPr marL="914400" lvl="1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>
  <p:cSld name="Content with Caption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>
            <a:spLocks noGrp="1"/>
          </p:cNvSpPr>
          <p:nvPr>
            <p:ph type="title"/>
          </p:nvPr>
        </p:nvSpPr>
        <p:spPr>
          <a:xfrm>
            <a:off x="628650" y="457200"/>
            <a:ext cx="2948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1"/>
          </p:nvPr>
        </p:nvSpPr>
        <p:spPr>
          <a:xfrm>
            <a:off x="3886200" y="987425"/>
            <a:ext cx="46293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4318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body" idx="2"/>
          </p:nvPr>
        </p:nvSpPr>
        <p:spPr>
          <a:xfrm>
            <a:off x="628650" y="2057400"/>
            <a:ext cx="2948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4064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/>
            </a:lvl1pPr>
            <a:lvl2pPr marL="914400" lvl="1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4064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/>
            </a:lvl1pPr>
            <a:lvl2pPr marL="914400" lvl="1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8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 txBox="1">
            <a:spLocks noGrp="1"/>
          </p:cNvSpPr>
          <p:nvPr>
            <p:ph type="title"/>
          </p:nvPr>
        </p:nvSpPr>
        <p:spPr>
          <a:xfrm>
            <a:off x="628650" y="457200"/>
            <a:ext cx="2948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body" idx="1"/>
          </p:nvPr>
        </p:nvSpPr>
        <p:spPr>
          <a:xfrm>
            <a:off x="3886200" y="987425"/>
            <a:ext cx="46293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1pPr>
            <a:lvl2pPr marL="914400" lvl="1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body" idx="2"/>
          </p:nvPr>
        </p:nvSpPr>
        <p:spPr>
          <a:xfrm>
            <a:off x="628650" y="2057400"/>
            <a:ext cx="2948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9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0"/>
          <p:cNvSpPr txBox="1">
            <a:spLocks noGrp="1"/>
          </p:cNvSpPr>
          <p:nvPr>
            <p:ph type="title"/>
          </p:nvPr>
        </p:nvSpPr>
        <p:spPr>
          <a:xfrm>
            <a:off x="623887" y="1709737"/>
            <a:ext cx="7886700" cy="28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body" idx="1"/>
          </p:nvPr>
        </p:nvSpPr>
        <p:spPr>
          <a:xfrm>
            <a:off x="623887" y="4589462"/>
            <a:ext cx="7886700" cy="14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0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1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1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>
  <p:cSld name="Vertical Title and 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>
            <a:spLocks noGrp="1"/>
          </p:cNvSpPr>
          <p:nvPr>
            <p:ph type="title"/>
          </p:nvPr>
        </p:nvSpPr>
        <p:spPr>
          <a:xfrm>
            <a:off x="6543675" y="365125"/>
            <a:ext cx="1971600" cy="581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body" idx="1"/>
          </p:nvPr>
        </p:nvSpPr>
        <p:spPr>
          <a:xfrm>
            <a:off x="628650" y="365125"/>
            <a:ext cx="5800800" cy="581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4064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/>
            </a:lvl1pPr>
            <a:lvl2pPr marL="914400" lvl="1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2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jp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  <p:pic>
        <p:nvPicPr>
          <p:cNvPr id="11" name="Google Shape;11;p1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3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notesSlide" Target="../notesSlides/notesSlide13.xml" /><Relationship Id="rId1" Type="http://schemas.openxmlformats.org/officeDocument/2006/relationships/slideLayout" Target="../slideLayouts/slideLayout3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 /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 /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 /><Relationship Id="rId2" Type="http://schemas.openxmlformats.org/officeDocument/2006/relationships/notesSlide" Target="../notesSlides/notesSlide19.xml" /><Relationship Id="rId1" Type="http://schemas.openxmlformats.org/officeDocument/2006/relationships/slideLayout" Target="../slideLayouts/slideLayout3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 /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 /><Relationship Id="rId2" Type="http://schemas.openxmlformats.org/officeDocument/2006/relationships/notesSlide" Target="../notesSlides/notesSlide21.xml" /><Relationship Id="rId1" Type="http://schemas.openxmlformats.org/officeDocument/2006/relationships/slideLayout" Target="../slideLayouts/slideLayout3.xml" 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 /><Relationship Id="rId2" Type="http://schemas.openxmlformats.org/officeDocument/2006/relationships/notesSlide" Target="../notesSlides/notesSlide22.xml" /><Relationship Id="rId1" Type="http://schemas.openxmlformats.org/officeDocument/2006/relationships/slideLayout" Target="../slideLayouts/slideLayout3.xml" 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 /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 /><Relationship Id="rId1" Type="http://schemas.openxmlformats.org/officeDocument/2006/relationships/slideLayout" Target="../slideLayouts/slideLayout2.xml" 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 /><Relationship Id="rId1" Type="http://schemas.openxmlformats.org/officeDocument/2006/relationships/slideLayout" Target="../slideLayouts/slideLayout2.xml" 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 /><Relationship Id="rId2" Type="http://schemas.openxmlformats.org/officeDocument/2006/relationships/notesSlide" Target="../notesSlides/notesSlide26.xml" /><Relationship Id="rId1" Type="http://schemas.openxmlformats.org/officeDocument/2006/relationships/slideLayout" Target="../slideLayouts/slideLayout3.xml" 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 /><Relationship Id="rId1" Type="http://schemas.openxmlformats.org/officeDocument/2006/relationships/slideLayout" Target="../slideLayouts/slideLayout2.xml" 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2" Type="http://schemas.openxmlformats.org/officeDocument/2006/relationships/notesSlide" Target="../notesSlides/notesSlide28.xml" /><Relationship Id="rId1" Type="http://schemas.openxmlformats.org/officeDocument/2006/relationships/slideLayout" Target="../slideLayouts/slideLayout3.xml" 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 /><Relationship Id="rId1" Type="http://schemas.openxmlformats.org/officeDocument/2006/relationships/slideLayout" Target="../slideLayouts/slideLayout2.xml" 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 /><Relationship Id="rId1" Type="http://schemas.openxmlformats.org/officeDocument/2006/relationships/slideLayout" Target="../slideLayouts/slideLayout2.xml" 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 /><Relationship Id="rId1" Type="http://schemas.openxmlformats.org/officeDocument/2006/relationships/slideLayout" Target="../slideLayouts/slideLayout2.xml" 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 /><Relationship Id="rId2" Type="http://schemas.openxmlformats.org/officeDocument/2006/relationships/notesSlide" Target="../notesSlides/notesSlide32.xml" /><Relationship Id="rId1" Type="http://schemas.openxmlformats.org/officeDocument/2006/relationships/slideLayout" Target="../slideLayouts/slideLayout3.xml" 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 /><Relationship Id="rId2" Type="http://schemas.openxmlformats.org/officeDocument/2006/relationships/notesSlide" Target="../notesSlides/notesSlide33.xml" /><Relationship Id="rId1" Type="http://schemas.openxmlformats.org/officeDocument/2006/relationships/slideLayout" Target="../slideLayouts/slideLayout3.xml" 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 /><Relationship Id="rId1" Type="http://schemas.openxmlformats.org/officeDocument/2006/relationships/slideLayout" Target="../slideLayouts/slideLayout2.xml" 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 /><Relationship Id="rId1" Type="http://schemas.openxmlformats.org/officeDocument/2006/relationships/slideLayout" Target="../slideLayouts/slideLayout2.xml" 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 /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 txBox="1"/>
          <p:nvPr/>
        </p:nvSpPr>
        <p:spPr>
          <a:xfrm rot="113">
            <a:off x="-7" y="844950"/>
            <a:ext cx="9144000" cy="516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Chest Pain</a:t>
            </a:r>
            <a:endParaRPr sz="4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Dr,Moemen Moaaz</a:t>
            </a:r>
            <a:endParaRPr sz="4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consultant&amp;head of cardiology&amp;cath</a:t>
            </a:r>
            <a:r>
              <a:rPr lang="en-US" sz="4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lab department,Elkharga General</a:t>
            </a:r>
            <a:r>
              <a:rPr lang="en-US" sz="4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Hospital,Elwady Elgedeed,Egypt</a:t>
            </a:r>
            <a:endParaRPr sz="4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5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EAF6"/>
              </a:buClr>
              <a:buSzPts val="4400"/>
              <a:buFont typeface="Calibri"/>
              <a:buNone/>
            </a:pPr>
            <a:r>
              <a:rPr lang="en-US" sz="4400" b="1" i="0" u="sng" strike="noStrike" cap="none">
                <a:solidFill>
                  <a:srgbClr val="DDEAF6"/>
                </a:solidFill>
                <a:latin typeface="Calibri"/>
                <a:ea typeface="Calibri"/>
                <a:cs typeface="Calibri"/>
                <a:sym typeface="Calibri"/>
              </a:rPr>
              <a:t>Patient Data</a:t>
            </a:r>
            <a:endParaRPr/>
          </a:p>
        </p:txBody>
      </p:sp>
      <p:sp>
        <p:nvSpPr>
          <p:cNvPr id="101" name="Google Shape;101;p15"/>
          <p:cNvSpPr txBox="1">
            <a:spLocks noGrp="1"/>
          </p:cNvSpPr>
          <p:nvPr>
            <p:ph type="body" idx="1"/>
          </p:nvPr>
        </p:nvSpPr>
        <p:spPr>
          <a:xfrm>
            <a:off x="628650" y="1585912"/>
            <a:ext cx="7886700" cy="458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Name: Lotfy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Gender: </a:t>
            </a:r>
            <a:r>
              <a:rPr lang="en-US"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Male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Age: </a:t>
            </a:r>
            <a:r>
              <a:rPr lang="en-US"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47 years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Occupation: </a:t>
            </a:r>
            <a:r>
              <a:rPr lang="en-US"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Social Insurance government employee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6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EAF6"/>
              </a:buClr>
              <a:buSzPts val="4400"/>
              <a:buFont typeface="Calibri"/>
              <a:buNone/>
            </a:pPr>
            <a:r>
              <a:rPr lang="en-US" sz="4400" b="1" i="0" u="sng" strike="noStrike" cap="none">
                <a:solidFill>
                  <a:srgbClr val="DDEAF6"/>
                </a:solidFill>
                <a:latin typeface="Calibri"/>
                <a:ea typeface="Calibri"/>
                <a:cs typeface="Calibri"/>
                <a:sym typeface="Calibri"/>
              </a:rPr>
              <a:t>Symptoms</a:t>
            </a:r>
            <a:endParaRPr/>
          </a:p>
        </p:txBody>
      </p:sp>
      <p:sp>
        <p:nvSpPr>
          <p:cNvPr id="107" name="Google Shape;107;p16"/>
          <p:cNvSpPr txBox="1">
            <a:spLocks noGrp="1"/>
          </p:cNvSpPr>
          <p:nvPr>
            <p:ph type="body" idx="1"/>
          </p:nvPr>
        </p:nvSpPr>
        <p:spPr>
          <a:xfrm>
            <a:off x="628650" y="1558925"/>
            <a:ext cx="7886700" cy="46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Reports a six-month history of intermittent chest discomfort while hurrying up to catch the train or climbing 3 flights of stairs to his office.</a:t>
            </a:r>
            <a:endParaRPr/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He describes lower sub-sternal tightness with numbness of the left upper arm only during moderately severe exertion.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7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EAF6"/>
              </a:buClr>
              <a:buSzPts val="4400"/>
              <a:buFont typeface="Calibri"/>
              <a:buNone/>
            </a:pPr>
            <a:r>
              <a:rPr lang="en-US" sz="4400" b="1" i="0" u="sng" strike="noStrike" cap="none">
                <a:solidFill>
                  <a:srgbClr val="DDEAF6"/>
                </a:solidFill>
                <a:latin typeface="Calibri"/>
                <a:ea typeface="Calibri"/>
                <a:cs typeface="Calibri"/>
                <a:sym typeface="Calibri"/>
              </a:rPr>
              <a:t>What is the type of chest pain the patient is experiencing?</a:t>
            </a:r>
            <a:endParaRPr/>
          </a:p>
        </p:txBody>
      </p:sp>
      <p:sp>
        <p:nvSpPr>
          <p:cNvPr id="113" name="Google Shape;113;p17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14350" marR="0" lvl="0" indent="-5143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AutoNum type="arabicPeriod"/>
            </a:pPr>
            <a:r>
              <a:rPr lang="en-US"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Typical angina</a:t>
            </a:r>
            <a:endParaRPr/>
          </a:p>
          <a:p>
            <a:pPr marL="514350" marR="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AutoNum type="arabicPeriod"/>
            </a:pPr>
            <a:r>
              <a:rPr lang="en-US"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Atypical angina</a:t>
            </a:r>
            <a:endParaRPr/>
          </a:p>
          <a:p>
            <a:pPr marL="514350" marR="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AutoNum type="arabicPeriod"/>
            </a:pPr>
            <a:r>
              <a:rPr lang="en-US"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Chest pain of non-cardiac origin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8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9" name="Google Shape;119;p18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0" name="Google Shape;120;p18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  <p:sp>
        <p:nvSpPr>
          <p:cNvPr id="121" name="Google Shape;121;p18"/>
          <p:cNvSpPr txBox="1">
            <a:spLocks noGrp="1"/>
          </p:cNvSpPr>
          <p:nvPr>
            <p:ph type="title"/>
          </p:nvPr>
        </p:nvSpPr>
        <p:spPr>
          <a:xfrm>
            <a:off x="685800" y="4572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EAF6"/>
              </a:buClr>
              <a:buSzPts val="3600"/>
              <a:buFont typeface="Calibri"/>
              <a:buNone/>
            </a:pPr>
            <a:r>
              <a:rPr lang="en-US" sz="3600" b="1" i="0" u="sng" strike="noStrike" cap="none">
                <a:solidFill>
                  <a:srgbClr val="DDEAF6"/>
                </a:solidFill>
                <a:latin typeface="Calibri"/>
                <a:ea typeface="Calibri"/>
                <a:cs typeface="Calibri"/>
                <a:sym typeface="Calibri"/>
              </a:rPr>
              <a:t>Clinical Classification of Chest Pain</a:t>
            </a:r>
            <a:endParaRPr/>
          </a:p>
        </p:txBody>
      </p:sp>
      <p:sp>
        <p:nvSpPr>
          <p:cNvPr id="122" name="Google Shape;122;p18"/>
          <p:cNvSpPr txBox="1">
            <a:spLocks noGrp="1"/>
          </p:cNvSpPr>
          <p:nvPr>
            <p:ph type="body" idx="1"/>
          </p:nvPr>
        </p:nvSpPr>
        <p:spPr>
          <a:xfrm>
            <a:off x="1016000" y="17526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2600"/>
              <a:buFont typeface="Arial"/>
              <a:buNone/>
            </a:pPr>
            <a:r>
              <a:rPr lang="en-US" sz="2600" b="1" i="0" u="none" strike="noStrike" cap="non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Typical angina (definite)</a:t>
            </a:r>
            <a:br>
              <a:rPr lang="en-US"/>
            </a:br>
            <a:r>
              <a:rPr lang="en-US" sz="2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1)  substernal chest discomfort with a characteristic</a:t>
            </a:r>
            <a:br>
              <a:rPr lang="en-US"/>
            </a:br>
            <a:r>
              <a:rPr lang="en-US" sz="2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	quality and duration that is ...</a:t>
            </a:r>
            <a:br>
              <a:rPr lang="en-US"/>
            </a:br>
            <a:r>
              <a:rPr lang="en-US" sz="2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2)  provoked by exertion or emotional stress and </a:t>
            </a:r>
            <a:br>
              <a:rPr lang="en-US"/>
            </a:br>
            <a:r>
              <a:rPr lang="en-US" sz="2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3)  relieved by rest or nitroglycerin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Pts val="2600"/>
              <a:buFont typeface="Arial"/>
              <a:buNone/>
            </a:pPr>
            <a:r>
              <a:rPr lang="en-US" sz="2600" b="0" i="0" u="none" strike="noStrike" cap="non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Atypical angina (probable)</a:t>
            </a:r>
            <a:br>
              <a:rPr lang="en-US"/>
            </a:br>
            <a:r>
              <a:rPr lang="en-US" sz="2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meets 2 of the of characteristics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Pts val="2600"/>
              <a:buFont typeface="Arial"/>
              <a:buNone/>
            </a:pPr>
            <a:r>
              <a:rPr lang="en-US" sz="2600" b="0" i="0" u="none" strike="noStrike" cap="non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Noncardiac chest pain</a:t>
            </a:r>
            <a:br>
              <a:rPr lang="en-US"/>
            </a:br>
            <a:r>
              <a:rPr lang="en-US" sz="2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meets </a:t>
            </a:r>
            <a:r>
              <a:rPr lang="en-US" sz="2600" b="0" i="0" u="none" strike="noStrike" cap="none">
                <a:solidFill>
                  <a:schemeClr val="lt1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≤</a:t>
            </a:r>
            <a:r>
              <a:rPr lang="en-US" sz="2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1 of the typical angina characteristics</a:t>
            </a:r>
            <a:endParaRPr/>
          </a:p>
        </p:txBody>
      </p:sp>
      <p:sp>
        <p:nvSpPr>
          <p:cNvPr id="123" name="Google Shape;123;p18"/>
          <p:cNvSpPr txBox="1"/>
          <p:nvPr/>
        </p:nvSpPr>
        <p:spPr>
          <a:xfrm>
            <a:off x="2362200" y="5449887"/>
            <a:ext cx="3582900" cy="3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 Am Coll Cardiol. 1983;1:574, Letter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9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EAF6"/>
              </a:buClr>
              <a:buSzPts val="4400"/>
              <a:buFont typeface="Calibri"/>
              <a:buNone/>
            </a:pPr>
            <a:r>
              <a:rPr lang="en-US" sz="4400" b="1" i="0" u="sng" strike="noStrike" cap="none">
                <a:solidFill>
                  <a:srgbClr val="DDEAF6"/>
                </a:solidFill>
                <a:latin typeface="Calibri"/>
                <a:ea typeface="Calibri"/>
                <a:cs typeface="Calibri"/>
                <a:sym typeface="Calibri"/>
              </a:rPr>
              <a:t>Family History</a:t>
            </a:r>
            <a:endParaRPr/>
          </a:p>
        </p:txBody>
      </p:sp>
      <p:sp>
        <p:nvSpPr>
          <p:cNvPr id="129" name="Google Shape;129;p19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His </a:t>
            </a:r>
            <a:r>
              <a:rPr lang="en-US" sz="2800" b="0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father</a:t>
            </a:r>
            <a:r>
              <a:rPr lang="en-US"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died suddenly at the age of 49 years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260"/>
              </a:spcBef>
              <a:spcAft>
                <a:spcPts val="0"/>
              </a:spcAft>
              <a:buClr>
                <a:srgbClr val="FFC000"/>
              </a:buClr>
              <a:buSzPts val="2600"/>
              <a:buFont typeface="Arial"/>
              <a:buNone/>
            </a:pPr>
            <a:r>
              <a:rPr lang="en-US" sz="2600" b="0" i="1" u="none" strike="noStrike" cap="non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(Family history of premature CHD)</a:t>
            </a:r>
            <a:endParaRPr/>
          </a:p>
          <a:p>
            <a:pPr marL="911225" marR="0" lvl="1" indent="-454025" algn="r" rtl="0">
              <a:lnSpc>
                <a:spcPct val="90000"/>
              </a:lnSpc>
              <a:spcBef>
                <a:spcPts val="240"/>
              </a:spcBef>
              <a:spcAft>
                <a:spcPts val="0"/>
              </a:spcAft>
              <a:buClr>
                <a:srgbClr val="FFC000"/>
              </a:buClr>
              <a:buSzPts val="2400"/>
              <a:buFont typeface="Arial"/>
              <a:buChar char="•"/>
            </a:pPr>
            <a:r>
              <a:rPr lang="en-US" sz="2400" b="0" i="1" u="none" strike="noStrike" cap="non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CHD in male first degree relative &lt;55 years</a:t>
            </a:r>
            <a:endParaRPr/>
          </a:p>
          <a:p>
            <a:pPr marL="911225" marR="0" lvl="1" indent="-454025" algn="r" rtl="0">
              <a:lnSpc>
                <a:spcPct val="90000"/>
              </a:lnSpc>
              <a:spcBef>
                <a:spcPts val="240"/>
              </a:spcBef>
              <a:spcAft>
                <a:spcPts val="0"/>
              </a:spcAft>
              <a:buClr>
                <a:srgbClr val="FFC000"/>
              </a:buClr>
              <a:buSzPts val="2400"/>
              <a:buFont typeface="Arial"/>
              <a:buChar char="•"/>
            </a:pPr>
            <a:r>
              <a:rPr lang="en-US" sz="2400" b="0" i="1" u="none" strike="noStrike" cap="non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CHD in female first degree relative &lt;65 years)</a:t>
            </a:r>
            <a:endParaRPr/>
          </a:p>
          <a:p>
            <a:pPr marL="228600" marR="0" lvl="0" indent="-76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1" u="none" strike="noStrike" cap="none">
              <a:solidFill>
                <a:srgbClr val="FFC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0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EAF6"/>
              </a:buClr>
              <a:buSzPts val="4400"/>
              <a:buFont typeface="Calibri"/>
              <a:buNone/>
            </a:pPr>
            <a:r>
              <a:rPr lang="en-US" sz="4400" b="1" i="0" u="sng" strike="noStrike" cap="none">
                <a:solidFill>
                  <a:srgbClr val="DDEAF6"/>
                </a:solidFill>
                <a:latin typeface="Calibri"/>
                <a:ea typeface="Calibri"/>
                <a:cs typeface="Calibri"/>
                <a:sym typeface="Calibri"/>
              </a:rPr>
              <a:t>Patient Lifestyle</a:t>
            </a:r>
            <a:endParaRPr/>
          </a:p>
        </p:txBody>
      </p:sp>
      <p:sp>
        <p:nvSpPr>
          <p:cNvPr id="135" name="Google Shape;135;p20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He </a:t>
            </a:r>
            <a:r>
              <a:rPr lang="en-US" sz="2800" b="0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smokes</a:t>
            </a:r>
            <a:r>
              <a:rPr lang="en-US"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10-15 cigarettes a day.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He spends his leisure time watching TV, reading magazines and newspapers or in cafees. He never walks or exercises. 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1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  <p:sp>
        <p:nvSpPr>
          <p:cNvPr id="141" name="Google Shape;141;p21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EAF6"/>
              </a:buClr>
              <a:buSzPts val="3600"/>
              <a:buFont typeface="Calibri"/>
              <a:buNone/>
            </a:pPr>
            <a:r>
              <a:rPr lang="en-US" sz="3600" b="1" i="0" u="sng" strike="noStrike" cap="none">
                <a:solidFill>
                  <a:srgbClr val="DDEAF6"/>
                </a:solidFill>
                <a:latin typeface="Calibri"/>
                <a:ea typeface="Calibri"/>
                <a:cs typeface="Calibri"/>
                <a:sym typeface="Calibri"/>
              </a:rPr>
              <a:t>Probability Estimate</a:t>
            </a:r>
            <a:br>
              <a:rPr lang="en-US"/>
            </a:br>
            <a:r>
              <a:rPr lang="en-US" sz="3600" b="1" i="0" u="sng" strike="noStrike" cap="none">
                <a:solidFill>
                  <a:srgbClr val="DDEAF6"/>
                </a:solidFill>
                <a:latin typeface="Calibri"/>
                <a:ea typeface="Calibri"/>
                <a:cs typeface="Calibri"/>
                <a:sym typeface="Calibri"/>
              </a:rPr>
              <a:t>the Diamond and Forrester approach</a:t>
            </a:r>
            <a:r>
              <a:rPr lang="en-US" sz="2800" b="1" i="0" u="sng" strike="noStrike" cap="none">
                <a:solidFill>
                  <a:srgbClr val="DDEAF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42" name="Google Shape;142;p21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	The simple clinical observations of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Pts val="3200"/>
              <a:buFont typeface="Noto Sans Symbols"/>
              <a:buChar char="➢"/>
            </a:pPr>
            <a:r>
              <a:rPr lang="en-US" sz="3200" b="0" i="0" u="none" strike="noStrike" cap="non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Type of chest pain 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Pts val="2800"/>
              <a:buFont typeface="Noto Sans Symbols"/>
              <a:buChar char="➢"/>
            </a:pPr>
            <a:r>
              <a:rPr lang="en-US" sz="2800" b="0" i="0" u="none" strike="noStrike" cap="non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Age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Pts val="2800"/>
              <a:buFont typeface="Noto Sans Symbols"/>
              <a:buChar char="➢"/>
            </a:pPr>
            <a:r>
              <a:rPr lang="en-US" sz="2800" b="0" i="0" u="none" strike="noStrike" cap="non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0" i="0" u="none" strike="noStrike" cap="non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Gender</a:t>
            </a:r>
            <a:r>
              <a:rPr lang="en-US" sz="2800" b="0" i="0" u="none" strike="noStrike" cap="non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  are powerful predictors of the likelihood of CAD</a:t>
            </a:r>
            <a:endParaRPr/>
          </a:p>
        </p:txBody>
      </p:sp>
      <p:sp>
        <p:nvSpPr>
          <p:cNvPr id="143" name="Google Shape;143;p21"/>
          <p:cNvSpPr txBox="1"/>
          <p:nvPr/>
        </p:nvSpPr>
        <p:spPr>
          <a:xfrm>
            <a:off x="2728912" y="5218112"/>
            <a:ext cx="3120900" cy="3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 Engl J Med 1979;300:1350-8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2"/>
          <p:cNvSpPr/>
          <p:nvPr/>
        </p:nvSpPr>
        <p:spPr>
          <a:xfrm>
            <a:off x="0" y="5345112"/>
            <a:ext cx="1265100" cy="646200"/>
          </a:xfrm>
          <a:prstGeom prst="ellipse">
            <a:avLst/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22"/>
          <p:cNvSpPr/>
          <p:nvPr/>
        </p:nvSpPr>
        <p:spPr>
          <a:xfrm>
            <a:off x="6554787" y="5370512"/>
            <a:ext cx="998400" cy="646200"/>
          </a:xfrm>
          <a:prstGeom prst="ellipse">
            <a:avLst/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22"/>
          <p:cNvSpPr/>
          <p:nvPr/>
        </p:nvSpPr>
        <p:spPr>
          <a:xfrm>
            <a:off x="138112" y="3767137"/>
            <a:ext cx="1265100" cy="646200"/>
          </a:xfrm>
          <a:prstGeom prst="ellipse">
            <a:avLst/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22"/>
          <p:cNvSpPr/>
          <p:nvPr/>
        </p:nvSpPr>
        <p:spPr>
          <a:xfrm>
            <a:off x="2544762" y="3767137"/>
            <a:ext cx="843000" cy="646200"/>
          </a:xfrm>
          <a:prstGeom prst="ellipse">
            <a:avLst/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3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85800" marR="0" lvl="1" indent="-22860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Noto Sans Symbols"/>
              <a:buChar char="▪"/>
            </a:pPr>
            <a:r>
              <a:rPr lang="en-US" sz="3600" b="0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 </a:t>
            </a:r>
            <a:r>
              <a:rPr lang="en-US" sz="3600" b="0" i="1" u="sng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64-year-old</a:t>
            </a:r>
            <a:r>
              <a:rPr lang="en-US" sz="3600" b="0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marL="685800" marR="0" lvl="1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Noto Sans Symbols"/>
              <a:buChar char="▪"/>
            </a:pPr>
            <a:r>
              <a:rPr lang="en-US" sz="3600" b="0" i="1" u="sng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</a:t>
            </a:r>
            <a:r>
              <a:rPr lang="en-US" sz="3600" b="0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marL="685800" marR="0" lvl="1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Noto Sans Symbols"/>
              <a:buChar char="▪"/>
            </a:pPr>
            <a:r>
              <a:rPr lang="en-US" sz="3600" b="0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with </a:t>
            </a:r>
            <a:r>
              <a:rPr lang="en-US" sz="3600" b="0" i="1" u="sng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typical angina</a:t>
            </a:r>
            <a:endParaRPr/>
          </a:p>
          <a:p>
            <a:pPr marL="685800" marR="0" lvl="1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0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has a   94 % likelihood of having significant CAD</a:t>
            </a:r>
            <a:endParaRPr/>
          </a:p>
        </p:txBody>
      </p:sp>
      <p:sp>
        <p:nvSpPr>
          <p:cNvPr id="158" name="Google Shape;158;p23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EAF6"/>
              </a:buClr>
              <a:buSzPts val="3600"/>
              <a:buFont typeface="Calibri"/>
              <a:buNone/>
            </a:pPr>
            <a:r>
              <a:rPr lang="en-US" sz="3600" b="1" i="0" u="sng" strike="noStrike" cap="none">
                <a:solidFill>
                  <a:srgbClr val="DDEAF6"/>
                </a:solidFill>
                <a:latin typeface="Calibri"/>
                <a:ea typeface="Calibri"/>
                <a:cs typeface="Calibri"/>
                <a:sym typeface="Calibri"/>
              </a:rPr>
              <a:t>Probability Estimate</a:t>
            </a:r>
            <a:br>
              <a:rPr lang="en-US"/>
            </a:br>
            <a:r>
              <a:rPr lang="en-US" sz="3200" b="1" i="0" u="sng" strike="noStrike" cap="none">
                <a:solidFill>
                  <a:srgbClr val="DDEAF6"/>
                </a:solidFill>
                <a:latin typeface="Calibri"/>
                <a:ea typeface="Calibri"/>
                <a:cs typeface="Calibri"/>
                <a:sym typeface="Calibri"/>
              </a:rPr>
              <a:t>the Diamond and Forrester approach</a:t>
            </a:r>
            <a:r>
              <a:rPr lang="en-US" sz="2400" b="1" i="0" u="sng" strike="noStrike" cap="none">
                <a:solidFill>
                  <a:srgbClr val="DDEAF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1" indent="-22860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Noto Sans Symbols"/>
              <a:buChar char="▪"/>
            </a:pPr>
            <a:r>
              <a:rPr lang="en-US" sz="3600" b="0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 32-year-old </a:t>
            </a:r>
            <a:endParaRPr/>
          </a:p>
          <a:p>
            <a:pPr marL="228600" marR="0" lvl="1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Noto Sans Symbols"/>
              <a:buChar char="▪"/>
            </a:pPr>
            <a:r>
              <a:rPr lang="en-US" sz="3600" b="0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Woman (premenopausal)</a:t>
            </a:r>
            <a:endParaRPr/>
          </a:p>
          <a:p>
            <a:pPr marL="228600" marR="0" lvl="1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Noto Sans Symbols"/>
              <a:buChar char="▪"/>
            </a:pPr>
            <a:r>
              <a:rPr lang="en-US" sz="3600" b="0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with nonanginal chest pain </a:t>
            </a:r>
            <a:endParaRPr/>
          </a:p>
          <a:p>
            <a:pPr marL="228600" marR="0" lvl="1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0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has a   2% chance of CAD </a:t>
            </a:r>
            <a:endParaRPr/>
          </a:p>
        </p:txBody>
      </p:sp>
      <p:sp>
        <p:nvSpPr>
          <p:cNvPr id="164" name="Google Shape;164;p24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EAF6"/>
              </a:buClr>
              <a:buSzPts val="3600"/>
              <a:buFont typeface="Calibri"/>
              <a:buNone/>
            </a:pPr>
            <a:r>
              <a:rPr lang="en-US" sz="3600" b="1" i="0" u="sng" strike="noStrike" cap="none">
                <a:solidFill>
                  <a:srgbClr val="DDEAF6"/>
                </a:solidFill>
                <a:latin typeface="Calibri"/>
                <a:ea typeface="Calibri"/>
                <a:cs typeface="Calibri"/>
                <a:sym typeface="Calibri"/>
              </a:rPr>
              <a:t>Probability Estimate</a:t>
            </a:r>
            <a:br>
              <a:rPr lang="en-US"/>
            </a:br>
            <a:r>
              <a:rPr lang="en-US" sz="3200" b="1" i="0" u="sng" strike="noStrike" cap="none">
                <a:solidFill>
                  <a:srgbClr val="DDEAF6"/>
                </a:solidFill>
                <a:latin typeface="Calibri"/>
                <a:ea typeface="Calibri"/>
                <a:cs typeface="Calibri"/>
                <a:sym typeface="Calibri"/>
              </a:rPr>
              <a:t>the Diamond and Forrester approach</a:t>
            </a:r>
            <a:r>
              <a:rPr lang="en-US" sz="2400" b="1" i="0" u="sng" strike="noStrike" cap="none">
                <a:solidFill>
                  <a:srgbClr val="DDEAF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5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  <p:sp>
        <p:nvSpPr>
          <p:cNvPr id="170" name="Google Shape;170;p25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EAF6"/>
              </a:buClr>
              <a:buSzPts val="3600"/>
              <a:buFont typeface="Calibri"/>
              <a:buNone/>
            </a:pPr>
            <a:r>
              <a:rPr lang="en-US" sz="3600" b="1" i="0" u="sng" strike="noStrike" cap="none">
                <a:solidFill>
                  <a:srgbClr val="DDEAF6"/>
                </a:solidFill>
                <a:latin typeface="Calibri"/>
                <a:ea typeface="Calibri"/>
                <a:cs typeface="Calibri"/>
                <a:sym typeface="Calibri"/>
              </a:rPr>
              <a:t>Probability Estimate</a:t>
            </a:r>
            <a:br>
              <a:rPr lang="en-US"/>
            </a:br>
            <a:r>
              <a:rPr lang="en-US" sz="3200" b="1" i="0" u="sng" strike="noStrike" cap="none">
                <a:solidFill>
                  <a:srgbClr val="DDEAF6"/>
                </a:solidFill>
                <a:latin typeface="Calibri"/>
                <a:ea typeface="Calibri"/>
                <a:cs typeface="Calibri"/>
                <a:sym typeface="Calibri"/>
              </a:rPr>
              <a:t>The Duke and Stanford models</a:t>
            </a:r>
            <a:r>
              <a:rPr lang="en-US" sz="2400" b="1" i="0" u="sng" strike="noStrike" cap="none">
                <a:solidFill>
                  <a:srgbClr val="DDEAF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71" name="Google Shape;171;p25"/>
          <p:cNvSpPr txBox="1">
            <a:spLocks noGrp="1"/>
          </p:cNvSpPr>
          <p:nvPr>
            <p:ph type="body" idx="1"/>
          </p:nvPr>
        </p:nvSpPr>
        <p:spPr>
          <a:xfrm>
            <a:off x="685800" y="18288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The likelihood of disease for women &lt;55 years old with atypical angina and </a:t>
            </a:r>
            <a:r>
              <a:rPr lang="en-US" sz="2800" b="0" i="0" u="sng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risk factors </a:t>
            </a:r>
            <a:r>
              <a:rPr lang="en-US"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is &lt; 10%; but if 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Pts val="2800"/>
              <a:buFont typeface="Noto Sans Symbols"/>
              <a:buChar char="➢"/>
            </a:pPr>
            <a:r>
              <a:rPr lang="en-US" sz="2800" b="1" i="0" u="none" strike="noStrike" cap="non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 Diabetes,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Pts val="2800"/>
              <a:buFont typeface="Noto Sans Symbols"/>
              <a:buChar char="➢"/>
            </a:pPr>
            <a:r>
              <a:rPr lang="en-US" sz="2800" b="1" i="0" u="none" strike="noStrike" cap="non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 Smoking 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Pts val="2800"/>
              <a:buFont typeface="Noto Sans Symbols"/>
              <a:buChar char="➢"/>
            </a:pPr>
            <a:r>
              <a:rPr lang="en-US" sz="2800" b="1" i="0" u="none" strike="noStrike" cap="non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 Dyslipidemia 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are present, the likelihood jumps to 40 %.</a:t>
            </a:r>
            <a:endParaRPr/>
          </a:p>
        </p:txBody>
      </p:sp>
      <p:sp>
        <p:nvSpPr>
          <p:cNvPr id="172" name="Google Shape;172;p25"/>
          <p:cNvSpPr txBox="1"/>
          <p:nvPr/>
        </p:nvSpPr>
        <p:spPr>
          <a:xfrm>
            <a:off x="3013075" y="5116512"/>
            <a:ext cx="31956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br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Ann Intern Med 1993;118:81-90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555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6"/>
          <p:cNvSpPr/>
          <p:nvPr/>
        </p:nvSpPr>
        <p:spPr>
          <a:xfrm>
            <a:off x="3429000" y="5486400"/>
            <a:ext cx="914400" cy="609600"/>
          </a:xfrm>
          <a:prstGeom prst="ellipse">
            <a:avLst/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26"/>
          <p:cNvSpPr/>
          <p:nvPr/>
        </p:nvSpPr>
        <p:spPr>
          <a:xfrm>
            <a:off x="4419600" y="5486400"/>
            <a:ext cx="914400" cy="609600"/>
          </a:xfrm>
          <a:prstGeom prst="ellipse">
            <a:avLst/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26"/>
          <p:cNvSpPr/>
          <p:nvPr/>
        </p:nvSpPr>
        <p:spPr>
          <a:xfrm>
            <a:off x="5724525" y="5486400"/>
            <a:ext cx="1512900" cy="609600"/>
          </a:xfrm>
          <a:prstGeom prst="ellipse">
            <a:avLst/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26"/>
          <p:cNvSpPr/>
          <p:nvPr/>
        </p:nvSpPr>
        <p:spPr>
          <a:xfrm>
            <a:off x="147637" y="3752850"/>
            <a:ext cx="806400" cy="609600"/>
          </a:xfrm>
          <a:prstGeom prst="ellipse">
            <a:avLst/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26"/>
          <p:cNvSpPr/>
          <p:nvPr/>
        </p:nvSpPr>
        <p:spPr>
          <a:xfrm>
            <a:off x="5133975" y="3657600"/>
            <a:ext cx="435000" cy="814500"/>
          </a:xfrm>
          <a:prstGeom prst="ellipse">
            <a:avLst/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26"/>
          <p:cNvSpPr/>
          <p:nvPr/>
        </p:nvSpPr>
        <p:spPr>
          <a:xfrm>
            <a:off x="5538787" y="3625850"/>
            <a:ext cx="435000" cy="814500"/>
          </a:xfrm>
          <a:prstGeom prst="ellipse">
            <a:avLst/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7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EAF6"/>
              </a:buClr>
              <a:buSzPts val="4400"/>
              <a:buFont typeface="Calibri"/>
              <a:buNone/>
            </a:pPr>
            <a:r>
              <a:rPr lang="en-US" sz="4400" b="1" i="0" u="none" strike="noStrike" cap="none">
                <a:solidFill>
                  <a:srgbClr val="DDEAF6"/>
                </a:solidFill>
                <a:latin typeface="Calibri"/>
                <a:ea typeface="Calibri"/>
                <a:cs typeface="Calibri"/>
                <a:sym typeface="Calibri"/>
              </a:rPr>
              <a:t>Probability Estimate of significant  coronary artery disease</a:t>
            </a:r>
            <a:endParaRPr/>
          </a:p>
        </p:txBody>
      </p:sp>
      <p:sp>
        <p:nvSpPr>
          <p:cNvPr id="189" name="Google Shape;189;p27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3600"/>
              <a:buFont typeface="Noto Sans Symbols"/>
              <a:buChar char="➢"/>
            </a:pPr>
            <a:r>
              <a:rPr lang="en-US" sz="3600" b="0" i="0" u="none" strike="noStrike" cap="non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Age</a:t>
            </a:r>
            <a:endParaRPr/>
          </a:p>
          <a:p>
            <a:pPr marL="228600" marR="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Pts val="3600"/>
              <a:buFont typeface="Noto Sans Symbols"/>
              <a:buChar char="➢"/>
            </a:pPr>
            <a:r>
              <a:rPr lang="en-US" sz="3600" b="0" i="0" u="none" strike="noStrike" cap="non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Gender</a:t>
            </a:r>
            <a:endParaRPr/>
          </a:p>
          <a:p>
            <a:pPr marL="228600" marR="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Pts val="3600"/>
              <a:buFont typeface="Noto Sans Symbols"/>
              <a:buChar char="➢"/>
            </a:pPr>
            <a:r>
              <a:rPr lang="en-US" sz="3600" b="0" i="0" u="none" strike="noStrike" cap="non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Type of chest pain</a:t>
            </a:r>
            <a:endParaRPr/>
          </a:p>
          <a:p>
            <a:pPr marL="228600" marR="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Pts val="3600"/>
              <a:buFont typeface="Noto Sans Symbols"/>
              <a:buChar char="➢"/>
            </a:pPr>
            <a:r>
              <a:rPr lang="en-US" sz="3600" b="0" i="0" u="none" strike="noStrike" cap="non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CV risk factors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8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EAF6"/>
              </a:buClr>
              <a:buSzPts val="4400"/>
              <a:buFont typeface="Calibri"/>
              <a:buNone/>
            </a:pPr>
            <a:r>
              <a:rPr lang="en-US" sz="4400" b="1" i="0" u="sng" strike="noStrike" cap="none">
                <a:solidFill>
                  <a:srgbClr val="DDEAF6"/>
                </a:solidFill>
                <a:latin typeface="Calibri"/>
                <a:ea typeface="Calibri"/>
                <a:cs typeface="Calibri"/>
                <a:sym typeface="Calibri"/>
              </a:rPr>
              <a:t>On examination</a:t>
            </a:r>
            <a:endParaRPr/>
          </a:p>
        </p:txBody>
      </p:sp>
      <p:sp>
        <p:nvSpPr>
          <p:cNvPr id="195" name="Google Shape;195;p28"/>
          <p:cNvSpPr txBox="1">
            <a:spLocks noGrp="1"/>
          </p:cNvSpPr>
          <p:nvPr>
            <p:ph type="body" idx="1"/>
          </p:nvPr>
        </p:nvSpPr>
        <p:spPr>
          <a:xfrm>
            <a:off x="628650" y="1690687"/>
            <a:ext cx="7886700" cy="44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His </a:t>
            </a:r>
            <a:r>
              <a:rPr lang="en-US" sz="3200" b="0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blood pressure </a:t>
            </a:r>
            <a:r>
              <a:rPr lang="en-US"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is 158/96 mm Hg. 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Pulse is 86 bpm.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His weight is 98 Kg, height is 176 cm, his </a:t>
            </a:r>
            <a:r>
              <a:rPr lang="en-US" sz="3200" b="0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BMI</a:t>
            </a:r>
            <a:r>
              <a:rPr lang="en-US"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is 31.6 KG/M</a:t>
            </a:r>
            <a:r>
              <a:rPr lang="en-US"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lang="en-US" sz="3200" b="0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waist circumference </a:t>
            </a:r>
            <a:r>
              <a:rPr lang="en-US"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is 104 cm.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Otherwise, physical exam was unremarkable.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9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EAF6"/>
              </a:buClr>
              <a:buSzPts val="4400"/>
              <a:buFont typeface="Calibri"/>
              <a:buNone/>
            </a:pPr>
            <a:r>
              <a:rPr lang="en-US" sz="4400" b="1" i="0" u="sng" strike="noStrike" cap="none">
                <a:solidFill>
                  <a:srgbClr val="DDEAF6"/>
                </a:solidFill>
                <a:latin typeface="Calibri"/>
                <a:ea typeface="Calibri"/>
                <a:cs typeface="Calibri"/>
                <a:sym typeface="Calibri"/>
              </a:rPr>
              <a:t>Investigations Performed</a:t>
            </a:r>
            <a:br>
              <a:rPr lang="en-US"/>
            </a:br>
            <a:endParaRPr/>
          </a:p>
        </p:txBody>
      </p:sp>
      <p:sp>
        <p:nvSpPr>
          <p:cNvPr id="201" name="Google Shape;201;p29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lang="en-US" sz="3200" b="1" i="0" u="sng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Lab tests:</a:t>
            </a:r>
            <a:endParaRPr/>
          </a:p>
          <a:p>
            <a:pPr marL="685800" marR="0" lvl="1" indent="-228600" algn="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TC…261 mg/dl </a:t>
            </a:r>
            <a:endParaRPr/>
          </a:p>
          <a:p>
            <a:pPr marL="685800" marR="0" lvl="1" indent="-228600" algn="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LDL-C….172 mg/dl</a:t>
            </a:r>
            <a:endParaRPr/>
          </a:p>
          <a:p>
            <a:pPr marL="685800" marR="0" lvl="1" indent="-228600" algn="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HDL-C…. 50 </a:t>
            </a:r>
            <a:endParaRPr/>
          </a:p>
          <a:p>
            <a:pPr marL="685800" marR="0" lvl="1" indent="-228600" algn="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TG…113 mg/dl</a:t>
            </a:r>
            <a:endParaRPr/>
          </a:p>
          <a:p>
            <a:pPr marL="685800" marR="0" lvl="1" indent="-228600" algn="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FBS….108 mg/dl </a:t>
            </a:r>
            <a:endParaRPr/>
          </a:p>
          <a:p>
            <a:pPr marL="685800" marR="0" lvl="1" indent="-228600" algn="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Other lab. Test (kidney and liver functions, CBC, serum electrolytes, thyroid function, urinary albumin) were unremarkable.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0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  <p:sp>
        <p:nvSpPr>
          <p:cNvPr id="207" name="Google Shape;207;p30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EAF6"/>
              </a:buClr>
              <a:buSzPts val="3600"/>
              <a:buFont typeface="Calibri"/>
              <a:buNone/>
            </a:pPr>
            <a:r>
              <a:rPr lang="en-US" sz="3600" b="1" i="1" u="sng" strike="noStrike" cap="none">
                <a:solidFill>
                  <a:srgbClr val="DDEAF6"/>
                </a:solidFill>
                <a:latin typeface="Calibri"/>
                <a:ea typeface="Calibri"/>
                <a:cs typeface="Calibri"/>
                <a:sym typeface="Calibri"/>
              </a:rPr>
              <a:t>Risk Factors for CAD</a:t>
            </a:r>
            <a:r>
              <a:rPr lang="en-US" sz="2400" b="1" i="0" u="sng" strike="noStrike" cap="none">
                <a:solidFill>
                  <a:srgbClr val="DDEAF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208" name="Google Shape;208;p30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Increase the likelihood that CAD will be present</a:t>
            </a:r>
            <a:endParaRPr/>
          </a:p>
          <a:p>
            <a:pPr marL="685800" marR="0" lvl="1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cigarette smoking</a:t>
            </a:r>
            <a:endParaRPr/>
          </a:p>
          <a:p>
            <a:pPr marL="685800" marR="0" lvl="1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hyperlipidemia</a:t>
            </a:r>
            <a:endParaRPr/>
          </a:p>
          <a:p>
            <a:pPr marL="685800" marR="0" lvl="1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diabetes</a:t>
            </a:r>
            <a:endParaRPr/>
          </a:p>
          <a:p>
            <a:pPr marL="685800" marR="0" lvl="1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hypertension</a:t>
            </a:r>
            <a:endParaRPr/>
          </a:p>
          <a:p>
            <a:pPr marL="685800" marR="0" lvl="1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family history of premature CAD </a:t>
            </a:r>
            <a:endParaRPr/>
          </a:p>
          <a:p>
            <a:pPr marL="685800" marR="0" lvl="1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past history of CVA or PVD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1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lang="en-US" sz="4000" b="1" i="1" u="sng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What is the most appropriate test to rule in/out coronary artery disease?</a:t>
            </a:r>
            <a:endParaRPr/>
          </a:p>
        </p:txBody>
      </p:sp>
      <p:sp>
        <p:nvSpPr>
          <p:cNvPr id="214" name="Google Shape;214;p31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14350" marR="0" lvl="0" indent="-5143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AutoNum type="arabicPeriod"/>
            </a:pPr>
            <a:r>
              <a:rPr lang="en-US"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An ECG stress test</a:t>
            </a:r>
            <a:endParaRPr/>
          </a:p>
          <a:p>
            <a:pPr marL="514350" marR="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AutoNum type="arabicPeriod"/>
            </a:pPr>
            <a:r>
              <a:rPr lang="en-US"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Transthoracic echocardiography</a:t>
            </a:r>
            <a:endParaRPr/>
          </a:p>
          <a:p>
            <a:pPr marL="514350" marR="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AutoNum type="arabicPeriod"/>
            </a:pPr>
            <a:r>
              <a:rPr lang="en-US"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Resting myocardial perfusion scintigraphy</a:t>
            </a:r>
            <a:endParaRPr/>
          </a:p>
          <a:p>
            <a:pPr marL="514350" marR="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AutoNum type="arabicPeriod"/>
            </a:pPr>
            <a:r>
              <a:rPr lang="en-US"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Electron beam computed tomography for coronary calcium</a:t>
            </a:r>
            <a:endParaRPr/>
          </a:p>
          <a:p>
            <a:pPr marL="514350" marR="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AutoNum type="arabicPeriod"/>
            </a:pPr>
            <a:r>
              <a:rPr lang="en-US"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Coronary CT angiography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37649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3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  <p:sp>
        <p:nvSpPr>
          <p:cNvPr id="225" name="Google Shape;225;p33"/>
          <p:cNvSpPr txBox="1">
            <a:spLocks noGrp="1"/>
          </p:cNvSpPr>
          <p:nvPr>
            <p:ph type="title"/>
          </p:nvPr>
        </p:nvSpPr>
        <p:spPr>
          <a:xfrm>
            <a:off x="685800" y="5334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EAF6"/>
              </a:buClr>
              <a:buSzPts val="3200"/>
              <a:buFont typeface="Calibri"/>
              <a:buNone/>
            </a:pPr>
            <a:r>
              <a:rPr lang="en-US" sz="3200" b="1" i="0" u="sng" strike="noStrike" cap="none">
                <a:solidFill>
                  <a:srgbClr val="DDEAF6"/>
                </a:solidFill>
                <a:latin typeface="Calibri"/>
                <a:ea typeface="Calibri"/>
                <a:cs typeface="Calibri"/>
                <a:sym typeface="Calibri"/>
              </a:rPr>
              <a:t>Stress Tests - cost issues </a:t>
            </a:r>
            <a:endParaRPr/>
          </a:p>
        </p:txBody>
      </p:sp>
      <p:sp>
        <p:nvSpPr>
          <p:cNvPr id="226" name="Google Shape;226;p33"/>
          <p:cNvSpPr txBox="1">
            <a:spLocks noGrp="1"/>
          </p:cNvSpPr>
          <p:nvPr>
            <p:ph type="body" idx="1"/>
          </p:nvPr>
        </p:nvSpPr>
        <p:spPr>
          <a:xfrm>
            <a:off x="693737" y="1752600"/>
            <a:ext cx="7772400" cy="41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exercise ECG is least costly 		  1X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stress echocardiography  2X                  2X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stress SPECT myocardial imaging 	  5X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coronary angiography 			  20X	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1825" y="773112"/>
            <a:ext cx="7286625" cy="51196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84362" y="1658937"/>
            <a:ext cx="4838700" cy="36433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85800" marR="0" lvl="1" indent="-22860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lang="en-US" sz="2400" b="0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Exercise stress test </a:t>
            </a:r>
            <a:r>
              <a:rPr lang="en-US"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was positive </a:t>
            </a:r>
            <a:r>
              <a:rPr lang="en-US" sz="2400" b="0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with 1.5 mm ST segment depression</a:t>
            </a:r>
            <a:r>
              <a:rPr lang="en-US"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at  </a:t>
            </a:r>
            <a:r>
              <a:rPr lang="en-US" sz="2400" b="0" i="1" u="none" strike="noStrike" cap="non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stage IV of Bruce protocol</a:t>
            </a:r>
            <a:r>
              <a:rPr lang="en-US"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/>
          </a:p>
          <a:p>
            <a:pPr marL="685800" marR="0" lvl="1" indent="-228600" algn="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lang="en-US" sz="2400" b="0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Duration of exercise </a:t>
            </a:r>
            <a:r>
              <a:rPr lang="en-US"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was </a:t>
            </a:r>
            <a:r>
              <a:rPr lang="en-US" sz="2400" b="0" i="1" u="none" strike="noStrike" cap="non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10:40 min</a:t>
            </a:r>
            <a:r>
              <a:rPr lang="en-US"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marL="685800" marR="0" lvl="1" indent="-228600" algn="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Patient achieved 90% of his predicted max. heart rate with </a:t>
            </a:r>
            <a:r>
              <a:rPr lang="en-US" sz="2400" b="0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appropriate BP response</a:t>
            </a:r>
            <a:r>
              <a:rPr lang="en-US"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marL="685800" marR="0" lvl="1" indent="-228600" algn="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Patient felt </a:t>
            </a:r>
            <a:r>
              <a:rPr lang="en-US" sz="2400" b="0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mild chest discomfort </a:t>
            </a:r>
            <a:r>
              <a:rPr lang="en-US"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at peak exercise which </a:t>
            </a:r>
            <a:r>
              <a:rPr lang="en-US" sz="2400" b="0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soon disappeared </a:t>
            </a:r>
            <a:r>
              <a:rPr lang="en-US"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 min. into recovery.</a:t>
            </a:r>
            <a:endParaRPr/>
          </a:p>
        </p:txBody>
      </p:sp>
      <p:sp>
        <p:nvSpPr>
          <p:cNvPr id="242" name="Google Shape;242;p36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 sz="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Exercise Stress Test Results:</a:t>
            </a:r>
            <a:br>
              <a:rPr lang="en-US"/>
            </a:b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7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EAF6"/>
              </a:buClr>
              <a:buSzPts val="4400"/>
              <a:buFont typeface="Calibri"/>
              <a:buNone/>
            </a:pPr>
            <a:r>
              <a:rPr lang="en-US" sz="4400" b="1" i="0" u="none" strike="noStrike" cap="none">
                <a:solidFill>
                  <a:srgbClr val="DDEAF6"/>
                </a:solidFill>
                <a:latin typeface="Calibri"/>
                <a:ea typeface="Calibri"/>
                <a:cs typeface="Calibri"/>
                <a:sym typeface="Calibri"/>
              </a:rPr>
              <a:t>     </a:t>
            </a:r>
            <a:r>
              <a:rPr lang="en-US" sz="3600" b="1" i="0" u="none" strike="noStrike" cap="none">
                <a:solidFill>
                  <a:srgbClr val="DDEAF6"/>
                </a:solidFill>
                <a:latin typeface="Calibri"/>
                <a:ea typeface="Calibri"/>
                <a:cs typeface="Calibri"/>
                <a:sym typeface="Calibri"/>
              </a:rPr>
              <a:t>Goals of Current Therapy of Angina</a:t>
            </a:r>
            <a:endParaRPr/>
          </a:p>
        </p:txBody>
      </p:sp>
      <p:sp>
        <p:nvSpPr>
          <p:cNvPr id="248" name="Google Shape;248;p37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Control of anginal Symptoms</a:t>
            </a:r>
            <a:endParaRPr/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Reduction of major adverse cardiovascular events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8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EAF6"/>
              </a:buClr>
              <a:buSzPts val="4400"/>
              <a:buFont typeface="Calibri"/>
              <a:buNone/>
            </a:pPr>
            <a:r>
              <a:rPr lang="en-US" sz="4400" b="1" i="0" u="sng" strike="noStrike" cap="none">
                <a:solidFill>
                  <a:srgbClr val="DDEAF6"/>
                </a:solidFill>
                <a:latin typeface="Calibri"/>
                <a:ea typeface="Calibri"/>
                <a:cs typeface="Calibri"/>
                <a:sym typeface="Calibri"/>
              </a:rPr>
              <a:t>Approaches for management</a:t>
            </a:r>
            <a:endParaRPr/>
          </a:p>
        </p:txBody>
      </p:sp>
      <p:sp>
        <p:nvSpPr>
          <p:cNvPr id="254" name="Google Shape;254;p38"/>
          <p:cNvSpPr txBox="1">
            <a:spLocks noGrp="1"/>
          </p:cNvSpPr>
          <p:nvPr>
            <p:ph type="body" idx="1"/>
          </p:nvPr>
        </p:nvSpPr>
        <p:spPr>
          <a:xfrm>
            <a:off x="628650" y="1531937"/>
            <a:ext cx="7886700" cy="46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2800"/>
              <a:buFont typeface="Arial"/>
              <a:buChar char="•"/>
            </a:pPr>
            <a:r>
              <a:rPr lang="en-US" sz="2800" b="1" i="1" u="none" strike="noStrike" cap="non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Lifestyle modification </a:t>
            </a:r>
            <a:r>
              <a:rPr lang="en-US" sz="2400" b="0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(Management should routinely include lifestyle modifications, including smoking cessation, weight control, and regular exercise, and aggressive control of other cardiovascular risk factors).</a:t>
            </a:r>
            <a:endParaRPr/>
          </a:p>
          <a:p>
            <a:pPr marL="228600" marR="0" lvl="0" indent="-76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1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C000"/>
              </a:buClr>
              <a:buSzPts val="2800"/>
              <a:buFont typeface="Arial"/>
              <a:buChar char="•"/>
            </a:pPr>
            <a:r>
              <a:rPr lang="en-US" sz="2800" b="1" i="1" u="none" strike="noStrike" cap="non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Drugs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 </a:t>
            </a:r>
            <a:r>
              <a:rPr lang="en-US" sz="2800" b="0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Antianginal agents</a:t>
            </a:r>
            <a:r>
              <a:rPr lang="en-US"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...B-blockers, sublingual nitrates     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 </a:t>
            </a:r>
            <a:r>
              <a:rPr lang="en-US" sz="2800" b="0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Vasculoprotective agents…</a:t>
            </a:r>
            <a:r>
              <a:rPr lang="en-US"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aspirin, statins, ACE-I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" name="Google Shape;259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6550" y="342900"/>
            <a:ext cx="8385174" cy="5927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40"/>
          <p:cNvSpPr txBox="1">
            <a:spLocks noGrp="1"/>
          </p:cNvSpPr>
          <p:nvPr>
            <p:ph type="body" idx="1"/>
          </p:nvPr>
        </p:nvSpPr>
        <p:spPr>
          <a:xfrm>
            <a:off x="628650" y="1531937"/>
            <a:ext cx="7886700" cy="46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 b="0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Revascularization (performed by any technique) has </a:t>
            </a:r>
            <a:r>
              <a:rPr lang="en-US" sz="2800" b="0" i="1" u="sng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not been </a:t>
            </a:r>
            <a:r>
              <a:rPr lang="en-US" sz="2800" b="0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shown to decrease the risk of myocardial infarction or death from coronary artery disease in patients with chronic stable angina and preserved left ventricular function.</a:t>
            </a:r>
            <a:endParaRPr/>
          </a:p>
        </p:txBody>
      </p:sp>
      <p:sp>
        <p:nvSpPr>
          <p:cNvPr id="265" name="Google Shape;265;p40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EAF6"/>
              </a:buClr>
              <a:buSzPts val="4400"/>
              <a:buFont typeface="Calibri"/>
              <a:buNone/>
            </a:pPr>
            <a:r>
              <a:rPr lang="en-US" sz="4400" b="1" i="0" u="none" strike="noStrike" cap="none">
                <a:solidFill>
                  <a:srgbClr val="DDEAF6"/>
                </a:solidFill>
                <a:latin typeface="Calibri"/>
                <a:ea typeface="Calibri"/>
                <a:cs typeface="Calibri"/>
                <a:sym typeface="Calibri"/>
              </a:rPr>
              <a:t>Revascularization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Google Shape;270;p41"/>
          <p:cNvPicPr preferRelativeResize="0"/>
          <p:nvPr/>
        </p:nvPicPr>
        <p:blipFill rotWithShape="1">
          <a:blip r:embed="rId3">
            <a:alphaModFix/>
          </a:blip>
          <a:srcRect l="41875" t="21996" r="22278" b="33508"/>
          <a:stretch/>
        </p:blipFill>
        <p:spPr>
          <a:xfrm>
            <a:off x="425450" y="384175"/>
            <a:ext cx="8091488" cy="61356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42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EAF6"/>
              </a:buClr>
              <a:buSzPts val="4400"/>
              <a:buFont typeface="Calibri"/>
              <a:buNone/>
            </a:pPr>
            <a:r>
              <a:rPr lang="en-US" sz="4400" b="1" i="0" u="sng" strike="noStrike" cap="none">
                <a:solidFill>
                  <a:srgbClr val="DDEAF6"/>
                </a:solidFill>
                <a:latin typeface="Calibri"/>
                <a:ea typeface="Calibri"/>
                <a:cs typeface="Calibri"/>
                <a:sym typeface="Calibri"/>
              </a:rPr>
              <a:t>Approaches for management</a:t>
            </a:r>
            <a:endParaRPr/>
          </a:p>
        </p:txBody>
      </p:sp>
      <p:sp>
        <p:nvSpPr>
          <p:cNvPr id="276" name="Google Shape;276;p42"/>
          <p:cNvSpPr txBox="1">
            <a:spLocks noGrp="1"/>
          </p:cNvSpPr>
          <p:nvPr>
            <p:ph type="body" idx="1"/>
          </p:nvPr>
        </p:nvSpPr>
        <p:spPr>
          <a:xfrm>
            <a:off x="628650" y="1690687"/>
            <a:ext cx="7886700" cy="44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 b="0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Several trials have indicated that treatment with a combination of </a:t>
            </a:r>
            <a:r>
              <a:rPr lang="en-US" sz="2800" b="0" i="1" u="none" strike="noStrike" cap="non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anti-ischemic and vasculoprotective agents</a:t>
            </a:r>
            <a:r>
              <a:rPr lang="en-US" sz="2800" b="0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, along with </a:t>
            </a:r>
            <a:r>
              <a:rPr lang="en-US" sz="2800" b="0" i="1" u="none" strike="noStrike" cap="non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lifestyle changes </a:t>
            </a:r>
            <a:r>
              <a:rPr lang="en-US" sz="2800" b="0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— 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en-US" sz="2800" b="0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with the </a:t>
            </a:r>
            <a:r>
              <a:rPr lang="en-US" sz="2800" b="0" i="1" u="none" strike="noStrike" cap="non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option to proceed to percutaneous revascularization if symptoms worsen </a:t>
            </a:r>
            <a:r>
              <a:rPr lang="en-US" sz="2800" b="0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— results in rates of myocardial infarction and death that are not significantly different from those associated with revascularization in patients with </a:t>
            </a:r>
            <a:r>
              <a:rPr lang="en-US" sz="2800" b="0" i="1" u="none" strike="noStrike" cap="non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class I or II stable angina </a:t>
            </a:r>
            <a:r>
              <a:rPr lang="en-US" sz="2800" b="0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whose disease involves one or two vessels.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43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 b="0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Lifestyle-limiting angina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 b="0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Early onset of ischemia on stress testing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 b="0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ST-segment depression of 2 mm or more.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 b="0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 large ischemic burden on nuclear or echocardiographic stress testing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 b="0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Left ventricular systolic dysfunction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 b="0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Diabetes?</a:t>
            </a:r>
            <a:endParaRPr/>
          </a:p>
        </p:txBody>
      </p:sp>
      <p:sp>
        <p:nvSpPr>
          <p:cNvPr id="282" name="Google Shape;282;p43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4400"/>
              <a:buFont typeface="Calibri"/>
              <a:buNone/>
            </a:pPr>
            <a:r>
              <a:rPr lang="en-US" sz="4400" b="1" i="0" u="none" strike="noStrike" cap="non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REVASCULARIZATION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4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3200"/>
              <a:buFont typeface="Arial"/>
              <a:buNone/>
            </a:pPr>
            <a:r>
              <a:rPr lang="en-US" sz="3200" b="0" i="1" u="none" strike="noStrike" cap="non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High-risk angiographic features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lang="en-US" sz="3200" b="0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Symptomatic multivessel disease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lang="en-US" sz="3200" b="0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Left main coronary artery disease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lang="en-US" sz="3200" b="0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Proximal left anterior descending artery disease  </a:t>
            </a:r>
            <a:endParaRPr/>
          </a:p>
        </p:txBody>
      </p:sp>
      <p:sp>
        <p:nvSpPr>
          <p:cNvPr id="288" name="Google Shape;288;p44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4400"/>
              <a:buFont typeface="Calibri"/>
              <a:buNone/>
            </a:pPr>
            <a:r>
              <a:rPr lang="en-US" sz="4400" b="1" i="0" u="none" strike="noStrike" cap="non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REVASCULARIZATION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3" name="Google Shape;293;p45"/>
          <p:cNvPicPr preferRelativeResize="0"/>
          <p:nvPr/>
        </p:nvPicPr>
        <p:blipFill rotWithShape="1">
          <a:blip r:embed="rId3">
            <a:alphaModFix/>
          </a:blip>
          <a:srcRect l="23331" t="21109" r="24165" b="26665"/>
          <a:stretch/>
        </p:blipFill>
        <p:spPr>
          <a:xfrm>
            <a:off x="465137" y="371475"/>
            <a:ext cx="8148637" cy="6111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Google Shape;298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5937" y="436562"/>
            <a:ext cx="8137525" cy="61071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47"/>
          <p:cNvSpPr txBox="1"/>
          <p:nvPr/>
        </p:nvSpPr>
        <p:spPr>
          <a:xfrm>
            <a:off x="2744787" y="5354637"/>
            <a:ext cx="6108600" cy="2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WAGNER G: J. Cardiovasc. Pharmacol. (1992)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47"/>
          <p:cNvSpPr/>
          <p:nvPr/>
        </p:nvSpPr>
        <p:spPr>
          <a:xfrm>
            <a:off x="241300" y="282575"/>
            <a:ext cx="8458200" cy="768300"/>
          </a:xfrm>
          <a:prstGeom prst="rect">
            <a:avLst/>
          </a:prstGeom>
          <a:noFill/>
          <a:ln>
            <a:noFill/>
          </a:ln>
          <a:effectLst>
            <a:outerShdw dist="17960" dir="2700000">
              <a:srgbClr val="487AA8"/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400" b="1" i="0" u="none" strike="noStrike" cap="none">
                <a:solidFill>
                  <a:srgbClr val="DDEAF6"/>
                </a:solidFill>
                <a:latin typeface="Calibri"/>
                <a:ea typeface="Calibri"/>
                <a:cs typeface="Calibri"/>
                <a:sym typeface="Calibri"/>
              </a:rPr>
              <a:t>Improving symptoms of angina: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47"/>
          <p:cNvSpPr txBox="1"/>
          <p:nvPr/>
        </p:nvSpPr>
        <p:spPr>
          <a:xfrm>
            <a:off x="573087" y="4673600"/>
            <a:ext cx="2168400" cy="5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(32-39%)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p47"/>
          <p:cNvSpPr txBox="1"/>
          <p:nvPr/>
        </p:nvSpPr>
        <p:spPr>
          <a:xfrm>
            <a:off x="3590925" y="4662487"/>
            <a:ext cx="2170200" cy="5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(27-37%)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47"/>
          <p:cNvSpPr txBox="1"/>
          <p:nvPr/>
        </p:nvSpPr>
        <p:spPr>
          <a:xfrm>
            <a:off x="6651625" y="4664075"/>
            <a:ext cx="2170200" cy="5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(32-39%)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48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EAF6"/>
              </a:buClr>
              <a:buSzPts val="4400"/>
              <a:buFont typeface="Calibri"/>
              <a:buNone/>
            </a:pPr>
            <a:r>
              <a:rPr lang="en-US" sz="4400" b="1" i="0" u="sng" strike="noStrike" cap="none">
                <a:solidFill>
                  <a:srgbClr val="DDEAF6"/>
                </a:solidFill>
                <a:latin typeface="Calibri"/>
                <a:ea typeface="Calibri"/>
                <a:cs typeface="Calibri"/>
                <a:sym typeface="Calibri"/>
              </a:rPr>
              <a:t>Advice for follow up</a:t>
            </a:r>
            <a:endParaRPr/>
          </a:p>
        </p:txBody>
      </p:sp>
      <p:sp>
        <p:nvSpPr>
          <p:cNvPr id="313" name="Google Shape;313;p48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Symptoms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Lifestyle modification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Drugs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Laboratory work-up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Non-invasive testing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49"/>
          <p:cNvSpPr txBox="1">
            <a:spLocks noGrp="1"/>
          </p:cNvSpPr>
          <p:nvPr>
            <p:ph type="ctrTitle" idx="4294967295"/>
          </p:nvPr>
        </p:nvSpPr>
        <p:spPr>
          <a:xfrm>
            <a:off x="685800" y="1323975"/>
            <a:ext cx="77724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EAF6"/>
              </a:buClr>
              <a:buSzPts val="8000"/>
              <a:buFont typeface="Calibri"/>
              <a:buNone/>
            </a:pPr>
            <a:r>
              <a:rPr lang="en-US" sz="8000" b="1" i="0" u="none" strike="noStrike" cap="none">
                <a:solidFill>
                  <a:srgbClr val="DDEAF6"/>
                </a:solidFill>
                <a:latin typeface="Calibri"/>
                <a:ea typeface="Calibri"/>
                <a:cs typeface="Calibri"/>
                <a:sym typeface="Calibri"/>
              </a:rPr>
              <a:t>Thank You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عرض على الشاشة (4:3)</PresentationFormat>
  <Slides>36</Slides>
  <Notes>36</Notes>
  <HiddenSlides>0</HiddenSlide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36</vt:i4>
      </vt:variant>
    </vt:vector>
  </HeadingPairs>
  <TitlesOfParts>
    <vt:vector size="37" baseType="lpstr">
      <vt:lpstr>Office Theme</vt:lpstr>
      <vt:lpstr>عرض تقديمي في PowerPoint</vt:lpstr>
      <vt:lpstr>Patient Data</vt:lpstr>
      <vt:lpstr>Symptoms</vt:lpstr>
      <vt:lpstr>What is the type of chest pain the patient is experiencing?</vt:lpstr>
      <vt:lpstr>Clinical Classification of Chest Pain</vt:lpstr>
      <vt:lpstr>Family History</vt:lpstr>
      <vt:lpstr>Patient Lifestyle</vt:lpstr>
      <vt:lpstr>Probability Estimate the Diamond and Forrester approach </vt:lpstr>
      <vt:lpstr>عرض تقديمي في PowerPoint</vt:lpstr>
      <vt:lpstr>Probability Estimate the Diamond and Forrester approach </vt:lpstr>
      <vt:lpstr>Probability Estimate the Diamond and Forrester approach </vt:lpstr>
      <vt:lpstr>Probability Estimate The Duke and Stanford models </vt:lpstr>
      <vt:lpstr>عرض تقديمي في PowerPoint</vt:lpstr>
      <vt:lpstr>Probability Estimate of significant  coronary artery disease</vt:lpstr>
      <vt:lpstr>On examination</vt:lpstr>
      <vt:lpstr>Investigations Performed </vt:lpstr>
      <vt:lpstr>Risk Factors for CAD </vt:lpstr>
      <vt:lpstr>What is the most appropriate test to rule in/out coronary artery disease?</vt:lpstr>
      <vt:lpstr>عرض تقديمي في PowerPoint</vt:lpstr>
      <vt:lpstr>Stress Tests - cost issues </vt:lpstr>
      <vt:lpstr>عرض تقديمي في PowerPoint</vt:lpstr>
      <vt:lpstr>عرض تقديمي في PowerPoint</vt:lpstr>
      <vt:lpstr>Exercise Stress Test Results: </vt:lpstr>
      <vt:lpstr>     Goals of Current Therapy of Angina</vt:lpstr>
      <vt:lpstr>Approaches for management</vt:lpstr>
      <vt:lpstr>عرض تقديمي في PowerPoint</vt:lpstr>
      <vt:lpstr>Revascularization</vt:lpstr>
      <vt:lpstr>عرض تقديمي في PowerPoint</vt:lpstr>
      <vt:lpstr>Approaches for management</vt:lpstr>
      <vt:lpstr>REVASCULARIZATION</vt:lpstr>
      <vt:lpstr>REVASCULARIZATION</vt:lpstr>
      <vt:lpstr>عرض تقديمي في PowerPoint</vt:lpstr>
      <vt:lpstr>عرض تقديمي في PowerPoint</vt:lpstr>
      <vt:lpstr>عرض تقديمي في PowerPoint</vt:lpstr>
      <vt:lpstr>Advice for follow up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cp:lastModifiedBy>mostafanafady9@gmail.com</cp:lastModifiedBy>
  <cp:revision>2</cp:revision>
  <dcterms:modified xsi:type="dcterms:W3CDTF">2019-03-17T00:54:18Z</dcterms:modified>
</cp:coreProperties>
</file>