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05" r:id="rId1"/>
  </p:sldMasterIdLst>
  <p:sldIdLst>
    <p:sldId id="256" r:id="rId2"/>
    <p:sldId id="318" r:id="rId3"/>
    <p:sldId id="257" r:id="rId4"/>
    <p:sldId id="292" r:id="rId5"/>
    <p:sldId id="293" r:id="rId6"/>
    <p:sldId id="258" r:id="rId7"/>
    <p:sldId id="315" r:id="rId8"/>
    <p:sldId id="259" r:id="rId9"/>
    <p:sldId id="260" r:id="rId10"/>
    <p:sldId id="261" r:id="rId11"/>
    <p:sldId id="262" r:id="rId12"/>
    <p:sldId id="263" r:id="rId13"/>
    <p:sldId id="296" r:id="rId14"/>
    <p:sldId id="295" r:id="rId15"/>
    <p:sldId id="264" r:id="rId16"/>
    <p:sldId id="277" r:id="rId17"/>
    <p:sldId id="265" r:id="rId18"/>
    <p:sldId id="297" r:id="rId19"/>
    <p:sldId id="267" r:id="rId20"/>
    <p:sldId id="301" r:id="rId21"/>
    <p:sldId id="270" r:id="rId22"/>
    <p:sldId id="271" r:id="rId23"/>
    <p:sldId id="272" r:id="rId24"/>
    <p:sldId id="290" r:id="rId25"/>
    <p:sldId id="298" r:id="rId26"/>
    <p:sldId id="300" r:id="rId27"/>
    <p:sldId id="308" r:id="rId28"/>
    <p:sldId id="311" r:id="rId29"/>
    <p:sldId id="303" r:id="rId30"/>
    <p:sldId id="282" r:id="rId31"/>
    <p:sldId id="283" r:id="rId32"/>
    <p:sldId id="269" r:id="rId33"/>
    <p:sldId id="312" r:id="rId3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25" d="100"/>
        <a:sy n="125" d="100"/>
      </p:scale>
      <p:origin x="0" y="-10128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smtClean="0"/>
              <a:t>04-07-2018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15403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04-07-2018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81141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04-07-2018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34524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04-07-2018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32893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04-07-2018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91481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04-07-2018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23209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04-07-2018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28129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04-07-2018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03957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04-07-2018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57753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04-07-2018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31760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04-07-2018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012797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04-07-2018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590120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04-07-2018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21779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04-07-2018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890167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04-07-2018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045226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fld id="{48A87A34-81AB-432B-8DAE-1953F412C126}" type="datetimeFigureOut">
              <a:rPr lang="en-US" smtClean="0"/>
              <a:t>04-07-2018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368476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fld id="{48A87A34-81AB-432B-8DAE-1953F412C126}" type="datetimeFigureOut">
              <a:rPr lang="en-US" smtClean="0"/>
              <a:t>04-07-2018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15198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48A87A34-81AB-432B-8DAE-1953F412C126}" type="datetimeFigureOut">
              <a:rPr lang="en-US" smtClean="0"/>
              <a:pPr/>
              <a:t>04-07-2018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38887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  <p:sldLayoutId id="2147483707" r:id="rId2"/>
    <p:sldLayoutId id="2147483708" r:id="rId3"/>
    <p:sldLayoutId id="2147483709" r:id="rId4"/>
    <p:sldLayoutId id="2147483710" r:id="rId5"/>
    <p:sldLayoutId id="2147483711" r:id="rId6"/>
    <p:sldLayoutId id="2147483712" r:id="rId7"/>
    <p:sldLayoutId id="2147483713" r:id="rId8"/>
    <p:sldLayoutId id="2147483714" r:id="rId9"/>
    <p:sldLayoutId id="2147483715" r:id="rId10"/>
    <p:sldLayoutId id="2147483716" r:id="rId11"/>
    <p:sldLayoutId id="2147483717" r:id="rId12"/>
    <p:sldLayoutId id="2147483718" r:id="rId13"/>
    <p:sldLayoutId id="2147483719" r:id="rId14"/>
    <p:sldLayoutId id="2147483720" r:id="rId15"/>
    <p:sldLayoutId id="2147483721" r:id="rId16"/>
    <p:sldLayoutId id="2147483722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298455"/>
            <a:ext cx="8825658" cy="2677648"/>
          </a:xfrm>
        </p:spPr>
        <p:txBody>
          <a:bodyPr>
            <a:normAutofit/>
          </a:bodyPr>
          <a:lstStyle/>
          <a:p>
            <a:r>
              <a:rPr lang="en-US" b="1" dirty="0"/>
              <a:t>Burden of Gynaecological cancer and inequity in cancer care in developing world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05784" y="4306040"/>
            <a:ext cx="8825658" cy="861420"/>
          </a:xfrm>
        </p:spPr>
        <p:txBody>
          <a:bodyPr>
            <a:noAutofit/>
          </a:bodyPr>
          <a:lstStyle/>
          <a:p>
            <a:r>
              <a:rPr lang="en-US" sz="3600" b="1" cap="none" dirty="0">
                <a:solidFill>
                  <a:schemeClr val="accent2"/>
                </a:solidFill>
              </a:rPr>
              <a:t>Prof. </a:t>
            </a:r>
            <a:r>
              <a:rPr lang="en-US" sz="3600" b="1" cap="none" dirty="0" err="1">
                <a:solidFill>
                  <a:schemeClr val="accent2"/>
                </a:solidFill>
              </a:rPr>
              <a:t>Haleema</a:t>
            </a:r>
            <a:r>
              <a:rPr lang="en-US" sz="3600" b="1" cap="none" dirty="0">
                <a:solidFill>
                  <a:schemeClr val="accent2"/>
                </a:solidFill>
              </a:rPr>
              <a:t> A. Hashmi</a:t>
            </a:r>
          </a:p>
          <a:p>
            <a:r>
              <a:rPr lang="en-US" sz="2000" cap="none" dirty="0">
                <a:solidFill>
                  <a:schemeClr val="accent2"/>
                </a:solidFill>
              </a:rPr>
              <a:t>Department Of Obstetrics &amp; </a:t>
            </a:r>
            <a:r>
              <a:rPr lang="en-US" sz="2000" cap="none" dirty="0" err="1">
                <a:solidFill>
                  <a:schemeClr val="accent2"/>
                </a:solidFill>
              </a:rPr>
              <a:t>Gynaecology</a:t>
            </a:r>
            <a:endParaRPr lang="en-US" sz="2000" cap="none" dirty="0">
              <a:solidFill>
                <a:schemeClr val="accent2"/>
              </a:solidFill>
            </a:endParaRPr>
          </a:p>
          <a:p>
            <a:r>
              <a:rPr lang="en-US" sz="2000" cap="none" dirty="0">
                <a:solidFill>
                  <a:schemeClr val="accent2"/>
                </a:solidFill>
              </a:rPr>
              <a:t>Liaquat National Hospital &amp; Medical College</a:t>
            </a:r>
          </a:p>
          <a:p>
            <a:r>
              <a:rPr lang="en-US" sz="2000" cap="none" dirty="0">
                <a:solidFill>
                  <a:schemeClr val="accent2"/>
                </a:solidFill>
              </a:rPr>
              <a:t>Karachi – PAKISTAN</a:t>
            </a:r>
          </a:p>
        </p:txBody>
      </p:sp>
    </p:spTree>
    <p:extLst>
      <p:ext uri="{BB962C8B-B14F-4D97-AF65-F5344CB8AC3E}">
        <p14:creationId xmlns:p14="http://schemas.microsoft.com/office/powerpoint/2010/main" val="276235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9065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565607"/>
            <a:ext cx="10018713" cy="1148211"/>
          </a:xfrm>
        </p:spPr>
        <p:txBody>
          <a:bodyPr/>
          <a:lstStyle/>
          <a:p>
            <a:r>
              <a:rPr lang="en-US" dirty="0"/>
              <a:t>Introduction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19916" y="2281288"/>
            <a:ext cx="10018713" cy="4576712"/>
          </a:xfrm>
        </p:spPr>
        <p:txBody>
          <a:bodyPr>
            <a:normAutofit lnSpcReduction="10000"/>
          </a:bodyPr>
          <a:lstStyle/>
          <a:p>
            <a:r>
              <a:rPr lang="en-US" sz="2800" dirty="0">
                <a:solidFill>
                  <a:schemeClr val="tx1"/>
                </a:solidFill>
              </a:rPr>
              <a:t>25% of all cancers </a:t>
            </a:r>
            <a:r>
              <a:rPr lang="en-US" sz="2800" dirty="0"/>
              <a:t>diagnosed in women aged </a:t>
            </a:r>
            <a:r>
              <a:rPr lang="en-US" sz="2800" dirty="0" err="1"/>
              <a:t>upto</a:t>
            </a:r>
            <a:r>
              <a:rPr lang="en-US" sz="2800" dirty="0"/>
              <a:t> 65 years in developing countries are gynaecological cancers compared to 16% in developed world.</a:t>
            </a:r>
            <a:r>
              <a:rPr lang="en-US" sz="2800" baseline="30000" dirty="0"/>
              <a:t>1</a:t>
            </a:r>
            <a:endParaRPr lang="en-US" sz="2800" dirty="0"/>
          </a:p>
          <a:p>
            <a:r>
              <a:rPr lang="en-US" sz="2800" dirty="0"/>
              <a:t>Developing countries accounted for 820265 cases (77.7%) of global estimates for new cases of commonest gynaecological cancers including cervical, corpus and ovarian cancer in </a:t>
            </a:r>
            <a:r>
              <a:rPr lang="en-US" sz="2800" dirty="0" smtClean="0"/>
              <a:t>2009.</a:t>
            </a:r>
            <a:r>
              <a:rPr lang="en-US" sz="2800" baseline="30000" dirty="0" smtClean="0"/>
              <a:t>2</a:t>
            </a:r>
          </a:p>
          <a:p>
            <a:r>
              <a:rPr lang="en-US" sz="2800" dirty="0" smtClean="0"/>
              <a:t>The data to be discussed is derived from </a:t>
            </a:r>
            <a:r>
              <a:rPr lang="en-US" sz="2800" dirty="0"/>
              <a:t>the </a:t>
            </a:r>
            <a:r>
              <a:rPr lang="en-US" sz="2800" dirty="0" smtClean="0"/>
              <a:t>comprehensive global </a:t>
            </a:r>
            <a:r>
              <a:rPr lang="en-US" sz="2800" dirty="0"/>
              <a:t>cancer statistics published by the International Agency for Research on </a:t>
            </a:r>
            <a:r>
              <a:rPr lang="en-US" sz="2800" dirty="0" smtClean="0"/>
              <a:t>Cancer (IARC</a:t>
            </a:r>
            <a:r>
              <a:rPr lang="en-US" sz="2800" dirty="0"/>
              <a:t>) of the World Health Organization (</a:t>
            </a:r>
            <a:r>
              <a:rPr lang="en-US" sz="2800" dirty="0" smtClean="0"/>
              <a:t>WHO) and prepared by GLOBOCAN.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4193075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/>
          <a:p>
            <a:r>
              <a:rPr lang="en-US" dirty="0"/>
              <a:t>Emerging global trend in gynaecological cancers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84310" y="2375555"/>
            <a:ext cx="10018713" cy="4166647"/>
          </a:xfrm>
        </p:spPr>
        <p:txBody>
          <a:bodyPr>
            <a:normAutofit/>
          </a:bodyPr>
          <a:lstStyle/>
          <a:p>
            <a:r>
              <a:rPr lang="en-US" sz="2800" dirty="0"/>
              <a:t>According to IARC (International Agency for Research on Cancer) in 2008, 53% of 12.7 million new cases of cancer and 63% of the 7.6 million cancer deaths occurred in developing countries.</a:t>
            </a:r>
            <a:r>
              <a:rPr lang="en-US" sz="2800" baseline="30000" dirty="0"/>
              <a:t>3</a:t>
            </a:r>
            <a:endParaRPr lang="en-US" sz="2800" dirty="0"/>
          </a:p>
          <a:p>
            <a:r>
              <a:rPr lang="en-US" sz="2800" dirty="0"/>
              <a:t>Three decades earlier developing countries accounted for only 15% of global cancer burden.</a:t>
            </a:r>
          </a:p>
          <a:p>
            <a:r>
              <a:rPr lang="en-US" sz="2800" dirty="0"/>
              <a:t>By the year 2020, about 10.25 million new cases of cancer would be diagnosed in developing countries compared to 5.9 million in the developed countries (IARC / GLOBOCAN 2002)</a:t>
            </a:r>
          </a:p>
        </p:txBody>
      </p:sp>
    </p:spTree>
    <p:extLst>
      <p:ext uri="{BB962C8B-B14F-4D97-AF65-F5344CB8AC3E}">
        <p14:creationId xmlns:p14="http://schemas.microsoft.com/office/powerpoint/2010/main" val="1150800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/>
              <a:t>Reasons for changing trend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84311" y="2666999"/>
            <a:ext cx="10018712" cy="3926984"/>
          </a:xfrm>
        </p:spPr>
        <p:txBody>
          <a:bodyPr>
            <a:normAutofit/>
          </a:bodyPr>
          <a:lstStyle/>
          <a:p>
            <a:r>
              <a:rPr lang="en-US" sz="2800" dirty="0"/>
              <a:t>Lifestyle changes: smoking, low fiber, high fat diet, indulgence in alcohol &amp; substance abuse</a:t>
            </a:r>
          </a:p>
          <a:p>
            <a:r>
              <a:rPr lang="en-US" sz="2800" dirty="0"/>
              <a:t>Increasing prevalence of immunosuppressive conditions such as malnutrition, tuberculosis, and HIV.</a:t>
            </a:r>
          </a:p>
          <a:p>
            <a:r>
              <a:rPr lang="en-US" sz="2800" dirty="0"/>
              <a:t>High prevalence of oncogenic infections e.g. Hepatitis B &amp; C virus, HPV &amp; Helicobacter pylori</a:t>
            </a:r>
          </a:p>
          <a:p>
            <a:r>
              <a:rPr lang="en-US" sz="2800" dirty="0"/>
              <a:t>More reporting to hospitals rather than to herbalists</a:t>
            </a:r>
          </a:p>
        </p:txBody>
      </p:sp>
    </p:spTree>
    <p:extLst>
      <p:ext uri="{BB962C8B-B14F-4D97-AF65-F5344CB8AC3E}">
        <p14:creationId xmlns:p14="http://schemas.microsoft.com/office/powerpoint/2010/main" val="524223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Definition of developing world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1472" y="4156444"/>
            <a:ext cx="10211552" cy="1841471"/>
          </a:xfrm>
        </p:spPr>
        <p:txBody>
          <a:bodyPr numCol="2">
            <a:noAutofit/>
          </a:bodyPr>
          <a:lstStyle/>
          <a:p>
            <a:pPr lvl="1"/>
            <a:r>
              <a:rPr lang="en-US" dirty="0"/>
              <a:t>Low standard of living </a:t>
            </a:r>
          </a:p>
          <a:p>
            <a:pPr lvl="1"/>
            <a:r>
              <a:rPr lang="en-US" dirty="0"/>
              <a:t>Poor access to health</a:t>
            </a:r>
          </a:p>
          <a:p>
            <a:pPr lvl="1"/>
            <a:r>
              <a:rPr lang="en-US" dirty="0"/>
              <a:t>Poor nutrition</a:t>
            </a:r>
          </a:p>
          <a:p>
            <a:pPr lvl="1"/>
            <a:r>
              <a:rPr lang="en-US" dirty="0"/>
              <a:t>Poor access to safe drinking water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Poor sanitation</a:t>
            </a:r>
          </a:p>
          <a:p>
            <a:pPr lvl="1"/>
            <a:r>
              <a:rPr lang="en-US" dirty="0"/>
              <a:t>Low level of literacy </a:t>
            </a:r>
          </a:p>
          <a:p>
            <a:pPr lvl="1"/>
            <a:r>
              <a:rPr lang="en-US" dirty="0"/>
              <a:t>Low life expectancy </a:t>
            </a:r>
          </a:p>
          <a:p>
            <a:pPr lvl="1"/>
            <a:r>
              <a:rPr lang="en-US" dirty="0"/>
              <a:t>High infant and maternal morbidity and mortality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BDC17BC9-F989-4664-AD7D-180086EB93A5}"/>
              </a:ext>
            </a:extLst>
          </p:cNvPr>
          <p:cNvSpPr/>
          <p:nvPr/>
        </p:nvSpPr>
        <p:spPr>
          <a:xfrm>
            <a:off x="150829" y="5997917"/>
            <a:ext cx="1189662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Includes most countries of sub-Saharan Africa, South &amp; South East Asia, Latin &amp; South America</a:t>
            </a:r>
            <a:endParaRPr lang="en-GB" sz="2400" dirty="0"/>
          </a:p>
        </p:txBody>
      </p:sp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9EF012D4-728B-4BBC-B7B2-34B71D04B385}"/>
              </a:ext>
            </a:extLst>
          </p:cNvPr>
          <p:cNvSpPr/>
          <p:nvPr/>
        </p:nvSpPr>
        <p:spPr>
          <a:xfrm>
            <a:off x="1291471" y="2237344"/>
            <a:ext cx="10303497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World bank defines low-income economies as those with a gross national income (GNI) per capita of $1,005 or less in 2016; lower middle-income economies are those with a GNI per capita between $1,006 and $3,955; upper middle-income economies are those with a GNI per capita between $3,956 and $12,235; high-income economies are those with a GNI per capita of $12,236 or more.</a:t>
            </a:r>
            <a:r>
              <a:rPr lang="en-US" sz="2400" baseline="30000" dirty="0"/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1284488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"/>
            <a:ext cx="12295087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1919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Indicators of cancer burden</a:t>
            </a:r>
            <a:r>
              <a:rPr lang="en-US" baseline="30000" dirty="0"/>
              <a:t>5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243579"/>
            <a:ext cx="9572749" cy="4336330"/>
          </a:xfrm>
        </p:spPr>
        <p:txBody>
          <a:bodyPr>
            <a:normAutofit fontScale="92500"/>
          </a:bodyPr>
          <a:lstStyle/>
          <a:p>
            <a:r>
              <a:rPr lang="en-US" sz="2800" dirty="0"/>
              <a:t>Incidence:</a:t>
            </a:r>
          </a:p>
          <a:p>
            <a:pPr lvl="1"/>
            <a:r>
              <a:rPr lang="en-US" sz="2400" dirty="0"/>
              <a:t>The absolute number of new cases occurring in a defined population in 1 year </a:t>
            </a:r>
          </a:p>
          <a:p>
            <a:pPr lvl="1"/>
            <a:r>
              <a:rPr lang="en-US" sz="2400" dirty="0"/>
              <a:t>As a rate in terms of number of new cases per 100,000 people per year.</a:t>
            </a:r>
          </a:p>
          <a:p>
            <a:r>
              <a:rPr lang="en-US" sz="2800" dirty="0"/>
              <a:t>Mortality</a:t>
            </a:r>
          </a:p>
          <a:p>
            <a:pPr lvl="1"/>
            <a:r>
              <a:rPr lang="en-US" sz="2400" dirty="0"/>
              <a:t>Cancer mortality is expressed as the absolute number of people who die from a specific cancer in a year or a rate of cancer deaths / 100,000 people per year.</a:t>
            </a:r>
          </a:p>
          <a:p>
            <a:r>
              <a:rPr lang="en-US" sz="2800" dirty="0"/>
              <a:t>Prevalence </a:t>
            </a:r>
          </a:p>
          <a:p>
            <a:pPr lvl="1"/>
            <a:r>
              <a:rPr lang="en-US" sz="2400" dirty="0"/>
              <a:t>Absolute number and relative proportion of individuals affected by the disease during a defined period in a population.</a:t>
            </a:r>
          </a:p>
        </p:txBody>
      </p:sp>
    </p:spTree>
    <p:extLst>
      <p:ext uri="{BB962C8B-B14F-4D97-AF65-F5344CB8AC3E}">
        <p14:creationId xmlns:p14="http://schemas.microsoft.com/office/powerpoint/2010/main" val="4220119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Importance of indicators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499"/>
            <a:ext cx="8825659" cy="3835007"/>
          </a:xfrm>
        </p:spPr>
        <p:txBody>
          <a:bodyPr>
            <a:normAutofit fontScale="92500" lnSpcReduction="10000"/>
          </a:bodyPr>
          <a:lstStyle/>
          <a:p>
            <a:r>
              <a:rPr lang="en-US" sz="2800" dirty="0"/>
              <a:t>Formulation of cancer control policies</a:t>
            </a:r>
          </a:p>
          <a:p>
            <a:r>
              <a:rPr lang="en-US" sz="2800" dirty="0"/>
              <a:t>Planning of health services</a:t>
            </a:r>
          </a:p>
          <a:p>
            <a:r>
              <a:rPr lang="en-US" sz="2800" dirty="0"/>
              <a:t>Demands of care assessment </a:t>
            </a:r>
          </a:p>
          <a:p>
            <a:r>
              <a:rPr lang="en-US" sz="2800" dirty="0"/>
              <a:t>Implementation of strategies to reduce cancer burden </a:t>
            </a:r>
          </a:p>
          <a:p>
            <a:r>
              <a:rPr lang="en-US" sz="2800" dirty="0"/>
              <a:t>Help to define priorities for preventive, diagnostic, therapeutic and palliative care</a:t>
            </a:r>
          </a:p>
          <a:p>
            <a:r>
              <a:rPr lang="en-US" sz="2800" dirty="0"/>
              <a:t>To evaluate the outcomes of targeted interventions in relation to cost and resource inputs</a:t>
            </a:r>
          </a:p>
        </p:txBody>
      </p:sp>
    </p:spTree>
    <p:extLst>
      <p:ext uri="{BB962C8B-B14F-4D97-AF65-F5344CB8AC3E}">
        <p14:creationId xmlns:p14="http://schemas.microsoft.com/office/powerpoint/2010/main" val="28913140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/>
          <a:p>
            <a:r>
              <a:rPr lang="en-US" dirty="0"/>
              <a:t>Etiological factors of gynaecological cancers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02557" y="2294208"/>
            <a:ext cx="9360817" cy="4419601"/>
          </a:xfrm>
        </p:spPr>
        <p:txBody>
          <a:bodyPr>
            <a:normAutofit fontScale="92500" lnSpcReduction="10000"/>
          </a:bodyPr>
          <a:lstStyle/>
          <a:p>
            <a:r>
              <a:rPr lang="en-US" b="1" dirty="0"/>
              <a:t>Group A </a:t>
            </a:r>
            <a:r>
              <a:rPr lang="en-US" dirty="0"/>
              <a:t>= Cancer cervix, vulva &amp; vagina, with common factors </a:t>
            </a:r>
          </a:p>
          <a:p>
            <a:pPr lvl="1"/>
            <a:r>
              <a:rPr lang="en-US" dirty="0"/>
              <a:t>Known premalignant stages before invasion &amp; importance of population screening</a:t>
            </a:r>
          </a:p>
          <a:p>
            <a:pPr lvl="1"/>
            <a:r>
              <a:rPr lang="en-US" dirty="0"/>
              <a:t>Association with high risk human papilloma virus infection, which is sexually transmitted.</a:t>
            </a:r>
          </a:p>
          <a:p>
            <a:pPr lvl="1"/>
            <a:r>
              <a:rPr lang="en-US" dirty="0"/>
              <a:t>Cervical carcinoma has recognizable premalignant condition (CIN)</a:t>
            </a:r>
          </a:p>
          <a:p>
            <a:pPr marL="0" indent="0">
              <a:buNone/>
            </a:pPr>
            <a:r>
              <a:rPr lang="en-US" b="1" dirty="0"/>
              <a:t>Co-factors which modify effect of chronic HPV infection</a:t>
            </a:r>
            <a:r>
              <a:rPr lang="en-US" b="1" baseline="30000" dirty="0"/>
              <a:t>6</a:t>
            </a:r>
          </a:p>
          <a:p>
            <a:r>
              <a:rPr lang="en-US" dirty="0"/>
              <a:t>High parity</a:t>
            </a:r>
          </a:p>
          <a:p>
            <a:r>
              <a:rPr lang="en-US" dirty="0"/>
              <a:t>Prolonged use of oral contraceptive</a:t>
            </a:r>
          </a:p>
          <a:p>
            <a:r>
              <a:rPr lang="en-US" dirty="0"/>
              <a:t>Multiple sexual partner</a:t>
            </a:r>
          </a:p>
          <a:p>
            <a:r>
              <a:rPr lang="en-US" dirty="0"/>
              <a:t>Cigarette smoking</a:t>
            </a:r>
          </a:p>
          <a:p>
            <a:r>
              <a:rPr lang="en-US" dirty="0"/>
              <a:t>Early age of sexual contact</a:t>
            </a:r>
          </a:p>
        </p:txBody>
      </p:sp>
    </p:spTree>
    <p:extLst>
      <p:ext uri="{BB962C8B-B14F-4D97-AF65-F5344CB8AC3E}">
        <p14:creationId xmlns:p14="http://schemas.microsoft.com/office/powerpoint/2010/main" val="17684899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18096" y="2271861"/>
            <a:ext cx="10484928" cy="4458878"/>
          </a:xfrm>
        </p:spPr>
        <p:txBody>
          <a:bodyPr>
            <a:normAutofit fontScale="92500" lnSpcReduction="10000"/>
          </a:bodyPr>
          <a:lstStyle/>
          <a:p>
            <a:r>
              <a:rPr lang="en-US" b="1" dirty="0"/>
              <a:t>Group B:</a:t>
            </a:r>
            <a:r>
              <a:rPr lang="en-US" dirty="0"/>
              <a:t> Used to occur more in developed countries, but now trend is reversing</a:t>
            </a:r>
          </a:p>
          <a:p>
            <a:pPr marL="0" indent="0">
              <a:buNone/>
            </a:pPr>
            <a:r>
              <a:rPr lang="en-US" b="1" dirty="0"/>
              <a:t>Ovarian, fallopian tube &amp; corpus cancers</a:t>
            </a:r>
          </a:p>
          <a:p>
            <a:r>
              <a:rPr lang="en-US" dirty="0"/>
              <a:t>Genetic predisposition responsible for 10% cases</a:t>
            </a:r>
          </a:p>
          <a:p>
            <a:r>
              <a:rPr lang="en-US" dirty="0"/>
              <a:t>Inherited gene line mutation BRCA-1 and BRCA-2</a:t>
            </a:r>
          </a:p>
          <a:p>
            <a:r>
              <a:rPr lang="en-US" dirty="0"/>
              <a:t>Lynch type 2 gene is associated with hereditary non polyposis colon cancer </a:t>
            </a:r>
          </a:p>
          <a:p>
            <a:r>
              <a:rPr lang="en-US" dirty="0"/>
              <a:t>Epithelial tumours have risk factors</a:t>
            </a:r>
          </a:p>
          <a:p>
            <a:pPr lvl="1"/>
            <a:r>
              <a:rPr lang="en-US" sz="1800" dirty="0"/>
              <a:t>Family history</a:t>
            </a:r>
          </a:p>
          <a:p>
            <a:pPr lvl="1"/>
            <a:r>
              <a:rPr lang="en-US" sz="1800" dirty="0"/>
              <a:t>Old age</a:t>
            </a:r>
          </a:p>
          <a:p>
            <a:pPr lvl="1"/>
            <a:r>
              <a:rPr lang="en-US" sz="1800" dirty="0"/>
              <a:t>Postmenopausal status </a:t>
            </a:r>
          </a:p>
          <a:p>
            <a:pPr lvl="1"/>
            <a:r>
              <a:rPr lang="en-US" sz="1800" dirty="0"/>
              <a:t>Use of HRT </a:t>
            </a:r>
          </a:p>
          <a:p>
            <a:r>
              <a:rPr lang="en-US" dirty="0"/>
              <a:t>Endometrial carcinoma is the 3</a:t>
            </a:r>
            <a:r>
              <a:rPr lang="en-US" baseline="30000" dirty="0"/>
              <a:t>rd</a:t>
            </a:r>
            <a:r>
              <a:rPr lang="en-US" dirty="0"/>
              <a:t> commonest malignancy in developing countries.</a:t>
            </a:r>
          </a:p>
        </p:txBody>
      </p:sp>
      <p:sp>
        <p:nvSpPr>
          <p:cNvPr id="4" name="Title 1">
            <a:extLst>
              <a:ext uri="{FF2B5EF4-FFF2-40B4-BE49-F238E27FC236}">
                <a16:creationId xmlns="" xmlns:a16="http://schemas.microsoft.com/office/drawing/2014/main" id="{DFBB8679-F35A-4841-8442-DA0982A878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Etiological factors of gynaecological cancers</a:t>
            </a:r>
          </a:p>
        </p:txBody>
      </p:sp>
    </p:spTree>
    <p:extLst>
      <p:ext uri="{BB962C8B-B14F-4D97-AF65-F5344CB8AC3E}">
        <p14:creationId xmlns:p14="http://schemas.microsoft.com/office/powerpoint/2010/main" val="293646364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Cervical Cancer 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66854" y="235618"/>
            <a:ext cx="1225146" cy="1753438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82646" y="2551088"/>
            <a:ext cx="10018713" cy="3862590"/>
          </a:xfrm>
        </p:spPr>
        <p:txBody>
          <a:bodyPr>
            <a:normAutofit fontScale="92500" lnSpcReduction="10000"/>
          </a:bodyPr>
          <a:lstStyle/>
          <a:p>
            <a:r>
              <a:rPr lang="en-US" sz="2800" dirty="0"/>
              <a:t>453 531 cases of cervical cancer in developing world reported by IARC in 2008 (89% of global estimate)</a:t>
            </a:r>
            <a:r>
              <a:rPr lang="en-US" sz="2800" baseline="30000" dirty="0"/>
              <a:t>1</a:t>
            </a:r>
            <a:endParaRPr lang="en-US" sz="2800" dirty="0"/>
          </a:p>
          <a:p>
            <a:r>
              <a:rPr lang="en-US" sz="2800" dirty="0"/>
              <a:t>273 000 deaths occur world wide every year</a:t>
            </a:r>
            <a:r>
              <a:rPr lang="en-US" sz="2800" baseline="30000" dirty="0"/>
              <a:t>3</a:t>
            </a:r>
            <a:r>
              <a:rPr lang="en-US" sz="2800" dirty="0"/>
              <a:t> (83% in developing countries)</a:t>
            </a:r>
          </a:p>
          <a:p>
            <a:r>
              <a:rPr lang="en-US" sz="2800" dirty="0"/>
              <a:t>Developed world with good screening, case fatality rate is as low as 32%.</a:t>
            </a:r>
            <a:r>
              <a:rPr lang="en-US" sz="2800" baseline="30000" dirty="0"/>
              <a:t>5</a:t>
            </a:r>
          </a:p>
          <a:p>
            <a:r>
              <a:rPr lang="en-US" sz="2800" dirty="0"/>
              <a:t>Among developing countries the rate is variable, highest in sub Saharan Africa.</a:t>
            </a:r>
          </a:p>
          <a:p>
            <a:r>
              <a:rPr lang="en-US" sz="2800" dirty="0"/>
              <a:t>South and south east Asia have 200,000 new cases and mortality 15/100,000.</a:t>
            </a:r>
            <a:r>
              <a:rPr lang="en-US" sz="2800" baseline="30000" dirty="0"/>
              <a:t>2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28379332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9195677" cy="706964"/>
          </a:xfrm>
        </p:spPr>
        <p:txBody>
          <a:bodyPr/>
          <a:lstStyle/>
          <a:p>
            <a:r>
              <a:rPr lang="en-US" dirty="0"/>
              <a:t>Barriers for screening in developing countries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84310" y="2666999"/>
            <a:ext cx="10018713" cy="3862590"/>
          </a:xfrm>
        </p:spPr>
        <p:txBody>
          <a:bodyPr>
            <a:normAutofit/>
          </a:bodyPr>
          <a:lstStyle/>
          <a:p>
            <a:r>
              <a:rPr lang="en-US" sz="2800" dirty="0"/>
              <a:t>Competing health needs</a:t>
            </a:r>
          </a:p>
          <a:p>
            <a:r>
              <a:rPr lang="en-US" sz="2800" dirty="0"/>
              <a:t>Limited human &amp; financial resources</a:t>
            </a:r>
          </a:p>
          <a:p>
            <a:r>
              <a:rPr lang="en-US" sz="2800" dirty="0"/>
              <a:t>Poorly developed health care services </a:t>
            </a:r>
          </a:p>
          <a:p>
            <a:r>
              <a:rPr lang="en-US" sz="2800" dirty="0"/>
              <a:t>Women are uninformed and disempowered</a:t>
            </a:r>
          </a:p>
          <a:p>
            <a:r>
              <a:rPr lang="en-US" sz="2800" dirty="0"/>
              <a:t>War and civil disturbances</a:t>
            </a:r>
          </a:p>
          <a:p>
            <a:r>
              <a:rPr lang="en-US" sz="2800" dirty="0"/>
              <a:t>Widespread poverty</a:t>
            </a:r>
          </a:p>
          <a:p>
            <a:r>
              <a:rPr lang="en-US" sz="2800" dirty="0"/>
              <a:t>The nature of the screening test</a:t>
            </a:r>
          </a:p>
        </p:txBody>
      </p:sp>
    </p:spTree>
    <p:extLst>
      <p:ext uri="{BB962C8B-B14F-4D97-AF65-F5344CB8AC3E}">
        <p14:creationId xmlns:p14="http://schemas.microsoft.com/office/powerpoint/2010/main" val="68561524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Screening in low resource setting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7810" y="2403838"/>
            <a:ext cx="10018713" cy="4223209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sz="2800" dirty="0"/>
              <a:t>The challenges can be approached by:</a:t>
            </a:r>
          </a:p>
          <a:p>
            <a:r>
              <a:rPr lang="en-US" sz="2800" dirty="0"/>
              <a:t>Screening, diagnosis &amp; treatment provided on site or in clinics accessible to the majority of at risk women</a:t>
            </a:r>
          </a:p>
          <a:p>
            <a:r>
              <a:rPr lang="en-US" sz="2800" dirty="0"/>
              <a:t>Low cost, low technology, effective tests; cytological &amp; HPV screening tests are expensive, VIA to be encouraged  that can lead to immediate treatment of abnormalities</a:t>
            </a:r>
          </a:p>
          <a:p>
            <a:r>
              <a:rPr lang="en-US" sz="2800" dirty="0"/>
              <a:t>Wide coverage of at risk women</a:t>
            </a:r>
          </a:p>
          <a:p>
            <a:r>
              <a:rPr lang="en-US" sz="2800" dirty="0"/>
              <a:t>Appropriate educational programs directed towards health workers and women</a:t>
            </a:r>
          </a:p>
          <a:p>
            <a:r>
              <a:rPr lang="en-US" sz="2800" dirty="0"/>
              <a:t> Built in mechanism for evaluation of the screening program</a:t>
            </a:r>
          </a:p>
        </p:txBody>
      </p:sp>
    </p:spTree>
    <p:extLst>
      <p:ext uri="{BB962C8B-B14F-4D97-AF65-F5344CB8AC3E}">
        <p14:creationId xmlns:p14="http://schemas.microsoft.com/office/powerpoint/2010/main" val="353532217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Factors leading to high mortality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Limited screening facilities</a:t>
            </a:r>
          </a:p>
          <a:p>
            <a:r>
              <a:rPr lang="en-US" sz="2800" dirty="0"/>
              <a:t>Diagnosis in advanced clinical stage</a:t>
            </a:r>
          </a:p>
          <a:p>
            <a:r>
              <a:rPr lang="en-US" sz="2800" dirty="0"/>
              <a:t>Non compliance of treatment or incomplete treatment </a:t>
            </a:r>
          </a:p>
          <a:p>
            <a:r>
              <a:rPr lang="en-US" sz="2800" dirty="0"/>
              <a:t>Deficiencies in treatment availability &amp; accessibility </a:t>
            </a:r>
          </a:p>
          <a:p>
            <a:r>
              <a:rPr lang="en-US" sz="2800" dirty="0"/>
              <a:t>Financial constraints  </a:t>
            </a:r>
          </a:p>
        </p:txBody>
      </p:sp>
    </p:spTree>
    <p:extLst>
      <p:ext uri="{BB962C8B-B14F-4D97-AF65-F5344CB8AC3E}">
        <p14:creationId xmlns:p14="http://schemas.microsoft.com/office/powerpoint/2010/main" val="306789273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779" y="169683"/>
            <a:ext cx="11340446" cy="6466788"/>
          </a:xfrm>
          <a:prstGeom prst="rect">
            <a:avLst/>
          </a:prstGeom>
        </p:spPr>
      </p:pic>
      <p:cxnSp>
        <p:nvCxnSpPr>
          <p:cNvPr id="3" name="Straight Connector 2"/>
          <p:cNvCxnSpPr>
            <a:cxnSpLocks/>
          </p:cNvCxnSpPr>
          <p:nvPr/>
        </p:nvCxnSpPr>
        <p:spPr>
          <a:xfrm flipV="1">
            <a:off x="744717" y="2876644"/>
            <a:ext cx="11409575" cy="102225"/>
          </a:xfrm>
          <a:prstGeom prst="line">
            <a:avLst/>
          </a:prstGeom>
          <a:ln w="76200" cmpd="sng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3742464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Ovarian Cancer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2800" dirty="0"/>
              <a:t>Second commonest</a:t>
            </a:r>
          </a:p>
          <a:p>
            <a:r>
              <a:rPr lang="en-US" sz="2800" dirty="0"/>
              <a:t>18.8% of all in developing and 28.7% in developed countries (2009).</a:t>
            </a:r>
            <a:r>
              <a:rPr lang="en-US" sz="2800" baseline="30000" dirty="0"/>
              <a:t>2</a:t>
            </a:r>
            <a:endParaRPr lang="en-US" sz="2800" dirty="0"/>
          </a:p>
          <a:p>
            <a:r>
              <a:rPr lang="en-US" sz="2800" dirty="0"/>
              <a:t>Case fatality rate 59.2% in developing and 54.8% in developed countries </a:t>
            </a:r>
          </a:p>
          <a:p>
            <a:r>
              <a:rPr lang="en-US" sz="2800" dirty="0"/>
              <a:t>Common reason - delayed diagnosis </a:t>
            </a:r>
          </a:p>
          <a:p>
            <a:r>
              <a:rPr lang="en-US" sz="2800" dirty="0"/>
              <a:t>80% are epithelial in origin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99420" y="367646"/>
            <a:ext cx="1351175" cy="1622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008166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195" y="311088"/>
            <a:ext cx="11161335" cy="6306532"/>
          </a:xfrm>
          <a:prstGeom prst="rect">
            <a:avLst/>
          </a:prstGeom>
        </p:spPr>
      </p:pic>
      <p:cxnSp>
        <p:nvCxnSpPr>
          <p:cNvPr id="8" name="Straight Connector 7"/>
          <p:cNvCxnSpPr>
            <a:cxnSpLocks/>
          </p:cNvCxnSpPr>
          <p:nvPr/>
        </p:nvCxnSpPr>
        <p:spPr>
          <a:xfrm>
            <a:off x="659876" y="2464757"/>
            <a:ext cx="11250769" cy="0"/>
          </a:xfrm>
          <a:prstGeom prst="line">
            <a:avLst/>
          </a:prstGeom>
          <a:ln w="76200" cmpd="sng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7541241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Corpus Cancer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2800" dirty="0"/>
              <a:t>Commoner in developed countries </a:t>
            </a:r>
          </a:p>
          <a:p>
            <a:r>
              <a:rPr lang="en-US" sz="2800" dirty="0"/>
              <a:t>In 2009, 236643 cases reported worldwide</a:t>
            </a:r>
          </a:p>
          <a:p>
            <a:r>
              <a:rPr lang="en-US" sz="2800" dirty="0"/>
              <a:t>113486 in developing world (48%)</a:t>
            </a:r>
          </a:p>
          <a:p>
            <a:r>
              <a:rPr lang="en-US" sz="2800" dirty="0"/>
              <a:t>Low incidence, less than 4/100,000 in south Asia and Africa</a:t>
            </a:r>
            <a:r>
              <a:rPr lang="en-US" sz="2800" baseline="30000" dirty="0"/>
              <a:t>2</a:t>
            </a:r>
          </a:p>
          <a:p>
            <a:r>
              <a:rPr lang="en-US" sz="2800" dirty="0"/>
              <a:t>Better prognosis, 5 year survival rates around 75% in developing countries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416"/>
          <a:stretch/>
        </p:blipFill>
        <p:spPr>
          <a:xfrm>
            <a:off x="10897386" y="209300"/>
            <a:ext cx="1216058" cy="1641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86990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767" y="358219"/>
            <a:ext cx="11246177" cy="6117067"/>
          </a:xfrm>
          <a:prstGeom prst="rect">
            <a:avLst/>
          </a:prstGeom>
        </p:spPr>
      </p:pic>
      <p:cxnSp>
        <p:nvCxnSpPr>
          <p:cNvPr id="5" name="Straight Connector 4"/>
          <p:cNvCxnSpPr/>
          <p:nvPr/>
        </p:nvCxnSpPr>
        <p:spPr>
          <a:xfrm flipV="1">
            <a:off x="2550017" y="3236165"/>
            <a:ext cx="9641983" cy="38636"/>
          </a:xfrm>
          <a:prstGeom prst="line">
            <a:avLst/>
          </a:prstGeom>
          <a:ln w="76200" cmpd="sng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9205249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Vaginal Cancer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Less than 2% worldwide</a:t>
            </a:r>
          </a:p>
          <a:p>
            <a:r>
              <a:rPr lang="en-US" sz="2800" dirty="0"/>
              <a:t>13,200 cases globally reported in 2002, 900 (68%) in developing countries</a:t>
            </a:r>
          </a:p>
          <a:p>
            <a:r>
              <a:rPr lang="en-US" sz="2800" dirty="0"/>
              <a:t>Incidence 0.5/100,000 in any region</a:t>
            </a:r>
          </a:p>
          <a:p>
            <a:r>
              <a:rPr lang="en-US" sz="2800" dirty="0"/>
              <a:t>Case fatality in developing world: 44.7% compared to 15.4% in developed world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21331" y="273898"/>
            <a:ext cx="1163279" cy="15825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858298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Vulval Cancer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3% of gynaecological caners worldwide</a:t>
            </a:r>
          </a:p>
          <a:p>
            <a:r>
              <a:rPr lang="en-US" sz="2800" dirty="0"/>
              <a:t>26,800 cases (2002), 11,100 (41.4%) in developing countries</a:t>
            </a:r>
          </a:p>
          <a:p>
            <a:r>
              <a:rPr lang="en-US" sz="2800" dirty="0"/>
              <a:t>50% occur in women over 70 years, 2/3 occur in labia majora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866"/>
          <a:stretch/>
        </p:blipFill>
        <p:spPr>
          <a:xfrm>
            <a:off x="10687247" y="254522"/>
            <a:ext cx="1284425" cy="1734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453261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Choriocarcinoma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0.6% of all gynaecological cancers</a:t>
            </a:r>
          </a:p>
          <a:p>
            <a:r>
              <a:rPr lang="en-US" sz="2800" dirty="0"/>
              <a:t>8500 cases (2002), 5400 (96.4%) in developing countries </a:t>
            </a:r>
          </a:p>
          <a:p>
            <a:r>
              <a:rPr lang="en-US" sz="2800" dirty="0"/>
              <a:t>Highest in south Asia (0.43 – 1.7) 100,000 cases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29408" y="275737"/>
            <a:ext cx="1293464" cy="17286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319139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072" y="0"/>
            <a:ext cx="11378153" cy="6858000"/>
          </a:xfrm>
          <a:prstGeom prst="rect">
            <a:avLst/>
          </a:prstGeom>
        </p:spPr>
      </p:pic>
      <p:cxnSp>
        <p:nvCxnSpPr>
          <p:cNvPr id="3" name="Straight Connector 2"/>
          <p:cNvCxnSpPr/>
          <p:nvPr/>
        </p:nvCxnSpPr>
        <p:spPr>
          <a:xfrm flipV="1">
            <a:off x="2484830" y="4845629"/>
            <a:ext cx="9641983" cy="38636"/>
          </a:xfrm>
          <a:prstGeom prst="line">
            <a:avLst/>
          </a:prstGeom>
          <a:ln w="38100" cmpd="sng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48878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6051" y="518476"/>
            <a:ext cx="9957028" cy="1376312"/>
          </a:xfrm>
        </p:spPr>
        <p:txBody>
          <a:bodyPr/>
          <a:lstStyle/>
          <a:p>
            <a:r>
              <a:rPr lang="en-US" dirty="0"/>
              <a:t>Cancer care inequity for women in developing countries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84310" y="2337847"/>
            <a:ext cx="10018713" cy="4166647"/>
          </a:xfrm>
        </p:spPr>
        <p:txBody>
          <a:bodyPr>
            <a:normAutofit fontScale="92500" lnSpcReduction="20000"/>
          </a:bodyPr>
          <a:lstStyle/>
          <a:p>
            <a:r>
              <a:rPr lang="en-US" sz="2800" dirty="0"/>
              <a:t>Gynaecological cancers are examples of global health disparity.</a:t>
            </a:r>
          </a:p>
          <a:p>
            <a:r>
              <a:rPr lang="en-US" sz="2800" dirty="0"/>
              <a:t>Lack of well designed cancer registries obstructs accurate assessment &amp; planning for international agency resource allocation.</a:t>
            </a:r>
          </a:p>
          <a:p>
            <a:r>
              <a:rPr lang="en-US" sz="2800" dirty="0"/>
              <a:t>Increasing rates of smoking and obesity</a:t>
            </a:r>
          </a:p>
          <a:p>
            <a:r>
              <a:rPr lang="en-US" sz="2800" dirty="0"/>
              <a:t>Women present in late stages &amp; have fewer options for treatment.</a:t>
            </a:r>
          </a:p>
          <a:p>
            <a:r>
              <a:rPr lang="en-US" sz="2800" dirty="0"/>
              <a:t>Currently only 5% of global spending on cancer is directed towards developing countries.</a:t>
            </a:r>
            <a:r>
              <a:rPr lang="en-US" sz="2800" baseline="30000" dirty="0"/>
              <a:t>1</a:t>
            </a:r>
            <a:endParaRPr lang="en-US" sz="2800" dirty="0"/>
          </a:p>
          <a:p>
            <a:r>
              <a:rPr lang="en-US" sz="2800" dirty="0"/>
              <a:t>Lack of skilled health care providers in preventive and therapeutic services, leading to serious morbidity &amp; mortality</a:t>
            </a:r>
          </a:p>
          <a:p>
            <a:pPr marL="0" indent="0">
              <a:buNone/>
            </a:pPr>
            <a:r>
              <a:rPr lang="en-US" sz="1800" dirty="0"/>
              <a:t>Ref: Breast cancer in developing countries. Lancet. 2009;374:1567. [PubMed]</a:t>
            </a:r>
          </a:p>
        </p:txBody>
      </p:sp>
    </p:spTree>
    <p:extLst>
      <p:ext uri="{BB962C8B-B14F-4D97-AF65-F5344CB8AC3E}">
        <p14:creationId xmlns:p14="http://schemas.microsoft.com/office/powerpoint/2010/main" val="346974032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405356"/>
            <a:ext cx="9092563" cy="1609859"/>
          </a:xfrm>
        </p:spPr>
        <p:txBody>
          <a:bodyPr>
            <a:normAutofit/>
          </a:bodyPr>
          <a:lstStyle/>
          <a:p>
            <a:r>
              <a:rPr lang="en-US" sz="3600" dirty="0"/>
              <a:t>Common challenges to cancer care and therapy in the developing world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34911" y="2470757"/>
            <a:ext cx="9907571" cy="3732083"/>
          </a:xfrm>
        </p:spPr>
        <p:txBody>
          <a:bodyPr>
            <a:normAutofit fontScale="92500"/>
          </a:bodyPr>
          <a:lstStyle/>
          <a:p>
            <a:r>
              <a:rPr lang="en-US" sz="2800" dirty="0"/>
              <a:t>Asymptomatic conditions receive little attention in day-to-day struggles</a:t>
            </a:r>
          </a:p>
          <a:p>
            <a:r>
              <a:rPr lang="en-US" sz="2800" dirty="0"/>
              <a:t>Competition with other health needs &amp; infectious disease burden</a:t>
            </a:r>
          </a:p>
          <a:p>
            <a:r>
              <a:rPr lang="en-US" sz="2800" dirty="0"/>
              <a:t>Educational, religious and economic barriers </a:t>
            </a:r>
          </a:p>
          <a:p>
            <a:r>
              <a:rPr lang="en-US" sz="2800" dirty="0"/>
              <a:t>Shortage of diagnostic &amp; treatment </a:t>
            </a:r>
            <a:r>
              <a:rPr lang="en-US" sz="2800" dirty="0" err="1"/>
              <a:t>centres</a:t>
            </a:r>
            <a:r>
              <a:rPr lang="en-US" sz="2800" dirty="0"/>
              <a:t> </a:t>
            </a:r>
          </a:p>
          <a:p>
            <a:r>
              <a:rPr lang="en-US" sz="2800" dirty="0"/>
              <a:t>Availability and cost of anti cancer drugs </a:t>
            </a:r>
          </a:p>
          <a:p>
            <a:r>
              <a:rPr lang="en-US" sz="2800" dirty="0"/>
              <a:t>Delivery of drugs and lack of skilled health care professionals for administration &amp; toxicity management</a:t>
            </a:r>
          </a:p>
        </p:txBody>
      </p:sp>
    </p:spTree>
    <p:extLst>
      <p:ext uri="{BB962C8B-B14F-4D97-AF65-F5344CB8AC3E}">
        <p14:creationId xmlns:p14="http://schemas.microsoft.com/office/powerpoint/2010/main" val="169194419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14021" y="386500"/>
            <a:ext cx="10089003" cy="1609859"/>
          </a:xfrm>
        </p:spPr>
        <p:txBody>
          <a:bodyPr>
            <a:normAutofit/>
          </a:bodyPr>
          <a:lstStyle/>
          <a:p>
            <a:r>
              <a:rPr lang="en-US" sz="3600" dirty="0"/>
              <a:t>Common challenges to cancer care and therapy in the developing world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56029" y="2593296"/>
            <a:ext cx="10018713" cy="3773509"/>
          </a:xfrm>
        </p:spPr>
        <p:txBody>
          <a:bodyPr>
            <a:normAutofit/>
          </a:bodyPr>
          <a:lstStyle/>
          <a:p>
            <a:r>
              <a:rPr lang="en-US" sz="2800" dirty="0"/>
              <a:t>Lack of radiotherapy centers</a:t>
            </a:r>
          </a:p>
          <a:p>
            <a:r>
              <a:rPr lang="en-US" sz="2800" dirty="0"/>
              <a:t>Access to laboratories for blood count &amp; other tests</a:t>
            </a:r>
          </a:p>
          <a:p>
            <a:r>
              <a:rPr lang="en-US" sz="2800" dirty="0"/>
              <a:t>Non availability &amp; cost  of effective antiemetic treatment </a:t>
            </a:r>
          </a:p>
          <a:p>
            <a:r>
              <a:rPr lang="en-US" sz="2800" dirty="0"/>
              <a:t>Lack of computerized data base to facilitate the follow-up</a:t>
            </a:r>
          </a:p>
          <a:p>
            <a:r>
              <a:rPr lang="en-US" sz="2800" dirty="0"/>
              <a:t>Restrictions to provide palliative and comfort care, especially as part of end-of-life care due to financial constraints and non-availability of drugs and religious views</a:t>
            </a:r>
          </a:p>
        </p:txBody>
      </p:sp>
    </p:spTree>
    <p:extLst>
      <p:ext uri="{BB962C8B-B14F-4D97-AF65-F5344CB8AC3E}">
        <p14:creationId xmlns:p14="http://schemas.microsoft.com/office/powerpoint/2010/main" val="423408528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222160"/>
            <a:ext cx="10018713" cy="1752599"/>
          </a:xfrm>
        </p:spPr>
        <p:txBody>
          <a:bodyPr/>
          <a:lstStyle/>
          <a:p>
            <a:r>
              <a:rPr lang="en-US" b="1" dirty="0"/>
              <a:t>Prediction of the future burden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84310" y="2654120"/>
            <a:ext cx="10018713" cy="3124201"/>
          </a:xfrm>
        </p:spPr>
        <p:txBody>
          <a:bodyPr>
            <a:noAutofit/>
          </a:bodyPr>
          <a:lstStyle/>
          <a:p>
            <a:r>
              <a:rPr lang="en-US" sz="2800" dirty="0"/>
              <a:t>Breast cancer cases will continue to rise by 3.2 million per year.</a:t>
            </a:r>
          </a:p>
          <a:p>
            <a:r>
              <a:rPr lang="en-US" sz="2800" dirty="0"/>
              <a:t>For cervical cancer if decline continues, still the same number will be diagnosed in 2030, i.e. 500,000 case.</a:t>
            </a:r>
          </a:p>
          <a:p>
            <a:r>
              <a:rPr lang="en-US" sz="2800" dirty="0"/>
              <a:t>Annual rise predicted 700,000 per year by 2030</a:t>
            </a:r>
          </a:p>
        </p:txBody>
      </p:sp>
    </p:spTree>
    <p:extLst>
      <p:ext uri="{BB962C8B-B14F-4D97-AF65-F5344CB8AC3E}">
        <p14:creationId xmlns:p14="http://schemas.microsoft.com/office/powerpoint/2010/main" val="26230665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072" y="-3829050"/>
            <a:ext cx="11331019" cy="11715749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469900" y="6505076"/>
            <a:ext cx="661781" cy="26402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5575300" y="6416176"/>
            <a:ext cx="2730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b</a:t>
            </a:r>
            <a:r>
              <a:rPr lang="en-US" b="1" dirty="0" smtClean="0"/>
              <a:t>y the year 2030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030654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546755"/>
            <a:ext cx="10018713" cy="1440881"/>
          </a:xfrm>
        </p:spPr>
        <p:txBody>
          <a:bodyPr/>
          <a:lstStyle/>
          <a:p>
            <a:r>
              <a:rPr lang="en-US" dirty="0"/>
              <a:t>Conclusion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1252" y="2375554"/>
            <a:ext cx="10018713" cy="4204355"/>
          </a:xfrm>
        </p:spPr>
        <p:txBody>
          <a:bodyPr>
            <a:normAutofit fontScale="92500" lnSpcReduction="20000"/>
          </a:bodyPr>
          <a:lstStyle/>
          <a:p>
            <a:r>
              <a:rPr lang="en-US" sz="2800" dirty="0"/>
              <a:t>Women in developing countries have access to fewer resources &amp; suffer serious morbidity &amp; mortality.</a:t>
            </a:r>
          </a:p>
          <a:p>
            <a:r>
              <a:rPr lang="en-US" sz="2800" dirty="0"/>
              <a:t>Huge unmet need for funding of cancer in developing world</a:t>
            </a:r>
          </a:p>
          <a:p>
            <a:r>
              <a:rPr lang="en-US" sz="2800" dirty="0"/>
              <a:t>Greater collaboration between developed &amp; developing countries to overcome the problem</a:t>
            </a:r>
          </a:p>
          <a:p>
            <a:r>
              <a:rPr lang="en-US" sz="2800" dirty="0"/>
              <a:t>It is the responsibility &amp; moral obligation of international health organization as well as resource rich &amp; developed countries to provide capital resources, mentorship &amp; training to aid developing countries in control efforts.</a:t>
            </a:r>
          </a:p>
          <a:p>
            <a:r>
              <a:rPr lang="en-US" sz="2800" dirty="0"/>
              <a:t>LOW &amp; MIDDLE INCOME COUNTRIES SHOULD INVEST IN THE ENTIRE CONTINUUM OF CANCER CONTROL</a:t>
            </a:r>
          </a:p>
        </p:txBody>
      </p:sp>
    </p:spTree>
    <p:extLst>
      <p:ext uri="{BB962C8B-B14F-4D97-AF65-F5344CB8AC3E}">
        <p14:creationId xmlns:p14="http://schemas.microsoft.com/office/powerpoint/2010/main" val="26329138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7811" y="2592517"/>
            <a:ext cx="10018713" cy="3124201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2800" dirty="0"/>
              <a:t>Right answer to consequent perplexity is to paraphrase </a:t>
            </a:r>
          </a:p>
          <a:p>
            <a:pPr marL="0" indent="0">
              <a:buNone/>
            </a:pPr>
            <a:r>
              <a:rPr lang="en-US" sz="3600" b="1" dirty="0">
                <a:solidFill>
                  <a:srgbClr val="C00000"/>
                </a:solidFill>
              </a:rPr>
              <a:t>"The problems of the world can not be solved by sceptics &amp; cynics whose horizons are limited by obvious realities. We need women and men who can dream of things that never were and why not”.</a:t>
            </a:r>
          </a:p>
          <a:p>
            <a:pPr marL="0" indent="0" algn="r">
              <a:buNone/>
            </a:pPr>
            <a:r>
              <a:rPr lang="en-US" sz="2800" dirty="0"/>
              <a:t>George Bernard Shaw</a:t>
            </a:r>
          </a:p>
        </p:txBody>
      </p:sp>
    </p:spTree>
    <p:extLst>
      <p:ext uri="{BB962C8B-B14F-4D97-AF65-F5344CB8AC3E}">
        <p14:creationId xmlns:p14="http://schemas.microsoft.com/office/powerpoint/2010/main" val="142917268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7176" y="546755"/>
            <a:ext cx="10018713" cy="1455313"/>
          </a:xfrm>
        </p:spPr>
        <p:txBody>
          <a:bodyPr/>
          <a:lstStyle/>
          <a:p>
            <a:r>
              <a:rPr lang="en-US" dirty="0"/>
              <a:t>References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48639" y="2356702"/>
            <a:ext cx="10018713" cy="4392890"/>
          </a:xfrm>
        </p:spPr>
        <p:txBody>
          <a:bodyPr>
            <a:normAutofit lnSpcReduction="10000"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sz="2000" dirty="0" err="1"/>
              <a:t>Ferlay</a:t>
            </a:r>
            <a:r>
              <a:rPr lang="en-US" sz="2000" dirty="0"/>
              <a:t> J, Shin HR, Bray F, Forman D, </a:t>
            </a:r>
            <a:r>
              <a:rPr lang="en-US" sz="2000" dirty="0" err="1"/>
              <a:t>Mathers</a:t>
            </a:r>
            <a:r>
              <a:rPr lang="en-US" sz="2000" dirty="0"/>
              <a:t> C, </a:t>
            </a:r>
            <a:r>
              <a:rPr lang="en-US" sz="2000" dirty="0" err="1"/>
              <a:t>Parkin</a:t>
            </a:r>
            <a:r>
              <a:rPr lang="en-US" sz="2000" dirty="0"/>
              <a:t> DM. GLOBOCAN 2008 v2.0, Cancer incidence and mortality worldwide: IARC Cancer Base No. 10 [Internet]. Lyon, France: International Agency for Research on Cancer; 2010. Available from: http://globocan.iarc.fr [accessed 12/07/2012].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dirty="0"/>
              <a:t>The economist intelligence unit. Breakaway: The burden of cancer challenges and opportunities, The Economist, 2009.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dirty="0"/>
              <a:t>World bank. World Development indicators. Available from: URL: http: //data.worldbank.org/data-catalog/world </a:t>
            </a:r>
            <a:r>
              <a:rPr lang="en-US" sz="2000" dirty="0" err="1"/>
              <a:t>development-indicators?cid</a:t>
            </a:r>
            <a:r>
              <a:rPr lang="en-US" sz="2000" dirty="0"/>
              <a:t>=GDP_WDI. Accessed: April 24,2012. https://datahelpdesk.worldbank.org/knowledgebase/articles/906519-world-bank-country-and-lending-groups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dirty="0"/>
              <a:t>United Nations Statistics Division. Composition of </a:t>
            </a:r>
            <a:r>
              <a:rPr lang="en-US" sz="2000" dirty="0" err="1"/>
              <a:t>macrogeographical</a:t>
            </a:r>
            <a:r>
              <a:rPr lang="en-US" sz="2000" dirty="0"/>
              <a:t> (continental) regions, geographical sub regions and selected economies and other groupings (“Footnote c”). United Nations, 2008.</a:t>
            </a:r>
          </a:p>
          <a:p>
            <a:pPr marL="0" indent="0">
              <a:buNone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13317986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650451"/>
            <a:ext cx="10018713" cy="889705"/>
          </a:xfrm>
        </p:spPr>
        <p:txBody>
          <a:bodyPr/>
          <a:lstStyle/>
          <a:p>
            <a:r>
              <a:rPr lang="en-US" dirty="0"/>
              <a:t>References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84310" y="2689826"/>
            <a:ext cx="10018713" cy="3541292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rabicPeriod" startAt="5"/>
            </a:pPr>
            <a:r>
              <a:rPr lang="en-US" sz="2000" dirty="0" err="1"/>
              <a:t>Sankaranarayanan</a:t>
            </a:r>
            <a:r>
              <a:rPr lang="en-US" sz="2000" dirty="0"/>
              <a:t> R, </a:t>
            </a:r>
            <a:r>
              <a:rPr lang="en-US" sz="2000" dirty="0" err="1"/>
              <a:t>Ferlay</a:t>
            </a:r>
            <a:r>
              <a:rPr lang="en-US" sz="2000" dirty="0"/>
              <a:t> J. Worldwide burden of gynaecological cancer: the size of the problem. Best </a:t>
            </a:r>
            <a:r>
              <a:rPr lang="en-US" sz="2000" dirty="0" err="1"/>
              <a:t>Pract</a:t>
            </a:r>
            <a:r>
              <a:rPr lang="en-US" sz="2000" dirty="0"/>
              <a:t> Res Clin </a:t>
            </a:r>
            <a:r>
              <a:rPr lang="en-US" sz="2000" dirty="0" err="1"/>
              <a:t>Obstet</a:t>
            </a:r>
            <a:r>
              <a:rPr lang="en-US" sz="2000" dirty="0"/>
              <a:t> </a:t>
            </a:r>
            <a:r>
              <a:rPr lang="en-US" sz="2000" dirty="0" err="1"/>
              <a:t>Gynaecol</a:t>
            </a:r>
            <a:r>
              <a:rPr lang="en-US" sz="2000" dirty="0"/>
              <a:t> 2006; 20: 207-225 [PMID: 16359925 DOI: 10.1016/j.bpobgyn.2005.10.007].</a:t>
            </a:r>
          </a:p>
          <a:p>
            <a:pPr marL="457200" indent="-457200">
              <a:buFont typeface="+mj-lt"/>
              <a:buAutoNum type="arabicPeriod" startAt="5"/>
            </a:pPr>
            <a:r>
              <a:rPr lang="en-US" sz="2000" dirty="0"/>
              <a:t>Chukwuemeka Anthony </a:t>
            </a:r>
            <a:r>
              <a:rPr lang="en-US" sz="2000" dirty="0" err="1"/>
              <a:t>Iyoke</a:t>
            </a:r>
            <a:r>
              <a:rPr lang="en-US" sz="2000" dirty="0"/>
              <a:t>: "Burden of gynaecological cancers in developing countries" World J </a:t>
            </a:r>
            <a:r>
              <a:rPr lang="en-US" sz="2000" dirty="0" err="1"/>
              <a:t>Obstet</a:t>
            </a:r>
            <a:r>
              <a:rPr lang="en-US" sz="2000" dirty="0"/>
              <a:t> Gynecol. Feb 10, 2013; 2(1): 1-7.</a:t>
            </a:r>
          </a:p>
          <a:p>
            <a:pPr marL="457200" indent="-457200">
              <a:buFont typeface="+mj-lt"/>
              <a:buAutoNum type="arabicPeriod" startAt="5"/>
            </a:pPr>
            <a:r>
              <a:rPr lang="en-US" sz="2000" dirty="0"/>
              <a:t>Kim SG, </a:t>
            </a:r>
            <a:r>
              <a:rPr lang="en-US" sz="2000" dirty="0" err="1"/>
              <a:t>Hahm</a:t>
            </a:r>
            <a:r>
              <a:rPr lang="en-US" sz="2000" dirty="0"/>
              <a:t> MI, Choi KS, </a:t>
            </a:r>
            <a:r>
              <a:rPr lang="en-US" sz="2000" dirty="0" err="1"/>
              <a:t>Seung</a:t>
            </a:r>
            <a:r>
              <a:rPr lang="en-US" sz="2000" dirty="0"/>
              <a:t> NY, Shin HR, Park EC. The economic burden of cancer in Korea in 2002. </a:t>
            </a:r>
            <a:r>
              <a:rPr lang="en-US" sz="2000" dirty="0" err="1"/>
              <a:t>Eur</a:t>
            </a:r>
            <a:r>
              <a:rPr lang="en-US" sz="2000" dirty="0"/>
              <a:t> J Cancer Care (</a:t>
            </a:r>
            <a:r>
              <a:rPr lang="en-US" sz="2000" dirty="0" err="1"/>
              <a:t>Engl</a:t>
            </a:r>
            <a:r>
              <a:rPr lang="en-US" sz="2000" dirty="0"/>
              <a:t>). 2008;17:136-144.</a:t>
            </a:r>
          </a:p>
          <a:p>
            <a:pPr marL="457200" indent="-457200">
              <a:buFont typeface="+mj-lt"/>
              <a:buAutoNum type="arabicPeriod" startAt="5"/>
            </a:pPr>
            <a:r>
              <a:rPr lang="en-US" sz="2000" dirty="0" err="1"/>
              <a:t>Jelovac</a:t>
            </a:r>
            <a:r>
              <a:rPr lang="en-US" sz="2000" dirty="0"/>
              <a:t> D, Armstrong DK. Recent progress in the diagnosis and treatment of ovarian cancer. CA Cancer J </a:t>
            </a:r>
            <a:r>
              <a:rPr lang="en-US" sz="2000" dirty="0" err="1"/>
              <a:t>Clin</a:t>
            </a:r>
            <a:r>
              <a:rPr lang="en-US" sz="2000" dirty="0"/>
              <a:t>. 2011;61:183-203.</a:t>
            </a:r>
          </a:p>
          <a:p>
            <a:pPr marL="457200" indent="-457200">
              <a:buFont typeface="+mj-lt"/>
              <a:buAutoNum type="arabicPeriod" startAt="5"/>
            </a:pPr>
            <a:endParaRPr lang="en-US" sz="2000" dirty="0"/>
          </a:p>
          <a:p>
            <a:pPr marL="457200" indent="-457200">
              <a:buFont typeface="+mj-lt"/>
              <a:buAutoNum type="arabicPeriod" startAt="5"/>
            </a:pPr>
            <a:endParaRPr lang="en-US" sz="2000" dirty="0"/>
          </a:p>
          <a:p>
            <a:pPr marL="457200" indent="-457200">
              <a:buFont typeface="+mj-lt"/>
              <a:buAutoNum type="arabicPeriod" startAt="5"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133179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 Boardroom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1">
      <a:majorFont>
        <a:latin typeface="Garamond"/>
        <a:ea typeface=""/>
        <a:cs typeface=""/>
      </a:majorFont>
      <a:minorFont>
        <a:latin typeface="Garamond"/>
        <a:ea typeface=""/>
        <a:cs typeface=""/>
      </a:minorFont>
    </a:fontScheme>
    <a:fmtScheme name="Ion Boardroom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4123</TotalTime>
  <Words>1794</Words>
  <Application>Microsoft Office PowerPoint</Application>
  <PresentationFormat>Widescreen</PresentationFormat>
  <Paragraphs>166</Paragraphs>
  <Slides>33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7" baseType="lpstr">
      <vt:lpstr>Arial</vt:lpstr>
      <vt:lpstr>Garamond</vt:lpstr>
      <vt:lpstr>Wingdings 3</vt:lpstr>
      <vt:lpstr>Ion Boardroom</vt:lpstr>
      <vt:lpstr>Burden of Gynaecological cancer and inequity in cancer care in developing world</vt:lpstr>
      <vt:lpstr>PowerPoint Presentation</vt:lpstr>
      <vt:lpstr>Introduction</vt:lpstr>
      <vt:lpstr>Emerging global trend in gynaecological cancers</vt:lpstr>
      <vt:lpstr>Reasons for changing trend</vt:lpstr>
      <vt:lpstr>Definition of developing world</vt:lpstr>
      <vt:lpstr>PowerPoint Presentation</vt:lpstr>
      <vt:lpstr>Indicators of cancer burden5</vt:lpstr>
      <vt:lpstr>Importance of indicators</vt:lpstr>
      <vt:lpstr>Etiological factors of gynaecological cancers</vt:lpstr>
      <vt:lpstr>Etiological factors of gynaecological cancers</vt:lpstr>
      <vt:lpstr>Cervical Cancer </vt:lpstr>
      <vt:lpstr>Barriers for screening in developing countries</vt:lpstr>
      <vt:lpstr>Screening in low resource setting</vt:lpstr>
      <vt:lpstr>Factors leading to high mortality</vt:lpstr>
      <vt:lpstr>PowerPoint Presentation</vt:lpstr>
      <vt:lpstr>Ovarian Cancer </vt:lpstr>
      <vt:lpstr>PowerPoint Presentation</vt:lpstr>
      <vt:lpstr>Corpus Cancer </vt:lpstr>
      <vt:lpstr>PowerPoint Presentation</vt:lpstr>
      <vt:lpstr>Vaginal Cancer</vt:lpstr>
      <vt:lpstr>Vulval Cancer</vt:lpstr>
      <vt:lpstr>Choriocarcinoma </vt:lpstr>
      <vt:lpstr>PowerPoint Presentation</vt:lpstr>
      <vt:lpstr>Cancer care inequity for women in developing countries</vt:lpstr>
      <vt:lpstr>Common challenges to cancer care and therapy in the developing world</vt:lpstr>
      <vt:lpstr>Common challenges to cancer care and therapy in the developing world</vt:lpstr>
      <vt:lpstr>Prediction of the future burden</vt:lpstr>
      <vt:lpstr>PowerPoint Presentation</vt:lpstr>
      <vt:lpstr>Conclusion</vt:lpstr>
      <vt:lpstr>PowerPoint Presentation</vt:lpstr>
      <vt:lpstr>References</vt:lpstr>
      <vt:lpstr>References</vt:lpstr>
    </vt:vector>
  </TitlesOfParts>
  <Company>Liaquat National Hospital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Burden of Gynaecological Cancer and Inequity in Cancer Care in Developing World</dc:title>
  <dc:creator>Usman Hingoro (Secretary - Obs &amp; Gynae )</dc:creator>
  <cp:lastModifiedBy>Usman Hingoro (Secretary - Obs &amp; Gynae )</cp:lastModifiedBy>
  <cp:revision>120</cp:revision>
  <dcterms:created xsi:type="dcterms:W3CDTF">2018-05-22T08:41:57Z</dcterms:created>
  <dcterms:modified xsi:type="dcterms:W3CDTF">2018-07-04T10:42:18Z</dcterms:modified>
</cp:coreProperties>
</file>