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6"/>
  </p:notesMasterIdLst>
  <p:handoutMasterIdLst>
    <p:handoutMasterId r:id="rId17"/>
  </p:handoutMasterIdLst>
  <p:sldIdLst>
    <p:sldId id="256" r:id="rId3"/>
    <p:sldId id="265" r:id="rId4"/>
    <p:sldId id="272" r:id="rId5"/>
    <p:sldId id="273" r:id="rId6"/>
    <p:sldId id="278" r:id="rId7"/>
    <p:sldId id="275" r:id="rId8"/>
    <p:sldId id="276" r:id="rId9"/>
    <p:sldId id="279" r:id="rId10"/>
    <p:sldId id="281" r:id="rId11"/>
    <p:sldId id="283" r:id="rId12"/>
    <p:sldId id="286" r:id="rId13"/>
    <p:sldId id="285" r:id="rId14"/>
    <p:sldId id="26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838" y="10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D2DDA-69D8-473F-A583-B6774B31A77B}" type="datetimeFigureOut">
              <a:rPr lang="en-US"/>
              <a:pPr/>
              <a:t>13/02/20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92CCB-FF08-4D29-8DA3-E1FD86044808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662153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1F6DFB-6833-46E4-B515-70E0D9178056}" type="datetimeFigureOut">
              <a:rPr lang="en-US"/>
              <a:pPr/>
              <a:t>13/02/20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706C7-F2C3-48B6-8A22-C484D800B5D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599506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" y="1905000"/>
            <a:ext cx="12188826" cy="32004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50000"/>
                </a:schemeClr>
              </a:gs>
              <a:gs pos="0">
                <a:schemeClr val="accent1">
                  <a:lumMod val="60000"/>
                  <a:lumOff val="40000"/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-2" y="1795132"/>
            <a:ext cx="12188826" cy="73152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80000"/>
                </a:schemeClr>
              </a:gs>
              <a:gs pos="0">
                <a:schemeClr val="accent1">
                  <a:lumMod val="60000"/>
                  <a:lumOff val="40000"/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-2" y="5142116"/>
            <a:ext cx="12188826" cy="73152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80000"/>
                </a:schemeClr>
              </a:gs>
              <a:gs pos="0">
                <a:schemeClr val="accent1">
                  <a:lumMod val="60000"/>
                  <a:lumOff val="40000"/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2079812"/>
            <a:ext cx="9601200" cy="1724092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959352"/>
            <a:ext cx="96012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985752390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pPr/>
              <a:t>13/02/20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4217319172"/>
      </p:ext>
    </p:extLst>
  </p:cSld>
  <p:clrMapOvr>
    <a:masterClrMapping/>
  </p:clrMapOvr>
  <p:transition spd="med">
    <p:fade/>
  </p:transition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rotWithShape="1">
          <a:gsLst>
            <a:gs pos="100000">
              <a:schemeClr val="accent1">
                <a:alpha val="80000"/>
              </a:schemeClr>
            </a:gs>
            <a:gs pos="0">
              <a:schemeClr val="accent1">
                <a:lumMod val="40000"/>
                <a:lumOff val="60000"/>
                <a:alpha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130552"/>
            <a:ext cx="9601200" cy="2359152"/>
          </a:xfrm>
        </p:spPr>
        <p:txBody>
          <a:bodyPr anchor="b">
            <a:normAutofit/>
          </a:bodyPr>
          <a:lstStyle>
            <a:lvl1pPr algn="ctr">
              <a:defRPr sz="54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572000"/>
            <a:ext cx="9601200" cy="841248"/>
          </a:xfr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pPr/>
              <a:t>13/02/20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162033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pPr/>
              <a:t>13/02/20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676357169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pPr/>
              <a:t>13/02/20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254392566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pPr/>
              <a:t>13/02/20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412916723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 flipV="1">
            <a:off x="1585" y="0"/>
            <a:ext cx="12188827" cy="377952"/>
            <a:chOff x="-1" y="6480048"/>
            <a:chExt cx="12188827" cy="377952"/>
          </a:xfrm>
        </p:grpSpPr>
        <p:sp>
          <p:nvSpPr>
            <p:cNvPr id="6" name="Rectangle 5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pPr/>
              <a:t>13/02/20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295436613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 flipV="1">
            <a:off x="1585" y="0"/>
            <a:ext cx="12188827" cy="377952"/>
            <a:chOff x="-1" y="6480048"/>
            <a:chExt cx="12188827" cy="377952"/>
          </a:xfrm>
        </p:grpSpPr>
        <p:sp>
          <p:nvSpPr>
            <p:cNvPr id="9" name="Rectangle 8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0648" y="2350008"/>
            <a:ext cx="4206240" cy="1993392"/>
          </a:xfrm>
        </p:spPr>
        <p:txBody>
          <a:bodyPr anchor="b">
            <a:normAutofit/>
          </a:bodyPr>
          <a:lstStyle>
            <a:lvl1pPr>
              <a:defRPr sz="34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58952"/>
            <a:ext cx="6629400" cy="533095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70648" y="4361688"/>
            <a:ext cx="4206240" cy="1728216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pPr/>
              <a:t>13/02/20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539374915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 flipV="1">
            <a:off x="1585" y="0"/>
            <a:ext cx="12188827" cy="377952"/>
            <a:chOff x="-1" y="6480048"/>
            <a:chExt cx="12188827" cy="377952"/>
          </a:xfrm>
        </p:grpSpPr>
        <p:sp>
          <p:nvSpPr>
            <p:cNvPr id="9" name="Rectangle 8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0648" y="2350008"/>
            <a:ext cx="4206240" cy="1993392"/>
          </a:xfrm>
        </p:spPr>
        <p:txBody>
          <a:bodyPr anchor="b">
            <a:normAutofit/>
          </a:bodyPr>
          <a:lstStyle>
            <a:lvl1pPr>
              <a:defRPr sz="34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1" y="506104"/>
            <a:ext cx="6858002" cy="584301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70648" y="4361688"/>
            <a:ext cx="4206240" cy="1728216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pPr/>
              <a:t>13/02/20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101986949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pPr/>
              <a:t>13/02/20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735931874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pPr/>
              <a:t>13/02/20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4230509722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9000"/>
              </a:schemeClr>
            </a:gs>
            <a:gs pos="40000">
              <a:schemeClr val="accent1">
                <a:lumMod val="20000"/>
                <a:lumOff val="80000"/>
                <a:alpha val="66000"/>
              </a:schemeClr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" y="6480048"/>
            <a:ext cx="12188827" cy="377952"/>
            <a:chOff x="-1" y="6480048"/>
            <a:chExt cx="12188827" cy="377952"/>
          </a:xfrm>
        </p:grpSpPr>
        <p:sp>
          <p:nvSpPr>
            <p:cNvPr id="7" name="Rectangle 6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901952"/>
            <a:ext cx="9509760" cy="4127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B277187-C200-495F-A386-621319EADA8F}" type="datetimeFigureOut">
              <a:rPr lang="en-US"/>
              <a:pPr/>
              <a:t>13/02/20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FC749032-2A07-4AE8-BA90-74324CAE0C8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870023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 Layout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474" y="154744"/>
            <a:ext cx="11907893" cy="67032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9980180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BHARTIY PRADHAN MANTRI JAN AUSHDHI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 CONCEPT ABOUT GENERIC MEDICINES</a:t>
            </a:r>
          </a:p>
          <a:p>
            <a:r>
              <a:rPr lang="en-US" dirty="0"/>
              <a:t>DIFFERENCE BETWEEN GENERIC MEDICINE&amp; STANDARD MEDICINE</a:t>
            </a:r>
          </a:p>
          <a:p>
            <a:r>
              <a:rPr lang="en-US" dirty="0"/>
              <a:t>HOW PRADHAN MANTRI JAN AUSHDHI HELP TO THE COMMON PEOPLE</a:t>
            </a:r>
          </a:p>
        </p:txBody>
      </p:sp>
    </p:spTree>
    <p:extLst>
      <p:ext uri="{BB962C8B-B14F-4D97-AF65-F5344CB8AC3E}">
        <p14:creationId xmlns:p14="http://schemas.microsoft.com/office/powerpoint/2010/main" xmlns="" val="303091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GENERIC MEDICINES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INDIA ALSO KNOWN AS A LARGEST DEMOCRACY </a:t>
            </a:r>
            <a:r>
              <a:rPr lang="en-IN" dirty="0" smtClean="0"/>
              <a:t>IN THE </a:t>
            </a:r>
            <a:r>
              <a:rPr lang="en-IN" dirty="0"/>
              <a:t>WORLD</a:t>
            </a:r>
          </a:p>
          <a:p>
            <a:r>
              <a:rPr lang="en-IN" dirty="0"/>
              <a:t>70% PERSOAN PEOPLE LIVE SIMPLE LIFE </a:t>
            </a:r>
          </a:p>
          <a:p>
            <a:r>
              <a:rPr lang="en-IN" b="1" i="1" u="sng" dirty="0"/>
              <a:t>HEALTH FACTOR </a:t>
            </a:r>
            <a:r>
              <a:rPr lang="en-IN" dirty="0" smtClean="0"/>
              <a:t>EFFECTS </a:t>
            </a:r>
            <a:r>
              <a:rPr lang="en-IN" dirty="0"/>
              <a:t>THIS SIMPLE ( COMMON) PEOPLE</a:t>
            </a:r>
          </a:p>
          <a:p>
            <a:r>
              <a:rPr lang="en-IN" dirty="0"/>
              <a:t>FOR THAT REASON GOVERNMENT </a:t>
            </a:r>
            <a:r>
              <a:rPr lang="en-IN" dirty="0" smtClean="0"/>
              <a:t>MOVED </a:t>
            </a:r>
            <a:r>
              <a:rPr lang="en-IN" dirty="0"/>
              <a:t>TO GENERIC MEDICINE </a:t>
            </a:r>
            <a:r>
              <a:rPr lang="en-IN" dirty="0" smtClean="0"/>
              <a:t>FOR FULLFILL </a:t>
            </a:r>
            <a:r>
              <a:rPr lang="en-IN" dirty="0"/>
              <a:t>THAT 70% COMMON PEOPLE NEED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17266793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IS GENERIC MEDICINE??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A </a:t>
            </a:r>
            <a:r>
              <a:rPr lang="en-US" b="1" dirty="0">
                <a:solidFill>
                  <a:srgbClr val="222222"/>
                </a:solidFill>
                <a:latin typeface="arial" panose="020B0604020202020204" pitchFamily="34" charset="0"/>
              </a:rPr>
              <a:t>generic drug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 is a </a:t>
            </a:r>
            <a:r>
              <a:rPr lang="en-US" b="1" dirty="0">
                <a:solidFill>
                  <a:srgbClr val="222222"/>
                </a:solidFill>
                <a:latin typeface="arial" panose="020B0604020202020204" pitchFamily="34" charset="0"/>
              </a:rPr>
              <a:t>pharmaceutical drug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 that is equivalent to a brand-name product in dosage, strength, route of administration, quality, performance, and intended use. ... A </a:t>
            </a:r>
            <a:r>
              <a:rPr lang="en-US" b="1" dirty="0">
                <a:solidFill>
                  <a:srgbClr val="222222"/>
                </a:solidFill>
                <a:latin typeface="arial" panose="020B0604020202020204" pitchFamily="34" charset="0"/>
              </a:rPr>
              <a:t>generic drug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 must contain the same active ingredients as the original brand-name formulation.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336167794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.s food drug image-page-00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21169" y="0"/>
            <a:ext cx="72589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35637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9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9838559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1800" dirty="0"/>
              <a:t>DIFFERENCE BETWEEN GENERIC </a:t>
            </a:r>
            <a:r>
              <a:rPr lang="en-IN" sz="1800" dirty="0" smtClean="0"/>
              <a:t>&amp; STANDARD </a:t>
            </a:r>
            <a:r>
              <a:rPr lang="en-IN" sz="1800" dirty="0"/>
              <a:t>MEDICINES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67952" y="1901824"/>
            <a:ext cx="6779716" cy="4498975"/>
          </a:xfrm>
        </p:spPr>
      </p:pic>
    </p:spTree>
    <p:extLst>
      <p:ext uri="{BB962C8B-B14F-4D97-AF65-F5344CB8AC3E}">
        <p14:creationId xmlns:p14="http://schemas.microsoft.com/office/powerpoint/2010/main" xmlns="" val="10582532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dirty="0" err="1" smtClean="0"/>
              <a:t>Thats</a:t>
            </a:r>
            <a:r>
              <a:rPr lang="en-IN" sz="2400" dirty="0" smtClean="0"/>
              <a:t> </a:t>
            </a:r>
            <a:r>
              <a:rPr lang="en-IN" sz="2400" dirty="0"/>
              <a:t>why government introduce Pradhan </a:t>
            </a:r>
            <a:r>
              <a:rPr lang="en-IN" sz="2400" dirty="0" err="1"/>
              <a:t>mantri</a:t>
            </a:r>
            <a:r>
              <a:rPr lang="en-IN" sz="2400" dirty="0"/>
              <a:t> </a:t>
            </a:r>
            <a:r>
              <a:rPr lang="en-IN" sz="2400" dirty="0" err="1"/>
              <a:t>jan</a:t>
            </a:r>
            <a:r>
              <a:rPr lang="en-IN" sz="2400" dirty="0"/>
              <a:t> </a:t>
            </a:r>
            <a:r>
              <a:rPr lang="en-IN" sz="2400" dirty="0" err="1"/>
              <a:t>aushdhi</a:t>
            </a:r>
            <a:endParaRPr lang="en-IN" sz="2400" dirty="0"/>
          </a:p>
        </p:txBody>
      </p:sp>
      <p:pic>
        <p:nvPicPr>
          <p:cNvPr id="3" name="Picture 2" descr="Jan-Aushadi-Generic-Drug-Stores-in-Indi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41120" y="1700784"/>
            <a:ext cx="9702018" cy="464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345589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-pradhanmantri-janaushadhi-yojna1-0-प्रधानमंत्री-जन-औषधि-योजना-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4123" y="-211015"/>
            <a:ext cx="120278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3744736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8240" y="354818"/>
            <a:ext cx="9509760" cy="1233424"/>
          </a:xfrm>
        </p:spPr>
        <p:txBody>
          <a:bodyPr>
            <a:normAutofit/>
          </a:bodyPr>
          <a:lstStyle/>
          <a:p>
            <a:r>
              <a:rPr lang="en-IN" sz="3200" dirty="0" smtClean="0"/>
              <a:t>COMPARISION </a:t>
            </a:r>
            <a:r>
              <a:rPr lang="en-IN" sz="3200" dirty="0"/>
              <a:t>OF RATE </a:t>
            </a:r>
            <a:r>
              <a:rPr lang="en-IN" sz="3200" dirty="0" smtClean="0"/>
              <a:t>Generic </a:t>
            </a:r>
            <a:r>
              <a:rPr lang="en-IN" sz="3200" dirty="0" err="1"/>
              <a:t>vs</a:t>
            </a:r>
            <a:r>
              <a:rPr lang="en-IN" sz="3200" dirty="0"/>
              <a:t> </a:t>
            </a:r>
            <a:r>
              <a:rPr lang="en-IN" sz="3200" dirty="0" smtClean="0"/>
              <a:t>Standard</a:t>
            </a:r>
            <a:endParaRPr lang="en-IN" sz="3200" dirty="0"/>
          </a:p>
        </p:txBody>
      </p:sp>
      <p:pic>
        <p:nvPicPr>
          <p:cNvPr id="3" name="Picture 2" descr="db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1692" y="1588242"/>
            <a:ext cx="11648049" cy="509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282252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105" y="101600"/>
            <a:ext cx="9509760" cy="1233424"/>
          </a:xfrm>
        </p:spPr>
        <p:txBody>
          <a:bodyPr>
            <a:normAutofit/>
          </a:bodyPr>
          <a:lstStyle/>
          <a:p>
            <a:r>
              <a:rPr lang="en-IN" sz="4400" b="0" i="1" u="sng" dirty="0" smtClean="0"/>
              <a:t>Conclusion </a:t>
            </a:r>
            <a:endParaRPr lang="en-IN" sz="4400" b="0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Lets promote generic medicines</a:t>
            </a:r>
          </a:p>
          <a:p>
            <a:r>
              <a:rPr lang="en-IN" dirty="0"/>
              <a:t>Lets administrate generic medicines</a:t>
            </a:r>
          </a:p>
          <a:p>
            <a:r>
              <a:rPr lang="en-IN" dirty="0"/>
              <a:t>Lets prescribe generic medicines</a:t>
            </a:r>
          </a:p>
          <a:p>
            <a:r>
              <a:rPr lang="en-IN" dirty="0"/>
              <a:t>We are part of good government .so lets decide to support  government for promote generic medicines </a:t>
            </a:r>
          </a:p>
          <a:p>
            <a:r>
              <a:rPr lang="en-IN" dirty="0"/>
              <a:t>Nobel </a:t>
            </a:r>
            <a:r>
              <a:rPr lang="en-IN" dirty="0" smtClean="0"/>
              <a:t>cause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113840461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ogan-On-Cleanliness-In-Hindi-300x14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41325"/>
            <a:ext cx="12192000" cy="597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04791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75658" y="2560320"/>
            <a:ext cx="924850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itchFamily="82" charset="0"/>
              </a:rPr>
              <a:t>THANK YOU…</a:t>
            </a:r>
            <a:endParaRPr lang="en-US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228395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ded Design Yellow 16x9">
  <a:themeElements>
    <a:clrScheme name="Banded_Design_Yellow">
      <a:dk1>
        <a:srgbClr val="323232"/>
      </a:dk1>
      <a:lt1>
        <a:sysClr val="window" lastClr="FFFFFF"/>
      </a:lt1>
      <a:dk2>
        <a:srgbClr val="000000"/>
      </a:dk2>
      <a:lt2>
        <a:srgbClr val="E5E8E8"/>
      </a:lt2>
      <a:accent1>
        <a:srgbClr val="FFCD36"/>
      </a:accent1>
      <a:accent2>
        <a:srgbClr val="F29E3E"/>
      </a:accent2>
      <a:accent3>
        <a:srgbClr val="83C546"/>
      </a:accent3>
      <a:accent4>
        <a:srgbClr val="52C1CA"/>
      </a:accent4>
      <a:accent5>
        <a:srgbClr val="7384CA"/>
      </a:accent5>
      <a:accent6>
        <a:srgbClr val="DA6A89"/>
      </a:accent6>
      <a:hlink>
        <a:srgbClr val="88CACA"/>
      </a:hlink>
      <a:folHlink>
        <a:srgbClr val="91A7CA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anded_Design_Yellow">
      <a:dk1>
        <a:srgbClr val="595959"/>
      </a:dk1>
      <a:lt1>
        <a:sysClr val="window" lastClr="FFFFFF"/>
      </a:lt1>
      <a:dk2>
        <a:srgbClr val="323232"/>
      </a:dk2>
      <a:lt2>
        <a:srgbClr val="E5E8E8"/>
      </a:lt2>
      <a:accent1>
        <a:srgbClr val="FFCD36"/>
      </a:accent1>
      <a:accent2>
        <a:srgbClr val="F29E3E"/>
      </a:accent2>
      <a:accent3>
        <a:srgbClr val="83C546"/>
      </a:accent3>
      <a:accent4>
        <a:srgbClr val="52C1CA"/>
      </a:accent4>
      <a:accent5>
        <a:srgbClr val="7384CA"/>
      </a:accent5>
      <a:accent6>
        <a:srgbClr val="DA6A89"/>
      </a:accent6>
      <a:hlink>
        <a:srgbClr val="88CACA"/>
      </a:hlink>
      <a:folHlink>
        <a:srgbClr val="91A7CA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nded_Design_Yellow">
      <a:dk1>
        <a:srgbClr val="595959"/>
      </a:dk1>
      <a:lt1>
        <a:sysClr val="window" lastClr="FFFFFF"/>
      </a:lt1>
      <a:dk2>
        <a:srgbClr val="323232"/>
      </a:dk2>
      <a:lt2>
        <a:srgbClr val="E5E8E8"/>
      </a:lt2>
      <a:accent1>
        <a:srgbClr val="FFCD36"/>
      </a:accent1>
      <a:accent2>
        <a:srgbClr val="F29E3E"/>
      </a:accent2>
      <a:accent3>
        <a:srgbClr val="83C546"/>
      </a:accent3>
      <a:accent4>
        <a:srgbClr val="52C1CA"/>
      </a:accent4>
      <a:accent5>
        <a:srgbClr val="7384CA"/>
      </a:accent5>
      <a:accent6>
        <a:srgbClr val="DA6A89"/>
      </a:accent6>
      <a:hlink>
        <a:srgbClr val="88CACA"/>
      </a:hlink>
      <a:folHlink>
        <a:srgbClr val="91A7CA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66677B1-365E-411F-9971-C788BC2975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Yellow banded design presentation (widescreen)</Template>
  <TotalTime>0</TotalTime>
  <Words>135</Words>
  <Application>Microsoft Office PowerPoint</Application>
  <PresentationFormat>Custom</PresentationFormat>
  <Paragraphs>23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Banded Design Yellow 16x9</vt:lpstr>
      <vt:lpstr>Title Layout</vt:lpstr>
      <vt:lpstr>BHARTIY PRADHAN MANTRI JAN AUSHDHI</vt:lpstr>
      <vt:lpstr>GENERIC MEDICINES</vt:lpstr>
      <vt:lpstr>WHAT IS GENERIC MEDICINE??</vt:lpstr>
      <vt:lpstr>Slide 5</vt:lpstr>
      <vt:lpstr>Slide 6</vt:lpstr>
      <vt:lpstr>DIFFERENCE BETWEEN GENERIC &amp; STANDARD MEDICINES</vt:lpstr>
      <vt:lpstr>Thats why government introduce Pradhan mantri jan aushdhi</vt:lpstr>
      <vt:lpstr>Slide 9</vt:lpstr>
      <vt:lpstr>COMPARISION OF RATE Generic vs Standard</vt:lpstr>
      <vt:lpstr>Conclusion 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2017-11-07T07:13:05Z</dcterms:created>
  <dcterms:modified xsi:type="dcterms:W3CDTF">2020-02-13T05:47:23Z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TC029009979991</vt:lpwstr>
  </property>
</Properties>
</file>