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87" r:id="rId1"/>
  </p:sldMasterIdLst>
  <p:notesMasterIdLst>
    <p:notesMasterId r:id="rId38"/>
  </p:notesMasterIdLst>
  <p:handoutMasterIdLst>
    <p:handoutMasterId r:id="rId39"/>
  </p:handoutMasterIdLst>
  <p:sldIdLst>
    <p:sldId id="267" r:id="rId2"/>
    <p:sldId id="264" r:id="rId3"/>
    <p:sldId id="269" r:id="rId4"/>
    <p:sldId id="270" r:id="rId5"/>
    <p:sldId id="271" r:id="rId6"/>
    <p:sldId id="272" r:id="rId7"/>
    <p:sldId id="273" r:id="rId8"/>
    <p:sldId id="276" r:id="rId9"/>
    <p:sldId id="277" r:id="rId10"/>
    <p:sldId id="280" r:id="rId11"/>
    <p:sldId id="279" r:id="rId12"/>
    <p:sldId id="281" r:id="rId13"/>
    <p:sldId id="282" r:id="rId14"/>
    <p:sldId id="317" r:id="rId15"/>
    <p:sldId id="285" r:id="rId16"/>
    <p:sldId id="286" r:id="rId17"/>
    <p:sldId id="287" r:id="rId18"/>
    <p:sldId id="288" r:id="rId19"/>
    <p:sldId id="289" r:id="rId20"/>
    <p:sldId id="290" r:id="rId21"/>
    <p:sldId id="291" r:id="rId22"/>
    <p:sldId id="318" r:id="rId23"/>
    <p:sldId id="295" r:id="rId24"/>
    <p:sldId id="296" r:id="rId25"/>
    <p:sldId id="297" r:id="rId26"/>
    <p:sldId id="298" r:id="rId27"/>
    <p:sldId id="299" r:id="rId28"/>
    <p:sldId id="300" r:id="rId29"/>
    <p:sldId id="301" r:id="rId30"/>
    <p:sldId id="302" r:id="rId31"/>
    <p:sldId id="303" r:id="rId32"/>
    <p:sldId id="304" r:id="rId33"/>
    <p:sldId id="306" r:id="rId34"/>
    <p:sldId id="309" r:id="rId35"/>
    <p:sldId id="310" r:id="rId36"/>
    <p:sldId id="30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CEAB1E7-CC84-498A-BEBB-256F06F56F0F}">
          <p14:sldIdLst>
            <p14:sldId id="267"/>
            <p14:sldId id="264"/>
            <p14:sldId id="269"/>
            <p14:sldId id="270"/>
            <p14:sldId id="271"/>
            <p14:sldId id="272"/>
            <p14:sldId id="273"/>
            <p14:sldId id="276"/>
            <p14:sldId id="277"/>
            <p14:sldId id="280"/>
            <p14:sldId id="279"/>
            <p14:sldId id="281"/>
            <p14:sldId id="282"/>
            <p14:sldId id="317"/>
            <p14:sldId id="285"/>
            <p14:sldId id="286"/>
            <p14:sldId id="287"/>
            <p14:sldId id="288"/>
            <p14:sldId id="289"/>
            <p14:sldId id="290"/>
            <p14:sldId id="291"/>
            <p14:sldId id="318"/>
            <p14:sldId id="295"/>
            <p14:sldId id="296"/>
            <p14:sldId id="297"/>
            <p14:sldId id="298"/>
            <p14:sldId id="299"/>
            <p14:sldId id="300"/>
            <p14:sldId id="301"/>
            <p14:sldId id="302"/>
            <p14:sldId id="303"/>
            <p14:sldId id="304"/>
            <p14:sldId id="306"/>
            <p14:sldId id="309"/>
            <p14:sldId id="310"/>
            <p14:sldId id="307"/>
          </p14:sldIdLst>
        </p14:section>
        <p14:section name="Untitled Section" id="{A3EFAE9F-CE1D-4628-816A-7B385F21508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588" autoAdjust="0"/>
    <p:restoredTop sz="94671" autoAdjust="0"/>
  </p:normalViewPr>
  <p:slideViewPr>
    <p:cSldViewPr>
      <p:cViewPr varScale="1">
        <p:scale>
          <a:sx n="75" d="100"/>
          <a:sy n="75" d="100"/>
        </p:scale>
        <p:origin x="-6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2828"/>
    </p:cViewPr>
  </p:sorter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317E250C-4E77-4C42-AA56-1E6DD427F83F}" type="datetimeFigureOut">
              <a:rPr lang="ar-EG" smtClean="0"/>
              <a:t>05/12/1437</a:t>
            </a:fld>
            <a:endParaRPr lang="ar-EG"/>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00A9005A-B155-4410-8A52-555699C04486}" type="slidenum">
              <a:rPr lang="ar-EG" smtClean="0"/>
              <a:t>‹#›</a:t>
            </a:fld>
            <a:endParaRPr lang="ar-EG"/>
          </a:p>
        </p:txBody>
      </p:sp>
    </p:spTree>
    <p:extLst>
      <p:ext uri="{BB962C8B-B14F-4D97-AF65-F5344CB8AC3E}">
        <p14:creationId xmlns:p14="http://schemas.microsoft.com/office/powerpoint/2010/main" val="2929610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EC5E223-1971-4B6D-8BF9-F17AD5942D6C}" type="datetimeFigureOut">
              <a:rPr lang="ar-EG" smtClean="0"/>
              <a:t>05/12/1437</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B4D5ED31-210F-4779-AC10-5CB33158A5CC}" type="slidenum">
              <a:rPr lang="ar-EG" smtClean="0"/>
              <a:t>‹#›</a:t>
            </a:fld>
            <a:endParaRPr lang="ar-EG"/>
          </a:p>
        </p:txBody>
      </p:sp>
    </p:spTree>
    <p:extLst>
      <p:ext uri="{BB962C8B-B14F-4D97-AF65-F5344CB8AC3E}">
        <p14:creationId xmlns:p14="http://schemas.microsoft.com/office/powerpoint/2010/main" val="34802767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smtClean="0">
              <a:latin typeface="Arial" pitchFamily="34" charset="0"/>
              <a:cs typeface="Arial"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00CE4E49-E28A-49E4-8B2C-A8A8B0CA1EB6}" type="slidenum">
              <a:rPr lang="ar-EG" smtClean="0"/>
              <a:pPr/>
              <a:t>1</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B4D5ED31-210F-4779-AC10-5CB33158A5CC}" type="slidenum">
              <a:rPr lang="ar-EG" smtClean="0"/>
              <a:t>2</a:t>
            </a:fld>
            <a:endParaRPr lang="ar-EG"/>
          </a:p>
        </p:txBody>
      </p:sp>
    </p:spTree>
    <p:extLst>
      <p:ext uri="{BB962C8B-B14F-4D97-AF65-F5344CB8AC3E}">
        <p14:creationId xmlns:p14="http://schemas.microsoft.com/office/powerpoint/2010/main" val="2018704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43000" y="685800"/>
            <a:ext cx="4572000" cy="3429000"/>
          </a:xfrm>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EG" smtClean="0">
              <a:latin typeface="Arial" pitchFamily="34" charset="0"/>
              <a:cs typeface="Arial"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428E4141-AAC0-4F23-911C-CFF07C8C8F4A}" type="slidenum">
              <a:rPr lang="ar-EG" smtClean="0"/>
              <a:pPr/>
              <a:t>3</a:t>
            </a:fld>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8D0C0A67-57BE-4F3B-8C9E-A51EE4C219BA}" type="slidenum">
              <a:rPr lang="ar-EG" smtClean="0"/>
              <a:pPr/>
              <a:t>5</a:t>
            </a:fld>
            <a:endParaRPr lang="en-GB" smtClean="0"/>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6F9D68C1-724B-462F-AE00-4A1D1B1C9784}" type="slidenum">
              <a:rPr lang="ar-EG" smtClean="0"/>
              <a:pPr/>
              <a:t>6</a:t>
            </a:fld>
            <a:endParaRPr lang="en-GB" smtClean="0"/>
          </a:p>
        </p:txBody>
      </p:sp>
      <p:sp>
        <p:nvSpPr>
          <p:cNvPr id="67587" name="Rectangle 2"/>
          <p:cNvSpPr>
            <a:spLocks noGrp="1" noRot="1" noChangeAspect="1" noChangeArrowheads="1" noTextEdit="1"/>
          </p:cNvSpPr>
          <p:nvPr>
            <p:ph type="sldImg"/>
          </p:nvPr>
        </p:nvSpPr>
        <p:spPr>
          <a:xfrm>
            <a:off x="1143000" y="685800"/>
            <a:ext cx="4572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CEB0F142-2EF5-40EA-B7E5-195E47E4BDE6}" type="slidenum">
              <a:rPr lang="ar-EG">
                <a:solidFill>
                  <a:prstClr val="black"/>
                </a:solidFill>
              </a:rPr>
              <a:pPr/>
              <a:t>7</a:t>
            </a:fld>
            <a:endParaRPr lang="en-GB">
              <a:solidFill>
                <a:prstClr val="black"/>
              </a:solidFill>
            </a:endParaRPr>
          </a:p>
        </p:txBody>
      </p:sp>
      <p:sp>
        <p:nvSpPr>
          <p:cNvPr id="68611" name="Rectangle 2"/>
          <p:cNvSpPr>
            <a:spLocks noGrp="1" noRot="1" noChangeAspect="1" noChangeArrowheads="1" noTextEdit="1"/>
          </p:cNvSpPr>
          <p:nvPr>
            <p:ph type="sldImg"/>
          </p:nvPr>
        </p:nvSpPr>
        <p:spPr>
          <a:xfrm>
            <a:off x="1143000" y="685800"/>
            <a:ext cx="4572000" cy="3429000"/>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CA05FDB4-F73E-4B59-A254-FA5E4CE9397A}" type="slidenum">
              <a:rPr lang="ar-EG">
                <a:solidFill>
                  <a:prstClr val="black"/>
                </a:solidFill>
              </a:rPr>
              <a:pPr/>
              <a:t>9</a:t>
            </a:fld>
            <a:endParaRPr lang="en-GB">
              <a:solidFill>
                <a:prstClr val="black"/>
              </a:solidFill>
            </a:endParaRPr>
          </a:p>
        </p:txBody>
      </p:sp>
      <p:sp>
        <p:nvSpPr>
          <p:cNvPr id="69635" name="Rectangle 2"/>
          <p:cNvSpPr>
            <a:spLocks noGrp="1" noRot="1" noChangeAspect="1" noChangeArrowheads="1" noTextEdit="1"/>
          </p:cNvSpPr>
          <p:nvPr>
            <p:ph type="sldImg"/>
          </p:nvPr>
        </p:nvSpPr>
        <p:spPr>
          <a:xfrm>
            <a:off x="1143000" y="685800"/>
            <a:ext cx="4572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38EB5FAF-496B-4F2C-93DB-8E9E37285071}" type="slidenum">
              <a:rPr lang="ar-EG" smtClean="0"/>
              <a:pPr/>
              <a:t>14</a:t>
            </a:fld>
            <a:endParaRPr lang="en-GB"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fld id="{E9BE4F0F-06ED-4AE5-B3E8-00326DEEE265}" type="slidenum">
              <a:rPr lang="ar-EG" smtClean="0"/>
              <a:pPr/>
              <a:t>22</a:t>
            </a:fld>
            <a:endParaRPr lang="en-GB"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eaLnBrk="1" hangingPunct="1"/>
            <a:fld id="{E2ED9275-9357-44F6-9DEA-806B6BA58CE9}" type="slidenum">
              <a:rPr lang="ar-EG" sz="1200"/>
              <a:pPr algn="r" rtl="1" eaLnBrk="1" hangingPunct="1"/>
              <a:t>36</a:t>
            </a:fld>
            <a:endParaRPr lang="en-GB" sz="120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9/7/2016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9/7/2016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9/7/2016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9"/>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9"/>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5063D40-7F48-4507-AF5C-3CDA5C10E83C}" type="slidenum">
              <a:rPr lang="ar-EG"/>
              <a:pPr>
                <a:defRPr/>
              </a:pPr>
              <a:t>‹#›</a:t>
            </a:fld>
            <a:endParaRPr lang="en-US"/>
          </a:p>
        </p:txBody>
      </p:sp>
    </p:spTree>
    <p:extLst>
      <p:ext uri="{BB962C8B-B14F-4D97-AF65-F5344CB8AC3E}">
        <p14:creationId xmlns:p14="http://schemas.microsoft.com/office/powerpoint/2010/main" val="2089010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9"/>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4ABD048B-135E-4370-A71F-37A669F128A8}" type="slidenum">
              <a:rPr lang="ar-EG">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687696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D8BD707-D9CF-40AE-B4C6-C98DA3205C09}" type="datetimeFigureOut">
              <a:rPr lang="en-US" smtClean="0"/>
              <a:pPr/>
              <a:t>9/7/2016</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Lst>
  <p:timing>
    <p:tnLst>
      <p:par>
        <p:cTn id="1" dur="indefinite" restart="never" nodeType="tmRoot"/>
      </p:par>
    </p:tnLst>
  </p:timing>
  <p:txStyles>
    <p:title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286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r" defTabSz="914400" rtl="1"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6.jpeg"/><Relationship Id="rId5" Type="http://schemas.microsoft.com/office/2007/relationships/hdphoto" Target="../media/hdphoto3.wdp"/><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7.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p:cNvSpPr>
          <p:nvPr>
            <p:ph type="title"/>
          </p:nvPr>
        </p:nvSpPr>
        <p:spPr/>
        <p:txBody>
          <a:bodyPr/>
          <a:lstStyle/>
          <a:p>
            <a:endParaRPr lang="en-GB" smtClean="0">
              <a:cs typeface="Times New Roman" pitchFamily="18" charset="0"/>
            </a:endParaRPr>
          </a:p>
        </p:txBody>
      </p:sp>
      <p:pic>
        <p:nvPicPr>
          <p:cNvPr id="3075" name="Picture 3" descr="_mindcomprehend_template"/>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a:xfrm>
            <a:off x="0" y="0"/>
            <a:ext cx="9144000" cy="7029450"/>
          </a:xfrm>
          <a:prstGeom prst="rect">
            <a:avLst/>
          </a:prstGeom>
          <a:noFill/>
        </p:spPr>
      </p:pic>
      <p:sp>
        <p:nvSpPr>
          <p:cNvPr id="89092" name="Rectangle 4"/>
          <p:cNvSpPr>
            <a:spLocks noChangeArrowheads="1"/>
          </p:cNvSpPr>
          <p:nvPr/>
        </p:nvSpPr>
        <p:spPr bwMode="auto">
          <a:xfrm>
            <a:off x="0" y="1700214"/>
            <a:ext cx="9144000" cy="3405187"/>
          </a:xfrm>
          <a:prstGeom prst="rect">
            <a:avLst/>
          </a:prstGeom>
          <a:noFill/>
          <a:ln w="9525">
            <a:noFill/>
            <a:miter lim="800000"/>
            <a:headEnd/>
            <a:tailEnd/>
          </a:ln>
          <a:effectLst/>
        </p:spPr>
        <p:txBody>
          <a:bodyPr/>
          <a:lstStyle/>
          <a:p>
            <a:pPr marL="342900" indent="-342900" algn="ctr" rtl="1">
              <a:spcBef>
                <a:spcPct val="20000"/>
              </a:spcBef>
              <a:defRPr/>
            </a:pPr>
            <a:r>
              <a:rPr lang="ar-EG" sz="4400" b="1" dirty="0">
                <a:solidFill>
                  <a:srgbClr val="FFFF00"/>
                </a:solidFill>
                <a:effectLst>
                  <a:outerShdw blurRad="50800" dist="38100" algn="tr" rotWithShape="0">
                    <a:prstClr val="black">
                      <a:alpha val="40000"/>
                    </a:prstClr>
                  </a:outerShdw>
                </a:effectLst>
              </a:rPr>
              <a:t>"</a:t>
            </a:r>
            <a:r>
              <a:rPr lang="ar-EG" sz="4400" b="1" dirty="0">
                <a:solidFill>
                  <a:srgbClr val="FFFF00"/>
                </a:solidFill>
              </a:rPr>
              <a:t>رَبِّ أَوْزِعْنِي أَنْ أَشْكُرَ نِعْمَتَكَ الَّتِي أَنْعَمْتَ عَلَيَّ وَعَلَى وَالِدَيَّ وَأَنْ أَعْمَلَ صَالِحًا تَرْضَاهُ وَأَدْخِلْنِي بِرَحْمَتِكَ فِي عِبَادِكَ الصَّالِحِينَ</a:t>
            </a:r>
            <a:r>
              <a:rPr lang="ar-EG" sz="4400" b="1" dirty="0">
                <a:solidFill>
                  <a:srgbClr val="FFFF00"/>
                </a:solidFill>
                <a:effectLst>
                  <a:outerShdw blurRad="50800" dist="38100" algn="tr" rotWithShape="0">
                    <a:prstClr val="black">
                      <a:alpha val="40000"/>
                    </a:prstClr>
                  </a:outerShdw>
                </a:effectLst>
              </a:rPr>
              <a:t>”</a:t>
            </a:r>
          </a:p>
          <a:p>
            <a:pPr marL="342900" indent="-342900" algn="ctr" rtl="1">
              <a:spcBef>
                <a:spcPct val="20000"/>
              </a:spcBef>
              <a:defRPr/>
            </a:pPr>
            <a:endParaRPr lang="ar-EG" sz="1400" b="1" dirty="0">
              <a:solidFill>
                <a:srgbClr val="FFFF00"/>
              </a:solidFill>
              <a:effectLst>
                <a:outerShdw blurRad="50800" dist="38100" algn="tr" rotWithShape="0">
                  <a:prstClr val="black">
                    <a:alpha val="40000"/>
                  </a:prstClr>
                </a:outerShdw>
              </a:effectLst>
            </a:endParaRPr>
          </a:p>
          <a:p>
            <a:pPr marL="342900" indent="-342900" algn="ctr" rtl="1">
              <a:spcBef>
                <a:spcPct val="20000"/>
              </a:spcBef>
              <a:defRPr/>
            </a:pPr>
            <a:r>
              <a:rPr lang="ar-EG" sz="5400" b="1" dirty="0">
                <a:solidFill>
                  <a:srgbClr val="FFFF00"/>
                </a:solidFill>
              </a:rPr>
              <a:t>صَدَقَ اللّهُ الْعَظِيمِ</a:t>
            </a:r>
          </a:p>
          <a:p>
            <a:pPr marL="342900" indent="-342900" algn="ctr" rtl="1">
              <a:spcBef>
                <a:spcPct val="20000"/>
              </a:spcBef>
              <a:buFont typeface="Arial" pitchFamily="34" charset="0"/>
              <a:buNone/>
              <a:defRPr/>
            </a:pPr>
            <a:r>
              <a:rPr lang="ar-EG" sz="3600" b="1" dirty="0">
                <a:solidFill>
                  <a:srgbClr val="FFFF00"/>
                </a:solidFill>
              </a:rPr>
              <a:t>(النمل </a:t>
            </a:r>
            <a:r>
              <a:rPr lang="ar-EG" sz="3600" b="1" dirty="0" err="1">
                <a:solidFill>
                  <a:srgbClr val="FFFF00"/>
                </a:solidFill>
              </a:rPr>
              <a:t>اَية</a:t>
            </a:r>
            <a:r>
              <a:rPr lang="ar-EG" sz="3600" b="1" dirty="0">
                <a:solidFill>
                  <a:srgbClr val="FFFF00"/>
                </a:solidFill>
              </a:rPr>
              <a:t> 19 )</a:t>
            </a:r>
            <a:endParaRPr lang="en-US" sz="3600" b="1" dirty="0">
              <a:solidFill>
                <a:srgbClr val="FFFF00"/>
              </a:solidFill>
            </a:endParaRPr>
          </a:p>
        </p:txBody>
      </p:sp>
      <p:pic>
        <p:nvPicPr>
          <p:cNvPr id="3077" name="Picture 5" descr="487-Bismellah"/>
          <p:cNvPicPr>
            <a:picLocks noChangeAspect="1" noChangeArrowheads="1"/>
          </p:cNvPicPr>
          <p:nvPr/>
        </p:nvPicPr>
        <p:blipFill>
          <a:blip r:embed="rId4">
            <a:lum bright="14000" contrast="84000"/>
            <a:grayscl/>
            <a:extLst>
              <a:ext uri="{28A0092B-C50C-407E-A947-70E740481C1C}">
                <a14:useLocalDpi xmlns:a14="http://schemas.microsoft.com/office/drawing/2010/main" val="0"/>
              </a:ext>
            </a:extLst>
          </a:blip>
          <a:srcRect/>
          <a:stretch>
            <a:fillRect/>
          </a:stretch>
        </p:blipFill>
        <p:spPr bwMode="auto">
          <a:xfrm>
            <a:off x="2286000" y="381000"/>
            <a:ext cx="41910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0237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i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1676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rrowheads="1"/>
          </p:cNvSpPr>
          <p:nvPr/>
        </p:nvSpPr>
        <p:spPr bwMode="auto">
          <a:xfrm>
            <a:off x="1646237" y="2971801"/>
            <a:ext cx="57006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rtl="1" eaLnBrk="1" hangingPunct="1"/>
            <a:r>
              <a:rPr lang="ar-SA" sz="6800" dirty="0">
                <a:solidFill>
                  <a:srgbClr val="FF0066"/>
                </a:solidFill>
                <a:latin typeface="Bookman Old Style" pitchFamily="18" charset="0"/>
                <a:cs typeface="Andalus" pitchFamily="18" charset="-78"/>
              </a:rPr>
              <a:t>مرحبا </a:t>
            </a:r>
            <a:r>
              <a:rPr lang="ar-SA" sz="6800" dirty="0" smtClean="0">
                <a:solidFill>
                  <a:srgbClr val="FF0066"/>
                </a:solidFill>
                <a:latin typeface="Bookman Old Style" pitchFamily="18" charset="0"/>
                <a:cs typeface="Andalus" pitchFamily="18" charset="-78"/>
              </a:rPr>
              <a:t>بالسادة الحضور</a:t>
            </a:r>
            <a:endParaRPr lang="en-GB" sz="6800" dirty="0">
              <a:solidFill>
                <a:srgbClr val="FF0066"/>
              </a:solidFill>
              <a:latin typeface="Bookman Old Style" pitchFamily="18" charset="0"/>
              <a:cs typeface="Andalus" pitchFamily="18" charset="-78"/>
            </a:endParaRPr>
          </a:p>
        </p:txBody>
      </p:sp>
      <p:pic>
        <p:nvPicPr>
          <p:cNvPr id="7" name="Picture 8" descr="1ros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2590800"/>
            <a:ext cx="7620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1394619" y="914400"/>
            <a:ext cx="65151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a:spcBef>
                <a:spcPct val="50000"/>
              </a:spcBef>
            </a:pPr>
            <a:r>
              <a:rPr kumimoji="0" lang="ar-SA" sz="3600" b="1" i="0" u="none" strike="noStrike" kern="0" cap="none" spc="0" normalizeH="0" baseline="0" noProof="0" dirty="0" smtClean="0">
                <a:ln>
                  <a:noFill/>
                </a:ln>
                <a:solidFill>
                  <a:srgbClr val="1F497D"/>
                </a:solidFill>
                <a:effectLst/>
                <a:uLnTx/>
                <a:uFillTx/>
                <a:latin typeface="Agency FB" pitchFamily="34" charset="0"/>
                <a:cs typeface="Andalus" pitchFamily="18" charset="-78"/>
              </a:rPr>
              <a:t> </a:t>
            </a:r>
            <a:r>
              <a:rPr lang="ar-SA" sz="28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جامعة المنصورة</a:t>
            </a:r>
          </a:p>
          <a:p>
            <a:pPr algn="ctr" rtl="1">
              <a:spcBef>
                <a:spcPct val="50000"/>
              </a:spcBef>
            </a:pPr>
            <a:r>
              <a:rPr lang="ar-SA" sz="28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   كلية الطب البيـطري </a:t>
            </a:r>
          </a:p>
          <a:p>
            <a:pPr algn="ctr" rtl="1">
              <a:spcBef>
                <a:spcPct val="50000"/>
              </a:spcBef>
            </a:pPr>
            <a:r>
              <a:rPr lang="ar-SA" sz="28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قسم الرقابة الصحية علي </a:t>
            </a:r>
            <a:r>
              <a:rPr lang="ar-SA" sz="2800" b="1" kern="0" dirty="0" smtClean="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الأغذية (صحة اللحوم)</a:t>
            </a:r>
            <a:endParaRPr lang="en-GB" sz="2800" b="1"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onotype Corsiva" pitchFamily="66" charset="0"/>
              <a:cs typeface="Simplified Arabic" pitchFamily="18" charset="-78"/>
            </a:endParaRPr>
          </a:p>
        </p:txBody>
      </p:sp>
      <p:pic>
        <p:nvPicPr>
          <p:cNvPr id="8" name="Picture 9" descr="1ros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658100" y="2628900"/>
            <a:ext cx="7620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9"/>
          <p:cNvSpPr txBox="1">
            <a:spLocks noChangeArrowheads="1"/>
          </p:cNvSpPr>
          <p:nvPr/>
        </p:nvSpPr>
        <p:spPr bwMode="auto">
          <a:xfrm>
            <a:off x="381000" y="4151290"/>
            <a:ext cx="8305800"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marR="0" lvl="0" indent="0" algn="ctr" rtl="1" fontAlgn="auto">
              <a:lnSpc>
                <a:spcPct val="100000"/>
              </a:lnSpc>
              <a:spcBef>
                <a:spcPct val="50000"/>
              </a:spcBef>
              <a:spcAft>
                <a:spcPts val="0"/>
              </a:spcAft>
              <a:buClrTx/>
              <a:buSzTx/>
              <a:buFontTx/>
              <a:buNone/>
              <a:tabLst/>
              <a:defRPr/>
            </a:pPr>
            <a:r>
              <a:rPr lang="ar-SA" sz="32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مناقشة رسالة </a:t>
            </a:r>
            <a:r>
              <a:rPr lang="ar-EG" sz="32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ال</a:t>
            </a:r>
            <a:r>
              <a:rPr lang="ar-SA" sz="3200" b="1" kern="0" dirty="0">
                <a:ln w="10541" cmpd="sng">
                  <a:solidFill>
                    <a:schemeClr val="accent1">
                      <a:shade val="88000"/>
                      <a:satMod val="110000"/>
                    </a:schemeClr>
                  </a:solidFill>
                  <a:prstDash val="solid"/>
                </a:ln>
                <a:solidFill>
                  <a:schemeClr val="accent1">
                    <a:lumMod val="50000"/>
                  </a:schemeClr>
                </a:solidFill>
                <a:latin typeface="Monotype Corsiva" pitchFamily="66" charset="0"/>
                <a:cs typeface="Simplified Arabic" pitchFamily="18" charset="-78"/>
              </a:rPr>
              <a:t>ماجستير الخاصة</a:t>
            </a:r>
          </a:p>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SA" sz="5400" b="1" i="0" u="none" strike="noStrike" kern="0" normalizeH="0" baseline="0" noProof="0" dirty="0" smtClean="0">
                <a:ln w="10541" cmpd="sng">
                  <a:solidFill>
                    <a:schemeClr val="accent1">
                      <a:shade val="88000"/>
                      <a:satMod val="110000"/>
                    </a:schemeClr>
                  </a:solidFill>
                  <a:prstDash val="solid"/>
                </a:ln>
                <a:solidFill>
                  <a:schemeClr val="accent1">
                    <a:lumMod val="50000"/>
                  </a:schemeClr>
                </a:solidFill>
                <a:uLnTx/>
                <a:uFillTx/>
                <a:latin typeface="Arial Black" pitchFamily="34" charset="0"/>
                <a:ea typeface="Segoe UI" pitchFamily="34" charset="0"/>
              </a:rPr>
              <a:t>ط.ب/ أحمد مدحت محمد البنا</a:t>
            </a:r>
          </a:p>
          <a:p>
            <a:pPr marL="0" marR="0" lvl="0" indent="0" algn="ctr" defTabSz="914400" rtl="1" eaLnBrk="1" fontAlgn="auto" latinLnBrk="0" hangingPunct="1">
              <a:lnSpc>
                <a:spcPct val="100000"/>
              </a:lnSpc>
              <a:spcBef>
                <a:spcPct val="50000"/>
              </a:spcBef>
              <a:spcAft>
                <a:spcPts val="0"/>
              </a:spcAft>
              <a:buClrTx/>
              <a:buSzTx/>
              <a:buFontTx/>
              <a:buNone/>
              <a:tabLst/>
              <a:defRPr/>
            </a:pPr>
            <a:r>
              <a:rPr kumimoji="0" lang="ar-SA" sz="4000" b="1" i="0" u="none" strike="noStrike" kern="0" cap="none" spc="0" normalizeH="0" baseline="0" noProof="0" dirty="0" smtClean="0">
                <a:ln>
                  <a:noFill/>
                </a:ln>
                <a:solidFill>
                  <a:schemeClr val="accent1">
                    <a:lumMod val="50000"/>
                  </a:schemeClr>
                </a:solidFill>
                <a:effectLst/>
                <a:uLnTx/>
                <a:uFillTx/>
                <a:latin typeface="Monotype Corsiva" pitchFamily="66" charset="0"/>
                <a:cs typeface="Simplified Arabic" pitchFamily="18" charset="-78"/>
              </a:rPr>
              <a:t> </a:t>
            </a:r>
            <a:endParaRPr kumimoji="0" lang="en-US" sz="3400" b="1" i="0" u="none" strike="noStrike" kern="0" cap="none" spc="0" normalizeH="0" baseline="0" noProof="0" dirty="0" smtClean="0">
              <a:ln>
                <a:noFill/>
              </a:ln>
              <a:solidFill>
                <a:schemeClr val="accent1">
                  <a:lumMod val="50000"/>
                </a:schemeClr>
              </a:solidFill>
              <a:effectLst/>
              <a:uLnTx/>
              <a:uFillTx/>
              <a:latin typeface="Monotype Corsiva" pitchFamily="66" charset="0"/>
              <a:cs typeface="Simplified Arabic" pitchFamily="18" charset="-78"/>
            </a:endParaRPr>
          </a:p>
        </p:txBody>
      </p:sp>
    </p:spTree>
    <p:extLst>
      <p:ext uri="{BB962C8B-B14F-4D97-AF65-F5344CB8AC3E}">
        <p14:creationId xmlns:p14="http://schemas.microsoft.com/office/powerpoint/2010/main" val="382111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par>
                          <p:cTn id="11" fill="hold">
                            <p:stCondLst>
                              <p:cond delay="500"/>
                            </p:stCondLst>
                            <p:childTnLst>
                              <p:par>
                                <p:cTn id="12" presetID="24" presetClass="entr" presetSubtype="0" fill="hold" nodeType="afterEffect">
                                  <p:stCondLst>
                                    <p:cond delay="500"/>
                                  </p:stCondLst>
                                  <p:childTnLst>
                                    <p:set>
                                      <p:cBhvr>
                                        <p:cTn id="13" dur="1" fill="hold">
                                          <p:stCondLst>
                                            <p:cond delay="0"/>
                                          </p:stCondLst>
                                        </p:cTn>
                                        <p:tgtEl>
                                          <p:spTgt spid="9">
                                            <p:txEl>
                                              <p:pRg st="1" end="1"/>
                                            </p:txEl>
                                          </p:spTgt>
                                        </p:tgtEl>
                                        <p:attrNameLst>
                                          <p:attrName>style.visibility</p:attrName>
                                        </p:attrNameLst>
                                      </p:cBhvr>
                                      <p:to>
                                        <p:strVal val="visible"/>
                                      </p:to>
                                    </p:set>
                                    <p:anim to="" calcmode="lin" valueType="num">
                                      <p:cBhvr>
                                        <p:cTn id="14" dur="1" fill="hold"/>
                                        <p:tgtEl>
                                          <p:spTgt spid="9">
                                            <p:txEl>
                                              <p:pRg st="1" end="1"/>
                                            </p:txEl>
                                          </p:spTgt>
                                        </p:tgtEl>
                                        <p:attrNameLst>
                                          <p:attrName/>
                                        </p:attrNameLst>
                                      </p:cBhvr>
                                    </p:anim>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nodeType="clickEffect">
                                  <p:stCondLst>
                                    <p:cond delay="0"/>
                                  </p:stCondLst>
                                  <p:childTnLst>
                                    <p:animMotion origin="layout" path="M 0 0  L 0.25 -0.33302  E" pathEditMode="relative" ptsTypes="">
                                      <p:cBhvr>
                                        <p:cTn id="18" dur="2000" spd="-100000" fill="hold"/>
                                        <p:tgtEl>
                                          <p:spTgt spid="9">
                                            <p:txEl>
                                              <p:pRg st="1" end="1"/>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ainbow_Wave_Leng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3333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 y="1588"/>
            <a:ext cx="9142412"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WordArt 4"/>
          <p:cNvSpPr>
            <a:spLocks noChangeArrowheads="1" noChangeShapeType="1" noTextEdit="1"/>
          </p:cNvSpPr>
          <p:nvPr/>
        </p:nvSpPr>
        <p:spPr bwMode="auto">
          <a:xfrm rot="1430142">
            <a:off x="3489325" y="3213101"/>
            <a:ext cx="5327651" cy="19367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i="1" kern="10">
                <a:solidFill>
                  <a:srgbClr val="CC0000"/>
                </a:solidFill>
                <a:effectLst>
                  <a:outerShdw dist="35921" dir="2700000" algn="ctr" rotWithShape="0">
                    <a:srgbClr val="C0C0C0">
                      <a:alpha val="79999"/>
                    </a:srgbClr>
                  </a:outerShdw>
                </a:effectLst>
                <a:latin typeface="Times New Roman"/>
                <a:cs typeface="Times New Roman"/>
              </a:rPr>
              <a:t>Acknoledgment</a:t>
            </a:r>
            <a:endParaRPr lang="ar-EG" sz="3600" b="1" i="1" kern="10">
              <a:solidFill>
                <a:srgbClr val="CC0000"/>
              </a:solidFill>
              <a:effectLst>
                <a:outerShdw dist="35921" dir="2700000" algn="ctr" rotWithShape="0">
                  <a:srgbClr val="C0C0C0">
                    <a:alpha val="79999"/>
                  </a:srgbClr>
                </a:outerShdw>
              </a:effectLst>
              <a:latin typeface="Times New Roman"/>
              <a:cs typeface="Times New Roman"/>
            </a:endParaRPr>
          </a:p>
        </p:txBody>
      </p:sp>
    </p:spTree>
    <p:extLst>
      <p:ext uri="{BB962C8B-B14F-4D97-AF65-F5344CB8AC3E}">
        <p14:creationId xmlns:p14="http://schemas.microsoft.com/office/powerpoint/2010/main" val="393150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صر نائب للمحتوى 2"/>
          <p:cNvSpPr>
            <a:spLocks noGrp="1"/>
          </p:cNvSpPr>
          <p:nvPr>
            <p:ph sz="quarter" idx="13"/>
          </p:nvPr>
        </p:nvSpPr>
        <p:spPr>
          <a:xfrm>
            <a:off x="0" y="0"/>
            <a:ext cx="8915400" cy="6553200"/>
          </a:xfrm>
          <a:prstGeom prst="rect">
            <a:avLst/>
          </a:prstGeom>
        </p:spPr>
        <p:txBody>
          <a:bodyPr>
            <a:normAutofit lnSpcReduction="10000"/>
          </a:bodyPr>
          <a:lstStyle/>
          <a:p>
            <a:pPr marL="45720" indent="0" algn="just">
              <a:buNone/>
            </a:pPr>
            <a:endParaRPr lang="en-US" sz="2400" dirty="0" smtClean="0">
              <a:solidFill>
                <a:schemeClr val="tx1">
                  <a:lumMod val="95000"/>
                  <a:lumOff val="5000"/>
                </a:schemeClr>
              </a:solidFill>
              <a:cs typeface="Arial" pitchFamily="34" charset="0"/>
            </a:endParaRPr>
          </a:p>
          <a:p>
            <a:pPr indent="0" algn="justLow" rtl="0">
              <a:spcBef>
                <a:spcPts val="1200"/>
              </a:spcBef>
              <a:spcAft>
                <a:spcPts val="1200"/>
              </a:spcAft>
              <a:buNone/>
              <a:tabLst>
                <a:tab pos="630555" algn="r"/>
              </a:tabLst>
            </a:pPr>
            <a:r>
              <a:rPr lang="en-US" sz="2000" dirty="0">
                <a:solidFill>
                  <a:schemeClr val="tx1">
                    <a:lumMod val="95000"/>
                    <a:lumOff val="5000"/>
                  </a:schemeClr>
                </a:solidFill>
                <a:ea typeface="Calibri"/>
                <a:cs typeface="Arial"/>
              </a:rPr>
              <a:t>Firstly of all, I'm indebted in my work and success to our Merciful</a:t>
            </a:r>
            <a:r>
              <a:rPr lang="en-US" sz="2000" b="1" dirty="0">
                <a:solidFill>
                  <a:srgbClr val="FF0000"/>
                </a:solidFill>
                <a:ea typeface="Calibri"/>
                <a:cs typeface="Arial"/>
              </a:rPr>
              <a:t> "ALLAH</a:t>
            </a:r>
            <a:r>
              <a:rPr lang="en-US" sz="2000" dirty="0">
                <a:solidFill>
                  <a:schemeClr val="tx1">
                    <a:lumMod val="95000"/>
                    <a:lumOff val="5000"/>
                  </a:schemeClr>
                </a:solidFill>
                <a:ea typeface="Calibri"/>
                <a:cs typeface="Arial"/>
              </a:rPr>
              <a:t>", who gave me the ability to finish this work.</a:t>
            </a:r>
          </a:p>
          <a:p>
            <a:pPr indent="0" algn="justLow" rtl="0">
              <a:spcBef>
                <a:spcPts val="1200"/>
              </a:spcBef>
              <a:spcAft>
                <a:spcPts val="1200"/>
              </a:spcAft>
              <a:buNone/>
              <a:tabLst>
                <a:tab pos="630555" algn="r"/>
              </a:tabLst>
            </a:pPr>
            <a:r>
              <a:rPr lang="en-US" sz="2000" dirty="0">
                <a:solidFill>
                  <a:schemeClr val="tx1">
                    <a:lumMod val="95000"/>
                    <a:lumOff val="5000"/>
                  </a:schemeClr>
                </a:solidFill>
                <a:ea typeface="Calibri"/>
                <a:cs typeface="Arial"/>
              </a:rPr>
              <a:t>I would like to extend my gratitude to </a:t>
            </a:r>
            <a:r>
              <a:rPr lang="en-US" sz="2000" b="1" dirty="0">
                <a:solidFill>
                  <a:srgbClr val="FF0000"/>
                </a:solidFill>
                <a:ea typeface="Calibri"/>
                <a:cs typeface="Arial"/>
              </a:rPr>
              <a:t>Prof. Dr. Mohammed M. M. I. Elgazzer</a:t>
            </a:r>
            <a:r>
              <a:rPr lang="en-US" sz="2000" b="1" dirty="0">
                <a:solidFill>
                  <a:schemeClr val="tx1">
                    <a:lumMod val="95000"/>
                    <a:lumOff val="5000"/>
                  </a:schemeClr>
                </a:solidFill>
                <a:ea typeface="Calibri"/>
                <a:cs typeface="Arial"/>
              </a:rPr>
              <a:t>, </a:t>
            </a:r>
            <a:r>
              <a:rPr lang="en-US" sz="2000" dirty="0">
                <a:solidFill>
                  <a:schemeClr val="tx1">
                    <a:lumMod val="95000"/>
                    <a:lumOff val="5000"/>
                  </a:schemeClr>
                </a:solidFill>
                <a:ea typeface="Calibri"/>
                <a:cs typeface="Arial"/>
              </a:rPr>
              <a:t>prof. of Meat hygiene, Food Hygiene and Control Dept., Faculty of Vet. Medicine, Mansoura Univ., Egypt, for his supervision, continuous support and guidance during this study.</a:t>
            </a:r>
          </a:p>
          <a:p>
            <a:pPr indent="0" algn="justLow" rtl="0">
              <a:spcBef>
                <a:spcPts val="1200"/>
              </a:spcBef>
              <a:spcAft>
                <a:spcPts val="1200"/>
              </a:spcAft>
              <a:buNone/>
              <a:tabLst>
                <a:tab pos="630555" algn="r"/>
              </a:tabLst>
            </a:pPr>
            <a:r>
              <a:rPr lang="en-US" sz="2000" dirty="0">
                <a:solidFill>
                  <a:schemeClr val="tx1">
                    <a:lumMod val="95000"/>
                    <a:lumOff val="5000"/>
                  </a:schemeClr>
                </a:solidFill>
                <a:ea typeface="Calibri"/>
                <a:cs typeface="Arial"/>
              </a:rPr>
              <a:t>I would like to thank </a:t>
            </a:r>
            <a:r>
              <a:rPr lang="en-US" sz="2000" b="1" dirty="0">
                <a:solidFill>
                  <a:srgbClr val="FF0000"/>
                </a:solidFill>
                <a:ea typeface="Calibri"/>
                <a:cs typeface="Arial"/>
              </a:rPr>
              <a:t>Prof. Dr. Khalid I. Sallam</a:t>
            </a:r>
            <a:r>
              <a:rPr lang="en-US" sz="2000" b="1" dirty="0">
                <a:solidFill>
                  <a:schemeClr val="accent6">
                    <a:lumMod val="75000"/>
                  </a:schemeClr>
                </a:solidFill>
                <a:ea typeface="Calibri"/>
                <a:cs typeface="Arial"/>
              </a:rPr>
              <a:t>,</a:t>
            </a:r>
            <a:r>
              <a:rPr lang="en-US" sz="2000" dirty="0">
                <a:solidFill>
                  <a:schemeClr val="accent6">
                    <a:lumMod val="75000"/>
                  </a:schemeClr>
                </a:solidFill>
                <a:ea typeface="Calibri"/>
                <a:cs typeface="Arial"/>
              </a:rPr>
              <a:t> </a:t>
            </a:r>
            <a:r>
              <a:rPr lang="en-US" sz="2000" dirty="0">
                <a:solidFill>
                  <a:schemeClr val="tx1"/>
                </a:solidFill>
                <a:ea typeface="Calibri"/>
                <a:cs typeface="Arial"/>
              </a:rPr>
              <a:t>prof. of Meat hygiene, Food Hygiene and Control Dept., Faculty of Vet. Medicine, Mansoura </a:t>
            </a:r>
            <a:r>
              <a:rPr lang="en-US" sz="2000" dirty="0">
                <a:solidFill>
                  <a:schemeClr val="tx1">
                    <a:lumMod val="95000"/>
                    <a:lumOff val="5000"/>
                  </a:schemeClr>
                </a:solidFill>
                <a:ea typeface="Calibri"/>
                <a:cs typeface="Arial"/>
              </a:rPr>
              <a:t>Univ., Egypt, for his advice, support and contribution to his study.</a:t>
            </a:r>
          </a:p>
          <a:p>
            <a:pPr indent="0" algn="justLow" rtl="0">
              <a:spcBef>
                <a:spcPts val="1200"/>
              </a:spcBef>
              <a:spcAft>
                <a:spcPts val="1200"/>
              </a:spcAft>
              <a:buNone/>
              <a:tabLst>
                <a:tab pos="630555" algn="r"/>
              </a:tabLst>
            </a:pPr>
            <a:r>
              <a:rPr lang="en-US" sz="2000" dirty="0" smtClean="0">
                <a:solidFill>
                  <a:schemeClr val="tx1">
                    <a:lumMod val="95000"/>
                    <a:lumOff val="5000"/>
                  </a:schemeClr>
                </a:solidFill>
                <a:ea typeface="Calibri"/>
                <a:cs typeface="Arial"/>
              </a:rPr>
              <a:t>I </a:t>
            </a:r>
            <a:r>
              <a:rPr lang="en-US" sz="2000" dirty="0">
                <a:solidFill>
                  <a:schemeClr val="tx1">
                    <a:lumMod val="95000"/>
                    <a:lumOff val="5000"/>
                  </a:schemeClr>
                </a:solidFill>
                <a:ea typeface="Calibri"/>
                <a:cs typeface="Arial"/>
              </a:rPr>
              <a:t>would never forget the support of </a:t>
            </a:r>
            <a:r>
              <a:rPr lang="en-US" sz="2000" b="1" dirty="0">
                <a:solidFill>
                  <a:srgbClr val="FF0000"/>
                </a:solidFill>
                <a:ea typeface="Calibri"/>
                <a:cs typeface="Arial"/>
              </a:rPr>
              <a:t>Dr. Hassan Hussein </a:t>
            </a:r>
            <a:r>
              <a:rPr lang="en-US" sz="2000" b="1" dirty="0" err="1">
                <a:solidFill>
                  <a:srgbClr val="FF0000"/>
                </a:solidFill>
                <a:ea typeface="Calibri"/>
                <a:cs typeface="Arial"/>
              </a:rPr>
              <a:t>Ghaly</a:t>
            </a:r>
            <a:r>
              <a:rPr lang="en-US" sz="2000" b="1" dirty="0">
                <a:solidFill>
                  <a:schemeClr val="tx1">
                    <a:lumMod val="95000"/>
                    <a:lumOff val="5000"/>
                  </a:schemeClr>
                </a:solidFill>
                <a:ea typeface="Calibri"/>
                <a:cs typeface="Arial"/>
              </a:rPr>
              <a:t>, </a:t>
            </a:r>
            <a:r>
              <a:rPr lang="en-US" sz="2000" dirty="0">
                <a:solidFill>
                  <a:schemeClr val="tx1">
                    <a:lumMod val="95000"/>
                    <a:lumOff val="5000"/>
                  </a:schemeClr>
                </a:solidFill>
                <a:ea typeface="Calibri"/>
                <a:cs typeface="Arial"/>
              </a:rPr>
              <a:t>chairman of </a:t>
            </a:r>
            <a:r>
              <a:rPr lang="en-US" sz="2000" dirty="0" smtClean="0">
                <a:solidFill>
                  <a:schemeClr val="tx1">
                    <a:lumMod val="95000"/>
                    <a:lumOff val="5000"/>
                  </a:schemeClr>
                </a:solidFill>
                <a:ea typeface="Calibri"/>
                <a:cs typeface="Arial"/>
              </a:rPr>
              <a:t>El-Hassan </a:t>
            </a:r>
            <a:r>
              <a:rPr lang="en-US" sz="2000" dirty="0">
                <a:solidFill>
                  <a:schemeClr val="tx1">
                    <a:lumMod val="95000"/>
                    <a:lumOff val="5000"/>
                  </a:schemeClr>
                </a:solidFill>
                <a:ea typeface="Calibri"/>
                <a:cs typeface="Arial"/>
              </a:rPr>
              <a:t>and </a:t>
            </a:r>
            <a:r>
              <a:rPr lang="en-US" sz="2000" dirty="0" smtClean="0">
                <a:solidFill>
                  <a:schemeClr val="tx1">
                    <a:lumMod val="95000"/>
                    <a:lumOff val="5000"/>
                  </a:schemeClr>
                </a:solidFill>
                <a:ea typeface="Calibri"/>
                <a:cs typeface="Arial"/>
              </a:rPr>
              <a:t>El- </a:t>
            </a:r>
            <a:r>
              <a:rPr lang="en-US" sz="2000" dirty="0">
                <a:solidFill>
                  <a:schemeClr val="tx1">
                    <a:lumMod val="95000"/>
                    <a:lumOff val="5000"/>
                  </a:schemeClr>
                </a:solidFill>
                <a:ea typeface="Calibri"/>
                <a:cs typeface="Arial"/>
              </a:rPr>
              <a:t>Hussein group for Industrial and Commercial Investment, port-said, Egypt.</a:t>
            </a:r>
          </a:p>
          <a:p>
            <a:pPr indent="0" algn="justLow" rtl="0">
              <a:spcBef>
                <a:spcPts val="1200"/>
              </a:spcBef>
              <a:spcAft>
                <a:spcPts val="1200"/>
              </a:spcAft>
              <a:buNone/>
              <a:tabLst>
                <a:tab pos="630555" algn="r"/>
              </a:tabLst>
            </a:pPr>
            <a:r>
              <a:rPr lang="en-US" sz="2000" dirty="0">
                <a:solidFill>
                  <a:schemeClr val="tx1">
                    <a:lumMod val="95000"/>
                    <a:lumOff val="5000"/>
                  </a:schemeClr>
                </a:solidFill>
                <a:ea typeface="Calibri"/>
                <a:cs typeface="Arial"/>
              </a:rPr>
              <a:t>Last but not the least, I Would like to express my gratitude to </a:t>
            </a:r>
            <a:r>
              <a:rPr lang="en-US" sz="2000" b="1" dirty="0">
                <a:solidFill>
                  <a:srgbClr val="FF0000"/>
                </a:solidFill>
                <a:ea typeface="Calibri"/>
                <a:cs typeface="Arial"/>
              </a:rPr>
              <a:t>all my family; my parents, my wife, my sons and my brother</a:t>
            </a:r>
            <a:r>
              <a:rPr lang="en-US" sz="2000" dirty="0">
                <a:solidFill>
                  <a:schemeClr val="tx1">
                    <a:lumMod val="95000"/>
                    <a:lumOff val="5000"/>
                  </a:schemeClr>
                </a:solidFill>
                <a:ea typeface="Calibri"/>
                <a:cs typeface="Arial"/>
              </a:rPr>
              <a:t> because their support gave me the strength to work hard on this study.       </a:t>
            </a:r>
          </a:p>
          <a:p>
            <a:endParaRPr lang="ar-EG" sz="2400" dirty="0" smtClean="0">
              <a:solidFill>
                <a:schemeClr val="tx1">
                  <a:lumMod val="95000"/>
                  <a:lumOff val="5000"/>
                </a:schemeClr>
              </a:solidFill>
            </a:endParaRPr>
          </a:p>
        </p:txBody>
      </p:sp>
    </p:spTree>
    <p:extLst>
      <p:ext uri="{BB962C8B-B14F-4D97-AF65-F5344CB8AC3E}">
        <p14:creationId xmlns:p14="http://schemas.microsoft.com/office/powerpoint/2010/main" val="41087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butterfly"/>
          <p:cNvPicPr>
            <a:picLocks noGrp="1" noChangeAspect="1" noChangeArrowheads="1" noCrop="1"/>
          </p:cNvPicPr>
          <p:nvPr>
            <p:ph sz="quarter" idx="1"/>
          </p:nvPr>
        </p:nvPicPr>
        <p:blipFill>
          <a:blip r:embed="rId3">
            <a:extLst>
              <a:ext uri="{28A0092B-C50C-407E-A947-70E740481C1C}">
                <a14:useLocalDpi xmlns:a14="http://schemas.microsoft.com/office/drawing/2010/main" val="0"/>
              </a:ext>
            </a:extLst>
          </a:blip>
          <a:stretch>
            <a:fillRect/>
          </a:stretch>
        </p:blipFill>
        <p:spPr>
          <a:xfrm>
            <a:off x="457200" y="2450691"/>
            <a:ext cx="4038600" cy="485005"/>
          </a:xfrm>
          <a:noFill/>
        </p:spPr>
      </p:pic>
      <p:pic>
        <p:nvPicPr>
          <p:cNvPr id="6147" name="Picture 6" descr="BD21332_"/>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60376" y="3176589"/>
            <a:ext cx="8075613" cy="481012"/>
          </a:xfrm>
        </p:spPr>
      </p:pic>
      <p:pic>
        <p:nvPicPr>
          <p:cNvPr id="6148" name="Picture 21" descr="butterfly"/>
          <p:cNvPicPr>
            <a:picLocks noGrp="1" noChangeAspect="1" noChangeArrowheads="1" noCrop="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4648200" y="4786313"/>
            <a:ext cx="4038600" cy="485775"/>
          </a:xfrm>
          <a:noFill/>
        </p:spPr>
      </p:pic>
      <p:sp>
        <p:nvSpPr>
          <p:cNvPr id="4101" name="Text Box 4"/>
          <p:cNvSpPr txBox="1">
            <a:spLocks noChangeArrowheads="1"/>
          </p:cNvSpPr>
          <p:nvPr/>
        </p:nvSpPr>
        <p:spPr bwMode="auto">
          <a:xfrm>
            <a:off x="0" y="3719514"/>
            <a:ext cx="9144000"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endParaRPr lang="en-US" sz="500" b="1" i="1" dirty="0">
              <a:solidFill>
                <a:srgbClr val="FF0000"/>
              </a:solidFill>
              <a:latin typeface="ITC Zapf Chancery" pitchFamily="66" charset="0"/>
            </a:endParaRPr>
          </a:p>
          <a:p>
            <a:pPr algn="ctr" rtl="1" eaLnBrk="1" hangingPunct="1"/>
            <a:endParaRPr lang="en-US" sz="500" b="1" i="1" dirty="0">
              <a:solidFill>
                <a:srgbClr val="FF0000"/>
              </a:solidFill>
              <a:latin typeface="ITC Zapf Chancery" pitchFamily="66" charset="0"/>
            </a:endParaRPr>
          </a:p>
          <a:p>
            <a:pPr algn="ctr" rtl="1" eaLnBrk="1" hangingPunct="1"/>
            <a:r>
              <a:rPr lang="en-US" sz="4000" b="1" dirty="0">
                <a:solidFill>
                  <a:srgbClr val="FF0000"/>
                </a:solidFill>
                <a:latin typeface="Monotype Corsiva" pitchFamily="66" charset="0"/>
              </a:rPr>
              <a:t>A thesis </a:t>
            </a:r>
            <a:r>
              <a:rPr lang="en-US" sz="4000" b="1" dirty="0" smtClean="0">
                <a:solidFill>
                  <a:srgbClr val="FF0000"/>
                </a:solidFill>
                <a:latin typeface="Monotype Corsiva" pitchFamily="66" charset="0"/>
              </a:rPr>
              <a:t>presented </a:t>
            </a:r>
            <a:r>
              <a:rPr lang="en-US" sz="4000" b="1" dirty="0">
                <a:solidFill>
                  <a:srgbClr val="FF0000"/>
                </a:solidFill>
                <a:latin typeface="Monotype Corsiva" pitchFamily="66" charset="0"/>
              </a:rPr>
              <a:t>by</a:t>
            </a:r>
          </a:p>
          <a:p>
            <a:pPr algn="ctr" rtl="1" eaLnBrk="1" hangingPunct="1"/>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Ahmed Medhat Mohammed Elbanna</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endParaRPr>
          </a:p>
          <a:p>
            <a:pPr algn="ctr" rtl="1" eaLnBrk="1" hangingPunct="1"/>
            <a:r>
              <a:rPr lang="en-US" sz="3200" dirty="0" smtClean="0">
                <a:solidFill>
                  <a:srgbClr val="FF0000"/>
                </a:solidFill>
                <a:latin typeface="Monotype Corsiva" pitchFamily="66" charset="0"/>
              </a:rPr>
              <a:t>B. V. Sc., </a:t>
            </a:r>
            <a:r>
              <a:rPr lang="en-US" sz="3200" dirty="0">
                <a:solidFill>
                  <a:srgbClr val="FF0000"/>
                </a:solidFill>
                <a:latin typeface="Monotype Corsiva" pitchFamily="66" charset="0"/>
              </a:rPr>
              <a:t>Mansoura University, </a:t>
            </a:r>
            <a:r>
              <a:rPr lang="en-US" sz="3200" dirty="0" smtClean="0">
                <a:solidFill>
                  <a:srgbClr val="FF0000"/>
                </a:solidFill>
                <a:latin typeface="Monotype Corsiva" pitchFamily="66" charset="0"/>
              </a:rPr>
              <a:t>2009</a:t>
            </a:r>
            <a:endParaRPr lang="en-US" sz="3200" dirty="0">
              <a:solidFill>
                <a:srgbClr val="FF0000"/>
              </a:solidFill>
              <a:latin typeface="Monotype Corsiva" pitchFamily="66" charset="0"/>
            </a:endParaRPr>
          </a:p>
        </p:txBody>
      </p:sp>
      <p:sp>
        <p:nvSpPr>
          <p:cNvPr id="4102" name="Text Box 5"/>
          <p:cNvSpPr txBox="1">
            <a:spLocks noChangeArrowheads="1"/>
          </p:cNvSpPr>
          <p:nvPr/>
        </p:nvSpPr>
        <p:spPr bwMode="auto">
          <a:xfrm>
            <a:off x="38100" y="500689"/>
            <a:ext cx="9067800"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endParaRPr lang="en-US" sz="500" b="1" dirty="0">
              <a:solidFill>
                <a:srgbClr val="FF0000"/>
              </a:solidFill>
              <a:cs typeface="Farsi Simple Bold" pitchFamily="2" charset="-78"/>
            </a:endParaRPr>
          </a:p>
          <a:p>
            <a:pPr algn="ctr" rtl="1" eaLnBrk="1" hangingPunct="1"/>
            <a:endParaRPr lang="en-US" sz="500" b="1" dirty="0">
              <a:solidFill>
                <a:srgbClr val="FF0000"/>
              </a:solidFill>
              <a:cs typeface="Farsi Simple Bold" pitchFamily="2" charset="-78"/>
            </a:endParaRPr>
          </a:p>
          <a:p>
            <a:pPr algn="ctr" rtl="1" eaLnBrk="1" hangingPunct="1"/>
            <a:r>
              <a:rPr lang="ar-SA" sz="4400" b="1" dirty="0">
                <a:solidFill>
                  <a:srgbClr val="FF0000"/>
                </a:solidFill>
                <a:cs typeface="Monotype Koufi" pitchFamily="2" charset="-78"/>
              </a:rPr>
              <a:t>رسالة مقدمة من</a:t>
            </a:r>
            <a:endParaRPr lang="en-US" sz="4400" b="1" dirty="0">
              <a:solidFill>
                <a:srgbClr val="FF0000"/>
              </a:solidFill>
              <a:cs typeface="Monotype Koufi" pitchFamily="2" charset="-78"/>
            </a:endParaRPr>
          </a:p>
          <a:p>
            <a:pPr algn="ctr" rtl="1" eaLnBrk="1" hangingPunct="1"/>
            <a:r>
              <a:rPr lang="ar-SA"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DecoType Naskh Variants" pitchFamily="2" charset="-78"/>
              </a:rPr>
              <a:t>ط.ب / </a:t>
            </a:r>
            <a:r>
              <a:rPr lang="ar-SA"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DecoType Naskh Swashes" pitchFamily="2" charset="-78"/>
              </a:rPr>
              <a:t>أحمد مدحت محمد البنا</a:t>
            </a:r>
            <a:endParaRPr lang="en-US"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DecoType Naskh Variants" pitchFamily="2" charset="-78"/>
            </a:endParaRPr>
          </a:p>
          <a:p>
            <a:pPr algn="ctr" rtl="1" eaLnBrk="1" hangingPunct="1"/>
            <a:r>
              <a:rPr lang="ar-EG" sz="1600" dirty="0">
                <a:solidFill>
                  <a:srgbClr val="FF0000"/>
                </a:solidFill>
              </a:rPr>
              <a:t> </a:t>
            </a:r>
            <a:r>
              <a:rPr lang="ar-SA" sz="2800" dirty="0">
                <a:solidFill>
                  <a:srgbClr val="FF0000"/>
                </a:solidFill>
                <a:cs typeface="Andalus" pitchFamily="18" charset="-78"/>
              </a:rPr>
              <a:t>بكالوريوس العلوم الطبية البيطرية </a:t>
            </a:r>
            <a:r>
              <a:rPr lang="en-US" sz="2800" dirty="0">
                <a:solidFill>
                  <a:srgbClr val="FF0000"/>
                </a:solidFill>
                <a:cs typeface="Andalus" pitchFamily="18" charset="-78"/>
              </a:rPr>
              <a:t>-</a:t>
            </a:r>
            <a:r>
              <a:rPr lang="ar-SA" sz="2800" dirty="0">
                <a:solidFill>
                  <a:srgbClr val="FF0000"/>
                </a:solidFill>
                <a:cs typeface="Andalus" pitchFamily="18" charset="-78"/>
              </a:rPr>
              <a:t> جامعة المنصورة</a:t>
            </a:r>
            <a:r>
              <a:rPr lang="ar-EG" sz="2800" dirty="0">
                <a:solidFill>
                  <a:srgbClr val="FF0000"/>
                </a:solidFill>
                <a:cs typeface="Andalus" pitchFamily="18" charset="-78"/>
              </a:rPr>
              <a:t> </a:t>
            </a:r>
            <a:r>
              <a:rPr lang="ar-EG" sz="2800" dirty="0" smtClean="0">
                <a:solidFill>
                  <a:srgbClr val="FF0000"/>
                </a:solidFill>
                <a:cs typeface="Andalus" pitchFamily="18" charset="-78"/>
              </a:rPr>
              <a:t>-2009 </a:t>
            </a:r>
            <a:endParaRPr lang="ar-EG" sz="2800" dirty="0">
              <a:solidFill>
                <a:srgbClr val="FF0000"/>
              </a:solidFill>
              <a:cs typeface="Andalus" pitchFamily="18" charset="-78"/>
            </a:endParaRPr>
          </a:p>
        </p:txBody>
      </p:sp>
      <p:pic>
        <p:nvPicPr>
          <p:cNvPr id="6151" name="Picture 24" descr="butterfl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6200" y="3657601"/>
            <a:ext cx="40386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25" descr="butterfl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685801"/>
            <a:ext cx="40386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03891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withEffect">
                                  <p:stCondLst>
                                    <p:cond delay="0"/>
                                  </p:stCondLst>
                                  <p:childTnLst>
                                    <p:set>
                                      <p:cBhvr>
                                        <p:cTn id="6" dur="1" fill="hold">
                                          <p:stCondLst>
                                            <p:cond delay="0"/>
                                          </p:stCondLst>
                                        </p:cTn>
                                        <p:tgtEl>
                                          <p:spTgt spid="4102">
                                            <p:txEl>
                                              <p:pRg st="2" end="2"/>
                                            </p:txEl>
                                          </p:spTgt>
                                        </p:tgtEl>
                                        <p:attrNameLst>
                                          <p:attrName>style.visibility</p:attrName>
                                        </p:attrNameLst>
                                      </p:cBhvr>
                                      <p:to>
                                        <p:strVal val="visible"/>
                                      </p:to>
                                    </p:set>
                                    <p:animEffect transition="in" filter="slide(fromTop)">
                                      <p:cBhvr>
                                        <p:cTn id="7" dur="1000"/>
                                        <p:tgtEl>
                                          <p:spTgt spid="4102">
                                            <p:txEl>
                                              <p:pRg st="2" end="2"/>
                                            </p:txEl>
                                          </p:spTgt>
                                        </p:tgtEl>
                                      </p:cBhvr>
                                    </p:animEffect>
                                  </p:childTnLst>
                                </p:cTn>
                              </p:par>
                              <p:par>
                                <p:cTn id="8" presetID="12" presetClass="entr" presetSubtype="1" fill="hold" nodeType="withEffect">
                                  <p:stCondLst>
                                    <p:cond delay="0"/>
                                  </p:stCondLst>
                                  <p:childTnLst>
                                    <p:set>
                                      <p:cBhvr>
                                        <p:cTn id="9" dur="1" fill="hold">
                                          <p:stCondLst>
                                            <p:cond delay="0"/>
                                          </p:stCondLst>
                                        </p:cTn>
                                        <p:tgtEl>
                                          <p:spTgt spid="4102">
                                            <p:txEl>
                                              <p:pRg st="3" end="3"/>
                                            </p:txEl>
                                          </p:spTgt>
                                        </p:tgtEl>
                                        <p:attrNameLst>
                                          <p:attrName>style.visibility</p:attrName>
                                        </p:attrNameLst>
                                      </p:cBhvr>
                                      <p:to>
                                        <p:strVal val="visible"/>
                                      </p:to>
                                    </p:set>
                                    <p:animEffect transition="in" filter="slide(fromTop)">
                                      <p:cBhvr>
                                        <p:cTn id="10" dur="1000"/>
                                        <p:tgtEl>
                                          <p:spTgt spid="4102">
                                            <p:txEl>
                                              <p:pRg st="3" end="3"/>
                                            </p:txEl>
                                          </p:spTgt>
                                        </p:tgtEl>
                                      </p:cBhvr>
                                    </p:animEffect>
                                  </p:childTnLst>
                                </p:cTn>
                              </p:par>
                              <p:par>
                                <p:cTn id="11" presetID="12" presetClass="entr" presetSubtype="1" fill="hold" nodeType="withEffect">
                                  <p:stCondLst>
                                    <p:cond delay="0"/>
                                  </p:stCondLst>
                                  <p:childTnLst>
                                    <p:set>
                                      <p:cBhvr>
                                        <p:cTn id="12" dur="1" fill="hold">
                                          <p:stCondLst>
                                            <p:cond delay="0"/>
                                          </p:stCondLst>
                                        </p:cTn>
                                        <p:tgtEl>
                                          <p:spTgt spid="4102">
                                            <p:txEl>
                                              <p:pRg st="4" end="4"/>
                                            </p:txEl>
                                          </p:spTgt>
                                        </p:tgtEl>
                                        <p:attrNameLst>
                                          <p:attrName>style.visibility</p:attrName>
                                        </p:attrNameLst>
                                      </p:cBhvr>
                                      <p:to>
                                        <p:strVal val="visible"/>
                                      </p:to>
                                    </p:set>
                                    <p:animEffect transition="in" filter="slide(fromTop)">
                                      <p:cBhvr>
                                        <p:cTn id="13" dur="1000"/>
                                        <p:tgtEl>
                                          <p:spTgt spid="4102">
                                            <p:txEl>
                                              <p:pRg st="4" end="4"/>
                                            </p:txEl>
                                          </p:spTgt>
                                        </p:tgtEl>
                                      </p:cBhvr>
                                    </p:animEffect>
                                  </p:childTnLst>
                                </p:cTn>
                              </p:par>
                              <p:par>
                                <p:cTn id="14" presetID="12" presetClass="entr" presetSubtype="1" fill="hold" nodeType="withEffect">
                                  <p:stCondLst>
                                    <p:cond delay="0"/>
                                  </p:stCondLst>
                                  <p:childTnLst>
                                    <p:set>
                                      <p:cBhvr>
                                        <p:cTn id="15" dur="1" fill="hold">
                                          <p:stCondLst>
                                            <p:cond delay="0"/>
                                          </p:stCondLst>
                                        </p:cTn>
                                        <p:tgtEl>
                                          <p:spTgt spid="4101">
                                            <p:txEl>
                                              <p:pRg st="2" end="2"/>
                                            </p:txEl>
                                          </p:spTgt>
                                        </p:tgtEl>
                                        <p:attrNameLst>
                                          <p:attrName>style.visibility</p:attrName>
                                        </p:attrNameLst>
                                      </p:cBhvr>
                                      <p:to>
                                        <p:strVal val="visible"/>
                                      </p:to>
                                    </p:set>
                                    <p:animEffect transition="in" filter="slide(fromTop)">
                                      <p:cBhvr>
                                        <p:cTn id="16" dur="1000"/>
                                        <p:tgtEl>
                                          <p:spTgt spid="4101">
                                            <p:txEl>
                                              <p:pRg st="2" end="2"/>
                                            </p:txEl>
                                          </p:spTgt>
                                        </p:tgtEl>
                                      </p:cBhvr>
                                    </p:animEffect>
                                  </p:childTnLst>
                                </p:cTn>
                              </p:par>
                              <p:par>
                                <p:cTn id="17" presetID="12" presetClass="entr" presetSubtype="1" fill="hold" nodeType="withEffect">
                                  <p:stCondLst>
                                    <p:cond delay="0"/>
                                  </p:stCondLst>
                                  <p:childTnLst>
                                    <p:set>
                                      <p:cBhvr>
                                        <p:cTn id="18" dur="1" fill="hold">
                                          <p:stCondLst>
                                            <p:cond delay="0"/>
                                          </p:stCondLst>
                                        </p:cTn>
                                        <p:tgtEl>
                                          <p:spTgt spid="4101">
                                            <p:txEl>
                                              <p:pRg st="3" end="3"/>
                                            </p:txEl>
                                          </p:spTgt>
                                        </p:tgtEl>
                                        <p:attrNameLst>
                                          <p:attrName>style.visibility</p:attrName>
                                        </p:attrNameLst>
                                      </p:cBhvr>
                                      <p:to>
                                        <p:strVal val="visible"/>
                                      </p:to>
                                    </p:set>
                                    <p:animEffect transition="in" filter="slide(fromTop)">
                                      <p:cBhvr>
                                        <p:cTn id="19" dur="1000"/>
                                        <p:tgtEl>
                                          <p:spTgt spid="4101">
                                            <p:txEl>
                                              <p:pRg st="3" end="3"/>
                                            </p:txEl>
                                          </p:spTgt>
                                        </p:tgtEl>
                                      </p:cBhvr>
                                    </p:animEffect>
                                  </p:childTnLst>
                                </p:cTn>
                              </p:par>
                              <p:par>
                                <p:cTn id="20" presetID="12" presetClass="entr" presetSubtype="1" fill="hold" nodeType="withEffect">
                                  <p:stCondLst>
                                    <p:cond delay="0"/>
                                  </p:stCondLst>
                                  <p:childTnLst>
                                    <p:set>
                                      <p:cBhvr>
                                        <p:cTn id="21" dur="1" fill="hold">
                                          <p:stCondLst>
                                            <p:cond delay="0"/>
                                          </p:stCondLst>
                                        </p:cTn>
                                        <p:tgtEl>
                                          <p:spTgt spid="4101">
                                            <p:txEl>
                                              <p:pRg st="4" end="4"/>
                                            </p:txEl>
                                          </p:spTgt>
                                        </p:tgtEl>
                                        <p:attrNameLst>
                                          <p:attrName>style.visibility</p:attrName>
                                        </p:attrNameLst>
                                      </p:cBhvr>
                                      <p:to>
                                        <p:strVal val="visible"/>
                                      </p:to>
                                    </p:set>
                                    <p:animEffect transition="in" filter="slide(fromTop)">
                                      <p:cBhvr>
                                        <p:cTn id="22" dur="1000"/>
                                        <p:tgtEl>
                                          <p:spTgt spid="41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4" name="Picture 24" descr="1roses"/>
          <p:cNvPicPr>
            <a:picLocks noGrp="1" noChangeAspect="1" noChangeArrowheads="1" noCrop="1"/>
          </p:cNvPicPr>
          <p:nvPr>
            <p:ph sz="quarter" idx="1"/>
          </p:nvPr>
        </p:nvPicPr>
        <p:blipFill>
          <a:blip r:embed="rId3">
            <a:extLst>
              <a:ext uri="{28A0092B-C50C-407E-A947-70E740481C1C}">
                <a14:useLocalDpi xmlns:a14="http://schemas.microsoft.com/office/drawing/2010/main" val="0"/>
              </a:ext>
            </a:extLst>
          </a:blip>
          <a:srcRect/>
          <a:stretch>
            <a:fillRect/>
          </a:stretch>
        </p:blipFill>
        <p:spPr>
          <a:xfrm flipH="1">
            <a:off x="1905000" y="4686300"/>
            <a:ext cx="762000" cy="1333500"/>
          </a:xfrm>
          <a:noFill/>
        </p:spPr>
      </p:pic>
      <p:pic>
        <p:nvPicPr>
          <p:cNvPr id="92187" name="Picture 27" descr="1roses"/>
          <p:cNvPicPr>
            <a:picLocks noGrp="1" noChangeAspect="1" noChangeArrowheads="1" noCrop="1"/>
          </p:cNvPicPr>
          <p:nvPr>
            <p:ph sz="quarter" idx="2"/>
          </p:nvPr>
        </p:nvPicPr>
        <p:blipFill>
          <a:blip r:embed="rId3">
            <a:extLst>
              <a:ext uri="{28A0092B-C50C-407E-A947-70E740481C1C}">
                <a14:useLocalDpi xmlns:a14="http://schemas.microsoft.com/office/drawing/2010/main" val="0"/>
              </a:ext>
            </a:extLst>
          </a:blip>
          <a:srcRect/>
          <a:stretch>
            <a:fillRect/>
          </a:stretch>
        </p:blipFill>
        <p:spPr>
          <a:xfrm flipH="1">
            <a:off x="1752600" y="2095500"/>
            <a:ext cx="762000" cy="1333500"/>
          </a:xfrm>
          <a:noFill/>
        </p:spPr>
      </p:pic>
      <p:sp>
        <p:nvSpPr>
          <p:cNvPr id="7173" name="WordArt 6" descr="رخام أخضر"/>
          <p:cNvSpPr>
            <a:spLocks noChangeArrowheads="1" noChangeShapeType="1" noTextEdit="1"/>
          </p:cNvSpPr>
          <p:nvPr/>
        </p:nvSpPr>
        <p:spPr bwMode="auto">
          <a:xfrm>
            <a:off x="3200400" y="723900"/>
            <a:ext cx="2667000" cy="342900"/>
          </a:xfrm>
          <a:prstGeom prst="rect">
            <a:avLst/>
          </a:prstGeom>
        </p:spPr>
        <p:txBody>
          <a:bodyPr spcFirstLastPara="1" wrap="none" fromWordArt="1">
            <a:prstTxWarp prst="textArchUp">
              <a:avLst>
                <a:gd name="adj" fmla="val 10744460"/>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rtl="1"/>
            <a:r>
              <a:rPr lang="ar-EG" sz="3600" b="1" kern="1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a:cs typeface="Arial"/>
              </a:rPr>
              <a:t>تحت إشراف</a:t>
            </a:r>
          </a:p>
        </p:txBody>
      </p:sp>
      <p:sp>
        <p:nvSpPr>
          <p:cNvPr id="7174" name="Text Box 9"/>
          <p:cNvSpPr txBox="1">
            <a:spLocks noChangeArrowheads="1"/>
          </p:cNvSpPr>
          <p:nvPr/>
        </p:nvSpPr>
        <p:spPr bwMode="auto">
          <a:xfrm>
            <a:off x="1981200" y="1187450"/>
            <a:ext cx="5181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a:r>
              <a:rPr lang="ar-SA" sz="3200" b="1" dirty="0">
                <a:solidFill>
                  <a:srgbClr val="FF0000"/>
                </a:solidFill>
                <a:cs typeface="Diwani Letter" pitchFamily="2" charset="-78"/>
              </a:rPr>
              <a:t> </a:t>
            </a:r>
            <a:r>
              <a:rPr lang="ar-SA" sz="2800" b="1" dirty="0">
                <a:solidFill>
                  <a:srgbClr val="FF0000"/>
                </a:solidFill>
              </a:rPr>
              <a:t>الأستاذ </a:t>
            </a:r>
            <a:r>
              <a:rPr lang="ar-SA" sz="2800" b="1" dirty="0" smtClean="0">
                <a:solidFill>
                  <a:srgbClr val="FF0000"/>
                </a:solidFill>
              </a:rPr>
              <a:t>الدكتور</a:t>
            </a:r>
          </a:p>
          <a:p>
            <a:pPr algn="ctr" rtl="1"/>
            <a:endParaRPr lang="ar-SA" sz="1600" b="1" dirty="0">
              <a:solidFill>
                <a:srgbClr val="FF0000"/>
              </a:solidFill>
            </a:endParaRPr>
          </a:p>
          <a:p>
            <a:pPr algn="ctr" rtl="1" eaLnBrk="1" hangingPunct="1"/>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محمد محمد محمد إبراهيم الجزار</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endParaRPr>
          </a:p>
        </p:txBody>
      </p:sp>
      <p:sp>
        <p:nvSpPr>
          <p:cNvPr id="7175" name="Text Box 10"/>
          <p:cNvSpPr txBox="1">
            <a:spLocks noChangeArrowheads="1"/>
          </p:cNvSpPr>
          <p:nvPr/>
        </p:nvSpPr>
        <p:spPr bwMode="auto">
          <a:xfrm>
            <a:off x="2182968" y="4034107"/>
            <a:ext cx="5056032"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r>
              <a:rPr lang="ar-SA" sz="2800" b="1" dirty="0" smtClean="0">
                <a:solidFill>
                  <a:srgbClr val="FF0000"/>
                </a:solidFill>
              </a:rPr>
              <a:t>الأستاذ الدكتور</a:t>
            </a:r>
          </a:p>
          <a:p>
            <a:pPr algn="ctr" rtl="1" eaLnBrk="1" hangingPunct="1"/>
            <a:endParaRPr lang="ar-SA"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rtl="1"/>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    خالد إبراهيم </a:t>
            </a:r>
            <a:r>
              <a:rPr lang="ar-SA"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ابو </a:t>
            </a:r>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الفتح</a:t>
            </a:r>
            <a:r>
              <a:rPr lang="ar-EG"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   </a:t>
            </a:r>
            <a:r>
              <a:rPr lang="ar-SA"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pitchFamily="18" charset="0"/>
                <a:cs typeface="DecoType Naskh Special" pitchFamily="2" charset="-78"/>
              </a:rPr>
              <a:t>سلام</a:t>
            </a:r>
            <a:endParaRPr lang="ar-SA" sz="4000" b="1" dirty="0" smtClean="0">
              <a:solidFill>
                <a:srgbClr val="FF0000"/>
              </a:solidFill>
              <a:cs typeface="DecoType Naskh Special" pitchFamily="2" charset="-78"/>
            </a:endParaRPr>
          </a:p>
          <a:p>
            <a:pPr algn="ctr" rtl="1" eaLnBrk="1" hangingPunct="1"/>
            <a:endParaRPr lang="ar-SA" sz="3200" b="1" dirty="0">
              <a:solidFill>
                <a:srgbClr val="FF0000"/>
              </a:solidFill>
              <a:cs typeface="Andalus" pitchFamily="18" charset="-78"/>
            </a:endParaRPr>
          </a:p>
        </p:txBody>
      </p:sp>
      <p:pic>
        <p:nvPicPr>
          <p:cNvPr id="92191" name="Picture 31" descr="1rose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019300"/>
            <a:ext cx="7620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2" name="Picture 32" descr="1rose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438900" y="4461670"/>
            <a:ext cx="7620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5456238"/>
            <a:ext cx="3058733"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1" y="5867401"/>
            <a:ext cx="290633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1" y="3048001"/>
            <a:ext cx="290633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4534" y="2743201"/>
            <a:ext cx="3058733"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9916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92184"/>
                                        </p:tgtEl>
                                        <p:attrNameLst>
                                          <p:attrName>style.visibility</p:attrName>
                                        </p:attrNameLst>
                                      </p:cBhvr>
                                      <p:to>
                                        <p:strVal val="visible"/>
                                      </p:to>
                                    </p:set>
                                    <p:animEffect transition="in" filter="wipe(down)">
                                      <p:cBhvr>
                                        <p:cTn id="7" dur="500"/>
                                        <p:tgtEl>
                                          <p:spTgt spid="92184"/>
                                        </p:tgtEl>
                                      </p:cBhvr>
                                    </p:animEffect>
                                  </p:childTnLst>
                                </p:cTn>
                              </p:par>
                              <p:par>
                                <p:cTn id="8" presetID="22" presetClass="entr" presetSubtype="4" fill="hold" nodeType="withEffect">
                                  <p:stCondLst>
                                    <p:cond delay="0"/>
                                  </p:stCondLst>
                                  <p:childTnLst>
                                    <p:set>
                                      <p:cBhvr>
                                        <p:cTn id="9" dur="1" fill="hold">
                                          <p:stCondLst>
                                            <p:cond delay="0"/>
                                          </p:stCondLst>
                                        </p:cTn>
                                        <p:tgtEl>
                                          <p:spTgt spid="92187"/>
                                        </p:tgtEl>
                                        <p:attrNameLst>
                                          <p:attrName>style.visibility</p:attrName>
                                        </p:attrNameLst>
                                      </p:cBhvr>
                                      <p:to>
                                        <p:strVal val="visible"/>
                                      </p:to>
                                    </p:set>
                                    <p:animEffect transition="in" filter="wipe(down)">
                                      <p:cBhvr>
                                        <p:cTn id="10" dur="500"/>
                                        <p:tgtEl>
                                          <p:spTgt spid="92187"/>
                                        </p:tgtEl>
                                      </p:cBhvr>
                                    </p:animEffect>
                                  </p:childTnLst>
                                </p:cTn>
                              </p:par>
                              <p:par>
                                <p:cTn id="11" presetID="22" presetClass="entr" presetSubtype="4" fill="hold" nodeType="withEffect">
                                  <p:stCondLst>
                                    <p:cond delay="0"/>
                                  </p:stCondLst>
                                  <p:childTnLst>
                                    <p:set>
                                      <p:cBhvr>
                                        <p:cTn id="12" dur="1" fill="hold">
                                          <p:stCondLst>
                                            <p:cond delay="0"/>
                                          </p:stCondLst>
                                        </p:cTn>
                                        <p:tgtEl>
                                          <p:spTgt spid="92191"/>
                                        </p:tgtEl>
                                        <p:attrNameLst>
                                          <p:attrName>style.visibility</p:attrName>
                                        </p:attrNameLst>
                                      </p:cBhvr>
                                      <p:to>
                                        <p:strVal val="visible"/>
                                      </p:to>
                                    </p:set>
                                    <p:animEffect transition="in" filter="wipe(down)">
                                      <p:cBhvr>
                                        <p:cTn id="13" dur="500"/>
                                        <p:tgtEl>
                                          <p:spTgt spid="92191"/>
                                        </p:tgtEl>
                                      </p:cBhvr>
                                    </p:animEffect>
                                  </p:childTnLst>
                                </p:cTn>
                              </p:par>
                              <p:par>
                                <p:cTn id="14" presetID="22" presetClass="entr" presetSubtype="4" fill="hold" nodeType="withEffect">
                                  <p:stCondLst>
                                    <p:cond delay="0"/>
                                  </p:stCondLst>
                                  <p:childTnLst>
                                    <p:set>
                                      <p:cBhvr>
                                        <p:cTn id="15" dur="1" fill="hold">
                                          <p:stCondLst>
                                            <p:cond delay="0"/>
                                          </p:stCondLst>
                                        </p:cTn>
                                        <p:tgtEl>
                                          <p:spTgt spid="92192"/>
                                        </p:tgtEl>
                                        <p:attrNameLst>
                                          <p:attrName>style.visibility</p:attrName>
                                        </p:attrNameLst>
                                      </p:cBhvr>
                                      <p:to>
                                        <p:strVal val="visible"/>
                                      </p:to>
                                    </p:set>
                                    <p:animEffect transition="in" filter="wipe(down)">
                                      <p:cBhvr>
                                        <p:cTn id="16" dur="500"/>
                                        <p:tgtEl>
                                          <p:spTgt spid="92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1676400" y="762001"/>
            <a:ext cx="586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fontAlgn="base">
              <a:spcBef>
                <a:spcPct val="0"/>
              </a:spcBef>
              <a:spcAft>
                <a:spcPct val="0"/>
              </a:spcAft>
            </a:pPr>
            <a:endParaRPr lang="en-GB" smtClean="0">
              <a:solidFill>
                <a:prstClr val="white"/>
              </a:solidFill>
            </a:endParaRPr>
          </a:p>
        </p:txBody>
      </p:sp>
      <p:sp>
        <p:nvSpPr>
          <p:cNvPr id="8195" name="Text Box 4"/>
          <p:cNvSpPr txBox="1">
            <a:spLocks noChangeArrowheads="1"/>
          </p:cNvSpPr>
          <p:nvPr/>
        </p:nvSpPr>
        <p:spPr bwMode="auto">
          <a:xfrm>
            <a:off x="762002" y="1066801"/>
            <a:ext cx="73183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fontAlgn="base">
              <a:spcBef>
                <a:spcPct val="0"/>
              </a:spcBef>
              <a:spcAft>
                <a:spcPct val="0"/>
              </a:spcAft>
            </a:pPr>
            <a:endParaRPr lang="en-GB" sz="4000" b="1" smtClean="0">
              <a:solidFill>
                <a:prstClr val="white"/>
              </a:solidFill>
              <a:latin typeface="Coronet" pitchFamily="66" charset="0"/>
            </a:endParaRPr>
          </a:p>
        </p:txBody>
      </p:sp>
      <p:sp>
        <p:nvSpPr>
          <p:cNvPr id="8196" name="Text Box 5"/>
          <p:cNvSpPr txBox="1">
            <a:spLocks noChangeArrowheads="1"/>
          </p:cNvSpPr>
          <p:nvPr/>
        </p:nvSpPr>
        <p:spPr bwMode="auto">
          <a:xfrm>
            <a:off x="5469944" y="178911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r" rtl="1" fontAlgn="base">
              <a:spcBef>
                <a:spcPct val="0"/>
              </a:spcBef>
              <a:spcAft>
                <a:spcPct val="0"/>
              </a:spcAft>
            </a:pPr>
            <a:endParaRPr lang="en-GB" smtClean="0">
              <a:solidFill>
                <a:prstClr val="white"/>
              </a:solidFill>
            </a:endParaRPr>
          </a:p>
        </p:txBody>
      </p:sp>
      <p:sp>
        <p:nvSpPr>
          <p:cNvPr id="6149" name="Text Box 7"/>
          <p:cNvSpPr txBox="1">
            <a:spLocks noChangeArrowheads="1"/>
          </p:cNvSpPr>
          <p:nvPr/>
        </p:nvSpPr>
        <p:spPr bwMode="auto">
          <a:xfrm>
            <a:off x="685800" y="3806826"/>
            <a:ext cx="77724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fontAlgn="base">
              <a:spcBef>
                <a:spcPct val="0"/>
              </a:spcBef>
              <a:spcAft>
                <a:spcPct val="0"/>
              </a:spcAft>
            </a:pPr>
            <a:r>
              <a:rPr lang="ar-SA" sz="3200" b="1" dirty="0">
                <a:solidFill>
                  <a:schemeClr val="accent5">
                    <a:lumMod val="75000"/>
                  </a:schemeClr>
                </a:solidFill>
                <a:latin typeface="Arial Black" pitchFamily="34" charset="0"/>
              </a:rPr>
              <a:t> رسالة مقدمة إلى</a:t>
            </a:r>
            <a:r>
              <a:rPr lang="ar-EG" sz="3200" b="1" dirty="0">
                <a:solidFill>
                  <a:schemeClr val="accent5">
                    <a:lumMod val="75000"/>
                  </a:schemeClr>
                </a:solidFill>
                <a:latin typeface="Arial Black" pitchFamily="34" charset="0"/>
              </a:rPr>
              <a:t> </a:t>
            </a:r>
            <a:r>
              <a:rPr lang="ar-SA" sz="3200" b="1" dirty="0">
                <a:solidFill>
                  <a:schemeClr val="accent5">
                    <a:lumMod val="75000"/>
                  </a:schemeClr>
                </a:solidFill>
                <a:latin typeface="Arial Black" pitchFamily="34" charset="0"/>
              </a:rPr>
              <a:t>جامعة المنصورة</a:t>
            </a:r>
            <a:endParaRPr lang="en-US" sz="3200" b="1" dirty="0">
              <a:solidFill>
                <a:schemeClr val="accent5">
                  <a:lumMod val="75000"/>
                </a:schemeClr>
              </a:solidFill>
              <a:latin typeface="Britannic Bold" pitchFamily="34" charset="0"/>
            </a:endParaRPr>
          </a:p>
          <a:p>
            <a:pPr algn="ctr" rtl="1" fontAlgn="base">
              <a:spcBef>
                <a:spcPct val="0"/>
              </a:spcBef>
              <a:spcAft>
                <a:spcPct val="0"/>
              </a:spcAft>
            </a:pPr>
            <a:r>
              <a:rPr lang="ar-SA" sz="3200" b="1" dirty="0">
                <a:solidFill>
                  <a:schemeClr val="accent5">
                    <a:lumMod val="75000"/>
                  </a:schemeClr>
                </a:solidFill>
                <a:latin typeface="Britannic Bold" pitchFamily="34" charset="0"/>
              </a:rPr>
              <a:t> للحصول على </a:t>
            </a:r>
            <a:r>
              <a:rPr lang="ar-EG" sz="3200" b="1" dirty="0">
                <a:solidFill>
                  <a:schemeClr val="accent5">
                    <a:lumMod val="75000"/>
                  </a:schemeClr>
                </a:solidFill>
                <a:latin typeface="Britannic Bold" pitchFamily="34" charset="0"/>
              </a:rPr>
              <a:t>درجة الماجستير</a:t>
            </a:r>
            <a:endParaRPr lang="en-US" sz="3200" b="1" dirty="0">
              <a:solidFill>
                <a:schemeClr val="accent5">
                  <a:lumMod val="75000"/>
                </a:schemeClr>
              </a:solidFill>
              <a:latin typeface="Britannic Bold" pitchFamily="34" charset="0"/>
            </a:endParaRPr>
          </a:p>
          <a:p>
            <a:pPr algn="ctr" rtl="1" fontAlgn="base">
              <a:spcBef>
                <a:spcPct val="0"/>
              </a:spcBef>
              <a:spcAft>
                <a:spcPct val="0"/>
              </a:spcAft>
            </a:pPr>
            <a:r>
              <a:rPr lang="ar-SA" sz="3200" b="1" dirty="0">
                <a:solidFill>
                  <a:schemeClr val="accent5">
                    <a:lumMod val="75000"/>
                  </a:schemeClr>
                </a:solidFill>
                <a:latin typeface="Britannic Bold" pitchFamily="34" charset="0"/>
              </a:rPr>
              <a:t> </a:t>
            </a:r>
            <a:r>
              <a:rPr lang="ar-EG" sz="3200" b="1" dirty="0">
                <a:solidFill>
                  <a:schemeClr val="accent5">
                    <a:lumMod val="75000"/>
                  </a:schemeClr>
                </a:solidFill>
                <a:latin typeface="Britannic Bold" pitchFamily="34" charset="0"/>
              </a:rPr>
              <a:t>في</a:t>
            </a:r>
            <a:r>
              <a:rPr lang="ar-SA" sz="3200" b="1" dirty="0">
                <a:solidFill>
                  <a:schemeClr val="accent5">
                    <a:lumMod val="75000"/>
                  </a:schemeClr>
                </a:solidFill>
                <a:latin typeface="Britannic Bold" pitchFamily="34" charset="0"/>
              </a:rPr>
              <a:t> العلوم الطبية البيطرية</a:t>
            </a:r>
          </a:p>
          <a:p>
            <a:pPr algn="ctr" rtl="1" fontAlgn="base">
              <a:spcBef>
                <a:spcPct val="0"/>
              </a:spcBef>
              <a:spcAft>
                <a:spcPct val="0"/>
              </a:spcAft>
            </a:pPr>
            <a:r>
              <a:rPr lang="ar-SA" sz="3200" b="1" dirty="0">
                <a:solidFill>
                  <a:schemeClr val="accent5">
                    <a:lumMod val="75000"/>
                  </a:schemeClr>
                </a:solidFill>
                <a:latin typeface="Britannic Bold" pitchFamily="34" charset="0"/>
              </a:rPr>
              <a:t>( الرقابة الصحية علي اللحوم ومنتجاتها)</a:t>
            </a:r>
          </a:p>
          <a:p>
            <a:pPr algn="ctr" rtl="1" fontAlgn="base">
              <a:spcBef>
                <a:spcPct val="0"/>
              </a:spcBef>
              <a:spcAft>
                <a:spcPct val="0"/>
              </a:spcAft>
            </a:pPr>
            <a:r>
              <a:rPr lang="ar-EG" sz="3200" b="1" dirty="0">
                <a:solidFill>
                  <a:schemeClr val="accent5">
                    <a:lumMod val="75000"/>
                  </a:schemeClr>
                </a:solidFill>
                <a:latin typeface="Britannic Bold" pitchFamily="34" charset="0"/>
              </a:rPr>
              <a:t>2</a:t>
            </a:r>
            <a:r>
              <a:rPr lang="ar-EG" sz="3200" b="1" dirty="0">
                <a:solidFill>
                  <a:schemeClr val="accent5">
                    <a:lumMod val="75000"/>
                  </a:schemeClr>
                </a:solidFill>
                <a:latin typeface="Arial Black" pitchFamily="34" charset="0"/>
              </a:rPr>
              <a:t>016</a:t>
            </a:r>
            <a:endParaRPr lang="en-GB" sz="3200" b="1" dirty="0">
              <a:solidFill>
                <a:schemeClr val="accent5">
                  <a:lumMod val="75000"/>
                </a:schemeClr>
              </a:solidFill>
              <a:latin typeface="Arial Black" pitchFamily="34" charset="0"/>
            </a:endParaRPr>
          </a:p>
        </p:txBody>
      </p:sp>
      <p:sp>
        <p:nvSpPr>
          <p:cNvPr id="6150" name="Text Box 8"/>
          <p:cNvSpPr txBox="1">
            <a:spLocks noChangeArrowheads="1"/>
          </p:cNvSpPr>
          <p:nvPr/>
        </p:nvSpPr>
        <p:spPr bwMode="auto">
          <a:xfrm>
            <a:off x="228600" y="493455"/>
            <a:ext cx="8763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fontAlgn="base">
              <a:spcBef>
                <a:spcPct val="0"/>
              </a:spcBef>
              <a:spcAft>
                <a:spcPct val="0"/>
              </a:spcAft>
            </a:pPr>
            <a:r>
              <a:rPr lang="en-US" sz="3200" dirty="0" smtClean="0">
                <a:solidFill>
                  <a:schemeClr val="accent5">
                    <a:lumMod val="75000"/>
                  </a:schemeClr>
                </a:solidFill>
                <a:latin typeface="Britannic Bold" pitchFamily="34" charset="0"/>
              </a:rPr>
              <a:t>A Thesis</a:t>
            </a:r>
          </a:p>
          <a:p>
            <a:pPr algn="ctr" rtl="1" fontAlgn="base">
              <a:spcBef>
                <a:spcPct val="0"/>
              </a:spcBef>
              <a:spcAft>
                <a:spcPct val="0"/>
              </a:spcAft>
            </a:pPr>
            <a:r>
              <a:rPr lang="en-US" sz="3200" dirty="0" smtClean="0">
                <a:solidFill>
                  <a:schemeClr val="accent5">
                    <a:lumMod val="75000"/>
                  </a:schemeClr>
                </a:solidFill>
                <a:latin typeface="Britannic Bold" pitchFamily="34" charset="0"/>
              </a:rPr>
              <a:t>Submitted to Mansoura University for</a:t>
            </a:r>
          </a:p>
          <a:p>
            <a:pPr algn="ctr" rtl="1" fontAlgn="base">
              <a:spcBef>
                <a:spcPct val="0"/>
              </a:spcBef>
              <a:spcAft>
                <a:spcPct val="0"/>
              </a:spcAft>
            </a:pPr>
            <a:r>
              <a:rPr lang="ar-EG" sz="3200" dirty="0" smtClean="0">
                <a:solidFill>
                  <a:schemeClr val="accent5">
                    <a:lumMod val="75000"/>
                  </a:schemeClr>
                </a:solidFill>
                <a:latin typeface="Britannic Bold" pitchFamily="34" charset="0"/>
              </a:rPr>
              <a:t> </a:t>
            </a:r>
            <a:r>
              <a:rPr lang="en-US" sz="3200" dirty="0" smtClean="0">
                <a:solidFill>
                  <a:schemeClr val="accent5">
                    <a:lumMod val="75000"/>
                  </a:schemeClr>
                </a:solidFill>
                <a:latin typeface="Britannic Bold" pitchFamily="34" charset="0"/>
              </a:rPr>
              <a:t>Master degree of Veterinary Medicine Sciences</a:t>
            </a:r>
          </a:p>
          <a:p>
            <a:pPr algn="ctr" rtl="1" fontAlgn="base">
              <a:spcBef>
                <a:spcPct val="0"/>
              </a:spcBef>
              <a:spcAft>
                <a:spcPct val="0"/>
              </a:spcAft>
            </a:pPr>
            <a:r>
              <a:rPr lang="en-US" sz="3200" dirty="0" smtClean="0">
                <a:solidFill>
                  <a:schemeClr val="accent5">
                    <a:lumMod val="75000"/>
                  </a:schemeClr>
                </a:solidFill>
                <a:latin typeface="Britannic Bold" pitchFamily="34" charset="0"/>
              </a:rPr>
              <a:t>(Meat hygiene )</a:t>
            </a:r>
          </a:p>
          <a:p>
            <a:pPr algn="ctr" rtl="1" fontAlgn="base">
              <a:spcBef>
                <a:spcPct val="0"/>
              </a:spcBef>
              <a:spcAft>
                <a:spcPct val="0"/>
              </a:spcAft>
            </a:pPr>
            <a:r>
              <a:rPr lang="en-US" sz="3200" b="1" dirty="0" smtClean="0">
                <a:solidFill>
                  <a:schemeClr val="accent5">
                    <a:lumMod val="75000"/>
                  </a:schemeClr>
                </a:solidFill>
                <a:latin typeface="Britannic Bold" pitchFamily="34" charset="0"/>
              </a:rPr>
              <a:t>2016</a:t>
            </a:r>
            <a:endParaRPr lang="en-GB" sz="2400" b="1" dirty="0" smtClean="0">
              <a:solidFill>
                <a:schemeClr val="accent5">
                  <a:lumMod val="75000"/>
                </a:schemeClr>
              </a:solidFill>
              <a:latin typeface="Britannic Bold" pitchFamily="34" charset="0"/>
            </a:endParaRPr>
          </a:p>
        </p:txBody>
      </p:sp>
      <p:pic>
        <p:nvPicPr>
          <p:cNvPr id="8199" name="Picture 6" descr="BD21332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276600"/>
            <a:ext cx="8075613"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62135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with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slide(fromTop)">
                                      <p:cBhvr>
                                        <p:cTn id="7" dur="1000"/>
                                        <p:tgtEl>
                                          <p:spTgt spid="6150">
                                            <p:txEl>
                                              <p:pRg st="0" end="0"/>
                                            </p:txEl>
                                          </p:spTgt>
                                        </p:tgtEl>
                                      </p:cBhvr>
                                    </p:animEffect>
                                  </p:childTnLst>
                                </p:cTn>
                              </p:par>
                              <p:par>
                                <p:cTn id="8" presetID="12" presetClass="entr" presetSubtype="1" fill="hold" nodeType="withEffect">
                                  <p:stCondLst>
                                    <p:cond delay="0"/>
                                  </p:stCondLst>
                                  <p:childTnLst>
                                    <p:set>
                                      <p:cBhvr>
                                        <p:cTn id="9" dur="1" fill="hold">
                                          <p:stCondLst>
                                            <p:cond delay="0"/>
                                          </p:stCondLst>
                                        </p:cTn>
                                        <p:tgtEl>
                                          <p:spTgt spid="6150">
                                            <p:txEl>
                                              <p:pRg st="1" end="1"/>
                                            </p:txEl>
                                          </p:spTgt>
                                        </p:tgtEl>
                                        <p:attrNameLst>
                                          <p:attrName>style.visibility</p:attrName>
                                        </p:attrNameLst>
                                      </p:cBhvr>
                                      <p:to>
                                        <p:strVal val="visible"/>
                                      </p:to>
                                    </p:set>
                                    <p:animEffect transition="in" filter="slide(fromTop)">
                                      <p:cBhvr>
                                        <p:cTn id="10" dur="1000"/>
                                        <p:tgtEl>
                                          <p:spTgt spid="6150">
                                            <p:txEl>
                                              <p:pRg st="1" end="1"/>
                                            </p:txEl>
                                          </p:spTgt>
                                        </p:tgtEl>
                                      </p:cBhvr>
                                    </p:animEffect>
                                  </p:childTnLst>
                                </p:cTn>
                              </p:par>
                              <p:par>
                                <p:cTn id="11" presetID="12" presetClass="entr" presetSubtype="1" fill="hold" nodeType="withEffect">
                                  <p:stCondLst>
                                    <p:cond delay="0"/>
                                  </p:stCondLst>
                                  <p:childTnLst>
                                    <p:set>
                                      <p:cBhvr>
                                        <p:cTn id="12" dur="1" fill="hold">
                                          <p:stCondLst>
                                            <p:cond delay="0"/>
                                          </p:stCondLst>
                                        </p:cTn>
                                        <p:tgtEl>
                                          <p:spTgt spid="6150">
                                            <p:txEl>
                                              <p:pRg st="2" end="2"/>
                                            </p:txEl>
                                          </p:spTgt>
                                        </p:tgtEl>
                                        <p:attrNameLst>
                                          <p:attrName>style.visibility</p:attrName>
                                        </p:attrNameLst>
                                      </p:cBhvr>
                                      <p:to>
                                        <p:strVal val="visible"/>
                                      </p:to>
                                    </p:set>
                                    <p:animEffect transition="in" filter="slide(fromTop)">
                                      <p:cBhvr>
                                        <p:cTn id="13" dur="1000"/>
                                        <p:tgtEl>
                                          <p:spTgt spid="6150">
                                            <p:txEl>
                                              <p:pRg st="2" end="2"/>
                                            </p:txEl>
                                          </p:spTgt>
                                        </p:tgtEl>
                                      </p:cBhvr>
                                    </p:animEffect>
                                  </p:childTnLst>
                                </p:cTn>
                              </p:par>
                              <p:par>
                                <p:cTn id="14" presetID="12" presetClass="entr" presetSubtype="1" fill="hold" nodeType="withEffect">
                                  <p:stCondLst>
                                    <p:cond delay="0"/>
                                  </p:stCondLst>
                                  <p:childTnLst>
                                    <p:set>
                                      <p:cBhvr>
                                        <p:cTn id="15" dur="1" fill="hold">
                                          <p:stCondLst>
                                            <p:cond delay="0"/>
                                          </p:stCondLst>
                                        </p:cTn>
                                        <p:tgtEl>
                                          <p:spTgt spid="6150">
                                            <p:txEl>
                                              <p:pRg st="3" end="3"/>
                                            </p:txEl>
                                          </p:spTgt>
                                        </p:tgtEl>
                                        <p:attrNameLst>
                                          <p:attrName>style.visibility</p:attrName>
                                        </p:attrNameLst>
                                      </p:cBhvr>
                                      <p:to>
                                        <p:strVal val="visible"/>
                                      </p:to>
                                    </p:set>
                                    <p:animEffect transition="in" filter="slide(fromTop)">
                                      <p:cBhvr>
                                        <p:cTn id="16" dur="1000"/>
                                        <p:tgtEl>
                                          <p:spTgt spid="6150">
                                            <p:txEl>
                                              <p:pRg st="3" end="3"/>
                                            </p:txEl>
                                          </p:spTgt>
                                        </p:tgtEl>
                                      </p:cBhvr>
                                    </p:animEffect>
                                  </p:childTnLst>
                                </p:cTn>
                              </p:par>
                              <p:par>
                                <p:cTn id="17" presetID="12" presetClass="entr" presetSubtype="1" fill="hold" nodeType="withEffect">
                                  <p:stCondLst>
                                    <p:cond delay="0"/>
                                  </p:stCondLst>
                                  <p:childTnLst>
                                    <p:set>
                                      <p:cBhvr>
                                        <p:cTn id="18" dur="1" fill="hold">
                                          <p:stCondLst>
                                            <p:cond delay="0"/>
                                          </p:stCondLst>
                                        </p:cTn>
                                        <p:tgtEl>
                                          <p:spTgt spid="6150">
                                            <p:txEl>
                                              <p:pRg st="4" end="4"/>
                                            </p:txEl>
                                          </p:spTgt>
                                        </p:tgtEl>
                                        <p:attrNameLst>
                                          <p:attrName>style.visibility</p:attrName>
                                        </p:attrNameLst>
                                      </p:cBhvr>
                                      <p:to>
                                        <p:strVal val="visible"/>
                                      </p:to>
                                    </p:set>
                                    <p:animEffect transition="in" filter="slide(fromTop)">
                                      <p:cBhvr>
                                        <p:cTn id="19" dur="1000"/>
                                        <p:tgtEl>
                                          <p:spTgt spid="6150">
                                            <p:txEl>
                                              <p:pRg st="4" end="4"/>
                                            </p:txEl>
                                          </p:spTgt>
                                        </p:tgtEl>
                                      </p:cBhvr>
                                    </p:animEffect>
                                  </p:childTnLst>
                                </p:cTn>
                              </p:par>
                              <p:par>
                                <p:cTn id="20" presetID="12" presetClass="entr" presetSubtype="1" fill="hold" nodeType="withEffect">
                                  <p:stCondLst>
                                    <p:cond delay="0"/>
                                  </p:stCondLst>
                                  <p:childTnLst>
                                    <p:set>
                                      <p:cBhvr>
                                        <p:cTn id="21" dur="1" fill="hold">
                                          <p:stCondLst>
                                            <p:cond delay="0"/>
                                          </p:stCondLst>
                                        </p:cTn>
                                        <p:tgtEl>
                                          <p:spTgt spid="6149">
                                            <p:txEl>
                                              <p:pRg st="0" end="0"/>
                                            </p:txEl>
                                          </p:spTgt>
                                        </p:tgtEl>
                                        <p:attrNameLst>
                                          <p:attrName>style.visibility</p:attrName>
                                        </p:attrNameLst>
                                      </p:cBhvr>
                                      <p:to>
                                        <p:strVal val="visible"/>
                                      </p:to>
                                    </p:set>
                                    <p:animEffect transition="in" filter="slide(fromTop)">
                                      <p:cBhvr>
                                        <p:cTn id="22" dur="1000"/>
                                        <p:tgtEl>
                                          <p:spTgt spid="6149">
                                            <p:txEl>
                                              <p:pRg st="0" end="0"/>
                                            </p:txEl>
                                          </p:spTgt>
                                        </p:tgtEl>
                                      </p:cBhvr>
                                    </p:animEffect>
                                  </p:childTnLst>
                                </p:cTn>
                              </p:par>
                              <p:par>
                                <p:cTn id="23" presetID="12" presetClass="entr" presetSubtype="1" fill="hold" nodeType="withEffect">
                                  <p:stCondLst>
                                    <p:cond delay="0"/>
                                  </p:stCondLst>
                                  <p:childTnLst>
                                    <p:set>
                                      <p:cBhvr>
                                        <p:cTn id="24" dur="1" fill="hold">
                                          <p:stCondLst>
                                            <p:cond delay="0"/>
                                          </p:stCondLst>
                                        </p:cTn>
                                        <p:tgtEl>
                                          <p:spTgt spid="6149">
                                            <p:txEl>
                                              <p:pRg st="1" end="1"/>
                                            </p:txEl>
                                          </p:spTgt>
                                        </p:tgtEl>
                                        <p:attrNameLst>
                                          <p:attrName>style.visibility</p:attrName>
                                        </p:attrNameLst>
                                      </p:cBhvr>
                                      <p:to>
                                        <p:strVal val="visible"/>
                                      </p:to>
                                    </p:set>
                                    <p:animEffect transition="in" filter="slide(fromTop)">
                                      <p:cBhvr>
                                        <p:cTn id="25" dur="1000"/>
                                        <p:tgtEl>
                                          <p:spTgt spid="6149">
                                            <p:txEl>
                                              <p:pRg st="1" end="1"/>
                                            </p:txEl>
                                          </p:spTgt>
                                        </p:tgtEl>
                                      </p:cBhvr>
                                    </p:animEffect>
                                  </p:childTnLst>
                                </p:cTn>
                              </p:par>
                              <p:par>
                                <p:cTn id="26" presetID="12" presetClass="entr" presetSubtype="1" fill="hold" nodeType="withEffect">
                                  <p:stCondLst>
                                    <p:cond delay="0"/>
                                  </p:stCondLst>
                                  <p:childTnLst>
                                    <p:set>
                                      <p:cBhvr>
                                        <p:cTn id="27" dur="1" fill="hold">
                                          <p:stCondLst>
                                            <p:cond delay="0"/>
                                          </p:stCondLst>
                                        </p:cTn>
                                        <p:tgtEl>
                                          <p:spTgt spid="6149">
                                            <p:txEl>
                                              <p:pRg st="2" end="2"/>
                                            </p:txEl>
                                          </p:spTgt>
                                        </p:tgtEl>
                                        <p:attrNameLst>
                                          <p:attrName>style.visibility</p:attrName>
                                        </p:attrNameLst>
                                      </p:cBhvr>
                                      <p:to>
                                        <p:strVal val="visible"/>
                                      </p:to>
                                    </p:set>
                                    <p:animEffect transition="in" filter="slide(fromTop)">
                                      <p:cBhvr>
                                        <p:cTn id="28" dur="1000"/>
                                        <p:tgtEl>
                                          <p:spTgt spid="6149">
                                            <p:txEl>
                                              <p:pRg st="2" end="2"/>
                                            </p:txEl>
                                          </p:spTgt>
                                        </p:tgtEl>
                                      </p:cBhvr>
                                    </p:animEffect>
                                  </p:childTnLst>
                                </p:cTn>
                              </p:par>
                              <p:par>
                                <p:cTn id="29" presetID="12" presetClass="entr" presetSubtype="1" fill="hold" nodeType="withEffect">
                                  <p:stCondLst>
                                    <p:cond delay="0"/>
                                  </p:stCondLst>
                                  <p:childTnLst>
                                    <p:set>
                                      <p:cBhvr>
                                        <p:cTn id="30" dur="1" fill="hold">
                                          <p:stCondLst>
                                            <p:cond delay="0"/>
                                          </p:stCondLst>
                                        </p:cTn>
                                        <p:tgtEl>
                                          <p:spTgt spid="6149">
                                            <p:txEl>
                                              <p:pRg st="3" end="3"/>
                                            </p:txEl>
                                          </p:spTgt>
                                        </p:tgtEl>
                                        <p:attrNameLst>
                                          <p:attrName>style.visibility</p:attrName>
                                        </p:attrNameLst>
                                      </p:cBhvr>
                                      <p:to>
                                        <p:strVal val="visible"/>
                                      </p:to>
                                    </p:set>
                                    <p:animEffect transition="in" filter="slide(fromTop)">
                                      <p:cBhvr>
                                        <p:cTn id="31" dur="1000"/>
                                        <p:tgtEl>
                                          <p:spTgt spid="6149">
                                            <p:txEl>
                                              <p:pRg st="3" end="3"/>
                                            </p:txEl>
                                          </p:spTgt>
                                        </p:tgtEl>
                                      </p:cBhvr>
                                    </p:animEffect>
                                  </p:childTnLst>
                                </p:cTn>
                              </p:par>
                              <p:par>
                                <p:cTn id="32" presetID="12" presetClass="entr" presetSubtype="1" fill="hold" nodeType="withEffect">
                                  <p:stCondLst>
                                    <p:cond delay="0"/>
                                  </p:stCondLst>
                                  <p:childTnLst>
                                    <p:set>
                                      <p:cBhvr>
                                        <p:cTn id="33" dur="1" fill="hold">
                                          <p:stCondLst>
                                            <p:cond delay="0"/>
                                          </p:stCondLst>
                                        </p:cTn>
                                        <p:tgtEl>
                                          <p:spTgt spid="6149">
                                            <p:txEl>
                                              <p:pRg st="4" end="4"/>
                                            </p:txEl>
                                          </p:spTgt>
                                        </p:tgtEl>
                                        <p:attrNameLst>
                                          <p:attrName>style.visibility</p:attrName>
                                        </p:attrNameLst>
                                      </p:cBhvr>
                                      <p:to>
                                        <p:strVal val="visible"/>
                                      </p:to>
                                    </p:set>
                                    <p:animEffect transition="in" filter="slide(fromTop)">
                                      <p:cBhvr>
                                        <p:cTn id="34" dur="1000"/>
                                        <p:tgtEl>
                                          <p:spTgt spid="61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066801"/>
            <a:ext cx="8458200" cy="1881188"/>
          </a:xfrm>
          <a:blipFill>
            <a:blip r:embed="rId3"/>
            <a:tile tx="0" ty="0" sx="100000" sy="100000" flip="none" algn="tl"/>
          </a:blipFill>
        </p:spPr>
        <p:style>
          <a:lnRef idx="1">
            <a:schemeClr val="accent6"/>
          </a:lnRef>
          <a:fillRef idx="2">
            <a:schemeClr val="accent6"/>
          </a:fillRef>
          <a:effectRef idx="1">
            <a:schemeClr val="accent6"/>
          </a:effectRef>
          <a:fontRef idx="minor">
            <a:schemeClr val="dk1"/>
          </a:fontRef>
        </p:style>
        <p:txBody>
          <a:bodyPr anchor="ct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solidFill>
                  <a:schemeClr val="tx2">
                    <a:lumMod val="50000"/>
                  </a:schemeClr>
                </a:solidFill>
                <a:effectLst>
                  <a:outerShdw blurRad="80000" dist="40000" dir="5040000" algn="tl">
                    <a:srgbClr val="000000">
                      <a:alpha val="30000"/>
                    </a:srgbClr>
                  </a:outerShdw>
                </a:effectLst>
                <a:latin typeface="+mj-lt"/>
              </a:rPr>
              <a:t>Controlling The Hygienic Measures At A Meat Plant</a:t>
            </a:r>
            <a:endParaRPr lang="ar-SA" sz="5400" b="1" dirty="0" smtClean="0">
              <a:ln w="11430"/>
              <a:solidFill>
                <a:schemeClr val="tx2">
                  <a:lumMod val="50000"/>
                </a:schemeClr>
              </a:solidFill>
              <a:effectLst>
                <a:outerShdw blurRad="80000" dist="40000" dir="5040000" algn="tl">
                  <a:srgbClr val="000000">
                    <a:alpha val="30000"/>
                  </a:srgbClr>
                </a:outerShdw>
              </a:effectLst>
              <a:latin typeface="+mj-lt"/>
            </a:endParaRPr>
          </a:p>
        </p:txBody>
      </p:sp>
      <p:sp>
        <p:nvSpPr>
          <p:cNvPr id="4" name="Text Placeholder 2"/>
          <p:cNvSpPr txBox="1">
            <a:spLocks/>
          </p:cNvSpPr>
          <p:nvPr/>
        </p:nvSpPr>
        <p:spPr bwMode="auto">
          <a:xfrm>
            <a:off x="304800" y="4267200"/>
            <a:ext cx="8534400" cy="1752600"/>
          </a:xfrm>
          <a:prstGeom prst="rect">
            <a:avLst/>
          </a:prstGeom>
          <a:blipFill>
            <a:blip r:embed="rId3"/>
            <a:tile tx="0" ty="0" sx="100000" sy="100000" flip="none" algn="tl"/>
          </a:blipFill>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cene3d>
              <a:camera prst="orthographicFront"/>
              <a:lightRig rig="glow" dir="tl">
                <a:rot lat="0" lon="0" rev="5400000"/>
              </a:lightRig>
            </a:scene3d>
            <a:sp3d contourW="12700">
              <a:bevelT w="25400" h="25400"/>
              <a:contourClr>
                <a:schemeClr val="accent6">
                  <a:shade val="73000"/>
                </a:schemeClr>
              </a:contourClr>
            </a:sp3d>
          </a:bodyPr>
          <a:lstStyle>
            <a:lvl1pPr marL="0" indent="0" algn="l" rtl="0" eaLnBrk="0" fontAlgn="base" hangingPunct="0">
              <a:spcBef>
                <a:spcPct val="20000"/>
              </a:spcBef>
              <a:spcAft>
                <a:spcPct val="0"/>
              </a:spcAft>
              <a:buFont typeface="Arial" pitchFamily="34" charset="0"/>
              <a:buNone/>
              <a:defRPr sz="2000" kern="1200">
                <a:solidFill>
                  <a:schemeClr val="tx1">
                    <a:tint val="75000"/>
                  </a:schemeClr>
                </a:solidFill>
                <a:latin typeface="+mn-lt"/>
                <a:ea typeface="+mn-ea"/>
                <a:cs typeface="+mn-cs"/>
              </a:defRPr>
            </a:lvl1pPr>
            <a:lvl2pPr marL="457200" indent="0" algn="l" rtl="0" eaLnBrk="0" fontAlgn="base" hangingPunct="0">
              <a:spcBef>
                <a:spcPct val="20000"/>
              </a:spcBef>
              <a:spcAft>
                <a:spcPct val="0"/>
              </a:spcAft>
              <a:buFont typeface="Arial" pitchFamily="34" charset="0"/>
              <a:buNone/>
              <a:defRPr sz="1800" kern="1200">
                <a:solidFill>
                  <a:schemeClr val="tx1">
                    <a:tint val="75000"/>
                  </a:schemeClr>
                </a:solidFill>
                <a:latin typeface="+mn-lt"/>
                <a:ea typeface="+mn-ea"/>
                <a:cs typeface="+mn-cs"/>
              </a:defRPr>
            </a:lvl2pPr>
            <a:lvl3pPr marL="914400" indent="0" algn="l" rtl="0" eaLnBrk="0" fontAlgn="base" hangingPunct="0">
              <a:spcBef>
                <a:spcPct val="20000"/>
              </a:spcBef>
              <a:spcAft>
                <a:spcPct val="0"/>
              </a:spcAft>
              <a:buFont typeface="Arial" pitchFamily="34" charset="0"/>
              <a:buNone/>
              <a:defRPr sz="1600" kern="1200">
                <a:solidFill>
                  <a:schemeClr val="tx1">
                    <a:tint val="75000"/>
                  </a:schemeClr>
                </a:solidFill>
                <a:latin typeface="+mn-lt"/>
                <a:ea typeface="+mn-ea"/>
                <a:cs typeface="+mn-cs"/>
              </a:defRPr>
            </a:lvl3pPr>
            <a:lvl4pPr marL="1371600" indent="0" algn="l" rtl="0" eaLnBrk="0" fontAlgn="base" hangingPunct="0">
              <a:spcBef>
                <a:spcPct val="20000"/>
              </a:spcBef>
              <a:spcAft>
                <a:spcPct val="0"/>
              </a:spcAft>
              <a:buFont typeface="Arial" pitchFamily="34" charset="0"/>
              <a:buNone/>
              <a:defRPr sz="1400" kern="1200">
                <a:solidFill>
                  <a:schemeClr val="tx1">
                    <a:tint val="75000"/>
                  </a:schemeClr>
                </a:solidFill>
                <a:latin typeface="+mn-lt"/>
                <a:ea typeface="+mn-ea"/>
                <a:cs typeface="+mn-cs"/>
              </a:defRPr>
            </a:lvl4pPr>
            <a:lvl5pPr marL="1828800" indent="0" algn="l" rtl="0" eaLnBrk="0" fontAlgn="base" hangingPunct="0">
              <a:spcBef>
                <a:spcPct val="20000"/>
              </a:spcBef>
              <a:spcAft>
                <a:spcPct val="0"/>
              </a:spcAft>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ar-SA" sz="5400" b="1" dirty="0" smtClean="0">
                <a:ln w="11430"/>
                <a:solidFill>
                  <a:schemeClr val="tx2">
                    <a:lumMod val="50000"/>
                  </a:schemeClr>
                </a:solidFill>
                <a:effectLst>
                  <a:outerShdw blurRad="80000" dist="40000" dir="5040000" algn="tl">
                    <a:srgbClr val="000000">
                      <a:alpha val="30000"/>
                    </a:srgbClr>
                  </a:outerShdw>
                </a:effectLst>
                <a:latin typeface="+mj-lt"/>
              </a:rPr>
              <a:t>مراقبة الإجراءات الصحية بمصنع لحوم</a:t>
            </a:r>
            <a:r>
              <a:rPr lang="ar-SA" sz="5400" b="1" dirty="0" smtClean="0">
                <a:ln w="11430"/>
                <a:solidFill>
                  <a:schemeClr val="accent1">
                    <a:lumMod val="75000"/>
                  </a:schemeClr>
                </a:solidFill>
                <a:effectLst>
                  <a:outerShdw blurRad="80000" dist="40000" dir="5040000" algn="tl">
                    <a:srgbClr val="000000">
                      <a:alpha val="30000"/>
                    </a:srgbClr>
                  </a:outerShdw>
                </a:effectLst>
                <a:latin typeface="+mj-lt"/>
              </a:rPr>
              <a:t> </a:t>
            </a:r>
          </a:p>
        </p:txBody>
      </p:sp>
      <p:pic>
        <p:nvPicPr>
          <p:cNvPr id="5" name="Picture 36" descr="BD21332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11189" y="3355226"/>
            <a:ext cx="8075612" cy="458787"/>
          </a:xfrm>
          <a:prstGeom prst="rect">
            <a:avLst/>
          </a:prstGeom>
          <a:noFill/>
        </p:spPr>
      </p:pic>
    </p:spTree>
    <p:extLst>
      <p:ext uri="{BB962C8B-B14F-4D97-AF65-F5344CB8AC3E}">
        <p14:creationId xmlns:p14="http://schemas.microsoft.com/office/powerpoint/2010/main" val="3528543524"/>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arrow.wav"/>
          </p:stSnd>
        </p:sndAc>
      </p:transition>
    </mc:Choice>
    <mc:Fallback xmlns="">
      <p:transition spd="slow">
        <p:circle/>
        <p:sndAc>
          <p:stSnd>
            <p:snd r:embed="rId5" name="arrow.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Grp="1" noChangeAspect="1" noChangeArrowheads="1"/>
          </p:cNvPicPr>
          <p:nvPr>
            <p:ph/>
          </p:nvPr>
        </p:nvPicPr>
        <p:blipFill>
          <a:blip r:embed="rId3">
            <a:extLst>
              <a:ext uri="{28A0092B-C50C-407E-A947-70E740481C1C}">
                <a14:useLocalDpi xmlns:a14="http://schemas.microsoft.com/office/drawing/2010/main" val="0"/>
              </a:ext>
            </a:extLst>
          </a:blip>
          <a:stretch>
            <a:fillRect/>
          </a:stretch>
        </p:blipFill>
        <p:spPr>
          <a:xfrm>
            <a:off x="1" y="0"/>
            <a:ext cx="9144000" cy="6934200"/>
          </a:xfrm>
          <a:noFill/>
        </p:spPr>
      </p:pic>
      <p:sp>
        <p:nvSpPr>
          <p:cNvPr id="750595" name="WordArt 3"/>
          <p:cNvSpPr>
            <a:spLocks noChangeArrowheads="1" noChangeShapeType="1" noTextEdit="1"/>
          </p:cNvSpPr>
          <p:nvPr/>
        </p:nvSpPr>
        <p:spPr bwMode="auto">
          <a:xfrm>
            <a:off x="4114800" y="533400"/>
            <a:ext cx="4495800" cy="1295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b="1" kern="10" smtClean="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Monotype Corsiva"/>
                <a:cs typeface="Arial" pitchFamily="34" charset="0"/>
              </a:rPr>
              <a:t>Introduction</a:t>
            </a:r>
            <a:endParaRPr lang="ar-EG" sz="3600" b="1" kern="10" smtClean="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Monotype Corsiva"/>
            </a:endParaRPr>
          </a:p>
        </p:txBody>
      </p:sp>
    </p:spTree>
    <p:extLst>
      <p:ext uri="{BB962C8B-B14F-4D97-AF65-F5344CB8AC3E}">
        <p14:creationId xmlns:p14="http://schemas.microsoft.com/office/powerpoint/2010/main" val="36422239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withEffect">
                                  <p:stCondLst>
                                    <p:cond delay="0"/>
                                  </p:stCondLst>
                                  <p:childTnLst>
                                    <p:set>
                                      <p:cBhvr>
                                        <p:cTn id="6" dur="1" fill="hold">
                                          <p:stCondLst>
                                            <p:cond delay="0"/>
                                          </p:stCondLst>
                                        </p:cTn>
                                        <p:tgtEl>
                                          <p:spTgt spid="750595"/>
                                        </p:tgtEl>
                                        <p:attrNameLst>
                                          <p:attrName>style.visibility</p:attrName>
                                        </p:attrNameLst>
                                      </p:cBhvr>
                                      <p:to>
                                        <p:strVal val="visible"/>
                                      </p:to>
                                    </p:set>
                                    <p:anim calcmode="lin" valueType="num">
                                      <p:cBhvr>
                                        <p:cTn id="7" dur="500" fill="hold"/>
                                        <p:tgtEl>
                                          <p:spTgt spid="750595"/>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50595"/>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50595"/>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505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564526" y="152400"/>
            <a:ext cx="8077199" cy="2362200"/>
          </a:xfr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a:noAutofit/>
          </a:bodyPr>
          <a:lstStyle/>
          <a:p>
            <a:pPr marL="0" indent="0" algn="just">
              <a:spcBef>
                <a:spcPts val="600"/>
              </a:spcBef>
              <a:spcAft>
                <a:spcPts val="600"/>
              </a:spcAft>
              <a:buSzPct val="130000"/>
              <a:buNone/>
            </a:pPr>
            <a:r>
              <a:rPr lang="en-US" sz="2400" dirty="0" smtClean="0">
                <a:ln w="10541" cmpd="sng">
                  <a:solidFill>
                    <a:schemeClr val="accent1">
                      <a:shade val="88000"/>
                      <a:satMod val="110000"/>
                    </a:schemeClr>
                  </a:solidFill>
                  <a:prstDash val="solid"/>
                </a:ln>
                <a:solidFill>
                  <a:schemeClr val="bg2">
                    <a:lumMod val="10000"/>
                  </a:schemeClr>
                </a:solidFill>
                <a:effectLst/>
                <a:latin typeface="Times New Roman" pitchFamily="18" charset="0"/>
                <a:cs typeface="Times New Roman" pitchFamily="18" charset="0"/>
              </a:rPr>
              <a:t>The meat and its products are rich in water and high biological value proteins which make it an essential food. The meat from healthy animals is sterile however, the microbial contaminants may be originate from contaminated meat contact surface such as equipment, knives, slicers, grinders, mixer and cutting tools.</a:t>
            </a:r>
            <a:endParaRPr lang="ar-EG" sz="2400" dirty="0">
              <a:ln w="10541" cmpd="sng">
                <a:solidFill>
                  <a:schemeClr val="accent1">
                    <a:shade val="88000"/>
                    <a:satMod val="110000"/>
                  </a:schemeClr>
                </a:solidFill>
                <a:prstDash val="solid"/>
              </a:ln>
              <a:solidFill>
                <a:schemeClr val="bg2">
                  <a:lumMod val="10000"/>
                </a:schemeClr>
              </a:solidFill>
              <a:effectLst/>
              <a:latin typeface="Times New Roman" pitchFamily="18" charset="0"/>
              <a:cs typeface="Times New Roman" pitchFamily="18" charset="0"/>
            </a:endParaRPr>
          </a:p>
        </p:txBody>
      </p:sp>
      <p:sp>
        <p:nvSpPr>
          <p:cNvPr id="3" name="Rectangle 2"/>
          <p:cNvSpPr/>
          <p:nvPr/>
        </p:nvSpPr>
        <p:spPr>
          <a:xfrm>
            <a:off x="609600" y="2667000"/>
            <a:ext cx="8001000" cy="3429000"/>
          </a:xfrm>
          <a:prstGeom prst="rect">
            <a:avLst/>
          </a:prstGeo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rtlCol="1" anchor="t"/>
          <a:lstStyle/>
          <a:p>
            <a:pPr algn="just"/>
            <a:r>
              <a:rPr lang="en-US" sz="24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The most efficient method for reducing microbial contamination and microbial growth in meat and meat products is establishment high levels of hygiene, efficient cleaning and sanitation through establishment of quality control programs such as </a:t>
            </a:r>
            <a:r>
              <a:rPr lang="en-US" sz="2400" b="1" dirty="0">
                <a:ln w="10541" cmpd="sng">
                  <a:solidFill>
                    <a:schemeClr val="accent1">
                      <a:shade val="88000"/>
                      <a:satMod val="110000"/>
                    </a:schemeClr>
                  </a:solidFill>
                  <a:prstDash val="solid"/>
                </a:ln>
                <a:solidFill>
                  <a:schemeClr val="accent5">
                    <a:lumMod val="75000"/>
                  </a:schemeClr>
                </a:solidFill>
                <a:latin typeface="Times New Roman" pitchFamily="18" charset="0"/>
                <a:ea typeface="+mj-ea"/>
                <a:cs typeface="Times New Roman" pitchFamily="18" charset="0"/>
              </a:rPr>
              <a:t>Hazard Analysis Critical Control Point (HACCP)</a:t>
            </a:r>
            <a:r>
              <a:rPr lang="en-US" sz="24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 and </a:t>
            </a:r>
            <a:r>
              <a:rPr lang="en-US" sz="2400" b="1" dirty="0">
                <a:ln w="10541" cmpd="sng">
                  <a:solidFill>
                    <a:schemeClr val="accent1">
                      <a:shade val="88000"/>
                      <a:satMod val="110000"/>
                    </a:schemeClr>
                  </a:solidFill>
                  <a:prstDash val="solid"/>
                </a:ln>
                <a:solidFill>
                  <a:schemeClr val="accent5">
                    <a:lumMod val="75000"/>
                  </a:schemeClr>
                </a:solidFill>
                <a:latin typeface="Times New Roman" pitchFamily="18" charset="0"/>
                <a:ea typeface="+mj-ea"/>
                <a:cs typeface="Times New Roman" pitchFamily="18" charset="0"/>
              </a:rPr>
              <a:t>Good Manufacturing Practices (GMPs),</a:t>
            </a:r>
            <a:r>
              <a:rPr lang="en-US" sz="24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 which can be applied by enumeration of hygienic indicator microorganisms such as aerobic plate count and </a:t>
            </a:r>
            <a:r>
              <a:rPr lang="en-US" sz="2400" b="1" dirty="0" err="1">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Enterobacteriaceae</a:t>
            </a:r>
            <a:r>
              <a:rPr lang="en-US" sz="24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 </a:t>
            </a:r>
            <a:r>
              <a:rPr lang="en-US" sz="2400" b="1" dirty="0">
                <a:ln w="10541" cmpd="sng">
                  <a:solidFill>
                    <a:schemeClr val="accent1">
                      <a:shade val="88000"/>
                      <a:satMod val="110000"/>
                    </a:schemeClr>
                  </a:solidFill>
                  <a:prstDash val="solid"/>
                </a:ln>
                <a:solidFill>
                  <a:schemeClr val="accent5">
                    <a:lumMod val="75000"/>
                  </a:schemeClr>
                </a:solidFill>
                <a:latin typeface="Times New Roman" pitchFamily="18" charset="0"/>
                <a:ea typeface="+mj-ea"/>
                <a:cs typeface="Times New Roman" pitchFamily="18" charset="0"/>
              </a:rPr>
              <a:t>.</a:t>
            </a:r>
            <a:endParaRPr lang="ar-EG" sz="2400" b="1" dirty="0">
              <a:ln w="10541" cmpd="sng">
                <a:solidFill>
                  <a:schemeClr val="accent1">
                    <a:shade val="88000"/>
                    <a:satMod val="110000"/>
                  </a:schemeClr>
                </a:solidFill>
                <a:prstDash val="solid"/>
              </a:ln>
              <a:solidFill>
                <a:schemeClr val="accent5">
                  <a:lumMod val="75000"/>
                </a:schemeClr>
              </a:solidFill>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111585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152400" y="4692392"/>
            <a:ext cx="8305800" cy="1492508"/>
          </a:xfrm>
          <a:prstGeom prst="rect">
            <a:avLst/>
          </a:prstGeom>
          <a: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b" anchorCtr="0">
            <a:noAutofit/>
            <a:scene3d>
              <a:camera prst="orthographicFront"/>
              <a:lightRig rig="glow" dir="tl">
                <a:rot lat="0" lon="0" rev="5400000"/>
              </a:lightRig>
            </a:scene3d>
            <a:sp3d contourW="12700">
              <a:bevelT w="25400" h="25400"/>
              <a:contourClr>
                <a:schemeClr val="accent6">
                  <a:shade val="73000"/>
                </a:schemeClr>
              </a:contourClr>
            </a:sp3d>
          </a:bodyPr>
          <a:lstStyle>
            <a:lvl1pPr marL="320040" indent="-320040" algn="r" defTabSz="914400" rtl="1"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indent="0" algn="just" rtl="0">
              <a:lnSpc>
                <a:spcPct val="150000"/>
              </a:lnSpc>
              <a:spcBef>
                <a:spcPts val="0"/>
              </a:spcBef>
              <a:buSzPct val="130000"/>
              <a:buNone/>
            </a:pPr>
            <a:r>
              <a:rPr lang="en-US" sz="2300" dirty="0" smtClean="0">
                <a:ln w="11430"/>
                <a:solidFill>
                  <a:schemeClr val="bg2">
                    <a:lumMod val="10000"/>
                  </a:schemeClr>
                </a:solidFill>
                <a:effectLst>
                  <a:outerShdw blurRad="80000" dist="40000" dir="5040000" algn="tl">
                    <a:srgbClr val="000000">
                      <a:alpha val="30000"/>
                    </a:srgbClr>
                  </a:outerShdw>
                </a:effectLst>
                <a:latin typeface="Times New Roman" pitchFamily="18" charset="0"/>
                <a:cs typeface="Times New Roman" pitchFamily="18" charset="0"/>
              </a:rPr>
              <a:t>Furthermore, </a:t>
            </a:r>
            <a:r>
              <a:rPr lang="en-US" sz="2300" dirty="0">
                <a:ln w="11430"/>
                <a:solidFill>
                  <a:schemeClr val="bg2">
                    <a:lumMod val="10000"/>
                  </a:schemeClr>
                </a:solidFill>
                <a:effectLst>
                  <a:outerShdw blurRad="80000" dist="40000" dir="5040000" algn="tl">
                    <a:srgbClr val="000000">
                      <a:alpha val="30000"/>
                    </a:srgbClr>
                  </a:outerShdw>
                </a:effectLst>
                <a:latin typeface="Times New Roman" pitchFamily="18" charset="0"/>
                <a:cs typeface="Times New Roman" pitchFamily="18" charset="0"/>
              </a:rPr>
              <a:t>the Cleaning and sanitation procedures are the most significant measures that are occur in the meat processing plants to provide a clean and sanitized environment.</a:t>
            </a:r>
            <a:endParaRPr lang="ar-EG" sz="2300" dirty="0">
              <a:ln w="11430"/>
              <a:solidFill>
                <a:schemeClr val="bg2">
                  <a:lumMod val="10000"/>
                </a:schemeClr>
              </a:soli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7" name="Rectangle 6"/>
          <p:cNvSpPr/>
          <p:nvPr/>
        </p:nvSpPr>
        <p:spPr>
          <a:xfrm>
            <a:off x="152400" y="228601"/>
            <a:ext cx="8300435" cy="4216539"/>
          </a:xfrm>
          <a:prstGeom prst="rect">
            <a:avLst/>
          </a:prstGeom>
          <a:blipFill>
            <a:blip r:embed="rId4"/>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dirty="0" smtClean="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The </a:t>
            </a:r>
            <a:r>
              <a:rPr lang="en-US" sz="24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good hygienic measures can be applied in a meat plants with the following measures</a:t>
            </a:r>
            <a:r>
              <a:rPr lang="en-US" sz="24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t>
            </a:r>
          </a:p>
          <a:p>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(1)</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Sanitary design of plant construction and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equipment.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(2)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An adequate hygienic quality of  raw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materials.</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(3)</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An adequate sanitary processes control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(4)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 proper waste and pest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control.</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(5)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Proper application of cleaning and sanitation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program.</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(6)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An adequate supply of potable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water.</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(7)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 proper Cooling and Freezing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Controls.</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
            </a:r>
            <a:b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br>
            <a:r>
              <a:rPr lang="en-US" sz="2200" b="1" dirty="0">
                <a:ln w="10541" cmpd="sng">
                  <a:solidFill>
                    <a:srgbClr val="4F81BD">
                      <a:shade val="88000"/>
                      <a:satMod val="110000"/>
                    </a:srgbClr>
                  </a:solidFill>
                  <a:prstDash val="solid"/>
                </a:ln>
                <a:solidFill>
                  <a:srgbClr val="F79646">
                    <a:lumMod val="75000"/>
                  </a:srgbClr>
                </a:solidFill>
                <a:latin typeface="Times New Roman" pitchFamily="18" charset="0"/>
                <a:ea typeface="+mj-ea"/>
                <a:cs typeface="Times New Roman" pitchFamily="18" charset="0"/>
              </a:rPr>
              <a:t>(8) </a:t>
            </a:r>
            <a:r>
              <a:rPr lang="en-US" sz="2200" b="1" dirty="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A proper personnel hygiene which is based on education and </a:t>
            </a:r>
            <a:r>
              <a:rPr lang="en-US" sz="2200" b="1" dirty="0" smtClean="0">
                <a:ln w="10541" cmpd="sng">
                  <a:solidFill>
                    <a:srgbClr val="4F81BD">
                      <a:shade val="88000"/>
                      <a:satMod val="110000"/>
                    </a:srgbClr>
                  </a:solidFill>
                  <a:prstDash val="solid"/>
                </a:ln>
                <a:solidFill>
                  <a:srgbClr val="1F497D">
                    <a:lumMod val="50000"/>
                  </a:srgbClr>
                </a:solidFill>
                <a:latin typeface="Times New Roman" pitchFamily="18" charset="0"/>
                <a:ea typeface="+mj-ea"/>
                <a:cs typeface="Times New Roman" pitchFamily="18" charset="0"/>
              </a:rPr>
              <a:t>training of meat handlers on cleaning and sanitation methods,</a:t>
            </a:r>
            <a:r>
              <a:rPr lang="en-US" sz="2200" b="1" cap="all" dirty="0" smtClean="0">
                <a:solidFill>
                  <a:srgbClr val="000000"/>
                </a:solidFill>
                <a:latin typeface="Times New Roman"/>
                <a:ea typeface="Calibri"/>
                <a:cs typeface="+mj-cs"/>
              </a:rPr>
              <a:t> </a:t>
            </a:r>
            <a:endParaRPr lang="ar-EG" sz="2200" dirty="0"/>
          </a:p>
        </p:txBody>
      </p:sp>
    </p:spTree>
    <p:extLst>
      <p:ext uri="{BB962C8B-B14F-4D97-AF65-F5344CB8AC3E}">
        <p14:creationId xmlns:p14="http://schemas.microsoft.com/office/powerpoint/2010/main" val="416886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090" y="2362200"/>
            <a:ext cx="6893511" cy="1143000"/>
          </a:xfrm>
          <a:noFill/>
          <a:ln>
            <a:noFill/>
          </a:ln>
        </p:spPr>
        <p:style>
          <a:lnRef idx="1">
            <a:schemeClr val="accent3"/>
          </a:lnRef>
          <a:fillRef idx="3">
            <a:schemeClr val="accent3"/>
          </a:fillRef>
          <a:effectRef idx="2">
            <a:schemeClr val="accent3"/>
          </a:effectRef>
          <a:fontRef idx="minor">
            <a:schemeClr val="lt1"/>
          </a:fontRef>
        </p:style>
        <p:txBody>
          <a:bodyPr>
            <a:normAutofit fontScale="90000"/>
          </a:bodyPr>
          <a:lstStyle/>
          <a:p>
            <a:pPr marL="0" indent="0" algn="ctr">
              <a:buNone/>
            </a:pPr>
            <a:r>
              <a:rPr lang="en-US" sz="7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Aim </a:t>
            </a:r>
            <a:r>
              <a:rPr lang="en-US" sz="7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of </a:t>
            </a:r>
            <a:r>
              <a:rPr lang="en-US" sz="7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study   </a:t>
            </a:r>
            <a:endParaRPr lang="ar-EG" sz="7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015279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4114800"/>
          </a:xfrm>
          <a:blipFill>
            <a:blip r:embed="rId2">
              <a:extLst>
                <a:ext uri="{BEBA8EAE-BF5A-486C-A8C5-ECC9F3942E4B}">
                  <a14:imgProps xmlns:a14="http://schemas.microsoft.com/office/drawing/2010/main">
                    <a14:imgLayer r:embed="rId3">
                      <a14:imgEffect>
                        <a14:sharpenSoften amount="5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a:lstStyle/>
          <a:p>
            <a:pPr marL="0" indent="0" algn="just" rtl="0">
              <a:lnSpc>
                <a:spcPct val="150000"/>
              </a:lnSpc>
              <a:buNone/>
            </a:pP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Evaluation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the microbiological status of most common  processed meat products such  as (beef mince, beef "kofta" and beef luncheon homogenate), and most common equipment used in manufacturing of these products such as (knife, preparation table, meat trolley, grinder, mixer and cutter) at a meat plant in Port Said, Egypt before and after application of cleaning and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sanitation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program through determination of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Aerobic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Plate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count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(APC), Enterobacteriaceae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count</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 and Mould count and Yeast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count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per each gram of examined processed meat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products </a:t>
            </a:r>
            <a:r>
              <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and per each centimeter of examined equipment swabs </a:t>
            </a:r>
            <a:r>
              <a:rPr lang="en-US" sz="2000" dirty="0" smtClean="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rPr>
              <a:t>for the following points:-</a:t>
            </a:r>
            <a:endParaRPr lang="en-US" sz="2000" dirty="0">
              <a:ln w="10541" cmpd="sng">
                <a:solidFill>
                  <a:schemeClr val="accent1">
                    <a:shade val="88000"/>
                    <a:satMod val="110000"/>
                  </a:schemeClr>
                </a:solidFill>
                <a:prstDash val="solid"/>
              </a:ln>
              <a:solidFill>
                <a:schemeClr val="tx2">
                  <a:lumMod val="50000"/>
                </a:schemeClr>
              </a:solidFill>
              <a:effectLst/>
              <a:latin typeface="Times New Roman" pitchFamily="18" charset="0"/>
              <a:cs typeface="Times New Roman" pitchFamily="18" charset="0"/>
            </a:endParaRPr>
          </a:p>
        </p:txBody>
      </p:sp>
      <p:sp>
        <p:nvSpPr>
          <p:cNvPr id="3" name="Rectangle 2"/>
          <p:cNvSpPr/>
          <p:nvPr/>
        </p:nvSpPr>
        <p:spPr>
          <a:xfrm>
            <a:off x="304800" y="4473714"/>
            <a:ext cx="8382000" cy="707886"/>
          </a:xfrm>
          <a:prstGeom prst="rect">
            <a:avLst/>
          </a:prstGeom>
          <a: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pPr algn="just"/>
            <a:r>
              <a:rPr lang="en-US"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A. Assessment the efficiency of application of cleaning and sanitation as a most important  procedures for controlling of hygienic measures. </a:t>
            </a:r>
            <a:endParaRPr lang="ar-EG"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endParaRPr>
          </a:p>
        </p:txBody>
      </p:sp>
      <p:sp>
        <p:nvSpPr>
          <p:cNvPr id="4" name="Rectangle 3"/>
          <p:cNvSpPr/>
          <p:nvPr/>
        </p:nvSpPr>
        <p:spPr>
          <a:xfrm>
            <a:off x="312314" y="5238690"/>
            <a:ext cx="8374487" cy="400110"/>
          </a:xfrm>
          <a:prstGeom prst="rect">
            <a:avLst/>
          </a:prstGeom>
          <a:blipFill>
            <a:blip r:embed="rId6">
              <a:extLst>
                <a:ext uri="{BEBA8EAE-BF5A-486C-A8C5-ECC9F3942E4B}">
                  <a14:imgProps xmlns:a14="http://schemas.microsoft.com/office/drawing/2010/main">
                    <a14:imgLayer r:embed="rId5">
                      <a14:imgEffect>
                        <a14:brightnessContrast contrast="4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pPr algn="just"/>
            <a:r>
              <a:rPr lang="en-US"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B. Ensuring consumer safety.</a:t>
            </a:r>
            <a:endParaRPr lang="ar-EG"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endParaRPr>
          </a:p>
        </p:txBody>
      </p:sp>
      <p:sp>
        <p:nvSpPr>
          <p:cNvPr id="5" name="Rectangle 4"/>
          <p:cNvSpPr/>
          <p:nvPr/>
        </p:nvSpPr>
        <p:spPr>
          <a:xfrm>
            <a:off x="304801" y="5715000"/>
            <a:ext cx="8374487" cy="400110"/>
          </a:xfrm>
          <a:prstGeom prst="rect">
            <a:avLst/>
          </a:prstGeom>
          <a:blipFill>
            <a:blip r:embed="rId6">
              <a:extLst>
                <a:ext uri="{BEBA8EAE-BF5A-486C-A8C5-ECC9F3942E4B}">
                  <a14:imgProps xmlns:a14="http://schemas.microsoft.com/office/drawing/2010/main">
                    <a14:imgLayer r:embed="rId5">
                      <a14:imgEffect>
                        <a14:brightnessContrast contrast="4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r>
              <a:rPr lang="en-US"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C. Improving product </a:t>
            </a:r>
            <a:r>
              <a:rPr lang="en-US" sz="2000" b="1" dirty="0" smtClean="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quality. </a:t>
            </a:r>
            <a:endParaRPr lang="ar-EG"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endParaRPr>
          </a:p>
        </p:txBody>
      </p:sp>
      <p:sp>
        <p:nvSpPr>
          <p:cNvPr id="6" name="Rectangle 5"/>
          <p:cNvSpPr/>
          <p:nvPr/>
        </p:nvSpPr>
        <p:spPr>
          <a:xfrm>
            <a:off x="312314" y="6167736"/>
            <a:ext cx="8374487" cy="400110"/>
          </a:xfrm>
          <a:prstGeom prst="rect">
            <a:avLst/>
          </a:prstGeom>
          <a:blipFill>
            <a:blip r:embed="rId6">
              <a:extLst>
                <a:ext uri="{BEBA8EAE-BF5A-486C-A8C5-ECC9F3942E4B}">
                  <a14:imgProps xmlns:a14="http://schemas.microsoft.com/office/drawing/2010/main">
                    <a14:imgLayer r:embed="rId5">
                      <a14:imgEffect>
                        <a14:brightnessContrast contrast="40000"/>
                      </a14:imgEffect>
                    </a14:imgLayer>
                  </a14:imgProps>
                </a:ext>
              </a:extLst>
            </a:blip>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r>
              <a:rPr lang="en-US"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D. Extending product shelf </a:t>
            </a:r>
            <a:r>
              <a:rPr lang="en-US" sz="2000" b="1" dirty="0" smtClean="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rPr>
              <a:t>life.</a:t>
            </a:r>
            <a:endParaRPr lang="ar-EG" sz="2000" b="1" dirty="0">
              <a:ln w="10541" cmpd="sng">
                <a:solidFill>
                  <a:schemeClr val="accent1">
                    <a:shade val="88000"/>
                    <a:satMod val="110000"/>
                  </a:schemeClr>
                </a:solidFill>
                <a:prstDash val="solid"/>
              </a:ln>
              <a:solidFill>
                <a:schemeClr val="bg2">
                  <a:lumMod val="10000"/>
                </a:schemeClr>
              </a:solidFill>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43271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2005"/>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9144000" cy="7315200"/>
          </a:xfrm>
          <a:noFill/>
        </p:spPr>
      </p:pic>
      <p:sp>
        <p:nvSpPr>
          <p:cNvPr id="46083" name="WordArt 3" descr="رخام أبيض"/>
          <p:cNvSpPr>
            <a:spLocks noChangeArrowheads="1" noChangeShapeType="1" noTextEdit="1"/>
          </p:cNvSpPr>
          <p:nvPr/>
        </p:nvSpPr>
        <p:spPr bwMode="auto">
          <a:xfrm rot="-1045380">
            <a:off x="1066800" y="1676400"/>
            <a:ext cx="3276600" cy="8382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FFFFCC"/>
              </a:extrusionClr>
            </a:sp3d>
          </a:bodyPr>
          <a:lstStyle/>
          <a:p>
            <a:pPr algn="ctr"/>
            <a:r>
              <a:rPr lang="en-US" sz="3600" kern="10">
                <a:ln w="9525">
                  <a:round/>
                  <a:headEnd/>
                  <a:tailEnd/>
                </a:ln>
                <a:blipFill dpi="0" rotWithShape="0">
                  <a:blip r:embed="rId4"/>
                  <a:srcRect/>
                  <a:tile tx="0" ty="0" sx="100000" sy="100000" flip="none" algn="tl"/>
                </a:blipFill>
                <a:latin typeface="Arial"/>
                <a:cs typeface="Arial"/>
              </a:rPr>
              <a:t>Material</a:t>
            </a:r>
            <a:endParaRPr lang="ar-EG" sz="3600" kern="10">
              <a:ln w="9525">
                <a:round/>
                <a:headEnd/>
                <a:tailEnd/>
              </a:ln>
              <a:blipFill dpi="0" rotWithShape="0">
                <a:blip r:embed="rId4"/>
                <a:srcRect/>
                <a:tile tx="0" ty="0" sx="100000" sy="100000" flip="none" algn="tl"/>
              </a:blipFill>
              <a:latin typeface="Arial"/>
              <a:cs typeface="Arial"/>
            </a:endParaRPr>
          </a:p>
        </p:txBody>
      </p:sp>
      <p:sp>
        <p:nvSpPr>
          <p:cNvPr id="46084" name="WordArt 4" descr="رخام أبيض"/>
          <p:cNvSpPr>
            <a:spLocks noChangeArrowheads="1" noChangeShapeType="1" noTextEdit="1"/>
          </p:cNvSpPr>
          <p:nvPr/>
        </p:nvSpPr>
        <p:spPr bwMode="auto">
          <a:xfrm rot="-865965">
            <a:off x="5176838" y="4271963"/>
            <a:ext cx="3214687" cy="7747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a:ln w="9525">
                  <a:round/>
                  <a:headEnd/>
                  <a:tailEnd/>
                </a:ln>
                <a:blipFill dpi="0" rotWithShape="0">
                  <a:blip r:embed="rId4"/>
                  <a:srcRect/>
                  <a:tile tx="0" ty="0" sx="100000" sy="100000" flip="none" algn="tl"/>
                </a:blipFill>
                <a:latin typeface="Arial"/>
                <a:cs typeface="Arial"/>
              </a:rPr>
              <a:t>Methods</a:t>
            </a:r>
            <a:endParaRPr lang="ar-EG" sz="3600" kern="10">
              <a:ln w="9525">
                <a:round/>
                <a:headEnd/>
                <a:tailEnd/>
              </a:ln>
              <a:blipFill dpi="0" rotWithShape="0">
                <a:blip r:embed="rId4"/>
                <a:srcRect/>
                <a:tile tx="0" ty="0" sx="100000" sy="100000" flip="none" algn="tl"/>
              </a:blipFill>
              <a:latin typeface="Arial"/>
              <a:cs typeface="Arial"/>
            </a:endParaRPr>
          </a:p>
        </p:txBody>
      </p:sp>
    </p:spTree>
    <p:extLst>
      <p:ext uri="{BB962C8B-B14F-4D97-AF65-F5344CB8AC3E}">
        <p14:creationId xmlns:p14="http://schemas.microsoft.com/office/powerpoint/2010/main" val="24216633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wipe(down)">
                                      <p:cBhvr>
                                        <p:cTn id="7" dur="580">
                                          <p:stCondLst>
                                            <p:cond delay="0"/>
                                          </p:stCondLst>
                                        </p:cTn>
                                        <p:tgtEl>
                                          <p:spTgt spid="46083"/>
                                        </p:tgtEl>
                                      </p:cBhvr>
                                    </p:animEffect>
                                    <p:anim calcmode="lin" valueType="num">
                                      <p:cBhvr>
                                        <p:cTn id="8" dur="1822" tmFilter="0,0; 0.14,0.36; 0.43,0.73; 0.71,0.91; 1.0,1.0">
                                          <p:stCondLst>
                                            <p:cond delay="0"/>
                                          </p:stCondLst>
                                        </p:cTn>
                                        <p:tgtEl>
                                          <p:spTgt spid="4608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08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08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08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083"/>
                                        </p:tgtEl>
                                        <p:attrNameLst>
                                          <p:attrName>ppt_y</p:attrName>
                                        </p:attrNameLst>
                                      </p:cBhvr>
                                      <p:tavLst>
                                        <p:tav tm="0" fmla="#ppt_y-sin(pi*$)/81">
                                          <p:val>
                                            <p:fltVal val="0"/>
                                          </p:val>
                                        </p:tav>
                                        <p:tav tm="100000">
                                          <p:val>
                                            <p:fltVal val="1"/>
                                          </p:val>
                                        </p:tav>
                                      </p:tavLst>
                                    </p:anim>
                                    <p:animScale>
                                      <p:cBhvr>
                                        <p:cTn id="13" dur="26">
                                          <p:stCondLst>
                                            <p:cond delay="650"/>
                                          </p:stCondLst>
                                        </p:cTn>
                                        <p:tgtEl>
                                          <p:spTgt spid="46083"/>
                                        </p:tgtEl>
                                      </p:cBhvr>
                                      <p:to x="100000" y="60000"/>
                                    </p:animScale>
                                    <p:animScale>
                                      <p:cBhvr>
                                        <p:cTn id="14" dur="166" decel="50000">
                                          <p:stCondLst>
                                            <p:cond delay="676"/>
                                          </p:stCondLst>
                                        </p:cTn>
                                        <p:tgtEl>
                                          <p:spTgt spid="46083"/>
                                        </p:tgtEl>
                                      </p:cBhvr>
                                      <p:to x="100000" y="100000"/>
                                    </p:animScale>
                                    <p:animScale>
                                      <p:cBhvr>
                                        <p:cTn id="15" dur="26">
                                          <p:stCondLst>
                                            <p:cond delay="1312"/>
                                          </p:stCondLst>
                                        </p:cTn>
                                        <p:tgtEl>
                                          <p:spTgt spid="46083"/>
                                        </p:tgtEl>
                                      </p:cBhvr>
                                      <p:to x="100000" y="80000"/>
                                    </p:animScale>
                                    <p:animScale>
                                      <p:cBhvr>
                                        <p:cTn id="16" dur="166" decel="50000">
                                          <p:stCondLst>
                                            <p:cond delay="1338"/>
                                          </p:stCondLst>
                                        </p:cTn>
                                        <p:tgtEl>
                                          <p:spTgt spid="46083"/>
                                        </p:tgtEl>
                                      </p:cBhvr>
                                      <p:to x="100000" y="100000"/>
                                    </p:animScale>
                                    <p:animScale>
                                      <p:cBhvr>
                                        <p:cTn id="17" dur="26">
                                          <p:stCondLst>
                                            <p:cond delay="1642"/>
                                          </p:stCondLst>
                                        </p:cTn>
                                        <p:tgtEl>
                                          <p:spTgt spid="46083"/>
                                        </p:tgtEl>
                                      </p:cBhvr>
                                      <p:to x="100000" y="90000"/>
                                    </p:animScale>
                                    <p:animScale>
                                      <p:cBhvr>
                                        <p:cTn id="18" dur="166" decel="50000">
                                          <p:stCondLst>
                                            <p:cond delay="1668"/>
                                          </p:stCondLst>
                                        </p:cTn>
                                        <p:tgtEl>
                                          <p:spTgt spid="46083"/>
                                        </p:tgtEl>
                                      </p:cBhvr>
                                      <p:to x="100000" y="100000"/>
                                    </p:animScale>
                                    <p:animScale>
                                      <p:cBhvr>
                                        <p:cTn id="19" dur="26">
                                          <p:stCondLst>
                                            <p:cond delay="1808"/>
                                          </p:stCondLst>
                                        </p:cTn>
                                        <p:tgtEl>
                                          <p:spTgt spid="46083"/>
                                        </p:tgtEl>
                                      </p:cBhvr>
                                      <p:to x="100000" y="95000"/>
                                    </p:animScale>
                                    <p:animScale>
                                      <p:cBhvr>
                                        <p:cTn id="20" dur="166" decel="50000">
                                          <p:stCondLst>
                                            <p:cond delay="1834"/>
                                          </p:stCondLst>
                                        </p:cTn>
                                        <p:tgtEl>
                                          <p:spTgt spid="4608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6084"/>
                                        </p:tgtEl>
                                        <p:attrNameLst>
                                          <p:attrName>style.visibility</p:attrName>
                                        </p:attrNameLst>
                                      </p:cBhvr>
                                      <p:to>
                                        <p:strVal val="visible"/>
                                      </p:to>
                                    </p:set>
                                    <p:animEffect transition="in" filter="wipe(down)">
                                      <p:cBhvr>
                                        <p:cTn id="23" dur="580">
                                          <p:stCondLst>
                                            <p:cond delay="0"/>
                                          </p:stCondLst>
                                        </p:cTn>
                                        <p:tgtEl>
                                          <p:spTgt spid="46084"/>
                                        </p:tgtEl>
                                      </p:cBhvr>
                                    </p:animEffect>
                                    <p:anim calcmode="lin" valueType="num">
                                      <p:cBhvr>
                                        <p:cTn id="24" dur="1822" tmFilter="0,0; 0.14,0.36; 0.43,0.73; 0.71,0.91; 1.0,1.0">
                                          <p:stCondLst>
                                            <p:cond delay="0"/>
                                          </p:stCondLst>
                                        </p:cTn>
                                        <p:tgtEl>
                                          <p:spTgt spid="4608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608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608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608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6084"/>
                                        </p:tgtEl>
                                        <p:attrNameLst>
                                          <p:attrName>ppt_y</p:attrName>
                                        </p:attrNameLst>
                                      </p:cBhvr>
                                      <p:tavLst>
                                        <p:tav tm="0" fmla="#ppt_y-sin(pi*$)/81">
                                          <p:val>
                                            <p:fltVal val="0"/>
                                          </p:val>
                                        </p:tav>
                                        <p:tav tm="100000">
                                          <p:val>
                                            <p:fltVal val="1"/>
                                          </p:val>
                                        </p:tav>
                                      </p:tavLst>
                                    </p:anim>
                                    <p:animScale>
                                      <p:cBhvr>
                                        <p:cTn id="29" dur="26">
                                          <p:stCondLst>
                                            <p:cond delay="650"/>
                                          </p:stCondLst>
                                        </p:cTn>
                                        <p:tgtEl>
                                          <p:spTgt spid="46084"/>
                                        </p:tgtEl>
                                      </p:cBhvr>
                                      <p:to x="100000" y="60000"/>
                                    </p:animScale>
                                    <p:animScale>
                                      <p:cBhvr>
                                        <p:cTn id="30" dur="166" decel="50000">
                                          <p:stCondLst>
                                            <p:cond delay="676"/>
                                          </p:stCondLst>
                                        </p:cTn>
                                        <p:tgtEl>
                                          <p:spTgt spid="46084"/>
                                        </p:tgtEl>
                                      </p:cBhvr>
                                      <p:to x="100000" y="100000"/>
                                    </p:animScale>
                                    <p:animScale>
                                      <p:cBhvr>
                                        <p:cTn id="31" dur="26">
                                          <p:stCondLst>
                                            <p:cond delay="1312"/>
                                          </p:stCondLst>
                                        </p:cTn>
                                        <p:tgtEl>
                                          <p:spTgt spid="46084"/>
                                        </p:tgtEl>
                                      </p:cBhvr>
                                      <p:to x="100000" y="80000"/>
                                    </p:animScale>
                                    <p:animScale>
                                      <p:cBhvr>
                                        <p:cTn id="32" dur="166" decel="50000">
                                          <p:stCondLst>
                                            <p:cond delay="1338"/>
                                          </p:stCondLst>
                                        </p:cTn>
                                        <p:tgtEl>
                                          <p:spTgt spid="46084"/>
                                        </p:tgtEl>
                                      </p:cBhvr>
                                      <p:to x="100000" y="100000"/>
                                    </p:animScale>
                                    <p:animScale>
                                      <p:cBhvr>
                                        <p:cTn id="33" dur="26">
                                          <p:stCondLst>
                                            <p:cond delay="1642"/>
                                          </p:stCondLst>
                                        </p:cTn>
                                        <p:tgtEl>
                                          <p:spTgt spid="46084"/>
                                        </p:tgtEl>
                                      </p:cBhvr>
                                      <p:to x="100000" y="90000"/>
                                    </p:animScale>
                                    <p:animScale>
                                      <p:cBhvr>
                                        <p:cTn id="34" dur="166" decel="50000">
                                          <p:stCondLst>
                                            <p:cond delay="1668"/>
                                          </p:stCondLst>
                                        </p:cTn>
                                        <p:tgtEl>
                                          <p:spTgt spid="46084"/>
                                        </p:tgtEl>
                                      </p:cBhvr>
                                      <p:to x="100000" y="100000"/>
                                    </p:animScale>
                                    <p:animScale>
                                      <p:cBhvr>
                                        <p:cTn id="35" dur="26">
                                          <p:stCondLst>
                                            <p:cond delay="1808"/>
                                          </p:stCondLst>
                                        </p:cTn>
                                        <p:tgtEl>
                                          <p:spTgt spid="46084"/>
                                        </p:tgtEl>
                                      </p:cBhvr>
                                      <p:to x="100000" y="95000"/>
                                    </p:animScale>
                                    <p:animScale>
                                      <p:cBhvr>
                                        <p:cTn id="36" dur="166" decel="50000">
                                          <p:stCondLst>
                                            <p:cond delay="1834"/>
                                          </p:stCondLst>
                                        </p:cTn>
                                        <p:tgtEl>
                                          <p:spTgt spid="4608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nimBg="1"/>
      <p:bldP spid="460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457200" y="237292"/>
            <a:ext cx="7968291" cy="400110"/>
          </a:xfrm>
          <a:prstGeom prst="rect">
            <a:avLst/>
          </a:prstGeom>
          <a:blipFill>
            <a:blip r:embed="rId2"/>
            <a:tile tx="0" ty="0" sx="100000" sy="100000" flip="none" algn="tl"/>
          </a:blipFill>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spcBef>
                <a:spcPct val="0"/>
              </a:spcBef>
              <a:spcAft>
                <a:spcPct val="0"/>
              </a:spcAft>
              <a:buClrTx/>
              <a:buSzTx/>
              <a:buFontTx/>
              <a:buNone/>
              <a:tabLs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(A)PROCESSING FLOW CHART OF EXAMINED MEAT PRODUCTS</a:t>
            </a:r>
            <a:r>
              <a:rPr kumimoji="0" lang="en-US" sz="20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a:t>
            </a:r>
            <a:endParaRPr kumimoji="0" lang="en-US" sz="900" b="0" i="0" u="none" strike="noStrike" cap="none" normalizeH="0" baseline="0" dirty="0" smtClean="0">
              <a:ln>
                <a:noFill/>
              </a:ln>
              <a:solidFill>
                <a:schemeClr val="bg1"/>
              </a:solidFill>
              <a:effectLst/>
              <a:latin typeface="Arial" pitchFamily="34" charset="0"/>
              <a:cs typeface="Arial" pitchFamily="34" charset="0"/>
            </a:endParaRPr>
          </a:p>
        </p:txBody>
      </p:sp>
      <p:sp>
        <p:nvSpPr>
          <p:cNvPr id="7" name="Rectangle 6"/>
          <p:cNvSpPr>
            <a:spLocks noChangeArrowheads="1"/>
          </p:cNvSpPr>
          <p:nvPr/>
        </p:nvSpPr>
        <p:spPr bwMode="auto">
          <a:xfrm>
            <a:off x="1066800" y="6324600"/>
            <a:ext cx="7010400" cy="338554"/>
          </a:xfrm>
          <a:prstGeom prst="rect">
            <a:avLst/>
          </a:prstGeom>
          <a:blipFill>
            <a:blip r:embed="rId2"/>
            <a:tile tx="0" ty="0" sx="100000" sy="100000" flip="none" algn="tl"/>
          </a:blipFill>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Fig (1): Processing flow chart for Beef mince and beef "kofta</a:t>
            </a:r>
            <a:r>
              <a:rPr kumimoji="0" lang="en-US" sz="1400" b="1" i="0" u="none" strike="noStrike" cap="none" normalizeH="0" baseline="0" dirty="0" smtClean="0">
                <a:ln>
                  <a:noFill/>
                </a:ln>
                <a:solidFill>
                  <a:schemeClr val="bg1"/>
                </a:solidFill>
                <a:effectLst/>
                <a:latin typeface="Calibri"/>
                <a:ea typeface="Calibri" pitchFamily="34" charset="0"/>
                <a:cs typeface="Times New Roman" pitchFamily="18" charset="0"/>
              </a:rPr>
              <a:t>"</a:t>
            </a:r>
            <a:r>
              <a:rPr kumimoji="0" lang="en-US" sz="14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.*SSS= site of swab sample</a:t>
            </a:r>
            <a:r>
              <a:rPr kumimoji="0" lang="en-US" sz="16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a:t>
            </a:r>
            <a:endParaRPr kumimoji="0" lang="en-US" sz="1800" b="1" i="0" u="none" strike="noStrike" cap="none" normalizeH="0" baseline="0" dirty="0" smtClean="0">
              <a:ln>
                <a:noFill/>
              </a:ln>
              <a:solidFill>
                <a:schemeClr val="bg1"/>
              </a:solidFill>
              <a:effectLst/>
              <a:latin typeface="Arial" pitchFamily="34" charset="0"/>
              <a:cs typeface="Arial" pitchFamily="34" charset="0"/>
            </a:endParaRPr>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7968291"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295400" y="762001"/>
            <a:ext cx="6477000" cy="369332"/>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lvl="0" eaLnBrk="0" fontAlgn="base" hangingPunct="0">
              <a:spcBef>
                <a:spcPct val="0"/>
              </a:spcBef>
              <a:spcAft>
                <a:spcPct val="0"/>
              </a:spcAft>
            </a:pPr>
            <a:r>
              <a:rPr lang="en-US" b="1" dirty="0">
                <a:solidFill>
                  <a:schemeClr val="bg1"/>
                </a:solidFill>
                <a:latin typeface="Times New Roman" pitchFamily="18" charset="0"/>
                <a:ea typeface="Calibri" pitchFamily="34" charset="0"/>
                <a:cs typeface="Times New Roman" pitchFamily="18" charset="0"/>
              </a:rPr>
              <a:t>1- Processing flow chart for Beef mince and beef "kofta":-</a:t>
            </a:r>
            <a:endParaRPr lang="en-US" sz="10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680447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85800"/>
            <a:ext cx="7619999"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286814" y="76200"/>
            <a:ext cx="6248400" cy="463075"/>
          </a:xfrm>
          <a:prstGeom prst="rect">
            <a:avLst/>
          </a:prstGeom>
          <a:blipFill>
            <a:blip r:embed="rId3"/>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algn="ctr">
              <a:lnSpc>
                <a:spcPct val="150000"/>
              </a:lnSpc>
              <a:spcAft>
                <a:spcPts val="0"/>
              </a:spcAft>
            </a:pPr>
            <a:r>
              <a:rPr lang="en-US" b="1" dirty="0">
                <a:solidFill>
                  <a:schemeClr val="bg1"/>
                </a:solidFill>
                <a:latin typeface="Times New Roman"/>
                <a:ea typeface="Calibri"/>
                <a:cs typeface="BookmanITC Lt BT"/>
              </a:rPr>
              <a:t>2-  Processing flow chart for </a:t>
            </a:r>
            <a:r>
              <a:rPr lang="en-US" b="1" dirty="0" smtClean="0">
                <a:solidFill>
                  <a:schemeClr val="bg1"/>
                </a:solidFill>
                <a:latin typeface="Times New Roman"/>
                <a:ea typeface="Calibri"/>
                <a:cs typeface="BookmanITC Lt BT"/>
              </a:rPr>
              <a:t>Beef  </a:t>
            </a:r>
            <a:r>
              <a:rPr lang="en-US" b="1" dirty="0" smtClean="0">
                <a:solidFill>
                  <a:schemeClr val="bg1"/>
                </a:solidFill>
                <a:latin typeface="Calibri"/>
                <a:ea typeface="Calibri"/>
                <a:cs typeface="BookmanITC Lt BT"/>
              </a:rPr>
              <a:t>"</a:t>
            </a:r>
            <a:r>
              <a:rPr lang="en-US" b="1" dirty="0" smtClean="0">
                <a:solidFill>
                  <a:schemeClr val="bg1"/>
                </a:solidFill>
                <a:latin typeface="Times New Roman"/>
                <a:ea typeface="Calibri"/>
                <a:cs typeface="BookmanITC Lt BT"/>
              </a:rPr>
              <a:t>luncheon</a:t>
            </a:r>
            <a:r>
              <a:rPr lang="en-US" b="1" dirty="0">
                <a:solidFill>
                  <a:schemeClr val="bg1"/>
                </a:solidFill>
                <a:latin typeface="Times New Roman"/>
                <a:ea typeface="Calibri"/>
                <a:cs typeface="BookmanITC Lt BT"/>
              </a:rPr>
              <a:t>":-</a:t>
            </a:r>
            <a:endParaRPr lang="en-US" sz="1600" dirty="0">
              <a:solidFill>
                <a:schemeClr val="bg1"/>
              </a:solidFill>
              <a:effectLst/>
              <a:latin typeface="BookmanITC Lt BT"/>
              <a:ea typeface="Calibri"/>
              <a:cs typeface="BookmanITC Lt BT"/>
            </a:endParaRPr>
          </a:p>
        </p:txBody>
      </p:sp>
      <p:sp>
        <p:nvSpPr>
          <p:cNvPr id="6" name="Rectangle 5"/>
          <p:cNvSpPr/>
          <p:nvPr/>
        </p:nvSpPr>
        <p:spPr>
          <a:xfrm>
            <a:off x="152400" y="6320135"/>
            <a:ext cx="8686800" cy="417165"/>
          </a:xfrm>
          <a:prstGeom prst="rect">
            <a:avLst/>
          </a:prstGeom>
          <a:blipFill>
            <a:blip r:embed="rId3"/>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algn="justLow">
              <a:lnSpc>
                <a:spcPct val="150000"/>
              </a:lnSpc>
              <a:spcAft>
                <a:spcPts val="0"/>
              </a:spcAft>
            </a:pPr>
            <a:r>
              <a:rPr lang="en-US" sz="1600" b="1" dirty="0">
                <a:solidFill>
                  <a:schemeClr val="bg1"/>
                </a:solidFill>
                <a:latin typeface="Times New Roman"/>
                <a:ea typeface="Calibri"/>
                <a:cs typeface="BookmanITC Lt BT"/>
              </a:rPr>
              <a:t>Fig (2): processing flow chart for beef "luncheon" with sampling site.  </a:t>
            </a:r>
            <a:r>
              <a:rPr lang="en-US" sz="1600" b="1" dirty="0" smtClean="0">
                <a:solidFill>
                  <a:schemeClr val="bg1"/>
                </a:solidFill>
                <a:latin typeface="Times New Roman"/>
                <a:ea typeface="Calibri"/>
                <a:cs typeface="BookmanITC Lt BT"/>
              </a:rPr>
              <a:t>*</a:t>
            </a:r>
            <a:r>
              <a:rPr lang="en-US" sz="1600" b="1" dirty="0">
                <a:solidFill>
                  <a:schemeClr val="bg1"/>
                </a:solidFill>
                <a:latin typeface="Times New Roman"/>
                <a:ea typeface="Calibri"/>
                <a:cs typeface="BookmanITC Lt BT"/>
              </a:rPr>
              <a:t>SSS= site of swab sample</a:t>
            </a:r>
            <a:r>
              <a:rPr lang="en-US" sz="1600" b="1" dirty="0">
                <a:solidFill>
                  <a:schemeClr val="tx1"/>
                </a:solidFill>
                <a:latin typeface="Times New Roman"/>
                <a:ea typeface="Calibri"/>
                <a:cs typeface="BookmanITC Lt BT"/>
              </a:rPr>
              <a:t>.</a:t>
            </a:r>
            <a:endParaRPr lang="en-US" sz="1600" dirty="0">
              <a:solidFill>
                <a:schemeClr val="tx1"/>
              </a:solidFill>
              <a:effectLst/>
              <a:latin typeface="BookmanITC Lt BT"/>
              <a:ea typeface="Calibri"/>
              <a:cs typeface="BookmanITC Lt BT"/>
            </a:endParaRPr>
          </a:p>
        </p:txBody>
      </p:sp>
    </p:spTree>
    <p:extLst>
      <p:ext uri="{BB962C8B-B14F-4D97-AF65-F5344CB8AC3E}">
        <p14:creationId xmlns:p14="http://schemas.microsoft.com/office/powerpoint/2010/main" val="17314373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457200" y="76200"/>
            <a:ext cx="7968291" cy="461665"/>
          </a:xfrm>
          <a:prstGeom prst="rect">
            <a:avLst/>
          </a:prstGeom>
          <a:blipFill>
            <a:blip r:embed="rId2"/>
            <a:tile tx="0" ty="0" sx="100000" sy="100000" flip="none" algn="tl"/>
          </a:blipFill>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1" eaLnBrk="1" fontAlgn="base" latinLnBrk="0" hangingPunct="1">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 CLEANING AND SANITATION PROGRAM</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152399" y="609600"/>
            <a:ext cx="8686801" cy="400110"/>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lvl="0" algn="just">
              <a:spcBef>
                <a:spcPts val="1200"/>
              </a:spcBef>
              <a:spcAft>
                <a:spcPts val="1200"/>
              </a:spcAft>
              <a:buSzPts val="1400"/>
              <a:tabLst>
                <a:tab pos="180340" algn="r"/>
              </a:tabLst>
            </a:pPr>
            <a:r>
              <a:rPr lang="en-US" sz="2000" b="1" dirty="0" smtClean="0">
                <a:latin typeface="Times New Roman"/>
                <a:ea typeface="Times New Roman"/>
                <a:cs typeface="Times New Roman"/>
              </a:rPr>
              <a:t>1. Dry </a:t>
            </a:r>
            <a:r>
              <a:rPr lang="en-US" sz="2000" b="1" dirty="0">
                <a:latin typeface="Times New Roman"/>
                <a:ea typeface="Times New Roman"/>
                <a:cs typeface="Times New Roman"/>
              </a:rPr>
              <a:t>cleaning: </a:t>
            </a:r>
            <a:r>
              <a:rPr lang="en-US" dirty="0">
                <a:latin typeface="Times New Roman"/>
                <a:ea typeface="Times New Roman"/>
                <a:cs typeface="Times New Roman"/>
              </a:rPr>
              <a:t>to remove of gross debris </a:t>
            </a:r>
            <a:r>
              <a:rPr lang="en-US" dirty="0" smtClean="0">
                <a:latin typeface="Times New Roman"/>
                <a:ea typeface="Times New Roman"/>
                <a:cs typeface="Times New Roman"/>
              </a:rPr>
              <a:t>by </a:t>
            </a:r>
            <a:r>
              <a:rPr lang="en-US" dirty="0">
                <a:latin typeface="Times New Roman"/>
                <a:ea typeface="Times New Roman"/>
                <a:cs typeface="Times New Roman"/>
              </a:rPr>
              <a:t>dry brushes or manual collection.</a:t>
            </a:r>
            <a:endParaRPr lang="en-US" sz="1600" dirty="0">
              <a:effectLst/>
              <a:latin typeface="Times New Roman"/>
              <a:ea typeface="Times New Roman"/>
            </a:endParaRPr>
          </a:p>
        </p:txBody>
      </p:sp>
      <p:sp>
        <p:nvSpPr>
          <p:cNvPr id="4" name="Rectangle 3"/>
          <p:cNvSpPr/>
          <p:nvPr/>
        </p:nvSpPr>
        <p:spPr>
          <a:xfrm>
            <a:off x="152399" y="1066800"/>
            <a:ext cx="8686801" cy="400110"/>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buSzPts val="1400"/>
              <a:tabLst>
                <a:tab pos="180340" algn="r"/>
              </a:tabLst>
            </a:pPr>
            <a:r>
              <a:rPr lang="en-US" sz="2000" b="1" dirty="0" smtClean="0">
                <a:solidFill>
                  <a:schemeClr val="dk1"/>
                </a:solidFill>
                <a:latin typeface="Times New Roman"/>
                <a:ea typeface="Times New Roman"/>
                <a:cs typeface="Times New Roman"/>
              </a:rPr>
              <a:t>2. Rinsing</a:t>
            </a:r>
            <a:r>
              <a:rPr lang="en-US" sz="2000" b="1" dirty="0">
                <a:solidFill>
                  <a:schemeClr val="dk1"/>
                </a:solidFill>
                <a:latin typeface="Times New Roman"/>
                <a:ea typeface="Times New Roman"/>
                <a:cs typeface="Times New Roman"/>
              </a:rPr>
              <a:t>: </a:t>
            </a:r>
            <a:r>
              <a:rPr lang="en-US" dirty="0">
                <a:solidFill>
                  <a:schemeClr val="dk1"/>
                </a:solidFill>
                <a:latin typeface="Times New Roman"/>
                <a:ea typeface="Times New Roman"/>
                <a:cs typeface="Times New Roman"/>
              </a:rPr>
              <a:t>with water </a:t>
            </a:r>
            <a:r>
              <a:rPr lang="en-US" dirty="0" smtClean="0">
                <a:solidFill>
                  <a:schemeClr val="dk1"/>
                </a:solidFill>
                <a:latin typeface="Times New Roman"/>
                <a:ea typeface="Times New Roman"/>
                <a:cs typeface="Times New Roman"/>
              </a:rPr>
              <a:t>( 25ºc</a:t>
            </a:r>
            <a:r>
              <a:rPr lang="en-US" dirty="0">
                <a:solidFill>
                  <a:schemeClr val="dk1"/>
                </a:solidFill>
                <a:latin typeface="Times New Roman"/>
                <a:ea typeface="Times New Roman"/>
                <a:cs typeface="Times New Roman"/>
              </a:rPr>
              <a:t>) to </a:t>
            </a:r>
            <a:r>
              <a:rPr lang="en-US">
                <a:solidFill>
                  <a:schemeClr val="dk1"/>
                </a:solidFill>
                <a:latin typeface="Times New Roman"/>
                <a:ea typeface="Times New Roman"/>
                <a:cs typeface="Times New Roman"/>
              </a:rPr>
              <a:t>remove </a:t>
            </a:r>
            <a:r>
              <a:rPr lang="en-US" smtClean="0">
                <a:solidFill>
                  <a:schemeClr val="dk1"/>
                </a:solidFill>
                <a:latin typeface="Times New Roman"/>
                <a:ea typeface="Times New Roman"/>
                <a:cs typeface="Times New Roman"/>
              </a:rPr>
              <a:t>coarse </a:t>
            </a:r>
            <a:r>
              <a:rPr lang="en-US" dirty="0">
                <a:solidFill>
                  <a:schemeClr val="dk1"/>
                </a:solidFill>
                <a:latin typeface="Times New Roman"/>
                <a:ea typeface="Times New Roman"/>
                <a:cs typeface="Times New Roman"/>
              </a:rPr>
              <a:t>organic matters.</a:t>
            </a:r>
          </a:p>
        </p:txBody>
      </p:sp>
      <p:sp>
        <p:nvSpPr>
          <p:cNvPr id="5" name="Rectangle 4"/>
          <p:cNvSpPr/>
          <p:nvPr/>
        </p:nvSpPr>
        <p:spPr>
          <a:xfrm>
            <a:off x="152399" y="1524000"/>
            <a:ext cx="8686801" cy="400110"/>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buSzPts val="1400"/>
              <a:tabLst>
                <a:tab pos="180340" algn="r"/>
              </a:tabLst>
            </a:pPr>
            <a:r>
              <a:rPr lang="en-US" sz="2000" b="1" dirty="0">
                <a:latin typeface="Times New Roman"/>
                <a:ea typeface="Times New Roman"/>
                <a:cs typeface="Times New Roman"/>
              </a:rPr>
              <a:t>3. Detergents application: </a:t>
            </a:r>
            <a:r>
              <a:rPr lang="en-US" dirty="0">
                <a:latin typeface="Times New Roman"/>
                <a:ea typeface="Times New Roman"/>
                <a:cs typeface="Times New Roman"/>
              </a:rPr>
              <a:t>by using of detergent </a:t>
            </a:r>
            <a:r>
              <a:rPr lang="en-US" dirty="0" smtClean="0">
                <a:latin typeface="Times New Roman"/>
                <a:ea typeface="Times New Roman"/>
                <a:cs typeface="Times New Roman"/>
              </a:rPr>
              <a:t>which</a:t>
            </a:r>
            <a:endParaRPr lang="ar-EG" dirty="0">
              <a:latin typeface="Times New Roman"/>
              <a:ea typeface="Times New Roman"/>
              <a:cs typeface="Times New Roman"/>
            </a:endParaRPr>
          </a:p>
        </p:txBody>
      </p:sp>
      <p:sp>
        <p:nvSpPr>
          <p:cNvPr id="6" name="Rectangle 5"/>
          <p:cNvSpPr/>
          <p:nvPr/>
        </p:nvSpPr>
        <p:spPr>
          <a:xfrm>
            <a:off x="381000" y="1981200"/>
            <a:ext cx="8229600" cy="1600438"/>
          </a:xfrm>
          <a:prstGeom prst="rect">
            <a:avLst/>
          </a:prstGeo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wrap="square">
            <a:spAutoFit/>
          </a:bodyPr>
          <a:lstStyle/>
          <a:p>
            <a:pPr marL="285750" indent="-285750" algn="just">
              <a:buSzPts val="1400"/>
              <a:buFont typeface="Wingdings" pitchFamily="2" charset="2"/>
              <a:buChar char="q"/>
              <a:tabLst>
                <a:tab pos="180340" algn="r"/>
              </a:tabLst>
            </a:pPr>
            <a:r>
              <a:rPr lang="en-US" sz="1400" b="1" dirty="0">
                <a:solidFill>
                  <a:schemeClr val="dk1"/>
                </a:solidFill>
                <a:latin typeface="Times New Roman"/>
                <a:ea typeface="Times New Roman"/>
                <a:cs typeface="Times New Roman"/>
              </a:rPr>
              <a:t>Trade name </a:t>
            </a:r>
            <a:r>
              <a:rPr lang="en-US" sz="1400" b="1" dirty="0" smtClean="0">
                <a:solidFill>
                  <a:schemeClr val="dk1"/>
                </a:solidFill>
                <a:latin typeface="Times New Roman"/>
                <a:ea typeface="Times New Roman"/>
                <a:cs typeface="Times New Roman"/>
              </a:rPr>
              <a:t>: </a:t>
            </a:r>
            <a:r>
              <a:rPr lang="en-US" sz="1400" dirty="0" smtClean="0">
                <a:solidFill>
                  <a:schemeClr val="dk1"/>
                </a:solidFill>
                <a:latin typeface="Times New Roman"/>
                <a:ea typeface="Times New Roman"/>
                <a:cs typeface="Times New Roman"/>
              </a:rPr>
              <a:t>Delladet </a:t>
            </a:r>
            <a:r>
              <a:rPr lang="en-US" sz="1400" dirty="0">
                <a:solidFill>
                  <a:schemeClr val="dk1"/>
                </a:solidFill>
                <a:latin typeface="Times New Roman"/>
                <a:ea typeface="Times New Roman"/>
                <a:cs typeface="Times New Roman"/>
              </a:rPr>
              <a:t>VS2</a:t>
            </a:r>
          </a:p>
          <a:p>
            <a:pPr marL="285750" indent="-285750" algn="just">
              <a:buSzPts val="1400"/>
              <a:buFont typeface="Wingdings" pitchFamily="2" charset="2"/>
              <a:buChar char="q"/>
              <a:tabLst>
                <a:tab pos="180340" algn="r"/>
              </a:tabLst>
            </a:pPr>
            <a:r>
              <a:rPr lang="en-US" sz="1400" b="1" dirty="0">
                <a:solidFill>
                  <a:schemeClr val="dk1"/>
                </a:solidFill>
                <a:latin typeface="Times New Roman"/>
                <a:ea typeface="Times New Roman"/>
                <a:cs typeface="Times New Roman"/>
              </a:rPr>
              <a:t>Composition: </a:t>
            </a:r>
            <a:r>
              <a:rPr lang="en-US" sz="1400" dirty="0">
                <a:solidFill>
                  <a:schemeClr val="dk1"/>
                </a:solidFill>
                <a:latin typeface="Times New Roman"/>
                <a:ea typeface="Times New Roman"/>
                <a:cs typeface="Times New Roman"/>
              </a:rPr>
              <a:t>Alkyl alcohol </a:t>
            </a:r>
            <a:r>
              <a:rPr lang="en-US" sz="1400" dirty="0" err="1">
                <a:solidFill>
                  <a:schemeClr val="dk1"/>
                </a:solidFill>
                <a:latin typeface="Times New Roman"/>
                <a:ea typeface="Times New Roman"/>
                <a:cs typeface="Times New Roman"/>
              </a:rPr>
              <a:t>ethoxylate</a:t>
            </a:r>
            <a:r>
              <a:rPr lang="en-US" sz="1400" dirty="0">
                <a:solidFill>
                  <a:schemeClr val="dk1"/>
                </a:solidFill>
                <a:latin typeface="Times New Roman"/>
                <a:ea typeface="Times New Roman"/>
                <a:cs typeface="Times New Roman"/>
              </a:rPr>
              <a:t> (5-15%), Alkyl dimethyl benzyl ammonium chloride (5-15%), and Sodium carbonate (&lt; 5%)</a:t>
            </a:r>
            <a:r>
              <a:rPr lang="en-US" sz="1400" b="1" dirty="0">
                <a:solidFill>
                  <a:schemeClr val="dk1"/>
                </a:solidFill>
                <a:latin typeface="Times New Roman"/>
                <a:ea typeface="Times New Roman"/>
                <a:cs typeface="Times New Roman"/>
              </a:rPr>
              <a:t>.</a:t>
            </a:r>
          </a:p>
          <a:p>
            <a:pPr marL="285750" indent="-285750" algn="just">
              <a:buSzPts val="1400"/>
              <a:buFont typeface="Wingdings" pitchFamily="2" charset="2"/>
              <a:buChar char="q"/>
              <a:tabLst>
                <a:tab pos="180340" algn="r"/>
              </a:tabLst>
            </a:pPr>
            <a:r>
              <a:rPr lang="en-US" sz="1400" b="1" dirty="0" smtClean="0">
                <a:solidFill>
                  <a:schemeClr val="dk1"/>
                </a:solidFill>
                <a:latin typeface="Times New Roman"/>
                <a:ea typeface="Times New Roman"/>
                <a:cs typeface="Times New Roman"/>
              </a:rPr>
              <a:t>Recommended </a:t>
            </a:r>
            <a:r>
              <a:rPr lang="en-US" sz="1400" b="1" dirty="0">
                <a:solidFill>
                  <a:schemeClr val="dk1"/>
                </a:solidFill>
                <a:latin typeface="Times New Roman"/>
                <a:ea typeface="Times New Roman"/>
                <a:cs typeface="Times New Roman"/>
              </a:rPr>
              <a:t>Concentration: </a:t>
            </a:r>
            <a:r>
              <a:rPr lang="en-US" sz="1400" dirty="0">
                <a:solidFill>
                  <a:schemeClr val="dk1"/>
                </a:solidFill>
                <a:latin typeface="Times New Roman"/>
                <a:ea typeface="Times New Roman"/>
                <a:cs typeface="Times New Roman"/>
              </a:rPr>
              <a:t>2% v/v</a:t>
            </a:r>
            <a:r>
              <a:rPr lang="en-US" sz="1400" dirty="0" smtClean="0">
                <a:solidFill>
                  <a:schemeClr val="dk1"/>
                </a:solidFill>
                <a:latin typeface="Times New Roman"/>
                <a:ea typeface="Times New Roman"/>
                <a:cs typeface="Times New Roman"/>
              </a:rPr>
              <a:t>. </a:t>
            </a:r>
          </a:p>
          <a:p>
            <a:pPr marL="285750" indent="-285750" algn="just">
              <a:buSzPts val="1400"/>
              <a:buFont typeface="Wingdings" pitchFamily="2" charset="2"/>
              <a:buChar char="q"/>
              <a:tabLst>
                <a:tab pos="180340" algn="r"/>
              </a:tabLst>
            </a:pPr>
            <a:r>
              <a:rPr lang="en-US" sz="1400" b="1" dirty="0" smtClean="0">
                <a:solidFill>
                  <a:schemeClr val="dk1"/>
                </a:solidFill>
                <a:latin typeface="Times New Roman"/>
                <a:ea typeface="Times New Roman"/>
                <a:cs typeface="Times New Roman"/>
              </a:rPr>
              <a:t>Duration </a:t>
            </a:r>
            <a:r>
              <a:rPr lang="en-US" sz="1400" b="1" dirty="0">
                <a:solidFill>
                  <a:schemeClr val="dk1"/>
                </a:solidFill>
                <a:latin typeface="Times New Roman"/>
                <a:ea typeface="Times New Roman"/>
                <a:cs typeface="Times New Roman"/>
              </a:rPr>
              <a:t>of application: </a:t>
            </a:r>
            <a:r>
              <a:rPr lang="en-US" sz="1400" dirty="0">
                <a:solidFill>
                  <a:schemeClr val="dk1"/>
                </a:solidFill>
                <a:latin typeface="Times New Roman"/>
                <a:ea typeface="Times New Roman"/>
                <a:cs typeface="Times New Roman"/>
              </a:rPr>
              <a:t>About 15 min.</a:t>
            </a:r>
          </a:p>
          <a:p>
            <a:pPr marL="285750" indent="-285750" algn="just">
              <a:buSzPts val="1400"/>
              <a:buFont typeface="Wingdings" pitchFamily="2" charset="2"/>
              <a:buChar char="q"/>
              <a:tabLst>
                <a:tab pos="180340" algn="r"/>
              </a:tabLst>
            </a:pPr>
            <a:r>
              <a:rPr lang="en-US" sz="1400" b="1" dirty="0">
                <a:solidFill>
                  <a:schemeClr val="dk1"/>
                </a:solidFill>
                <a:latin typeface="Times New Roman"/>
                <a:ea typeface="Times New Roman"/>
                <a:cs typeface="Times New Roman"/>
              </a:rPr>
              <a:t>Frequency of application: </a:t>
            </a:r>
            <a:r>
              <a:rPr lang="en-US" sz="1400" dirty="0">
                <a:solidFill>
                  <a:schemeClr val="dk1"/>
                </a:solidFill>
                <a:latin typeface="Times New Roman"/>
                <a:ea typeface="Times New Roman"/>
                <a:cs typeface="Times New Roman"/>
              </a:rPr>
              <a:t>After the work shift (every 10hr</a:t>
            </a:r>
            <a:r>
              <a:rPr lang="en-US" sz="1400" dirty="0" smtClean="0">
                <a:solidFill>
                  <a:schemeClr val="dk1"/>
                </a:solidFill>
                <a:latin typeface="Times New Roman"/>
                <a:ea typeface="Times New Roman"/>
                <a:cs typeface="Times New Roman"/>
              </a:rPr>
              <a:t>). (</a:t>
            </a:r>
            <a:r>
              <a:rPr lang="en-US" sz="1400" dirty="0">
                <a:solidFill>
                  <a:schemeClr val="dk1"/>
                </a:solidFill>
                <a:latin typeface="Times New Roman"/>
                <a:ea typeface="Times New Roman"/>
                <a:cs typeface="Times New Roman"/>
              </a:rPr>
              <a:t>According to technical and material safety data sheet of Johnson </a:t>
            </a:r>
            <a:r>
              <a:rPr lang="en-US" sz="1400" dirty="0" err="1">
                <a:solidFill>
                  <a:schemeClr val="dk1"/>
                </a:solidFill>
                <a:latin typeface="Times New Roman"/>
                <a:ea typeface="Times New Roman"/>
                <a:cs typeface="Times New Roman"/>
              </a:rPr>
              <a:t>diversey</a:t>
            </a:r>
            <a:r>
              <a:rPr lang="en-US" sz="1400" dirty="0">
                <a:solidFill>
                  <a:schemeClr val="dk1"/>
                </a:solidFill>
                <a:latin typeface="Times New Roman"/>
                <a:ea typeface="Times New Roman"/>
                <a:cs typeface="Times New Roman"/>
              </a:rPr>
              <a:t>)</a:t>
            </a:r>
          </a:p>
        </p:txBody>
      </p:sp>
      <p:sp>
        <p:nvSpPr>
          <p:cNvPr id="8" name="Rectangle 7"/>
          <p:cNvSpPr/>
          <p:nvPr/>
        </p:nvSpPr>
        <p:spPr>
          <a:xfrm>
            <a:off x="152400" y="3657600"/>
            <a:ext cx="8686802"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buSzPts val="1400"/>
              <a:tabLst>
                <a:tab pos="180340" algn="r"/>
              </a:tabLst>
            </a:pPr>
            <a:r>
              <a:rPr lang="en-US" b="1" dirty="0" smtClean="0">
                <a:solidFill>
                  <a:schemeClr val="dk1"/>
                </a:solidFill>
                <a:latin typeface="Times New Roman"/>
                <a:ea typeface="Times New Roman"/>
                <a:cs typeface="Times New Roman"/>
              </a:rPr>
              <a:t>4. Rinsing </a:t>
            </a:r>
            <a:r>
              <a:rPr lang="en-US" dirty="0" smtClean="0">
                <a:solidFill>
                  <a:schemeClr val="dk1"/>
                </a:solidFill>
                <a:latin typeface="Times New Roman"/>
                <a:ea typeface="Times New Roman"/>
                <a:cs typeface="Times New Roman"/>
              </a:rPr>
              <a:t>of  equipment </a:t>
            </a:r>
            <a:r>
              <a:rPr lang="en-US" dirty="0">
                <a:solidFill>
                  <a:schemeClr val="dk1"/>
                </a:solidFill>
                <a:latin typeface="Times New Roman"/>
                <a:ea typeface="Times New Roman"/>
                <a:cs typeface="Times New Roman"/>
              </a:rPr>
              <a:t>with water (25ºc) to remove visible soap.</a:t>
            </a:r>
          </a:p>
        </p:txBody>
      </p:sp>
      <p:sp>
        <p:nvSpPr>
          <p:cNvPr id="9" name="Rectangle 8"/>
          <p:cNvSpPr/>
          <p:nvPr/>
        </p:nvSpPr>
        <p:spPr>
          <a:xfrm>
            <a:off x="152400" y="4114800"/>
            <a:ext cx="8686800"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buSzPts val="1400"/>
              <a:tabLst>
                <a:tab pos="180340" algn="r"/>
              </a:tabLst>
            </a:pPr>
            <a:r>
              <a:rPr lang="en-US" b="1" dirty="0" smtClean="0">
                <a:solidFill>
                  <a:schemeClr val="dk1"/>
                </a:solidFill>
                <a:latin typeface="Times New Roman"/>
                <a:ea typeface="Times New Roman"/>
                <a:cs typeface="Times New Roman"/>
              </a:rPr>
              <a:t>5. Disinfectant </a:t>
            </a:r>
            <a:r>
              <a:rPr lang="en-US" b="1" dirty="0">
                <a:solidFill>
                  <a:schemeClr val="dk1"/>
                </a:solidFill>
                <a:latin typeface="Times New Roman"/>
                <a:ea typeface="Times New Roman"/>
                <a:cs typeface="Times New Roman"/>
              </a:rPr>
              <a:t>application: </a:t>
            </a:r>
            <a:r>
              <a:rPr lang="en-US" dirty="0">
                <a:solidFill>
                  <a:schemeClr val="dk1"/>
                </a:solidFill>
                <a:latin typeface="Times New Roman"/>
                <a:ea typeface="Times New Roman"/>
                <a:cs typeface="Times New Roman"/>
              </a:rPr>
              <a:t>by using disinfectant </a:t>
            </a:r>
            <a:r>
              <a:rPr lang="en-US" dirty="0" smtClean="0">
                <a:solidFill>
                  <a:schemeClr val="dk1"/>
                </a:solidFill>
                <a:latin typeface="Times New Roman"/>
                <a:ea typeface="Times New Roman"/>
                <a:cs typeface="Times New Roman"/>
              </a:rPr>
              <a:t>which</a:t>
            </a:r>
            <a:endParaRPr lang="en-US" dirty="0">
              <a:solidFill>
                <a:schemeClr val="dk1"/>
              </a:solidFill>
              <a:latin typeface="Times New Roman"/>
              <a:ea typeface="Times New Roman"/>
              <a:cs typeface="Times New Roman"/>
            </a:endParaRPr>
          </a:p>
        </p:txBody>
      </p:sp>
      <p:sp>
        <p:nvSpPr>
          <p:cNvPr id="11" name="Rectangle 10"/>
          <p:cNvSpPr/>
          <p:nvPr/>
        </p:nvSpPr>
        <p:spPr>
          <a:xfrm>
            <a:off x="378854" y="4602540"/>
            <a:ext cx="8229600" cy="1600438"/>
          </a:xfrm>
          <a:prstGeom prst="rect">
            <a:avLst/>
          </a:prstGeom>
          <a:blipFill>
            <a:blip r:embed="rId2"/>
            <a:tile tx="0" ty="0" sx="100000" sy="100000" flip="none" algn="tl"/>
          </a:blipFill>
        </p:spPr>
        <p:style>
          <a:lnRef idx="1">
            <a:schemeClr val="accent1"/>
          </a:lnRef>
          <a:fillRef idx="2">
            <a:schemeClr val="accent1"/>
          </a:fillRef>
          <a:effectRef idx="1">
            <a:schemeClr val="accent1"/>
          </a:effectRef>
          <a:fontRef idx="minor">
            <a:schemeClr val="dk1"/>
          </a:fontRef>
        </p:style>
        <p:txBody>
          <a:bodyPr wrap="square">
            <a:spAutoFit/>
          </a:bodyPr>
          <a:lstStyle/>
          <a:p>
            <a:pPr marL="285750" lvl="0" indent="-285750" algn="just">
              <a:buSzPts val="1400"/>
              <a:buFont typeface="Wingdings" pitchFamily="2" charset="2"/>
              <a:buChar char="q"/>
              <a:tabLst>
                <a:tab pos="180340" algn="r"/>
              </a:tabLst>
            </a:pPr>
            <a:r>
              <a:rPr lang="en-US" sz="1400" b="1" dirty="0">
                <a:latin typeface="Times New Roman"/>
                <a:ea typeface="Times New Roman"/>
                <a:cs typeface="Times New Roman"/>
              </a:rPr>
              <a:t>Trade name: </a:t>
            </a:r>
            <a:r>
              <a:rPr lang="en-US" sz="1400" dirty="0">
                <a:latin typeface="Times New Roman"/>
                <a:ea typeface="Times New Roman"/>
                <a:cs typeface="Times New Roman"/>
              </a:rPr>
              <a:t>Divosan forte VT6</a:t>
            </a:r>
          </a:p>
          <a:p>
            <a:pPr marL="285750" lvl="0" indent="-285750" algn="just">
              <a:buSzPts val="1400"/>
              <a:buFont typeface="Wingdings" pitchFamily="2" charset="2"/>
              <a:buChar char="q"/>
              <a:tabLst>
                <a:tab pos="180340" algn="r"/>
              </a:tabLst>
            </a:pPr>
            <a:r>
              <a:rPr lang="en-US" sz="1400" b="1" dirty="0">
                <a:latin typeface="Times New Roman"/>
                <a:ea typeface="Times New Roman"/>
                <a:cs typeface="Times New Roman"/>
              </a:rPr>
              <a:t>Composition: </a:t>
            </a:r>
            <a:r>
              <a:rPr lang="en-US" sz="1400" dirty="0">
                <a:latin typeface="Times New Roman"/>
                <a:ea typeface="Times New Roman"/>
                <a:cs typeface="Times New Roman"/>
              </a:rPr>
              <a:t>Acetic acid   (15-30%), Hydrogen peroxide (15-30%), and Peroxyacetic acid (peracetic acid) (15-30%)</a:t>
            </a:r>
            <a:r>
              <a:rPr lang="ar-EG" sz="1400" dirty="0">
                <a:latin typeface="Times New Roman"/>
                <a:ea typeface="Times New Roman"/>
                <a:cs typeface="Times New Roman"/>
              </a:rPr>
              <a:t>. </a:t>
            </a:r>
            <a:endParaRPr lang="en-US" sz="1400" dirty="0">
              <a:latin typeface="Times New Roman"/>
              <a:ea typeface="Times New Roman"/>
              <a:cs typeface="Times New Roman"/>
            </a:endParaRPr>
          </a:p>
          <a:p>
            <a:pPr marL="285750" lvl="0" indent="-285750" algn="just">
              <a:buSzPts val="1400"/>
              <a:buFont typeface="Wingdings" pitchFamily="2" charset="2"/>
              <a:buChar char="q"/>
              <a:tabLst>
                <a:tab pos="180340" algn="r"/>
              </a:tabLst>
            </a:pPr>
            <a:r>
              <a:rPr lang="en-US" sz="1400" b="1" dirty="0">
                <a:latin typeface="Times New Roman"/>
                <a:ea typeface="Times New Roman"/>
                <a:cs typeface="Times New Roman"/>
              </a:rPr>
              <a:t>Recommended Concentration: </a:t>
            </a:r>
            <a:r>
              <a:rPr lang="en-US" sz="1400" dirty="0">
                <a:latin typeface="Times New Roman"/>
                <a:ea typeface="Times New Roman"/>
                <a:cs typeface="Times New Roman"/>
              </a:rPr>
              <a:t>1% v/v</a:t>
            </a:r>
            <a:r>
              <a:rPr lang="ar-EG" sz="1400" dirty="0">
                <a:latin typeface="Times New Roman"/>
                <a:ea typeface="Times New Roman"/>
                <a:cs typeface="Times New Roman"/>
              </a:rPr>
              <a:t>.</a:t>
            </a:r>
            <a:r>
              <a:rPr lang="en-US" sz="1400" dirty="0">
                <a:latin typeface="Times New Roman"/>
                <a:ea typeface="Times New Roman"/>
                <a:cs typeface="Times New Roman"/>
              </a:rPr>
              <a:t> </a:t>
            </a:r>
          </a:p>
          <a:p>
            <a:pPr marL="285750" lvl="0" indent="-285750" algn="just">
              <a:buSzPts val="1400"/>
              <a:buFont typeface="Wingdings" pitchFamily="2" charset="2"/>
              <a:buChar char="q"/>
              <a:tabLst>
                <a:tab pos="180340" algn="r"/>
              </a:tabLst>
            </a:pPr>
            <a:r>
              <a:rPr lang="en-US" sz="1400" b="1" dirty="0">
                <a:latin typeface="Times New Roman"/>
                <a:ea typeface="Times New Roman"/>
                <a:cs typeface="Times New Roman"/>
              </a:rPr>
              <a:t>Duration of application: </a:t>
            </a:r>
            <a:r>
              <a:rPr lang="en-US" sz="1400" dirty="0">
                <a:latin typeface="Times New Roman"/>
                <a:ea typeface="Times New Roman"/>
                <a:cs typeface="Times New Roman"/>
              </a:rPr>
              <a:t>About 15 min</a:t>
            </a:r>
            <a:r>
              <a:rPr lang="ar-EG" sz="1400" b="1" dirty="0">
                <a:latin typeface="Times New Roman"/>
                <a:ea typeface="Times New Roman"/>
                <a:cs typeface="Times New Roman"/>
              </a:rPr>
              <a:t>.</a:t>
            </a:r>
            <a:endParaRPr lang="en-US" sz="1400" b="1" dirty="0">
              <a:latin typeface="Times New Roman"/>
              <a:ea typeface="Times New Roman"/>
              <a:cs typeface="Times New Roman"/>
            </a:endParaRPr>
          </a:p>
          <a:p>
            <a:pPr marL="285750" lvl="0" indent="-285750" algn="just">
              <a:buSzPts val="1400"/>
              <a:buFont typeface="Wingdings" pitchFamily="2" charset="2"/>
              <a:buChar char="q"/>
              <a:tabLst>
                <a:tab pos="180340" algn="r"/>
              </a:tabLst>
            </a:pPr>
            <a:r>
              <a:rPr lang="en-US" sz="1400" b="1" dirty="0">
                <a:latin typeface="Times New Roman"/>
                <a:ea typeface="Times New Roman"/>
                <a:cs typeface="Times New Roman"/>
              </a:rPr>
              <a:t>Frequency of application: </a:t>
            </a:r>
            <a:r>
              <a:rPr lang="en-US" sz="1400" dirty="0">
                <a:latin typeface="Times New Roman"/>
                <a:ea typeface="Times New Roman"/>
                <a:cs typeface="Times New Roman"/>
              </a:rPr>
              <a:t>After the work shift (every 10hr). (According to technical and material safety data sheet of Johnson </a:t>
            </a:r>
            <a:r>
              <a:rPr lang="en-US" sz="1400" dirty="0" err="1">
                <a:latin typeface="Times New Roman"/>
                <a:ea typeface="Times New Roman"/>
                <a:cs typeface="Times New Roman"/>
              </a:rPr>
              <a:t>diversey</a:t>
            </a:r>
            <a:r>
              <a:rPr lang="en-US" sz="1400" dirty="0">
                <a:latin typeface="Times New Roman"/>
                <a:ea typeface="Times New Roman"/>
                <a:cs typeface="Times New Roman"/>
              </a:rPr>
              <a:t>).</a:t>
            </a:r>
          </a:p>
        </p:txBody>
      </p:sp>
      <p:sp>
        <p:nvSpPr>
          <p:cNvPr id="10" name="Rectangle 9"/>
          <p:cNvSpPr/>
          <p:nvPr/>
        </p:nvSpPr>
        <p:spPr>
          <a:xfrm>
            <a:off x="152400" y="6305490"/>
            <a:ext cx="8686800"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spcBef>
                <a:spcPts val="1200"/>
              </a:spcBef>
              <a:spcAft>
                <a:spcPts val="1200"/>
              </a:spcAft>
              <a:buSzPts val="1400"/>
              <a:tabLst>
                <a:tab pos="180340" algn="r"/>
              </a:tabLst>
            </a:pPr>
            <a:r>
              <a:rPr lang="en-US" b="1" dirty="0" smtClean="0">
                <a:solidFill>
                  <a:schemeClr val="dk1"/>
                </a:solidFill>
                <a:latin typeface="Times New Roman"/>
                <a:ea typeface="Times New Roman"/>
                <a:cs typeface="Times New Roman"/>
              </a:rPr>
              <a:t>6. Rinsing </a:t>
            </a:r>
            <a:r>
              <a:rPr lang="en-US" dirty="0">
                <a:solidFill>
                  <a:schemeClr val="dk1"/>
                </a:solidFill>
                <a:latin typeface="Times New Roman"/>
                <a:ea typeface="Times New Roman"/>
                <a:cs typeface="Times New Roman"/>
              </a:rPr>
              <a:t>with water (25ºc) to remove any residual of chemical materials.</a:t>
            </a:r>
          </a:p>
        </p:txBody>
      </p:sp>
    </p:spTree>
    <p:extLst>
      <p:ext uri="{BB962C8B-B14F-4D97-AF65-F5344CB8AC3E}">
        <p14:creationId xmlns:p14="http://schemas.microsoft.com/office/powerpoint/2010/main" val="361692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1"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52400"/>
            <a:ext cx="7543800" cy="369332"/>
          </a:xfrm>
          <a:prstGeom prst="rect">
            <a:avLst/>
          </a:prstGeom>
          <a:blipFill>
            <a:blip r:embed="rId2"/>
            <a:tile tx="0" ty="0" sx="100000" sy="100000" flip="none" algn="tl"/>
          </a:blip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b="1" dirty="0"/>
              <a:t>[C]COLLECTION AND PREPARATION OF SAMPLES:</a:t>
            </a:r>
            <a:endParaRPr lang="en-US" dirty="0"/>
          </a:p>
        </p:txBody>
      </p:sp>
      <p:sp>
        <p:nvSpPr>
          <p:cNvPr id="4" name="Rectangle 3"/>
          <p:cNvSpPr/>
          <p:nvPr/>
        </p:nvSpPr>
        <p:spPr>
          <a:xfrm>
            <a:off x="746974" y="685800"/>
            <a:ext cx="3596426" cy="369332"/>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1- The samples divided into:-</a:t>
            </a:r>
            <a:endParaRPr lang="en-US" dirty="0"/>
          </a:p>
        </p:txBody>
      </p:sp>
      <p:sp>
        <p:nvSpPr>
          <p:cNvPr id="6" name="Rectangle 5"/>
          <p:cNvSpPr/>
          <p:nvPr/>
        </p:nvSpPr>
        <p:spPr>
          <a:xfrm>
            <a:off x="228600" y="1524000"/>
            <a:ext cx="8762999" cy="2416046"/>
          </a:xfrm>
          <a:prstGeom prst="rect">
            <a:avLst/>
          </a:prstGeom>
          <a:blipFill>
            <a:blip r:embed="rId3">
              <a:extLst>
                <a:ext uri="{BEBA8EAE-BF5A-486C-A8C5-ECC9F3942E4B}">
                  <a14:imgProps xmlns:a14="http://schemas.microsoft.com/office/drawing/2010/main">
                    <a14:imgLayer r:embed="rId4">
                      <a14:imgEffect>
                        <a14:brightnessContrast contrast="20000"/>
                      </a14:imgEffect>
                    </a14:imgLayer>
                  </a14:imgProps>
                </a:ext>
              </a:extLst>
            </a:blip>
            <a:tile tx="0" ty="0" sx="100000" sy="100000" flip="none" algn="tl"/>
          </a:blipFill>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n-US" sz="1500" dirty="0" smtClean="0">
                <a:solidFill>
                  <a:schemeClr val="bg2">
                    <a:lumMod val="10000"/>
                  </a:schemeClr>
                </a:solidFill>
                <a:latin typeface="Arial Black" pitchFamily="34" charset="0"/>
                <a:cs typeface="Arial" pitchFamily="34" charset="0"/>
              </a:rPr>
              <a:t>A </a:t>
            </a:r>
            <a:r>
              <a:rPr lang="en-US" sz="1500" dirty="0">
                <a:solidFill>
                  <a:schemeClr val="bg2">
                    <a:lumMod val="10000"/>
                  </a:schemeClr>
                </a:solidFill>
                <a:latin typeface="Arial Black" pitchFamily="34" charset="0"/>
                <a:cs typeface="Arial" pitchFamily="34" charset="0"/>
              </a:rPr>
              <a:t>total of one hundred-forty triple swabbing (one swab </a:t>
            </a:r>
            <a:r>
              <a:rPr lang="en-US" sz="1500" dirty="0" smtClean="0">
                <a:solidFill>
                  <a:schemeClr val="bg2">
                    <a:lumMod val="10000"/>
                  </a:schemeClr>
                </a:solidFill>
                <a:latin typeface="Arial Black" pitchFamily="34" charset="0"/>
                <a:cs typeface="Arial" pitchFamily="34" charset="0"/>
              </a:rPr>
              <a:t>moist and </a:t>
            </a:r>
            <a:r>
              <a:rPr lang="en-US" sz="1500" dirty="0">
                <a:solidFill>
                  <a:schemeClr val="bg2">
                    <a:lumMod val="10000"/>
                  </a:schemeClr>
                </a:solidFill>
                <a:latin typeface="Arial Black" pitchFamily="34" charset="0"/>
                <a:cs typeface="Arial" pitchFamily="34" charset="0"/>
              </a:rPr>
              <a:t>two swab dry) from an inside limited area (20cm</a:t>
            </a:r>
            <a:r>
              <a:rPr lang="en-US" sz="1500" baseline="30000" dirty="0">
                <a:solidFill>
                  <a:schemeClr val="bg2">
                    <a:lumMod val="10000"/>
                  </a:schemeClr>
                </a:solidFill>
                <a:latin typeface="Arial Black" pitchFamily="34" charset="0"/>
                <a:cs typeface="Arial" pitchFamily="34" charset="0"/>
              </a:rPr>
              <a:t>2</a:t>
            </a:r>
            <a:r>
              <a:rPr lang="en-US" sz="1500" dirty="0">
                <a:solidFill>
                  <a:schemeClr val="bg2">
                    <a:lumMod val="10000"/>
                  </a:schemeClr>
                </a:solidFill>
                <a:latin typeface="Arial Black" pitchFamily="34" charset="0"/>
                <a:cs typeface="Arial" pitchFamily="34" charset="0"/>
              </a:rPr>
              <a:t>) by using a sterile metal template </a:t>
            </a:r>
            <a:r>
              <a:rPr lang="en-US" sz="1500" dirty="0" smtClean="0">
                <a:solidFill>
                  <a:schemeClr val="bg2">
                    <a:lumMod val="10000"/>
                  </a:schemeClr>
                </a:solidFill>
                <a:latin typeface="Arial Black" pitchFamily="34" charset="0"/>
                <a:cs typeface="Arial" pitchFamily="34" charset="0"/>
              </a:rPr>
              <a:t>(4×5 cm</a:t>
            </a:r>
            <a:r>
              <a:rPr lang="en-US" sz="1500" dirty="0">
                <a:solidFill>
                  <a:schemeClr val="bg2">
                    <a:lumMod val="10000"/>
                  </a:schemeClr>
                </a:solidFill>
                <a:latin typeface="Arial Black" pitchFamily="34" charset="0"/>
                <a:cs typeface="Arial" pitchFamily="34" charset="0"/>
              </a:rPr>
              <a:t>) from most common used equipment in a meat processing plant (knife, preparation table, trolley , flacker, grinder, mixer and cutter) before (prior to end of day's work) and after (at beginning to the day's work )  application of cleaning and sanitation program during a period of ten working days at El-Hassan and El-Hussein meat plant, port-said, </a:t>
            </a:r>
            <a:r>
              <a:rPr lang="en-US" sz="1500" dirty="0" smtClean="0">
                <a:solidFill>
                  <a:schemeClr val="bg2">
                    <a:lumMod val="10000"/>
                  </a:schemeClr>
                </a:solidFill>
                <a:latin typeface="Arial Black" pitchFamily="34" charset="0"/>
                <a:cs typeface="Arial" pitchFamily="34" charset="0"/>
              </a:rPr>
              <a:t>Egypt. The </a:t>
            </a:r>
            <a:r>
              <a:rPr lang="en-US" sz="1500" dirty="0">
                <a:solidFill>
                  <a:schemeClr val="bg2">
                    <a:lumMod val="10000"/>
                  </a:schemeClr>
                </a:solidFill>
                <a:latin typeface="Arial Black" pitchFamily="34" charset="0"/>
                <a:cs typeface="Arial" pitchFamily="34" charset="0"/>
              </a:rPr>
              <a:t>collected swabs were placed in sterile tube containing 10 ml of 0.1%  sterile peptone water for obtaining an original dilution of (1:2)  after being marked then transferred in ice box with a minimum of delay to microbiological laboratory at a meat processing plant</a:t>
            </a:r>
            <a:r>
              <a:rPr lang="en-US" sz="1600" dirty="0">
                <a:solidFill>
                  <a:schemeClr val="bg2">
                    <a:lumMod val="10000"/>
                  </a:schemeClr>
                </a:solidFill>
                <a:latin typeface="Arial Black" pitchFamily="34" charset="0"/>
                <a:cs typeface="Arial" pitchFamily="34" charset="0"/>
              </a:rPr>
              <a:t>.</a:t>
            </a:r>
          </a:p>
        </p:txBody>
      </p:sp>
      <p:sp>
        <p:nvSpPr>
          <p:cNvPr id="8" name="Rectangle 7"/>
          <p:cNvSpPr/>
          <p:nvPr/>
        </p:nvSpPr>
        <p:spPr>
          <a:xfrm>
            <a:off x="228601" y="4397276"/>
            <a:ext cx="8762999" cy="2169825"/>
          </a:xfrm>
          <a:prstGeom prst="rect">
            <a:avLst/>
          </a:prstGeom>
          <a:blipFill>
            <a:blip r:embed="rId3">
              <a:extLst>
                <a:ext uri="{BEBA8EAE-BF5A-486C-A8C5-ECC9F3942E4B}">
                  <a14:imgProps xmlns:a14="http://schemas.microsoft.com/office/drawing/2010/main">
                    <a14:imgLayer r:embed="rId4">
                      <a14:imgEffect>
                        <a14:brightnessContrast contrast="20000"/>
                      </a14:imgEffect>
                    </a14:imgLayer>
                  </a14:imgProps>
                </a:ext>
              </a:extLst>
            </a:blip>
            <a:tile tx="0" ty="0" sx="100000" sy="100000" flip="none" algn="tl"/>
          </a:blipFill>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n-US" sz="1500" b="1" dirty="0" smtClean="0">
                <a:solidFill>
                  <a:schemeClr val="bg2">
                    <a:lumMod val="10000"/>
                  </a:schemeClr>
                </a:solidFill>
                <a:latin typeface="Arial Black" pitchFamily="34" charset="0"/>
                <a:cs typeface="Arial" pitchFamily="34" charset="0"/>
              </a:rPr>
              <a:t>Ten </a:t>
            </a:r>
            <a:r>
              <a:rPr lang="en-US" sz="1500" b="1" dirty="0">
                <a:solidFill>
                  <a:schemeClr val="bg2">
                    <a:lumMod val="10000"/>
                  </a:schemeClr>
                </a:solidFill>
                <a:latin typeface="Arial Black" pitchFamily="34" charset="0"/>
                <a:cs typeface="Arial" pitchFamily="34" charset="0"/>
              </a:rPr>
              <a:t>gram from three common meat products (beef mince, beef "kofta" and beef luncheon homogenate) were collected before and after application sanitation program during a period of ten working days. The samples were collected under aseptic condition, placed individually in sterile polyethylene bags after being marked then transferred in ice box with a minimum of </a:t>
            </a:r>
            <a:r>
              <a:rPr lang="en-US" sz="1500" b="1" dirty="0" smtClean="0">
                <a:solidFill>
                  <a:schemeClr val="bg2">
                    <a:lumMod val="10000"/>
                  </a:schemeClr>
                </a:solidFill>
                <a:latin typeface="Arial Black" pitchFamily="34" charset="0"/>
                <a:cs typeface="Arial" pitchFamily="34" charset="0"/>
              </a:rPr>
              <a:t>delay </a:t>
            </a:r>
            <a:r>
              <a:rPr lang="en-US" sz="1500" b="1" dirty="0">
                <a:solidFill>
                  <a:schemeClr val="bg2">
                    <a:lumMod val="10000"/>
                  </a:schemeClr>
                </a:solidFill>
                <a:latin typeface="Arial Black" pitchFamily="34" charset="0"/>
                <a:cs typeface="Arial" pitchFamily="34" charset="0"/>
              </a:rPr>
              <a:t>to microbiological laboratory at a meat processing plant, where in each samples was homogenized with 90 ml of 0.1% sterile peptone water for about 2 minutes by using a sterile stomacher. The resultant homogenate (1/10) was submitted for microbiological examination</a:t>
            </a:r>
            <a:r>
              <a:rPr lang="en-US" sz="1500" b="1" dirty="0">
                <a:solidFill>
                  <a:schemeClr val="bg2">
                    <a:lumMod val="10000"/>
                  </a:schemeClr>
                </a:solidFill>
                <a:latin typeface="Arial" pitchFamily="34" charset="0"/>
                <a:cs typeface="Arial" pitchFamily="34" charset="0"/>
              </a:rPr>
              <a:t>.</a:t>
            </a:r>
          </a:p>
        </p:txBody>
      </p:sp>
      <p:sp>
        <p:nvSpPr>
          <p:cNvPr id="2" name="Rectangle 1"/>
          <p:cNvSpPr/>
          <p:nvPr/>
        </p:nvSpPr>
        <p:spPr>
          <a:xfrm>
            <a:off x="228601" y="1109246"/>
            <a:ext cx="5333999" cy="338554"/>
          </a:xfrm>
          <a:prstGeom prst="rect">
            <a:avLst/>
          </a:prstGeom>
          <a:blipFill>
            <a:blip r:embed="rId2"/>
            <a:tile tx="0" ty="0" sx="100000" sy="100000" flip="none" algn="tl"/>
          </a:blipFill>
        </p:spPr>
        <p:txBody>
          <a:bodyPr wrap="square">
            <a:spAutoFit/>
          </a:bodyPr>
          <a:lstStyle/>
          <a:p>
            <a:pPr lvl="0"/>
            <a:r>
              <a:rPr lang="en-US" sz="1600" b="1" dirty="0">
                <a:solidFill>
                  <a:schemeClr val="bg1"/>
                </a:solidFill>
                <a:latin typeface="Arial" pitchFamily="34" charset="0"/>
                <a:cs typeface="Arial" pitchFamily="34" charset="0"/>
              </a:rPr>
              <a:t> a. Meat contact surfaces samples (swab samples):</a:t>
            </a:r>
          </a:p>
        </p:txBody>
      </p:sp>
      <p:sp>
        <p:nvSpPr>
          <p:cNvPr id="5" name="Rectangle 4"/>
          <p:cNvSpPr/>
          <p:nvPr/>
        </p:nvSpPr>
        <p:spPr>
          <a:xfrm>
            <a:off x="252101" y="4004846"/>
            <a:ext cx="4668266" cy="338554"/>
          </a:xfrm>
          <a:prstGeom prst="rect">
            <a:avLst/>
          </a:prstGeom>
          <a:blipFill>
            <a:blip r:embed="rId2"/>
            <a:tile tx="0" ty="0" sx="100000" sy="100000" flip="none" algn="tl"/>
          </a:blipFill>
        </p:spPr>
        <p:txBody>
          <a:bodyPr wrap="none">
            <a:spAutoFit/>
          </a:bodyPr>
          <a:lstStyle/>
          <a:p>
            <a:pPr lvl="0"/>
            <a:r>
              <a:rPr lang="en-US" sz="1600" b="1" dirty="0" smtClean="0">
                <a:solidFill>
                  <a:schemeClr val="bg1"/>
                </a:solidFill>
                <a:latin typeface="Arial" pitchFamily="34" charset="0"/>
                <a:cs typeface="Arial" pitchFamily="34" charset="0"/>
              </a:rPr>
              <a:t>b. Processed meat products </a:t>
            </a:r>
            <a:r>
              <a:rPr lang="en-US" sz="1600" b="1" dirty="0">
                <a:solidFill>
                  <a:schemeClr val="bg1"/>
                </a:solidFill>
                <a:latin typeface="Arial" pitchFamily="34" charset="0"/>
                <a:cs typeface="Arial" pitchFamily="34" charset="0"/>
              </a:rPr>
              <a:t>(tissue samples):</a:t>
            </a:r>
          </a:p>
        </p:txBody>
      </p:sp>
    </p:spTree>
    <p:extLst>
      <p:ext uri="{BB962C8B-B14F-4D97-AF65-F5344CB8AC3E}">
        <p14:creationId xmlns:p14="http://schemas.microsoft.com/office/powerpoint/2010/main" val="1084392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
            <a:ext cx="5867400" cy="369332"/>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2- Preparation of decimal dilution (AOAC, 1990):</a:t>
            </a:r>
            <a:endParaRPr lang="en-US" dirty="0"/>
          </a:p>
        </p:txBody>
      </p:sp>
      <p:sp>
        <p:nvSpPr>
          <p:cNvPr id="3" name="Rectangle 2"/>
          <p:cNvSpPr/>
          <p:nvPr/>
        </p:nvSpPr>
        <p:spPr>
          <a:xfrm>
            <a:off x="533400" y="609600"/>
            <a:ext cx="2476500"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wrap="square">
            <a:spAutoFit/>
          </a:bodyPr>
          <a:lstStyle/>
          <a:p>
            <a:pPr lvl="0"/>
            <a:r>
              <a:rPr lang="en-US" b="1" dirty="0" smtClean="0"/>
              <a:t>a. For </a:t>
            </a:r>
            <a:r>
              <a:rPr lang="en-US" b="1" dirty="0"/>
              <a:t>swab samples: </a:t>
            </a:r>
            <a:endParaRPr lang="en-US" dirty="0"/>
          </a:p>
        </p:txBody>
      </p:sp>
      <p:sp>
        <p:nvSpPr>
          <p:cNvPr id="4" name="Rectangle 3"/>
          <p:cNvSpPr/>
          <p:nvPr/>
        </p:nvSpPr>
        <p:spPr>
          <a:xfrm>
            <a:off x="533398" y="1074003"/>
            <a:ext cx="8305801" cy="784830"/>
          </a:xfrm>
          <a:prstGeom prst="rect">
            <a:avLst/>
          </a:prstGeo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1500" b="1" dirty="0">
                <a:latin typeface="Arial" pitchFamily="34" charset="0"/>
                <a:cs typeface="Arial" pitchFamily="34" charset="0"/>
              </a:rPr>
              <a:t>One half ml were transferred from original dilution (1:2) with the use of a separate sterile pipets to a sterile tube containing 9.5 ml of 0.1%  sterile peptone water ( Oxoid CM0009) for obtaining a first dilution (1:1) then a tenfold serial dilutions  were prepared up to 10</a:t>
            </a:r>
            <a:r>
              <a:rPr lang="en-US" sz="1500" b="1" baseline="30000" dirty="0">
                <a:latin typeface="Arial" pitchFamily="34" charset="0"/>
                <a:cs typeface="Arial" pitchFamily="34" charset="0"/>
              </a:rPr>
              <a:t> -6</a:t>
            </a:r>
            <a:r>
              <a:rPr lang="en-US" sz="1500" b="1" dirty="0">
                <a:latin typeface="Arial" pitchFamily="34" charset="0"/>
                <a:cs typeface="Arial" pitchFamily="34" charset="0"/>
              </a:rPr>
              <a:t>. </a:t>
            </a:r>
          </a:p>
        </p:txBody>
      </p:sp>
      <p:sp>
        <p:nvSpPr>
          <p:cNvPr id="5" name="Rectangle 4"/>
          <p:cNvSpPr/>
          <p:nvPr/>
        </p:nvSpPr>
        <p:spPr>
          <a:xfrm>
            <a:off x="533399" y="4431268"/>
            <a:ext cx="2647951"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wrap="square">
            <a:spAutoFit/>
          </a:bodyPr>
          <a:lstStyle/>
          <a:p>
            <a:r>
              <a:rPr lang="en-US" b="1" dirty="0">
                <a:solidFill>
                  <a:schemeClr val="bg1"/>
                </a:solidFill>
              </a:rPr>
              <a:t>b. For tissue samples</a:t>
            </a:r>
            <a:endParaRPr lang="ar-EG" b="1" dirty="0">
              <a:solidFill>
                <a:schemeClr val="bg1"/>
              </a:solidFill>
            </a:endParaRPr>
          </a:p>
        </p:txBody>
      </p:sp>
      <p:sp>
        <p:nvSpPr>
          <p:cNvPr id="6" name="Rectangle 5"/>
          <p:cNvSpPr/>
          <p:nvPr/>
        </p:nvSpPr>
        <p:spPr>
          <a:xfrm>
            <a:off x="533399" y="5005626"/>
            <a:ext cx="8153401" cy="784830"/>
          </a:xfrm>
          <a:prstGeom prst="rect">
            <a:avLst/>
          </a:prstGeo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1500" b="1" dirty="0">
                <a:latin typeface="Arial" pitchFamily="34" charset="0"/>
                <a:cs typeface="Arial" pitchFamily="34" charset="0"/>
              </a:rPr>
              <a:t>One ml were transferred from original dilution (1:1) with the use of a separate sterile pipets to a sterile tube containing 9 ml of 0.1% sterile peptone water then a tenfold serial dilutions  were prepared up to </a:t>
            </a:r>
            <a:r>
              <a:rPr lang="en-US" sz="1500" b="1" dirty="0">
                <a:solidFill>
                  <a:prstClr val="black"/>
                </a:solidFill>
                <a:latin typeface="Arial" pitchFamily="34" charset="0"/>
                <a:cs typeface="Arial" pitchFamily="34" charset="0"/>
              </a:rPr>
              <a:t>10</a:t>
            </a:r>
            <a:r>
              <a:rPr lang="en-US" sz="1500" b="1" baseline="30000" dirty="0">
                <a:solidFill>
                  <a:prstClr val="black"/>
                </a:solidFill>
                <a:latin typeface="Arial" pitchFamily="34" charset="0"/>
                <a:cs typeface="Arial" pitchFamily="34" charset="0"/>
              </a:rPr>
              <a:t> -</a:t>
            </a:r>
            <a:r>
              <a:rPr lang="en-US" sz="1500" b="1" baseline="30000" dirty="0" smtClean="0">
                <a:solidFill>
                  <a:prstClr val="black"/>
                </a:solidFill>
                <a:latin typeface="Arial" pitchFamily="34" charset="0"/>
                <a:cs typeface="Arial" pitchFamily="34" charset="0"/>
              </a:rPr>
              <a:t>6</a:t>
            </a:r>
            <a:r>
              <a:rPr lang="en-US" sz="1500" b="1" dirty="0" smtClean="0">
                <a:solidFill>
                  <a:prstClr val="black"/>
                </a:solidFill>
                <a:latin typeface="Arial" pitchFamily="34" charset="0"/>
                <a:cs typeface="Arial" pitchFamily="34" charset="0"/>
              </a:rPr>
              <a:t>.</a:t>
            </a:r>
            <a:endParaRPr lang="en-US" sz="1500" b="1" dirty="0">
              <a:latin typeface="Arial" pitchFamily="34" charset="0"/>
              <a:cs typeface="Arial" pitchFamily="34" charset="0"/>
            </a:endParaRPr>
          </a:p>
        </p:txBody>
      </p:sp>
      <p:sp>
        <p:nvSpPr>
          <p:cNvPr id="7" name="Can 6"/>
          <p:cNvSpPr/>
          <p:nvPr/>
        </p:nvSpPr>
        <p:spPr>
          <a:xfrm>
            <a:off x="3009900" y="24384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a:solidFill>
                  <a:schemeClr val="tx1"/>
                </a:solidFill>
              </a:rPr>
              <a:t>Original dilation</a:t>
            </a:r>
            <a:endParaRPr lang="ar-EG" sz="1100" b="1" dirty="0">
              <a:solidFill>
                <a:schemeClr val="tx1"/>
              </a:solidFill>
            </a:endParaRPr>
          </a:p>
        </p:txBody>
      </p:sp>
      <p:sp>
        <p:nvSpPr>
          <p:cNvPr id="9" name="Rectangle 8"/>
          <p:cNvSpPr/>
          <p:nvPr/>
        </p:nvSpPr>
        <p:spPr>
          <a:xfrm>
            <a:off x="1686595" y="2160500"/>
            <a:ext cx="1676400" cy="196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0.5 ml represent  1cm</a:t>
            </a:r>
            <a:endParaRPr lang="ar-EG" sz="1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Can 9"/>
          <p:cNvSpPr/>
          <p:nvPr/>
        </p:nvSpPr>
        <p:spPr>
          <a:xfrm>
            <a:off x="41529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First</a:t>
            </a:r>
          </a:p>
          <a:p>
            <a:pPr algn="ctr"/>
            <a:r>
              <a:rPr lang="en-US" sz="1100" b="1" dirty="0" smtClean="0">
                <a:solidFill>
                  <a:schemeClr val="tx1"/>
                </a:solidFill>
              </a:rPr>
              <a:t> dilution</a:t>
            </a:r>
            <a:endParaRPr lang="ar-EG" sz="1100" b="1" dirty="0">
              <a:solidFill>
                <a:schemeClr val="tx1"/>
              </a:solidFill>
            </a:endParaRPr>
          </a:p>
        </p:txBody>
      </p:sp>
      <p:sp>
        <p:nvSpPr>
          <p:cNvPr id="11" name="Can 10"/>
          <p:cNvSpPr/>
          <p:nvPr/>
        </p:nvSpPr>
        <p:spPr>
          <a:xfrm>
            <a:off x="47625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Second dilution</a:t>
            </a:r>
            <a:endParaRPr lang="ar-EG" sz="1100" b="1" dirty="0">
              <a:solidFill>
                <a:schemeClr val="tx1"/>
              </a:solidFill>
            </a:endParaRPr>
          </a:p>
        </p:txBody>
      </p:sp>
      <p:sp>
        <p:nvSpPr>
          <p:cNvPr id="12" name="Can 11"/>
          <p:cNvSpPr/>
          <p:nvPr/>
        </p:nvSpPr>
        <p:spPr>
          <a:xfrm>
            <a:off x="53721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Third  dilution</a:t>
            </a:r>
            <a:endParaRPr lang="ar-EG" sz="1100" b="1" dirty="0">
              <a:solidFill>
                <a:schemeClr val="tx1"/>
              </a:solidFill>
            </a:endParaRPr>
          </a:p>
        </p:txBody>
      </p:sp>
      <p:sp>
        <p:nvSpPr>
          <p:cNvPr id="13" name="Can 12"/>
          <p:cNvSpPr/>
          <p:nvPr/>
        </p:nvSpPr>
        <p:spPr>
          <a:xfrm>
            <a:off x="60960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Forth  dilution</a:t>
            </a:r>
            <a:endParaRPr lang="ar-EG" sz="1100" b="1" dirty="0">
              <a:solidFill>
                <a:schemeClr val="tx1"/>
              </a:solidFill>
            </a:endParaRPr>
          </a:p>
        </p:txBody>
      </p:sp>
      <p:sp>
        <p:nvSpPr>
          <p:cNvPr id="14" name="Can 13"/>
          <p:cNvSpPr/>
          <p:nvPr/>
        </p:nvSpPr>
        <p:spPr>
          <a:xfrm>
            <a:off x="67437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Fifth   dilution</a:t>
            </a:r>
            <a:endParaRPr lang="ar-EG" sz="1100" b="1" dirty="0">
              <a:solidFill>
                <a:schemeClr val="tx1"/>
              </a:solidFill>
            </a:endParaRPr>
          </a:p>
        </p:txBody>
      </p:sp>
      <p:sp>
        <p:nvSpPr>
          <p:cNvPr id="15" name="Can 14"/>
          <p:cNvSpPr/>
          <p:nvPr/>
        </p:nvSpPr>
        <p:spPr>
          <a:xfrm>
            <a:off x="7353300" y="2362200"/>
            <a:ext cx="342900" cy="990600"/>
          </a:xfrm>
          <a:prstGeom prst="can">
            <a:avLst/>
          </a:prstGeom>
          <a:ln/>
        </p:spPr>
        <p:style>
          <a:lnRef idx="0">
            <a:schemeClr val="accent4"/>
          </a:lnRef>
          <a:fillRef idx="3">
            <a:schemeClr val="accent4"/>
          </a:fillRef>
          <a:effectRef idx="3">
            <a:schemeClr val="accent4"/>
          </a:effectRef>
          <a:fontRef idx="minor">
            <a:schemeClr val="lt1"/>
          </a:fontRef>
        </p:style>
        <p:txBody>
          <a:bodyPr vert="vert270" rtlCol="1" anchor="ctr"/>
          <a:lstStyle/>
          <a:p>
            <a:pPr algn="ctr"/>
            <a:r>
              <a:rPr lang="en-US" sz="1100" b="1" dirty="0" smtClean="0">
                <a:solidFill>
                  <a:schemeClr val="tx1"/>
                </a:solidFill>
              </a:rPr>
              <a:t>Sixth   dilution</a:t>
            </a:r>
            <a:endParaRPr lang="ar-EG" sz="1100" b="1" dirty="0">
              <a:solidFill>
                <a:schemeClr val="tx1"/>
              </a:solidFill>
            </a:endParaRPr>
          </a:p>
        </p:txBody>
      </p:sp>
      <p:cxnSp>
        <p:nvCxnSpPr>
          <p:cNvPr id="17" name="Curved Connector 16"/>
          <p:cNvCxnSpPr>
            <a:endCxn id="10" idx="0"/>
          </p:cNvCxnSpPr>
          <p:nvPr/>
        </p:nvCxnSpPr>
        <p:spPr>
          <a:xfrm>
            <a:off x="3238500" y="2438400"/>
            <a:ext cx="1085850" cy="9525"/>
          </a:xfrm>
          <a:prstGeom prst="curvedConnector4">
            <a:avLst>
              <a:gd name="adj1" fmla="val 42105"/>
              <a:gd name="adj2" fmla="val -320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urved Connector 18"/>
          <p:cNvCxnSpPr>
            <a:endCxn id="11" idx="1"/>
          </p:cNvCxnSpPr>
          <p:nvPr/>
        </p:nvCxnSpPr>
        <p:spPr>
          <a:xfrm flipV="1">
            <a:off x="4268005" y="2362200"/>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flipV="1">
            <a:off x="4896655" y="2362200"/>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urved Connector 21"/>
          <p:cNvCxnSpPr/>
          <p:nvPr/>
        </p:nvCxnSpPr>
        <p:spPr>
          <a:xfrm flipV="1">
            <a:off x="5582455" y="2356834"/>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urved Connector 22"/>
          <p:cNvCxnSpPr/>
          <p:nvPr/>
        </p:nvCxnSpPr>
        <p:spPr>
          <a:xfrm flipV="1">
            <a:off x="6248400" y="2356834"/>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p:nvPr/>
        </p:nvCxnSpPr>
        <p:spPr>
          <a:xfrm flipV="1">
            <a:off x="6877855" y="2356834"/>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urved Connector 24"/>
          <p:cNvCxnSpPr/>
          <p:nvPr/>
        </p:nvCxnSpPr>
        <p:spPr>
          <a:xfrm flipV="1">
            <a:off x="7467600" y="2356834"/>
            <a:ext cx="665945" cy="5366"/>
          </a:xfrm>
          <a:prstGeom prst="curvedConnector4">
            <a:avLst>
              <a:gd name="adj1" fmla="val 37127"/>
              <a:gd name="adj2" fmla="val 4360157"/>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662696" y="3771900"/>
            <a:ext cx="1566931" cy="876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1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9.5 ml of 0.1% sterile peptone water</a:t>
            </a:r>
            <a:endParaRPr lang="ar-EG" sz="1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1" name="Rectangle 30"/>
          <p:cNvSpPr/>
          <p:nvPr/>
        </p:nvSpPr>
        <p:spPr>
          <a:xfrm>
            <a:off x="1807497" y="3505200"/>
            <a:ext cx="2002503"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1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10 ml of 0.1% sterile peptone water</a:t>
            </a:r>
            <a:endParaRPr lang="ar-EG" sz="1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2" name="Rectangle 31"/>
          <p:cNvSpPr/>
          <p:nvPr/>
        </p:nvSpPr>
        <p:spPr>
          <a:xfrm>
            <a:off x="3581400" y="1954300"/>
            <a:ext cx="686605" cy="255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lumMod val="75000"/>
                    <a:lumOff val="25000"/>
                  </a:schemeClr>
                </a:solidFill>
              </a:rPr>
              <a:t>0.5 ml</a:t>
            </a:r>
            <a:endParaRPr lang="ar-EG" sz="1200" b="1" dirty="0">
              <a:solidFill>
                <a:schemeClr val="tx1">
                  <a:lumMod val="75000"/>
                  <a:lumOff val="25000"/>
                </a:schemeClr>
              </a:solidFill>
            </a:endParaRPr>
          </a:p>
        </p:txBody>
      </p:sp>
      <p:sp>
        <p:nvSpPr>
          <p:cNvPr id="33" name="Rectangle 32"/>
          <p:cNvSpPr/>
          <p:nvPr/>
        </p:nvSpPr>
        <p:spPr>
          <a:xfrm>
            <a:off x="4343400" y="1905000"/>
            <a:ext cx="723901" cy="255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lumMod val="75000"/>
                    <a:lumOff val="25000"/>
                  </a:schemeClr>
                </a:solidFill>
              </a:rPr>
              <a:t>1 </a:t>
            </a:r>
            <a:r>
              <a:rPr lang="en-US" sz="1200" b="1" dirty="0">
                <a:solidFill>
                  <a:schemeClr val="tx1">
                    <a:lumMod val="75000"/>
                    <a:lumOff val="25000"/>
                  </a:schemeClr>
                </a:solidFill>
              </a:rPr>
              <a:t>ml</a:t>
            </a:r>
            <a:endParaRPr lang="ar-EG" sz="1200" b="1" dirty="0">
              <a:solidFill>
                <a:schemeClr val="tx1">
                  <a:lumMod val="75000"/>
                  <a:lumOff val="25000"/>
                </a:schemeClr>
              </a:solidFill>
            </a:endParaRPr>
          </a:p>
        </p:txBody>
      </p:sp>
      <p:sp>
        <p:nvSpPr>
          <p:cNvPr id="34" name="Rectangle 33"/>
          <p:cNvSpPr/>
          <p:nvPr/>
        </p:nvSpPr>
        <p:spPr>
          <a:xfrm>
            <a:off x="5029200" y="1905000"/>
            <a:ext cx="666749" cy="304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solidFill>
              </a:rPr>
              <a:t>1 ml</a:t>
            </a:r>
            <a:endParaRPr lang="ar-EG" sz="1200" b="1" dirty="0">
              <a:solidFill>
                <a:schemeClr val="tx1"/>
              </a:solidFill>
            </a:endParaRPr>
          </a:p>
        </p:txBody>
      </p:sp>
      <p:sp>
        <p:nvSpPr>
          <p:cNvPr id="35" name="Rectangle 34"/>
          <p:cNvSpPr/>
          <p:nvPr/>
        </p:nvSpPr>
        <p:spPr>
          <a:xfrm>
            <a:off x="5695949" y="1905000"/>
            <a:ext cx="628651" cy="304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solidFill>
              </a:rPr>
              <a:t>1 ml</a:t>
            </a:r>
            <a:endParaRPr lang="ar-EG" sz="1200" b="1" dirty="0">
              <a:solidFill>
                <a:schemeClr val="tx1"/>
              </a:solidFill>
            </a:endParaRPr>
          </a:p>
        </p:txBody>
      </p:sp>
      <p:sp>
        <p:nvSpPr>
          <p:cNvPr id="36" name="Rectangle 35"/>
          <p:cNvSpPr/>
          <p:nvPr/>
        </p:nvSpPr>
        <p:spPr>
          <a:xfrm>
            <a:off x="6438901" y="1905000"/>
            <a:ext cx="628649" cy="304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solidFill>
              </a:rPr>
              <a:t>1 ml</a:t>
            </a:r>
            <a:endParaRPr lang="ar-EG" sz="1200" b="1" dirty="0">
              <a:solidFill>
                <a:schemeClr val="tx1"/>
              </a:solidFill>
            </a:endParaRPr>
          </a:p>
        </p:txBody>
      </p:sp>
      <p:sp>
        <p:nvSpPr>
          <p:cNvPr id="37" name="Rectangle 36"/>
          <p:cNvSpPr/>
          <p:nvPr/>
        </p:nvSpPr>
        <p:spPr>
          <a:xfrm>
            <a:off x="7067550" y="1905000"/>
            <a:ext cx="733022" cy="255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solidFill>
              </a:rPr>
              <a:t>1 ml</a:t>
            </a:r>
            <a:endParaRPr lang="ar-EG" sz="1200" b="1" dirty="0">
              <a:solidFill>
                <a:schemeClr val="tx1"/>
              </a:solidFill>
            </a:endParaRPr>
          </a:p>
        </p:txBody>
      </p:sp>
      <p:sp>
        <p:nvSpPr>
          <p:cNvPr id="38" name="Rectangle 37"/>
          <p:cNvSpPr/>
          <p:nvPr/>
        </p:nvSpPr>
        <p:spPr>
          <a:xfrm>
            <a:off x="7851820" y="2356834"/>
            <a:ext cx="682580" cy="255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b="1" dirty="0" smtClean="0">
                <a:solidFill>
                  <a:schemeClr val="tx1"/>
                </a:solidFill>
              </a:rPr>
              <a:t>1 ml</a:t>
            </a:r>
            <a:endParaRPr lang="ar-EG" sz="1200" b="1" dirty="0">
              <a:solidFill>
                <a:schemeClr val="tx1"/>
              </a:solidFill>
            </a:endParaRPr>
          </a:p>
        </p:txBody>
      </p:sp>
      <p:sp>
        <p:nvSpPr>
          <p:cNvPr id="39" name="Rectangle 38"/>
          <p:cNvSpPr/>
          <p:nvPr/>
        </p:nvSpPr>
        <p:spPr>
          <a:xfrm>
            <a:off x="533400" y="2258667"/>
            <a:ext cx="685800" cy="582267"/>
          </a:xfrm>
          <a:prstGeom prst="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spcAft>
                <a:spcPts val="0"/>
              </a:spcAft>
            </a:pPr>
            <a:r>
              <a:rPr lang="en-US" sz="1600" b="1" dirty="0">
                <a:gradFill>
                  <a:gsLst>
                    <a:gs pos="0">
                      <a:srgbClr val="FF7066"/>
                    </a:gs>
                    <a:gs pos="25000">
                      <a:srgbClr val="FF5F52"/>
                    </a:gs>
                    <a:gs pos="50000">
                      <a:srgbClr val="ED2B0C"/>
                    </a:gs>
                    <a:gs pos="75000">
                      <a:srgbClr val="FF5F52"/>
                    </a:gs>
                    <a:gs pos="100000">
                      <a:srgbClr val="FF7066"/>
                    </a:gs>
                  </a:gsLst>
                  <a:lin ang="5400000" scaled="0"/>
                </a:gradFill>
                <a:effectLst>
                  <a:outerShdw blurRad="80010" dist="40005" dir="5040000" algn="tl">
                    <a:srgbClr val="000000">
                      <a:alpha val="30000"/>
                    </a:srgbClr>
                  </a:outerShdw>
                </a:effectLst>
              </a:rPr>
              <a:t>20 cm</a:t>
            </a:r>
            <a:r>
              <a:rPr lang="en-US" sz="1600" b="1" baseline="30000" dirty="0">
                <a:gradFill>
                  <a:gsLst>
                    <a:gs pos="0">
                      <a:srgbClr val="FF7066"/>
                    </a:gs>
                    <a:gs pos="25000">
                      <a:srgbClr val="FF5F52"/>
                    </a:gs>
                    <a:gs pos="50000">
                      <a:srgbClr val="ED2B0C"/>
                    </a:gs>
                    <a:gs pos="75000">
                      <a:srgbClr val="FF5F52"/>
                    </a:gs>
                    <a:gs pos="100000">
                      <a:srgbClr val="FF7066"/>
                    </a:gs>
                  </a:gsLst>
                  <a:lin ang="5400000" scaled="0"/>
                </a:gradFill>
                <a:effectLst>
                  <a:outerShdw blurRad="80010" dist="40005" dir="5040000" algn="tl">
                    <a:srgbClr val="000000">
                      <a:alpha val="30000"/>
                    </a:srgbClr>
                  </a:outerShdw>
                </a:effectLst>
              </a:rPr>
              <a:t>2</a:t>
            </a:r>
            <a:endParaRPr lang="en-US" sz="1200" dirty="0">
              <a:effectLst/>
              <a:latin typeface="Times New Roman"/>
              <a:ea typeface="Times New Roman"/>
            </a:endParaRPr>
          </a:p>
        </p:txBody>
      </p:sp>
      <p:cxnSp>
        <p:nvCxnSpPr>
          <p:cNvPr id="41" name="Straight Connector 40"/>
          <p:cNvCxnSpPr/>
          <p:nvPr/>
        </p:nvCxnSpPr>
        <p:spPr>
          <a:xfrm>
            <a:off x="876300" y="2840934"/>
            <a:ext cx="0" cy="664266"/>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76200" y="3657600"/>
            <a:ext cx="1600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1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Metal template</a:t>
            </a:r>
            <a:endParaRPr lang="ar-EG" sz="1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cxnSp>
        <p:nvCxnSpPr>
          <p:cNvPr id="46" name="Curved Connector 45"/>
          <p:cNvCxnSpPr>
            <a:stCxn id="39" idx="3"/>
            <a:endCxn id="7" idx="0"/>
          </p:cNvCxnSpPr>
          <p:nvPr/>
        </p:nvCxnSpPr>
        <p:spPr>
          <a:xfrm flipV="1">
            <a:off x="1219200" y="2524125"/>
            <a:ext cx="1962150" cy="25676"/>
          </a:xfrm>
          <a:prstGeom prst="curvedConnector4">
            <a:avLst>
              <a:gd name="adj1" fmla="val 45631"/>
              <a:gd name="adj2" fmla="val 2024202"/>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Block Arc 15"/>
          <p:cNvSpPr/>
          <p:nvPr/>
        </p:nvSpPr>
        <p:spPr>
          <a:xfrm flipV="1">
            <a:off x="4781550" y="3048000"/>
            <a:ext cx="2914649" cy="687946"/>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solidFill>
                <a:schemeClr val="tx1"/>
              </a:solidFill>
            </a:endParaRPr>
          </a:p>
        </p:txBody>
      </p:sp>
      <p:sp>
        <p:nvSpPr>
          <p:cNvPr id="26" name="Rectangle 25"/>
          <p:cNvSpPr/>
          <p:nvPr/>
        </p:nvSpPr>
        <p:spPr>
          <a:xfrm>
            <a:off x="5362574" y="3784937"/>
            <a:ext cx="2105026" cy="523220"/>
          </a:xfrm>
          <a:prstGeom prst="rect">
            <a:avLst/>
          </a:prstGeom>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1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9 ml of 0.1% sterile peptone water</a:t>
            </a:r>
            <a:endParaRPr lang="ar-EG" sz="1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29" name="Down Arrow 28"/>
          <p:cNvSpPr/>
          <p:nvPr/>
        </p:nvSpPr>
        <p:spPr>
          <a:xfrm>
            <a:off x="4202539" y="3377863"/>
            <a:ext cx="293261" cy="4321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43" name="Down Arrow 42"/>
          <p:cNvSpPr/>
          <p:nvPr/>
        </p:nvSpPr>
        <p:spPr>
          <a:xfrm>
            <a:off x="3059539" y="3429001"/>
            <a:ext cx="293261"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val="2619721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534400" cy="400110"/>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000" b="1" dirty="0">
                <a:solidFill>
                  <a:schemeClr val="bg1"/>
                </a:solidFill>
              </a:rPr>
              <a:t>(D</a:t>
            </a:r>
            <a:r>
              <a:rPr lang="en-US" sz="2000" b="1" dirty="0" smtClean="0">
                <a:solidFill>
                  <a:schemeClr val="bg1"/>
                </a:solidFill>
              </a:rPr>
              <a:t>) MICROBIOLOGICAL </a:t>
            </a:r>
            <a:r>
              <a:rPr lang="en-US" sz="2000" b="1" dirty="0">
                <a:solidFill>
                  <a:schemeClr val="bg1"/>
                </a:solidFill>
              </a:rPr>
              <a:t>ANALYSIS OF </a:t>
            </a:r>
            <a:r>
              <a:rPr lang="en-US" sz="2000" b="1" dirty="0" smtClean="0">
                <a:solidFill>
                  <a:schemeClr val="bg1"/>
                </a:solidFill>
              </a:rPr>
              <a:t>HYGIENE </a:t>
            </a:r>
            <a:r>
              <a:rPr lang="en-US" sz="2000" b="1" dirty="0">
                <a:solidFill>
                  <a:schemeClr val="bg1"/>
                </a:solidFill>
              </a:rPr>
              <a:t>INDICATORS</a:t>
            </a:r>
            <a:endParaRPr lang="ar-EG" sz="2000" dirty="0">
              <a:solidFill>
                <a:schemeClr val="bg1"/>
              </a:solidFill>
            </a:endParaRPr>
          </a:p>
        </p:txBody>
      </p:sp>
      <p:sp>
        <p:nvSpPr>
          <p:cNvPr id="3" name="Rectangle 2"/>
          <p:cNvSpPr/>
          <p:nvPr/>
        </p:nvSpPr>
        <p:spPr>
          <a:xfrm>
            <a:off x="210716" y="838200"/>
            <a:ext cx="4970884" cy="369332"/>
          </a:xfrm>
          <a:prstGeom prst="rect">
            <a:avLst/>
          </a:prstGeom>
          <a:blipFill>
            <a:blip r:embed="rId2"/>
            <a:tile tx="0" ty="0" sx="100000" sy="100000" flip="none" algn="tl"/>
          </a:blipFill>
          <a:ln/>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(1</a:t>
            </a:r>
            <a:r>
              <a:rPr lang="en-US" b="1" dirty="0" smtClean="0"/>
              <a:t>) Aerobic </a:t>
            </a:r>
            <a:r>
              <a:rPr lang="en-US" b="1" dirty="0"/>
              <a:t>plate counts (ISO, 4833-2:2013):</a:t>
            </a:r>
            <a:endParaRPr lang="en-US" dirty="0"/>
          </a:p>
        </p:txBody>
      </p:sp>
      <p:sp>
        <p:nvSpPr>
          <p:cNvPr id="4" name="Rectangle 3"/>
          <p:cNvSpPr/>
          <p:nvPr/>
        </p:nvSpPr>
        <p:spPr>
          <a:xfrm>
            <a:off x="143458" y="1311876"/>
            <a:ext cx="8704684" cy="2031325"/>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b="1" dirty="0">
                <a:latin typeface="Times New Roman" pitchFamily="18" charset="0"/>
                <a:cs typeface="Times New Roman" pitchFamily="18" charset="0"/>
              </a:rPr>
              <a:t>A tenth ml from each prepared serial dilution was transferred and evenly spread over a dry surface of duplicated, previously prepared sterile </a:t>
            </a:r>
            <a:r>
              <a:rPr lang="en-US" b="1" dirty="0">
                <a:solidFill>
                  <a:schemeClr val="accent5">
                    <a:lumMod val="75000"/>
                  </a:schemeClr>
                </a:solidFill>
                <a:latin typeface="Times New Roman" pitchFamily="18" charset="0"/>
                <a:cs typeface="Times New Roman" pitchFamily="18" charset="0"/>
              </a:rPr>
              <a:t>plate count agar medium </a:t>
            </a:r>
            <a:r>
              <a:rPr lang="en-US" b="1" dirty="0">
                <a:latin typeface="Times New Roman" pitchFamily="18" charset="0"/>
                <a:cs typeface="Times New Roman" pitchFamily="18" charset="0"/>
              </a:rPr>
              <a:t>(Oxoid CM0325). The surface of inoculated plates was allowed to dry for 15 min before being placed inverted with control plates in the incubator adjusted at </a:t>
            </a:r>
            <a:r>
              <a:rPr lang="en-US" b="1" dirty="0" smtClean="0">
                <a:latin typeface="Times New Roman" pitchFamily="18" charset="0"/>
                <a:cs typeface="Times New Roman" pitchFamily="18" charset="0"/>
              </a:rPr>
              <a:t>30°c for </a:t>
            </a:r>
            <a:r>
              <a:rPr lang="en-US" b="1" dirty="0">
                <a:latin typeface="Times New Roman" pitchFamily="18" charset="0"/>
                <a:cs typeface="Times New Roman" pitchFamily="18" charset="0"/>
              </a:rPr>
              <a:t>72h.the bacterial colonies in the countable plates were enumerated and the aerobic plate per square centimeter of the examined swab samples and per each </a:t>
            </a:r>
            <a:r>
              <a:rPr lang="en-US" b="1" dirty="0" smtClean="0">
                <a:latin typeface="Times New Roman" pitchFamily="18" charset="0"/>
                <a:cs typeface="Times New Roman" pitchFamily="18" charset="0"/>
              </a:rPr>
              <a:t>gram </a:t>
            </a:r>
            <a:r>
              <a:rPr lang="en-US" b="1" dirty="0">
                <a:latin typeface="Times New Roman" pitchFamily="18" charset="0"/>
                <a:cs typeface="Times New Roman" pitchFamily="18" charset="0"/>
              </a:rPr>
              <a:t>of the examined tissue samples were then calculated and recorded.</a:t>
            </a:r>
          </a:p>
        </p:txBody>
      </p:sp>
      <p:sp>
        <p:nvSpPr>
          <p:cNvPr id="5" name="Rectangle 4"/>
          <p:cNvSpPr/>
          <p:nvPr/>
        </p:nvSpPr>
        <p:spPr>
          <a:xfrm>
            <a:off x="228600" y="3516868"/>
            <a:ext cx="5961484" cy="369332"/>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(2</a:t>
            </a:r>
            <a:r>
              <a:rPr lang="en-US" b="1" dirty="0" smtClean="0"/>
              <a:t>) Enterobacteriaceae </a:t>
            </a:r>
            <a:r>
              <a:rPr lang="en-US" b="1" dirty="0"/>
              <a:t>counts (</a:t>
            </a:r>
            <a:r>
              <a:rPr lang="en-US" b="1" dirty="0" smtClean="0"/>
              <a:t>ISO, </a:t>
            </a:r>
            <a:r>
              <a:rPr lang="en-US" b="1" dirty="0"/>
              <a:t>21528-2:2004):</a:t>
            </a:r>
            <a:endParaRPr lang="en-US" dirty="0"/>
          </a:p>
        </p:txBody>
      </p:sp>
      <p:sp>
        <p:nvSpPr>
          <p:cNvPr id="6" name="Rectangle 5"/>
          <p:cNvSpPr/>
          <p:nvPr/>
        </p:nvSpPr>
        <p:spPr>
          <a:xfrm>
            <a:off x="228600" y="4044077"/>
            <a:ext cx="8534400" cy="2585323"/>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b="1" dirty="0">
                <a:latin typeface="Times New Roman" pitchFamily="18" charset="0"/>
                <a:cs typeface="Times New Roman" pitchFamily="18" charset="0"/>
              </a:rPr>
              <a:t>Duplicate sets of sterile petri dishes were inoculated with </a:t>
            </a:r>
            <a:r>
              <a:rPr lang="en-US" b="1" dirty="0" smtClean="0">
                <a:latin typeface="Times New Roman" pitchFamily="18" charset="0"/>
                <a:cs typeface="Times New Roman" pitchFamily="18" charset="0"/>
              </a:rPr>
              <a:t>1 ml </a:t>
            </a:r>
            <a:r>
              <a:rPr lang="en-US" b="1" dirty="0">
                <a:latin typeface="Times New Roman" pitchFamily="18" charset="0"/>
                <a:cs typeface="Times New Roman" pitchFamily="18" charset="0"/>
              </a:rPr>
              <a:t>of the chosen range of prepared dilutions. A quantity of about </a:t>
            </a:r>
            <a:r>
              <a:rPr lang="en-US" b="1" dirty="0" smtClean="0">
                <a:latin typeface="Times New Roman" pitchFamily="18" charset="0"/>
                <a:cs typeface="Times New Roman" pitchFamily="18" charset="0"/>
              </a:rPr>
              <a:t>15 ml </a:t>
            </a:r>
            <a:r>
              <a:rPr lang="en-US" b="1" dirty="0">
                <a:latin typeface="Times New Roman" pitchFamily="18" charset="0"/>
                <a:cs typeface="Times New Roman" pitchFamily="18" charset="0"/>
              </a:rPr>
              <a:t>of </a:t>
            </a:r>
            <a:r>
              <a:rPr lang="en-US" b="1" dirty="0">
                <a:solidFill>
                  <a:schemeClr val="accent5">
                    <a:lumMod val="75000"/>
                  </a:schemeClr>
                </a:solidFill>
                <a:latin typeface="Times New Roman" pitchFamily="18" charset="0"/>
                <a:cs typeface="Times New Roman" pitchFamily="18" charset="0"/>
              </a:rPr>
              <a:t>violet red bile glucose agar </a:t>
            </a:r>
            <a:r>
              <a:rPr lang="en-US" b="1" dirty="0">
                <a:latin typeface="Times New Roman" pitchFamily="18" charset="0"/>
                <a:cs typeface="Times New Roman" pitchFamily="18" charset="0"/>
              </a:rPr>
              <a:t>(Oxoid CM0485), melted and cooled to </a:t>
            </a:r>
            <a:r>
              <a:rPr lang="en-US" b="1" dirty="0" smtClean="0">
                <a:latin typeface="Times New Roman" pitchFamily="18" charset="0"/>
                <a:cs typeface="Times New Roman" pitchFamily="18" charset="0"/>
              </a:rPr>
              <a:t>45</a:t>
            </a:r>
            <a:r>
              <a:rPr lang="en-US" b="1" dirty="0">
                <a:solidFill>
                  <a:prstClr val="black"/>
                </a:solidFill>
                <a:latin typeface="Times New Roman" pitchFamily="18" charset="0"/>
                <a:cs typeface="Times New Roman" pitchFamily="18" charset="0"/>
              </a:rPr>
              <a:t>°c</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was added to each inoculated petri dish, then mixed well and allowed to set. Another 5 ml of the same agar/temperature was finally overlain every plate, which left to solidify, then incubated “inverted” at </a:t>
            </a:r>
            <a:r>
              <a:rPr lang="en-US" b="1" dirty="0" smtClean="0">
                <a:latin typeface="Times New Roman" pitchFamily="18" charset="0"/>
                <a:cs typeface="Times New Roman" pitchFamily="18" charset="0"/>
              </a:rPr>
              <a:t>30°c for </a:t>
            </a:r>
            <a:r>
              <a:rPr lang="en-US" b="1" dirty="0">
                <a:latin typeface="Times New Roman" pitchFamily="18" charset="0"/>
                <a:cs typeface="Times New Roman" pitchFamily="18" charset="0"/>
              </a:rPr>
              <a:t>24 h. Typical colonies of Enterobacteriaceae (red surrounded by precipitation of bile salts in the medium and having 0.5 mm or more in diameter) were enumerated and the </a:t>
            </a:r>
            <a:r>
              <a:rPr lang="en-US" b="1" dirty="0" err="1" smtClean="0">
                <a:latin typeface="Times New Roman" pitchFamily="18" charset="0"/>
                <a:cs typeface="Times New Roman" pitchFamily="18" charset="0"/>
              </a:rPr>
              <a:t>Enterobacteriaceae</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per square centimeter of the examined swab samples and per each </a:t>
            </a:r>
            <a:r>
              <a:rPr lang="en-US" b="1" dirty="0" smtClean="0">
                <a:latin typeface="Times New Roman" pitchFamily="18" charset="0"/>
                <a:cs typeface="Times New Roman" pitchFamily="18" charset="0"/>
              </a:rPr>
              <a:t>gram of </a:t>
            </a:r>
            <a:r>
              <a:rPr lang="en-US" b="1" dirty="0">
                <a:latin typeface="Times New Roman" pitchFamily="18" charset="0"/>
                <a:cs typeface="Times New Roman" pitchFamily="18" charset="0"/>
              </a:rPr>
              <a:t>the examined tissue samples were then calculated and recorded.</a:t>
            </a:r>
          </a:p>
        </p:txBody>
      </p:sp>
    </p:spTree>
    <p:extLst>
      <p:ext uri="{BB962C8B-B14F-4D97-AF65-F5344CB8AC3E}">
        <p14:creationId xmlns:p14="http://schemas.microsoft.com/office/powerpoint/2010/main" val="14940515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70217"/>
            <a:ext cx="6705600"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 (3) Yeast and Mould counts (ISO 21527-1:2008):</a:t>
            </a:r>
            <a:endParaRPr lang="en-US" dirty="0"/>
          </a:p>
        </p:txBody>
      </p:sp>
      <p:sp>
        <p:nvSpPr>
          <p:cNvPr id="3" name="Rectangle 2"/>
          <p:cNvSpPr/>
          <p:nvPr/>
        </p:nvSpPr>
        <p:spPr>
          <a:xfrm>
            <a:off x="152400" y="1321475"/>
            <a:ext cx="8534400" cy="2554545"/>
          </a:xfrm>
          <a:prstGeom prst="rect">
            <a:avLst/>
          </a:prstGeom>
          <a:blipFill>
            <a:blip r:embed="rId3"/>
            <a:tile tx="0" ty="0" sx="100000" sy="100000" flip="none" algn="tl"/>
          </a:blipFill>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2000" b="1" dirty="0">
                <a:latin typeface="Times New Roman" pitchFamily="18" charset="0"/>
                <a:cs typeface="Times New Roman" pitchFamily="18" charset="0"/>
              </a:rPr>
              <a:t>A fifth ml from each prepared serial dilution was transferred and evenly spread over a dry surface of duplicated, previously prepared sterile  </a:t>
            </a:r>
            <a:r>
              <a:rPr lang="en-US" sz="2000" b="1" dirty="0">
                <a:solidFill>
                  <a:schemeClr val="accent5">
                    <a:lumMod val="75000"/>
                  </a:schemeClr>
                </a:solidFill>
                <a:latin typeface="Times New Roman" pitchFamily="18" charset="0"/>
                <a:cs typeface="Times New Roman" pitchFamily="18" charset="0"/>
              </a:rPr>
              <a:t>Dichloran rose Bengal chloramphenicol agar </a:t>
            </a:r>
            <a:r>
              <a:rPr lang="en-US" sz="2000" b="1" dirty="0">
                <a:latin typeface="Times New Roman" pitchFamily="18" charset="0"/>
                <a:cs typeface="Times New Roman" pitchFamily="18" charset="0"/>
              </a:rPr>
              <a:t>(Oxoid  CM0727). The surface of inoculated plates was allowed to dry for 15 min before being placed “ upright position” with control plates in the incubator adjusted at 25 ºC for 5 day. The bacterial colonies in the countable plates were enumerated and the aerobic plate per square centimeter of the examined swab samples and per each g of the examined tissue samples were then calculated and recorded.</a:t>
            </a:r>
          </a:p>
        </p:txBody>
      </p:sp>
    </p:spTree>
    <p:extLst>
      <p:ext uri="{BB962C8B-B14F-4D97-AF65-F5344CB8AC3E}">
        <p14:creationId xmlns:p14="http://schemas.microsoft.com/office/powerpoint/2010/main" val="330113996"/>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2006"/>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9144000" cy="7315200"/>
          </a:xfrm>
          <a:noFill/>
          <a:ln>
            <a:solidFill>
              <a:schemeClr val="tx1"/>
            </a:solidFill>
            <a:miter lim="800000"/>
            <a:headEnd/>
            <a:tailEnd/>
          </a:ln>
        </p:spPr>
      </p:pic>
      <p:sp>
        <p:nvSpPr>
          <p:cNvPr id="86019" name="WordArt 3" descr="رخام أخضر"/>
          <p:cNvSpPr>
            <a:spLocks noChangeArrowheads="1" noChangeShapeType="1" noTextEdit="1"/>
          </p:cNvSpPr>
          <p:nvPr/>
        </p:nvSpPr>
        <p:spPr bwMode="auto">
          <a:xfrm>
            <a:off x="1143000" y="1371600"/>
            <a:ext cx="4191000" cy="22860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blipFill dpi="0" rotWithShape="1">
                  <a:blip r:embed="rId4"/>
                  <a:srcRect/>
                  <a:tile tx="0" ty="0" sx="100000" sy="100000" flip="none" algn="tl"/>
                </a:blipFill>
                <a:latin typeface="Arial"/>
                <a:cs typeface="Arial"/>
              </a:rPr>
              <a:t>Results</a:t>
            </a:r>
            <a:endParaRPr lang="ar-EG" sz="3600" kern="10">
              <a:ln w="9525">
                <a:solidFill>
                  <a:srgbClr val="000000"/>
                </a:solidFill>
                <a:round/>
                <a:headEnd/>
                <a:tailEnd/>
              </a:ln>
              <a:blipFill dpi="0" rotWithShape="1">
                <a:blip r:embed="rId4"/>
                <a:srcRect/>
                <a:tile tx="0" ty="0" sx="100000" sy="100000" flip="none" algn="tl"/>
              </a:blipFill>
              <a:latin typeface="Arial"/>
              <a:cs typeface="Arial"/>
            </a:endParaRPr>
          </a:p>
        </p:txBody>
      </p:sp>
    </p:spTree>
    <p:extLst>
      <p:ext uri="{BB962C8B-B14F-4D97-AF65-F5344CB8AC3E}">
        <p14:creationId xmlns:p14="http://schemas.microsoft.com/office/powerpoint/2010/main" val="40652314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86019"/>
                                        </p:tgtEl>
                                        <p:attrNameLst>
                                          <p:attrName>style.visibility</p:attrName>
                                        </p:attrNameLst>
                                      </p:cBhvr>
                                      <p:to>
                                        <p:strVal val="visible"/>
                                      </p:to>
                                    </p:set>
                                    <p:animScale>
                                      <p:cBhvr>
                                        <p:cTn id="7" dur="1000" decel="50000" fill="hold">
                                          <p:stCondLst>
                                            <p:cond delay="0"/>
                                          </p:stCondLst>
                                        </p:cTn>
                                        <p:tgtEl>
                                          <p:spTgt spid="860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6019"/>
                                        </p:tgtEl>
                                        <p:attrNameLst>
                                          <p:attrName>ppt_x</p:attrName>
                                          <p:attrName>ppt_y</p:attrName>
                                        </p:attrNameLst>
                                      </p:cBhvr>
                                    </p:animMotion>
                                    <p:animEffect transition="in" filter="fade">
                                      <p:cBhvr>
                                        <p:cTn id="9" dur="1000"/>
                                        <p:tgtEl>
                                          <p:spTgt spid="86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763000" cy="954107"/>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sz="1400" b="1" dirty="0">
                <a:solidFill>
                  <a:schemeClr val="bg1"/>
                </a:solidFill>
                <a:latin typeface="Arial Black" pitchFamily="34" charset="0"/>
                <a:cs typeface="Arial" pitchFamily="34" charset="0"/>
              </a:rPr>
              <a:t>Table (1): Controlling hygienic measures on the equipment surfaces in a meat plant, before and after sanitation program through recognition of the numbers and percentages of microbes-contaminated samples.  n* = 20 for each equipment (10 before – and 10 after sanitation program).</a:t>
            </a:r>
          </a:p>
        </p:txBody>
      </p:sp>
      <p:pic>
        <p:nvPicPr>
          <p:cNvPr id="103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143000"/>
            <a:ext cx="8763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8107" y="6324600"/>
            <a:ext cx="4257063" cy="325474"/>
          </a:xfrm>
          <a:prstGeom prst="rect">
            <a:avLst/>
          </a:prstGeom>
          <a:blipFill>
            <a:blip r:embed="rId2"/>
            <a:tile tx="0" ty="0" sx="100000" sy="100000" flip="none" algn="tl"/>
          </a:blipFill>
        </p:spPr>
        <p:style>
          <a:lnRef idx="0">
            <a:schemeClr val="accent5"/>
          </a:lnRef>
          <a:fillRef idx="3">
            <a:schemeClr val="accent5"/>
          </a:fillRef>
          <a:effectRef idx="3">
            <a:schemeClr val="accent5"/>
          </a:effectRef>
          <a:fontRef idx="minor">
            <a:schemeClr val="lt1"/>
          </a:fontRef>
        </p:style>
        <p:txBody>
          <a:bodyPr wrap="none">
            <a:spAutoFit/>
          </a:bodyPr>
          <a:lstStyle/>
          <a:p>
            <a:pPr>
              <a:lnSpc>
                <a:spcPct val="115000"/>
              </a:lnSpc>
              <a:spcAft>
                <a:spcPts val="1000"/>
              </a:spcAft>
            </a:pPr>
            <a:r>
              <a:rPr lang="en-US" sz="1400" b="1" dirty="0">
                <a:solidFill>
                  <a:schemeClr val="bg1"/>
                </a:solidFill>
                <a:latin typeface="Arial Black" pitchFamily="34" charset="0"/>
                <a:ea typeface="Times New Roman"/>
              </a:rPr>
              <a:t>n* =number of tested swab samples.        </a:t>
            </a:r>
            <a:endParaRPr lang="en-US" sz="1400" b="1" dirty="0">
              <a:solidFill>
                <a:schemeClr val="bg1"/>
              </a:solidFill>
              <a:effectLst/>
              <a:latin typeface="Arial Black" pitchFamily="34" charset="0"/>
              <a:ea typeface="Times New Roman"/>
            </a:endParaRPr>
          </a:p>
        </p:txBody>
      </p:sp>
    </p:spTree>
    <p:extLst>
      <p:ext uri="{BB962C8B-B14F-4D97-AF65-F5344CB8AC3E}">
        <p14:creationId xmlns:p14="http://schemas.microsoft.com/office/powerpoint/2010/main" val="36425939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9" y="762001"/>
            <a:ext cx="8666162" cy="4267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04799" y="5181600"/>
            <a:ext cx="8534401" cy="923330"/>
          </a:xfrm>
          <a:prstGeom prst="rect">
            <a:avLst/>
          </a:prstGeom>
          <a:blipFill>
            <a:blip r:embed="rId3"/>
            <a:tile tx="0" ty="0" sx="100000" sy="100000" flip="none" algn="tl"/>
          </a:blipFill>
          <a:ln/>
        </p:spPr>
        <p:style>
          <a:lnRef idx="0">
            <a:schemeClr val="accent5"/>
          </a:lnRef>
          <a:fillRef idx="3">
            <a:schemeClr val="accent5"/>
          </a:fillRef>
          <a:effectRef idx="3">
            <a:schemeClr val="accent5"/>
          </a:effectRef>
          <a:fontRef idx="minor">
            <a:schemeClr val="lt1"/>
          </a:fontRef>
        </p:style>
        <p:txBody>
          <a:bodyPr wrap="square">
            <a:spAutoFit/>
          </a:bodyPr>
          <a:lstStyle/>
          <a:p>
            <a:r>
              <a:rPr lang="en-US" b="1" dirty="0"/>
              <a:t>Fig.(1): Controlling hygienic measures on the equipment surfaces in a meat plant, before and after sanitation program through recognition of the numbers and percentages of microbes-contaminated samples</a:t>
            </a:r>
            <a:endParaRPr lang="en-US" dirty="0"/>
          </a:p>
        </p:txBody>
      </p:sp>
    </p:spTree>
    <p:extLst>
      <p:ext uri="{BB962C8B-B14F-4D97-AF65-F5344CB8AC3E}">
        <p14:creationId xmlns:p14="http://schemas.microsoft.com/office/powerpoint/2010/main" val="6405599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761" y="152400"/>
            <a:ext cx="8877837" cy="1200329"/>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b="1" dirty="0">
                <a:solidFill>
                  <a:schemeClr val="accent1">
                    <a:lumMod val="50000"/>
                  </a:schemeClr>
                </a:solidFill>
                <a:latin typeface="Times New Roman" pitchFamily="18" charset="0"/>
                <a:cs typeface="Times New Roman" pitchFamily="18" charset="0"/>
              </a:rPr>
              <a:t>Table (2): Controlling hygienic measures on the equipment surfaces in a meat plant, before and after sanitation program through recognition of the statistical analysis of logarithmic counts of microbes (log</a:t>
            </a:r>
            <a:r>
              <a:rPr lang="en-US" b="1" baseline="-25000" dirty="0">
                <a:solidFill>
                  <a:schemeClr val="accent1">
                    <a:lumMod val="50000"/>
                  </a:schemeClr>
                </a:solidFill>
                <a:latin typeface="Times New Roman" pitchFamily="18" charset="0"/>
                <a:cs typeface="Times New Roman" pitchFamily="18" charset="0"/>
              </a:rPr>
              <a:t>10</a:t>
            </a:r>
            <a:r>
              <a:rPr lang="en-US" b="1" dirty="0">
                <a:solidFill>
                  <a:schemeClr val="accent1">
                    <a:lumMod val="50000"/>
                  </a:schemeClr>
                </a:solidFill>
                <a:latin typeface="Times New Roman" pitchFamily="18" charset="0"/>
                <a:cs typeface="Times New Roman" pitchFamily="18" charset="0"/>
              </a:rPr>
              <a:t>)</a:t>
            </a:r>
            <a:r>
              <a:rPr lang="en-US" b="1" baseline="-25000" dirty="0">
                <a:solidFill>
                  <a:schemeClr val="accent1">
                    <a:lumMod val="50000"/>
                  </a:schemeClr>
                </a:solidFill>
                <a:latin typeface="Times New Roman" pitchFamily="18" charset="0"/>
                <a:cs typeface="Times New Roman" pitchFamily="18" charset="0"/>
              </a:rPr>
              <a:t> </a:t>
            </a:r>
            <a:r>
              <a:rPr lang="en-US" b="1" dirty="0">
                <a:solidFill>
                  <a:schemeClr val="accent1">
                    <a:lumMod val="50000"/>
                  </a:schemeClr>
                </a:solidFill>
                <a:latin typeface="Times New Roman" pitchFamily="18" charset="0"/>
                <a:cs typeface="Times New Roman" pitchFamily="18" charset="0"/>
              </a:rPr>
              <a:t>in contaminated samples.  n = 20 for each equipment (10 before – and 10 after sanitation program).</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186" y="1524000"/>
            <a:ext cx="8964613" cy="493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27013" y="6336268"/>
            <a:ext cx="3454387"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solidFill>
                  <a:schemeClr val="accent1">
                    <a:lumMod val="50000"/>
                  </a:schemeClr>
                </a:solidFill>
                <a:latin typeface="Times New Roman" pitchFamily="18" charset="0"/>
                <a:cs typeface="Times New Roman" pitchFamily="18" charset="0"/>
              </a:rPr>
              <a:t>n =number of tested swab </a:t>
            </a:r>
            <a:r>
              <a:rPr lang="en-US" b="1" dirty="0" smtClean="0">
                <a:solidFill>
                  <a:schemeClr val="accent1">
                    <a:lumMod val="50000"/>
                  </a:schemeClr>
                </a:solidFill>
                <a:latin typeface="Times New Roman" pitchFamily="18" charset="0"/>
                <a:cs typeface="Times New Roman" pitchFamily="18" charset="0"/>
              </a:rPr>
              <a:t>sample</a:t>
            </a:r>
            <a:endParaRPr lang="en-US" dirty="0">
              <a:solidFill>
                <a:schemeClr val="accent1">
                  <a:lumMod val="50000"/>
                </a:schemeClr>
              </a:solidFill>
              <a:effectLst/>
              <a:latin typeface="Times New Roman" pitchFamily="18" charset="0"/>
              <a:cs typeface="Times New Roman" pitchFamily="18" charset="0"/>
            </a:endParaRPr>
          </a:p>
        </p:txBody>
      </p:sp>
      <p:sp>
        <p:nvSpPr>
          <p:cNvPr id="4" name="Rectangle 3"/>
          <p:cNvSpPr/>
          <p:nvPr/>
        </p:nvSpPr>
        <p:spPr>
          <a:xfrm>
            <a:off x="6629399" y="6336268"/>
            <a:ext cx="2438401" cy="369332"/>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solidFill>
                  <a:schemeClr val="accent1">
                    <a:lumMod val="50000"/>
                  </a:schemeClr>
                </a:solidFill>
                <a:latin typeface="Times New Roman" pitchFamily="18" charset="0"/>
                <a:cs typeface="Times New Roman" pitchFamily="18" charset="0"/>
              </a:rPr>
              <a:t>S.E= standard error. </a:t>
            </a:r>
            <a:endParaRPr lang="ar-EG" b="1" dirty="0">
              <a:solidFill>
                <a:schemeClr val="accent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748813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13" y="457200"/>
            <a:ext cx="881538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3513" y="5791200"/>
            <a:ext cx="8815387" cy="923330"/>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Fig. (2):</a:t>
            </a:r>
            <a:r>
              <a:rPr lang="en-US" dirty="0"/>
              <a:t> </a:t>
            </a:r>
            <a:r>
              <a:rPr lang="en-US" b="1" dirty="0"/>
              <a:t>Controlling hygienic measures on the equipment surfaces in a meat plant, before and after sanitation program through recognition of the statistical analysis of logarithmic counts of microbes (log</a:t>
            </a:r>
            <a:r>
              <a:rPr lang="en-US" b="1" baseline="-25000" dirty="0"/>
              <a:t>10</a:t>
            </a:r>
            <a:r>
              <a:rPr lang="en-US" b="1" dirty="0"/>
              <a:t>)</a:t>
            </a:r>
            <a:r>
              <a:rPr lang="en-US" b="1" baseline="-25000" dirty="0"/>
              <a:t> </a:t>
            </a:r>
            <a:r>
              <a:rPr lang="en-US" b="1" dirty="0"/>
              <a:t>in contaminated samples.  </a:t>
            </a:r>
            <a:endParaRPr lang="en-US" dirty="0">
              <a:effectLst/>
            </a:endParaRPr>
          </a:p>
        </p:txBody>
      </p:sp>
    </p:spTree>
    <p:extLst>
      <p:ext uri="{BB962C8B-B14F-4D97-AF65-F5344CB8AC3E}">
        <p14:creationId xmlns:p14="http://schemas.microsoft.com/office/powerpoint/2010/main" val="20466922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622" y="124361"/>
            <a:ext cx="8563377" cy="1323439"/>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sz="1600" b="1" dirty="0">
                <a:solidFill>
                  <a:schemeClr val="bg1"/>
                </a:solidFill>
                <a:latin typeface="Arial Black" pitchFamily="34" charset="0"/>
              </a:rPr>
              <a:t>Table (3): Controlling hygienic measures in tissue samples of the common meat products in a meat plant, before and after sanitation program through recognition of the numbers and percentages of microbes-contaminated samples.  n = 20 each of meat product (10 before – and 10 after sanitation program).</a:t>
            </a:r>
            <a:endParaRPr lang="en-US" sz="1600" b="1" dirty="0">
              <a:solidFill>
                <a:schemeClr val="bg1"/>
              </a:solidFill>
              <a:effectLst/>
              <a:latin typeface="Arial Black" pitchFamily="34" charset="0"/>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901" y="1614488"/>
            <a:ext cx="8826500" cy="4786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07277" y="6290846"/>
            <a:ext cx="4517123" cy="307777"/>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sz="1400" b="1" dirty="0">
                <a:latin typeface="Arial Black" pitchFamily="34" charset="0"/>
              </a:rPr>
              <a:t>n =number of tested meat product samples. </a:t>
            </a:r>
          </a:p>
        </p:txBody>
      </p:sp>
    </p:spTree>
    <p:extLst>
      <p:ext uri="{BB962C8B-B14F-4D97-AF65-F5344CB8AC3E}">
        <p14:creationId xmlns:p14="http://schemas.microsoft.com/office/powerpoint/2010/main" val="38011749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414337"/>
            <a:ext cx="8821737" cy="461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0337" y="5248870"/>
            <a:ext cx="8821737" cy="923330"/>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r>
              <a:rPr lang="en-US" b="1" dirty="0"/>
              <a:t>Fig.(3): Controlling hygienic measures in tissue samples of the common meat products in a meat plant, before and after sanitation program through recognition of the numbers and percentages of microbes-contaminated samples.</a:t>
            </a:r>
            <a:endParaRPr lang="ar-EG" dirty="0"/>
          </a:p>
        </p:txBody>
      </p:sp>
    </p:spTree>
    <p:extLst>
      <p:ext uri="{BB962C8B-B14F-4D97-AF65-F5344CB8AC3E}">
        <p14:creationId xmlns:p14="http://schemas.microsoft.com/office/powerpoint/2010/main" val="16201675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4361"/>
            <a:ext cx="8534400" cy="1323439"/>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sz="1600" b="1" dirty="0">
                <a:solidFill>
                  <a:schemeClr val="bg1"/>
                </a:solidFill>
                <a:latin typeface="Arial Black" pitchFamily="34" charset="0"/>
              </a:rPr>
              <a:t>Table (4): Controlling hygienic measures in the tissue samples of meat products in a meat plant, before and after sanitation program through recognition of the statistical analysis of logarithmic counts of microbes (log</a:t>
            </a:r>
            <a:r>
              <a:rPr lang="en-US" sz="1600" b="1" baseline="-25000" dirty="0">
                <a:solidFill>
                  <a:schemeClr val="bg1"/>
                </a:solidFill>
                <a:latin typeface="Arial Black" pitchFamily="34" charset="0"/>
              </a:rPr>
              <a:t>10</a:t>
            </a:r>
            <a:r>
              <a:rPr lang="en-US" sz="1600" b="1" dirty="0">
                <a:solidFill>
                  <a:schemeClr val="bg1"/>
                </a:solidFill>
                <a:latin typeface="Arial Black" pitchFamily="34" charset="0"/>
              </a:rPr>
              <a:t>) in contaminated samples.  n = 20 each of meat product (10 before – and 10 after sanitation program).</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524000"/>
            <a:ext cx="8534400" cy="4901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8600" y="6290846"/>
            <a:ext cx="3886200" cy="338554"/>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sz="1600" b="1" dirty="0"/>
              <a:t>n =number of tested swab samples </a:t>
            </a:r>
            <a:endParaRPr lang="ar-EG" sz="1600" b="1" dirty="0"/>
          </a:p>
        </p:txBody>
      </p:sp>
      <p:sp>
        <p:nvSpPr>
          <p:cNvPr id="4" name="Rectangle 3"/>
          <p:cNvSpPr/>
          <p:nvPr/>
        </p:nvSpPr>
        <p:spPr>
          <a:xfrm>
            <a:off x="6553200" y="6290846"/>
            <a:ext cx="2197995" cy="338554"/>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sz="1600" b="1" dirty="0"/>
              <a:t>S.E= standard error. </a:t>
            </a:r>
            <a:endParaRPr lang="en-US" sz="1600" b="1" dirty="0">
              <a:effectLst/>
            </a:endParaRPr>
          </a:p>
        </p:txBody>
      </p:sp>
    </p:spTree>
    <p:extLst>
      <p:ext uri="{BB962C8B-B14F-4D97-AF65-F5344CB8AC3E}">
        <p14:creationId xmlns:p14="http://schemas.microsoft.com/office/powerpoint/2010/main" val="22770172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8" y="304801"/>
            <a:ext cx="8821737" cy="5105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0337" y="5610638"/>
            <a:ext cx="8821737" cy="1077218"/>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sz="1600" b="1" dirty="0">
                <a:solidFill>
                  <a:schemeClr val="bg2">
                    <a:lumMod val="10000"/>
                  </a:schemeClr>
                </a:solidFill>
                <a:latin typeface="Arial Black" pitchFamily="34" charset="0"/>
              </a:rPr>
              <a:t>Fig. (4): Controlling hygienic measures in the tissue samples of meat products in a meat plant, before and after sanitation program through recognition of the statistical analysis of logarithmic counts of microbes (log</a:t>
            </a:r>
            <a:r>
              <a:rPr lang="en-US" sz="1600" b="1" baseline="-25000" dirty="0">
                <a:solidFill>
                  <a:schemeClr val="bg2">
                    <a:lumMod val="10000"/>
                  </a:schemeClr>
                </a:solidFill>
                <a:latin typeface="Arial Black" pitchFamily="34" charset="0"/>
              </a:rPr>
              <a:t>10</a:t>
            </a:r>
            <a:r>
              <a:rPr lang="en-US" sz="1600" b="1" dirty="0">
                <a:solidFill>
                  <a:schemeClr val="bg2">
                    <a:lumMod val="10000"/>
                  </a:schemeClr>
                </a:solidFill>
                <a:latin typeface="Arial Black" pitchFamily="34" charset="0"/>
              </a:rPr>
              <a:t>) in contaminated samples.</a:t>
            </a:r>
            <a:endParaRPr lang="ar-EG" sz="1600" dirty="0">
              <a:solidFill>
                <a:schemeClr val="bg2">
                  <a:lumMod val="10000"/>
                </a:schemeClr>
              </a:solidFill>
              <a:latin typeface="Arial Black" pitchFamily="34" charset="0"/>
            </a:endParaRPr>
          </a:p>
        </p:txBody>
      </p:sp>
    </p:spTree>
    <p:extLst>
      <p:ext uri="{BB962C8B-B14F-4D97-AF65-F5344CB8AC3E}">
        <p14:creationId xmlns:p14="http://schemas.microsoft.com/office/powerpoint/2010/main" val="39995598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923330"/>
          </a:xfrm>
          <a:prstGeom prst="rect">
            <a:avLst/>
          </a:prstGeom>
          <a:blipFill>
            <a:blip r:embed="rId2"/>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dirty="0">
                <a:solidFill>
                  <a:schemeClr val="accent1">
                    <a:lumMod val="75000"/>
                  </a:schemeClr>
                </a:solidFill>
                <a:latin typeface="Arial Black" pitchFamily="34" charset="0"/>
              </a:rPr>
              <a:t>Table (5): Controlling hygienic measures in both swab and tissue samples in a meat plant, before and after sanitation program through reductions in microbial counts.</a:t>
            </a: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411287"/>
            <a:ext cx="8748713" cy="506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85365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0" y="457200"/>
            <a:ext cx="8699500"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2250" y="5276671"/>
            <a:ext cx="8699500" cy="1015663"/>
          </a:xfrm>
          <a:prstGeom prst="rect">
            <a:avLst/>
          </a:prstGeom>
          <a:blipFill>
            <a:blip r:embed="rId3"/>
            <a:tile tx="0" ty="0" sx="100000" sy="100000" flip="none" algn="tl"/>
          </a:blipFill>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sz="2000" b="1" dirty="0">
                <a:latin typeface="Arial Black" pitchFamily="34" charset="0"/>
              </a:rPr>
              <a:t>Fig</a:t>
            </a:r>
            <a:r>
              <a:rPr lang="en-US" sz="2000" b="1" dirty="0" smtClean="0">
                <a:latin typeface="Arial Black" pitchFamily="34" charset="0"/>
              </a:rPr>
              <a:t>.(</a:t>
            </a:r>
            <a:r>
              <a:rPr lang="en-US" sz="2000" b="1" dirty="0">
                <a:latin typeface="Arial Black" pitchFamily="34" charset="0"/>
              </a:rPr>
              <a:t>5): Controlling hygienic measures in both swab and tissue samples in a meat plant, before and after sanitation program through reductions in microbial counts.</a:t>
            </a:r>
            <a:endParaRPr lang="en-US" sz="2000" dirty="0">
              <a:latin typeface="Arial Black" pitchFamily="34" charset="0"/>
            </a:endParaRPr>
          </a:p>
        </p:txBody>
      </p:sp>
    </p:spTree>
    <p:extLst>
      <p:ext uri="{BB962C8B-B14F-4D97-AF65-F5344CB8AC3E}">
        <p14:creationId xmlns:p14="http://schemas.microsoft.com/office/powerpoint/2010/main" val="42789649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1447800" y="2438400"/>
            <a:ext cx="609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spcBef>
                <a:spcPct val="50000"/>
              </a:spcBef>
            </a:pPr>
            <a:endParaRPr lang="en-US" b="1">
              <a:latin typeface="Coronet" pitchFamily="66" charset="0"/>
            </a:endParaRPr>
          </a:p>
        </p:txBody>
      </p:sp>
      <p:sp>
        <p:nvSpPr>
          <p:cNvPr id="95237" name="WordArt 5"/>
          <p:cNvSpPr>
            <a:spLocks noChangeArrowheads="1" noChangeShapeType="1" noTextEdit="1"/>
          </p:cNvSpPr>
          <p:nvPr/>
        </p:nvSpPr>
        <p:spPr bwMode="auto">
          <a:xfrm>
            <a:off x="533400" y="2266682"/>
            <a:ext cx="7924800" cy="1828800"/>
          </a:xfrm>
          <a:prstGeom prst="rect">
            <a:avLst/>
          </a:prstGeom>
        </p:spPr>
        <p:txBody>
          <a:bodyPr wrap="none" fromWordArt="1">
            <a:prstTxWarp prst="textPlain">
              <a:avLst>
                <a:gd name="adj" fmla="val 50000"/>
              </a:avLst>
            </a:prstTxWarp>
            <a:scene3d>
              <a:camera prst="orthographicFront"/>
              <a:lightRig rig="legacyHarsh3" dir="l"/>
            </a:scene3d>
            <a:sp3d extrusionH="430200" prstMaterial="legacyMatte">
              <a:extrusionClr>
                <a:srgbClr val="C0C0C0"/>
              </a:extrusionClr>
            </a:sp3d>
          </a:bodyPr>
          <a:lstStyle/>
          <a:p>
            <a:pPr algn="ctr"/>
            <a:r>
              <a:rPr lang="en-US" sz="500" kern="10" dirty="0" smtClean="0">
                <a:ln w="9525">
                  <a:round/>
                  <a:headEnd/>
                  <a:tailEnd/>
                </a:ln>
                <a:solidFill>
                  <a:schemeClr val="accent6">
                    <a:lumMod val="75000"/>
                  </a:schemeClr>
                </a:solidFill>
                <a:latin typeface="Arial Black"/>
                <a:cs typeface="+mj-cs"/>
              </a:rPr>
              <a:t>Conclusion and </a:t>
            </a:r>
            <a:r>
              <a:rPr lang="en-US" sz="500" kern="10" dirty="0" smtClean="0">
                <a:ln w="9525">
                  <a:round/>
                  <a:headEnd/>
                  <a:tailEnd/>
                </a:ln>
                <a:solidFill>
                  <a:schemeClr val="accent6">
                    <a:lumMod val="75000"/>
                  </a:schemeClr>
                </a:solidFill>
                <a:effectLst>
                  <a:outerShdw blurRad="50800" dist="38100" dir="2700000" algn="tl" rotWithShape="0">
                    <a:prstClr val="black">
                      <a:alpha val="40000"/>
                    </a:prstClr>
                  </a:outerShdw>
                </a:effectLst>
                <a:latin typeface="Arial Black"/>
                <a:cs typeface="+mj-cs"/>
              </a:rPr>
              <a:t>recommendation</a:t>
            </a:r>
            <a:endParaRPr lang="ar-EG" sz="500" kern="10" dirty="0">
              <a:ln w="9525">
                <a:round/>
                <a:headEnd/>
                <a:tailEnd/>
              </a:ln>
              <a:solidFill>
                <a:schemeClr val="accent6">
                  <a:lumMod val="75000"/>
                </a:schemeClr>
              </a:solidFill>
              <a:effectLst>
                <a:outerShdw blurRad="50800" dist="38100" dir="2700000" algn="tl" rotWithShape="0">
                  <a:prstClr val="black">
                    <a:alpha val="40000"/>
                  </a:prstClr>
                </a:outerShdw>
              </a:effectLst>
              <a:latin typeface="Arial Black"/>
              <a:cs typeface="+mj-cs"/>
            </a:endParaRPr>
          </a:p>
        </p:txBody>
      </p:sp>
    </p:spTree>
    <p:extLst>
      <p:ext uri="{BB962C8B-B14F-4D97-AF65-F5344CB8AC3E}">
        <p14:creationId xmlns:p14="http://schemas.microsoft.com/office/powerpoint/2010/main" val="2664978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5237"/>
                                        </p:tgtEl>
                                        <p:attrNameLst>
                                          <p:attrName>style.visibility</p:attrName>
                                        </p:attrNameLst>
                                      </p:cBhvr>
                                      <p:to>
                                        <p:strVal val="visible"/>
                                      </p:to>
                                    </p:set>
                                    <p:animScale>
                                      <p:cBhvr>
                                        <p:cTn id="7" dur="1000" decel="50000" fill="hold">
                                          <p:stCondLst>
                                            <p:cond delay="0"/>
                                          </p:stCondLst>
                                        </p:cTn>
                                        <p:tgtEl>
                                          <p:spTgt spid="952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5237"/>
                                        </p:tgtEl>
                                        <p:attrNameLst>
                                          <p:attrName>ppt_x</p:attrName>
                                          <p:attrName>ppt_y</p:attrName>
                                        </p:attrNameLst>
                                      </p:cBhvr>
                                    </p:animMotion>
                                    <p:animEffect transition="in" filter="fade">
                                      <p:cBhvr>
                                        <p:cTn id="9" dur="1000"/>
                                        <p:tgtEl>
                                          <p:spTgt spid="95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2145015"/>
            <a:ext cx="8458200" cy="1938992"/>
          </a:xfrm>
          <a:prstGeom prst="rect">
            <a:avLst/>
          </a:prstGeom>
          <a:blipFill>
            <a:blip r:embed="rId2"/>
            <a:tile tx="0" ty="0" sx="100000" sy="100000" flip="none" algn="tl"/>
          </a:blipFill>
        </p:spPr>
        <p:style>
          <a:lnRef idx="1">
            <a:schemeClr val="accent4"/>
          </a:lnRef>
          <a:fillRef idx="2">
            <a:schemeClr val="accent4"/>
          </a:fillRef>
          <a:effectRef idx="1">
            <a:schemeClr val="accent4"/>
          </a:effectRef>
          <a:fontRef idx="minor">
            <a:schemeClr val="dk1"/>
          </a:fontRef>
        </p:style>
        <p:txBody>
          <a:bodyPr wrap="square" anchor="ctr">
            <a:spAutoFit/>
          </a:bodyPr>
          <a:lstStyle/>
          <a:p>
            <a:pPr algn="just">
              <a:lnSpc>
                <a:spcPct val="150000"/>
              </a:lnSpc>
            </a:pPr>
            <a:r>
              <a:rPr lang="en-US" sz="1600" b="1" dirty="0" smtClean="0">
                <a:latin typeface="Arial Black" pitchFamily="34" charset="0"/>
                <a:cs typeface="Arial" pitchFamily="34" charset="0"/>
              </a:rPr>
              <a:t>It has been concluded that the cleaning </a:t>
            </a:r>
            <a:r>
              <a:rPr lang="en-US" sz="1600" b="1" dirty="0">
                <a:latin typeface="Arial Black" pitchFamily="34" charset="0"/>
                <a:cs typeface="Arial" pitchFamily="34" charset="0"/>
              </a:rPr>
              <a:t>and sanitation </a:t>
            </a:r>
            <a:r>
              <a:rPr lang="en-US" sz="1600" b="1" dirty="0" smtClean="0">
                <a:latin typeface="Arial Black" pitchFamily="34" charset="0"/>
                <a:cs typeface="Arial" pitchFamily="34" charset="0"/>
              </a:rPr>
              <a:t>program applied in the present study has the </a:t>
            </a:r>
            <a:r>
              <a:rPr lang="en-US" sz="1600" b="1" dirty="0">
                <a:latin typeface="Arial Black" pitchFamily="34" charset="0"/>
                <a:cs typeface="Arial" pitchFamily="34" charset="0"/>
              </a:rPr>
              <a:t>greatest role in reduction of </a:t>
            </a:r>
            <a:r>
              <a:rPr lang="en-US" sz="1600" b="1" dirty="0" smtClean="0">
                <a:latin typeface="Arial Black" pitchFamily="34" charset="0"/>
                <a:cs typeface="Arial" pitchFamily="34" charset="0"/>
              </a:rPr>
              <a:t>hygiene </a:t>
            </a:r>
            <a:r>
              <a:rPr lang="en-US" sz="1600" b="1" dirty="0">
                <a:latin typeface="Arial Black" pitchFamily="34" charset="0"/>
                <a:cs typeface="Arial" pitchFamily="34" charset="0"/>
              </a:rPr>
              <a:t>indicator </a:t>
            </a:r>
            <a:r>
              <a:rPr lang="en-US" sz="1600" b="1" dirty="0" smtClean="0">
                <a:latin typeface="Arial Black" pitchFamily="34" charset="0"/>
                <a:cs typeface="Arial" pitchFamily="34" charset="0"/>
              </a:rPr>
              <a:t>microorganism</a:t>
            </a:r>
            <a:r>
              <a:rPr lang="en-US" sz="1600" dirty="0" smtClean="0">
                <a:latin typeface="Arial Black" pitchFamily="34" charset="0"/>
                <a:cs typeface="Arial" pitchFamily="34" charset="0"/>
              </a:rPr>
              <a:t>s</a:t>
            </a:r>
            <a:r>
              <a:rPr lang="en-US" sz="1600" b="1" dirty="0" smtClean="0">
                <a:latin typeface="Arial Black" pitchFamily="34" charset="0"/>
                <a:cs typeface="Arial" pitchFamily="34" charset="0"/>
              </a:rPr>
              <a:t> </a:t>
            </a:r>
            <a:r>
              <a:rPr lang="en-US" sz="1600" b="1" dirty="0">
                <a:latin typeface="Arial Black" pitchFamily="34" charset="0"/>
                <a:cs typeface="Arial" pitchFamily="34" charset="0"/>
              </a:rPr>
              <a:t>such as aerobic plate counts, Enterobacteriaceae counts, mould counts and yeast </a:t>
            </a:r>
            <a:r>
              <a:rPr lang="en-US" sz="1600" b="1" dirty="0" smtClean="0">
                <a:latin typeface="Arial Black" pitchFamily="34" charset="0"/>
                <a:cs typeface="Arial" pitchFamily="34" charset="0"/>
              </a:rPr>
              <a:t>counts </a:t>
            </a:r>
            <a:r>
              <a:rPr lang="en-US" sz="1600" b="1" dirty="0">
                <a:latin typeface="Arial Black" pitchFamily="34" charset="0"/>
                <a:cs typeface="Arial" pitchFamily="34" charset="0"/>
              </a:rPr>
              <a:t>whether on meat contact </a:t>
            </a:r>
            <a:r>
              <a:rPr lang="en-US" sz="1600" b="1" dirty="0" smtClean="0">
                <a:latin typeface="Arial Black" pitchFamily="34" charset="0"/>
                <a:cs typeface="Arial" pitchFamily="34" charset="0"/>
              </a:rPr>
              <a:t>surfaces or examined </a:t>
            </a:r>
            <a:r>
              <a:rPr lang="en-US" sz="1600" b="1" dirty="0">
                <a:latin typeface="Arial Black" pitchFamily="34" charset="0"/>
                <a:cs typeface="Arial" pitchFamily="34" charset="0"/>
              </a:rPr>
              <a:t>meat </a:t>
            </a:r>
            <a:r>
              <a:rPr lang="en-US" sz="1600" b="1" dirty="0" smtClean="0">
                <a:latin typeface="Arial Black" pitchFamily="34" charset="0"/>
                <a:cs typeface="Arial" pitchFamily="34" charset="0"/>
              </a:rPr>
              <a:t>products</a:t>
            </a:r>
            <a:endParaRPr lang="ar-EG" sz="1600" b="1" dirty="0">
              <a:latin typeface="Arial Black" pitchFamily="34" charset="0"/>
              <a:cs typeface="Arial" pitchFamily="34" charset="0"/>
            </a:endParaRPr>
          </a:p>
        </p:txBody>
      </p:sp>
    </p:spTree>
    <p:extLst>
      <p:ext uri="{BB962C8B-B14F-4D97-AF65-F5344CB8AC3E}">
        <p14:creationId xmlns:p14="http://schemas.microsoft.com/office/powerpoint/2010/main" val="31877133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1477328"/>
          </a:xfrm>
          <a:prstGeom prst="rect">
            <a:avLst/>
          </a:prstGeom>
          <a:blipFill>
            <a:blip r:embed="rId2"/>
            <a:tile tx="0" ty="0" sx="100000" sy="100000" flip="none" algn="tl"/>
          </a:blipFill>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b="1" dirty="0">
                <a:latin typeface="Arial" pitchFamily="34" charset="0"/>
                <a:cs typeface="Arial" pitchFamily="34" charset="0"/>
              </a:rPr>
              <a:t>Results obtained in this work concluded that sanitation procedures play a major role in controlling of hygienic status at a meat processing plant, and that a sanitation standard operation procedure (SSOP) is a fundamental part of a Food Safety Plan, for the aforementioned reasons we recommend the following points</a:t>
            </a:r>
            <a:endParaRPr lang="ar-EG" b="1" dirty="0">
              <a:latin typeface="Arial" pitchFamily="34" charset="0"/>
              <a:cs typeface="Arial" pitchFamily="34" charset="0"/>
            </a:endParaRPr>
          </a:p>
        </p:txBody>
      </p:sp>
      <p:sp>
        <p:nvSpPr>
          <p:cNvPr id="3" name="Rectangle 2"/>
          <p:cNvSpPr/>
          <p:nvPr/>
        </p:nvSpPr>
        <p:spPr>
          <a:xfrm>
            <a:off x="914400" y="1777425"/>
            <a:ext cx="7010400" cy="584775"/>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r">
              <a:rot lat="0" lon="0" rev="8700000"/>
            </a:lightRig>
          </a:scene3d>
          <a:sp3d>
            <a:bevelT w="190500" h="38100"/>
          </a:sp3d>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n-US" sz="2800" b="1" dirty="0" smtClean="0"/>
              <a:t>A. Plant </a:t>
            </a:r>
            <a:r>
              <a:rPr lang="en-US" sz="2800" b="1" dirty="0"/>
              <a:t>construction and </a:t>
            </a:r>
            <a:r>
              <a:rPr lang="en-US" sz="2800" b="1" dirty="0" smtClean="0"/>
              <a:t>d</a:t>
            </a:r>
            <a:r>
              <a:rPr lang="en-US" sz="3200" b="1" dirty="0" smtClean="0"/>
              <a:t>esign</a:t>
            </a:r>
            <a:endParaRPr lang="ar-EG" sz="3200" b="1" dirty="0"/>
          </a:p>
        </p:txBody>
      </p:sp>
      <p:sp>
        <p:nvSpPr>
          <p:cNvPr id="5" name="Rectangle 4"/>
          <p:cNvSpPr/>
          <p:nvPr/>
        </p:nvSpPr>
        <p:spPr>
          <a:xfrm>
            <a:off x="279400" y="2539425"/>
            <a:ext cx="8458200" cy="584775"/>
          </a:xfrm>
          <a:prstGeom prst="rect">
            <a:avLst/>
          </a:prstGeom>
          <a:blipFill>
            <a:blip r:embed="rId3"/>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r">
              <a:rot lat="0" lon="0" rev="8700000"/>
            </a:lightRig>
          </a:scene3d>
          <a:sp3d>
            <a:bevelT w="190500" h="38100"/>
          </a:sp3d>
        </p:spPr>
        <p:style>
          <a:lnRef idx="0">
            <a:schemeClr val="accent6"/>
          </a:lnRef>
          <a:fillRef idx="3">
            <a:schemeClr val="accent6"/>
          </a:fillRef>
          <a:effectRef idx="3">
            <a:schemeClr val="accent6"/>
          </a:effectRef>
          <a:fontRef idx="minor">
            <a:schemeClr val="lt1"/>
          </a:fontRef>
        </p:style>
        <p:txBody>
          <a:bodyPr wrap="square" anchor="ctr">
            <a:spAutoFit/>
          </a:bodyPr>
          <a:lstStyle/>
          <a:p>
            <a:r>
              <a:rPr lang="en-US" sz="3200" b="1" dirty="0"/>
              <a:t> </a:t>
            </a:r>
            <a:r>
              <a:rPr lang="en-US" sz="2800" b="1" dirty="0" smtClean="0"/>
              <a:t>B. Hygienic </a:t>
            </a:r>
            <a:r>
              <a:rPr lang="en-US" sz="2800" b="1" dirty="0"/>
              <a:t>design of equipment and </a:t>
            </a:r>
            <a:r>
              <a:rPr lang="en-US" sz="2800" b="1" dirty="0" smtClean="0"/>
              <a:t>facility</a:t>
            </a:r>
            <a:endParaRPr lang="en-US" sz="3200" b="1" dirty="0"/>
          </a:p>
        </p:txBody>
      </p:sp>
      <p:sp>
        <p:nvSpPr>
          <p:cNvPr id="6" name="Rectangle 5"/>
          <p:cNvSpPr/>
          <p:nvPr/>
        </p:nvSpPr>
        <p:spPr>
          <a:xfrm>
            <a:off x="2307711" y="3301425"/>
            <a:ext cx="3817840" cy="584775"/>
          </a:xfrm>
          <a:prstGeom prst="rect">
            <a:avLst/>
          </a:prstGeom>
          <a:blipFill>
            <a:blip r:embed="rId3"/>
            <a:tile tx="0" ty="0" sx="100000" sy="100000" flip="none" algn="tl"/>
          </a:blipFill>
        </p:spPr>
        <p:style>
          <a:lnRef idx="0">
            <a:schemeClr val="accent6"/>
          </a:lnRef>
          <a:fillRef idx="3">
            <a:schemeClr val="accent6"/>
          </a:fillRef>
          <a:effectRef idx="3">
            <a:schemeClr val="accent6"/>
          </a:effectRef>
          <a:fontRef idx="minor">
            <a:schemeClr val="lt1"/>
          </a:fontRef>
        </p:style>
        <p:txBody>
          <a:bodyPr wrap="none">
            <a:spAutoFit/>
          </a:bodyPr>
          <a:lstStyle/>
          <a:p>
            <a:pPr lvl="0" algn="ctr"/>
            <a:r>
              <a:rPr lang="en-US" sz="2800" b="1" dirty="0" smtClean="0"/>
              <a:t>C. </a:t>
            </a:r>
            <a:r>
              <a:rPr lang="en-US" sz="2800" b="1" dirty="0" smtClean="0"/>
              <a:t>Personnel hyg</a:t>
            </a:r>
            <a:r>
              <a:rPr lang="en-US" sz="3200" b="1" dirty="0" smtClean="0"/>
              <a:t>iene</a:t>
            </a:r>
            <a:endParaRPr lang="en-US" sz="3200" b="1" dirty="0"/>
          </a:p>
        </p:txBody>
      </p:sp>
      <p:sp>
        <p:nvSpPr>
          <p:cNvPr id="7" name="Rectangle 6"/>
          <p:cNvSpPr/>
          <p:nvPr/>
        </p:nvSpPr>
        <p:spPr>
          <a:xfrm>
            <a:off x="2256000" y="4063425"/>
            <a:ext cx="4063933" cy="523220"/>
          </a:xfrm>
          <a:prstGeom prst="rect">
            <a:avLst/>
          </a:prstGeom>
          <a:blipFill>
            <a:blip r:embed="rId3"/>
            <a:tile tx="0" ty="0" sx="100000" sy="100000" flip="none" algn="tl"/>
          </a:blipFill>
        </p:spPr>
        <p:style>
          <a:lnRef idx="0">
            <a:schemeClr val="accent6"/>
          </a:lnRef>
          <a:fillRef idx="3">
            <a:schemeClr val="accent6"/>
          </a:fillRef>
          <a:effectRef idx="3">
            <a:schemeClr val="accent6"/>
          </a:effectRef>
          <a:fontRef idx="minor">
            <a:schemeClr val="lt1"/>
          </a:fontRef>
        </p:style>
        <p:txBody>
          <a:bodyPr wrap="none">
            <a:spAutoFit/>
          </a:bodyPr>
          <a:lstStyle/>
          <a:p>
            <a:pPr algn="ctr"/>
            <a:r>
              <a:rPr lang="en-US" sz="2800" b="1" dirty="0"/>
              <a:t>D.  Sanitary </a:t>
            </a:r>
            <a:r>
              <a:rPr lang="en-US" sz="2800" b="1" dirty="0" smtClean="0"/>
              <a:t>Operations</a:t>
            </a:r>
            <a:endParaRPr lang="en-US" sz="2800" b="1" dirty="0"/>
          </a:p>
        </p:txBody>
      </p:sp>
      <p:sp>
        <p:nvSpPr>
          <p:cNvPr id="8" name="Rectangle 7"/>
          <p:cNvSpPr/>
          <p:nvPr/>
        </p:nvSpPr>
        <p:spPr>
          <a:xfrm>
            <a:off x="1302629" y="4825425"/>
            <a:ext cx="5828006" cy="523220"/>
          </a:xfrm>
          <a:prstGeom prst="rect">
            <a:avLst/>
          </a:prstGeom>
          <a:blipFill>
            <a:blip r:embed="rId3"/>
            <a:tile tx="0" ty="0" sx="100000" sy="100000" flip="none" algn="tl"/>
          </a:blipFill>
        </p:spPr>
        <p:style>
          <a:lnRef idx="0">
            <a:schemeClr val="accent6"/>
          </a:lnRef>
          <a:fillRef idx="3">
            <a:schemeClr val="accent6"/>
          </a:fillRef>
          <a:effectRef idx="3">
            <a:schemeClr val="accent6"/>
          </a:effectRef>
          <a:fontRef idx="minor">
            <a:schemeClr val="lt1"/>
          </a:fontRef>
        </p:style>
        <p:txBody>
          <a:bodyPr wrap="none">
            <a:spAutoFit/>
          </a:bodyPr>
          <a:lstStyle/>
          <a:p>
            <a:pPr algn="ctr"/>
            <a:r>
              <a:rPr lang="en-US" sz="2800" b="1" dirty="0"/>
              <a:t>E. Sanitary Facilities and </a:t>
            </a:r>
            <a:r>
              <a:rPr lang="en-US" sz="2800" b="1" dirty="0" smtClean="0"/>
              <a:t>Controls</a:t>
            </a:r>
            <a:endParaRPr lang="en-US" sz="2800" b="1" dirty="0"/>
          </a:p>
        </p:txBody>
      </p:sp>
      <p:sp>
        <p:nvSpPr>
          <p:cNvPr id="9" name="Rectangle 8"/>
          <p:cNvSpPr/>
          <p:nvPr/>
        </p:nvSpPr>
        <p:spPr>
          <a:xfrm>
            <a:off x="2350357" y="5587425"/>
            <a:ext cx="4146713" cy="584775"/>
          </a:xfrm>
          <a:prstGeom prst="rect">
            <a:avLst/>
          </a:prstGeom>
          <a:blipFill>
            <a:blip r:embed="rId3"/>
            <a:tile tx="0" ty="0" sx="100000" sy="100000" flip="none" algn="tl"/>
          </a:blipFill>
        </p:spPr>
        <p:style>
          <a:lnRef idx="0">
            <a:schemeClr val="accent6"/>
          </a:lnRef>
          <a:fillRef idx="3">
            <a:schemeClr val="accent6"/>
          </a:fillRef>
          <a:effectRef idx="3">
            <a:schemeClr val="accent6"/>
          </a:effectRef>
          <a:fontRef idx="minor">
            <a:schemeClr val="lt1"/>
          </a:fontRef>
        </p:style>
        <p:txBody>
          <a:bodyPr wrap="none">
            <a:spAutoFit/>
          </a:bodyPr>
          <a:lstStyle/>
          <a:p>
            <a:pPr algn="ctr"/>
            <a:r>
              <a:rPr lang="en-US" sz="3200" b="1" dirty="0"/>
              <a:t>F. </a:t>
            </a:r>
            <a:r>
              <a:rPr lang="en-US" sz="3200" b="1" dirty="0" smtClean="0"/>
              <a:t>Control of process</a:t>
            </a:r>
            <a:endParaRPr lang="ar-EG" sz="3200" b="1" dirty="0"/>
          </a:p>
        </p:txBody>
      </p:sp>
    </p:spTree>
    <p:extLst>
      <p:ext uri="{BB962C8B-B14F-4D97-AF65-F5344CB8AC3E}">
        <p14:creationId xmlns:p14="http://schemas.microsoft.com/office/powerpoint/2010/main" val="23831144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4" descr="8"/>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a:noFill/>
        </p:spPr>
      </p:pic>
      <p:sp>
        <p:nvSpPr>
          <p:cNvPr id="283674" name="WordArt 26"/>
          <p:cNvSpPr>
            <a:spLocks noChangeArrowheads="1" noChangeShapeType="1" noTextEdit="1"/>
          </p:cNvSpPr>
          <p:nvPr/>
        </p:nvSpPr>
        <p:spPr bwMode="auto">
          <a:xfrm rot="-2066546">
            <a:off x="0" y="569913"/>
            <a:ext cx="3505200" cy="1639887"/>
          </a:xfrm>
          <a:prstGeom prst="rect">
            <a:avLst/>
          </a:prstGeom>
        </p:spPr>
        <p:txBody>
          <a:bodyPr wrap="none" fromWordArt="1">
            <a:prstTxWarp prst="textChevron">
              <a:avLst>
                <a:gd name="adj" fmla="val 14704"/>
              </a:avLst>
            </a:prstTxWarp>
          </a:bodyPr>
          <a:lstStyle/>
          <a:p>
            <a:pPr algn="ctr" rtl="1"/>
            <a:r>
              <a:rPr lang="ar-EG"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9560000" scaled="1"/>
                </a:gradFill>
                <a:effectLst>
                  <a:outerShdw dist="35921" dir="2700000" sy="50000" kx="2115830" algn="bl" rotWithShape="0">
                    <a:srgbClr val="C0C0C0">
                      <a:alpha val="79999"/>
                    </a:srgbClr>
                  </a:outerShdw>
                </a:effectLst>
                <a:latin typeface="Arial"/>
                <a:cs typeface="Arial"/>
              </a:rPr>
              <a:t>تم بحمد الله</a:t>
            </a:r>
          </a:p>
        </p:txBody>
      </p:sp>
      <p:sp>
        <p:nvSpPr>
          <p:cNvPr id="283676" name="WordArt 28"/>
          <p:cNvSpPr>
            <a:spLocks noChangeArrowheads="1" noChangeShapeType="1" noTextEdit="1"/>
          </p:cNvSpPr>
          <p:nvPr/>
        </p:nvSpPr>
        <p:spPr bwMode="auto">
          <a:xfrm rot="-2179988">
            <a:off x="5562600" y="4532313"/>
            <a:ext cx="3505200" cy="1639887"/>
          </a:xfrm>
          <a:prstGeom prst="rect">
            <a:avLst/>
          </a:prstGeom>
        </p:spPr>
        <p:txBody>
          <a:bodyPr wrap="none" fromWordArt="1">
            <a:prstTxWarp prst="textChevron">
              <a:avLst>
                <a:gd name="adj" fmla="val 14704"/>
              </a:avLst>
            </a:prstTxWarp>
          </a:bodyPr>
          <a:lstStyle/>
          <a:p>
            <a:pPr algn="ctr" rtl="1"/>
            <a:r>
              <a:rPr lang="ar-EG" sz="3600" b="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19560000" scaled="1"/>
                </a:gradFill>
                <a:effectLst>
                  <a:outerShdw dist="35921" dir="2700000" sy="50000" kx="2115830" algn="bl" rotWithShape="0">
                    <a:srgbClr val="C0C0C0">
                      <a:alpha val="79999"/>
                    </a:srgbClr>
                  </a:outerShdw>
                </a:effectLst>
                <a:latin typeface="Arial"/>
                <a:cs typeface="Arial"/>
              </a:rPr>
              <a:t>تم بحمد الله</a:t>
            </a:r>
          </a:p>
        </p:txBody>
      </p:sp>
    </p:spTree>
    <p:extLst>
      <p:ext uri="{BB962C8B-B14F-4D97-AF65-F5344CB8AC3E}">
        <p14:creationId xmlns:p14="http://schemas.microsoft.com/office/powerpoint/2010/main" val="24811975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83676"/>
                                        </p:tgtEl>
                                        <p:attrNameLst>
                                          <p:attrName>style.visibility</p:attrName>
                                        </p:attrNameLst>
                                      </p:cBhvr>
                                      <p:to>
                                        <p:strVal val="visible"/>
                                      </p:to>
                                    </p:set>
                                    <p:animEffect transition="in" filter="fade">
                                      <p:cBhvr>
                                        <p:cTn id="7" dur="1600" decel="100000"/>
                                        <p:tgtEl>
                                          <p:spTgt spid="283676"/>
                                        </p:tgtEl>
                                      </p:cBhvr>
                                    </p:animEffect>
                                    <p:anim calcmode="lin" valueType="num">
                                      <p:cBhvr>
                                        <p:cTn id="8" dur="1600" decel="100000" fill="hold"/>
                                        <p:tgtEl>
                                          <p:spTgt spid="283676"/>
                                        </p:tgtEl>
                                        <p:attrNameLst>
                                          <p:attrName>style.rotation</p:attrName>
                                        </p:attrNameLst>
                                      </p:cBhvr>
                                      <p:tavLst>
                                        <p:tav tm="0">
                                          <p:val>
                                            <p:fltVal val="-90"/>
                                          </p:val>
                                        </p:tav>
                                        <p:tav tm="100000">
                                          <p:val>
                                            <p:fltVal val="0"/>
                                          </p:val>
                                        </p:tav>
                                      </p:tavLst>
                                    </p:anim>
                                    <p:anim calcmode="lin" valueType="num">
                                      <p:cBhvr>
                                        <p:cTn id="9" dur="1600" decel="100000" fill="hold"/>
                                        <p:tgtEl>
                                          <p:spTgt spid="283676"/>
                                        </p:tgtEl>
                                        <p:attrNameLst>
                                          <p:attrName>ppt_x</p:attrName>
                                        </p:attrNameLst>
                                      </p:cBhvr>
                                      <p:tavLst>
                                        <p:tav tm="0">
                                          <p:val>
                                            <p:strVal val="#ppt_x+0.4"/>
                                          </p:val>
                                        </p:tav>
                                        <p:tav tm="100000">
                                          <p:val>
                                            <p:strVal val="#ppt_x-0.05"/>
                                          </p:val>
                                        </p:tav>
                                      </p:tavLst>
                                    </p:anim>
                                    <p:anim calcmode="lin" valueType="num">
                                      <p:cBhvr>
                                        <p:cTn id="10" dur="1600" decel="100000" fill="hold"/>
                                        <p:tgtEl>
                                          <p:spTgt spid="283676"/>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283676"/>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283676"/>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283674"/>
                                        </p:tgtEl>
                                        <p:attrNameLst>
                                          <p:attrName>style.visibility</p:attrName>
                                        </p:attrNameLst>
                                      </p:cBhvr>
                                      <p:to>
                                        <p:strVal val="visible"/>
                                      </p:to>
                                    </p:set>
                                    <p:animEffect transition="in" filter="fade">
                                      <p:cBhvr>
                                        <p:cTn id="15" dur="1600" decel="100000"/>
                                        <p:tgtEl>
                                          <p:spTgt spid="283674"/>
                                        </p:tgtEl>
                                      </p:cBhvr>
                                    </p:animEffect>
                                    <p:anim calcmode="lin" valueType="num">
                                      <p:cBhvr>
                                        <p:cTn id="16" dur="1600" decel="100000" fill="hold"/>
                                        <p:tgtEl>
                                          <p:spTgt spid="283674"/>
                                        </p:tgtEl>
                                        <p:attrNameLst>
                                          <p:attrName>style.rotation</p:attrName>
                                        </p:attrNameLst>
                                      </p:cBhvr>
                                      <p:tavLst>
                                        <p:tav tm="0">
                                          <p:val>
                                            <p:fltVal val="-90"/>
                                          </p:val>
                                        </p:tav>
                                        <p:tav tm="100000">
                                          <p:val>
                                            <p:fltVal val="0"/>
                                          </p:val>
                                        </p:tav>
                                      </p:tavLst>
                                    </p:anim>
                                    <p:anim calcmode="lin" valueType="num">
                                      <p:cBhvr>
                                        <p:cTn id="17" dur="1600" decel="100000" fill="hold"/>
                                        <p:tgtEl>
                                          <p:spTgt spid="283674"/>
                                        </p:tgtEl>
                                        <p:attrNameLst>
                                          <p:attrName>ppt_x</p:attrName>
                                        </p:attrNameLst>
                                      </p:cBhvr>
                                      <p:tavLst>
                                        <p:tav tm="0">
                                          <p:val>
                                            <p:strVal val="#ppt_x+0.4"/>
                                          </p:val>
                                        </p:tav>
                                        <p:tav tm="100000">
                                          <p:val>
                                            <p:strVal val="#ppt_x-0.05"/>
                                          </p:val>
                                        </p:tav>
                                      </p:tavLst>
                                    </p:anim>
                                    <p:anim calcmode="lin" valueType="num">
                                      <p:cBhvr>
                                        <p:cTn id="18" dur="1600" decel="100000" fill="hold"/>
                                        <p:tgtEl>
                                          <p:spTgt spid="283674"/>
                                        </p:tgtEl>
                                        <p:attrNameLst>
                                          <p:attrName>ppt_y</p:attrName>
                                        </p:attrNameLst>
                                      </p:cBhvr>
                                      <p:tavLst>
                                        <p:tav tm="0">
                                          <p:val>
                                            <p:strVal val="#ppt_y-0.4"/>
                                          </p:val>
                                        </p:tav>
                                        <p:tav tm="100000">
                                          <p:val>
                                            <p:strVal val="#ppt_y+0.1"/>
                                          </p:val>
                                        </p:tav>
                                      </p:tavLst>
                                    </p:anim>
                                    <p:anim calcmode="lin" valueType="num">
                                      <p:cBhvr>
                                        <p:cTn id="19" dur="400" accel="100000" fill="hold">
                                          <p:stCondLst>
                                            <p:cond delay="1600"/>
                                          </p:stCondLst>
                                        </p:cTn>
                                        <p:tgtEl>
                                          <p:spTgt spid="283674"/>
                                        </p:tgtEl>
                                        <p:attrNameLst>
                                          <p:attrName>ppt_x</p:attrName>
                                        </p:attrNameLst>
                                      </p:cBhvr>
                                      <p:tavLst>
                                        <p:tav tm="0">
                                          <p:val>
                                            <p:strVal val="#ppt_x-0.05"/>
                                          </p:val>
                                        </p:tav>
                                        <p:tav tm="100000">
                                          <p:val>
                                            <p:strVal val="#ppt_x"/>
                                          </p:val>
                                        </p:tav>
                                      </p:tavLst>
                                    </p:anim>
                                    <p:anim calcmode="lin" valueType="num">
                                      <p:cBhvr>
                                        <p:cTn id="20" dur="400" accel="100000" fill="hold">
                                          <p:stCondLst>
                                            <p:cond delay="1600"/>
                                          </p:stCondLst>
                                        </p:cTn>
                                        <p:tgtEl>
                                          <p:spTgt spid="28367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74" grpId="0" animBg="1"/>
      <p:bldP spid="283676" grpId="0" animBg="1"/>
    </p:bld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1334</TotalTime>
  <Words>2463</Words>
  <Application>Microsoft Office PowerPoint</Application>
  <PresentationFormat>On-screen Show (4:3)</PresentationFormat>
  <Paragraphs>160</Paragraphs>
  <Slides>36</Slides>
  <Notes>11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meat and its products are rich in water and high biological value proteins which make it an essential food. The meat from healthy animals is sterile however, the microbial contaminants may be originate from contaminated meat contact surface such as equipment, knives, slicers, grinders, mixer and cutting tools.</vt:lpstr>
      <vt:lpstr>PowerPoint Presentation</vt:lpstr>
      <vt:lpstr>Aim of study   </vt:lpstr>
      <vt:lpstr>Evaluation the microbiological status of most common  processed meat products such  as (beef mince, beef "kofta" and beef luncheon homogenate), and most common equipment used in manufacturing of these products such as (knife, preparation table, meat trolley, grinder, mixer and cutter) at a meat plant in Port Said, Egypt before and after application of cleaning and sanitation program through determination of Aerobic Plate count (APC), Enterobacteriaceae count, and Mould count and Yeast count per each gram of examined processed meat products and per each centimeter of examined equipment swabs for the following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مراقبة الإجراءات الصحية بمصنع  لحوم</dc:title>
  <dc:creator>sss</dc:creator>
  <cp:lastModifiedBy>scc</cp:lastModifiedBy>
  <cp:revision>176</cp:revision>
  <dcterms:created xsi:type="dcterms:W3CDTF">2006-08-16T00:00:00Z</dcterms:created>
  <dcterms:modified xsi:type="dcterms:W3CDTF">2016-09-07T18:51:19Z</dcterms:modified>
</cp:coreProperties>
</file>