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56" r:id="rId2"/>
    <p:sldId id="330" r:id="rId3"/>
    <p:sldId id="331" r:id="rId4"/>
    <p:sldId id="332" r:id="rId5"/>
    <p:sldId id="333" r:id="rId6"/>
    <p:sldId id="334" r:id="rId7"/>
    <p:sldId id="346" r:id="rId8"/>
    <p:sldId id="336" r:id="rId9"/>
    <p:sldId id="337" r:id="rId10"/>
    <p:sldId id="338" r:id="rId11"/>
    <p:sldId id="339" r:id="rId12"/>
    <p:sldId id="340" r:id="rId13"/>
    <p:sldId id="341" r:id="rId14"/>
    <p:sldId id="342" r:id="rId15"/>
    <p:sldId id="343" r:id="rId16"/>
    <p:sldId id="345" r:id="rId17"/>
    <p:sldId id="344" r:id="rId18"/>
    <p:sldId id="278" r:id="rId19"/>
    <p:sldId id="347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303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1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28/05/1438</a:t>
            </a:fld>
            <a:endParaRPr lang="ar-S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28/05/1438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28/05/1438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28/05/1438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28/05/1438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28/05/1438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28/05/1438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28/05/1438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28/05/1438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28/05/1438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28/05/1438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B8ABB09-4A1D-463E-8065-109CC2B7EFAA}" type="datetimeFigureOut">
              <a:rPr lang="ar-SA" smtClean="0"/>
              <a:t>28/05/1438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692696"/>
            <a:ext cx="7772400" cy="1829761"/>
          </a:xfrm>
        </p:spPr>
        <p:txBody>
          <a:bodyPr/>
          <a:lstStyle/>
          <a:p>
            <a:pPr algn="ctr"/>
            <a:r>
              <a:rPr lang="en-US" dirty="0" smtClean="0"/>
              <a:t>Congenital glaucoma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00" y="3140968"/>
            <a:ext cx="7772400" cy="1199704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Dr. Basel </a:t>
            </a:r>
            <a:r>
              <a:rPr lang="en-US" dirty="0" err="1" smtClean="0"/>
              <a:t>Alfaaouri</a:t>
            </a:r>
            <a:r>
              <a:rPr lang="en-US" dirty="0" smtClean="0"/>
              <a:t>  </a:t>
            </a:r>
          </a:p>
          <a:p>
            <a:pPr algn="l"/>
            <a:r>
              <a:rPr lang="en-US" sz="1900" dirty="0" smtClean="0"/>
              <a:t>SPECIALIST OPHTHALMOLOGY</a:t>
            </a:r>
          </a:p>
          <a:p>
            <a:pPr algn="l"/>
            <a:r>
              <a:rPr lang="en-US" sz="1900" dirty="0" smtClean="0"/>
              <a:t>ANTERIOR SEGMENT AND GLAUCOMA SURGEON</a:t>
            </a:r>
          </a:p>
          <a:p>
            <a:pPr algn="l"/>
            <a:endParaRPr lang="en-US" sz="1900" dirty="0" smtClean="0"/>
          </a:p>
        </p:txBody>
      </p:sp>
    </p:spTree>
    <p:extLst>
      <p:ext uri="{BB962C8B-B14F-4D97-AF65-F5344CB8AC3E}">
        <p14:creationId xmlns:p14="http://schemas.microsoft.com/office/powerpoint/2010/main" val="2708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</a:t>
            </a:r>
            <a:r>
              <a:rPr lang="en-US" dirty="0" smtClean="0"/>
              <a:t>presentation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l" rtl="0">
              <a:buNone/>
            </a:pPr>
            <a:endParaRPr lang="en-US" dirty="0" smtClean="0"/>
          </a:p>
          <a:p>
            <a:pPr marL="109728" indent="0" algn="l" rtl="0">
              <a:buNone/>
            </a:pPr>
            <a:endParaRPr lang="en-US" dirty="0" smtClean="0"/>
          </a:p>
          <a:p>
            <a:pPr algn="l" rtl="0"/>
            <a:r>
              <a:rPr lang="en-US" dirty="0" smtClean="0"/>
              <a:t>Female</a:t>
            </a:r>
          </a:p>
          <a:p>
            <a:pPr algn="l" rtl="0"/>
            <a:r>
              <a:rPr lang="en-US" dirty="0" smtClean="0"/>
              <a:t>2’nd day of birth (12/4/2014</a:t>
            </a:r>
            <a:r>
              <a:rPr lang="en-US" dirty="0" smtClean="0"/>
              <a:t>)</a:t>
            </a:r>
            <a:endParaRPr lang="en-US" dirty="0" smtClean="0"/>
          </a:p>
          <a:p>
            <a:pPr algn="l" rtl="0"/>
            <a:r>
              <a:rPr lang="en-US" dirty="0" smtClean="0"/>
              <a:t>Gestational age :39 week</a:t>
            </a:r>
          </a:p>
          <a:p>
            <a:pPr algn="l" rtl="0"/>
            <a:r>
              <a:rPr lang="en-US" dirty="0" smtClean="0"/>
              <a:t>Normal delivery</a:t>
            </a:r>
          </a:p>
          <a:p>
            <a:pPr algn="l" rtl="0"/>
            <a:r>
              <a:rPr lang="en-US" dirty="0" smtClean="0"/>
              <a:t>Weight at birth : 3.31 kg </a:t>
            </a:r>
          </a:p>
          <a:p>
            <a:pPr algn="l" rtl="0"/>
            <a:r>
              <a:rPr lang="en-US" dirty="0" smtClean="0"/>
              <a:t>Family history : positive (  2 of her cousins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9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887" y="0"/>
            <a:ext cx="8229600" cy="1143000"/>
          </a:xfrm>
        </p:spPr>
        <p:txBody>
          <a:bodyPr/>
          <a:lstStyle/>
          <a:p>
            <a:r>
              <a:rPr lang="en-US" dirty="0" smtClean="0"/>
              <a:t>4/4/2014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943" y="1602119"/>
            <a:ext cx="2980113" cy="4522124"/>
          </a:xfrm>
        </p:spPr>
      </p:pic>
    </p:spTree>
    <p:extLst>
      <p:ext uri="{BB962C8B-B14F-4D97-AF65-F5344CB8AC3E}">
        <p14:creationId xmlns:p14="http://schemas.microsoft.com/office/powerpoint/2010/main" val="409020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9860"/>
            <a:ext cx="4088073" cy="6843798"/>
          </a:xfrm>
        </p:spPr>
      </p:pic>
    </p:spTree>
    <p:extLst>
      <p:ext uri="{BB962C8B-B14F-4D97-AF65-F5344CB8AC3E}">
        <p14:creationId xmlns:p14="http://schemas.microsoft.com/office/powerpoint/2010/main" val="344993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08720"/>
            <a:ext cx="8280920" cy="4713704"/>
          </a:xfrm>
        </p:spPr>
        <p:txBody>
          <a:bodyPr/>
          <a:lstStyle/>
          <a:p>
            <a:pPr algn="l" rtl="0"/>
            <a:r>
              <a:rPr lang="en-US" b="1" dirty="0" smtClean="0"/>
              <a:t>RE</a:t>
            </a:r>
            <a:r>
              <a:rPr lang="en-US" dirty="0" smtClean="0"/>
              <a:t> : central corneal opacity with peripheral cloudiness .</a:t>
            </a:r>
          </a:p>
          <a:p>
            <a:pPr algn="l" rtl="0"/>
            <a:r>
              <a:rPr lang="en-US" b="1" dirty="0" smtClean="0"/>
              <a:t>LE</a:t>
            </a:r>
            <a:r>
              <a:rPr lang="en-US" dirty="0" smtClean="0"/>
              <a:t> : homogenous cloudiness 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hazy view of iris  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no fundus view </a:t>
            </a:r>
          </a:p>
          <a:p>
            <a:pPr algn="l" rtl="0"/>
            <a:r>
              <a:rPr lang="en-US" b="1" dirty="0" smtClean="0"/>
              <a:t>IOP</a:t>
            </a:r>
            <a:r>
              <a:rPr lang="en-US" dirty="0" smtClean="0"/>
              <a:t> : RE : 28 mmHg  LE : 26 </a:t>
            </a:r>
            <a:r>
              <a:rPr lang="en-US" dirty="0" smtClean="0"/>
              <a:t>mmHg (after intubation )</a:t>
            </a:r>
            <a:endParaRPr lang="en-US" dirty="0" smtClean="0"/>
          </a:p>
          <a:p>
            <a:pPr algn="l" rtl="0"/>
            <a:r>
              <a:rPr lang="en-US" b="1" dirty="0" smtClean="0"/>
              <a:t>HCD</a:t>
            </a:r>
            <a:r>
              <a:rPr lang="en-US" dirty="0" smtClean="0"/>
              <a:t> : RE 12.50 mm  LE : 12.25 mm</a:t>
            </a:r>
          </a:p>
          <a:p>
            <a:pPr algn="l" rtl="0"/>
            <a:r>
              <a:rPr lang="en-US" b="1" dirty="0" smtClean="0"/>
              <a:t>B-scan</a:t>
            </a:r>
            <a:r>
              <a:rPr lang="en-US" dirty="0" smtClean="0"/>
              <a:t> : was normal in both eyes </a:t>
            </a:r>
          </a:p>
        </p:txBody>
      </p:sp>
    </p:spTree>
    <p:extLst>
      <p:ext uri="{BB962C8B-B14F-4D97-AF65-F5344CB8AC3E}">
        <p14:creationId xmlns:p14="http://schemas.microsoft.com/office/powerpoint/2010/main" val="378714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731520"/>
            <a:ext cx="7749480" cy="4353664"/>
          </a:xfrm>
        </p:spPr>
        <p:txBody>
          <a:bodyPr/>
          <a:lstStyle/>
          <a:p>
            <a:pPr algn="l" rtl="0"/>
            <a:r>
              <a:rPr lang="en-US" dirty="0" smtClean="0"/>
              <a:t>LE operated on14/4/2014 : 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	</a:t>
            </a:r>
            <a:r>
              <a:rPr lang="en-US" i="1" dirty="0" smtClean="0"/>
              <a:t>TRABECULOTOMY+TRABECULECTOMY</a:t>
            </a:r>
          </a:p>
          <a:p>
            <a:pPr marL="0" indent="0" algn="l" rtl="0">
              <a:buNone/>
            </a:pPr>
            <a:r>
              <a:rPr lang="en-US" i="1" dirty="0"/>
              <a:t>	</a:t>
            </a:r>
            <a:r>
              <a:rPr lang="en-US" i="1" dirty="0" smtClean="0"/>
              <a:t>+MMC</a:t>
            </a:r>
          </a:p>
          <a:p>
            <a:pPr marL="0" indent="0" algn="l" rtl="0">
              <a:buNone/>
            </a:pPr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algn="l" rtl="0"/>
            <a:r>
              <a:rPr lang="en-US" dirty="0" smtClean="0"/>
              <a:t>RE operated on 21/4/2014 :</a:t>
            </a:r>
          </a:p>
          <a:p>
            <a:pPr marL="0" indent="0" algn="l" rtl="0">
              <a:buNone/>
            </a:pPr>
            <a:r>
              <a:rPr lang="en-US" dirty="0" smtClean="0"/>
              <a:t>	</a:t>
            </a:r>
            <a:r>
              <a:rPr lang="en-US" i="1" dirty="0" smtClean="0"/>
              <a:t>TRABECULOTOMY+TRABECULECTOMY</a:t>
            </a:r>
          </a:p>
          <a:p>
            <a:pPr marL="0" indent="0" algn="l" rtl="0">
              <a:buNone/>
            </a:pPr>
            <a:r>
              <a:rPr lang="en-US" i="1" dirty="0"/>
              <a:t>	</a:t>
            </a:r>
            <a:r>
              <a:rPr lang="en-US" i="1" dirty="0" smtClean="0"/>
              <a:t>+MMC</a:t>
            </a:r>
            <a:endParaRPr lang="en-US" i="1" dirty="0"/>
          </a:p>
          <a:p>
            <a:pPr algn="l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29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6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8064" y="332656"/>
            <a:ext cx="3779912" cy="908720"/>
          </a:xfrm>
        </p:spPr>
        <p:txBody>
          <a:bodyPr/>
          <a:lstStyle/>
          <a:p>
            <a:pPr algn="ctr"/>
            <a:r>
              <a:rPr lang="en-US" dirty="0" smtClean="0"/>
              <a:t>6/5/2014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0" y="0"/>
            <a:ext cx="4906710" cy="8723041"/>
          </a:xfrm>
        </p:spPr>
      </p:pic>
    </p:spTree>
    <p:extLst>
      <p:ext uri="{BB962C8B-B14F-4D97-AF65-F5344CB8AC3E}">
        <p14:creationId xmlns:p14="http://schemas.microsoft.com/office/powerpoint/2010/main" val="306963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778098"/>
          </a:xfrm>
        </p:spPr>
        <p:txBody>
          <a:bodyPr/>
          <a:lstStyle/>
          <a:p>
            <a:r>
              <a:rPr lang="en-US" dirty="0" smtClean="0"/>
              <a:t>12/5/2014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352928" cy="4968552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/>
              <a:t>EUGA :</a:t>
            </a:r>
          </a:p>
          <a:p>
            <a:pPr algn="l" rtl="0">
              <a:buFontTx/>
              <a:buChar char="-"/>
            </a:pPr>
            <a:r>
              <a:rPr lang="en-US" b="1" dirty="0" smtClean="0"/>
              <a:t>RE</a:t>
            </a:r>
            <a:r>
              <a:rPr lang="en-US" dirty="0" smtClean="0"/>
              <a:t> : CENTRAL CORNEAL OPACITY (SCAR)</a:t>
            </a:r>
          </a:p>
          <a:p>
            <a:pPr marL="0" indent="0" algn="l" rtl="0">
              <a:buNone/>
            </a:pPr>
            <a:r>
              <a:rPr lang="en-US" dirty="0" smtClean="0"/>
              <a:t>            CLEAR CORNEAL PERIPHERY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FUNDUS NOT SEEN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IOP : 18mmHg  .   HCD : 12.50 mm</a:t>
            </a:r>
          </a:p>
          <a:p>
            <a:pPr rtl="0">
              <a:buFontTx/>
              <a:buChar char="-"/>
            </a:pPr>
            <a:endParaRPr lang="en-US" b="1" dirty="0" smtClean="0"/>
          </a:p>
          <a:p>
            <a:pPr rtl="0">
              <a:buFontTx/>
              <a:buChar char="-"/>
            </a:pPr>
            <a:r>
              <a:rPr lang="en-US" b="1" dirty="0" smtClean="0"/>
              <a:t>LE </a:t>
            </a:r>
            <a:r>
              <a:rPr lang="en-US" dirty="0" smtClean="0"/>
              <a:t>: CLEAR CORNEA (NO EPITHELIAL OEDEMA)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PUPILE DAILATED MEDICALY + PI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CDR: 0.4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FLAT NORMAL RETINA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IOP : 14 mmHg    .  HCD : 12.25 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20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0"/>
            <a:ext cx="3419872" cy="836712"/>
          </a:xfrm>
        </p:spPr>
        <p:txBody>
          <a:bodyPr>
            <a:normAutofit/>
          </a:bodyPr>
          <a:lstStyle/>
          <a:p>
            <a:r>
              <a:rPr lang="en-US" dirty="0" smtClean="0"/>
              <a:t>1/6/2014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2115616"/>
            <a:ext cx="4945335" cy="8791707"/>
          </a:xfrm>
        </p:spPr>
      </p:pic>
    </p:spTree>
    <p:extLst>
      <p:ext uri="{BB962C8B-B14F-4D97-AF65-F5344CB8AC3E}">
        <p14:creationId xmlns:p14="http://schemas.microsoft.com/office/powerpoint/2010/main" val="141512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5544616" cy="908720"/>
          </a:xfrm>
        </p:spPr>
        <p:txBody>
          <a:bodyPr>
            <a:normAutofit/>
          </a:bodyPr>
          <a:lstStyle/>
          <a:p>
            <a:r>
              <a:rPr lang="en-US" dirty="0" smtClean="0"/>
              <a:t>30/7/2014  (UK)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132856"/>
            <a:ext cx="8507288" cy="4525963"/>
          </a:xfrm>
        </p:spPr>
        <p:txBody>
          <a:bodyPr/>
          <a:lstStyle/>
          <a:p>
            <a:pPr algn="l" rtl="0"/>
            <a:r>
              <a:rPr lang="en-US" dirty="0" smtClean="0"/>
              <a:t>EUGA : 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-  </a:t>
            </a:r>
            <a:r>
              <a:rPr lang="en-US" b="1" dirty="0" smtClean="0"/>
              <a:t>IOP</a:t>
            </a:r>
            <a:r>
              <a:rPr lang="en-US" dirty="0" smtClean="0"/>
              <a:t>  : RE : 23mmHg             LE : 12 mmHg 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- </a:t>
            </a:r>
            <a:r>
              <a:rPr lang="en-US" b="1" dirty="0" smtClean="0"/>
              <a:t>HCD</a:t>
            </a:r>
            <a:r>
              <a:rPr lang="en-US" dirty="0" smtClean="0"/>
              <a:t> : RE : 12.75 mmHg       LE:12.25 mm</a:t>
            </a:r>
          </a:p>
          <a:p>
            <a:pPr marL="0" indent="0" algn="l" rtl="0">
              <a:buNone/>
            </a:pPr>
            <a:endParaRPr lang="en-US" dirty="0"/>
          </a:p>
          <a:p>
            <a:pPr marL="0" indent="0" algn="l" rtl="0">
              <a:buNone/>
            </a:pPr>
            <a:endParaRPr lang="en-US" dirty="0" smtClean="0"/>
          </a:p>
          <a:p>
            <a:pPr algn="l" rtl="0"/>
            <a:r>
              <a:rPr lang="en-US" dirty="0" err="1" smtClean="0"/>
              <a:t>Azopt</a:t>
            </a:r>
            <a:r>
              <a:rPr lang="en-US" dirty="0" smtClean="0"/>
              <a:t> bid for 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4211960" cy="908720"/>
          </a:xfrm>
        </p:spPr>
        <p:txBody>
          <a:bodyPr/>
          <a:lstStyle/>
          <a:p>
            <a:r>
              <a:rPr lang="en-US" dirty="0" smtClean="0"/>
              <a:t>15/9/2015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490" y="1340768"/>
            <a:ext cx="8429990" cy="4536504"/>
          </a:xfrm>
        </p:spPr>
        <p:txBody>
          <a:bodyPr/>
          <a:lstStyle/>
          <a:p>
            <a:pPr algn="l" rtl="0"/>
            <a:r>
              <a:rPr lang="en-US" dirty="0" smtClean="0"/>
              <a:t>EUGA :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   - IOP: RE : 24 mmHg  HCD: 13 mm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LE : 16 mmHg  HCD: 12.50 mm </a:t>
            </a:r>
          </a:p>
          <a:p>
            <a:pPr marL="0" indent="0" algn="l" rtl="0">
              <a:buNone/>
            </a:pPr>
            <a:endParaRPr lang="en-US" dirty="0"/>
          </a:p>
          <a:p>
            <a:pPr algn="l" rtl="0"/>
            <a:r>
              <a:rPr lang="en-US" dirty="0" smtClean="0"/>
              <a:t>RE operated : TRABECULECTOMY+MMC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18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5630" y="-3301"/>
            <a:ext cx="6131024" cy="1124744"/>
          </a:xfrm>
        </p:spPr>
        <p:txBody>
          <a:bodyPr/>
          <a:lstStyle/>
          <a:p>
            <a:r>
              <a:rPr lang="en-US" dirty="0" smtClean="0"/>
              <a:t>November 2014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628800"/>
            <a:ext cx="2547672" cy="4525963"/>
          </a:xfrm>
        </p:spPr>
      </p:pic>
      <p:sp>
        <p:nvSpPr>
          <p:cNvPr id="3" name="Rectangle 2"/>
          <p:cNvSpPr/>
          <p:nvPr/>
        </p:nvSpPr>
        <p:spPr>
          <a:xfrm>
            <a:off x="467544" y="1916832"/>
            <a:ext cx="54726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dirty="0"/>
              <a:t>EUGA :</a:t>
            </a:r>
          </a:p>
          <a:p>
            <a:pPr algn="l" rtl="0"/>
            <a:r>
              <a:rPr lang="en-US" dirty="0"/>
              <a:t>               </a:t>
            </a:r>
            <a:r>
              <a:rPr lang="en-US" dirty="0" smtClean="0"/>
              <a:t>   RE </a:t>
            </a:r>
            <a:r>
              <a:rPr lang="en-US" dirty="0"/>
              <a:t>: </a:t>
            </a:r>
            <a:r>
              <a:rPr lang="en-US" dirty="0" smtClean="0"/>
              <a:t>18 </a:t>
            </a:r>
            <a:r>
              <a:rPr lang="en-US" dirty="0"/>
              <a:t>mmHg  HCD : 13mm</a:t>
            </a:r>
          </a:p>
          <a:p>
            <a:pPr algn="l" rtl="0"/>
            <a:r>
              <a:rPr lang="en-US" dirty="0"/>
              <a:t>                      </a:t>
            </a:r>
          </a:p>
          <a:p>
            <a:pPr algn="l" rtl="0"/>
            <a:r>
              <a:rPr lang="en-US" dirty="0"/>
              <a:t>                </a:t>
            </a:r>
            <a:r>
              <a:rPr lang="en-US" dirty="0" smtClean="0"/>
              <a:t>  </a:t>
            </a:r>
            <a:r>
              <a:rPr lang="en-US" dirty="0"/>
              <a:t>LE : 16 mmHg  HCD : 12.50 mm</a:t>
            </a:r>
          </a:p>
          <a:p>
            <a:pPr algn="l" rtl="0"/>
            <a:r>
              <a:rPr lang="en-US" dirty="0"/>
              <a:t>                              CDR : 0.4</a:t>
            </a:r>
          </a:p>
        </p:txBody>
      </p:sp>
    </p:spTree>
    <p:extLst>
      <p:ext uri="{BB962C8B-B14F-4D97-AF65-F5344CB8AC3E}">
        <p14:creationId xmlns:p14="http://schemas.microsoft.com/office/powerpoint/2010/main" val="50322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48" y="404664"/>
            <a:ext cx="3419872" cy="908720"/>
          </a:xfrm>
        </p:spPr>
        <p:txBody>
          <a:bodyPr/>
          <a:lstStyle/>
          <a:p>
            <a:r>
              <a:rPr lang="en-US" dirty="0" smtClean="0"/>
              <a:t>5/1/2015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8424936" cy="4392488"/>
          </a:xfrm>
        </p:spPr>
        <p:txBody>
          <a:bodyPr/>
          <a:lstStyle/>
          <a:p>
            <a:pPr algn="l" rtl="0"/>
            <a:r>
              <a:rPr lang="en-US" dirty="0" smtClean="0"/>
              <a:t>EUGA :</a:t>
            </a:r>
          </a:p>
          <a:p>
            <a:pPr marL="0" indent="0" algn="l" rtl="0">
              <a:buNone/>
            </a:pPr>
            <a:r>
              <a:rPr lang="en-US" dirty="0" smtClean="0"/>
              <a:t>                       </a:t>
            </a:r>
            <a:r>
              <a:rPr lang="en-US" b="1" dirty="0" smtClean="0"/>
              <a:t>RE</a:t>
            </a:r>
            <a:r>
              <a:rPr lang="en-US" dirty="0" smtClean="0"/>
              <a:t> : 17 mmHg  HCD : 13mm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</a:t>
            </a:r>
            <a:r>
              <a:rPr lang="en-US" b="1" dirty="0" smtClean="0"/>
              <a:t>LE</a:t>
            </a:r>
            <a:r>
              <a:rPr lang="en-US" dirty="0" smtClean="0"/>
              <a:t> : 16 mmHg  HCD : 12.50 mm</a:t>
            </a:r>
          </a:p>
          <a:p>
            <a:pPr marL="0" indent="0" algn="l" rtl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CDR : 0.4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94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20/7/2015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423" y="1604198"/>
            <a:ext cx="3300153" cy="4517967"/>
          </a:xfrm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EUGA 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b="1" dirty="0"/>
              <a:t>RE</a:t>
            </a:r>
            <a:r>
              <a:rPr lang="en-US" dirty="0"/>
              <a:t> : </a:t>
            </a:r>
            <a:r>
              <a:rPr lang="en-US" dirty="0" smtClean="0"/>
              <a:t>18 </a:t>
            </a:r>
            <a:r>
              <a:rPr lang="en-US" dirty="0"/>
              <a:t>mmHg 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HCD </a:t>
            </a:r>
            <a:r>
              <a:rPr lang="en-US" dirty="0"/>
              <a:t>: 13mm</a:t>
            </a:r>
          </a:p>
          <a:p>
            <a:pPr marL="0" indent="0">
              <a:buNone/>
            </a:pPr>
            <a:r>
              <a:rPr lang="en-US" dirty="0"/>
              <a:t>                      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b="1" dirty="0"/>
              <a:t>LE</a:t>
            </a:r>
            <a:r>
              <a:rPr lang="en-US" dirty="0"/>
              <a:t> : </a:t>
            </a:r>
            <a:r>
              <a:rPr lang="en-US" dirty="0" smtClean="0"/>
              <a:t>16 </a:t>
            </a:r>
            <a:r>
              <a:rPr lang="en-US" dirty="0"/>
              <a:t>mmHg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</a:t>
            </a:r>
            <a:r>
              <a:rPr lang="en-US" dirty="0"/>
              <a:t>HCD : 12.50 mm</a:t>
            </a:r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dirty="0" smtClean="0"/>
              <a:t>   </a:t>
            </a:r>
            <a:r>
              <a:rPr lang="en-US" dirty="0"/>
              <a:t>CDR : 0.4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04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4355976" cy="908720"/>
          </a:xfrm>
        </p:spPr>
        <p:txBody>
          <a:bodyPr/>
          <a:lstStyle/>
          <a:p>
            <a:r>
              <a:rPr lang="en-US" dirty="0" smtClean="0"/>
              <a:t>22/03/2016</a:t>
            </a:r>
            <a:endParaRPr lang="en-US" dirty="0"/>
          </a:p>
        </p:txBody>
      </p:sp>
      <p:pic>
        <p:nvPicPr>
          <p:cNvPr id="4099" name="Picture 3" descr="C:\Users\ophthalmology.c\Desktop\IMG-20160418-WA000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236" y="188640"/>
            <a:ext cx="4968552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ophthalmology.c\Desktop\IMG-20160418-WA0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3222"/>
            <a:ext cx="4067944" cy="608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63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8243"/>
            <a:ext cx="4040188" cy="639762"/>
          </a:xfrm>
        </p:spPr>
        <p:txBody>
          <a:bodyPr/>
          <a:lstStyle/>
          <a:p>
            <a:pPr algn="l"/>
            <a:r>
              <a:rPr lang="en-US" dirty="0" smtClean="0"/>
              <a:t>14/4/2014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397" y="28243"/>
            <a:ext cx="4041775" cy="639762"/>
          </a:xfrm>
        </p:spPr>
        <p:txBody>
          <a:bodyPr/>
          <a:lstStyle/>
          <a:p>
            <a:pPr algn="r"/>
            <a:r>
              <a:rPr lang="en-US" dirty="0" smtClean="0"/>
              <a:t>22/3/2016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4139952" cy="7359917"/>
          </a:xfrm>
        </p:spPr>
      </p:pic>
      <p:pic>
        <p:nvPicPr>
          <p:cNvPr id="7" name="Picture 3" descr="C:\Users\ophthalmology.c\Desktop\IMG-20160418-WA000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2121" y="692696"/>
            <a:ext cx="4464496" cy="651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77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home message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Congenital glaucoma one of the most challenging cases in ophthalmology.</a:t>
            </a:r>
          </a:p>
          <a:p>
            <a:r>
              <a:rPr lang="en-US" dirty="0" smtClean="0"/>
              <a:t>Early diagnosis .</a:t>
            </a:r>
          </a:p>
          <a:p>
            <a:r>
              <a:rPr lang="en-US" dirty="0" smtClean="0"/>
              <a:t>To do the surgery as soon as possible .</a:t>
            </a:r>
          </a:p>
          <a:p>
            <a:r>
              <a:rPr lang="en-US" dirty="0" smtClean="0"/>
              <a:t>To educate the parents of the child ( etiology , procedures , prognosis , recurrence rate , long term follow up )  .</a:t>
            </a:r>
          </a:p>
          <a:p>
            <a:r>
              <a:rPr lang="en-US" dirty="0" smtClean="0"/>
              <a:t>Patience , patience , and  patience </a:t>
            </a:r>
          </a:p>
        </p:txBody>
      </p:sp>
    </p:spTree>
    <p:extLst>
      <p:ext uri="{BB962C8B-B14F-4D97-AF65-F5344CB8AC3E}">
        <p14:creationId xmlns:p14="http://schemas.microsoft.com/office/powerpoint/2010/main" val="169346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600200"/>
          </a:xfrm>
        </p:spPr>
        <p:txBody>
          <a:bodyPr/>
          <a:lstStyle/>
          <a:p>
            <a:r>
              <a:rPr lang="en-US" dirty="0" smtClean="0"/>
              <a:t>Thank you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9371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6218</TotalTime>
  <Words>365</Words>
  <Application>Microsoft Office PowerPoint</Application>
  <PresentationFormat>On-screen Show (4:3)</PresentationFormat>
  <Paragraphs>86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Executive</vt:lpstr>
      <vt:lpstr>Congenital glaucoma</vt:lpstr>
      <vt:lpstr>Case presentation </vt:lpstr>
      <vt:lpstr>4/4/2014</vt:lpstr>
      <vt:lpstr>PowerPoint Presentation</vt:lpstr>
      <vt:lpstr>PowerPoint Presentation</vt:lpstr>
      <vt:lpstr>PowerPoint Presentation</vt:lpstr>
      <vt:lpstr>PowerPoint Presentation</vt:lpstr>
      <vt:lpstr>6/5/2014</vt:lpstr>
      <vt:lpstr>12/5/2014</vt:lpstr>
      <vt:lpstr>1/6/2014</vt:lpstr>
      <vt:lpstr>30/7/2014  (UK)</vt:lpstr>
      <vt:lpstr>15/9/2015</vt:lpstr>
      <vt:lpstr>November 2014 </vt:lpstr>
      <vt:lpstr>5/1/2015</vt:lpstr>
      <vt:lpstr>20/7/2015</vt:lpstr>
      <vt:lpstr>22/03/2016</vt:lpstr>
      <vt:lpstr>PowerPoint Presentation</vt:lpstr>
      <vt:lpstr>Take home message :</vt:lpstr>
      <vt:lpstr>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Congenital glaucoma</dc:title>
  <dc:creator>DOAA</dc:creator>
  <cp:lastModifiedBy>hp</cp:lastModifiedBy>
  <cp:revision>81</cp:revision>
  <dcterms:created xsi:type="dcterms:W3CDTF">2015-03-07T15:19:38Z</dcterms:created>
  <dcterms:modified xsi:type="dcterms:W3CDTF">2017-02-24T18:12:53Z</dcterms:modified>
</cp:coreProperties>
</file>