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38"/>
  </p:notesMasterIdLst>
  <p:sldIdLst>
    <p:sldId id="256" r:id="rId2"/>
    <p:sldId id="292" r:id="rId3"/>
    <p:sldId id="279" r:id="rId4"/>
    <p:sldId id="280" r:id="rId5"/>
    <p:sldId id="276" r:id="rId6"/>
    <p:sldId id="297" r:id="rId7"/>
    <p:sldId id="273" r:id="rId8"/>
    <p:sldId id="259" r:id="rId9"/>
    <p:sldId id="293" r:id="rId10"/>
    <p:sldId id="257" r:id="rId11"/>
    <p:sldId id="277" r:id="rId12"/>
    <p:sldId id="294" r:id="rId13"/>
    <p:sldId id="281" r:id="rId14"/>
    <p:sldId id="289" r:id="rId15"/>
    <p:sldId id="275" r:id="rId16"/>
    <p:sldId id="266" r:id="rId17"/>
    <p:sldId id="298" r:id="rId18"/>
    <p:sldId id="269" r:id="rId19"/>
    <p:sldId id="260" r:id="rId20"/>
    <p:sldId id="290" r:id="rId21"/>
    <p:sldId id="284" r:id="rId22"/>
    <p:sldId id="301" r:id="rId23"/>
    <p:sldId id="302" r:id="rId24"/>
    <p:sldId id="267" r:id="rId25"/>
    <p:sldId id="299" r:id="rId26"/>
    <p:sldId id="283" r:id="rId27"/>
    <p:sldId id="261" r:id="rId28"/>
    <p:sldId id="285" r:id="rId29"/>
    <p:sldId id="300" r:id="rId30"/>
    <p:sldId id="286" r:id="rId31"/>
    <p:sldId id="262" r:id="rId32"/>
    <p:sldId id="287" r:id="rId33"/>
    <p:sldId id="288" r:id="rId34"/>
    <p:sldId id="265" r:id="rId35"/>
    <p:sldId id="295" r:id="rId36"/>
    <p:sldId id="27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42"/>
    <p:restoredTop sz="75157"/>
  </p:normalViewPr>
  <p:slideViewPr>
    <p:cSldViewPr snapToGrid="0" snapToObjects="1">
      <p:cViewPr>
        <p:scale>
          <a:sx n="90" d="100"/>
          <a:sy n="90" d="100"/>
        </p:scale>
        <p:origin x="1080" y="-160"/>
      </p:cViewPr>
      <p:guideLst/>
    </p:cSldViewPr>
  </p:slideViewPr>
  <p:notesTextViewPr>
    <p:cViewPr>
      <p:scale>
        <a:sx n="1" d="1"/>
        <a:sy n="1" d="1"/>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E1D62A-2791-D944-A39D-4E400B524B84}" type="datetimeFigureOut">
              <a:rPr lang="en-US" smtClean="0"/>
              <a:t>9/20/17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2B7A1-3B97-3C4B-AAF1-94B372355F98}" type="slidenum">
              <a:rPr lang="en-US" smtClean="0"/>
              <a:t>‹#›</a:t>
            </a:fld>
            <a:endParaRPr lang="en-US" dirty="0"/>
          </a:p>
        </p:txBody>
      </p:sp>
    </p:spTree>
    <p:extLst>
      <p:ext uri="{BB962C8B-B14F-4D97-AF65-F5344CB8AC3E}">
        <p14:creationId xmlns:p14="http://schemas.microsoft.com/office/powerpoint/2010/main" val="88077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1</a:t>
            </a:fld>
            <a:endParaRPr lang="en-US" dirty="0"/>
          </a:p>
        </p:txBody>
      </p:sp>
    </p:spTree>
    <p:extLst>
      <p:ext uri="{BB962C8B-B14F-4D97-AF65-F5344CB8AC3E}">
        <p14:creationId xmlns:p14="http://schemas.microsoft.com/office/powerpoint/2010/main" val="4274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2</a:t>
            </a:fld>
            <a:endParaRPr lang="en-US" dirty="0"/>
          </a:p>
        </p:txBody>
      </p:sp>
    </p:spTree>
    <p:extLst>
      <p:ext uri="{BB962C8B-B14F-4D97-AF65-F5344CB8AC3E}">
        <p14:creationId xmlns:p14="http://schemas.microsoft.com/office/powerpoint/2010/main" val="1609744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3</a:t>
            </a:fld>
            <a:endParaRPr lang="en-US" dirty="0"/>
          </a:p>
        </p:txBody>
      </p:sp>
    </p:spTree>
    <p:extLst>
      <p:ext uri="{BB962C8B-B14F-4D97-AF65-F5344CB8AC3E}">
        <p14:creationId xmlns:p14="http://schemas.microsoft.com/office/powerpoint/2010/main" val="1206522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THESE SCENARIOS</a:t>
            </a:r>
            <a:r>
              <a:rPr lang="en-US" baseline="0" dirty="0" smtClean="0"/>
              <a:t> HAVE A COMMON THEME</a:t>
            </a:r>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4</a:t>
            </a:fld>
            <a:endParaRPr lang="en-US" dirty="0"/>
          </a:p>
        </p:txBody>
      </p:sp>
    </p:spTree>
    <p:extLst>
      <p:ext uri="{BB962C8B-B14F-4D97-AF65-F5344CB8AC3E}">
        <p14:creationId xmlns:p14="http://schemas.microsoft.com/office/powerpoint/2010/main" val="1477196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x-none" altLang="x-none">
              <a:ea typeface="ＭＳ Ｐゴシック" charset="-128"/>
            </a:endParaRPr>
          </a:p>
        </p:txBody>
      </p:sp>
      <p:sp>
        <p:nvSpPr>
          <p:cNvPr id="4" name="Slide Number Placeholder 3"/>
          <p:cNvSpPr>
            <a:spLocks noGrp="1"/>
          </p:cNvSpPr>
          <p:nvPr>
            <p:ph type="sldNum" sz="quarter" idx="5"/>
          </p:nvPr>
        </p:nvSpPr>
        <p:spPr/>
        <p:txBody>
          <a:bodyPr/>
          <a:lstStyle/>
          <a:p>
            <a:pPr>
              <a:defRPr/>
            </a:pPr>
            <a:fld id="{353BF3FF-2444-2249-98B5-CDB78F12E787}" type="slidenum">
              <a:rPr lang="en-US" smtClean="0"/>
              <a:pPr>
                <a:defRPr/>
              </a:pPr>
              <a:t>5</a:t>
            </a:fld>
            <a:endParaRPr lang="en-US" dirty="0"/>
          </a:p>
        </p:txBody>
      </p:sp>
    </p:spTree>
    <p:extLst>
      <p:ext uri="{BB962C8B-B14F-4D97-AF65-F5344CB8AC3E}">
        <p14:creationId xmlns:p14="http://schemas.microsoft.com/office/powerpoint/2010/main" val="200374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SEX TRAFFICKING</a:t>
            </a:r>
          </a:p>
          <a:p>
            <a:r>
              <a:rPr lang="en-US" sz="1200" kern="1200" dirty="0" smtClean="0">
                <a:solidFill>
                  <a:schemeClr val="tx1"/>
                </a:solidFill>
                <a:effectLst/>
                <a:latin typeface="+mn-lt"/>
                <a:ea typeface="+mn-ea"/>
                <a:cs typeface="+mn-cs"/>
              </a:rPr>
              <a:t>Adult engagement in commercial sex such as prostitution where the individual was forced or coerced by</a:t>
            </a:r>
          </a:p>
          <a:p>
            <a:r>
              <a:rPr lang="en-US" sz="1200" kern="1200" dirty="0" smtClean="0">
                <a:solidFill>
                  <a:schemeClr val="tx1"/>
                </a:solidFill>
                <a:effectLst/>
                <a:latin typeface="+mn-lt"/>
                <a:ea typeface="+mn-ea"/>
                <a:cs typeface="+mn-cs"/>
              </a:rPr>
              <a:t>use of psychological or physical threats. Sex trafficking may also be associated with “debt bondage”</a:t>
            </a:r>
          </a:p>
          <a:p>
            <a:r>
              <a:rPr lang="en-US" sz="1200" kern="1200" dirty="0" smtClean="0">
                <a:solidFill>
                  <a:schemeClr val="tx1"/>
                </a:solidFill>
                <a:effectLst/>
                <a:latin typeface="+mn-lt"/>
                <a:ea typeface="+mn-ea"/>
                <a:cs typeface="+mn-cs"/>
              </a:rPr>
              <a:t>wherein individuals are forced to prostitute themselves as a means of paying back a debt incurred through</a:t>
            </a:r>
          </a:p>
          <a:p>
            <a:r>
              <a:rPr lang="en-US" sz="1200" kern="1200" dirty="0" smtClean="0">
                <a:solidFill>
                  <a:schemeClr val="tx1"/>
                </a:solidFill>
                <a:effectLst/>
                <a:latin typeface="+mn-lt"/>
                <a:ea typeface="+mn-ea"/>
                <a:cs typeface="+mn-cs"/>
              </a:rPr>
              <a:t>their “transportation, recruitment, or “sale.”</a:t>
            </a:r>
          </a:p>
          <a:p>
            <a:r>
              <a:rPr lang="en-US" sz="1200" kern="1200" dirty="0" smtClean="0">
                <a:solidFill>
                  <a:schemeClr val="tx1"/>
                </a:solidFill>
                <a:effectLst/>
                <a:latin typeface="+mn-lt"/>
                <a:ea typeface="+mn-ea"/>
                <a:cs typeface="+mn-cs"/>
              </a:rPr>
              <a:t>CHILD SEX TRAFFICKING</a:t>
            </a:r>
          </a:p>
          <a:p>
            <a:r>
              <a:rPr lang="en-US" sz="1200" kern="1200" dirty="0" smtClean="0">
                <a:solidFill>
                  <a:schemeClr val="tx1"/>
                </a:solidFill>
                <a:effectLst/>
                <a:latin typeface="+mn-lt"/>
                <a:ea typeface="+mn-ea"/>
                <a:cs typeface="+mn-cs"/>
              </a:rPr>
              <a:t>Recruiting of individuals under 18 years of age through enticement, transport, or maintaining of these</a:t>
            </a:r>
          </a:p>
          <a:p>
            <a:r>
              <a:rPr lang="en-US" sz="1200" kern="1200" dirty="0" smtClean="0">
                <a:solidFill>
                  <a:schemeClr val="tx1"/>
                </a:solidFill>
                <a:effectLst/>
                <a:latin typeface="+mn-lt"/>
                <a:ea typeface="+mn-ea"/>
                <a:cs typeface="+mn-cs"/>
              </a:rPr>
              <a:t>children to perform commercial sex. The use of children in the commercial sex trade is prohibited under US</a:t>
            </a:r>
          </a:p>
          <a:p>
            <a:r>
              <a:rPr lang="en-US" sz="1200" kern="1200" dirty="0" smtClean="0">
                <a:solidFill>
                  <a:schemeClr val="tx1"/>
                </a:solidFill>
                <a:effectLst/>
                <a:latin typeface="+mn-lt"/>
                <a:ea typeface="+mn-ea"/>
                <a:cs typeface="+mn-cs"/>
              </a:rPr>
              <a:t>law and in most countries.</a:t>
            </a:r>
          </a:p>
          <a:p>
            <a:r>
              <a:rPr lang="en-US" sz="1200" kern="1200" dirty="0" smtClean="0">
                <a:solidFill>
                  <a:schemeClr val="tx1"/>
                </a:solidFill>
                <a:effectLst/>
                <a:latin typeface="+mn-lt"/>
                <a:ea typeface="+mn-ea"/>
                <a:cs typeface="+mn-cs"/>
              </a:rPr>
              <a:t>FORCED LABOR</a:t>
            </a:r>
          </a:p>
          <a:p>
            <a:r>
              <a:rPr lang="en-US" sz="1200" kern="1200" dirty="0" smtClean="0">
                <a:solidFill>
                  <a:schemeClr val="tx1"/>
                </a:solidFill>
                <a:effectLst/>
                <a:latin typeface="+mn-lt"/>
                <a:ea typeface="+mn-ea"/>
                <a:cs typeface="+mn-cs"/>
              </a:rPr>
              <a:t>Also known as labor trafficking. This terms encompasses the recruitment, transport, providing, or obtaining</a:t>
            </a:r>
          </a:p>
          <a:p>
            <a:r>
              <a:rPr lang="en-US" sz="1200" kern="1200" dirty="0" smtClean="0">
                <a:solidFill>
                  <a:schemeClr val="tx1"/>
                </a:solidFill>
                <a:effectLst/>
                <a:latin typeface="+mn-lt"/>
                <a:ea typeface="+mn-ea"/>
                <a:cs typeface="+mn-cs"/>
              </a:rPr>
              <a:t>individuals for the proposed of forcing the individual to work through deceit, force, physical, or psychological</a:t>
            </a:r>
          </a:p>
          <a:p>
            <a:r>
              <a:rPr lang="en-US" sz="1200" kern="1200" dirty="0" smtClean="0">
                <a:solidFill>
                  <a:schemeClr val="tx1"/>
                </a:solidFill>
                <a:effectLst/>
                <a:latin typeface="+mn-lt"/>
                <a:ea typeface="+mn-ea"/>
                <a:cs typeface="+mn-cs"/>
              </a:rPr>
              <a:t>threats.</a:t>
            </a:r>
          </a:p>
          <a:p>
            <a:r>
              <a:rPr lang="en-US" sz="1200" kern="1200" dirty="0" smtClean="0">
                <a:solidFill>
                  <a:schemeClr val="tx1"/>
                </a:solidFill>
                <a:effectLst/>
                <a:latin typeface="+mn-lt"/>
                <a:ea typeface="+mn-ea"/>
                <a:cs typeface="+mn-cs"/>
              </a:rPr>
              <a:t>BONDED LABOR OR DEBT BONDAGE</a:t>
            </a:r>
          </a:p>
          <a:p>
            <a:r>
              <a:rPr lang="en-US" sz="1200" kern="1200" dirty="0" smtClean="0">
                <a:solidFill>
                  <a:schemeClr val="tx1"/>
                </a:solidFill>
                <a:effectLst/>
                <a:latin typeface="+mn-lt"/>
                <a:ea typeface="+mn-ea"/>
                <a:cs typeface="+mn-cs"/>
              </a:rPr>
              <a:t>A type of coercion that requires the victim to work to pay off his or her own or the ancestor’s debts. US law</a:t>
            </a:r>
          </a:p>
          <a:p>
            <a:r>
              <a:rPr lang="en-US" sz="1200" kern="1200" dirty="0" smtClean="0">
                <a:solidFill>
                  <a:schemeClr val="tx1"/>
                </a:solidFill>
                <a:effectLst/>
                <a:latin typeface="+mn-lt"/>
                <a:ea typeface="+mn-ea"/>
                <a:cs typeface="+mn-cs"/>
              </a:rPr>
              <a:t>prohibits the use of a debt or threats of financial harm as a form of coercion.</a:t>
            </a:r>
          </a:p>
          <a:p>
            <a:r>
              <a:rPr lang="en-US" sz="1200" kern="1200" dirty="0" smtClean="0">
                <a:solidFill>
                  <a:schemeClr val="tx1"/>
                </a:solidFill>
                <a:effectLst/>
                <a:latin typeface="+mn-lt"/>
                <a:ea typeface="+mn-ea"/>
                <a:cs typeface="+mn-cs"/>
              </a:rPr>
              <a:t>FORCED CHILD LABOR</a:t>
            </a:r>
          </a:p>
          <a:p>
            <a:r>
              <a:rPr lang="en-US" sz="1200" kern="1200" dirty="0" smtClean="0">
                <a:solidFill>
                  <a:schemeClr val="tx1"/>
                </a:solidFill>
                <a:effectLst/>
                <a:latin typeface="+mn-lt"/>
                <a:ea typeface="+mn-ea"/>
                <a:cs typeface="+mn-cs"/>
              </a:rPr>
              <a:t>Children who are forced to work in situations that financially benefit someone outside of the child’s family</a:t>
            </a:r>
          </a:p>
          <a:p>
            <a:r>
              <a:rPr lang="en-US" sz="1200" kern="1200" dirty="0" smtClean="0">
                <a:solidFill>
                  <a:schemeClr val="tx1"/>
                </a:solidFill>
                <a:effectLst/>
                <a:latin typeface="+mn-lt"/>
                <a:ea typeface="+mn-ea"/>
                <a:cs typeface="+mn-cs"/>
              </a:rPr>
              <a:t>and does not offer the child the option of leaving.</a:t>
            </a:r>
          </a:p>
          <a:p>
            <a:r>
              <a:rPr lang="en-US" sz="1200" kern="1200" dirty="0" smtClean="0">
                <a:solidFill>
                  <a:schemeClr val="tx1"/>
                </a:solidFill>
                <a:effectLst/>
                <a:latin typeface="+mn-lt"/>
                <a:ea typeface="+mn-ea"/>
                <a:cs typeface="+mn-cs"/>
              </a:rPr>
              <a:t>UNLAWFUL RECRUITMENT AND USE OF CHILD SOLDIERS</a:t>
            </a:r>
          </a:p>
          <a:p>
            <a:r>
              <a:rPr lang="en-US" sz="1200" kern="1200" dirty="0" smtClean="0">
                <a:solidFill>
                  <a:schemeClr val="tx1"/>
                </a:solidFill>
                <a:effectLst/>
                <a:latin typeface="+mn-lt"/>
                <a:ea typeface="+mn-ea"/>
                <a:cs typeface="+mn-cs"/>
              </a:rPr>
              <a:t>Unlawful recruitment and use of children through fraud, coercion, or force by armed forces to be used as</a:t>
            </a:r>
          </a:p>
          <a:p>
            <a:r>
              <a:rPr lang="en-US" sz="1200" kern="1200" dirty="0" smtClean="0">
                <a:solidFill>
                  <a:schemeClr val="tx1"/>
                </a:solidFill>
                <a:effectLst/>
                <a:latin typeface="+mn-lt"/>
                <a:ea typeface="+mn-ea"/>
                <a:cs typeface="+mn-cs"/>
              </a:rPr>
              <a:t>combatants, cooks, guards, servants, messengers, or spies. Boys may also be sexually abused, and girls</a:t>
            </a:r>
          </a:p>
          <a:p>
            <a:r>
              <a:rPr lang="en-US" sz="1200" kern="1200" dirty="0" smtClean="0">
                <a:solidFill>
                  <a:schemeClr val="tx1"/>
                </a:solidFill>
                <a:effectLst/>
                <a:latin typeface="+mn-lt"/>
                <a:ea typeface="+mn-ea"/>
                <a:cs typeface="+mn-cs"/>
              </a:rPr>
              <a:t>may be forced to marry or have sex with the soldiers.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6</a:t>
            </a:fld>
            <a:endParaRPr lang="en-US" dirty="0"/>
          </a:p>
        </p:txBody>
      </p:sp>
    </p:spTree>
    <p:extLst>
      <p:ext uri="{BB962C8B-B14F-4D97-AF65-F5344CB8AC3E}">
        <p14:creationId xmlns:p14="http://schemas.microsoft.com/office/powerpoint/2010/main" val="1726855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x-none" dirty="0">
              <a:ea typeface="ＭＳ Ｐゴシック" charset="-128"/>
            </a:endParaRPr>
          </a:p>
          <a:p>
            <a:r>
              <a:rPr lang="en-US" sz="1200" kern="1200" dirty="0" smtClean="0">
                <a:solidFill>
                  <a:schemeClr val="tx1"/>
                </a:solidFill>
                <a:effectLst/>
                <a:latin typeface="+mn-lt"/>
                <a:ea typeface="+mn-ea"/>
                <a:cs typeface="+mn-cs"/>
              </a:rPr>
              <a:t>Human trafficking occurs when a perpetrator, often referred to as a trafficker, takes any one of the enumerated</a:t>
            </a:r>
            <a:r>
              <a:rPr lang="en-US" sz="1200" kern="1200" baseline="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Actions,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and then employs the Means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of force, fraud or coercion for the Purpose of compelling the victim to provide commercial sex acts or labor or services. At a minimum, one element from each column must be present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to establish a potential situation of human trafficking. </a:t>
            </a:r>
          </a:p>
          <a:p>
            <a:r>
              <a:rPr lang="en-US" sz="1200" kern="1200" dirty="0" smtClean="0">
                <a:solidFill>
                  <a:schemeClr val="tx1"/>
                </a:solidFill>
                <a:effectLst/>
                <a:latin typeface="+mn-lt"/>
                <a:ea typeface="+mn-ea"/>
                <a:cs typeface="+mn-cs"/>
              </a:rPr>
              <a:t>The presence of force, fraud or coercion indicates that the victim has not consented of his or her own free will.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Remember that under federal law, any minor under the age of 18 years induced into commercial sex is considered to be a victim of sex trafficking</a:t>
            </a:r>
          </a:p>
          <a:p>
            <a:r>
              <a:rPr lang="en-US" sz="1200" kern="1200" dirty="0" smtClean="0">
                <a:solidFill>
                  <a:schemeClr val="tx1"/>
                </a:solidFill>
                <a:effectLst/>
                <a:latin typeface="+mn-lt"/>
                <a:ea typeface="+mn-ea"/>
                <a:cs typeface="+mn-cs"/>
              </a:rPr>
              <a:t>—regardless of any indicators of force, fraud, or coercion.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https://humantraffickinghotline.org/sites/default/files/AMP%20Model.pdf  </a:t>
            </a:r>
          </a:p>
          <a:p>
            <a:endParaRPr lang="en-US" altLang="x-none" dirty="0">
              <a:ea typeface="ＭＳ Ｐゴシック" charset="-128"/>
            </a:endParaRPr>
          </a:p>
        </p:txBody>
      </p:sp>
      <p:sp>
        <p:nvSpPr>
          <p:cNvPr id="4" name="Slide Number Placeholder 3"/>
          <p:cNvSpPr>
            <a:spLocks noGrp="1"/>
          </p:cNvSpPr>
          <p:nvPr>
            <p:ph type="sldNum" sz="quarter" idx="5"/>
          </p:nvPr>
        </p:nvSpPr>
        <p:spPr/>
        <p:txBody>
          <a:bodyPr/>
          <a:lstStyle/>
          <a:p>
            <a:pPr>
              <a:defRPr/>
            </a:pPr>
            <a:fld id="{6131C976-F431-A540-A61D-9C1C4C6AC0BA}" type="slidenum">
              <a:rPr lang="en-US" smtClean="0"/>
              <a:pPr>
                <a:defRPr/>
              </a:pPr>
              <a:t>7</a:t>
            </a:fld>
            <a:endParaRPr lang="en-US" dirty="0"/>
          </a:p>
        </p:txBody>
      </p:sp>
    </p:spTree>
    <p:extLst>
      <p:ext uri="{BB962C8B-B14F-4D97-AF65-F5344CB8AC3E}">
        <p14:creationId xmlns:p14="http://schemas.microsoft.com/office/powerpoint/2010/main" val="702813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8</a:t>
            </a:fld>
            <a:endParaRPr lang="en-US" dirty="0"/>
          </a:p>
        </p:txBody>
      </p:sp>
    </p:spTree>
    <p:extLst>
      <p:ext uri="{BB962C8B-B14F-4D97-AF65-F5344CB8AC3E}">
        <p14:creationId xmlns:p14="http://schemas.microsoft.com/office/powerpoint/2010/main" val="1378253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9</a:t>
            </a:fld>
            <a:endParaRPr lang="en-US" dirty="0"/>
          </a:p>
        </p:txBody>
      </p:sp>
    </p:spTree>
    <p:extLst>
      <p:ext uri="{BB962C8B-B14F-4D97-AF65-F5344CB8AC3E}">
        <p14:creationId xmlns:p14="http://schemas.microsoft.com/office/powerpoint/2010/main" val="1182290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10</a:t>
            </a:fld>
            <a:endParaRPr lang="en-US" dirty="0"/>
          </a:p>
        </p:txBody>
      </p:sp>
    </p:spTree>
    <p:extLst>
      <p:ext uri="{BB962C8B-B14F-4D97-AF65-F5344CB8AC3E}">
        <p14:creationId xmlns:p14="http://schemas.microsoft.com/office/powerpoint/2010/main" val="189569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77788" y="687388"/>
            <a:ext cx="6959601" cy="39147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9" name="Notes Placeholder 2"/>
          <p:cNvSpPr>
            <a:spLocks noGrp="1"/>
          </p:cNvSpPr>
          <p:nvPr>
            <p:ph type="body" idx="1"/>
          </p:nvPr>
        </p:nvSpPr>
        <p:spPr bwMode="auto">
          <a:xfrm>
            <a:off x="687388" y="4678363"/>
            <a:ext cx="5487987" cy="3565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defRPr/>
            </a:pPr>
            <a:r>
              <a:rPr lang="en-US" sz="2000" b="1" dirty="0" smtClean="0">
                <a:ea typeface="ＭＳ Ｐゴシック" pitchFamily="34" charset="-128"/>
              </a:rPr>
              <a:t>National Human Trafficking Resource Center</a:t>
            </a:r>
          </a:p>
          <a:p>
            <a:pPr marL="1257300" lvl="2" indent="-342900">
              <a:buFont typeface="Arial" panose="020B0604020202020204" pitchFamily="34" charset="0"/>
              <a:buChar char="•"/>
              <a:defRPr/>
            </a:pPr>
            <a:r>
              <a:rPr lang="en-US" sz="2000" dirty="0" smtClean="0">
                <a:ea typeface="ＭＳ Ｐゴシック" pitchFamily="34" charset="-128"/>
              </a:rPr>
              <a:t>All-time US statistics: 25,696 Cases / 51,823 Survivors Identified</a:t>
            </a:r>
          </a:p>
          <a:p>
            <a:pPr marL="1257300" lvl="2" indent="-342900">
              <a:buFont typeface="Arial" panose="020B0604020202020204" pitchFamily="34" charset="0"/>
              <a:buChar char="•"/>
              <a:defRPr/>
            </a:pPr>
            <a:r>
              <a:rPr lang="en-US" sz="2000" dirty="0" smtClean="0">
                <a:ea typeface="ＭＳ Ｐゴシック" pitchFamily="34" charset="-128"/>
              </a:rPr>
              <a:t>2015 US statistics: 5,544 Cases / 75% Sex Trafficking</a:t>
            </a:r>
          </a:p>
          <a:p>
            <a:pPr marL="1257300" lvl="2" indent="-342900">
              <a:buFont typeface="Arial" panose="020B0604020202020204" pitchFamily="34" charset="0"/>
              <a:buChar char="•"/>
              <a:defRPr/>
            </a:pPr>
            <a:r>
              <a:rPr lang="en-US" sz="2000" dirty="0" smtClean="0">
                <a:ea typeface="ＭＳ Ｐゴシック" pitchFamily="34" charset="-128"/>
              </a:rPr>
              <a:t>2015 NJ statistics: 169 Cases / 82% Sex Trafficking (54% minors)</a:t>
            </a:r>
          </a:p>
          <a:p>
            <a:pPr marL="223838" indent="-223838" eaLnBrk="1" hangingPunct="1">
              <a:lnSpc>
                <a:spcPct val="110000"/>
              </a:lnSpc>
            </a:pPr>
            <a:endParaRPr lang="x-none" altLang="x-none" sz="1400">
              <a:latin typeface="Arial" charset="0"/>
              <a:ea typeface="ＭＳ Ｐゴシック" charset="-128"/>
            </a:endParaRPr>
          </a:p>
        </p:txBody>
      </p:sp>
      <p:sp>
        <p:nvSpPr>
          <p:cNvPr id="4" name="Slide Number Placeholder 3"/>
          <p:cNvSpPr>
            <a:spLocks noGrp="1"/>
          </p:cNvSpPr>
          <p:nvPr>
            <p:ph type="sldNum" sz="quarter" idx="5"/>
          </p:nvPr>
        </p:nvSpPr>
        <p:spPr/>
        <p:txBody>
          <a:bodyPr/>
          <a:lstStyle/>
          <a:p>
            <a:pPr>
              <a:defRPr/>
            </a:pPr>
            <a:fld id="{1A8D0908-ED2A-CF48-BCA7-092AAB0F4900}" type="slidenum">
              <a:rPr lang="en-US" smtClean="0"/>
              <a:pPr>
                <a:defRPr/>
              </a:pPr>
              <a:t>11</a:t>
            </a:fld>
            <a:endParaRPr lang="en-US" dirty="0"/>
          </a:p>
        </p:txBody>
      </p:sp>
    </p:spTree>
    <p:extLst>
      <p:ext uri="{BB962C8B-B14F-4D97-AF65-F5344CB8AC3E}">
        <p14:creationId xmlns:p14="http://schemas.microsoft.com/office/powerpoint/2010/main" val="1641715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12</a:t>
            </a:fld>
            <a:endParaRPr lang="en-US" dirty="0"/>
          </a:p>
        </p:txBody>
      </p:sp>
    </p:spTree>
    <p:extLst>
      <p:ext uri="{BB962C8B-B14F-4D97-AF65-F5344CB8AC3E}">
        <p14:creationId xmlns:p14="http://schemas.microsoft.com/office/powerpoint/2010/main" val="87138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Has been in operation since December 2007.</a:t>
            </a:r>
          </a:p>
          <a:p>
            <a:r>
              <a:rPr lang="en-US" dirty="0" smtClean="0"/>
              <a:t>Our mission is to provide human trafficking victims and survivors with access to critical support and services to get help and stay safe, and to equip the anti-trafficking community with the tools to effectively combat all forms of human trafficking. </a:t>
            </a:r>
          </a:p>
          <a:p>
            <a:r>
              <a:rPr lang="en-US" dirty="0" smtClean="0"/>
              <a:t>We offer round-the-clock access to a safe space to report tips, seek services, and ask for help. We also provide information, statistics, and resources on a wide range of topics related to human trafficking.</a:t>
            </a:r>
            <a:br>
              <a:rPr lang="en-US" dirty="0" smtClean="0"/>
            </a:br>
            <a:endParaRPr lang="en-US" dirty="0" smtClean="0"/>
          </a:p>
          <a:p>
            <a:r>
              <a:rPr lang="en-US" dirty="0" smtClean="0"/>
              <a:t>https://humantraffickinghotline.org/mission</a:t>
            </a:r>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13</a:t>
            </a:fld>
            <a:endParaRPr lang="en-US" dirty="0"/>
          </a:p>
        </p:txBody>
      </p:sp>
    </p:spTree>
    <p:extLst>
      <p:ext uri="{BB962C8B-B14F-4D97-AF65-F5344CB8AC3E}">
        <p14:creationId xmlns:p14="http://schemas.microsoft.com/office/powerpoint/2010/main" val="568778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14</a:t>
            </a:fld>
            <a:endParaRPr lang="en-US" dirty="0"/>
          </a:p>
        </p:txBody>
      </p:sp>
    </p:spTree>
    <p:extLst>
      <p:ext uri="{BB962C8B-B14F-4D97-AF65-F5344CB8AC3E}">
        <p14:creationId xmlns:p14="http://schemas.microsoft.com/office/powerpoint/2010/main" val="2100641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tx1"/>
                </a:solidFill>
                <a:latin typeface="Garamond" pitchFamily="18" charset="0"/>
              </a:defRPr>
            </a:lvl1pPr>
            <a:lvl2pPr marL="732139" indent="-281591" eaLnBrk="0" hangingPunct="0">
              <a:defRPr sz="2800" b="1">
                <a:solidFill>
                  <a:schemeClr val="tx1"/>
                </a:solidFill>
                <a:latin typeface="Garamond" pitchFamily="18" charset="0"/>
              </a:defRPr>
            </a:lvl2pPr>
            <a:lvl3pPr marL="1126367" indent="-225273" eaLnBrk="0" hangingPunct="0">
              <a:defRPr sz="2800" b="1">
                <a:solidFill>
                  <a:schemeClr val="tx1"/>
                </a:solidFill>
                <a:latin typeface="Garamond" pitchFamily="18" charset="0"/>
              </a:defRPr>
            </a:lvl3pPr>
            <a:lvl4pPr marL="1576914" indent="-225273" eaLnBrk="0" hangingPunct="0">
              <a:defRPr sz="2800" b="1">
                <a:solidFill>
                  <a:schemeClr val="tx1"/>
                </a:solidFill>
                <a:latin typeface="Garamond" pitchFamily="18" charset="0"/>
              </a:defRPr>
            </a:lvl4pPr>
            <a:lvl5pPr marL="2027460" indent="-225273" eaLnBrk="0" hangingPunct="0">
              <a:defRPr sz="2800" b="1">
                <a:solidFill>
                  <a:schemeClr val="tx1"/>
                </a:solidFill>
                <a:latin typeface="Garamond" pitchFamily="18" charset="0"/>
              </a:defRPr>
            </a:lvl5pPr>
            <a:lvl6pPr marL="2478007" indent="-225273" eaLnBrk="0" fontAlgn="base" hangingPunct="0">
              <a:lnSpc>
                <a:spcPct val="80000"/>
              </a:lnSpc>
              <a:spcBef>
                <a:spcPct val="20000"/>
              </a:spcBef>
              <a:spcAft>
                <a:spcPct val="0"/>
              </a:spcAft>
              <a:defRPr sz="2800" b="1">
                <a:solidFill>
                  <a:schemeClr val="tx1"/>
                </a:solidFill>
                <a:latin typeface="Garamond" pitchFamily="18" charset="0"/>
              </a:defRPr>
            </a:lvl6pPr>
            <a:lvl7pPr marL="2928554" indent="-225273" eaLnBrk="0" fontAlgn="base" hangingPunct="0">
              <a:lnSpc>
                <a:spcPct val="80000"/>
              </a:lnSpc>
              <a:spcBef>
                <a:spcPct val="20000"/>
              </a:spcBef>
              <a:spcAft>
                <a:spcPct val="0"/>
              </a:spcAft>
              <a:defRPr sz="2800" b="1">
                <a:solidFill>
                  <a:schemeClr val="tx1"/>
                </a:solidFill>
                <a:latin typeface="Garamond" pitchFamily="18" charset="0"/>
              </a:defRPr>
            </a:lvl7pPr>
            <a:lvl8pPr marL="3379100" indent="-225273" eaLnBrk="0" fontAlgn="base" hangingPunct="0">
              <a:lnSpc>
                <a:spcPct val="80000"/>
              </a:lnSpc>
              <a:spcBef>
                <a:spcPct val="20000"/>
              </a:spcBef>
              <a:spcAft>
                <a:spcPct val="0"/>
              </a:spcAft>
              <a:defRPr sz="2800" b="1">
                <a:solidFill>
                  <a:schemeClr val="tx1"/>
                </a:solidFill>
                <a:latin typeface="Garamond" pitchFamily="18" charset="0"/>
              </a:defRPr>
            </a:lvl8pPr>
            <a:lvl9pPr marL="3829648" indent="-225273" eaLnBrk="0" fontAlgn="base" hangingPunct="0">
              <a:lnSpc>
                <a:spcPct val="80000"/>
              </a:lnSpc>
              <a:spcBef>
                <a:spcPct val="20000"/>
              </a:spcBef>
              <a:spcAft>
                <a:spcPct val="0"/>
              </a:spcAft>
              <a:defRPr sz="2800" b="1">
                <a:solidFill>
                  <a:schemeClr val="tx1"/>
                </a:solidFill>
                <a:latin typeface="Garamond" pitchFamily="18" charset="0"/>
              </a:defRPr>
            </a:lvl9pPr>
          </a:lstStyle>
          <a:p>
            <a:pPr eaLnBrk="1" hangingPunct="1">
              <a:defRPr/>
            </a:pPr>
            <a:fld id="{B4C392F6-2140-3E47-B542-93420F2CA11F}" type="slidenum">
              <a:rPr lang="en-US" altLang="en-US" sz="1200" b="0">
                <a:latin typeface="Arial" charset="0"/>
              </a:rPr>
              <a:pPr eaLnBrk="1" hangingPunct="1">
                <a:defRPr/>
              </a:pPr>
              <a:t>15</a:t>
            </a:fld>
            <a:endParaRPr lang="en-US" altLang="en-US" sz="1200" b="0" dirty="0">
              <a:latin typeface="Arial" charset="0"/>
            </a:endParaRPr>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6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r>
              <a:rPr lang="en-US" altLang="en-US" dirty="0" smtClean="0">
                <a:ea typeface="ＭＳ Ｐゴシック" charset="-128"/>
              </a:rPr>
              <a:t>Casinos;</a:t>
            </a:r>
            <a:r>
              <a:rPr lang="en-US" altLang="en-US" baseline="0" dirty="0" smtClean="0">
                <a:ea typeface="ＭＳ Ｐゴシック" charset="-128"/>
              </a:rPr>
              <a:t>  prostitution</a:t>
            </a:r>
            <a:endParaRPr lang="en-US" altLang="en-US" dirty="0">
              <a:ea typeface="ＭＳ Ｐゴシック" charset="-128"/>
            </a:endParaRPr>
          </a:p>
        </p:txBody>
      </p:sp>
    </p:spTree>
    <p:extLst>
      <p:ext uri="{BB962C8B-B14F-4D97-AF65-F5344CB8AC3E}">
        <p14:creationId xmlns:p14="http://schemas.microsoft.com/office/powerpoint/2010/main" val="1279835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Victim image not met</a:t>
            </a:r>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16</a:t>
            </a:fld>
            <a:endParaRPr lang="en-US" dirty="0"/>
          </a:p>
        </p:txBody>
      </p:sp>
    </p:spTree>
    <p:extLst>
      <p:ext uri="{BB962C8B-B14F-4D97-AF65-F5344CB8AC3E}">
        <p14:creationId xmlns:p14="http://schemas.microsoft.com/office/powerpoint/2010/main" val="1953990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17</a:t>
            </a:fld>
            <a:endParaRPr lang="en-US" dirty="0"/>
          </a:p>
        </p:txBody>
      </p:sp>
    </p:spTree>
    <p:extLst>
      <p:ext uri="{BB962C8B-B14F-4D97-AF65-F5344CB8AC3E}">
        <p14:creationId xmlns:p14="http://schemas.microsoft.com/office/powerpoint/2010/main" val="15339532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Bipartisan Act   Signed into Law by President Obama</a:t>
            </a:r>
          </a:p>
          <a:p>
            <a:r>
              <a:rPr lang="en-US" dirty="0" smtClean="0"/>
              <a:t> S. 178, The Justice for Victims of Trafficking Act works </a:t>
            </a:r>
          </a:p>
          <a:p>
            <a:r>
              <a:rPr lang="en-US" dirty="0" smtClean="0"/>
              <a:t>to fight human trafficking by reducing demand for sex trafficking, providing more services for victims, depriving convicted offenders of criminal assets and using forfeited assets to satisfy restitution orders for victims, and giving law enforcement more and better tools to fight sex trafficking.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18</a:t>
            </a:fld>
            <a:endParaRPr lang="en-US" dirty="0"/>
          </a:p>
        </p:txBody>
      </p:sp>
    </p:spTree>
    <p:extLst>
      <p:ext uri="{BB962C8B-B14F-4D97-AF65-F5344CB8AC3E}">
        <p14:creationId xmlns:p14="http://schemas.microsoft.com/office/powerpoint/2010/main" val="1008839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Signs of Victimization</a:t>
            </a:r>
          </a:p>
          <a:p>
            <a:endParaRPr lang="en-US" dirty="0" smtClean="0"/>
          </a:p>
          <a:p>
            <a:r>
              <a:rPr lang="en-US" dirty="0" smtClean="0"/>
              <a:t>Physical</a:t>
            </a:r>
            <a:r>
              <a:rPr lang="en-US" baseline="0" dirty="0" smtClean="0"/>
              <a:t> effects include</a:t>
            </a:r>
          </a:p>
          <a:p>
            <a:pPr marL="228600" indent="-228600">
              <a:buFont typeface="+mj-lt"/>
              <a:buAutoNum type="arabicPeriod"/>
            </a:pPr>
            <a:r>
              <a:rPr lang="en-US" baseline="0" dirty="0" smtClean="0"/>
              <a:t>	inflicted injuries</a:t>
            </a:r>
          </a:p>
          <a:p>
            <a:pPr marL="228600" indent="-228600">
              <a:buFont typeface="+mj-lt"/>
              <a:buAutoNum type="arabicPeriod"/>
            </a:pPr>
            <a:r>
              <a:rPr lang="en-US" baseline="0" dirty="0" smtClean="0"/>
              <a:t>STD, HIV</a:t>
            </a:r>
          </a:p>
          <a:p>
            <a:pPr marL="228600" indent="-228600">
              <a:buFont typeface="+mj-lt"/>
              <a:buAutoNum type="arabicPeriod"/>
            </a:pPr>
            <a:r>
              <a:rPr lang="en-US" baseline="0" dirty="0" smtClean="0"/>
              <a:t>Pregnancy and complications related to</a:t>
            </a:r>
          </a:p>
          <a:p>
            <a:pPr marL="228600" indent="-228600">
              <a:buFont typeface="+mj-lt"/>
              <a:buAutoNum type="arabicPeriod"/>
            </a:pPr>
            <a:r>
              <a:rPr lang="en-US" baseline="0" dirty="0" smtClean="0"/>
              <a:t>Infertility and ectopic risks</a:t>
            </a:r>
          </a:p>
          <a:p>
            <a:pPr marL="228600" indent="-228600">
              <a:buFont typeface="+mj-lt"/>
              <a:buAutoNum type="arabicPeriod"/>
            </a:pPr>
            <a:r>
              <a:rPr lang="en-US" baseline="0" dirty="0" smtClean="0"/>
              <a:t>Substance use and misuse</a:t>
            </a:r>
          </a:p>
          <a:p>
            <a:pPr marL="228600" indent="-228600">
              <a:buFont typeface="+mj-lt"/>
              <a:buAutoNum type="arabicPeriod"/>
            </a:pPr>
            <a:r>
              <a:rPr lang="en-US" baseline="0" dirty="0" smtClean="0"/>
              <a:t>Malnutrition and dehydration</a:t>
            </a:r>
          </a:p>
          <a:p>
            <a:pPr marL="228600" indent="-228600">
              <a:buFont typeface="+mj-lt"/>
              <a:buAutoNum type="arabicPeriod"/>
            </a:pPr>
            <a:r>
              <a:rPr lang="en-US" baseline="0" dirty="0" smtClean="0"/>
              <a:t>Non sexual infections ( TB, wound infections that are not healing properly, UTI- chronic)</a:t>
            </a:r>
          </a:p>
          <a:p>
            <a:pPr marL="228600" indent="-228600">
              <a:buFont typeface="+mj-lt"/>
              <a:buAutoNum type="arabicPeriod"/>
            </a:pPr>
            <a:r>
              <a:rPr lang="en-US" baseline="0" dirty="0" smtClean="0"/>
              <a:t>Untreated medial conditions requiring more attention</a:t>
            </a:r>
          </a:p>
          <a:p>
            <a:pPr marL="228600" indent="-228600">
              <a:buFont typeface="+mj-lt"/>
              <a:buAutoNum type="arabicPeriod"/>
            </a:pPr>
            <a:r>
              <a:rPr lang="en-US" baseline="0" dirty="0" smtClean="0"/>
              <a:t>Chronic pain and fatigue</a:t>
            </a:r>
          </a:p>
          <a:p>
            <a:pPr marL="228600" indent="-228600">
              <a:buFont typeface="+mj-lt"/>
              <a:buAutoNum type="arabicPeriod"/>
            </a:pPr>
            <a:r>
              <a:rPr lang="en-US" baseline="0" dirty="0" smtClean="0"/>
              <a:t>Dental complications related to trauma	</a:t>
            </a:r>
          </a:p>
          <a:p>
            <a:pPr marL="228600" indent="-228600">
              <a:buFont typeface="+mj-lt"/>
              <a:buAutoNum type="arabicPeriod"/>
            </a:pPr>
            <a:endParaRPr lang="en-US" baseline="0" dirty="0" smtClean="0"/>
          </a:p>
          <a:p>
            <a:pPr marL="228600" indent="-228600">
              <a:buFont typeface="+mj-lt"/>
              <a:buAutoNum type="arabicPeriod"/>
            </a:pP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6882B7A1-3B97-3C4B-AAF1-94B372355F98}" type="slidenum">
              <a:rPr lang="en-US" smtClean="0"/>
              <a:t>19</a:t>
            </a:fld>
            <a:endParaRPr lang="en-US" dirty="0"/>
          </a:p>
        </p:txBody>
      </p:sp>
    </p:spTree>
    <p:extLst>
      <p:ext uri="{BB962C8B-B14F-4D97-AF65-F5344CB8AC3E}">
        <p14:creationId xmlns:p14="http://schemas.microsoft.com/office/powerpoint/2010/main" val="1176974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 flags to look</a:t>
            </a:r>
            <a:r>
              <a:rPr lang="en-US" baseline="0" dirty="0" smtClean="0"/>
              <a:t> for when suspecting victimization of Human Trafficking</a:t>
            </a:r>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20</a:t>
            </a:fld>
            <a:endParaRPr lang="en-US" dirty="0"/>
          </a:p>
        </p:txBody>
      </p:sp>
    </p:spTree>
    <p:extLst>
      <p:ext uri="{BB962C8B-B14F-4D97-AF65-F5344CB8AC3E}">
        <p14:creationId xmlns:p14="http://schemas.microsoft.com/office/powerpoint/2010/main" val="845340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Important</a:t>
            </a:r>
            <a:r>
              <a:rPr lang="en-US" baseline="0" dirty="0" smtClean="0"/>
              <a:t> to assess risk for the patient and no place them in additional danger during the interview.  At times, the coercer will be in the room with the patient either answer all the questions, or not allowing the patient to divulge any information.</a:t>
            </a:r>
          </a:p>
          <a:p>
            <a:endParaRPr lang="en-US" baseline="0" dirty="0" smtClean="0"/>
          </a:p>
          <a:p>
            <a:r>
              <a:rPr lang="en-US" baseline="0" dirty="0" smtClean="0"/>
              <a:t>It is important to interview the patient alone in a safe environment.  Reinforce that confidentiality will be maintained, however, reporting laws may require you to speak up if they are victimized.</a:t>
            </a:r>
          </a:p>
          <a:p>
            <a:endParaRPr lang="en-US" baseline="0" dirty="0" smtClean="0"/>
          </a:p>
          <a:p>
            <a:r>
              <a:rPr lang="en-US" baseline="0" dirty="0" smtClean="0"/>
              <a:t>Need to build trust with the victim and maintain a good rapport</a:t>
            </a:r>
          </a:p>
          <a:p>
            <a:endParaRPr lang="en-US" baseline="0" dirty="0" smtClean="0"/>
          </a:p>
          <a:p>
            <a:r>
              <a:rPr lang="en-US" baseline="0" dirty="0" smtClean="0"/>
              <a:t>Emphasize they are free to not answer any questions that may make them uncomfortable</a:t>
            </a:r>
          </a:p>
          <a:p>
            <a:endParaRPr lang="en-US" baseline="0" dirty="0" smtClean="0"/>
          </a:p>
          <a:p>
            <a:r>
              <a:rPr lang="en-US" baseline="0" dirty="0" smtClean="0"/>
              <a:t>Monitor for signs of victimization *eye contact, unexplained trauma, tearfulness, tenseness, posture, and sweating</a:t>
            </a:r>
          </a:p>
          <a:p>
            <a:endParaRPr lang="en-US" dirty="0" smtClean="0"/>
          </a:p>
          <a:p>
            <a:endParaRPr lang="en-US" dirty="0" smtClean="0"/>
          </a:p>
          <a:p>
            <a:r>
              <a:rPr lang="en-US" dirty="0" smtClean="0"/>
              <a:t>Aggressive </a:t>
            </a:r>
            <a:r>
              <a:rPr lang="en-US" dirty="0" smtClean="0"/>
              <a:t>attempts to confirm a suspicion about trafficking and obtain an admission or disclosure can be psychologically harmful for the trafficked person, potentially triggering intense stress, anxiety, and fear</a:t>
            </a:r>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21</a:t>
            </a:fld>
            <a:endParaRPr lang="en-US" dirty="0"/>
          </a:p>
        </p:txBody>
      </p:sp>
    </p:spTree>
    <p:extLst>
      <p:ext uri="{BB962C8B-B14F-4D97-AF65-F5344CB8AC3E}">
        <p14:creationId xmlns:p14="http://schemas.microsoft.com/office/powerpoint/2010/main" val="1777003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Physical</a:t>
            </a:r>
            <a:r>
              <a:rPr lang="en-US" baseline="0" dirty="0" smtClean="0"/>
              <a:t> effects include</a:t>
            </a:r>
          </a:p>
          <a:p>
            <a:pPr marL="228600" indent="-228600">
              <a:buFont typeface="+mj-lt"/>
              <a:buAutoNum type="arabicPeriod"/>
            </a:pPr>
            <a:r>
              <a:rPr lang="en-US" baseline="0" dirty="0" smtClean="0"/>
              <a:t>	inflicted injuries</a:t>
            </a:r>
          </a:p>
          <a:p>
            <a:pPr marL="228600" indent="-228600">
              <a:buFont typeface="+mj-lt"/>
              <a:buAutoNum type="arabicPeriod"/>
            </a:pPr>
            <a:r>
              <a:rPr lang="en-US" baseline="0" dirty="0" smtClean="0"/>
              <a:t>STD, HIV</a:t>
            </a:r>
          </a:p>
          <a:p>
            <a:pPr marL="228600" indent="-228600">
              <a:buFont typeface="+mj-lt"/>
              <a:buAutoNum type="arabicPeriod"/>
            </a:pPr>
            <a:r>
              <a:rPr lang="en-US" baseline="0" dirty="0" smtClean="0"/>
              <a:t>Pregnancy and complications related to</a:t>
            </a:r>
          </a:p>
          <a:p>
            <a:pPr marL="228600" indent="-228600">
              <a:buFont typeface="+mj-lt"/>
              <a:buAutoNum type="arabicPeriod"/>
            </a:pPr>
            <a:r>
              <a:rPr lang="en-US" baseline="0" dirty="0" smtClean="0"/>
              <a:t>Infertility and ectopic risks</a:t>
            </a:r>
          </a:p>
          <a:p>
            <a:pPr marL="228600" indent="-228600">
              <a:buFont typeface="+mj-lt"/>
              <a:buAutoNum type="arabicPeriod"/>
            </a:pPr>
            <a:r>
              <a:rPr lang="en-US" baseline="0" dirty="0" smtClean="0"/>
              <a:t>Substance use and misuse</a:t>
            </a:r>
          </a:p>
          <a:p>
            <a:pPr marL="228600" indent="-228600">
              <a:buFont typeface="+mj-lt"/>
              <a:buAutoNum type="arabicPeriod"/>
            </a:pPr>
            <a:r>
              <a:rPr lang="en-US" baseline="0" dirty="0" smtClean="0"/>
              <a:t>Malnutrition and dehydration</a:t>
            </a:r>
          </a:p>
          <a:p>
            <a:pPr marL="228600" indent="-228600">
              <a:buFont typeface="+mj-lt"/>
              <a:buAutoNum type="arabicPeriod"/>
            </a:pPr>
            <a:r>
              <a:rPr lang="en-US" baseline="0" dirty="0" smtClean="0"/>
              <a:t>Non sexual infections ( TB, wound infections that are not healing properly, UTI- chronic)</a:t>
            </a:r>
          </a:p>
          <a:p>
            <a:pPr marL="228600" indent="-228600">
              <a:buFont typeface="+mj-lt"/>
              <a:buAutoNum type="arabicPeriod"/>
            </a:pPr>
            <a:r>
              <a:rPr lang="en-US" baseline="0" dirty="0" smtClean="0"/>
              <a:t>Untreated medial conditions requiring more attention</a:t>
            </a:r>
          </a:p>
          <a:p>
            <a:pPr marL="228600" indent="-228600">
              <a:buFont typeface="+mj-lt"/>
              <a:buAutoNum type="arabicPeriod"/>
            </a:pPr>
            <a:r>
              <a:rPr lang="en-US" baseline="0" dirty="0" smtClean="0"/>
              <a:t>Chronic pain and fatigue</a:t>
            </a:r>
          </a:p>
          <a:p>
            <a:pPr marL="228600" indent="-228600">
              <a:buFont typeface="+mj-lt"/>
              <a:buAutoNum type="arabicPeriod"/>
            </a:pPr>
            <a:r>
              <a:rPr lang="en-US" baseline="0" dirty="0" smtClean="0"/>
              <a:t>Dental complications related to trauma</a:t>
            </a:r>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22</a:t>
            </a:fld>
            <a:endParaRPr lang="en-US" dirty="0"/>
          </a:p>
        </p:txBody>
      </p:sp>
    </p:spTree>
    <p:extLst>
      <p:ext uri="{BB962C8B-B14F-4D97-AF65-F5344CB8AC3E}">
        <p14:creationId xmlns:p14="http://schemas.microsoft.com/office/powerpoint/2010/main" val="541556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enlist professional medical interpreters when needed, and to explain the legal limitations of confidentiality (i.e., mandatory reporting requirements) can undermine the autonomy of patients </a:t>
            </a:r>
          </a:p>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24</a:t>
            </a:fld>
            <a:endParaRPr lang="en-US" dirty="0"/>
          </a:p>
        </p:txBody>
      </p:sp>
    </p:spTree>
    <p:extLst>
      <p:ext uri="{BB962C8B-B14F-4D97-AF65-F5344CB8AC3E}">
        <p14:creationId xmlns:p14="http://schemas.microsoft.com/office/powerpoint/2010/main" val="931943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25</a:t>
            </a:fld>
            <a:endParaRPr lang="en-US" dirty="0"/>
          </a:p>
        </p:txBody>
      </p:sp>
    </p:spTree>
    <p:extLst>
      <p:ext uri="{BB962C8B-B14F-4D97-AF65-F5344CB8AC3E}">
        <p14:creationId xmlns:p14="http://schemas.microsoft.com/office/powerpoint/2010/main" val="610502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Consequently, health care professionals are at a </a:t>
            </a:r>
            <a:r>
              <a:rPr lang="en-US" b="1" dirty="0" smtClean="0"/>
              <a:t>disadvantage because they can be ill prepared to comprehensively assess </a:t>
            </a:r>
            <a:r>
              <a:rPr lang="en-US" dirty="0" smtClean="0"/>
              <a:t>and respond to the full and complex spectrum of trafficked persons’ health needs </a:t>
            </a:r>
            <a:r>
              <a:rPr lang="en-US"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finding and the NJ statistical data led us to conduct a study this year on the </a:t>
            </a:r>
            <a:r>
              <a:rPr lang="mr-IN" baseline="0" dirty="0" smtClean="0"/>
              <a:t>…</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26</a:t>
            </a:fld>
            <a:endParaRPr lang="en-US" dirty="0"/>
          </a:p>
        </p:txBody>
      </p:sp>
    </p:spTree>
    <p:extLst>
      <p:ext uri="{BB962C8B-B14F-4D97-AF65-F5344CB8AC3E}">
        <p14:creationId xmlns:p14="http://schemas.microsoft.com/office/powerpoint/2010/main" val="1581746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purpose of this study is to determine the level of awareness of New Jersey state nurse practitioners of signs and symptoms exhibited by a potential victim of HT, and resource assistance available for suspected HT victims.  Through this online survey of New Jersey state nurse practitioners, our intent is to gain insight into the current state of knowledge and understanding of nurse practitioners’ ability to assess HT victims and provide appropriate resource assistance. Armed with this information, the researchers can further determine the HT education needs of New Jersey nurse practitioners and implement a plan to provide the necessary education.   Your participation in this study will help to increase the chances that HT victims will be helped. You will be one of approximately 120,000 actively working nurse practitioners in New Jersey.</a:t>
            </a:r>
          </a:p>
          <a:p>
            <a:r>
              <a:rPr lang="en-US" sz="1200" b="1" u="none" strike="noStrike"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27</a:t>
            </a:fld>
            <a:endParaRPr lang="en-US" dirty="0"/>
          </a:p>
        </p:txBody>
      </p:sp>
    </p:spTree>
    <p:extLst>
      <p:ext uri="{BB962C8B-B14F-4D97-AF65-F5344CB8AC3E}">
        <p14:creationId xmlns:p14="http://schemas.microsoft.com/office/powerpoint/2010/main" val="7192921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Those who are unfamiliar or uneducated</a:t>
            </a:r>
            <a:r>
              <a:rPr lang="en-US" baseline="0" dirty="0" smtClean="0"/>
              <a:t> about HT don’t see it as a problem</a:t>
            </a:r>
          </a:p>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28</a:t>
            </a:fld>
            <a:endParaRPr lang="en-US" dirty="0"/>
          </a:p>
        </p:txBody>
      </p:sp>
    </p:spTree>
    <p:extLst>
      <p:ext uri="{BB962C8B-B14F-4D97-AF65-F5344CB8AC3E}">
        <p14:creationId xmlns:p14="http://schemas.microsoft.com/office/powerpoint/2010/main" val="1824215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29</a:t>
            </a:fld>
            <a:endParaRPr lang="en-US" dirty="0"/>
          </a:p>
        </p:txBody>
      </p:sp>
    </p:spTree>
    <p:extLst>
      <p:ext uri="{BB962C8B-B14F-4D97-AF65-F5344CB8AC3E}">
        <p14:creationId xmlns:p14="http://schemas.microsoft.com/office/powerpoint/2010/main" val="347865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Including agricultural work, factory work, domestic servitude, and the service industry.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Women and girls enslaved in commercial sex also are forced to endure sex </a:t>
            </a:r>
          </a:p>
          <a:p>
            <a:pPr lvl="1"/>
            <a:r>
              <a:rPr lang="en-US" dirty="0" smtClean="0"/>
              <a:t>with multiple partners, </a:t>
            </a:r>
          </a:p>
          <a:p>
            <a:pPr lvl="1"/>
            <a:r>
              <a:rPr lang="en-US" dirty="0" smtClean="0"/>
              <a:t>many of whom may also have had unprotected sex with multiple partners</a:t>
            </a:r>
          </a:p>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30</a:t>
            </a:fld>
            <a:endParaRPr lang="en-US" dirty="0"/>
          </a:p>
        </p:txBody>
      </p:sp>
    </p:spTree>
    <p:extLst>
      <p:ext uri="{BB962C8B-B14F-4D97-AF65-F5344CB8AC3E}">
        <p14:creationId xmlns:p14="http://schemas.microsoft.com/office/powerpoint/2010/main" val="9578505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Centers for Disease Control and Prevention has specific recommendations for hepatitis B and human papillomavirus vaccination, as well as HIV prophylaxis</a:t>
            </a:r>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31</a:t>
            </a:fld>
            <a:endParaRPr lang="en-US" dirty="0"/>
          </a:p>
        </p:txBody>
      </p:sp>
    </p:spTree>
    <p:extLst>
      <p:ext uri="{BB962C8B-B14F-4D97-AF65-F5344CB8AC3E}">
        <p14:creationId xmlns:p14="http://schemas.microsoft.com/office/powerpoint/2010/main" val="19120907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Often injuries inflicted don’t heal properly, as traffickers force victims to continue to serve clients without seeking medical attention. </a:t>
            </a:r>
          </a:p>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32</a:t>
            </a:fld>
            <a:endParaRPr lang="en-US" dirty="0"/>
          </a:p>
        </p:txBody>
      </p:sp>
    </p:spTree>
    <p:extLst>
      <p:ext uri="{BB962C8B-B14F-4D97-AF65-F5344CB8AC3E}">
        <p14:creationId xmlns:p14="http://schemas.microsoft.com/office/powerpoint/2010/main" val="10566582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33</a:t>
            </a:fld>
            <a:endParaRPr lang="en-US" dirty="0"/>
          </a:p>
        </p:txBody>
      </p:sp>
    </p:spTree>
    <p:extLst>
      <p:ext uri="{BB962C8B-B14F-4D97-AF65-F5344CB8AC3E}">
        <p14:creationId xmlns:p14="http://schemas.microsoft.com/office/powerpoint/2010/main" val="1713586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34</a:t>
            </a:fld>
            <a:endParaRPr lang="en-US" dirty="0"/>
          </a:p>
        </p:txBody>
      </p:sp>
    </p:spTree>
    <p:extLst>
      <p:ext uri="{BB962C8B-B14F-4D97-AF65-F5344CB8AC3E}">
        <p14:creationId xmlns:p14="http://schemas.microsoft.com/office/powerpoint/2010/main" val="3397373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35</a:t>
            </a:fld>
            <a:endParaRPr lang="en-US" dirty="0"/>
          </a:p>
        </p:txBody>
      </p:sp>
    </p:spTree>
    <p:extLst>
      <p:ext uri="{BB962C8B-B14F-4D97-AF65-F5344CB8AC3E}">
        <p14:creationId xmlns:p14="http://schemas.microsoft.com/office/powerpoint/2010/main" val="20327358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82B7A1-3B97-3C4B-AAF1-94B372355F98}" type="slidenum">
              <a:rPr lang="en-US" smtClean="0"/>
              <a:t>36</a:t>
            </a:fld>
            <a:endParaRPr lang="en-US" dirty="0"/>
          </a:p>
        </p:txBody>
      </p:sp>
    </p:spTree>
    <p:extLst>
      <p:ext uri="{BB962C8B-B14F-4D97-AF65-F5344CB8AC3E}">
        <p14:creationId xmlns:p14="http://schemas.microsoft.com/office/powerpoint/2010/main" val="1114972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8988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395818" y="6388101"/>
            <a:ext cx="5920316"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defRPr>
            </a:lvl2pPr>
            <a:lvl3pPr marL="1143000" indent="-228600" eaLnBrk="0" hangingPunct="0">
              <a:defRPr sz="2400">
                <a:solidFill>
                  <a:schemeClr val="tx1"/>
                </a:solidFill>
                <a:latin typeface="Arial" charset="0"/>
                <a:ea typeface="ヒラギノ角ゴ Pro W3" charset="0"/>
              </a:defRPr>
            </a:lvl3pPr>
            <a:lvl4pPr marL="1600200" indent="-228600" eaLnBrk="0" hangingPunct="0">
              <a:defRPr sz="2400">
                <a:solidFill>
                  <a:schemeClr val="tx1"/>
                </a:solidFill>
                <a:latin typeface="Arial" charset="0"/>
                <a:ea typeface="ヒラギノ角ゴ Pro W3" charset="0"/>
              </a:defRPr>
            </a:lvl4pPr>
            <a:lvl5pPr marL="2057400" indent="-228600" eaLnBrk="0" hangingPunct="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eaLnBrk="1" hangingPunct="1">
              <a:defRPr/>
            </a:pPr>
            <a:r>
              <a:rPr lang="en-US" sz="1400" dirty="0" smtClean="0">
                <a:solidFill>
                  <a:schemeClr val="bg1"/>
                </a:solidFill>
              </a:rPr>
              <a:t>Rutgers, The State University of New Jersey</a:t>
            </a:r>
          </a:p>
          <a:p>
            <a:pPr eaLnBrk="1" hangingPunct="1">
              <a:defRPr/>
            </a:pPr>
            <a:endParaRPr lang="en-US" sz="2400" dirty="0" smtClean="0"/>
          </a:p>
        </p:txBody>
      </p:sp>
      <p:sp>
        <p:nvSpPr>
          <p:cNvPr id="4098" name="Rectangle 2"/>
          <p:cNvSpPr>
            <a:spLocks noGrp="1" noChangeArrowheads="1"/>
          </p:cNvSpPr>
          <p:nvPr>
            <p:ph type="ctrTitle"/>
          </p:nvPr>
        </p:nvSpPr>
        <p:spPr>
          <a:xfrm>
            <a:off x="914400" y="2130426"/>
            <a:ext cx="10363200" cy="1470025"/>
          </a:xfrm>
        </p:spPr>
        <p:txBody>
          <a:bodyPr/>
          <a:lstStyle>
            <a:lvl1pPr algn="ctr">
              <a:defRPr>
                <a:solidFill>
                  <a:schemeClr val="bg1"/>
                </a:solidFill>
              </a:defRPr>
            </a:lvl1pPr>
          </a:lstStyle>
          <a:p>
            <a:r>
              <a:rPr lang="en-US" smtClean="0"/>
              <a:t>Click to edit Master title style</a:t>
            </a:r>
            <a:endParaRPr lang="en-US" dirty="0"/>
          </a:p>
        </p:txBody>
      </p:sp>
      <p:sp>
        <p:nvSpPr>
          <p:cNvPr id="4099" name="Rectangle 3"/>
          <p:cNvSpPr>
            <a:spLocks noGrp="1" noChangeArrowheads="1"/>
          </p:cNvSpPr>
          <p:nvPr>
            <p:ph type="subTitle" idx="1"/>
          </p:nvPr>
        </p:nvSpPr>
        <p:spPr>
          <a:xfrm>
            <a:off x="1828800" y="3886200"/>
            <a:ext cx="8534400" cy="1752600"/>
          </a:xfrm>
        </p:spPr>
        <p:txBody>
          <a:bodyPr/>
          <a:lstStyle>
            <a:lvl1pPr marL="0" indent="0" algn="ctr">
              <a:buFontTx/>
              <a:buNone/>
              <a:defRPr>
                <a:solidFill>
                  <a:schemeClr val="bg1"/>
                </a:solidFill>
              </a:defRPr>
            </a:lvl1pPr>
          </a:lstStyle>
          <a:p>
            <a:r>
              <a:rPr lang="en-US" smtClean="0"/>
              <a:t>Click to edit Master subtitle style</a:t>
            </a:r>
            <a:endParaRPr lang="en-US"/>
          </a:p>
        </p:txBody>
      </p:sp>
      <p:pic>
        <p:nvPicPr>
          <p:cNvPr id="2" name="Picture 1" descr="RU_SIG_SNC_REVWHITE_100K.ep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29220" y="383399"/>
            <a:ext cx="5164667" cy="1028700"/>
          </a:xfrm>
          <a:prstGeom prst="rect">
            <a:avLst/>
          </a:prstGeom>
        </p:spPr>
      </p:pic>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BB10EEE6-7D32-D44D-95E0-9F13286FF2B6}" type="slidenum">
              <a:rPr lang="en-US" smtClean="0"/>
              <a:t>‹#›</a:t>
            </a:fld>
            <a:endParaRPr lang="en-US" dirty="0"/>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fld id="{BB10EEE6-7D32-D44D-95E0-9F13286FF2B6}" type="slidenum">
              <a:rPr lang="en-US" smtClean="0"/>
              <a:t>‹#›</a:t>
            </a:fld>
            <a:endParaRPr lang="en-US"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524000"/>
            <a:ext cx="53848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524000"/>
            <a:ext cx="53848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fld id="{BB10EEE6-7D32-D44D-95E0-9F13286FF2B6}" type="slidenum">
              <a:rPr lang="en-US" smtClean="0"/>
              <a:t>‹#›</a:t>
            </a:fld>
            <a:endParaRPr lang="en-US"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fld id="{BB10EEE6-7D32-D44D-95E0-9F13286FF2B6}" type="slidenum">
              <a:rPr lang="en-US" smtClean="0"/>
              <a:t>‹#›</a:t>
            </a:fld>
            <a:endParaRPr lang="en-US"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fld id="{BB10EEE6-7D32-D44D-95E0-9F13286FF2B6}" type="slidenum">
              <a:rPr lang="en-US" smtClean="0"/>
              <a:t>‹#›</a:t>
            </a:fld>
            <a:endParaRPr lang="en-US" dirty="0"/>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BB10EEE6-7D32-D44D-95E0-9F13286FF2B6}" type="slidenum">
              <a:rPr lang="en-US" smtClean="0"/>
              <a:t>‹#›</a:t>
            </a:fld>
            <a:endParaRPr lang="en-US" dirty="0"/>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BB10EEE6-7D32-D44D-95E0-9F13286FF2B6}" type="slidenum">
              <a:rPr lang="en-US" smtClean="0"/>
              <a:t>‹#›</a:t>
            </a:fld>
            <a:endParaRPr lang="en-US"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endParaRPr lang="en-US" noProof="0" dirty="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BB10EEE6-7D32-D44D-95E0-9F13286FF2B6}" type="slidenum">
              <a:rPr lang="en-US" smtClean="0"/>
              <a:t>‹#›</a:t>
            </a:fld>
            <a:endParaRPr lang="en-US"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BB10EEE6-7D32-D44D-95E0-9F13286FF2B6}" type="slidenum">
              <a:rPr lang="en-US" smtClean="0"/>
              <a:t>‹#›</a:t>
            </a:fld>
            <a:endParaRPr lang="en-US" dirty="0"/>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448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609600"/>
            <a:ext cx="8026400" cy="5448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fld id="{BB10EEE6-7D32-D44D-95E0-9F13286FF2B6}" type="slidenum">
              <a:rPr lang="en-US" smtClean="0"/>
              <a:t>‹#›</a:t>
            </a:fld>
            <a:endParaRPr lang="en-US" dirty="0"/>
          </a:p>
        </p:txBody>
      </p:sp>
    </p:spTree>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 y="1"/>
            <a:ext cx="12189884"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09600" y="609600"/>
            <a:ext cx="10972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8" name="Rectangle 3"/>
          <p:cNvSpPr>
            <a:spLocks noGrp="1" noChangeArrowheads="1"/>
          </p:cNvSpPr>
          <p:nvPr>
            <p:ph type="body" idx="1"/>
          </p:nvPr>
        </p:nvSpPr>
        <p:spPr bwMode="auto">
          <a:xfrm>
            <a:off x="609600" y="1524000"/>
            <a:ext cx="1097280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5F5F5F"/>
                </a:solidFill>
                <a:cs typeface="Geneva" charset="0"/>
              </a:defRPr>
            </a:lvl1pPr>
          </a:lstStyle>
          <a:p>
            <a:fld id="{BB10EEE6-7D32-D44D-95E0-9F13286FF2B6}" type="slidenum">
              <a:rPr lang="en-US" smtClean="0"/>
              <a:t>‹#›</a:t>
            </a:fld>
            <a:endParaRPr lang="en-US" dirty="0"/>
          </a:p>
        </p:txBody>
      </p:sp>
      <p:sp>
        <p:nvSpPr>
          <p:cNvPr id="1031" name="Text Box 10"/>
          <p:cNvSpPr txBox="1">
            <a:spLocks noChangeArrowheads="1"/>
          </p:cNvSpPr>
          <p:nvPr/>
        </p:nvSpPr>
        <p:spPr bwMode="auto">
          <a:xfrm>
            <a:off x="6502400" y="98426"/>
            <a:ext cx="5588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Geneva" charset="0"/>
                <a:cs typeface="Geneva" charset="0"/>
              </a:defRPr>
            </a:lvl1pPr>
            <a:lvl2pPr marL="742950" indent="-285750" eaLnBrk="0" hangingPunct="0">
              <a:defRPr sz="2400">
                <a:solidFill>
                  <a:schemeClr val="tx1"/>
                </a:solidFill>
                <a:latin typeface="Arial" charset="0"/>
                <a:ea typeface="Geneva" charset="0"/>
              </a:defRPr>
            </a:lvl2pPr>
            <a:lvl3pPr marL="1143000" indent="-228600" eaLnBrk="0" hangingPunct="0">
              <a:defRPr sz="2400">
                <a:solidFill>
                  <a:schemeClr val="tx1"/>
                </a:solidFill>
                <a:latin typeface="Arial" charset="0"/>
                <a:ea typeface="Geneva" charset="0"/>
              </a:defRPr>
            </a:lvl3pPr>
            <a:lvl4pPr marL="1600200" indent="-228600" eaLnBrk="0" hangingPunct="0">
              <a:defRPr sz="2400">
                <a:solidFill>
                  <a:schemeClr val="tx1"/>
                </a:solidFill>
                <a:latin typeface="Arial" charset="0"/>
                <a:ea typeface="Geneva" charset="0"/>
              </a:defRPr>
            </a:lvl4pPr>
            <a:lvl5pPr marL="2057400" indent="-228600" eaLnBrk="0" hangingPunct="0">
              <a:defRPr sz="2400">
                <a:solidFill>
                  <a:schemeClr val="tx1"/>
                </a:solidFill>
                <a:latin typeface="Arial" charset="0"/>
                <a:ea typeface="Geneva" charset="0"/>
              </a:defRPr>
            </a:lvl5pPr>
            <a:lvl6pPr marL="2514600" indent="-228600" eaLnBrk="0" fontAlgn="base" hangingPunct="0">
              <a:spcBef>
                <a:spcPct val="0"/>
              </a:spcBef>
              <a:spcAft>
                <a:spcPct val="0"/>
              </a:spcAft>
              <a:defRPr sz="2400">
                <a:solidFill>
                  <a:schemeClr val="tx1"/>
                </a:solidFill>
                <a:latin typeface="Arial" charset="0"/>
                <a:ea typeface="Geneva" charset="0"/>
              </a:defRPr>
            </a:lvl6pPr>
            <a:lvl7pPr marL="2971800" indent="-228600" eaLnBrk="0" fontAlgn="base" hangingPunct="0">
              <a:spcBef>
                <a:spcPct val="0"/>
              </a:spcBef>
              <a:spcAft>
                <a:spcPct val="0"/>
              </a:spcAft>
              <a:defRPr sz="2400">
                <a:solidFill>
                  <a:schemeClr val="tx1"/>
                </a:solidFill>
                <a:latin typeface="Arial" charset="0"/>
                <a:ea typeface="Geneva" charset="0"/>
              </a:defRPr>
            </a:lvl7pPr>
            <a:lvl8pPr marL="3429000" indent="-228600" eaLnBrk="0" fontAlgn="base" hangingPunct="0">
              <a:spcBef>
                <a:spcPct val="0"/>
              </a:spcBef>
              <a:spcAft>
                <a:spcPct val="0"/>
              </a:spcAft>
              <a:defRPr sz="2400">
                <a:solidFill>
                  <a:schemeClr val="tx1"/>
                </a:solidFill>
                <a:latin typeface="Arial" charset="0"/>
                <a:ea typeface="Geneva" charset="0"/>
              </a:defRPr>
            </a:lvl8pPr>
            <a:lvl9pPr marL="3886200" indent="-228600" eaLnBrk="0" fontAlgn="base" hangingPunct="0">
              <a:spcBef>
                <a:spcPct val="0"/>
              </a:spcBef>
              <a:spcAft>
                <a:spcPct val="0"/>
              </a:spcAft>
              <a:defRPr sz="2400">
                <a:solidFill>
                  <a:schemeClr val="tx1"/>
                </a:solidFill>
                <a:latin typeface="Arial" charset="0"/>
                <a:ea typeface="Geneva" charset="0"/>
              </a:defRPr>
            </a:lvl9pPr>
          </a:lstStyle>
          <a:p>
            <a:pPr algn="r" eaLnBrk="1" hangingPunct="1">
              <a:spcBef>
                <a:spcPct val="50000"/>
              </a:spcBef>
              <a:defRPr/>
            </a:pPr>
            <a:endParaRPr lang="en-US" sz="2000" dirty="0" smtClean="0">
              <a:solidFill>
                <a:schemeClr val="bg1"/>
              </a:solidFill>
            </a:endParaRPr>
          </a:p>
        </p:txBody>
      </p:sp>
      <p:sp>
        <p:nvSpPr>
          <p:cNvPr id="2" name="Rectangle 7"/>
          <p:cNvSpPr>
            <a:spLocks noChangeArrowheads="1"/>
          </p:cNvSpPr>
          <p:nvPr/>
        </p:nvSpPr>
        <p:spPr bwMode="auto">
          <a:xfrm>
            <a:off x="8367051" y="125413"/>
            <a:ext cx="32640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2000" dirty="0" smtClean="0">
                <a:solidFill>
                  <a:schemeClr val="bg1"/>
                </a:solidFill>
              </a:rPr>
              <a:t>School of Nursing-Camden</a:t>
            </a:r>
            <a:endParaRPr lang="en-US" sz="2000" dirty="0">
              <a:solidFill>
                <a:schemeClr val="bg1"/>
              </a:solidFill>
            </a:endParaRPr>
          </a:p>
        </p:txBody>
      </p:sp>
      <p:pic>
        <p:nvPicPr>
          <p:cNvPr id="1032" name="Picture 2"/>
          <p:cNvPicPr>
            <a:picLocks noChangeAspect="1"/>
          </p:cNvPicPr>
          <p:nvPr/>
        </p:nvPicPr>
        <p:blipFill>
          <a:blip r:embed="rId14" cstate="email">
            <a:extLst>
              <a:ext uri="{28A0092B-C50C-407E-A947-70E740481C1C}">
                <a14:useLocalDpi xmlns:a14="http://schemas.microsoft.com/office/drawing/2010/main" val="0"/>
              </a:ext>
            </a:extLst>
          </a:blip>
          <a:srcRect/>
          <a:stretch>
            <a:fillRect/>
          </a:stretch>
        </p:blipFill>
        <p:spPr bwMode="auto">
          <a:xfrm>
            <a:off x="501651" y="144463"/>
            <a:ext cx="1921933"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55651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fontAlgn="base" hangingPunct="1">
        <a:spcBef>
          <a:spcPct val="0"/>
        </a:spcBef>
        <a:spcAft>
          <a:spcPct val="0"/>
        </a:spcAft>
        <a:defRPr sz="3000">
          <a:solidFill>
            <a:schemeClr val="tx2"/>
          </a:solidFill>
          <a:latin typeface="+mj-lt"/>
          <a:ea typeface="ヒラギノ角ゴ Pro W3" charset="0"/>
          <a:cs typeface="Geneva" charset="0"/>
        </a:defRPr>
      </a:lvl1pPr>
      <a:lvl2pPr algn="l" rtl="0" eaLnBrk="1" fontAlgn="base" hangingPunct="1">
        <a:spcBef>
          <a:spcPct val="0"/>
        </a:spcBef>
        <a:spcAft>
          <a:spcPct val="0"/>
        </a:spcAft>
        <a:defRPr sz="3000">
          <a:solidFill>
            <a:schemeClr val="tx2"/>
          </a:solidFill>
          <a:latin typeface="Arial" charset="0"/>
          <a:ea typeface="ヒラギノ角ゴ Pro W3" charset="0"/>
          <a:cs typeface="Geneva" charset="0"/>
        </a:defRPr>
      </a:lvl2pPr>
      <a:lvl3pPr algn="l" rtl="0" eaLnBrk="1" fontAlgn="base" hangingPunct="1">
        <a:spcBef>
          <a:spcPct val="0"/>
        </a:spcBef>
        <a:spcAft>
          <a:spcPct val="0"/>
        </a:spcAft>
        <a:defRPr sz="3000">
          <a:solidFill>
            <a:schemeClr val="tx2"/>
          </a:solidFill>
          <a:latin typeface="Arial" charset="0"/>
          <a:ea typeface="ヒラギノ角ゴ Pro W3" charset="0"/>
          <a:cs typeface="Geneva" charset="0"/>
        </a:defRPr>
      </a:lvl3pPr>
      <a:lvl4pPr algn="l" rtl="0" eaLnBrk="1" fontAlgn="base" hangingPunct="1">
        <a:spcBef>
          <a:spcPct val="0"/>
        </a:spcBef>
        <a:spcAft>
          <a:spcPct val="0"/>
        </a:spcAft>
        <a:defRPr sz="3000">
          <a:solidFill>
            <a:schemeClr val="tx2"/>
          </a:solidFill>
          <a:latin typeface="Arial" charset="0"/>
          <a:ea typeface="ヒラギノ角ゴ Pro W3" charset="0"/>
          <a:cs typeface="Geneva" charset="0"/>
        </a:defRPr>
      </a:lvl4pPr>
      <a:lvl5pPr algn="l" rtl="0" eaLnBrk="1" fontAlgn="base" hangingPunct="1">
        <a:spcBef>
          <a:spcPct val="0"/>
        </a:spcBef>
        <a:spcAft>
          <a:spcPct val="0"/>
        </a:spcAft>
        <a:defRPr sz="3000">
          <a:solidFill>
            <a:schemeClr val="tx2"/>
          </a:solidFill>
          <a:latin typeface="Arial" charset="0"/>
          <a:ea typeface="ヒラギノ角ゴ Pro W3" charset="0"/>
          <a:cs typeface="Geneva" charset="0"/>
        </a:defRPr>
      </a:lvl5pPr>
      <a:lvl6pPr marL="457200" algn="l" rtl="0" eaLnBrk="1" fontAlgn="base" hangingPunct="1">
        <a:spcBef>
          <a:spcPct val="0"/>
        </a:spcBef>
        <a:spcAft>
          <a:spcPct val="0"/>
        </a:spcAft>
        <a:defRPr sz="3000">
          <a:solidFill>
            <a:schemeClr val="tx2"/>
          </a:solidFill>
          <a:latin typeface="Arial" charset="0"/>
        </a:defRPr>
      </a:lvl6pPr>
      <a:lvl7pPr marL="914400" algn="l" rtl="0" eaLnBrk="1" fontAlgn="base" hangingPunct="1">
        <a:spcBef>
          <a:spcPct val="0"/>
        </a:spcBef>
        <a:spcAft>
          <a:spcPct val="0"/>
        </a:spcAft>
        <a:defRPr sz="3000">
          <a:solidFill>
            <a:schemeClr val="tx2"/>
          </a:solidFill>
          <a:latin typeface="Arial" charset="0"/>
        </a:defRPr>
      </a:lvl7pPr>
      <a:lvl8pPr marL="1371600" algn="l" rtl="0" eaLnBrk="1" fontAlgn="base" hangingPunct="1">
        <a:spcBef>
          <a:spcPct val="0"/>
        </a:spcBef>
        <a:spcAft>
          <a:spcPct val="0"/>
        </a:spcAft>
        <a:defRPr sz="3000">
          <a:solidFill>
            <a:schemeClr val="tx2"/>
          </a:solidFill>
          <a:latin typeface="Arial" charset="0"/>
        </a:defRPr>
      </a:lvl8pPr>
      <a:lvl9pPr marL="1828800" algn="l" rtl="0" eaLnBrk="1" fontAlgn="base" hangingPunct="1">
        <a:spcBef>
          <a:spcPct val="0"/>
        </a:spcBef>
        <a:spcAft>
          <a:spcPct val="0"/>
        </a:spcAft>
        <a:defRPr sz="3000">
          <a:solidFill>
            <a:schemeClr val="tx2"/>
          </a:solidFill>
          <a:latin typeface="Arial" charset="0"/>
        </a:defRPr>
      </a:lvl9pPr>
    </p:titleStyle>
    <p:bodyStyle>
      <a:lvl1pPr marL="342900" indent="-342900" algn="l" rtl="0" eaLnBrk="1" fontAlgn="base" hangingPunct="1">
        <a:spcBef>
          <a:spcPct val="20000"/>
        </a:spcBef>
        <a:spcAft>
          <a:spcPct val="0"/>
        </a:spcAft>
        <a:buChar char="•"/>
        <a:defRPr sz="2200">
          <a:solidFill>
            <a:schemeClr val="tx2"/>
          </a:solidFill>
          <a:latin typeface="+mn-lt"/>
          <a:ea typeface="ヒラギノ角ゴ Pro W3" charset="0"/>
          <a:cs typeface="Geneva" charset="0"/>
        </a:defRPr>
      </a:lvl1pPr>
      <a:lvl2pPr marL="742950" indent="-285750" algn="l" rtl="0" eaLnBrk="1" fontAlgn="base" hangingPunct="1">
        <a:spcBef>
          <a:spcPct val="20000"/>
        </a:spcBef>
        <a:spcAft>
          <a:spcPct val="0"/>
        </a:spcAft>
        <a:buChar char="–"/>
        <a:defRPr>
          <a:solidFill>
            <a:schemeClr val="tx2"/>
          </a:solidFill>
          <a:latin typeface="+mn-lt"/>
          <a:ea typeface="Geneva" charset="0"/>
          <a:cs typeface="Geneva" charset="0"/>
        </a:defRPr>
      </a:lvl2pPr>
      <a:lvl3pPr marL="1143000" indent="-228600" algn="l" rtl="0" eaLnBrk="1" fontAlgn="base" hangingPunct="1">
        <a:spcBef>
          <a:spcPct val="20000"/>
        </a:spcBef>
        <a:spcAft>
          <a:spcPct val="0"/>
        </a:spcAft>
        <a:buChar char="•"/>
        <a:defRPr sz="1600">
          <a:solidFill>
            <a:schemeClr val="tx2"/>
          </a:solidFill>
          <a:latin typeface="+mn-lt"/>
          <a:ea typeface="Geneva" charset="0"/>
          <a:cs typeface="Geneva" charset="0"/>
        </a:defRPr>
      </a:lvl3pPr>
      <a:lvl4pPr marL="1600200" indent="-228600" algn="l" rtl="0" eaLnBrk="1" fontAlgn="base" hangingPunct="1">
        <a:spcBef>
          <a:spcPct val="20000"/>
        </a:spcBef>
        <a:spcAft>
          <a:spcPct val="0"/>
        </a:spcAft>
        <a:buChar char="–"/>
        <a:defRPr sz="1400">
          <a:solidFill>
            <a:schemeClr val="tx2"/>
          </a:solidFill>
          <a:latin typeface="+mn-lt"/>
          <a:ea typeface="Geneva" charset="0"/>
          <a:cs typeface="Geneva" charset="0"/>
        </a:defRPr>
      </a:lvl4pPr>
      <a:lvl5pPr marL="2057400" indent="-228600" algn="l" rtl="0" eaLnBrk="1" fontAlgn="base" hangingPunct="1">
        <a:spcBef>
          <a:spcPct val="20000"/>
        </a:spcBef>
        <a:spcAft>
          <a:spcPct val="0"/>
        </a:spcAft>
        <a:buChar char="»"/>
        <a:defRPr sz="1400">
          <a:solidFill>
            <a:schemeClr val="tx2"/>
          </a:solidFill>
          <a:latin typeface="+mn-lt"/>
          <a:ea typeface="Geneva" charset="0"/>
          <a:cs typeface="Geneva" charset="0"/>
        </a:defRPr>
      </a:lvl5pPr>
      <a:lvl6pPr marL="2514600" indent="-228600" algn="l" rtl="0" eaLnBrk="1" fontAlgn="base" hangingPunct="1">
        <a:spcBef>
          <a:spcPct val="20000"/>
        </a:spcBef>
        <a:spcAft>
          <a:spcPct val="0"/>
        </a:spcAft>
        <a:buChar char="»"/>
        <a:defRPr sz="1400">
          <a:solidFill>
            <a:srgbClr val="5F5F5F"/>
          </a:solidFill>
          <a:latin typeface="+mn-lt"/>
        </a:defRPr>
      </a:lvl6pPr>
      <a:lvl7pPr marL="2971800" indent="-228600" algn="l" rtl="0" eaLnBrk="1" fontAlgn="base" hangingPunct="1">
        <a:spcBef>
          <a:spcPct val="20000"/>
        </a:spcBef>
        <a:spcAft>
          <a:spcPct val="0"/>
        </a:spcAft>
        <a:buChar char="»"/>
        <a:defRPr sz="1400">
          <a:solidFill>
            <a:srgbClr val="5F5F5F"/>
          </a:solidFill>
          <a:latin typeface="+mn-lt"/>
        </a:defRPr>
      </a:lvl7pPr>
      <a:lvl8pPr marL="3429000" indent="-228600" algn="l" rtl="0" eaLnBrk="1" fontAlgn="base" hangingPunct="1">
        <a:spcBef>
          <a:spcPct val="20000"/>
        </a:spcBef>
        <a:spcAft>
          <a:spcPct val="0"/>
        </a:spcAft>
        <a:buChar char="»"/>
        <a:defRPr sz="1400">
          <a:solidFill>
            <a:srgbClr val="5F5F5F"/>
          </a:solidFill>
          <a:latin typeface="+mn-lt"/>
        </a:defRPr>
      </a:lvl8pPr>
      <a:lvl9pPr marL="3886200" indent="-228600" algn="l" rtl="0" eaLnBrk="1" fontAlgn="base" hangingPunct="1">
        <a:spcBef>
          <a:spcPct val="20000"/>
        </a:spcBef>
        <a:spcAft>
          <a:spcPct val="0"/>
        </a:spcAft>
        <a:buChar char="»"/>
        <a:defRPr sz="1400">
          <a:solidFill>
            <a:srgbClr val="5F5F5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wrnjradio.com/rnj-news-department/2017/n-j-man-charged-with-human-trafficking-in-morris-county/" TargetMode="External"/><Relationship Id="rId4" Type="http://schemas.openxmlformats.org/officeDocument/2006/relationships/hyperlink" Target="http://nj.gov/oag/newsreleases17/pr20170815a.html"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www.pressofatlanticcity.com/news/three-charged-with-human-trafficking-in-atlantic-county/article_420ae360-bc00-514c-8c32-524c13025abf.html" TargetMode="External"/><Relationship Id="rId4" Type="http://schemas.openxmlformats.org/officeDocument/2006/relationships/hyperlink" Target="http://www.nj.com/union/index.ssf/2017/07/man_23_indicted_charged_with_recruiting_girl_for_p.html" TargetMode="External"/><Relationship Id="rId5" Type="http://schemas.openxmlformats.org/officeDocument/2006/relationships/hyperlink" Target="http://philadelphia.cbslocal.com/2017/07/13/human-trafficking-of-17-year-old/"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thebronxchronicle.com/wp-content/uploads/2017/01/Types-of-Human-Trafficking.jpg" TargetMode="External"/><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hyperlink" Target="http://www.ilo.org/wcmsp5/groups/public/---ed_norm/---declaration/documents/image/wcms_537694.png" TargetMode="External"/><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hyperlink" Target="https://humantraffickinghotline.org/states" TargetMode="External"/><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emf"/></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gi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www.gop.gov/bill/s-178-justice-for-victims-of-trafficking-act-of-2015/"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hyperlink" Target="http://cf.ppt-online.org/files/slide/k/KRLkt5vEdmZfG6o1ipaIxs8BX9TcyFbPgD2MYw/slide-42.jpg" TargetMode="External"/><Relationship Id="rId4"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Human </a:t>
            </a:r>
            <a:r>
              <a:rPr lang="en-US" dirty="0" smtClean="0"/>
              <a:t>Sex </a:t>
            </a:r>
            <a:r>
              <a:rPr lang="en-US" dirty="0" smtClean="0"/>
              <a:t>Trafficking</a:t>
            </a:r>
            <a:br>
              <a:rPr lang="en-US" dirty="0" smtClean="0"/>
            </a:br>
            <a:r>
              <a:rPr lang="en-US" dirty="0" smtClean="0"/>
              <a:t>and the Healthcare Professional Role</a:t>
            </a:r>
            <a:r>
              <a:rPr lang="en-US" dirty="0" smtClean="0"/>
              <a:t/>
            </a:r>
            <a:br>
              <a:rPr lang="en-US" dirty="0" smtClean="0"/>
            </a:br>
            <a:endParaRPr lang="en-US" dirty="0"/>
          </a:p>
        </p:txBody>
      </p:sp>
      <p:sp>
        <p:nvSpPr>
          <p:cNvPr id="3" name="Subtitle 2"/>
          <p:cNvSpPr>
            <a:spLocks noGrp="1"/>
          </p:cNvSpPr>
          <p:nvPr>
            <p:ph type="subTitle" idx="1"/>
          </p:nvPr>
        </p:nvSpPr>
        <p:spPr/>
        <p:txBody>
          <a:bodyPr/>
          <a:lstStyle/>
          <a:p>
            <a:r>
              <a:rPr lang="en-US" dirty="0" smtClean="0"/>
              <a:t>Jeanann Sousou Coppola, DNP, RN, CNM, CNE</a:t>
            </a:r>
          </a:p>
          <a:p>
            <a:r>
              <a:rPr lang="en-US" dirty="0" smtClean="0"/>
              <a:t>E. Renee Cantwell, DNP, RN, CNE, </a:t>
            </a:r>
            <a:r>
              <a:rPr lang="en-US" dirty="0" smtClean="0"/>
              <a:t>CPHQ</a:t>
            </a:r>
          </a:p>
          <a:p>
            <a:endParaRPr lang="en-US" dirty="0"/>
          </a:p>
          <a:p>
            <a:r>
              <a:rPr lang="en-US" dirty="0" smtClean="0"/>
              <a:t>September 26, 2017</a:t>
            </a:r>
            <a:endParaRPr lang="en-US" dirty="0"/>
          </a:p>
        </p:txBody>
      </p:sp>
    </p:spTree>
    <p:extLst>
      <p:ext uri="{BB962C8B-B14F-4D97-AF65-F5344CB8AC3E}">
        <p14:creationId xmlns:p14="http://schemas.microsoft.com/office/powerpoint/2010/main" val="651861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r>
              <a:rPr lang="en-US" dirty="0" smtClean="0"/>
              <a:t>Discuss what Human Trafficking is and differentiate among the different </a:t>
            </a:r>
            <a:r>
              <a:rPr lang="en-US" dirty="0" smtClean="0"/>
              <a:t>types and identify who the victims are</a:t>
            </a:r>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endParaRPr lang="en-US" dirty="0" smtClean="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r>
              <a:rPr lang="en-US" dirty="0" smtClean="0"/>
              <a:t>Identify the </a:t>
            </a:r>
            <a:r>
              <a:rPr lang="en-US" dirty="0" smtClean="0"/>
              <a:t>Global, National </a:t>
            </a:r>
            <a:r>
              <a:rPr lang="en-US" dirty="0" smtClean="0"/>
              <a:t>and Regional Statistics related to this public health </a:t>
            </a:r>
            <a:r>
              <a:rPr lang="en-US" dirty="0" smtClean="0"/>
              <a:t>issue and discuss why it is an </a:t>
            </a:r>
            <a:r>
              <a:rPr lang="en-US" dirty="0" smtClean="0"/>
              <a:t>underreported issue</a:t>
            </a:r>
            <a:endParaRPr lang="en-US" dirty="0" smtClean="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endParaRPr lang="en-US" dirty="0" smtClean="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r>
              <a:rPr lang="en-US" dirty="0" smtClean="0"/>
              <a:t>Analyze </a:t>
            </a:r>
            <a:r>
              <a:rPr lang="en-US" dirty="0" smtClean="0"/>
              <a:t>the role of the healthcare </a:t>
            </a:r>
            <a:r>
              <a:rPr lang="en-US" dirty="0" smtClean="0"/>
              <a:t>professional </a:t>
            </a:r>
            <a:r>
              <a:rPr lang="en-US" dirty="0" smtClean="0"/>
              <a:t>in the </a:t>
            </a:r>
            <a:r>
              <a:rPr lang="en-US" dirty="0" smtClean="0"/>
              <a:t>identifying </a:t>
            </a:r>
            <a:r>
              <a:rPr lang="en-US" dirty="0" smtClean="0"/>
              <a:t>victims </a:t>
            </a:r>
            <a:r>
              <a:rPr lang="en-US" dirty="0" smtClean="0"/>
              <a:t>of human </a:t>
            </a:r>
            <a:r>
              <a:rPr lang="en-US" dirty="0" smtClean="0"/>
              <a:t>trafficking</a:t>
            </a:r>
            <a:endParaRPr lang="en-US" dirty="0" smtClean="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endParaRPr lang="en-US" dirty="0" smtClean="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r>
              <a:rPr lang="en-US" dirty="0" smtClean="0"/>
              <a:t>Discuss </a:t>
            </a:r>
            <a:r>
              <a:rPr lang="en-US" dirty="0" smtClean="0"/>
              <a:t>ethical </a:t>
            </a:r>
            <a:r>
              <a:rPr lang="en-US" dirty="0" smtClean="0"/>
              <a:t>issues related to human trafficking and the role of the healthcare professional and education surrounding this issue</a:t>
            </a:r>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endParaRPr lang="en-US" dirty="0" smtClean="0"/>
          </a:p>
          <a:p>
            <a:pPr marL="457200" marR="0" lvl="0" indent="-457200" defTabSz="914400" eaLnBrk="1" fontAlgn="auto" latinLnBrk="0" hangingPunct="1">
              <a:lnSpc>
                <a:spcPct val="100000"/>
              </a:lnSpc>
              <a:spcBef>
                <a:spcPts val="0"/>
              </a:spcBef>
              <a:spcAft>
                <a:spcPts val="0"/>
              </a:spcAft>
              <a:buClrTx/>
              <a:buSzTx/>
              <a:buFont typeface="+mj-lt"/>
              <a:buAutoNum type="arabicPeriod"/>
              <a:tabLst/>
              <a:defRPr/>
            </a:pPr>
            <a:r>
              <a:rPr lang="en-US" dirty="0" smtClean="0"/>
              <a:t>Assess </a:t>
            </a:r>
            <a:r>
              <a:rPr lang="en-US" dirty="0" smtClean="0"/>
              <a:t>the incidence of </a:t>
            </a:r>
            <a:r>
              <a:rPr lang="en-US" dirty="0" smtClean="0"/>
              <a:t>HIV and other associated health risks related to Human Trafficking</a:t>
            </a: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675747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New </a:t>
            </a:r>
            <a:r>
              <a:rPr lang="en-US" b="1" dirty="0" smtClean="0"/>
              <a:t>Jersey Cases</a:t>
            </a:r>
            <a:r>
              <a:rPr lang="en-US" b="1" dirty="0"/>
              <a:t/>
            </a:r>
            <a:br>
              <a:rPr lang="en-US" b="1" dirty="0"/>
            </a:br>
            <a:endParaRPr lang="en-US" dirty="0"/>
          </a:p>
        </p:txBody>
      </p:sp>
      <p:sp>
        <p:nvSpPr>
          <p:cNvPr id="3" name="Content Placeholder 2"/>
          <p:cNvSpPr>
            <a:spLocks noGrp="1"/>
          </p:cNvSpPr>
          <p:nvPr>
            <p:ph idx="1"/>
          </p:nvPr>
        </p:nvSpPr>
        <p:spPr/>
        <p:txBody>
          <a:bodyPr/>
          <a:lstStyle/>
          <a:p>
            <a:r>
              <a:rPr lang="en-US" b="1" dirty="0" smtClean="0"/>
              <a:t>Aug</a:t>
            </a:r>
            <a:r>
              <a:rPr lang="en-US" b="1" dirty="0"/>
              <a:t>. 23, 2017:  </a:t>
            </a:r>
            <a:r>
              <a:rPr lang="en-US" dirty="0"/>
              <a:t>A Union County man, Torrie Fogg, 41, is facing multiple charges, including human trafficking, after he allegedly held a </a:t>
            </a:r>
            <a:r>
              <a:rPr lang="en-US" b="1" dirty="0">
                <a:solidFill>
                  <a:srgbClr val="FF0000"/>
                </a:solidFill>
              </a:rPr>
              <a:t>female against her will and forced her to prostitute herself.</a:t>
            </a:r>
            <a:r>
              <a:rPr lang="en-US" dirty="0"/>
              <a:t> </a:t>
            </a:r>
            <a:r>
              <a:rPr lang="en-US" dirty="0" smtClean="0"/>
              <a:t> </a:t>
            </a:r>
            <a:r>
              <a:rPr lang="en-US" dirty="0">
                <a:hlinkClick r:id="rId3"/>
              </a:rPr>
              <a:t>Hanover Township</a:t>
            </a:r>
            <a:r>
              <a:rPr lang="en-US" dirty="0"/>
              <a:t> police responding to a dispute at a local hotel encountered a 31-year old female who told them she was being held against her will</a:t>
            </a:r>
            <a:r>
              <a:rPr lang="en-US" dirty="0" smtClean="0"/>
              <a:t>.</a:t>
            </a:r>
          </a:p>
          <a:p>
            <a:endParaRPr lang="en-US" dirty="0"/>
          </a:p>
          <a:p>
            <a:r>
              <a:rPr lang="en-US" b="1" dirty="0"/>
              <a:t>Aug. 15, 2017:  </a:t>
            </a:r>
            <a:r>
              <a:rPr lang="en-US" dirty="0">
                <a:hlinkClick r:id="rId4"/>
              </a:rPr>
              <a:t>Attorney General Christopher S. Porrino</a:t>
            </a:r>
            <a:r>
              <a:rPr lang="en-US" dirty="0"/>
              <a:t> announced that a Burlington County couple was indicted on charges including first-degree human trafficking of a minor.  The pair, Christopher White and Adria Regn, allegedly </a:t>
            </a:r>
            <a:r>
              <a:rPr lang="en-US" b="1" dirty="0">
                <a:solidFill>
                  <a:srgbClr val="FF0000"/>
                </a:solidFill>
              </a:rPr>
              <a:t>forced a 17-year old girl to prostitute herself and gave her drugs</a:t>
            </a:r>
            <a:r>
              <a:rPr lang="en-US" dirty="0">
                <a:solidFill>
                  <a:srgbClr val="FF0000"/>
                </a:solidFill>
              </a:rPr>
              <a:t>.</a:t>
            </a:r>
            <a:r>
              <a:rPr lang="en-US" dirty="0"/>
              <a:t> The victim, who knew White, went to a motel to supposedly babysit Regn’s children. There, she was told she was going to </a:t>
            </a:r>
            <a:r>
              <a:rPr lang="en-US" dirty="0">
                <a:solidFill>
                  <a:srgbClr val="FF0000"/>
                </a:solidFill>
              </a:rPr>
              <a:t>work as an “escort” for them </a:t>
            </a:r>
            <a:r>
              <a:rPr lang="en-US" dirty="0"/>
              <a:t>and was allegedly forced to take crystal meth.</a:t>
            </a:r>
          </a:p>
          <a:p>
            <a:endParaRPr lang="en-US" dirty="0"/>
          </a:p>
        </p:txBody>
      </p:sp>
    </p:spTree>
    <p:extLst>
      <p:ext uri="{BB962C8B-B14F-4D97-AF65-F5344CB8AC3E}">
        <p14:creationId xmlns:p14="http://schemas.microsoft.com/office/powerpoint/2010/main" val="1998280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New </a:t>
            </a:r>
            <a:r>
              <a:rPr lang="en-US" b="1" dirty="0" smtClean="0"/>
              <a:t>Jersey Cases</a:t>
            </a:r>
            <a:endParaRPr lang="en-US" b="1" dirty="0"/>
          </a:p>
        </p:txBody>
      </p:sp>
      <p:sp>
        <p:nvSpPr>
          <p:cNvPr id="3" name="Content Placeholder 2"/>
          <p:cNvSpPr>
            <a:spLocks noGrp="1"/>
          </p:cNvSpPr>
          <p:nvPr>
            <p:ph idx="1"/>
          </p:nvPr>
        </p:nvSpPr>
        <p:spPr>
          <a:xfrm>
            <a:off x="609600" y="1257300"/>
            <a:ext cx="10972800" cy="4800600"/>
          </a:xfrm>
        </p:spPr>
        <p:txBody>
          <a:bodyPr/>
          <a:lstStyle/>
          <a:p>
            <a:r>
              <a:rPr lang="en-US" sz="2000" b="1" dirty="0"/>
              <a:t>July 28, 2017: </a:t>
            </a:r>
            <a:r>
              <a:rPr lang="en-US" sz="2000" dirty="0">
                <a:hlinkClick r:id="rId3"/>
              </a:rPr>
              <a:t>Atlantic County</a:t>
            </a:r>
            <a:r>
              <a:rPr lang="en-US" sz="2000" dirty="0"/>
              <a:t> Prosecutor Damon G. Tyner announced the arrest of three individuals from Massachusetts on human trafficking charges. Galen Spriggs, 34, Jovana Jensen, 37, and Lazara White, 24, were charged with </a:t>
            </a:r>
            <a:r>
              <a:rPr lang="en-US" sz="2000" dirty="0">
                <a:solidFill>
                  <a:srgbClr val="FF0000"/>
                </a:solidFill>
              </a:rPr>
              <a:t>one count of human trafficking and one count of promoting prostitution </a:t>
            </a:r>
            <a:r>
              <a:rPr lang="en-US" sz="2000" dirty="0"/>
              <a:t>in connection with the alleged trafficking of a 23-year </a:t>
            </a:r>
            <a:r>
              <a:rPr lang="en-US" sz="2000" dirty="0" smtClean="0"/>
              <a:t>old</a:t>
            </a:r>
          </a:p>
          <a:p>
            <a:endParaRPr lang="en-US" sz="2000" dirty="0"/>
          </a:p>
          <a:p>
            <a:r>
              <a:rPr lang="en-US" sz="2000" b="1" dirty="0"/>
              <a:t>July 18, 2017: </a:t>
            </a:r>
            <a:r>
              <a:rPr lang="en-US" sz="2000" dirty="0"/>
              <a:t>Horace Spencer, 23, was indicted in </a:t>
            </a:r>
            <a:r>
              <a:rPr lang="en-US" sz="2000" dirty="0">
                <a:hlinkClick r:id="rId4"/>
              </a:rPr>
              <a:t>Union County</a:t>
            </a:r>
            <a:r>
              <a:rPr lang="en-US" sz="2000" dirty="0"/>
              <a:t> on human trafficking and promoting prostitution charges related to the alleged recruitment of a minor to </a:t>
            </a:r>
            <a:r>
              <a:rPr lang="en-US" sz="2000" dirty="0">
                <a:solidFill>
                  <a:srgbClr val="FF0000"/>
                </a:solidFill>
              </a:rPr>
              <a:t>perform prostitution services</a:t>
            </a:r>
            <a:r>
              <a:rPr lang="en-US" sz="2000" dirty="0"/>
              <a:t>. The case of the second person arrested in the investigation, Carisma Snell, 19, has not yet been brought before the grand jury</a:t>
            </a:r>
            <a:r>
              <a:rPr lang="en-US" sz="2000" dirty="0" smtClean="0"/>
              <a:t>.</a:t>
            </a:r>
          </a:p>
          <a:p>
            <a:endParaRPr lang="en-US" sz="2000" dirty="0"/>
          </a:p>
          <a:p>
            <a:r>
              <a:rPr lang="en-US" sz="2000" b="1" dirty="0"/>
              <a:t>July 13, 2017: </a:t>
            </a:r>
            <a:r>
              <a:rPr lang="en-US" sz="2000" dirty="0"/>
              <a:t>The </a:t>
            </a:r>
            <a:r>
              <a:rPr lang="en-US" sz="2000" dirty="0">
                <a:hlinkClick r:id="rId5"/>
              </a:rPr>
              <a:t>Gloucester County</a:t>
            </a:r>
            <a:r>
              <a:rPr lang="en-US" sz="2000" dirty="0"/>
              <a:t> Prosecutor’s office announced that two men allegedly involved in sex trafficking a 17-year old have been arrested and a third suspect is being sought. In December 2016, the three suspects </a:t>
            </a:r>
            <a:r>
              <a:rPr lang="en-US" sz="2000" dirty="0">
                <a:solidFill>
                  <a:srgbClr val="FF0000"/>
                </a:solidFill>
              </a:rPr>
              <a:t>allegedly forced a teen runaway into prostitution</a:t>
            </a:r>
            <a:r>
              <a:rPr lang="en-US" sz="2000" dirty="0"/>
              <a:t>. They advertised her on Backpage.com. Authorities arrested Brandon Samuel, 26, and Ali Brown, 24.</a:t>
            </a:r>
          </a:p>
          <a:p>
            <a:endParaRPr lang="en-US" dirty="0"/>
          </a:p>
        </p:txBody>
      </p:sp>
    </p:spTree>
    <p:extLst>
      <p:ext uri="{BB962C8B-B14F-4D97-AF65-F5344CB8AC3E}">
        <p14:creationId xmlns:p14="http://schemas.microsoft.com/office/powerpoint/2010/main" val="463231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524000" y="0"/>
            <a:ext cx="9144000" cy="1290638"/>
          </a:xfrm>
        </p:spPr>
        <p:txBody>
          <a:bodyPr>
            <a:normAutofit/>
          </a:bodyPr>
          <a:lstStyle/>
          <a:p>
            <a:r>
              <a:rPr lang="en-US" altLang="x-none" dirty="0"/>
              <a:t>Recent Arrests/Convictions in New Jersey</a:t>
            </a:r>
          </a:p>
        </p:txBody>
      </p:sp>
      <p:sp>
        <p:nvSpPr>
          <p:cNvPr id="27651" name="Rectangle 3"/>
          <p:cNvSpPr>
            <a:spLocks noChangeArrowheads="1"/>
          </p:cNvSpPr>
          <p:nvPr/>
        </p:nvSpPr>
        <p:spPr bwMode="auto">
          <a:xfrm>
            <a:off x="3810000" y="2347913"/>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endParaRPr lang="en-US" altLang="x-none" sz="1600" dirty="0"/>
          </a:p>
          <a:p>
            <a:pPr eaLnBrk="1" hangingPunct="1"/>
            <a:endParaRPr lang="en-US" altLang="x-none" sz="1600" dirty="0"/>
          </a:p>
        </p:txBody>
      </p:sp>
      <p:pic>
        <p:nvPicPr>
          <p:cNvPr id="2765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925" y="781050"/>
            <a:ext cx="3014663"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00875" y="1088231"/>
            <a:ext cx="5140325"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83988" y="1229916"/>
            <a:ext cx="4560887"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87121" y="3501629"/>
            <a:ext cx="4292600" cy="370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74825" y="5803900"/>
            <a:ext cx="55245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Slide Number Placeholder 3"/>
          <p:cNvSpPr txBox="1">
            <a:spLocks/>
          </p:cNvSpPr>
          <p:nvPr/>
        </p:nvSpPr>
        <p:spPr bwMode="auto">
          <a:xfrm>
            <a:off x="10199688" y="6408738"/>
            <a:ext cx="468312"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1C3FC053-92DE-CA45-9E3B-2FEF2354FDA2}" type="slidenum">
              <a:rPr lang="en-US" altLang="x-none"/>
              <a:pPr eaLnBrk="1" hangingPunct="1"/>
              <a:t>5</a:t>
            </a:fld>
            <a:endParaRPr lang="en-US" altLang="x-none" dirty="0"/>
          </a:p>
        </p:txBody>
      </p:sp>
      <p:pic>
        <p:nvPicPr>
          <p:cNvPr id="27658" name="Picture 10" descr="http://blog.nj.com/ledgerupdates/__files/2007/09/medium_braids.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24338" y="3644900"/>
            <a:ext cx="2087562"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9" name="Rectangle 11"/>
          <p:cNvSpPr>
            <a:spLocks noChangeArrowheads="1"/>
          </p:cNvSpPr>
          <p:nvPr/>
        </p:nvSpPr>
        <p:spPr bwMode="auto">
          <a:xfrm>
            <a:off x="4151314" y="2343151"/>
            <a:ext cx="2160587"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r>
              <a:rPr lang="en-US" altLang="x-none" sz="2000" b="1" dirty="0"/>
              <a:t>Three charged in hair salon human trafficking ring</a:t>
            </a:r>
            <a:br>
              <a:rPr lang="en-US" altLang="x-none" sz="2000" b="1" dirty="0"/>
            </a:br>
            <a:r>
              <a:rPr lang="en-US" altLang="x-none" dirty="0"/>
              <a:t/>
            </a:r>
            <a:br>
              <a:rPr lang="en-US" altLang="x-none" dirty="0"/>
            </a:br>
            <a:endParaRPr lang="en-US" altLang="x-none" dirty="0"/>
          </a:p>
        </p:txBody>
      </p:sp>
    </p:spTree>
    <p:extLst>
      <p:ext uri="{BB962C8B-B14F-4D97-AF65-F5344CB8AC3E}">
        <p14:creationId xmlns:p14="http://schemas.microsoft.com/office/powerpoint/2010/main" val="1578777195"/>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2" y="715962"/>
            <a:ext cx="10972800" cy="808038"/>
          </a:xfrm>
        </p:spPr>
        <p:txBody>
          <a:bodyPr/>
          <a:lstStyle/>
          <a:p>
            <a:pPr algn="ctr"/>
            <a:r>
              <a:rPr lang="en-US" dirty="0" smtClean="0"/>
              <a:t>What is Human Trafficking?</a:t>
            </a:r>
            <a:endParaRPr lang="en-US" dirty="0"/>
          </a:p>
        </p:txBody>
      </p:sp>
      <p:sp>
        <p:nvSpPr>
          <p:cNvPr id="3" name="Content Placeholder 2"/>
          <p:cNvSpPr>
            <a:spLocks noGrp="1"/>
          </p:cNvSpPr>
          <p:nvPr>
            <p:ph idx="1"/>
          </p:nvPr>
        </p:nvSpPr>
        <p:spPr>
          <a:xfrm>
            <a:off x="609600" y="1524000"/>
            <a:ext cx="5348288" cy="4533900"/>
          </a:xfrm>
        </p:spPr>
        <p:txBody>
          <a:bodyPr/>
          <a:lstStyle/>
          <a:p>
            <a:pPr marL="0" indent="0" algn="ctr">
              <a:buNone/>
            </a:pPr>
            <a:r>
              <a:rPr lang="en-US" altLang="x-none" sz="2400" b="1" i="1" dirty="0" smtClean="0"/>
              <a:t>It is a form </a:t>
            </a:r>
            <a:r>
              <a:rPr lang="en-US" altLang="x-none" sz="2400" b="1" i="1" dirty="0"/>
              <a:t>of </a:t>
            </a:r>
            <a:r>
              <a:rPr lang="en-US" altLang="x-none" sz="2400" b="1" i="1" dirty="0" smtClean="0"/>
              <a:t>Modern Day </a:t>
            </a:r>
            <a:r>
              <a:rPr lang="en-US" altLang="x-none" sz="2400" b="1" i="1" dirty="0"/>
              <a:t>S</a:t>
            </a:r>
            <a:r>
              <a:rPr lang="en-US" altLang="x-none" sz="2400" b="1" i="1" dirty="0" smtClean="0"/>
              <a:t>lavery</a:t>
            </a:r>
            <a:endParaRPr lang="en-US" altLang="x-none" sz="2400" b="1" i="1" dirty="0"/>
          </a:p>
          <a:p>
            <a:pPr marL="0" indent="0">
              <a:buNone/>
            </a:pPr>
            <a:endParaRPr lang="en-US" dirty="0"/>
          </a:p>
          <a:p>
            <a:r>
              <a:rPr lang="en-US" sz="2400" i="1" dirty="0">
                <a:solidFill>
                  <a:srgbClr val="FF0000"/>
                </a:solidFill>
              </a:rPr>
              <a:t>Sex Trafficking</a:t>
            </a:r>
          </a:p>
          <a:p>
            <a:r>
              <a:rPr lang="en-US" sz="2400" i="1" dirty="0"/>
              <a:t>Child Sex Trafficking</a:t>
            </a:r>
          </a:p>
          <a:p>
            <a:r>
              <a:rPr lang="en-US" sz="2400" i="1" dirty="0"/>
              <a:t>Forced Labor Trafficking</a:t>
            </a:r>
          </a:p>
          <a:p>
            <a:r>
              <a:rPr lang="en-US" sz="2400" i="1" dirty="0"/>
              <a:t>Bonded Labor or Debt Bondage</a:t>
            </a:r>
          </a:p>
          <a:p>
            <a:r>
              <a:rPr lang="en-US" sz="2400" i="1" dirty="0"/>
              <a:t>Forced Child labor</a:t>
            </a:r>
          </a:p>
          <a:p>
            <a:r>
              <a:rPr lang="en-US" sz="2400" i="1" dirty="0"/>
              <a:t>Unlawful recruitment and use of child </a:t>
            </a:r>
            <a:r>
              <a:rPr lang="en-US" sz="2400" i="1" dirty="0" smtClean="0"/>
              <a:t>soldier</a:t>
            </a:r>
          </a:p>
          <a:p>
            <a:pPr lvl="1"/>
            <a:endParaRPr lang="en-US" dirty="0"/>
          </a:p>
          <a:p>
            <a:pPr lvl="1"/>
            <a:endParaRPr lang="en-US" dirty="0" smtClean="0"/>
          </a:p>
          <a:p>
            <a:pPr lvl="1"/>
            <a:endParaRPr lang="en-US" dirty="0"/>
          </a:p>
          <a:p>
            <a:pPr marL="457200" lvl="1" indent="0">
              <a:buNone/>
            </a:pPr>
            <a:r>
              <a:rPr lang="en-US" sz="1400" dirty="0">
                <a:hlinkClick r:id="rId3"/>
              </a:rPr>
              <a:t>http://thebronxchronicle.com/wp-content/uploads/2017/01/Types-of-Human-Trafficking.jpg</a:t>
            </a:r>
            <a:r>
              <a:rPr lang="en-US" sz="1400" dirty="0"/>
              <a:t> </a:t>
            </a:r>
          </a:p>
          <a:p>
            <a:pPr lvl="1"/>
            <a:endParaRPr lang="en-US" dirty="0"/>
          </a:p>
          <a:p>
            <a:endParaRPr lang="en-US" dirty="0"/>
          </a:p>
        </p:txBody>
      </p:sp>
      <p:pic>
        <p:nvPicPr>
          <p:cNvPr id="4" name="Picture 2" descr="mage result for human traffick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524000"/>
            <a:ext cx="5510212" cy="4862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155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631950" y="1244601"/>
            <a:ext cx="5797550" cy="5280025"/>
          </a:xfrm>
        </p:spPr>
        <p:txBody>
          <a:bodyPr>
            <a:normAutofit/>
          </a:bodyPr>
          <a:lstStyle/>
          <a:p>
            <a:pPr marL="0" indent="0">
              <a:buNone/>
              <a:defRPr/>
            </a:pPr>
            <a:endParaRPr lang="en-US" sz="2600" dirty="0"/>
          </a:p>
          <a:p>
            <a:pPr>
              <a:defRPr/>
            </a:pPr>
            <a:endParaRPr lang="en-US" dirty="0"/>
          </a:p>
        </p:txBody>
      </p:sp>
      <p:sp>
        <p:nvSpPr>
          <p:cNvPr id="17412" name="Slide Number Placeholder 3"/>
          <p:cNvSpPr txBox="1">
            <a:spLocks/>
          </p:cNvSpPr>
          <p:nvPr/>
        </p:nvSpPr>
        <p:spPr bwMode="auto">
          <a:xfrm>
            <a:off x="10301288" y="6408739"/>
            <a:ext cx="3667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CDC98EE7-E965-8E45-86EB-1621F397D40E}" type="slidenum">
              <a:rPr lang="en-US" altLang="x-none"/>
              <a:pPr eaLnBrk="1" hangingPunct="1"/>
              <a:t>7</a:t>
            </a:fld>
            <a:endParaRPr lang="en-US" altLang="x-none" dirty="0"/>
          </a:p>
        </p:txBody>
      </p:sp>
      <p:sp>
        <p:nvSpPr>
          <p:cNvPr id="17413" name="TextBox 7"/>
          <p:cNvSpPr txBox="1">
            <a:spLocks noChangeArrowheads="1"/>
          </p:cNvSpPr>
          <p:nvPr/>
        </p:nvSpPr>
        <p:spPr bwMode="auto">
          <a:xfrm>
            <a:off x="257175" y="1244601"/>
            <a:ext cx="5322376"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r>
              <a:rPr lang="en-US" altLang="x-none" sz="2800" dirty="0" smtClean="0"/>
              <a:t>Traffickers </a:t>
            </a:r>
            <a:r>
              <a:rPr lang="en-US" altLang="x-none" sz="2800" dirty="0"/>
              <a:t>use </a:t>
            </a:r>
            <a:r>
              <a:rPr lang="en-US" altLang="x-none" sz="2800" dirty="0">
                <a:solidFill>
                  <a:srgbClr val="C00000"/>
                </a:solidFill>
              </a:rPr>
              <a:t>FORCE, FRAUD, or COERCION</a:t>
            </a:r>
            <a:r>
              <a:rPr lang="en-US" altLang="x-none" sz="2800" dirty="0"/>
              <a:t> on victims for the purpose of </a:t>
            </a:r>
            <a:r>
              <a:rPr lang="en-US" altLang="x-none" sz="2800" b="1" dirty="0"/>
              <a:t>sexual exploitation or labor</a:t>
            </a:r>
            <a:r>
              <a:rPr lang="en-US" altLang="x-none" sz="2800" dirty="0"/>
              <a:t>; and</a:t>
            </a:r>
          </a:p>
          <a:p>
            <a:pPr eaLnBrk="1" hangingPunct="1"/>
            <a:endParaRPr lang="en-US" altLang="x-none" sz="2800" dirty="0"/>
          </a:p>
          <a:p>
            <a:pPr eaLnBrk="1" hangingPunct="1"/>
            <a:r>
              <a:rPr lang="en-US" altLang="x-none" sz="2800" dirty="0"/>
              <a:t>Rapidly growing criminal industry second only to drug dealing and equal in scope to arms dealing.</a:t>
            </a:r>
          </a:p>
          <a:p>
            <a:pPr eaLnBrk="1" hangingPunct="1"/>
            <a:endParaRPr lang="en-US" altLang="x-none" sz="2800" dirty="0"/>
          </a:p>
          <a:p>
            <a:pPr eaLnBrk="1" hangingPunct="1"/>
            <a:endParaRPr lang="en-US" altLang="x-none" dirty="0"/>
          </a:p>
          <a:p>
            <a:pPr eaLnBrk="1" hangingPunct="1"/>
            <a:endParaRPr lang="en-US" altLang="x-none" dirty="0"/>
          </a:p>
        </p:txBody>
      </p:sp>
      <p:pic>
        <p:nvPicPr>
          <p:cNvPr id="1026"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7597" y="869950"/>
            <a:ext cx="6495594" cy="488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1899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723900"/>
            <a:ext cx="10972800" cy="693738"/>
          </a:xfrm>
        </p:spPr>
        <p:txBody>
          <a:bodyPr/>
          <a:lstStyle/>
          <a:p>
            <a:pPr algn="ctr"/>
            <a:r>
              <a:rPr lang="en-US" sz="3200" dirty="0" smtClean="0"/>
              <a:t>Who are the Victims?</a:t>
            </a:r>
            <a:r>
              <a:rPr lang="en-US" sz="3200" dirty="0"/>
              <a:t/>
            </a:r>
            <a:br>
              <a:rPr lang="en-US" sz="3200" dirty="0"/>
            </a:br>
            <a:endParaRPr lang="en-US" dirty="0"/>
          </a:p>
        </p:txBody>
      </p:sp>
      <p:sp>
        <p:nvSpPr>
          <p:cNvPr id="6" name="Content Placeholder 5"/>
          <p:cNvSpPr>
            <a:spLocks noGrp="1"/>
          </p:cNvSpPr>
          <p:nvPr>
            <p:ph idx="1"/>
          </p:nvPr>
        </p:nvSpPr>
        <p:spPr>
          <a:xfrm>
            <a:off x="609600" y="1524000"/>
            <a:ext cx="8548688" cy="4533900"/>
          </a:xfrm>
        </p:spPr>
        <p:txBody>
          <a:bodyPr/>
          <a:lstStyle/>
          <a:p>
            <a:r>
              <a:rPr lang="en-US" sz="2800" b="1" dirty="0" smtClean="0"/>
              <a:t>Sexual </a:t>
            </a:r>
            <a:r>
              <a:rPr lang="en-US" sz="2800" b="1" dirty="0" smtClean="0"/>
              <a:t>exploitations </a:t>
            </a:r>
            <a:r>
              <a:rPr lang="en-US" sz="2800" b="1" dirty="0" smtClean="0"/>
              <a:t>are </a:t>
            </a:r>
            <a:r>
              <a:rPr lang="en-US" sz="2800" dirty="0" smtClean="0"/>
              <a:t>the </a:t>
            </a:r>
            <a:r>
              <a:rPr lang="en-US" sz="2800" dirty="0" smtClean="0"/>
              <a:t>most commonly identified </a:t>
            </a:r>
            <a:r>
              <a:rPr lang="en-US" sz="2800" dirty="0" smtClean="0"/>
              <a:t>form, forced </a:t>
            </a:r>
            <a:r>
              <a:rPr lang="en-US" sz="2800" dirty="0" smtClean="0"/>
              <a:t>labor </a:t>
            </a:r>
            <a:r>
              <a:rPr lang="en-US" sz="2800" dirty="0" smtClean="0"/>
              <a:t>as the second</a:t>
            </a:r>
            <a:r>
              <a:rPr lang="mr-IN" sz="2800" dirty="0" smtClean="0"/>
              <a:t>–</a:t>
            </a:r>
            <a:r>
              <a:rPr lang="en-US" sz="2800" dirty="0" smtClean="0"/>
              <a:t> </a:t>
            </a:r>
            <a:r>
              <a:rPr lang="en-US" sz="2800" dirty="0" smtClean="0"/>
              <a:t>18%</a:t>
            </a:r>
          </a:p>
          <a:p>
            <a:r>
              <a:rPr lang="en-US" sz="2800" i="1" dirty="0" smtClean="0"/>
              <a:t>Disproportionate number of women </a:t>
            </a:r>
            <a:r>
              <a:rPr lang="en-US" sz="2800" dirty="0" smtClean="0"/>
              <a:t>are involved- both as traffickers and those being trafficked </a:t>
            </a:r>
          </a:p>
          <a:p>
            <a:pPr lvl="1"/>
            <a:r>
              <a:rPr lang="en-US" sz="2600" dirty="0" smtClean="0"/>
              <a:t>Often</a:t>
            </a:r>
            <a:r>
              <a:rPr lang="en-US" sz="2600" dirty="0" smtClean="0"/>
              <a:t>, traffickers were former </a:t>
            </a:r>
            <a:r>
              <a:rPr lang="en-US" sz="2600" dirty="0" smtClean="0"/>
              <a:t>victims</a:t>
            </a:r>
            <a:r>
              <a:rPr lang="en-US" sz="2600" dirty="0" smtClean="0"/>
              <a:t>!</a:t>
            </a:r>
          </a:p>
          <a:p>
            <a:pPr lvl="1"/>
            <a:endParaRPr lang="en-US" sz="2600" dirty="0" smtClean="0"/>
          </a:p>
          <a:p>
            <a:r>
              <a:rPr lang="en-US" sz="2800" dirty="0" smtClean="0"/>
              <a:t>Most trafficking is </a:t>
            </a:r>
            <a:r>
              <a:rPr lang="en-US" sz="2800" i="1" dirty="0" smtClean="0"/>
              <a:t>national or regional</a:t>
            </a:r>
            <a:r>
              <a:rPr lang="en-US" sz="2800" dirty="0" smtClean="0"/>
              <a:t>, carried out by people of same </a:t>
            </a:r>
            <a:r>
              <a:rPr lang="en-US" sz="2800" dirty="0" smtClean="0"/>
              <a:t>nationality, culture, or ethnicity. </a:t>
            </a:r>
            <a:endParaRPr lang="en-US" sz="2800" dirty="0" smtClean="0"/>
          </a:p>
          <a:p>
            <a:r>
              <a:rPr lang="en-US" sz="2800" dirty="0" smtClean="0"/>
              <a:t>Europe has victims from wide range of origins and </a:t>
            </a:r>
            <a:r>
              <a:rPr lang="en-US" sz="2800" dirty="0" smtClean="0"/>
              <a:t>victims </a:t>
            </a:r>
            <a:r>
              <a:rPr lang="en-US" sz="2800" dirty="0" smtClean="0"/>
              <a:t>from Asia are trafficked most </a:t>
            </a:r>
            <a:r>
              <a:rPr lang="en-US" sz="2800" dirty="0" smtClean="0"/>
              <a:t>widely</a:t>
            </a:r>
            <a:endParaRPr lang="en-US" sz="2000" dirty="0"/>
          </a:p>
          <a:p>
            <a:endParaRPr lang="en-US" dirty="0" smtClean="0"/>
          </a:p>
          <a:p>
            <a:endParaRPr lang="en-US" dirty="0"/>
          </a:p>
          <a:p>
            <a:endParaRPr lang="en-US" dirty="0"/>
          </a:p>
          <a:p>
            <a:endParaRPr lang="en-US" dirty="0" smtClean="0"/>
          </a:p>
        </p:txBody>
      </p:sp>
      <p:pic>
        <p:nvPicPr>
          <p:cNvPr id="4" name="Shape 32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5913" y="1524000"/>
            <a:ext cx="2986087" cy="425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72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Who are the victims?</a:t>
            </a:r>
          </a:p>
        </p:txBody>
      </p:sp>
      <p:sp>
        <p:nvSpPr>
          <p:cNvPr id="3" name="Content Placeholder 2"/>
          <p:cNvSpPr>
            <a:spLocks noGrp="1"/>
          </p:cNvSpPr>
          <p:nvPr>
            <p:ph sz="half" idx="1"/>
          </p:nvPr>
        </p:nvSpPr>
        <p:spPr>
          <a:xfrm>
            <a:off x="609600" y="1228725"/>
            <a:ext cx="4427538" cy="4829175"/>
          </a:xfrm>
        </p:spPr>
        <p:txBody>
          <a:bodyPr/>
          <a:lstStyle/>
          <a:p>
            <a:pPr marL="0" indent="0">
              <a:buNone/>
            </a:pPr>
            <a:r>
              <a:rPr lang="en-US" b="1" dirty="0" smtClean="0"/>
              <a:t>Children and Youth are also victims</a:t>
            </a:r>
          </a:p>
          <a:p>
            <a:r>
              <a:rPr lang="en-US" sz="2400" dirty="0" smtClean="0"/>
              <a:t>Usually recruited or exploited into prostitution by family members, friends, or strangers for financial gain</a:t>
            </a:r>
          </a:p>
          <a:p>
            <a:r>
              <a:rPr lang="en-US" sz="2400" dirty="0" smtClean="0"/>
              <a:t>Risk factors include</a:t>
            </a:r>
          </a:p>
          <a:p>
            <a:pPr lvl="1"/>
            <a:r>
              <a:rPr lang="en-US" sz="1800" dirty="0" smtClean="0"/>
              <a:t>Runaways</a:t>
            </a:r>
          </a:p>
          <a:p>
            <a:pPr lvl="1"/>
            <a:r>
              <a:rPr lang="en-US" sz="1800" dirty="0" smtClean="0"/>
              <a:t>History of neglect or familial abuse</a:t>
            </a:r>
          </a:p>
          <a:p>
            <a:pPr lvl="1"/>
            <a:r>
              <a:rPr lang="en-US" sz="1800" dirty="0" smtClean="0"/>
              <a:t>History of coming from a dysfunctional family</a:t>
            </a:r>
          </a:p>
          <a:p>
            <a:pPr lvl="1"/>
            <a:r>
              <a:rPr lang="en-US" sz="1800" dirty="0" smtClean="0"/>
              <a:t>Poverty</a:t>
            </a:r>
          </a:p>
          <a:p>
            <a:pPr lvl="1"/>
            <a:r>
              <a:rPr lang="en-US" sz="1800" dirty="0" smtClean="0"/>
              <a:t>Mental health problems</a:t>
            </a:r>
          </a:p>
          <a:p>
            <a:pPr lvl="1"/>
            <a:r>
              <a:rPr lang="en-US" sz="1800" dirty="0" smtClean="0"/>
              <a:t>Drug use and abuse</a:t>
            </a:r>
          </a:p>
          <a:p>
            <a:pPr lvl="1"/>
            <a:endParaRPr lang="en-US" dirty="0"/>
          </a:p>
        </p:txBody>
      </p:sp>
      <p:sp>
        <p:nvSpPr>
          <p:cNvPr id="4" name="Content Placeholder 3"/>
          <p:cNvSpPr>
            <a:spLocks noGrp="1"/>
          </p:cNvSpPr>
          <p:nvPr>
            <p:ph sz="half" idx="2"/>
          </p:nvPr>
        </p:nvSpPr>
        <p:spPr>
          <a:xfrm>
            <a:off x="5429250" y="1228725"/>
            <a:ext cx="5257800" cy="5457825"/>
          </a:xfrm>
        </p:spPr>
        <p:txBody>
          <a:bodyPr/>
          <a:lstStyle/>
          <a:p>
            <a:endParaRPr lang="en-US" sz="2400" b="1" dirty="0" smtClean="0"/>
          </a:p>
          <a:p>
            <a:endParaRPr lang="en-US" sz="2400" b="1" dirty="0" smtClean="0"/>
          </a:p>
          <a:p>
            <a:endParaRPr lang="en-US" sz="2400" b="1" dirty="0" smtClean="0"/>
          </a:p>
          <a:p>
            <a:endParaRPr lang="en-US" sz="2400" b="1" dirty="0" smtClean="0"/>
          </a:p>
          <a:p>
            <a:r>
              <a:rPr lang="en-US" sz="2400" b="1" dirty="0" smtClean="0"/>
              <a:t>National Center for Missing and Exploited Children </a:t>
            </a:r>
            <a:r>
              <a:rPr lang="en-US" sz="2400" dirty="0" smtClean="0"/>
              <a:t>(NCMEC) indicate about 69% of child pornography victims were abused or exploited by people who were familiar to them</a:t>
            </a:r>
          </a:p>
          <a:p>
            <a:pPr lvl="1"/>
            <a:r>
              <a:rPr lang="en-US" dirty="0" smtClean="0"/>
              <a:t>Usually begins around age 3 through 8 </a:t>
            </a:r>
          </a:p>
          <a:p>
            <a:pPr lvl="1"/>
            <a:endParaRPr lang="en-US" dirty="0" smtClean="0"/>
          </a:p>
          <a:p>
            <a:pPr marL="457200" lvl="1" indent="0">
              <a:buNone/>
            </a:pPr>
            <a:r>
              <a:rPr lang="en-US" sz="1400" dirty="0" smtClean="0"/>
              <a:t>Donley-Hayes, K.  (2014). The Sex Trafficked Child.  Contemporary Pediatrics </a:t>
            </a:r>
          </a:p>
          <a:p>
            <a:endParaRPr lang="en-US" dirty="0"/>
          </a:p>
        </p:txBody>
      </p:sp>
      <p:pic>
        <p:nvPicPr>
          <p:cNvPr id="9218"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4888" y="55563"/>
            <a:ext cx="3405187" cy="272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12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blinds(horizontal)">
                                      <p:cBhvr>
                                        <p:cTn id="31" dur="500"/>
                                        <p:tgtEl>
                                          <p:spTgt spid="4">
                                            <p:txEl>
                                              <p:pRg st="4" end="4"/>
                                            </p:txEl>
                                          </p:spTgt>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blinds(horizontal)">
                                      <p:cBhvr>
                                        <p:cTn id="34" dur="500"/>
                                        <p:tgtEl>
                                          <p:spTgt spid="4">
                                            <p:txEl>
                                              <p:pRg st="5" end="5"/>
                                            </p:txEl>
                                          </p:spTgt>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blinds(horizontal)">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a:t>
            </a:r>
            <a:r>
              <a:rPr lang="en-US" dirty="0" smtClean="0"/>
              <a:t>are the statistics of </a:t>
            </a:r>
            <a:r>
              <a:rPr lang="en-US" dirty="0" smtClean="0"/>
              <a:t>Human </a:t>
            </a:r>
            <a:r>
              <a:rPr lang="en-US" dirty="0" smtClean="0"/>
              <a:t>Trafficking?</a:t>
            </a:r>
            <a:endParaRPr lang="en-US" dirty="0"/>
          </a:p>
        </p:txBody>
      </p:sp>
      <p:sp>
        <p:nvSpPr>
          <p:cNvPr id="3" name="Content Placeholder 2"/>
          <p:cNvSpPr>
            <a:spLocks noGrp="1"/>
          </p:cNvSpPr>
          <p:nvPr>
            <p:ph idx="1"/>
          </p:nvPr>
        </p:nvSpPr>
        <p:spPr>
          <a:xfrm>
            <a:off x="609600" y="1523999"/>
            <a:ext cx="5448300" cy="5191125"/>
          </a:xfrm>
        </p:spPr>
        <p:txBody>
          <a:bodyPr/>
          <a:lstStyle/>
          <a:p>
            <a:r>
              <a:rPr lang="en-US" dirty="0" smtClean="0"/>
              <a:t>A </a:t>
            </a:r>
            <a:r>
              <a:rPr lang="en-US" dirty="0" smtClean="0"/>
              <a:t>global </a:t>
            </a:r>
            <a:r>
              <a:rPr lang="en-US" dirty="0" smtClean="0"/>
              <a:t>health </a:t>
            </a:r>
            <a:r>
              <a:rPr lang="en-US" dirty="0" smtClean="0"/>
              <a:t>concern that </a:t>
            </a:r>
            <a:r>
              <a:rPr lang="en-US" b="1" dirty="0" smtClean="0"/>
              <a:t>cuts across all ages, genders, ethnicities, education level, and socio-economic </a:t>
            </a:r>
            <a:r>
              <a:rPr lang="en-US" b="1" dirty="0" smtClean="0"/>
              <a:t>backgrounds</a:t>
            </a:r>
          </a:p>
          <a:p>
            <a:pPr lvl="1"/>
            <a:r>
              <a:rPr lang="en-US" dirty="0" smtClean="0"/>
              <a:t>January 2017, estimated </a:t>
            </a:r>
            <a:r>
              <a:rPr lang="en-US" b="1" dirty="0" smtClean="0"/>
              <a:t>20.9 million victims </a:t>
            </a:r>
            <a:r>
              <a:rPr lang="en-US" dirty="0" smtClean="0"/>
              <a:t>internationally</a:t>
            </a:r>
          </a:p>
          <a:p>
            <a:pPr lvl="1"/>
            <a:r>
              <a:rPr lang="en-US" dirty="0" smtClean="0"/>
              <a:t>2007-2012 data</a:t>
            </a:r>
          </a:p>
          <a:p>
            <a:pPr lvl="2"/>
            <a:r>
              <a:rPr lang="en-US" dirty="0" smtClean="0"/>
              <a:t>72% female and girls Global</a:t>
            </a:r>
          </a:p>
          <a:p>
            <a:pPr lvl="2"/>
            <a:r>
              <a:rPr lang="en-US" dirty="0" smtClean="0"/>
              <a:t>85% female and girls in US</a:t>
            </a:r>
          </a:p>
          <a:p>
            <a:pPr lvl="2"/>
            <a:endParaRPr lang="en-US" dirty="0" smtClean="0"/>
          </a:p>
          <a:p>
            <a:r>
              <a:rPr lang="en-US" dirty="0" smtClean="0"/>
              <a:t>Defined as the </a:t>
            </a:r>
            <a:r>
              <a:rPr lang="en-US" i="1" dirty="0" smtClean="0"/>
              <a:t>trade of humans for the purpose of labor, sex, or other forms of human </a:t>
            </a:r>
            <a:r>
              <a:rPr lang="en-US" i="1" dirty="0" smtClean="0"/>
              <a:t>exploitation</a:t>
            </a:r>
          </a:p>
          <a:p>
            <a:pPr lvl="1"/>
            <a:endParaRPr lang="en-US" sz="1200" dirty="0"/>
          </a:p>
          <a:p>
            <a:pPr marL="457200" lvl="1" indent="0">
              <a:buNone/>
            </a:pPr>
            <a:r>
              <a:rPr lang="en-US" sz="1200" dirty="0" smtClean="0">
                <a:hlinkClick r:id="rId3"/>
              </a:rPr>
              <a:t>http</a:t>
            </a:r>
            <a:r>
              <a:rPr lang="en-US" sz="1200" dirty="0">
                <a:hlinkClick r:id="rId3"/>
              </a:rPr>
              <a:t>://www.ilo.org/wcmsp5/groups/public/---ed_norm/---</a:t>
            </a:r>
            <a:r>
              <a:rPr lang="en-US" sz="1200" dirty="0" smtClean="0">
                <a:hlinkClick r:id="rId3"/>
              </a:rPr>
              <a:t>declaration/documents/image/wcms_537694.png</a:t>
            </a:r>
            <a:r>
              <a:rPr lang="en-US" sz="1200" dirty="0" smtClean="0"/>
              <a:t> </a:t>
            </a:r>
            <a:endParaRPr lang="en-US" sz="1200" dirty="0" smtClean="0"/>
          </a:p>
          <a:p>
            <a:endParaRPr lang="en-US" dirty="0"/>
          </a:p>
          <a:p>
            <a:pPr lvl="1"/>
            <a:endParaRPr lang="en-US" dirty="0" smtClean="0"/>
          </a:p>
        </p:txBody>
      </p:sp>
      <p:pic>
        <p:nvPicPr>
          <p:cNvPr id="5" name="Picture 4" descr="mage result for human trafficking- global victim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6450" y="1228725"/>
            <a:ext cx="6746702"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21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524000" y="364898"/>
            <a:ext cx="9144000" cy="1006702"/>
          </a:xfrm>
        </p:spPr>
        <p:txBody>
          <a:bodyPr vert="horz" wrap="square" lIns="91440" tIns="45720" rIns="91440" bIns="45720" numCol="1" anchor="ctr" anchorCtr="0" compatLnSpc="1">
            <a:prstTxWarp prst="textNoShape">
              <a:avLst/>
            </a:prstTxWarp>
          </a:bodyPr>
          <a:lstStyle/>
          <a:p>
            <a:pPr algn="ctr" eaLnBrk="1" hangingPunct="1"/>
            <a:r>
              <a:rPr lang="en-US" altLang="x-none" dirty="0">
                <a:ea typeface="ＭＳ Ｐゴシック" charset="-128"/>
              </a:rPr>
              <a:t>  </a:t>
            </a:r>
            <a:r>
              <a:rPr lang="en-US" altLang="x-none" dirty="0" smtClean="0">
                <a:ea typeface="ＭＳ Ｐゴシック" charset="-128"/>
              </a:rPr>
              <a:t>Human Trafficking in the United States</a:t>
            </a:r>
            <a:endParaRPr lang="en-US" altLang="x-none" dirty="0">
              <a:ea typeface="ＭＳ Ｐゴシック" charset="-128"/>
            </a:endParaRPr>
          </a:p>
        </p:txBody>
      </p:sp>
      <p:sp>
        <p:nvSpPr>
          <p:cNvPr id="33795" name="Slide Number Placeholder 3"/>
          <p:cNvSpPr>
            <a:spLocks noGrp="1"/>
          </p:cNvSpPr>
          <p:nvPr>
            <p:ph type="sldNum" sz="quarter" idx="10"/>
          </p:nvPr>
        </p:nvSpPr>
        <p:spPr bwMode="auto">
          <a:xfrm>
            <a:off x="10199688" y="6381750"/>
            <a:ext cx="468312"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3C45D087-5B6D-214F-8CD9-2BF6496DF955}" type="slidenum">
              <a:rPr lang="en-US" altLang="x-none"/>
              <a:pPr eaLnBrk="1" hangingPunct="1"/>
              <a:t>11</a:t>
            </a:fld>
            <a:endParaRPr lang="en-US" altLang="x-none" dirty="0"/>
          </a:p>
        </p:txBody>
      </p:sp>
      <p:sp>
        <p:nvSpPr>
          <p:cNvPr id="8" name="TextBox 7"/>
          <p:cNvSpPr txBox="1"/>
          <p:nvPr/>
        </p:nvSpPr>
        <p:spPr>
          <a:xfrm>
            <a:off x="1343026" y="792164"/>
            <a:ext cx="10482262" cy="6032421"/>
          </a:xfrm>
          <a:prstGeom prst="rect">
            <a:avLst/>
          </a:prstGeom>
          <a:noFill/>
        </p:spPr>
        <p:txBody>
          <a:bodyPr wrap="square">
            <a:spAutoFit/>
          </a:bodyPr>
          <a:lstStyle/>
          <a:p>
            <a:pPr eaLnBrk="1" hangingPunct="1">
              <a:defRPr/>
            </a:pPr>
            <a:endParaRPr lang="en-US" sz="2400" dirty="0">
              <a:ea typeface="ＭＳ Ｐゴシック" pitchFamily="34" charset="-128"/>
            </a:endParaRPr>
          </a:p>
          <a:p>
            <a:pPr algn="ctr" eaLnBrk="1" hangingPunct="1">
              <a:defRPr/>
            </a:pPr>
            <a:r>
              <a:rPr lang="en-US" sz="2000" dirty="0" smtClean="0">
                <a:ea typeface="ＭＳ Ｐゴシック" pitchFamily="34" charset="-128"/>
              </a:rPr>
              <a:t>Department of Child and Family Report</a:t>
            </a:r>
          </a:p>
          <a:p>
            <a:pPr algn="ctr" eaLnBrk="1" hangingPunct="1">
              <a:defRPr/>
            </a:pPr>
            <a:endParaRPr lang="en-US" sz="2000" dirty="0" smtClean="0">
              <a:ea typeface="ＭＳ Ｐゴシック" pitchFamily="34" charset="-128"/>
            </a:endParaRPr>
          </a:p>
          <a:p>
            <a:pPr algn="ctr" eaLnBrk="1" hangingPunct="1">
              <a:defRPr/>
            </a:pPr>
            <a:r>
              <a:rPr lang="en-US" sz="2000" dirty="0" smtClean="0">
                <a:ea typeface="ＭＳ Ｐゴシック" pitchFamily="34" charset="-128"/>
              </a:rPr>
              <a:t>November </a:t>
            </a:r>
            <a:r>
              <a:rPr lang="en-US" sz="2000" dirty="0">
                <a:ea typeface="ＭＳ Ｐゴシック" pitchFamily="34" charset="-128"/>
              </a:rPr>
              <a:t>2013 – August 2016: 372 calls received (multiple victims per call)</a:t>
            </a:r>
          </a:p>
          <a:p>
            <a:pPr lvl="1" eaLnBrk="1" hangingPunct="1">
              <a:defRPr/>
            </a:pPr>
            <a:endParaRPr lang="en-US" sz="2400" dirty="0">
              <a:ea typeface="ＭＳ Ｐゴシック" pitchFamily="34" charset="-128"/>
            </a:endParaRPr>
          </a:p>
          <a:p>
            <a:pPr lvl="1" eaLnBrk="1" hangingPunct="1">
              <a:defRPr/>
            </a:pPr>
            <a:endParaRPr lang="en-US" sz="2400" dirty="0">
              <a:ea typeface="ＭＳ Ｐゴシック" pitchFamily="34" charset="-128"/>
            </a:endParaRPr>
          </a:p>
          <a:p>
            <a:pPr lvl="1" eaLnBrk="1" hangingPunct="1">
              <a:defRPr/>
            </a:pPr>
            <a:endParaRPr lang="en-US" sz="2400" dirty="0">
              <a:ea typeface="ＭＳ Ｐゴシック" pitchFamily="34" charset="-128"/>
            </a:endParaRPr>
          </a:p>
          <a:p>
            <a:pPr lvl="1" eaLnBrk="1" hangingPunct="1">
              <a:defRPr/>
            </a:pPr>
            <a:endParaRPr lang="en-US" sz="2400" dirty="0">
              <a:ea typeface="ＭＳ Ｐゴシック" pitchFamily="34" charset="-128"/>
            </a:endParaRPr>
          </a:p>
          <a:p>
            <a:pPr lvl="1" eaLnBrk="1" hangingPunct="1">
              <a:defRPr/>
            </a:pPr>
            <a:endParaRPr lang="en-US" sz="2400" dirty="0" smtClean="0">
              <a:ea typeface="ＭＳ Ｐゴシック" pitchFamily="34" charset="-128"/>
            </a:endParaRPr>
          </a:p>
          <a:p>
            <a:pPr lvl="1" eaLnBrk="1" hangingPunct="1">
              <a:defRPr/>
            </a:pPr>
            <a:endParaRPr lang="en-US" sz="2400" dirty="0">
              <a:ea typeface="ＭＳ Ｐゴシック" pitchFamily="34" charset="-128"/>
            </a:endParaRPr>
          </a:p>
          <a:p>
            <a:pPr lvl="1" eaLnBrk="1" hangingPunct="1">
              <a:defRPr/>
            </a:pPr>
            <a:endParaRPr lang="en-US" sz="2400" dirty="0">
              <a:ea typeface="ＭＳ Ｐゴシック" pitchFamily="34" charset="-128"/>
            </a:endParaRPr>
          </a:p>
          <a:p>
            <a:pPr algn="ctr" eaLnBrk="1" hangingPunct="1">
              <a:defRPr/>
            </a:pPr>
            <a:r>
              <a:rPr lang="en-US" sz="2400" dirty="0">
                <a:latin typeface="Arial" pitchFamily="34" charset="0"/>
                <a:ea typeface="ＭＳ Ｐゴシック" pitchFamily="34" charset="-128"/>
                <a:cs typeface="Arial" pitchFamily="34" charset="0"/>
              </a:rPr>
              <a:t>  </a:t>
            </a:r>
            <a:r>
              <a:rPr lang="en-US" sz="2400" b="1" dirty="0">
                <a:solidFill>
                  <a:prstClr val="black"/>
                </a:solidFill>
                <a:ea typeface="ＭＳ Ｐゴシック" pitchFamily="34" charset="-128"/>
              </a:rPr>
              <a:t>**Like most gender or sexually based violence,</a:t>
            </a:r>
          </a:p>
          <a:p>
            <a:pPr algn="ctr" eaLnBrk="1" hangingPunct="1">
              <a:defRPr/>
            </a:pPr>
            <a:r>
              <a:rPr lang="en-US" sz="2400" b="1" dirty="0">
                <a:solidFill>
                  <a:prstClr val="black"/>
                </a:solidFill>
                <a:ea typeface="ＭＳ Ｐゴシック" pitchFamily="34" charset="-128"/>
              </a:rPr>
              <a:t>human trafficking is under reported**</a:t>
            </a:r>
          </a:p>
          <a:p>
            <a:pPr eaLnBrk="1" hangingPunct="1">
              <a:defRPr/>
            </a:pPr>
            <a:endParaRPr lang="en-US" sz="2400" dirty="0">
              <a:ea typeface="ＭＳ Ｐゴシック" pitchFamily="34" charset="-128"/>
            </a:endParaRPr>
          </a:p>
          <a:p>
            <a:pPr eaLnBrk="1" hangingPunct="1">
              <a:buFont typeface="Arial" pitchFamily="34" charset="0"/>
              <a:buChar char="•"/>
              <a:defRPr/>
            </a:pPr>
            <a:endParaRPr lang="en-US" sz="2400" dirty="0">
              <a:ea typeface="ＭＳ Ｐゴシック" pitchFamily="34" charset="-128"/>
            </a:endParaRPr>
          </a:p>
          <a:p>
            <a:pPr eaLnBrk="1" hangingPunct="1">
              <a:defRPr/>
            </a:pPr>
            <a:endParaRPr lang="en-US" sz="2000" dirty="0">
              <a:ea typeface="ＭＳ Ｐゴシック" pitchFamily="34" charset="-128"/>
            </a:endParaRPr>
          </a:p>
          <a:p>
            <a:pPr eaLnBrk="1" hangingPunct="1">
              <a:defRPr/>
            </a:pPr>
            <a:endParaRPr lang="en-US" dirty="0">
              <a:ea typeface="ＭＳ Ｐゴシック" pitchFamily="34" charset="-128"/>
            </a:endParaRPr>
          </a:p>
        </p:txBody>
      </p:sp>
      <p:pic>
        <p:nvPicPr>
          <p:cNvPr id="33797" name="Picture 4" descr="Image result for Human Trafficked Victi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2507" y="2360494"/>
            <a:ext cx="5545137" cy="161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564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Human Trafficking in the United States</a:t>
            </a:r>
            <a:endParaRPr lang="en-US" dirty="0"/>
          </a:p>
        </p:txBody>
      </p:sp>
      <p:sp>
        <p:nvSpPr>
          <p:cNvPr id="3" name="Content Placeholder 2"/>
          <p:cNvSpPr>
            <a:spLocks noGrp="1"/>
          </p:cNvSpPr>
          <p:nvPr>
            <p:ph idx="1"/>
          </p:nvPr>
        </p:nvSpPr>
        <p:spPr>
          <a:xfrm>
            <a:off x="509587" y="1871662"/>
            <a:ext cx="4157663" cy="3914775"/>
          </a:xfrm>
        </p:spPr>
        <p:txBody>
          <a:bodyPr/>
          <a:lstStyle/>
          <a:p>
            <a:r>
              <a:rPr lang="en-US" dirty="0" smtClean="0"/>
              <a:t>Since 2007 through January 2017, </a:t>
            </a:r>
            <a:r>
              <a:rPr lang="en-US" sz="2800" b="1" dirty="0" smtClean="0"/>
              <a:t>25,696 cases were reported</a:t>
            </a:r>
            <a:endParaRPr lang="en-US" b="1" dirty="0" smtClean="0"/>
          </a:p>
          <a:p>
            <a:pPr lvl="1"/>
            <a:r>
              <a:rPr lang="en-US" dirty="0"/>
              <a:t>41% Sex trafficking   </a:t>
            </a:r>
            <a:endParaRPr lang="en-US" dirty="0" smtClean="0"/>
          </a:p>
          <a:p>
            <a:pPr lvl="1"/>
            <a:r>
              <a:rPr lang="en-US" dirty="0" smtClean="0"/>
              <a:t>20</a:t>
            </a:r>
            <a:r>
              <a:rPr lang="en-US" dirty="0"/>
              <a:t>% Labor </a:t>
            </a:r>
            <a:r>
              <a:rPr lang="en-US" dirty="0" smtClean="0"/>
              <a:t>Trafficking</a:t>
            </a:r>
          </a:p>
          <a:p>
            <a:pPr lvl="1"/>
            <a:endParaRPr lang="en-US" dirty="0"/>
          </a:p>
          <a:p>
            <a:r>
              <a:rPr lang="en-US" dirty="0" smtClean="0"/>
              <a:t>2015 alone, 5,973 cases were reported</a:t>
            </a:r>
          </a:p>
          <a:p>
            <a:pPr lvl="1"/>
            <a:endParaRPr lang="en-US" dirty="0"/>
          </a:p>
        </p:txBody>
      </p:sp>
      <p:pic>
        <p:nvPicPr>
          <p:cNvPr id="10242" name="Picture 2" descr="mage result for human sex trafficking U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300" y="1717675"/>
            <a:ext cx="7015163" cy="391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632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National Human Trafficking Hotline Data</a:t>
            </a:r>
            <a:r>
              <a:rPr lang="en-US" dirty="0"/>
              <a:t/>
            </a:r>
            <a:br>
              <a:rPr lang="en-US" dirty="0"/>
            </a:br>
            <a:endParaRPr lang="en-US" dirty="0"/>
          </a:p>
        </p:txBody>
      </p:sp>
      <p:sp>
        <p:nvSpPr>
          <p:cNvPr id="3" name="Content Placeholder 2"/>
          <p:cNvSpPr>
            <a:spLocks noGrp="1"/>
          </p:cNvSpPr>
          <p:nvPr>
            <p:ph idx="1"/>
          </p:nvPr>
        </p:nvSpPr>
        <p:spPr>
          <a:xfrm>
            <a:off x="609600" y="1340476"/>
            <a:ext cx="5362575" cy="5368667"/>
          </a:xfrm>
        </p:spPr>
        <p:txBody>
          <a:bodyPr>
            <a:normAutofit/>
          </a:bodyPr>
          <a:lstStyle/>
          <a:p>
            <a:pPr marL="0" indent="0" algn="ctr">
              <a:buNone/>
            </a:pPr>
            <a:r>
              <a:rPr lang="en-US" sz="1800" b="1" dirty="0"/>
              <a:t>13,897 Actual </a:t>
            </a:r>
            <a:r>
              <a:rPr lang="en-US" sz="1800" b="1" dirty="0" smtClean="0"/>
              <a:t>Calls made to Hotline </a:t>
            </a:r>
            <a:r>
              <a:rPr lang="en-US" sz="1800" b="1" dirty="0"/>
              <a:t>in 2017 </a:t>
            </a:r>
            <a:endParaRPr lang="en-US" sz="1800" b="1" dirty="0" smtClean="0"/>
          </a:p>
          <a:p>
            <a:pPr marL="0" indent="0">
              <a:buNone/>
            </a:pPr>
            <a:endParaRPr lang="en-US" sz="1800" b="1" dirty="0"/>
          </a:p>
          <a:p>
            <a:pPr marL="0" indent="0" algn="ctr">
              <a:buNone/>
            </a:pPr>
            <a:r>
              <a:rPr lang="en-US" sz="1800" b="1" dirty="0" smtClean="0"/>
              <a:t>4,460 Human Trafficking Cases were reported</a:t>
            </a:r>
          </a:p>
          <a:p>
            <a:endParaRPr lang="en-US" sz="1800" dirty="0" smtClean="0"/>
          </a:p>
          <a:p>
            <a:r>
              <a:rPr lang="en-US" sz="1800" i="1" dirty="0" smtClean="0"/>
              <a:t>Highest: </a:t>
            </a:r>
            <a:r>
              <a:rPr lang="en-US" sz="1800" i="1" dirty="0" smtClean="0"/>
              <a:t>705 in California</a:t>
            </a:r>
          </a:p>
          <a:p>
            <a:r>
              <a:rPr lang="en-US" sz="1800" i="1" dirty="0" smtClean="0"/>
              <a:t>Lowest:  42 in Iowa</a:t>
            </a:r>
          </a:p>
          <a:p>
            <a:endParaRPr lang="en-US" sz="1800" dirty="0" smtClean="0"/>
          </a:p>
          <a:p>
            <a:r>
              <a:rPr lang="en-US" sz="1800" dirty="0" smtClean="0"/>
              <a:t>3186 Human Sex </a:t>
            </a:r>
            <a:r>
              <a:rPr lang="en-US" sz="1800" dirty="0" smtClean="0"/>
              <a:t>Trafficking</a:t>
            </a:r>
          </a:p>
          <a:p>
            <a:endParaRPr lang="en-US" sz="1800" dirty="0" smtClean="0"/>
          </a:p>
          <a:p>
            <a:r>
              <a:rPr lang="en-US" sz="1800" dirty="0" smtClean="0"/>
              <a:t>689 Human Labor Trafficking</a:t>
            </a:r>
            <a:endParaRPr lang="en-US" sz="1800" dirty="0" smtClean="0"/>
          </a:p>
          <a:p>
            <a:endParaRPr lang="en-US" sz="1800" dirty="0" smtClean="0"/>
          </a:p>
          <a:p>
            <a:r>
              <a:rPr lang="en-US" sz="1800" dirty="0" smtClean="0"/>
              <a:t>411 </a:t>
            </a:r>
            <a:r>
              <a:rPr lang="en-US" sz="1800" dirty="0" smtClean="0"/>
              <a:t>Not </a:t>
            </a:r>
            <a:r>
              <a:rPr lang="en-US" sz="1800" dirty="0" smtClean="0"/>
              <a:t>specified </a:t>
            </a:r>
          </a:p>
          <a:p>
            <a:endParaRPr lang="en-US" sz="1800" dirty="0" smtClean="0"/>
          </a:p>
          <a:p>
            <a:r>
              <a:rPr lang="en-US" sz="1800" dirty="0" smtClean="0"/>
              <a:t>174 Both </a:t>
            </a:r>
            <a:r>
              <a:rPr lang="en-US" sz="1800" dirty="0"/>
              <a:t>S</a:t>
            </a:r>
            <a:r>
              <a:rPr lang="en-US" sz="1800" dirty="0" smtClean="0"/>
              <a:t>ex </a:t>
            </a:r>
            <a:r>
              <a:rPr lang="en-US" sz="1800" dirty="0" smtClean="0"/>
              <a:t>and </a:t>
            </a:r>
            <a:r>
              <a:rPr lang="en-US" sz="1800" dirty="0"/>
              <a:t>L</a:t>
            </a:r>
            <a:r>
              <a:rPr lang="en-US" sz="1800" dirty="0" smtClean="0"/>
              <a:t>abor </a:t>
            </a:r>
            <a:r>
              <a:rPr lang="en-US" sz="1800" dirty="0" smtClean="0"/>
              <a:t>T</a:t>
            </a:r>
            <a:r>
              <a:rPr lang="en-US" sz="1800" dirty="0" smtClean="0"/>
              <a:t>rafficking</a:t>
            </a:r>
            <a:endParaRPr lang="en-US" sz="1800" dirty="0"/>
          </a:p>
          <a:p>
            <a:endParaRPr lang="en-US" sz="1800" dirty="0" smtClean="0"/>
          </a:p>
          <a:p>
            <a:pPr marL="0" indent="0">
              <a:buNone/>
            </a:pPr>
            <a:r>
              <a:rPr lang="en-US" sz="1800" dirty="0" smtClean="0">
                <a:hlinkClick r:id="rId3"/>
              </a:rPr>
              <a:t>https</a:t>
            </a:r>
            <a:r>
              <a:rPr lang="en-US" sz="1800" dirty="0">
                <a:hlinkClick r:id="rId3"/>
              </a:rPr>
              <a:t>://</a:t>
            </a:r>
            <a:r>
              <a:rPr lang="en-US" sz="1800" dirty="0" smtClean="0">
                <a:hlinkClick r:id="rId3"/>
              </a:rPr>
              <a:t>humantraffickinghotline.org/states</a:t>
            </a:r>
            <a:r>
              <a:rPr lang="en-US" sz="1800" dirty="0" smtClean="0"/>
              <a:t> </a:t>
            </a:r>
            <a:endParaRPr lang="en-US" sz="1800" dirty="0"/>
          </a:p>
        </p:txBody>
      </p:sp>
      <p:pic>
        <p:nvPicPr>
          <p:cNvPr id="2050" name="Picture 2" desc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2187" y="1340477"/>
            <a:ext cx="5368667" cy="5368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1124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1071562"/>
            <a:ext cx="10972800" cy="346075"/>
          </a:xfrm>
        </p:spPr>
        <p:txBody>
          <a:bodyPr/>
          <a:lstStyle/>
          <a:p>
            <a:pPr algn="ctr"/>
            <a:r>
              <a:rPr lang="en-US" sz="3600" dirty="0" smtClean="0"/>
              <a:t>National </a:t>
            </a:r>
            <a:r>
              <a:rPr lang="en-US" sz="3600" smtClean="0"/>
              <a:t>Human Trafficking Hotline</a:t>
            </a:r>
            <a:br>
              <a:rPr lang="en-US" sz="3600" smtClean="0"/>
            </a:br>
            <a:r>
              <a:rPr lang="en-US" sz="3600" smtClean="0"/>
              <a:t>New </a:t>
            </a:r>
            <a:r>
              <a:rPr lang="en-US" sz="3600" dirty="0"/>
              <a:t>Jersey </a:t>
            </a:r>
            <a:r>
              <a:rPr lang="en-US" sz="3600" dirty="0" smtClean="0"/>
              <a:t>Data</a:t>
            </a:r>
            <a:r>
              <a:rPr lang="en-US" sz="3600" dirty="0"/>
              <a:t/>
            </a:r>
            <a:br>
              <a:rPr lang="en-US" sz="3600" dirty="0"/>
            </a:br>
            <a:endParaRPr lang="en-US" sz="3600" dirty="0"/>
          </a:p>
        </p:txBody>
      </p:sp>
      <p:sp>
        <p:nvSpPr>
          <p:cNvPr id="6" name="Content Placeholder 5"/>
          <p:cNvSpPr>
            <a:spLocks noGrp="1"/>
          </p:cNvSpPr>
          <p:nvPr>
            <p:ph idx="1"/>
          </p:nvPr>
        </p:nvSpPr>
        <p:spPr>
          <a:xfrm>
            <a:off x="609600" y="1657350"/>
            <a:ext cx="4872740" cy="4757738"/>
          </a:xfrm>
        </p:spPr>
        <p:txBody>
          <a:bodyPr/>
          <a:lstStyle/>
          <a:p>
            <a:pPr marL="0" indent="0" algn="ctr">
              <a:buNone/>
            </a:pPr>
            <a:r>
              <a:rPr lang="en-US" sz="2000" b="1" dirty="0" smtClean="0"/>
              <a:t>2016 Data</a:t>
            </a:r>
            <a:endParaRPr lang="en-US" sz="2000" b="1" dirty="0"/>
          </a:p>
          <a:p>
            <a:pPr marL="514350" indent="-457200">
              <a:buFont typeface="Wingdings" charset="2"/>
              <a:buChar char="§"/>
            </a:pPr>
            <a:r>
              <a:rPr lang="en-US" sz="2000" dirty="0"/>
              <a:t>569 Calls to the </a:t>
            </a:r>
            <a:r>
              <a:rPr lang="en-US" sz="2000" dirty="0" smtClean="0"/>
              <a:t>hotline</a:t>
            </a:r>
            <a:endParaRPr lang="en-US" sz="2000" dirty="0"/>
          </a:p>
          <a:p>
            <a:pPr marL="971550" lvl="1" indent="-457200">
              <a:buFont typeface="Wingdings" charset="2"/>
              <a:buChar char="§"/>
            </a:pPr>
            <a:r>
              <a:rPr lang="en-US" sz="2000" dirty="0" smtClean="0"/>
              <a:t>195 </a:t>
            </a:r>
            <a:r>
              <a:rPr lang="en-US" sz="2000" dirty="0"/>
              <a:t>Human Trafficking </a:t>
            </a:r>
            <a:r>
              <a:rPr lang="en-US" sz="2000" dirty="0" smtClean="0"/>
              <a:t>Cases reported</a:t>
            </a:r>
          </a:p>
          <a:p>
            <a:pPr lvl="2">
              <a:buFont typeface="Wingdings" charset="2"/>
              <a:buChar char="§"/>
            </a:pPr>
            <a:r>
              <a:rPr lang="en-US" sz="1800" dirty="0" smtClean="0"/>
              <a:t>177 Female; 23 Male</a:t>
            </a:r>
          </a:p>
          <a:p>
            <a:pPr lvl="2">
              <a:buFont typeface="Wingdings" charset="2"/>
              <a:buChar char="§"/>
            </a:pPr>
            <a:r>
              <a:rPr lang="en-US" sz="1800" dirty="0" smtClean="0"/>
              <a:t>105 Minors; 100 adults</a:t>
            </a:r>
          </a:p>
          <a:p>
            <a:endParaRPr lang="en-US" sz="1600" dirty="0"/>
          </a:p>
          <a:p>
            <a:pPr marL="0" indent="0" algn="ctr">
              <a:buNone/>
            </a:pPr>
            <a:r>
              <a:rPr lang="en-US" sz="2000" b="1" dirty="0" smtClean="0"/>
              <a:t>2017 </a:t>
            </a:r>
            <a:r>
              <a:rPr lang="en-US" sz="2000" b="1" dirty="0"/>
              <a:t>Data to date</a:t>
            </a:r>
          </a:p>
          <a:p>
            <a:pPr marL="514350" indent="-457200">
              <a:buFont typeface="Wingdings" charset="2"/>
              <a:buChar char="§"/>
            </a:pPr>
            <a:r>
              <a:rPr lang="en-US" sz="2000" dirty="0"/>
              <a:t>205 calls to the hotline</a:t>
            </a:r>
          </a:p>
          <a:p>
            <a:pPr marL="971550" lvl="1" indent="-457200">
              <a:buFont typeface="Wingdings" charset="2"/>
              <a:buChar char="§"/>
            </a:pPr>
            <a:r>
              <a:rPr lang="en-US" sz="2000" dirty="0"/>
              <a:t>83 Human Trafficking Cases reported</a:t>
            </a:r>
          </a:p>
          <a:p>
            <a:pPr lvl="2">
              <a:buFont typeface="Wingdings" charset="2"/>
              <a:buChar char="§"/>
            </a:pPr>
            <a:r>
              <a:rPr lang="en-US" sz="1800" dirty="0"/>
              <a:t>69 Female; 17 Male</a:t>
            </a:r>
          </a:p>
          <a:p>
            <a:pPr lvl="2">
              <a:buFont typeface="Wingdings" charset="2"/>
              <a:buChar char="§"/>
            </a:pPr>
            <a:r>
              <a:rPr lang="en-US" sz="2000" dirty="0"/>
              <a:t>61 Minors; 35 Adults</a:t>
            </a:r>
          </a:p>
          <a:p>
            <a:pPr lvl="3"/>
            <a:endParaRPr lang="en-US" sz="2000" dirty="0"/>
          </a:p>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2340" y="1657349"/>
            <a:ext cx="6332721"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433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dissolve">
                                      <p:cBhvr>
                                        <p:cTn id="12" dur="500"/>
                                        <p:tgtEl>
                                          <p:spTgt spid="6">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dissolve">
                                      <p:cBhvr>
                                        <p:cTn id="15" dur="500"/>
                                        <p:tgtEl>
                                          <p:spTgt spid="6">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dissolve">
                                      <p:cBhvr>
                                        <p:cTn id="18" dur="500"/>
                                        <p:tgtEl>
                                          <p:spTgt spid="6">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dissolve">
                                      <p:cBhvr>
                                        <p:cTn id="21" dur="500"/>
                                        <p:tgtEl>
                                          <p:spTgt spid="6">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6">
                                            <p:txEl>
                                              <p:pRg st="6" end="6"/>
                                            </p:txEl>
                                          </p:spTgt>
                                        </p:tgtEl>
                                        <p:attrNameLst>
                                          <p:attrName>style.visibility</p:attrName>
                                        </p:attrNameLst>
                                      </p:cBhvr>
                                      <p:to>
                                        <p:strVal val="visible"/>
                                      </p:to>
                                    </p:set>
                                    <p:animEffect transition="in" filter="dissolve">
                                      <p:cBhvr>
                                        <p:cTn id="26" dur="500"/>
                                        <p:tgtEl>
                                          <p:spTgt spid="6">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Effect transition="in" filter="dissolve">
                                      <p:cBhvr>
                                        <p:cTn id="31" dur="500"/>
                                        <p:tgtEl>
                                          <p:spTgt spid="6">
                                            <p:txEl>
                                              <p:pRg st="7" end="7"/>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
                                            <p:txEl>
                                              <p:pRg st="8" end="8"/>
                                            </p:txEl>
                                          </p:spTgt>
                                        </p:tgtEl>
                                        <p:attrNameLst>
                                          <p:attrName>style.visibility</p:attrName>
                                        </p:attrNameLst>
                                      </p:cBhvr>
                                      <p:to>
                                        <p:strVal val="visible"/>
                                      </p:to>
                                    </p:set>
                                    <p:animEffect transition="in" filter="dissolve">
                                      <p:cBhvr>
                                        <p:cTn id="34" dur="500"/>
                                        <p:tgtEl>
                                          <p:spTgt spid="6">
                                            <p:txEl>
                                              <p:pRg st="8" end="8"/>
                                            </p:txEl>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Effect transition="in" filter="dissolve">
                                      <p:cBhvr>
                                        <p:cTn id="37" dur="500"/>
                                        <p:tgtEl>
                                          <p:spTgt spid="6">
                                            <p:txEl>
                                              <p:pRg st="9" end="9"/>
                                            </p:tx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6">
                                            <p:txEl>
                                              <p:pRg st="10" end="10"/>
                                            </p:txEl>
                                          </p:spTgt>
                                        </p:tgtEl>
                                        <p:attrNameLst>
                                          <p:attrName>style.visibility</p:attrName>
                                        </p:attrNameLst>
                                      </p:cBhvr>
                                      <p:to>
                                        <p:strVal val="visible"/>
                                      </p:to>
                                    </p:set>
                                    <p:animEffect transition="in" filter="dissolve">
                                      <p:cBhvr>
                                        <p:cTn id="40"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4" name="Title 6"/>
          <p:cNvSpPr>
            <a:spLocks noGrp="1"/>
          </p:cNvSpPr>
          <p:nvPr>
            <p:ph type="title"/>
          </p:nvPr>
        </p:nvSpPr>
        <p:spPr>
          <a:xfrm>
            <a:off x="1524000" y="372140"/>
            <a:ext cx="9144000" cy="824836"/>
          </a:xfrm>
        </p:spPr>
        <p:txBody>
          <a:bodyPr/>
          <a:lstStyle/>
          <a:p>
            <a:pPr algn="ctr"/>
            <a:r>
              <a:rPr lang="en-US" altLang="x-none" b="1" dirty="0"/>
              <a:t>Why </a:t>
            </a:r>
            <a:r>
              <a:rPr lang="en-US" altLang="x-none" b="1" dirty="0" smtClean="0"/>
              <a:t>is the incidence high in New </a:t>
            </a:r>
            <a:r>
              <a:rPr lang="en-US" altLang="x-none" b="1" dirty="0"/>
              <a:t>Jersey?</a:t>
            </a:r>
          </a:p>
        </p:txBody>
      </p:sp>
      <p:sp>
        <p:nvSpPr>
          <p:cNvPr id="549891" name="Rectangle 3"/>
          <p:cNvSpPr>
            <a:spLocks noGrp="1" noChangeArrowheads="1"/>
          </p:cNvSpPr>
          <p:nvPr>
            <p:ph idx="1"/>
          </p:nvPr>
        </p:nvSpPr>
        <p:spPr>
          <a:xfrm>
            <a:off x="1041991" y="1196976"/>
            <a:ext cx="9179922" cy="5865813"/>
          </a:xfrm>
        </p:spPr>
        <p:txBody>
          <a:bodyPr/>
          <a:lstStyle/>
          <a:p>
            <a:pPr marL="0" indent="0">
              <a:lnSpc>
                <a:spcPct val="80000"/>
              </a:lnSpc>
              <a:buFont typeface="Arial" pitchFamily="34" charset="0"/>
              <a:buChar char="•"/>
              <a:defRPr/>
            </a:pPr>
            <a:r>
              <a:rPr lang="en-US" sz="2800" dirty="0">
                <a:latin typeface="Arial" pitchFamily="34" charset="0"/>
                <a:cs typeface="Arial" pitchFamily="34" charset="0"/>
              </a:rPr>
              <a:t>  </a:t>
            </a:r>
            <a:r>
              <a:rPr lang="en-US" sz="2800" b="1" dirty="0">
                <a:latin typeface="Arial" pitchFamily="34" charset="0"/>
                <a:cs typeface="Arial" pitchFamily="34" charset="0"/>
              </a:rPr>
              <a:t>POPULATION </a:t>
            </a:r>
          </a:p>
          <a:p>
            <a:pPr marL="796925" lvl="1" indent="-339725">
              <a:lnSpc>
                <a:spcPct val="80000"/>
              </a:lnSpc>
              <a:buFont typeface="Courier New" pitchFamily="49" charset="0"/>
              <a:buChar char="o"/>
              <a:defRPr/>
            </a:pPr>
            <a:r>
              <a:rPr lang="en-US" sz="2800" dirty="0">
                <a:latin typeface="Arial" pitchFamily="34" charset="0"/>
                <a:cs typeface="Arial" pitchFamily="34" charset="0"/>
              </a:rPr>
              <a:t>Eleventh most populous, but most densely </a:t>
            </a:r>
            <a:r>
              <a:rPr lang="en-US" sz="2800" dirty="0" smtClean="0">
                <a:latin typeface="Arial" pitchFamily="34" charset="0"/>
                <a:cs typeface="Arial" pitchFamily="34" charset="0"/>
              </a:rPr>
              <a:t>populated</a:t>
            </a:r>
            <a:endParaRPr lang="en-US" sz="2800" b="1" dirty="0">
              <a:latin typeface="Arial" pitchFamily="34" charset="0"/>
              <a:cs typeface="Arial" pitchFamily="34" charset="0"/>
            </a:endParaRPr>
          </a:p>
          <a:p>
            <a:pPr eaLnBrk="1" hangingPunct="1">
              <a:lnSpc>
                <a:spcPct val="80000"/>
              </a:lnSpc>
              <a:buClrTx/>
              <a:defRPr/>
            </a:pPr>
            <a:r>
              <a:rPr lang="en-US" sz="2800" b="1" dirty="0">
                <a:latin typeface="Arial" pitchFamily="34" charset="0"/>
                <a:cs typeface="Arial" pitchFamily="34" charset="0"/>
              </a:rPr>
              <a:t>LOCATION </a:t>
            </a:r>
          </a:p>
          <a:p>
            <a:pPr marL="796925" lvl="1" indent="-339725">
              <a:lnSpc>
                <a:spcPct val="80000"/>
              </a:lnSpc>
              <a:buFont typeface="Courier New" pitchFamily="49" charset="0"/>
              <a:buChar char="o"/>
              <a:defRPr/>
            </a:pPr>
            <a:r>
              <a:rPr lang="en-US" sz="2800" dirty="0">
                <a:latin typeface="Arial" pitchFamily="34" charset="0"/>
                <a:cs typeface="Arial" pitchFamily="34" charset="0"/>
              </a:rPr>
              <a:t>Prime spot along the I-95 </a:t>
            </a:r>
            <a:r>
              <a:rPr lang="en-US" sz="2800" dirty="0" smtClean="0">
                <a:latin typeface="Arial" pitchFamily="34" charset="0"/>
                <a:cs typeface="Arial" pitchFamily="34" charset="0"/>
              </a:rPr>
              <a:t>Corridor</a:t>
            </a:r>
            <a:r>
              <a:rPr lang="en-US" sz="2800" dirty="0">
                <a:latin typeface="Arial" pitchFamily="34" charset="0"/>
                <a:cs typeface="Arial" pitchFamily="34" charset="0"/>
              </a:rPr>
              <a:t>	</a:t>
            </a:r>
            <a:endParaRPr lang="en-US" sz="2800" dirty="0">
              <a:latin typeface="Arial" pitchFamily="34" charset="0"/>
              <a:cs typeface="Arial" pitchFamily="34" charset="0"/>
            </a:endParaRPr>
          </a:p>
          <a:p>
            <a:pPr marL="457200" lvl="1" indent="0">
              <a:lnSpc>
                <a:spcPct val="80000"/>
              </a:lnSpc>
              <a:buNone/>
              <a:defRPr/>
            </a:pPr>
            <a:r>
              <a:rPr lang="en-US" sz="2800" dirty="0">
                <a:latin typeface="Arial" pitchFamily="34" charset="0"/>
                <a:cs typeface="Arial" pitchFamily="34" charset="0"/>
              </a:rPr>
              <a:t>	</a:t>
            </a:r>
          </a:p>
          <a:p>
            <a:pPr eaLnBrk="1" hangingPunct="1">
              <a:lnSpc>
                <a:spcPct val="80000"/>
              </a:lnSpc>
              <a:buClrTx/>
              <a:defRPr/>
            </a:pPr>
            <a:r>
              <a:rPr lang="en-US" sz="2800" b="1" dirty="0">
                <a:latin typeface="Arial" pitchFamily="34" charset="0"/>
                <a:cs typeface="Arial" pitchFamily="34" charset="0"/>
              </a:rPr>
              <a:t>INDUSTRY </a:t>
            </a:r>
          </a:p>
          <a:p>
            <a:pPr marL="796925" lvl="1" indent="-339725">
              <a:lnSpc>
                <a:spcPct val="80000"/>
              </a:lnSpc>
              <a:buFont typeface="Courier New" pitchFamily="49" charset="0"/>
              <a:buChar char="o"/>
              <a:defRPr/>
            </a:pPr>
            <a:r>
              <a:rPr lang="en-US" sz="2800" dirty="0">
                <a:latin typeface="Arial" pitchFamily="34" charset="0"/>
                <a:cs typeface="Arial" pitchFamily="34" charset="0"/>
              </a:rPr>
              <a:t>Casino</a:t>
            </a:r>
          </a:p>
          <a:p>
            <a:pPr marL="796925" lvl="1" indent="-339725">
              <a:lnSpc>
                <a:spcPct val="80000"/>
              </a:lnSpc>
              <a:buFont typeface="Courier New" pitchFamily="49" charset="0"/>
              <a:buChar char="o"/>
              <a:defRPr/>
            </a:pPr>
            <a:r>
              <a:rPr lang="en-US" sz="2800" dirty="0" smtClean="0">
                <a:latin typeface="Arial" pitchFamily="34" charset="0"/>
                <a:cs typeface="Arial" pitchFamily="34" charset="0"/>
              </a:rPr>
              <a:t>Farming</a:t>
            </a:r>
          </a:p>
          <a:p>
            <a:pPr marL="796925" lvl="1" indent="-339725">
              <a:lnSpc>
                <a:spcPct val="80000"/>
              </a:lnSpc>
              <a:buFont typeface="Courier New" pitchFamily="49" charset="0"/>
              <a:buChar char="o"/>
              <a:defRPr/>
            </a:pPr>
            <a:endParaRPr lang="en-US" sz="2800" dirty="0">
              <a:latin typeface="Arial" pitchFamily="34" charset="0"/>
              <a:cs typeface="Arial" pitchFamily="34" charset="0"/>
            </a:endParaRPr>
          </a:p>
          <a:p>
            <a:pPr eaLnBrk="1" hangingPunct="1">
              <a:lnSpc>
                <a:spcPct val="80000"/>
              </a:lnSpc>
              <a:buClrTx/>
              <a:defRPr/>
            </a:pPr>
            <a:r>
              <a:rPr lang="en-US" sz="2800" b="1" dirty="0">
                <a:latin typeface="Arial" pitchFamily="34" charset="0"/>
                <a:cs typeface="Arial" pitchFamily="34" charset="0"/>
              </a:rPr>
              <a:t>EASY ACCESS  </a:t>
            </a:r>
          </a:p>
          <a:p>
            <a:pPr marL="796925" lvl="1" indent="-339725">
              <a:lnSpc>
                <a:spcPct val="80000"/>
              </a:lnSpc>
              <a:buFont typeface="Courier New" pitchFamily="49" charset="0"/>
              <a:buChar char="o"/>
              <a:defRPr/>
            </a:pPr>
            <a:r>
              <a:rPr lang="en-US" sz="2800" dirty="0">
                <a:latin typeface="Arial" pitchFamily="34" charset="0"/>
                <a:cs typeface="Arial" pitchFamily="34" charset="0"/>
              </a:rPr>
              <a:t>Using one of its many major interstate routes, truck-stops, airports, seaports, and terminals</a:t>
            </a:r>
          </a:p>
        </p:txBody>
      </p:sp>
      <p:sp>
        <p:nvSpPr>
          <p:cNvPr id="549893" name="Rectangle 5"/>
          <p:cNvSpPr>
            <a:spLocks noChangeArrowheads="1"/>
          </p:cNvSpPr>
          <p:nvPr/>
        </p:nvSpPr>
        <p:spPr bwMode="auto">
          <a:xfrm>
            <a:off x="13133388" y="-134938"/>
            <a:ext cx="184150" cy="1066801"/>
          </a:xfrm>
          <a:prstGeom prst="rect">
            <a:avLst/>
          </a:prstGeom>
          <a:noFill/>
          <a:ln w="9525">
            <a:noFill/>
            <a:miter lim="800000"/>
            <a:headEnd/>
            <a:tailEnd/>
          </a:ln>
          <a:effectLst/>
        </p:spPr>
        <p:txBody>
          <a:bodyPr wrap="none">
            <a:spAutoFit/>
          </a:bodyPr>
          <a:lstStyle/>
          <a:p>
            <a:pPr>
              <a:defRPr/>
            </a:pPr>
            <a:r>
              <a:rPr lang="en-US" sz="3200" dirty="0">
                <a:solidFill>
                  <a:schemeClr val="tx2"/>
                </a:solidFill>
                <a:effectLst>
                  <a:outerShdw blurRad="38100" dist="38100" dir="2700000" algn="tl">
                    <a:srgbClr val="000000"/>
                  </a:outerShdw>
                </a:effectLst>
                <a:ea typeface="ＭＳ Ｐゴシック" pitchFamily="34" charset="-128"/>
              </a:rPr>
              <a:t/>
            </a:r>
            <a:br>
              <a:rPr lang="en-US" sz="3200" dirty="0">
                <a:solidFill>
                  <a:schemeClr val="tx2"/>
                </a:solidFill>
                <a:effectLst>
                  <a:outerShdw blurRad="38100" dist="38100" dir="2700000" algn="tl">
                    <a:srgbClr val="000000"/>
                  </a:outerShdw>
                </a:effectLst>
                <a:ea typeface="ＭＳ Ｐゴシック" pitchFamily="34" charset="-128"/>
              </a:rPr>
            </a:br>
            <a:endParaRPr lang="en-US" sz="3200" dirty="0">
              <a:solidFill>
                <a:schemeClr val="tx2"/>
              </a:solidFill>
              <a:effectLst>
                <a:outerShdw blurRad="38100" dist="38100" dir="2700000" algn="tl">
                  <a:srgbClr val="000000"/>
                </a:outerShdw>
              </a:effectLst>
              <a:ea typeface="ＭＳ Ｐゴシック" pitchFamily="34" charset="-128"/>
            </a:endParaRPr>
          </a:p>
        </p:txBody>
      </p:sp>
      <p:pic>
        <p:nvPicPr>
          <p:cNvPr id="2560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23077" y="3437367"/>
            <a:ext cx="3606485" cy="2145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mage result for nj interstate ma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8711" y="2021812"/>
            <a:ext cx="3206353" cy="2654202"/>
          </a:xfrm>
          <a:prstGeom prst="rect">
            <a:avLst/>
          </a:prstGeom>
          <a:noFill/>
          <a:extLst>
            <a:ext uri="{909E8E84-426E-40DD-AFC4-6F175D3DCCD1}">
              <a14:hiddenFill xmlns:a14="http://schemas.microsoft.com/office/drawing/2010/main">
                <a:solidFill>
                  <a:srgbClr val="FFFFFF"/>
                </a:solidFill>
              </a14:hiddenFill>
            </a:ext>
          </a:extLst>
        </p:spPr>
      </p:pic>
      <p:sp>
        <p:nvSpPr>
          <p:cNvPr id="25605" name="Slide Number Placeholder 3"/>
          <p:cNvSpPr txBox="1">
            <a:spLocks/>
          </p:cNvSpPr>
          <p:nvPr/>
        </p:nvSpPr>
        <p:spPr bwMode="auto">
          <a:xfrm>
            <a:off x="10221913" y="6408739"/>
            <a:ext cx="4460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r>
              <a:rPr lang="en-US" altLang="x-none" dirty="0" smtClean="0"/>
              <a:t>15</a:t>
            </a:r>
            <a:endParaRPr lang="en-US" altLang="x-none" dirty="0"/>
          </a:p>
        </p:txBody>
      </p:sp>
    </p:spTree>
    <p:extLst>
      <p:ext uri="{BB962C8B-B14F-4D97-AF65-F5344CB8AC3E}">
        <p14:creationId xmlns:p14="http://schemas.microsoft.com/office/powerpoint/2010/main" val="64980271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98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989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4989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989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989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49891">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60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9891">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9891">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49891">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989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9891"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smtClean="0"/>
              <a:t>Why it is underreported?</a:t>
            </a:r>
            <a:endParaRPr lang="en-US" sz="4400" dirty="0"/>
          </a:p>
        </p:txBody>
      </p:sp>
      <p:sp>
        <p:nvSpPr>
          <p:cNvPr id="3" name="Content Placeholder 2"/>
          <p:cNvSpPr>
            <a:spLocks noGrp="1"/>
          </p:cNvSpPr>
          <p:nvPr>
            <p:ph idx="1"/>
          </p:nvPr>
        </p:nvSpPr>
        <p:spPr>
          <a:xfrm>
            <a:off x="609600" y="1271588"/>
            <a:ext cx="11277600" cy="4786312"/>
          </a:xfrm>
        </p:spPr>
        <p:txBody>
          <a:bodyPr/>
          <a:lstStyle/>
          <a:p>
            <a:endParaRPr lang="en-US" dirty="0"/>
          </a:p>
          <a:p>
            <a:r>
              <a:rPr lang="en-US" b="1" dirty="0" smtClean="0">
                <a:solidFill>
                  <a:srgbClr val="FF0000"/>
                </a:solidFill>
              </a:rPr>
              <a:t>Victims may not cooperate </a:t>
            </a:r>
            <a:r>
              <a:rPr lang="en-US" dirty="0" smtClean="0"/>
              <a:t>with Law Enforcement </a:t>
            </a:r>
            <a:endParaRPr lang="en-US" dirty="0"/>
          </a:p>
          <a:p>
            <a:pPr lvl="1"/>
            <a:r>
              <a:rPr lang="en-US" dirty="0" smtClean="0"/>
              <a:t>fear </a:t>
            </a:r>
            <a:r>
              <a:rPr lang="en-US" dirty="0" smtClean="0"/>
              <a:t>further trauma or retaliation by the perpetrators.  </a:t>
            </a:r>
            <a:r>
              <a:rPr lang="en-US" dirty="0" smtClean="0"/>
              <a:t>  </a:t>
            </a:r>
          </a:p>
          <a:p>
            <a:endParaRPr lang="en-US" dirty="0" smtClean="0"/>
          </a:p>
          <a:p>
            <a:endParaRPr lang="en-US" dirty="0"/>
          </a:p>
          <a:p>
            <a:r>
              <a:rPr lang="en-US" b="1" dirty="0" smtClean="0">
                <a:solidFill>
                  <a:srgbClr val="FF0000"/>
                </a:solidFill>
              </a:rPr>
              <a:t>Victims helpers may als</a:t>
            </a:r>
            <a:r>
              <a:rPr lang="en-US" b="1" dirty="0" smtClean="0">
                <a:solidFill>
                  <a:srgbClr val="FF0000"/>
                </a:solidFill>
              </a:rPr>
              <a:t>o not alert law enforcement </a:t>
            </a:r>
            <a:endParaRPr lang="en-US" b="1" dirty="0"/>
          </a:p>
          <a:p>
            <a:pPr lvl="1"/>
            <a:r>
              <a:rPr lang="en-US" dirty="0" smtClean="0"/>
              <a:t>fear that the victim may be harmed by the criminal justice process</a:t>
            </a:r>
            <a:endParaRPr lang="en-US" dirty="0" smtClean="0"/>
          </a:p>
          <a:p>
            <a:endParaRPr lang="en-US" dirty="0" smtClean="0"/>
          </a:p>
          <a:p>
            <a:endParaRPr lang="en-US" dirty="0"/>
          </a:p>
          <a:p>
            <a:r>
              <a:rPr lang="en-US" dirty="0" smtClean="0"/>
              <a:t>They may also </a:t>
            </a:r>
            <a:r>
              <a:rPr lang="en-US" b="1" dirty="0" smtClean="0">
                <a:solidFill>
                  <a:srgbClr val="FF0000"/>
                </a:solidFill>
              </a:rPr>
              <a:t>fear deportation </a:t>
            </a:r>
            <a:r>
              <a:rPr lang="en-US" dirty="0" smtClean="0"/>
              <a:t>if they are in this country illegally</a:t>
            </a:r>
          </a:p>
          <a:p>
            <a:endParaRPr lang="en-US" dirty="0"/>
          </a:p>
        </p:txBody>
      </p:sp>
    </p:spTree>
    <p:extLst>
      <p:ext uri="{BB962C8B-B14F-4D97-AF65-F5344CB8AC3E}">
        <p14:creationId xmlns:p14="http://schemas.microsoft.com/office/powerpoint/2010/main" val="26215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blinds(horizontal)">
                                      <p:cBhvr>
                                        <p:cTn id="15" dur="500"/>
                                        <p:tgtEl>
                                          <p:spTgt spid="3">
                                            <p:txEl>
                                              <p:pRg st="5" end="5"/>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blinds(horizontal)">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blinds(horizontal)">
                                      <p:cBhvr>
                                        <p:cTn id="2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Why it is underreported?</a:t>
            </a:r>
            <a:endParaRPr lang="en-US" sz="4000" dirty="0"/>
          </a:p>
        </p:txBody>
      </p:sp>
      <p:sp>
        <p:nvSpPr>
          <p:cNvPr id="3" name="Content Placeholder 2"/>
          <p:cNvSpPr>
            <a:spLocks noGrp="1"/>
          </p:cNvSpPr>
          <p:nvPr>
            <p:ph idx="1"/>
          </p:nvPr>
        </p:nvSpPr>
        <p:spPr/>
        <p:txBody>
          <a:bodyPr/>
          <a:lstStyle/>
          <a:p>
            <a:r>
              <a:rPr lang="en-US" dirty="0"/>
              <a:t>Victims who are coerced into prostitution to pay off smuggling debts, </a:t>
            </a:r>
          </a:p>
          <a:p>
            <a:pPr lvl="1"/>
            <a:r>
              <a:rPr lang="en-US" b="1" dirty="0">
                <a:solidFill>
                  <a:srgbClr val="FF0000"/>
                </a:solidFill>
              </a:rPr>
              <a:t>may not appear to law enforcement as victims but rather criminals</a:t>
            </a:r>
            <a:r>
              <a:rPr lang="en-US" dirty="0"/>
              <a:t>, particularly if they are not physically restrained. </a:t>
            </a:r>
            <a:endParaRPr lang="en-US" dirty="0" smtClean="0"/>
          </a:p>
          <a:p>
            <a:pPr lvl="1"/>
            <a:endParaRPr lang="en-US" dirty="0"/>
          </a:p>
          <a:p>
            <a:pPr lvl="1"/>
            <a:endParaRPr lang="en-US" dirty="0" smtClean="0"/>
          </a:p>
          <a:p>
            <a:r>
              <a:rPr lang="en-US" dirty="0"/>
              <a:t>Law enforcement officials may be to</a:t>
            </a:r>
            <a:r>
              <a:rPr lang="en-US" b="1" dirty="0"/>
              <a:t> </a:t>
            </a:r>
            <a:r>
              <a:rPr lang="en-US" b="1" dirty="0">
                <a:solidFill>
                  <a:srgbClr val="FF0000"/>
                </a:solidFill>
              </a:rPr>
              <a:t>reluctant in providing victims with services and support </a:t>
            </a:r>
            <a:r>
              <a:rPr lang="en-US" b="1" dirty="0"/>
              <a:t>or </a:t>
            </a:r>
            <a:r>
              <a:rPr lang="en-US" b="1" dirty="0" smtClean="0">
                <a:solidFill>
                  <a:srgbClr val="FF0000"/>
                </a:solidFill>
              </a:rPr>
              <a:t>treat </a:t>
            </a:r>
            <a:r>
              <a:rPr lang="en-US" b="1" dirty="0">
                <a:solidFill>
                  <a:srgbClr val="FF0000"/>
                </a:solidFill>
              </a:rPr>
              <a:t>victims as offenders</a:t>
            </a:r>
            <a:r>
              <a:rPr lang="en-US" b="1" dirty="0"/>
              <a:t> </a:t>
            </a:r>
            <a:r>
              <a:rPr lang="en-US" dirty="0"/>
              <a:t>by charging them with crimes related to their trafficking victimization (e.g., prostitution, fraud, illegal residence)</a:t>
            </a:r>
          </a:p>
          <a:p>
            <a:pPr lvl="1"/>
            <a:endParaRPr lang="en-US" dirty="0" smtClean="0"/>
          </a:p>
          <a:p>
            <a:pPr lvl="1"/>
            <a:endParaRPr lang="en-US" dirty="0"/>
          </a:p>
          <a:p>
            <a:pPr lvl="1"/>
            <a:endParaRPr lang="en-US" dirty="0"/>
          </a:p>
        </p:txBody>
      </p:sp>
      <p:pic>
        <p:nvPicPr>
          <p:cNvPr id="14338" name="Picture 2" descr="mage result for female emotional human traffic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1912" y="4542155"/>
            <a:ext cx="5072063" cy="2458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17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dissolv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smtClean="0"/>
              <a:t>S. 178 Justice for Victims of Human Trafficking Act, 2015</a:t>
            </a:r>
            <a:endParaRPr lang="en-US" dirty="0"/>
          </a:p>
        </p:txBody>
      </p:sp>
      <p:sp>
        <p:nvSpPr>
          <p:cNvPr id="8" name="Content Placeholder 7"/>
          <p:cNvSpPr>
            <a:spLocks noGrp="1"/>
          </p:cNvSpPr>
          <p:nvPr>
            <p:ph idx="1"/>
          </p:nvPr>
        </p:nvSpPr>
        <p:spPr/>
        <p:txBody>
          <a:bodyPr>
            <a:normAutofit/>
          </a:bodyPr>
          <a:lstStyle/>
          <a:p>
            <a:r>
              <a:rPr lang="en-US" dirty="0" smtClean="0"/>
              <a:t>“Authorizes services to victims of human trafficking and sets up a fund to cover the costs of the programs it authorizes, which is paid for by a $5,000 special penalty assessment for convicted sex offenders, human smugglers, and human traffickers. These funds supplement existing Federal resources available for human trafficking victim support. </a:t>
            </a:r>
          </a:p>
          <a:p>
            <a:endParaRPr lang="en-US" dirty="0" smtClean="0"/>
          </a:p>
          <a:p>
            <a:r>
              <a:rPr lang="en-US" dirty="0" smtClean="0"/>
              <a:t>The legislation strengthens law enforcement tools for prosecuting human trafficking offenses.  It also recognizes child pornography production as a form of human trafficking.  This legislation includes numerous provisions from ten previous human trafficking measures that the House considered earlier this year”  </a:t>
            </a:r>
          </a:p>
          <a:p>
            <a:endParaRPr lang="en-US" dirty="0" smtClean="0"/>
          </a:p>
          <a:p>
            <a:r>
              <a:rPr lang="en-US" dirty="0"/>
              <a:t>(</a:t>
            </a:r>
            <a:r>
              <a:rPr lang="en-US" dirty="0">
                <a:hlinkClick r:id="rId3"/>
              </a:rPr>
              <a:t>https://www.gop.gov/bill/s-178-justice-for-victims-of-trafficking-act-of-2015</a:t>
            </a:r>
            <a:r>
              <a:rPr lang="en-US" dirty="0" smtClean="0">
                <a:hlinkClick r:id="rId3"/>
              </a:rPr>
              <a:t>/</a:t>
            </a:r>
            <a:r>
              <a:rPr lang="en-US" dirty="0" smtClean="0"/>
              <a:t>) </a:t>
            </a:r>
          </a:p>
          <a:p>
            <a:endParaRPr lang="en-US" dirty="0" smtClean="0"/>
          </a:p>
          <a:p>
            <a:endParaRPr lang="en-US" dirty="0"/>
          </a:p>
        </p:txBody>
      </p:sp>
    </p:spTree>
    <p:extLst>
      <p:ext uri="{BB962C8B-B14F-4D97-AF65-F5344CB8AC3E}">
        <p14:creationId xmlns:p14="http://schemas.microsoft.com/office/powerpoint/2010/main" val="126804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Role of the Health Care </a:t>
            </a:r>
            <a:r>
              <a:rPr lang="en-US" dirty="0" smtClean="0"/>
              <a:t>Professional</a:t>
            </a:r>
            <a:endParaRPr lang="en-US" dirty="0"/>
          </a:p>
        </p:txBody>
      </p:sp>
      <p:sp>
        <p:nvSpPr>
          <p:cNvPr id="6" name="Content Placeholder 5"/>
          <p:cNvSpPr>
            <a:spLocks noGrp="1"/>
          </p:cNvSpPr>
          <p:nvPr>
            <p:ph idx="1"/>
          </p:nvPr>
        </p:nvSpPr>
        <p:spPr>
          <a:xfrm>
            <a:off x="609600" y="1524000"/>
            <a:ext cx="4676775" cy="4533900"/>
          </a:xfrm>
        </p:spPr>
        <p:txBody>
          <a:bodyPr/>
          <a:lstStyle/>
          <a:p>
            <a:pPr marL="0" indent="0" algn="ctr">
              <a:buNone/>
            </a:pPr>
            <a:r>
              <a:rPr lang="en-US" b="1" dirty="0" smtClean="0"/>
              <a:t>Initial encounter </a:t>
            </a:r>
          </a:p>
          <a:p>
            <a:pPr marL="0" indent="0" algn="ctr">
              <a:buNone/>
            </a:pPr>
            <a:r>
              <a:rPr lang="en-US" b="1" dirty="0" smtClean="0"/>
              <a:t>H  E  A  R</a:t>
            </a:r>
            <a:endParaRPr lang="en-US" b="1" dirty="0" smtClean="0"/>
          </a:p>
          <a:p>
            <a:r>
              <a:rPr lang="en-US" b="1" dirty="0" smtClean="0"/>
              <a:t>Healthcare professionals </a:t>
            </a:r>
            <a:r>
              <a:rPr lang="en-US" dirty="0" smtClean="0"/>
              <a:t>need to identify victims based on presentation</a:t>
            </a:r>
          </a:p>
          <a:p>
            <a:pPr lvl="1"/>
            <a:r>
              <a:rPr lang="en-US" dirty="0" smtClean="0"/>
              <a:t>Look for the signs</a:t>
            </a:r>
          </a:p>
          <a:p>
            <a:r>
              <a:rPr lang="en-US" b="1" dirty="0" smtClean="0"/>
              <a:t>Examine</a:t>
            </a:r>
            <a:r>
              <a:rPr lang="en-US" dirty="0" smtClean="0"/>
              <a:t>, collect history, examine body, examine emotions</a:t>
            </a:r>
          </a:p>
          <a:p>
            <a:r>
              <a:rPr lang="en-US" b="1" dirty="0" smtClean="0"/>
              <a:t>Ask </a:t>
            </a:r>
            <a:r>
              <a:rPr lang="en-US" dirty="0" smtClean="0"/>
              <a:t>specific questions</a:t>
            </a:r>
          </a:p>
          <a:p>
            <a:r>
              <a:rPr lang="en-US" b="1" dirty="0" smtClean="0"/>
              <a:t>Review</a:t>
            </a:r>
            <a:r>
              <a:rPr lang="en-US" dirty="0" smtClean="0"/>
              <a:t> all options, refers and report when necessary</a:t>
            </a:r>
          </a:p>
          <a:p>
            <a:endParaRPr lang="en-US" dirty="0"/>
          </a:p>
          <a:p>
            <a:endParaRPr lang="en-US" dirty="0"/>
          </a:p>
          <a:p>
            <a:endParaRPr lang="en-US" dirty="0" smtClean="0"/>
          </a:p>
        </p:txBody>
      </p:sp>
      <p:pic>
        <p:nvPicPr>
          <p:cNvPr id="2050" name="Picture 2" descr="mage result for red flags for spotting human traffic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1086" y="1417638"/>
            <a:ext cx="5900057" cy="477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63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blinds(horizontal)">
                                      <p:cBhvr>
                                        <p:cTn id="20" dur="5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blinds(horizontal)">
                                      <p:cBhvr>
                                        <p:cTn id="25" dur="500"/>
                                        <p:tgtEl>
                                          <p:spTgt spid="6">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Effect transition="in" filter="blinds(horizontal)">
                                      <p:cBhvr>
                                        <p:cTn id="30" dur="500"/>
                                        <p:tgtEl>
                                          <p:spTgt spid="6">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blinds(horizontal)">
                                      <p:cBhvr>
                                        <p:cTn id="35"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73380"/>
            <a:ext cx="10972800" cy="808038"/>
          </a:xfrm>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mage result for red flags for spotting human traffic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657" y="0"/>
            <a:ext cx="11560629" cy="6670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72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Health Care Professionals Questions to Consider</a:t>
            </a:r>
            <a:endParaRPr lang="en-US" dirty="0"/>
          </a:p>
        </p:txBody>
      </p:sp>
      <p:sp>
        <p:nvSpPr>
          <p:cNvPr id="3" name="Content Placeholder 2"/>
          <p:cNvSpPr>
            <a:spLocks noGrp="1"/>
          </p:cNvSpPr>
          <p:nvPr>
            <p:ph sz="half" idx="1"/>
          </p:nvPr>
        </p:nvSpPr>
        <p:spPr/>
        <p:txBody>
          <a:bodyPr/>
          <a:lstStyle/>
          <a:p>
            <a:r>
              <a:rPr lang="en-US" sz="2400" b="1" dirty="0" smtClean="0"/>
              <a:t>Can </a:t>
            </a:r>
            <a:r>
              <a:rPr lang="en-US" sz="2400" b="1" dirty="0"/>
              <a:t>you leave your job or situation if you want? </a:t>
            </a:r>
          </a:p>
          <a:p>
            <a:r>
              <a:rPr lang="en-US" sz="2400" b="1" dirty="0"/>
              <a:t>Can you come and go as you please? </a:t>
            </a:r>
          </a:p>
          <a:p>
            <a:r>
              <a:rPr lang="en-US" sz="2400" b="1" dirty="0"/>
              <a:t>Have you been threatened if you try to leave? </a:t>
            </a:r>
          </a:p>
          <a:p>
            <a:r>
              <a:rPr lang="en-US" sz="2400" b="1" dirty="0"/>
              <a:t>Have you been physically harmed in any way? </a:t>
            </a:r>
            <a:endParaRPr lang="en-US" sz="2400" b="1" dirty="0" smtClean="0"/>
          </a:p>
          <a:p>
            <a:r>
              <a:rPr lang="en-US" sz="2400" b="1" dirty="0" smtClean="0"/>
              <a:t>What </a:t>
            </a:r>
            <a:r>
              <a:rPr lang="en-US" sz="2400" b="1" dirty="0"/>
              <a:t>are your working or living conditions like? </a:t>
            </a:r>
          </a:p>
          <a:p>
            <a:r>
              <a:rPr lang="en-US" sz="2400" b="1" dirty="0"/>
              <a:t>Where do you sleep and eat? </a:t>
            </a:r>
          </a:p>
          <a:p>
            <a:r>
              <a:rPr lang="en-US" sz="2400" b="1" dirty="0"/>
              <a:t>Do you sleep in a bed, on a cot or on the floor? </a:t>
            </a:r>
          </a:p>
          <a:p>
            <a:endParaRPr lang="en-US" dirty="0" smtClean="0"/>
          </a:p>
          <a:p>
            <a:endParaRPr lang="en-US" dirty="0"/>
          </a:p>
        </p:txBody>
      </p:sp>
      <p:sp>
        <p:nvSpPr>
          <p:cNvPr id="4" name="Content Placeholder 3"/>
          <p:cNvSpPr>
            <a:spLocks noGrp="1"/>
          </p:cNvSpPr>
          <p:nvPr>
            <p:ph sz="half" idx="2"/>
          </p:nvPr>
        </p:nvSpPr>
        <p:spPr>
          <a:xfrm>
            <a:off x="5994400" y="1523999"/>
            <a:ext cx="5588000" cy="5591175"/>
          </a:xfrm>
        </p:spPr>
        <p:txBody>
          <a:bodyPr/>
          <a:lstStyle/>
          <a:p>
            <a:r>
              <a:rPr lang="en-US" sz="2200" b="1" dirty="0" smtClean="0"/>
              <a:t>Have </a:t>
            </a:r>
            <a:r>
              <a:rPr lang="en-US" sz="2200" b="1" dirty="0"/>
              <a:t>you ever been deprived of food, water, sleep or medical care? </a:t>
            </a:r>
          </a:p>
          <a:p>
            <a:r>
              <a:rPr lang="en-US" sz="2200" b="1" dirty="0"/>
              <a:t>Do you have to ask permission to eat, sleep or go to the bathroom? </a:t>
            </a:r>
          </a:p>
          <a:p>
            <a:r>
              <a:rPr lang="en-US" sz="2200" b="1" dirty="0"/>
              <a:t>Are there locks on your doors and windows so you cannot get out? </a:t>
            </a:r>
          </a:p>
          <a:p>
            <a:r>
              <a:rPr lang="en-US" sz="2200" b="1" dirty="0"/>
              <a:t>Has anyone threatened your family? </a:t>
            </a:r>
          </a:p>
          <a:p>
            <a:r>
              <a:rPr lang="en-US" sz="2200" b="1" dirty="0"/>
              <a:t>Has your identification or documentation been taken from you? </a:t>
            </a:r>
          </a:p>
          <a:p>
            <a:r>
              <a:rPr lang="en-US" sz="2200" b="1" dirty="0"/>
              <a:t>Is anyone forcing you to do anything that you do not want to do? </a:t>
            </a:r>
            <a:endParaRPr lang="en-US" sz="2200" b="1" dirty="0" smtClean="0"/>
          </a:p>
          <a:p>
            <a:endParaRPr lang="en-US" sz="2200" b="1" dirty="0" smtClean="0"/>
          </a:p>
          <a:p>
            <a:pPr marL="0" indent="0">
              <a:buNone/>
            </a:pPr>
            <a:r>
              <a:rPr lang="en-US" sz="1600" b="1" dirty="0" smtClean="0"/>
              <a:t>Department </a:t>
            </a:r>
            <a:r>
              <a:rPr lang="en-US" sz="1600" b="1" dirty="0"/>
              <a:t>of Health and Human Services (2017)</a:t>
            </a:r>
          </a:p>
          <a:p>
            <a:endParaRPr lang="en-US" sz="2200" b="1" dirty="0"/>
          </a:p>
        </p:txBody>
      </p:sp>
    </p:spTree>
    <p:extLst>
      <p:ext uri="{BB962C8B-B14F-4D97-AF65-F5344CB8AC3E}">
        <p14:creationId xmlns:p14="http://schemas.microsoft.com/office/powerpoint/2010/main" val="5151170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419850" cy="808038"/>
          </a:xfrm>
        </p:spPr>
        <p:txBody>
          <a:bodyPr/>
          <a:lstStyle/>
          <a:p>
            <a:pPr algn="ctr"/>
            <a:r>
              <a:rPr lang="en-US" dirty="0" smtClean="0"/>
              <a:t>Human Trafficking and </a:t>
            </a:r>
            <a:br>
              <a:rPr lang="en-US" dirty="0" smtClean="0"/>
            </a:br>
            <a:r>
              <a:rPr lang="en-US" dirty="0" smtClean="0"/>
              <a:t>Health-Related Risks</a:t>
            </a:r>
            <a:endParaRPr lang="en-US" dirty="0"/>
          </a:p>
        </p:txBody>
      </p:sp>
      <p:sp>
        <p:nvSpPr>
          <p:cNvPr id="3" name="Content Placeholder 2"/>
          <p:cNvSpPr>
            <a:spLocks noGrp="1"/>
          </p:cNvSpPr>
          <p:nvPr>
            <p:ph sz="half" idx="1"/>
          </p:nvPr>
        </p:nvSpPr>
        <p:spPr>
          <a:xfrm>
            <a:off x="609600" y="1757362"/>
            <a:ext cx="5384800" cy="4300537"/>
          </a:xfrm>
        </p:spPr>
        <p:txBody>
          <a:bodyPr/>
          <a:lstStyle/>
          <a:p>
            <a:r>
              <a:rPr lang="en-US" dirty="0" smtClean="0"/>
              <a:t>Physical Trauma</a:t>
            </a:r>
          </a:p>
          <a:p>
            <a:pPr lvl="1"/>
            <a:r>
              <a:rPr lang="en-US" dirty="0" smtClean="0"/>
              <a:t>Unexplained cigarette burns or injuries</a:t>
            </a:r>
          </a:p>
          <a:p>
            <a:pPr lvl="1"/>
            <a:r>
              <a:rPr lang="en-US" dirty="0" smtClean="0"/>
              <a:t>Tattoos (unwanted markings)</a:t>
            </a:r>
          </a:p>
          <a:p>
            <a:pPr lvl="1"/>
            <a:r>
              <a:rPr lang="en-US" dirty="0" smtClean="0"/>
              <a:t>Medical conditions that persist and are never addressed</a:t>
            </a:r>
          </a:p>
          <a:p>
            <a:pPr lvl="1"/>
            <a:r>
              <a:rPr lang="en-US" dirty="0" smtClean="0"/>
              <a:t>Evidence of malnourishment, dehydration</a:t>
            </a:r>
          </a:p>
          <a:p>
            <a:pPr lvl="1"/>
            <a:r>
              <a:rPr lang="en-US" dirty="0" smtClean="0"/>
              <a:t>Unexplained gastrointestinal difficulties</a:t>
            </a:r>
          </a:p>
          <a:p>
            <a:pPr lvl="1"/>
            <a:r>
              <a:rPr lang="en-US" dirty="0" smtClean="0"/>
              <a:t>Serious dental problems</a:t>
            </a:r>
          </a:p>
          <a:p>
            <a:pPr lvl="1"/>
            <a:endParaRPr lang="en-US" dirty="0"/>
          </a:p>
          <a:p>
            <a:pPr lvl="1"/>
            <a:endParaRPr lang="en-US" dirty="0"/>
          </a:p>
        </p:txBody>
      </p:sp>
      <p:sp>
        <p:nvSpPr>
          <p:cNvPr id="5" name="Content Placeholder 4"/>
          <p:cNvSpPr>
            <a:spLocks noGrp="1"/>
          </p:cNvSpPr>
          <p:nvPr>
            <p:ph sz="half" idx="2"/>
          </p:nvPr>
        </p:nvSpPr>
        <p:spPr>
          <a:xfrm>
            <a:off x="6600825" y="1757362"/>
            <a:ext cx="5429250" cy="3257551"/>
          </a:xfrm>
        </p:spPr>
        <p:txBody>
          <a:bodyPr/>
          <a:lstStyle/>
          <a:p>
            <a:r>
              <a:rPr lang="en-US" dirty="0"/>
              <a:t>Reproductive issues</a:t>
            </a:r>
          </a:p>
          <a:p>
            <a:pPr lvl="1"/>
            <a:r>
              <a:rPr lang="en-US" dirty="0"/>
              <a:t>Unwanted pregnancy</a:t>
            </a:r>
          </a:p>
          <a:p>
            <a:pPr lvl="1"/>
            <a:r>
              <a:rPr lang="en-US" dirty="0" smtClean="0"/>
              <a:t>Abortion </a:t>
            </a:r>
            <a:r>
              <a:rPr lang="en-US" dirty="0"/>
              <a:t>related issues </a:t>
            </a:r>
          </a:p>
          <a:p>
            <a:pPr lvl="1"/>
            <a:r>
              <a:rPr lang="en-US" dirty="0" smtClean="0"/>
              <a:t>STIs</a:t>
            </a:r>
            <a:endParaRPr lang="en-US" dirty="0"/>
          </a:p>
          <a:p>
            <a:pPr lvl="1"/>
            <a:r>
              <a:rPr lang="en-US" dirty="0" smtClean="0"/>
              <a:t>HIV/ AIDS</a:t>
            </a:r>
            <a:endParaRPr lang="en-US" dirty="0"/>
          </a:p>
          <a:p>
            <a:pPr lvl="1"/>
            <a:r>
              <a:rPr lang="en-US" dirty="0"/>
              <a:t>Unexplained rectal and/or vaginal trauma</a:t>
            </a:r>
          </a:p>
          <a:p>
            <a:pPr lvl="1"/>
            <a:r>
              <a:rPr lang="en-US" dirty="0"/>
              <a:t>GU </a:t>
            </a:r>
            <a:r>
              <a:rPr lang="en-US" dirty="0" smtClean="0"/>
              <a:t>difficulties- </a:t>
            </a:r>
            <a:r>
              <a:rPr lang="en-US" dirty="0"/>
              <a:t>persistent UTIs</a:t>
            </a:r>
          </a:p>
          <a:p>
            <a:pPr lvl="1"/>
            <a:r>
              <a:rPr lang="en-US" dirty="0"/>
              <a:t>Infertility issues related to chronic reproductive infections</a:t>
            </a:r>
          </a:p>
          <a:p>
            <a:endParaRPr lang="en-US" dirty="0"/>
          </a:p>
        </p:txBody>
      </p:sp>
      <p:pic>
        <p:nvPicPr>
          <p:cNvPr id="11266" name="Picture 2" descr="mage result for Human trafficking and health ris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2325" y="60325"/>
            <a:ext cx="4648200" cy="1494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7847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a:t>Human Trafficking and </a:t>
            </a:r>
            <a:br>
              <a:rPr lang="en-US" dirty="0"/>
            </a:br>
            <a:r>
              <a:rPr lang="en-US" dirty="0"/>
              <a:t>Health-Related Risks</a:t>
            </a:r>
          </a:p>
        </p:txBody>
      </p:sp>
      <p:sp>
        <p:nvSpPr>
          <p:cNvPr id="8" name="Content Placeholder 7"/>
          <p:cNvSpPr>
            <a:spLocks noGrp="1"/>
          </p:cNvSpPr>
          <p:nvPr>
            <p:ph idx="1"/>
          </p:nvPr>
        </p:nvSpPr>
        <p:spPr>
          <a:xfrm>
            <a:off x="3186113" y="2228850"/>
            <a:ext cx="8010524" cy="3829050"/>
          </a:xfrm>
        </p:spPr>
        <p:txBody>
          <a:bodyPr/>
          <a:lstStyle/>
          <a:p>
            <a:r>
              <a:rPr lang="en-US" sz="3200" dirty="0" smtClean="0"/>
              <a:t>Emotional issues</a:t>
            </a:r>
          </a:p>
          <a:p>
            <a:pPr lvl="1"/>
            <a:r>
              <a:rPr lang="en-US" sz="2800" dirty="0" smtClean="0"/>
              <a:t>Major </a:t>
            </a:r>
            <a:r>
              <a:rPr lang="en-US" sz="2800" dirty="0"/>
              <a:t>Depression</a:t>
            </a:r>
          </a:p>
          <a:p>
            <a:pPr lvl="1"/>
            <a:r>
              <a:rPr lang="en-US" sz="2800" dirty="0" smtClean="0"/>
              <a:t>Post traumatic stress disorder (PTSD)</a:t>
            </a:r>
            <a:endParaRPr lang="en-US" sz="2800" dirty="0"/>
          </a:p>
          <a:p>
            <a:pPr lvl="1"/>
            <a:r>
              <a:rPr lang="en-US" sz="2800" dirty="0"/>
              <a:t>Suicidal</a:t>
            </a:r>
          </a:p>
          <a:p>
            <a:pPr lvl="1"/>
            <a:r>
              <a:rPr lang="en-US" sz="2800" dirty="0"/>
              <a:t>Anxiety- unexplained</a:t>
            </a:r>
          </a:p>
          <a:p>
            <a:pPr lvl="1"/>
            <a:r>
              <a:rPr lang="en-US" sz="2800" dirty="0"/>
              <a:t>Aggression or aggressiveness</a:t>
            </a:r>
          </a:p>
          <a:p>
            <a:endParaRPr lang="en-US" dirty="0"/>
          </a:p>
        </p:txBody>
      </p:sp>
      <p:pic>
        <p:nvPicPr>
          <p:cNvPr id="12290" name="Picture 2" descr="mage result for female depression human traffic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3" y="1417638"/>
            <a:ext cx="296227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6441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Ethical </a:t>
            </a:r>
            <a:r>
              <a:rPr lang="en-US" dirty="0" smtClean="0"/>
              <a:t>Challenges that Health Professional Face</a:t>
            </a:r>
            <a:r>
              <a:rPr lang="en-US" dirty="0" smtClean="0"/>
              <a:t/>
            </a:r>
            <a:br>
              <a:rPr lang="en-US" dirty="0" smtClean="0"/>
            </a:br>
            <a:r>
              <a:rPr lang="en-US" dirty="0" smtClean="0"/>
              <a:t>When and What to </a:t>
            </a:r>
            <a:r>
              <a:rPr lang="en-US" dirty="0" smtClean="0"/>
              <a:t>Report?</a:t>
            </a:r>
            <a:endParaRPr lang="en-US" dirty="0"/>
          </a:p>
        </p:txBody>
      </p:sp>
      <p:sp>
        <p:nvSpPr>
          <p:cNvPr id="3" name="Content Placeholder 2"/>
          <p:cNvSpPr>
            <a:spLocks noGrp="1"/>
          </p:cNvSpPr>
          <p:nvPr>
            <p:ph idx="1"/>
          </p:nvPr>
        </p:nvSpPr>
        <p:spPr>
          <a:xfrm>
            <a:off x="609600" y="1728788"/>
            <a:ext cx="10972800" cy="4929186"/>
          </a:xfrm>
        </p:spPr>
        <p:txBody>
          <a:bodyPr>
            <a:normAutofit fontScale="92500"/>
          </a:bodyPr>
          <a:lstStyle/>
          <a:p>
            <a:pPr marL="0" indent="0">
              <a:buNone/>
            </a:pPr>
            <a:r>
              <a:rPr lang="en-US" dirty="0"/>
              <a:t>Health care visits represent </a:t>
            </a:r>
            <a:r>
              <a:rPr lang="en-US" dirty="0">
                <a:solidFill>
                  <a:srgbClr val="FF0000"/>
                </a:solidFill>
              </a:rPr>
              <a:t>unique opportunities </a:t>
            </a:r>
            <a:r>
              <a:rPr lang="en-US" dirty="0"/>
              <a:t>for health care professionals to provide clinical care and offer assistance to victims and survivors of trafficking. </a:t>
            </a:r>
          </a:p>
          <a:p>
            <a:endParaRPr lang="en-US" dirty="0" smtClean="0"/>
          </a:p>
          <a:p>
            <a:r>
              <a:rPr lang="en-US" dirty="0" smtClean="0"/>
              <a:t>Like </a:t>
            </a:r>
            <a:r>
              <a:rPr lang="en-US" dirty="0"/>
              <a:t>any patient, trafficked persons are deserving of </a:t>
            </a:r>
            <a:r>
              <a:rPr lang="en-US" dirty="0">
                <a:solidFill>
                  <a:srgbClr val="FF0000"/>
                </a:solidFill>
              </a:rPr>
              <a:t>dignified, respectful health care</a:t>
            </a:r>
            <a:r>
              <a:rPr lang="en-US" dirty="0"/>
              <a:t>. </a:t>
            </a:r>
            <a:endParaRPr lang="en-US" dirty="0" smtClean="0"/>
          </a:p>
          <a:p>
            <a:endParaRPr lang="en-US" dirty="0"/>
          </a:p>
          <a:p>
            <a:r>
              <a:rPr lang="en-US" dirty="0" smtClean="0"/>
              <a:t>Failure </a:t>
            </a:r>
            <a:r>
              <a:rPr lang="en-US" dirty="0"/>
              <a:t>to ensure </a:t>
            </a:r>
            <a:r>
              <a:rPr lang="en-US" dirty="0" smtClean="0">
                <a:solidFill>
                  <a:srgbClr val="FF0000"/>
                </a:solidFill>
              </a:rPr>
              <a:t>privacy</a:t>
            </a:r>
            <a:r>
              <a:rPr lang="en-US" dirty="0">
                <a:solidFill>
                  <a:srgbClr val="FF0000"/>
                </a:solidFill>
              </a:rPr>
              <a:t> </a:t>
            </a:r>
            <a:r>
              <a:rPr lang="en-US" dirty="0" smtClean="0">
                <a:solidFill>
                  <a:srgbClr val="FF0000"/>
                </a:solidFill>
              </a:rPr>
              <a:t>and how to ask questions if the perpetrator will not allow it</a:t>
            </a:r>
            <a:endParaRPr lang="en-US" dirty="0" smtClean="0"/>
          </a:p>
          <a:p>
            <a:endParaRPr lang="en-US" dirty="0" smtClean="0"/>
          </a:p>
          <a:p>
            <a:r>
              <a:rPr lang="en-US" dirty="0"/>
              <a:t>I</a:t>
            </a:r>
            <a:r>
              <a:rPr lang="en-US" dirty="0" smtClean="0"/>
              <a:t>f </a:t>
            </a:r>
            <a:r>
              <a:rPr lang="en-US" dirty="0"/>
              <a:t>the trafficked patient is a child, it is required by law in all 50 states </a:t>
            </a:r>
            <a:r>
              <a:rPr lang="en-US" dirty="0">
                <a:solidFill>
                  <a:srgbClr val="FF0000"/>
                </a:solidFill>
              </a:rPr>
              <a:t>to report child </a:t>
            </a:r>
            <a:r>
              <a:rPr lang="en-US" dirty="0" smtClean="0">
                <a:solidFill>
                  <a:srgbClr val="FF0000"/>
                </a:solidFill>
              </a:rPr>
              <a:t>abuse.  </a:t>
            </a:r>
          </a:p>
          <a:p>
            <a:endParaRPr lang="en-US" dirty="0">
              <a:solidFill>
                <a:srgbClr val="FF0000"/>
              </a:solidFill>
            </a:endParaRPr>
          </a:p>
          <a:p>
            <a:r>
              <a:rPr lang="en-US" dirty="0" smtClean="0">
                <a:solidFill>
                  <a:srgbClr val="FF0000"/>
                </a:solidFill>
              </a:rPr>
              <a:t>Under Federal Law, anyone under the age of 18 who has engaged in Commercial Sex is considered a Victim of HT</a:t>
            </a:r>
            <a:r>
              <a:rPr lang="en-US" dirty="0" smtClean="0"/>
              <a:t> </a:t>
            </a:r>
          </a:p>
          <a:p>
            <a:endParaRPr lang="en-US" dirty="0" smtClean="0"/>
          </a:p>
          <a:p>
            <a:pPr marL="0" indent="0">
              <a:buNone/>
            </a:pPr>
            <a:r>
              <a:rPr lang="en-US" sz="1500" dirty="0"/>
              <a:t>Macias-Konstantopoulos, W.L. (2017). Caring for the trafficked patient: Ethical challenges and recommendations for health care professionals </a:t>
            </a:r>
            <a:r>
              <a:rPr lang="en-US" sz="1500" i="1" dirty="0"/>
              <a:t>Journal of Ethics</a:t>
            </a:r>
            <a:r>
              <a:rPr lang="en-US" sz="1500" dirty="0"/>
              <a:t>, 191, pg.: 80-90. </a:t>
            </a:r>
          </a:p>
          <a:p>
            <a:endParaRPr lang="en-US" dirty="0"/>
          </a:p>
          <a:p>
            <a:endParaRPr lang="en-US" dirty="0"/>
          </a:p>
        </p:txBody>
      </p:sp>
    </p:spTree>
    <p:extLst>
      <p:ext uri="{BB962C8B-B14F-4D97-AF65-F5344CB8AC3E}">
        <p14:creationId xmlns:p14="http://schemas.microsoft.com/office/powerpoint/2010/main" val="158841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checkerboard(across)">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checkerboard(across)">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Ethical </a:t>
            </a:r>
            <a:r>
              <a:rPr lang="en-US" dirty="0" smtClean="0"/>
              <a:t>Challenges that Health Professionals Face</a:t>
            </a:r>
            <a:r>
              <a:rPr lang="en-US" dirty="0"/>
              <a:t/>
            </a:r>
            <a:br>
              <a:rPr lang="en-US" dirty="0"/>
            </a:br>
            <a:r>
              <a:rPr lang="en-US" dirty="0"/>
              <a:t>When and What to Report</a:t>
            </a:r>
          </a:p>
        </p:txBody>
      </p:sp>
      <p:sp>
        <p:nvSpPr>
          <p:cNvPr id="3" name="Content Placeholder 2"/>
          <p:cNvSpPr>
            <a:spLocks noGrp="1"/>
          </p:cNvSpPr>
          <p:nvPr>
            <p:ph idx="1"/>
          </p:nvPr>
        </p:nvSpPr>
        <p:spPr>
          <a:xfrm>
            <a:off x="609600" y="1943100"/>
            <a:ext cx="10972800" cy="4114800"/>
          </a:xfrm>
        </p:spPr>
        <p:txBody>
          <a:bodyPr/>
          <a:lstStyle/>
          <a:p>
            <a:r>
              <a:rPr lang="en-US" dirty="0"/>
              <a:t>If the trafficked patient is an adult, health professionals are required in most states to </a:t>
            </a:r>
            <a:r>
              <a:rPr lang="en-US" dirty="0">
                <a:solidFill>
                  <a:srgbClr val="FF0000"/>
                </a:solidFill>
              </a:rPr>
              <a:t>report injuries caused by weapons or injuries </a:t>
            </a:r>
            <a:r>
              <a:rPr lang="en-US" dirty="0"/>
              <a:t>caused in violation of criminal law, suspected abuse, or domestic violence </a:t>
            </a:r>
          </a:p>
          <a:p>
            <a:endParaRPr lang="en-US" dirty="0"/>
          </a:p>
          <a:p>
            <a:r>
              <a:rPr lang="en-US" dirty="0"/>
              <a:t>When the victim is </a:t>
            </a:r>
            <a:r>
              <a:rPr lang="en-US" dirty="0">
                <a:solidFill>
                  <a:srgbClr val="FF0000"/>
                </a:solidFill>
              </a:rPr>
              <a:t>older than 18 years</a:t>
            </a:r>
            <a:r>
              <a:rPr lang="en-US" dirty="0"/>
              <a:t>, </a:t>
            </a:r>
            <a:r>
              <a:rPr lang="en-US" dirty="0">
                <a:solidFill>
                  <a:srgbClr val="FF0000"/>
                </a:solidFill>
              </a:rPr>
              <a:t>informed consent </a:t>
            </a:r>
            <a:r>
              <a:rPr lang="en-US" dirty="0"/>
              <a:t>should be obtained before reporting to authorities or making referrals. </a:t>
            </a:r>
            <a:endParaRPr lang="en-US" dirty="0" smtClean="0"/>
          </a:p>
          <a:p>
            <a:endParaRPr lang="en-US" dirty="0"/>
          </a:p>
          <a:p>
            <a:endParaRPr lang="en-US" dirty="0" smtClean="0"/>
          </a:p>
          <a:p>
            <a:endParaRPr lang="en-US" dirty="0"/>
          </a:p>
          <a:p>
            <a:endParaRPr lang="en-US" dirty="0" smtClean="0"/>
          </a:p>
          <a:p>
            <a:endParaRPr lang="en-US" dirty="0" smtClean="0"/>
          </a:p>
          <a:p>
            <a:pPr marL="0" indent="0">
              <a:buNone/>
            </a:pPr>
            <a:r>
              <a:rPr lang="en-US" sz="1600" dirty="0"/>
              <a:t>Macias-Konstantopoulos, W.L. (2017). Caring for the trafficked patient: Ethical challenges and recommendations for health care professionals </a:t>
            </a:r>
            <a:r>
              <a:rPr lang="en-US" sz="1600" i="1" dirty="0"/>
              <a:t>Journal of Ethics</a:t>
            </a:r>
            <a:r>
              <a:rPr lang="en-US" sz="1600" dirty="0"/>
              <a:t>, 191, pg.: 80-90. </a:t>
            </a:r>
          </a:p>
          <a:p>
            <a:endParaRPr lang="en-US" dirty="0"/>
          </a:p>
          <a:p>
            <a:endParaRPr lang="en-US" dirty="0"/>
          </a:p>
          <a:p>
            <a:endParaRPr lang="en-US" dirty="0"/>
          </a:p>
        </p:txBody>
      </p:sp>
    </p:spTree>
    <p:extLst>
      <p:ext uri="{BB962C8B-B14F-4D97-AF65-F5344CB8AC3E}">
        <p14:creationId xmlns:p14="http://schemas.microsoft.com/office/powerpoint/2010/main" val="214240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blinds(horizontal)">
                                      <p:cBhvr>
                                        <p:cTn id="1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Education and </a:t>
            </a:r>
            <a:r>
              <a:rPr lang="en-US" dirty="0" smtClean="0"/>
              <a:t>Training </a:t>
            </a:r>
            <a:br>
              <a:rPr lang="en-US" dirty="0" smtClean="0"/>
            </a:br>
            <a:r>
              <a:rPr lang="en-US" dirty="0" smtClean="0"/>
              <a:t>of </a:t>
            </a:r>
            <a:r>
              <a:rPr lang="en-US" dirty="0" smtClean="0"/>
              <a:t>the </a:t>
            </a:r>
            <a:r>
              <a:rPr lang="en-US" dirty="0" smtClean="0"/>
              <a:t>Healthcare </a:t>
            </a:r>
            <a:r>
              <a:rPr lang="en-US" dirty="0"/>
              <a:t>P</a:t>
            </a:r>
            <a:r>
              <a:rPr lang="en-US" dirty="0" smtClean="0"/>
              <a:t>rofessional</a:t>
            </a:r>
            <a:endParaRPr lang="en-US" dirty="0"/>
          </a:p>
        </p:txBody>
      </p:sp>
      <p:sp>
        <p:nvSpPr>
          <p:cNvPr id="3" name="Content Placeholder 2"/>
          <p:cNvSpPr>
            <a:spLocks noGrp="1"/>
          </p:cNvSpPr>
          <p:nvPr>
            <p:ph idx="1"/>
          </p:nvPr>
        </p:nvSpPr>
        <p:spPr>
          <a:xfrm>
            <a:off x="609600" y="1685924"/>
            <a:ext cx="11277600" cy="4371975"/>
          </a:xfrm>
        </p:spPr>
        <p:txBody>
          <a:bodyPr/>
          <a:lstStyle/>
          <a:p>
            <a:r>
              <a:rPr lang="en-US" sz="2000" dirty="0" smtClean="0">
                <a:solidFill>
                  <a:schemeClr val="tx1"/>
                </a:solidFill>
              </a:rPr>
              <a:t>Trafficked victims usually have less access to healthcare services</a:t>
            </a:r>
          </a:p>
          <a:p>
            <a:pPr lvl="1"/>
            <a:r>
              <a:rPr lang="en-US" sz="2000" dirty="0" smtClean="0">
                <a:solidFill>
                  <a:schemeClr val="tx1"/>
                </a:solidFill>
              </a:rPr>
              <a:t>Hidden and controlling nature of the crime</a:t>
            </a:r>
          </a:p>
          <a:p>
            <a:pPr lvl="1"/>
            <a:endParaRPr lang="en-US" sz="2000" dirty="0" smtClean="0">
              <a:solidFill>
                <a:schemeClr val="tx1"/>
              </a:solidFill>
            </a:endParaRPr>
          </a:p>
          <a:p>
            <a:r>
              <a:rPr lang="en-US" sz="2000" dirty="0" smtClean="0">
                <a:solidFill>
                  <a:schemeClr val="tx1"/>
                </a:solidFill>
              </a:rPr>
              <a:t>Perpetrators tend to prevent the victim from seeking care, or seek care at episodic acute care facilities (urgent centers or minute clinics)</a:t>
            </a:r>
            <a:endParaRPr lang="en-US" sz="2000" dirty="0" smtClean="0">
              <a:solidFill>
                <a:schemeClr val="tx1"/>
              </a:solidFill>
            </a:endParaRPr>
          </a:p>
          <a:p>
            <a:pPr lvl="1"/>
            <a:r>
              <a:rPr lang="en-US" sz="2000" dirty="0" smtClean="0">
                <a:solidFill>
                  <a:srgbClr val="FF0000"/>
                </a:solidFill>
              </a:rPr>
              <a:t>Usually not the same ones</a:t>
            </a:r>
          </a:p>
          <a:p>
            <a:pPr lvl="1"/>
            <a:endParaRPr lang="en-US" sz="2000" dirty="0">
              <a:solidFill>
                <a:srgbClr val="FF0000"/>
              </a:solidFill>
            </a:endParaRPr>
          </a:p>
          <a:p>
            <a:r>
              <a:rPr lang="en-US" sz="2000" dirty="0" smtClean="0">
                <a:solidFill>
                  <a:schemeClr val="tx1"/>
                </a:solidFill>
              </a:rPr>
              <a:t>A study by Lederer, LI &amp; Wetzel CA  (2014) on a cohort of survivors</a:t>
            </a:r>
          </a:p>
          <a:p>
            <a:pPr lvl="1"/>
            <a:r>
              <a:rPr lang="en-US" sz="2000" dirty="0" smtClean="0"/>
              <a:t>63 </a:t>
            </a:r>
            <a:r>
              <a:rPr lang="en-US" sz="2000" dirty="0"/>
              <a:t>percent reported having received care in an emergency </a:t>
            </a:r>
            <a:r>
              <a:rPr lang="en-US" sz="2000" dirty="0" smtClean="0"/>
              <a:t>department</a:t>
            </a:r>
          </a:p>
          <a:p>
            <a:pPr lvl="1"/>
            <a:r>
              <a:rPr lang="en-US" sz="2000" dirty="0" smtClean="0"/>
              <a:t>22 </a:t>
            </a:r>
            <a:r>
              <a:rPr lang="en-US" sz="2000" dirty="0"/>
              <a:t>percent reported having received care in a primary care </a:t>
            </a:r>
            <a:r>
              <a:rPr lang="en-US" sz="2000" dirty="0" smtClean="0"/>
              <a:t>office </a:t>
            </a:r>
            <a:endParaRPr lang="en-US" sz="2000" dirty="0" smtClean="0"/>
          </a:p>
          <a:p>
            <a:pPr lvl="1"/>
            <a:endParaRPr lang="en-US" sz="2000" dirty="0" smtClean="0"/>
          </a:p>
          <a:p>
            <a:r>
              <a:rPr lang="en-US" sz="2000" i="1" dirty="0" smtClean="0"/>
              <a:t>Healthcare </a:t>
            </a:r>
            <a:r>
              <a:rPr lang="en-US" sz="2000" i="1" dirty="0" smtClean="0"/>
              <a:t>professionals are exposed, and some may not know the signs or recognize the symptoms related to </a:t>
            </a:r>
            <a:r>
              <a:rPr lang="en-US" sz="2000" i="1" dirty="0"/>
              <a:t> </a:t>
            </a:r>
            <a:r>
              <a:rPr lang="en-US" sz="2000" i="1" dirty="0" smtClean="0"/>
              <a:t>exploitation/trafficking </a:t>
            </a:r>
            <a:r>
              <a:rPr lang="en-US" sz="2000" i="1" dirty="0"/>
              <a:t>in patients with any </a:t>
            </a:r>
            <a:r>
              <a:rPr lang="en-US" sz="2000" i="1" dirty="0" smtClean="0"/>
              <a:t>consistency </a:t>
            </a:r>
          </a:p>
          <a:p>
            <a:endParaRPr lang="en-US" sz="2000" dirty="0" smtClean="0"/>
          </a:p>
          <a:p>
            <a:pPr marL="0" lvl="1" indent="0">
              <a:buNone/>
            </a:pPr>
            <a:r>
              <a:rPr lang="en-US" sz="1400" dirty="0" smtClean="0">
                <a:solidFill>
                  <a:schemeClr val="tx1"/>
                </a:solidFill>
              </a:rPr>
              <a:t>Lederer</a:t>
            </a:r>
            <a:r>
              <a:rPr lang="en-US" sz="1400" dirty="0">
                <a:solidFill>
                  <a:schemeClr val="tx1"/>
                </a:solidFill>
              </a:rPr>
              <a:t>, LI &amp; Wetzel </a:t>
            </a:r>
            <a:r>
              <a:rPr lang="en-US" sz="1400" dirty="0" smtClean="0">
                <a:solidFill>
                  <a:schemeClr val="tx1"/>
                </a:solidFill>
              </a:rPr>
              <a:t>CA  </a:t>
            </a:r>
            <a:r>
              <a:rPr lang="en-US" sz="1400" dirty="0">
                <a:solidFill>
                  <a:schemeClr val="tx1"/>
                </a:solidFill>
              </a:rPr>
              <a:t>(</a:t>
            </a:r>
            <a:r>
              <a:rPr lang="en-US" sz="1400" dirty="0" smtClean="0">
                <a:solidFill>
                  <a:schemeClr val="tx1"/>
                </a:solidFill>
              </a:rPr>
              <a:t>2014).  </a:t>
            </a:r>
            <a:r>
              <a:rPr lang="en-US" sz="1400" dirty="0" smtClean="0">
                <a:solidFill>
                  <a:schemeClr val="tx1"/>
                </a:solidFill>
              </a:rPr>
              <a:t>The health consequ</a:t>
            </a:r>
            <a:r>
              <a:rPr lang="en-US" sz="1400" dirty="0" smtClean="0"/>
              <a:t>ences of sex trafficking and their implications for identifying victims in healthcare facilities.  Annals of Health Law, 23, (1) pg.. 61-87.</a:t>
            </a:r>
            <a:endParaRPr lang="en-US" sz="1400" dirty="0" smtClean="0"/>
          </a:p>
          <a:p>
            <a:endParaRPr lang="en-US" dirty="0"/>
          </a:p>
          <a:p>
            <a:endParaRPr lang="en-US" dirty="0"/>
          </a:p>
          <a:p>
            <a:endParaRPr lang="en-US" dirty="0"/>
          </a:p>
        </p:txBody>
      </p:sp>
    </p:spTree>
    <p:extLst>
      <p:ext uri="{BB962C8B-B14F-4D97-AF65-F5344CB8AC3E}">
        <p14:creationId xmlns:p14="http://schemas.microsoft.com/office/powerpoint/2010/main" val="194892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linds(horizontal)">
                                      <p:cBhvr>
                                        <p:cTn id="15" dur="500"/>
                                        <p:tgtEl>
                                          <p:spTgt spid="3">
                                            <p:txEl>
                                              <p:pRg st="3" end="3"/>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blinds(horizontal)">
                                      <p:cBhvr>
                                        <p:cTn id="23" dur="500"/>
                                        <p:tgtEl>
                                          <p:spTgt spid="3">
                                            <p:txEl>
                                              <p:pRg st="6" end="6"/>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blinds(horizontal)">
                                      <p:cBhvr>
                                        <p:cTn id="26" dur="500"/>
                                        <p:tgtEl>
                                          <p:spTgt spid="3">
                                            <p:txEl>
                                              <p:pRg st="7" end="7"/>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blinds(horizontal)">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blinds(horizontal)">
                                      <p:cBhvr>
                                        <p:cTn id="34" dur="500"/>
                                        <p:tgtEl>
                                          <p:spTgt spid="3">
                                            <p:txEl>
                                              <p:pRg st="10" end="10"/>
                                            </p:txEl>
                                          </p:spTgt>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blinds(horizontal)">
                                      <p:cBhvr>
                                        <p:cTn id="3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00124"/>
            <a:ext cx="10972800" cy="417513"/>
          </a:xfrm>
        </p:spPr>
        <p:txBody>
          <a:bodyPr/>
          <a:lstStyle/>
          <a:p>
            <a:pPr algn="ctr"/>
            <a:r>
              <a:rPr lang="en-US" dirty="0" smtClean="0"/>
              <a:t>New Jersey Knowledge and Awareness of </a:t>
            </a:r>
            <a:r>
              <a:rPr lang="en-US" dirty="0" smtClean="0"/>
              <a:t/>
            </a:r>
            <a:br>
              <a:rPr lang="en-US" dirty="0" smtClean="0"/>
            </a:br>
            <a:r>
              <a:rPr lang="en-US" dirty="0" smtClean="0"/>
              <a:t>Human </a:t>
            </a:r>
            <a:r>
              <a:rPr lang="en-US" dirty="0" smtClean="0"/>
              <a:t>Trafficking</a:t>
            </a:r>
            <a:r>
              <a:rPr lang="en-US" smtClean="0"/>
              <a:t/>
            </a:r>
            <a:br>
              <a:rPr lang="en-US" smtClean="0"/>
            </a:br>
            <a:r>
              <a:rPr lang="en-US" smtClean="0"/>
              <a:t>Data </a:t>
            </a:r>
            <a:r>
              <a:rPr lang="en-US" dirty="0" smtClean="0"/>
              <a:t>analysis</a:t>
            </a:r>
            <a:r>
              <a:rPr lang="en-US" dirty="0" smtClean="0"/>
              <a:t> </a:t>
            </a:r>
            <a:r>
              <a:rPr lang="en-US" dirty="0" smtClean="0"/>
              <a:t>in progress</a:t>
            </a:r>
            <a:endParaRPr lang="en-US" dirty="0"/>
          </a:p>
        </p:txBody>
      </p:sp>
      <p:sp>
        <p:nvSpPr>
          <p:cNvPr id="3" name="Content Placeholder 2"/>
          <p:cNvSpPr>
            <a:spLocks noGrp="1"/>
          </p:cNvSpPr>
          <p:nvPr>
            <p:ph idx="1"/>
          </p:nvPr>
        </p:nvSpPr>
        <p:spPr>
          <a:xfrm>
            <a:off x="609600" y="1971675"/>
            <a:ext cx="11582400" cy="4416061"/>
          </a:xfrm>
        </p:spPr>
        <p:txBody>
          <a:bodyPr/>
          <a:lstStyle/>
          <a:p>
            <a:pPr marL="0" indent="0">
              <a:buNone/>
            </a:pPr>
            <a:r>
              <a:rPr lang="en-US" dirty="0"/>
              <a:t>The objectives of this pilot </a:t>
            </a:r>
            <a:r>
              <a:rPr lang="en-US" dirty="0" smtClean="0"/>
              <a:t>study was </a:t>
            </a:r>
            <a:r>
              <a:rPr lang="en-US" dirty="0" smtClean="0"/>
              <a:t>four</a:t>
            </a:r>
            <a:r>
              <a:rPr lang="en-US" dirty="0" smtClean="0"/>
              <a:t>-fold</a:t>
            </a:r>
            <a:r>
              <a:rPr lang="en-US" dirty="0" smtClean="0"/>
              <a:t>:</a:t>
            </a:r>
          </a:p>
          <a:p>
            <a:endParaRPr lang="en-US" i="1" dirty="0"/>
          </a:p>
          <a:p>
            <a:pPr marL="800100" lvl="1" indent="-342900">
              <a:buFont typeface="+mj-lt"/>
              <a:buAutoNum type="arabicPeriod"/>
            </a:pPr>
            <a:r>
              <a:rPr lang="en-US" dirty="0"/>
              <a:t>To assess the current state of </a:t>
            </a:r>
            <a:r>
              <a:rPr lang="en-US" b="1" dirty="0"/>
              <a:t>knowledge and understanding </a:t>
            </a:r>
            <a:r>
              <a:rPr lang="en-US" dirty="0"/>
              <a:t>about Human Trafficking by New Jersey nurses who practice in the </a:t>
            </a:r>
            <a:r>
              <a:rPr lang="en-US" dirty="0" smtClean="0"/>
              <a:t>clinical </a:t>
            </a:r>
            <a:r>
              <a:rPr lang="en-US" dirty="0"/>
              <a:t>setting </a:t>
            </a:r>
            <a:endParaRPr lang="en-US" i="1" dirty="0"/>
          </a:p>
          <a:p>
            <a:pPr marL="800100" lvl="1" indent="-342900">
              <a:buFont typeface="+mj-lt"/>
              <a:buAutoNum type="arabicPeriod"/>
            </a:pPr>
            <a:r>
              <a:rPr lang="en-US" dirty="0"/>
              <a:t>To identifying the </a:t>
            </a:r>
            <a:r>
              <a:rPr lang="en-US" b="1" dirty="0"/>
              <a:t>level of awareness </a:t>
            </a:r>
            <a:r>
              <a:rPr lang="en-US" dirty="0"/>
              <a:t>by New Jersey nurses about the health and psychosocial status of HT victims </a:t>
            </a:r>
            <a:endParaRPr lang="en-US" i="1" dirty="0"/>
          </a:p>
          <a:p>
            <a:pPr marL="800100" lvl="1" indent="-342900">
              <a:buFont typeface="+mj-lt"/>
              <a:buAutoNum type="arabicPeriod"/>
            </a:pPr>
            <a:r>
              <a:rPr lang="en-US" dirty="0"/>
              <a:t>To identifying </a:t>
            </a:r>
            <a:r>
              <a:rPr lang="en-US" b="1" dirty="0"/>
              <a:t>educational needs </a:t>
            </a:r>
            <a:r>
              <a:rPr lang="en-US" dirty="0"/>
              <a:t>for New Jersey nurse who encounter victims or suspected victims of HT</a:t>
            </a:r>
            <a:endParaRPr lang="en-US" i="1" dirty="0"/>
          </a:p>
          <a:p>
            <a:pPr marL="800100" lvl="1" indent="-342900">
              <a:buFont typeface="+mj-lt"/>
              <a:buAutoNum type="arabicPeriod"/>
            </a:pPr>
            <a:r>
              <a:rPr lang="en-US" dirty="0"/>
              <a:t>To </a:t>
            </a:r>
            <a:r>
              <a:rPr lang="en-US" b="1" dirty="0"/>
              <a:t>develop and implement an educational </a:t>
            </a:r>
            <a:r>
              <a:rPr lang="en-US" b="1" dirty="0" smtClean="0"/>
              <a:t>initiatives </a:t>
            </a:r>
            <a:r>
              <a:rPr lang="en-US" dirty="0"/>
              <a:t>that arm nurses working in New Jersey with the necessary educational programs and workshops and implement at the state and national </a:t>
            </a:r>
            <a:r>
              <a:rPr lang="en-US" dirty="0" smtClean="0"/>
              <a:t>level</a:t>
            </a:r>
          </a:p>
          <a:p>
            <a:pPr lvl="1"/>
            <a:endParaRPr lang="en-US" i="1" dirty="0"/>
          </a:p>
          <a:p>
            <a:r>
              <a:rPr lang="en-US" dirty="0" smtClean="0"/>
              <a:t>IRB approved quantitative </a:t>
            </a:r>
            <a:r>
              <a:rPr lang="en-US" dirty="0"/>
              <a:t>pilot research survey </a:t>
            </a:r>
            <a:r>
              <a:rPr lang="en-US" dirty="0" smtClean="0"/>
              <a:t>was distributed </a:t>
            </a:r>
            <a:r>
              <a:rPr lang="en-US" dirty="0"/>
              <a:t>online </a:t>
            </a:r>
            <a:r>
              <a:rPr lang="en-US" dirty="0" smtClean="0"/>
              <a:t>among over 100,000 nurses </a:t>
            </a:r>
            <a:r>
              <a:rPr lang="en-US" dirty="0"/>
              <a:t>practicing in the clinical setting in the state of New </a:t>
            </a:r>
            <a:r>
              <a:rPr lang="en-US" dirty="0" smtClean="0"/>
              <a:t>Jersey in Spring of 2017.  </a:t>
            </a:r>
            <a:endParaRPr lang="en-US" dirty="0" smtClean="0"/>
          </a:p>
          <a:p>
            <a:pPr marL="0" indent="0">
              <a:buNone/>
            </a:pPr>
            <a:r>
              <a:rPr lang="en-US" sz="1400" dirty="0"/>
              <a:t>Sousou Coppola, J. &amp; Cantwell, E.R  (2017). Identifying Awareness of Human Trafficking among Clinical Nurses in New Jersey, in progress.</a:t>
            </a:r>
          </a:p>
          <a:p>
            <a:endParaRPr lang="en-US" dirty="0"/>
          </a:p>
        </p:txBody>
      </p:sp>
    </p:spTree>
    <p:extLst>
      <p:ext uri="{BB962C8B-B14F-4D97-AF65-F5344CB8AC3E}">
        <p14:creationId xmlns:p14="http://schemas.microsoft.com/office/powerpoint/2010/main" val="1777897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Preliminary </a:t>
            </a:r>
            <a:r>
              <a:rPr lang="en-US" dirty="0" smtClean="0"/>
              <a:t>Results </a:t>
            </a:r>
            <a:br>
              <a:rPr lang="en-US" dirty="0" smtClean="0"/>
            </a:br>
            <a:r>
              <a:rPr lang="en-US" dirty="0" smtClean="0"/>
              <a:t>Data analysis in progress </a:t>
            </a:r>
            <a:endParaRPr lang="en-US" dirty="0"/>
          </a:p>
        </p:txBody>
      </p:sp>
      <p:sp>
        <p:nvSpPr>
          <p:cNvPr id="3" name="Content Placeholder 2"/>
          <p:cNvSpPr>
            <a:spLocks noGrp="1"/>
          </p:cNvSpPr>
          <p:nvPr>
            <p:ph idx="1"/>
          </p:nvPr>
        </p:nvSpPr>
        <p:spPr>
          <a:xfrm>
            <a:off x="609600" y="1523999"/>
            <a:ext cx="10972800" cy="5063067"/>
          </a:xfrm>
        </p:spPr>
        <p:txBody>
          <a:bodyPr/>
          <a:lstStyle/>
          <a:p>
            <a:r>
              <a:rPr lang="en-US" b="1" dirty="0" smtClean="0"/>
              <a:t>94% of respondents were female</a:t>
            </a:r>
            <a:r>
              <a:rPr lang="en-US" dirty="0" smtClean="0"/>
              <a:t>, </a:t>
            </a:r>
            <a:endParaRPr lang="en-US" dirty="0" smtClean="0"/>
          </a:p>
          <a:p>
            <a:pPr lvl="1"/>
            <a:r>
              <a:rPr lang="en-US" dirty="0" smtClean="0"/>
              <a:t>greater </a:t>
            </a:r>
            <a:r>
              <a:rPr lang="en-US" dirty="0" smtClean="0"/>
              <a:t>than 43% were BSN prepared </a:t>
            </a:r>
            <a:endParaRPr lang="en-US" dirty="0" smtClean="0"/>
          </a:p>
          <a:p>
            <a:endParaRPr lang="en-US" dirty="0" smtClean="0"/>
          </a:p>
          <a:p>
            <a:r>
              <a:rPr lang="en-US" dirty="0" smtClean="0"/>
              <a:t>43% worked in </a:t>
            </a:r>
            <a:r>
              <a:rPr lang="en-US" dirty="0" smtClean="0"/>
              <a:t>in-patient setting, </a:t>
            </a:r>
            <a:r>
              <a:rPr lang="en-US" dirty="0" smtClean="0"/>
              <a:t>while greater than </a:t>
            </a:r>
            <a:r>
              <a:rPr lang="en-US" b="1" dirty="0" smtClean="0"/>
              <a:t>50% </a:t>
            </a:r>
            <a:r>
              <a:rPr lang="en-US" b="1" dirty="0" smtClean="0"/>
              <a:t>worked in </a:t>
            </a:r>
            <a:r>
              <a:rPr lang="en-US" b="1" dirty="0" smtClean="0"/>
              <a:t>out-patient </a:t>
            </a:r>
            <a:r>
              <a:rPr lang="en-US" dirty="0" smtClean="0"/>
              <a:t>(clinic, urgent care, </a:t>
            </a:r>
            <a:r>
              <a:rPr lang="en-US" dirty="0" smtClean="0"/>
              <a:t>or homecare </a:t>
            </a:r>
            <a:r>
              <a:rPr lang="en-US" dirty="0" smtClean="0"/>
              <a:t>facilities)</a:t>
            </a:r>
          </a:p>
          <a:p>
            <a:endParaRPr lang="en-US" dirty="0" smtClean="0"/>
          </a:p>
          <a:p>
            <a:r>
              <a:rPr lang="en-US" dirty="0" smtClean="0"/>
              <a:t>Greater than 70% work with the </a:t>
            </a:r>
            <a:r>
              <a:rPr lang="en-US" b="1" dirty="0" smtClean="0"/>
              <a:t>adult/older adult population</a:t>
            </a:r>
          </a:p>
          <a:p>
            <a:endParaRPr lang="en-US" dirty="0"/>
          </a:p>
          <a:p>
            <a:r>
              <a:rPr lang="en-US" dirty="0" smtClean="0"/>
              <a:t>Mostly identified in </a:t>
            </a:r>
            <a:r>
              <a:rPr lang="en-US" b="1" dirty="0" smtClean="0"/>
              <a:t>Bergen and Camden Counties- </a:t>
            </a:r>
            <a:r>
              <a:rPr lang="en-US" dirty="0" smtClean="0"/>
              <a:t>the 2 counties closest to NYC and PHIL respectively, but all 21 counties were represented</a:t>
            </a:r>
          </a:p>
          <a:p>
            <a:endParaRPr lang="en-US" dirty="0"/>
          </a:p>
          <a:p>
            <a:pPr marL="0" indent="0">
              <a:buNone/>
            </a:pPr>
            <a:r>
              <a:rPr lang="en-US" sz="1600" dirty="0" smtClean="0"/>
              <a:t>Sousou </a:t>
            </a:r>
            <a:r>
              <a:rPr lang="en-US" sz="1600" dirty="0" smtClean="0"/>
              <a:t>Coppola, J. &amp; Cantwell, E.R  (2017</a:t>
            </a:r>
            <a:r>
              <a:rPr lang="en-US" sz="1600" dirty="0" smtClean="0"/>
              <a:t>). </a:t>
            </a:r>
            <a:r>
              <a:rPr lang="en-US" sz="1600" dirty="0"/>
              <a:t>Identifying Awareness of Human Trafficking among Clinical Nurses in New </a:t>
            </a:r>
            <a:r>
              <a:rPr lang="en-US" sz="1600" dirty="0" smtClean="0"/>
              <a:t>Jersey, in progress.</a:t>
            </a:r>
            <a:endParaRPr lang="en-US" sz="1600" dirty="0" smtClean="0"/>
          </a:p>
          <a:p>
            <a:endParaRPr lang="en-US" dirty="0"/>
          </a:p>
          <a:p>
            <a:endParaRPr lang="en-US" dirty="0"/>
          </a:p>
        </p:txBody>
      </p:sp>
    </p:spTree>
    <p:extLst>
      <p:ext uri="{BB962C8B-B14F-4D97-AF65-F5344CB8AC3E}">
        <p14:creationId xmlns:p14="http://schemas.microsoft.com/office/powerpoint/2010/main" val="34401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checkerboard(across)">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checkerboard(across)">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checkerboard(across)">
                                      <p:cBhvr>
                                        <p:cTn id="25" dur="500"/>
                                        <p:tgtEl>
                                          <p:spTgt spid="3">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checkerboard(across)">
                                      <p:cBhvr>
                                        <p:cTn id="3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Some interesting findings</a:t>
            </a:r>
            <a:endParaRPr lang="en-US" dirty="0"/>
          </a:p>
        </p:txBody>
      </p:sp>
      <p:sp>
        <p:nvSpPr>
          <p:cNvPr id="3" name="Content Placeholder 2"/>
          <p:cNvSpPr>
            <a:spLocks noGrp="1"/>
          </p:cNvSpPr>
          <p:nvPr>
            <p:ph idx="1"/>
          </p:nvPr>
        </p:nvSpPr>
        <p:spPr/>
        <p:txBody>
          <a:bodyPr/>
          <a:lstStyle/>
          <a:p>
            <a:r>
              <a:rPr lang="en-US" dirty="0" smtClean="0"/>
              <a:t>Those </a:t>
            </a:r>
            <a:r>
              <a:rPr lang="en-US" dirty="0"/>
              <a:t>identified as being very familiar with Human Trafficking also identify it as a problem in their </a:t>
            </a:r>
            <a:r>
              <a:rPr lang="en-US" dirty="0" smtClean="0"/>
              <a:t>community</a:t>
            </a:r>
          </a:p>
          <a:p>
            <a:endParaRPr lang="en-US" dirty="0"/>
          </a:p>
          <a:p>
            <a:r>
              <a:rPr lang="en-US" b="1" dirty="0"/>
              <a:t>Familiarity </a:t>
            </a:r>
            <a:r>
              <a:rPr lang="en-US" dirty="0"/>
              <a:t>with </a:t>
            </a:r>
            <a:r>
              <a:rPr lang="en-US" dirty="0" smtClean="0"/>
              <a:t>Human Trafficking </a:t>
            </a:r>
            <a:r>
              <a:rPr lang="en-US" dirty="0"/>
              <a:t>increased as age and years of experienced </a:t>
            </a:r>
            <a:r>
              <a:rPr lang="en-US" dirty="0" smtClean="0"/>
              <a:t>decreased, an inverse relationship</a:t>
            </a:r>
          </a:p>
          <a:p>
            <a:endParaRPr lang="en-US" dirty="0"/>
          </a:p>
          <a:p>
            <a:r>
              <a:rPr lang="en-US" dirty="0" smtClean="0"/>
              <a:t>Responders who reported being familiar with the </a:t>
            </a:r>
            <a:r>
              <a:rPr lang="en-US" dirty="0"/>
              <a:t>public health issue, </a:t>
            </a:r>
            <a:r>
              <a:rPr lang="en-US" dirty="0" smtClean="0"/>
              <a:t>also reported </a:t>
            </a:r>
            <a:r>
              <a:rPr lang="en-US" b="1" dirty="0" smtClean="0">
                <a:solidFill>
                  <a:srgbClr val="FF0000"/>
                </a:solidFill>
              </a:rPr>
              <a:t>limited </a:t>
            </a:r>
            <a:r>
              <a:rPr lang="en-US" b="1" dirty="0">
                <a:solidFill>
                  <a:srgbClr val="FF0000"/>
                </a:solidFill>
              </a:rPr>
              <a:t>or lack of training sessions for healthcare </a:t>
            </a:r>
            <a:r>
              <a:rPr lang="en-US" b="1" dirty="0" smtClean="0">
                <a:solidFill>
                  <a:srgbClr val="FF0000"/>
                </a:solidFill>
              </a:rPr>
              <a:t>professionals </a:t>
            </a:r>
            <a:r>
              <a:rPr lang="en-US" dirty="0"/>
              <a:t>or </a:t>
            </a:r>
            <a:r>
              <a:rPr lang="en-US" dirty="0" smtClean="0"/>
              <a:t>limited services </a:t>
            </a:r>
            <a:r>
              <a:rPr lang="en-US" dirty="0"/>
              <a:t>for victims of Human </a:t>
            </a:r>
            <a:r>
              <a:rPr lang="en-US" dirty="0" smtClean="0"/>
              <a:t>Trafficking</a:t>
            </a:r>
          </a:p>
          <a:p>
            <a:endParaRPr lang="en-US" dirty="0"/>
          </a:p>
          <a:p>
            <a:r>
              <a:rPr lang="en-US" dirty="0"/>
              <a:t>Responders indicated they </a:t>
            </a:r>
            <a:r>
              <a:rPr lang="en-US" dirty="0" smtClean="0"/>
              <a:t>desire to have </a:t>
            </a:r>
            <a:r>
              <a:rPr lang="en-US" b="1" dirty="0"/>
              <a:t>more information </a:t>
            </a:r>
            <a:r>
              <a:rPr lang="en-US" dirty="0"/>
              <a:t>on how to </a:t>
            </a:r>
            <a:r>
              <a:rPr lang="en-US" dirty="0" smtClean="0"/>
              <a:t>identify, help and treat Human Trafficking victims</a:t>
            </a:r>
            <a:endParaRPr lang="en-US" dirty="0"/>
          </a:p>
          <a:p>
            <a:endParaRPr lang="en-US" dirty="0"/>
          </a:p>
        </p:txBody>
      </p:sp>
    </p:spTree>
    <p:extLst>
      <p:ext uri="{BB962C8B-B14F-4D97-AF65-F5344CB8AC3E}">
        <p14:creationId xmlns:p14="http://schemas.microsoft.com/office/powerpoint/2010/main" val="1766004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599"/>
            <a:ext cx="7105650" cy="928687"/>
          </a:xfrm>
        </p:spPr>
        <p:txBody>
          <a:bodyPr/>
          <a:lstStyle/>
          <a:p>
            <a:pPr algn="ctr"/>
            <a:r>
              <a:rPr lang="en-US" dirty="0" smtClean="0"/>
              <a:t>Human </a:t>
            </a:r>
            <a:r>
              <a:rPr lang="en-US" dirty="0" smtClean="0"/>
              <a:t>Sex Trafficking and </a:t>
            </a:r>
            <a:br>
              <a:rPr lang="en-US" dirty="0" smtClean="0"/>
            </a:br>
            <a:r>
              <a:rPr lang="en-US" dirty="0" smtClean="0"/>
              <a:t>Health Safety</a:t>
            </a:r>
            <a:endParaRPr lang="en-US" dirty="0"/>
          </a:p>
        </p:txBody>
      </p:sp>
      <p:sp>
        <p:nvSpPr>
          <p:cNvPr id="3" name="Content Placeholder 2"/>
          <p:cNvSpPr>
            <a:spLocks noGrp="1"/>
          </p:cNvSpPr>
          <p:nvPr>
            <p:ph idx="1"/>
          </p:nvPr>
        </p:nvSpPr>
        <p:spPr>
          <a:xfrm>
            <a:off x="609600" y="1538287"/>
            <a:ext cx="10972800" cy="4533900"/>
          </a:xfrm>
        </p:spPr>
        <p:txBody>
          <a:bodyPr/>
          <a:lstStyle/>
          <a:p>
            <a:r>
              <a:rPr lang="en-US" dirty="0" smtClean="0"/>
              <a:t>Sex Trafficking </a:t>
            </a:r>
            <a:r>
              <a:rPr lang="en-US" sz="3600" dirty="0" smtClean="0"/>
              <a:t>is </a:t>
            </a:r>
            <a:r>
              <a:rPr lang="en-US" sz="4800" b="1" dirty="0" smtClean="0"/>
              <a:t>sexual</a:t>
            </a:r>
            <a:r>
              <a:rPr lang="en-US" sz="3600" dirty="0" smtClean="0"/>
              <a:t> </a:t>
            </a:r>
            <a:r>
              <a:rPr lang="en-US" dirty="0" smtClean="0"/>
              <a:t>coercion.  </a:t>
            </a:r>
            <a:endParaRPr lang="en-US" dirty="0"/>
          </a:p>
          <a:p>
            <a:endParaRPr lang="en-US" dirty="0"/>
          </a:p>
          <a:p>
            <a:endParaRPr lang="en-US" dirty="0" smtClean="0"/>
          </a:p>
          <a:p>
            <a:r>
              <a:rPr lang="en-US" dirty="0"/>
              <a:t>W</a:t>
            </a:r>
            <a:r>
              <a:rPr lang="en-US" dirty="0" smtClean="0"/>
              <a:t>omen </a:t>
            </a:r>
            <a:r>
              <a:rPr lang="en-US" dirty="0"/>
              <a:t>and girls also are </a:t>
            </a:r>
            <a:r>
              <a:rPr lang="en-US" dirty="0" smtClean="0"/>
              <a:t>trafficked </a:t>
            </a:r>
            <a:r>
              <a:rPr lang="en-US" dirty="0"/>
              <a:t>into industries </a:t>
            </a:r>
            <a:endParaRPr lang="en-US" dirty="0"/>
          </a:p>
          <a:p>
            <a:pPr marL="0" indent="0">
              <a:buNone/>
            </a:pPr>
            <a:r>
              <a:rPr lang="en-US" dirty="0" smtClean="0"/>
              <a:t>other </a:t>
            </a:r>
            <a:r>
              <a:rPr lang="en-US" dirty="0"/>
              <a:t>than the commercial sex </a:t>
            </a:r>
            <a:r>
              <a:rPr lang="en-US" dirty="0" smtClean="0"/>
              <a:t>industry</a:t>
            </a:r>
            <a:endParaRPr lang="en-US" dirty="0"/>
          </a:p>
          <a:p>
            <a:pPr lvl="1"/>
            <a:endParaRPr lang="en-US" dirty="0" smtClean="0"/>
          </a:p>
          <a:p>
            <a:r>
              <a:rPr lang="en-US" dirty="0" smtClean="0"/>
              <a:t>Sex </a:t>
            </a:r>
            <a:r>
              <a:rPr lang="en-US" dirty="0"/>
              <a:t>trafficking victims are modern-day slaves, and thus are </a:t>
            </a:r>
            <a:r>
              <a:rPr lang="en-US" b="1" dirty="0"/>
              <a:t>unable to make choices </a:t>
            </a:r>
            <a:r>
              <a:rPr lang="en-US" dirty="0"/>
              <a:t>about or control some </a:t>
            </a:r>
            <a:r>
              <a:rPr lang="en-US" dirty="0" smtClean="0"/>
              <a:t>aspects </a:t>
            </a:r>
            <a:r>
              <a:rPr lang="en-US" dirty="0"/>
              <a:t>of their lives, including their sexual activity</a:t>
            </a:r>
            <a:r>
              <a:rPr lang="en-US" dirty="0" smtClean="0"/>
              <a:t>.</a:t>
            </a:r>
          </a:p>
          <a:p>
            <a:pPr marL="0" indent="0">
              <a:buNone/>
            </a:pPr>
            <a:endParaRPr lang="en-US" sz="1050" dirty="0"/>
          </a:p>
          <a:p>
            <a:endParaRPr lang="en-US" sz="1400" dirty="0" smtClean="0"/>
          </a:p>
          <a:p>
            <a:endParaRPr lang="en-US" sz="1400" dirty="0"/>
          </a:p>
          <a:p>
            <a:endParaRPr lang="en-US" sz="1400" dirty="0" smtClean="0"/>
          </a:p>
          <a:p>
            <a:r>
              <a:rPr lang="en-US" sz="1400" dirty="0" smtClean="0"/>
              <a:t>Kloer</a:t>
            </a:r>
            <a:r>
              <a:rPr lang="en-US" sz="1400" dirty="0"/>
              <a:t>, A. (2010).  Sex trafficking and HIV/AIDS:  A deadly junction for women and girls.  Human Rights, 37, p 8-10.</a:t>
            </a:r>
          </a:p>
          <a:p>
            <a:pPr marL="0" indent="0">
              <a:buNone/>
            </a:pPr>
            <a:endParaRPr lang="en-US" dirty="0"/>
          </a:p>
          <a:p>
            <a:endParaRPr lang="en-US" dirty="0"/>
          </a:p>
        </p:txBody>
      </p:sp>
      <p:pic>
        <p:nvPicPr>
          <p:cNvPr id="4" name="Picture 4" descr="mage result for injuries to sex trafficked victi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1" y="1766888"/>
            <a:ext cx="3843337" cy="2197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96916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Human </a:t>
            </a:r>
            <a:r>
              <a:rPr lang="en-US" dirty="0" smtClean="0"/>
              <a:t>Sex </a:t>
            </a:r>
            <a:r>
              <a:rPr lang="en-US" dirty="0" smtClean="0"/>
              <a:t>Trafficking and </a:t>
            </a:r>
            <a:br>
              <a:rPr lang="en-US" dirty="0" smtClean="0"/>
            </a:br>
            <a:r>
              <a:rPr lang="en-US" dirty="0" smtClean="0"/>
              <a:t>Health Safety Risks</a:t>
            </a:r>
            <a:endParaRPr lang="en-US" dirty="0"/>
          </a:p>
        </p:txBody>
      </p:sp>
      <p:sp>
        <p:nvSpPr>
          <p:cNvPr id="3" name="Content Placeholder 2"/>
          <p:cNvSpPr>
            <a:spLocks noGrp="1"/>
          </p:cNvSpPr>
          <p:nvPr>
            <p:ph idx="1"/>
          </p:nvPr>
        </p:nvSpPr>
        <p:spPr>
          <a:xfrm>
            <a:off x="609599" y="1524000"/>
            <a:ext cx="11263313" cy="5062538"/>
          </a:xfrm>
        </p:spPr>
        <p:txBody>
          <a:bodyPr>
            <a:normAutofit fontScale="25000" lnSpcReduction="20000"/>
          </a:bodyPr>
          <a:lstStyle/>
          <a:p>
            <a:r>
              <a:rPr lang="en-US" sz="7400" dirty="0"/>
              <a:t>Among adolescent sex </a:t>
            </a:r>
            <a:r>
              <a:rPr lang="en-US" sz="7400" dirty="0" smtClean="0"/>
              <a:t>trafficked </a:t>
            </a:r>
            <a:r>
              <a:rPr lang="en-US" sz="7400" dirty="0"/>
              <a:t>victims, rates of condom use may be </a:t>
            </a:r>
            <a:r>
              <a:rPr lang="en-US" sz="7400" dirty="0" smtClean="0"/>
              <a:t>suboptimal.</a:t>
            </a:r>
          </a:p>
          <a:p>
            <a:endParaRPr lang="en-US" sz="7400" dirty="0"/>
          </a:p>
          <a:p>
            <a:r>
              <a:rPr lang="en-US" sz="7400" dirty="0" smtClean="0"/>
              <a:t>Greenbaum et </a:t>
            </a:r>
            <a:r>
              <a:rPr lang="en-US" sz="7400" dirty="0" smtClean="0"/>
              <a:t>al. </a:t>
            </a:r>
            <a:r>
              <a:rPr lang="en-US" sz="7400" dirty="0" smtClean="0"/>
              <a:t>(2015) </a:t>
            </a:r>
            <a:r>
              <a:rPr lang="en-US" sz="7400" dirty="0" smtClean="0"/>
              <a:t>study reported: </a:t>
            </a:r>
            <a:endParaRPr lang="en-US" sz="7400" dirty="0" smtClean="0"/>
          </a:p>
          <a:p>
            <a:pPr lvl="1"/>
            <a:r>
              <a:rPr lang="en-US" sz="7400" dirty="0" smtClean="0"/>
              <a:t>50</a:t>
            </a:r>
            <a:r>
              <a:rPr lang="en-US" sz="7400" dirty="0"/>
              <a:t>% of victims reported using condoms “often/always,” </a:t>
            </a:r>
            <a:endParaRPr lang="en-US" sz="7400" dirty="0" smtClean="0"/>
          </a:p>
          <a:p>
            <a:pPr lvl="1"/>
            <a:r>
              <a:rPr lang="en-US" sz="7400" dirty="0" smtClean="0"/>
              <a:t>45</a:t>
            </a:r>
            <a:r>
              <a:rPr lang="en-US" sz="7400" dirty="0"/>
              <a:t>% had an STI at the time of the visit and </a:t>
            </a:r>
            <a:endParaRPr lang="en-US" sz="7400" dirty="0" smtClean="0"/>
          </a:p>
          <a:p>
            <a:pPr lvl="1"/>
            <a:r>
              <a:rPr lang="en-US" sz="7400" dirty="0" smtClean="0"/>
              <a:t>31</a:t>
            </a:r>
            <a:r>
              <a:rPr lang="en-US" sz="7400" dirty="0"/>
              <a:t>% reported a history of </a:t>
            </a:r>
            <a:r>
              <a:rPr lang="en-US" sz="7400" dirty="0" smtClean="0"/>
              <a:t>pregnancy. </a:t>
            </a:r>
          </a:p>
          <a:p>
            <a:endParaRPr lang="en-US" sz="7400" dirty="0" smtClean="0"/>
          </a:p>
          <a:p>
            <a:endParaRPr lang="en-US" sz="7400" dirty="0"/>
          </a:p>
          <a:p>
            <a:r>
              <a:rPr lang="en-US" sz="7400" b="1" dirty="0" smtClean="0"/>
              <a:t>Counseling </a:t>
            </a:r>
            <a:r>
              <a:rPr lang="en-US" sz="7400" b="1" dirty="0"/>
              <a:t>on STIs and the importance of condom use may be extremely important for the child's future health. </a:t>
            </a:r>
          </a:p>
          <a:p>
            <a:endParaRPr lang="en-US" sz="7400" dirty="0"/>
          </a:p>
          <a:p>
            <a:r>
              <a:rPr lang="en-US" sz="7400" dirty="0"/>
              <a:t>Victims held in brothels where condoms are made available, </a:t>
            </a:r>
            <a:r>
              <a:rPr lang="en-US" sz="7400" b="1" dirty="0" smtClean="0"/>
              <a:t>may </a:t>
            </a:r>
            <a:r>
              <a:rPr lang="en-US" sz="7400" b="1" dirty="0"/>
              <a:t>not be </a:t>
            </a:r>
            <a:r>
              <a:rPr lang="en-US" sz="7400" b="1" dirty="0" smtClean="0"/>
              <a:t>encouraged or able </a:t>
            </a:r>
            <a:r>
              <a:rPr lang="en-US" sz="7400" b="1" dirty="0"/>
              <a:t>to enforce condom </a:t>
            </a:r>
            <a:r>
              <a:rPr lang="en-US" sz="7400" dirty="0"/>
              <a:t>usage </a:t>
            </a:r>
            <a:r>
              <a:rPr lang="en-US" sz="7400" dirty="0" smtClean="0"/>
              <a:t>along with other </a:t>
            </a:r>
            <a:r>
              <a:rPr lang="en-US" sz="7400" dirty="0"/>
              <a:t>safer sex practices. </a:t>
            </a:r>
          </a:p>
          <a:p>
            <a:endParaRPr lang="en-US" sz="7400" dirty="0" smtClean="0"/>
          </a:p>
          <a:p>
            <a:endParaRPr lang="en-US" sz="7400" dirty="0" smtClean="0"/>
          </a:p>
          <a:p>
            <a:pPr marL="0" indent="0">
              <a:buNone/>
            </a:pPr>
            <a:r>
              <a:rPr lang="en-US" sz="6400" dirty="0"/>
              <a:t>Greenbaum VJ, Dodd M, McCracken </a:t>
            </a:r>
            <a:r>
              <a:rPr lang="en-US" sz="6400" dirty="0" smtClean="0"/>
              <a:t>C (2015). </a:t>
            </a:r>
            <a:r>
              <a:rPr lang="en-US" sz="6400" dirty="0"/>
              <a:t>A short screening tool to identify victims of child sex trafficking in the health care setting. Pediatr Emerg </a:t>
            </a:r>
            <a:r>
              <a:rPr lang="en-US" sz="6400" dirty="0" smtClean="0"/>
              <a:t>Care </a:t>
            </a:r>
            <a:endParaRPr lang="en-US" sz="6400" dirty="0"/>
          </a:p>
          <a:p>
            <a:endParaRPr lang="en-US" sz="1600" dirty="0"/>
          </a:p>
        </p:txBody>
      </p:sp>
    </p:spTree>
    <p:extLst>
      <p:ext uri="{BB962C8B-B14F-4D97-AF65-F5344CB8AC3E}">
        <p14:creationId xmlns:p14="http://schemas.microsoft.com/office/powerpoint/2010/main" val="104013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10972800" cy="695325"/>
          </a:xfrm>
        </p:spPr>
        <p:txBody>
          <a:bodyPr/>
          <a:lstStyle/>
          <a:p>
            <a:pPr algn="ctr"/>
            <a:r>
              <a:rPr lang="en-US" dirty="0"/>
              <a:t>Sex Trafficking </a:t>
            </a:r>
            <a:r>
              <a:rPr lang="en-US" dirty="0" smtClean="0"/>
              <a:t>and </a:t>
            </a:r>
            <a:br>
              <a:rPr lang="en-US" dirty="0" smtClean="0"/>
            </a:br>
            <a:r>
              <a:rPr lang="en-US" smtClean="0"/>
              <a:t>Risk for HIV</a:t>
            </a:r>
            <a:endParaRPr lang="en-US" dirty="0"/>
          </a:p>
        </p:txBody>
      </p:sp>
      <p:sp>
        <p:nvSpPr>
          <p:cNvPr id="3" name="Content Placeholder 2"/>
          <p:cNvSpPr>
            <a:spLocks noGrp="1"/>
          </p:cNvSpPr>
          <p:nvPr>
            <p:ph idx="1"/>
          </p:nvPr>
        </p:nvSpPr>
        <p:spPr>
          <a:xfrm>
            <a:off x="178594" y="1185863"/>
            <a:ext cx="7593807" cy="4872037"/>
          </a:xfrm>
        </p:spPr>
        <p:txBody>
          <a:bodyPr/>
          <a:lstStyle/>
          <a:p>
            <a:pPr lvl="1"/>
            <a:endParaRPr lang="en-US" dirty="0" smtClean="0"/>
          </a:p>
          <a:p>
            <a:r>
              <a:rPr lang="en-US" sz="2400" dirty="0" smtClean="0"/>
              <a:t>Victims of Human Sex Trafficking must </a:t>
            </a:r>
            <a:r>
              <a:rPr lang="en-US" sz="2400" dirty="0"/>
              <a:t>endure the riskiest types of </a:t>
            </a:r>
            <a:r>
              <a:rPr lang="en-US" sz="2400" dirty="0" smtClean="0"/>
              <a:t>unprotected </a:t>
            </a:r>
            <a:r>
              <a:rPr lang="en-US" sz="2400" dirty="0"/>
              <a:t>sex, </a:t>
            </a:r>
            <a:endParaRPr lang="en-US" sz="2400" dirty="0" smtClean="0"/>
          </a:p>
          <a:p>
            <a:pPr lvl="1"/>
            <a:r>
              <a:rPr lang="en-US" dirty="0" smtClean="0"/>
              <a:t>such </a:t>
            </a:r>
            <a:r>
              <a:rPr lang="en-US" dirty="0"/>
              <a:t>as anal sex, </a:t>
            </a:r>
            <a:endParaRPr lang="en-US" dirty="0" smtClean="0"/>
          </a:p>
          <a:p>
            <a:pPr lvl="1"/>
            <a:r>
              <a:rPr lang="en-US" dirty="0" smtClean="0"/>
              <a:t>injurious </a:t>
            </a:r>
            <a:r>
              <a:rPr lang="en-US" dirty="0"/>
              <a:t>sadomasochism, </a:t>
            </a:r>
            <a:endParaRPr lang="en-US" dirty="0" smtClean="0"/>
          </a:p>
          <a:p>
            <a:pPr lvl="1"/>
            <a:r>
              <a:rPr lang="en-US" dirty="0" smtClean="0"/>
              <a:t>violently abusive </a:t>
            </a:r>
            <a:r>
              <a:rPr lang="en-US" dirty="0"/>
              <a:t>sex, which </a:t>
            </a:r>
            <a:r>
              <a:rPr lang="en-US" b="1" dirty="0"/>
              <a:t>increases their risk of transmission. </a:t>
            </a:r>
            <a:endParaRPr lang="en-US" b="1" dirty="0" smtClean="0"/>
          </a:p>
          <a:p>
            <a:pPr lvl="1"/>
            <a:endParaRPr lang="en-US" dirty="0" smtClean="0"/>
          </a:p>
          <a:p>
            <a:r>
              <a:rPr lang="en-US" dirty="0" smtClean="0"/>
              <a:t>Victims are at increased </a:t>
            </a:r>
            <a:r>
              <a:rPr lang="en-US" dirty="0"/>
              <a:t>risk of HIV transmission because they are more vulnerable to assault and rape in these settings. </a:t>
            </a:r>
            <a:endParaRPr lang="en-US" dirty="0" smtClean="0"/>
          </a:p>
          <a:p>
            <a:endParaRPr lang="en-US" dirty="0"/>
          </a:p>
          <a:p>
            <a:r>
              <a:rPr lang="en-US" dirty="0" smtClean="0"/>
              <a:t>They </a:t>
            </a:r>
            <a:r>
              <a:rPr lang="en-US" dirty="0"/>
              <a:t>may also not have or have limited access to testing and treatment for HIV during their enslavement. </a:t>
            </a:r>
            <a:endParaRPr lang="en-US" dirty="0" smtClean="0"/>
          </a:p>
          <a:p>
            <a:endParaRPr lang="en-US" dirty="0"/>
          </a:p>
          <a:p>
            <a:pPr marL="0" indent="0">
              <a:buNone/>
            </a:pPr>
            <a:r>
              <a:rPr lang="en-US" sz="1200" dirty="0"/>
              <a:t>Kloer, A. (2010).  Sex trafficking and HIV/AIDS:  A deadly junction for women and girls.  Human Rights, 37, p 8-10</a:t>
            </a:r>
            <a:r>
              <a:rPr lang="en-US" sz="1200" dirty="0" smtClean="0"/>
              <a:t>.</a:t>
            </a:r>
          </a:p>
          <a:p>
            <a:pPr marL="0" indent="0">
              <a:buNone/>
            </a:pPr>
            <a:r>
              <a:rPr lang="en-US" sz="1200" dirty="0">
                <a:hlinkClick r:id="rId3"/>
              </a:rPr>
              <a:t>http://</a:t>
            </a:r>
            <a:r>
              <a:rPr lang="en-US" sz="1200" dirty="0" smtClean="0">
                <a:hlinkClick r:id="rId3"/>
              </a:rPr>
              <a:t>cf.ppt-online.org/files/slide/k/KRLkt5vEdmZfG6o1ipaIxs8BX9TcyFbPgD2MYw/slide-42.jpg</a:t>
            </a:r>
            <a:r>
              <a:rPr lang="en-US" sz="1200" dirty="0" smtClean="0"/>
              <a:t> </a:t>
            </a:r>
            <a:endParaRPr lang="en-US" sz="1200" dirty="0"/>
          </a:p>
          <a:p>
            <a:endParaRPr lang="en-US" dirty="0"/>
          </a:p>
        </p:txBody>
      </p:sp>
      <p:pic>
        <p:nvPicPr>
          <p:cNvPr id="13314" name="Picture 2" descr="mage result for human trafficking HI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0" y="1657350"/>
            <a:ext cx="4191000" cy="422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6695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Risks of Sex </a:t>
            </a:r>
            <a:r>
              <a:rPr lang="en-US" dirty="0" smtClean="0"/>
              <a:t>Trafficking among </a:t>
            </a:r>
            <a:r>
              <a:rPr lang="en-US" dirty="0" smtClean="0"/>
              <a:t/>
            </a:r>
            <a:br>
              <a:rPr lang="en-US" dirty="0" smtClean="0"/>
            </a:br>
            <a:r>
              <a:rPr lang="en-US" dirty="0" smtClean="0"/>
              <a:t>Children </a:t>
            </a:r>
            <a:r>
              <a:rPr lang="en-US" dirty="0" smtClean="0"/>
              <a:t>and Young Teens</a:t>
            </a:r>
            <a:endParaRPr lang="en-US" dirty="0"/>
          </a:p>
        </p:txBody>
      </p:sp>
      <p:sp>
        <p:nvSpPr>
          <p:cNvPr id="3" name="Content Placeholder 2"/>
          <p:cNvSpPr>
            <a:spLocks noGrp="1"/>
          </p:cNvSpPr>
          <p:nvPr>
            <p:ph idx="1"/>
          </p:nvPr>
        </p:nvSpPr>
        <p:spPr/>
        <p:txBody>
          <a:bodyPr/>
          <a:lstStyle/>
          <a:p>
            <a:r>
              <a:rPr lang="en-US" dirty="0"/>
              <a:t>Children and young </a:t>
            </a:r>
            <a:r>
              <a:rPr lang="en-US" dirty="0" smtClean="0"/>
              <a:t>teens have </a:t>
            </a:r>
            <a:r>
              <a:rPr lang="en-US" dirty="0" smtClean="0"/>
              <a:t>developing </a:t>
            </a:r>
            <a:r>
              <a:rPr lang="en-US" dirty="0"/>
              <a:t>bodies </a:t>
            </a:r>
            <a:r>
              <a:rPr lang="en-US" dirty="0" smtClean="0">
                <a:solidFill>
                  <a:srgbClr val="FF0000"/>
                </a:solidFill>
              </a:rPr>
              <a:t>more </a:t>
            </a:r>
            <a:r>
              <a:rPr lang="en-US" dirty="0">
                <a:solidFill>
                  <a:srgbClr val="FF0000"/>
                </a:solidFill>
              </a:rPr>
              <a:t>susceptible </a:t>
            </a:r>
            <a:r>
              <a:rPr lang="en-US" dirty="0"/>
              <a:t>to the genital </a:t>
            </a:r>
            <a:r>
              <a:rPr lang="en-US" dirty="0" smtClean="0"/>
              <a:t>tearing</a:t>
            </a:r>
          </a:p>
          <a:p>
            <a:endParaRPr lang="en-US" dirty="0" smtClean="0"/>
          </a:p>
          <a:p>
            <a:r>
              <a:rPr lang="en-US" dirty="0">
                <a:solidFill>
                  <a:srgbClr val="FF0000"/>
                </a:solidFill>
              </a:rPr>
              <a:t>L</a:t>
            </a:r>
            <a:r>
              <a:rPr lang="en-US" dirty="0" smtClean="0">
                <a:solidFill>
                  <a:srgbClr val="FF0000"/>
                </a:solidFill>
              </a:rPr>
              <a:t>ess </a:t>
            </a:r>
            <a:r>
              <a:rPr lang="en-US" dirty="0">
                <a:solidFill>
                  <a:srgbClr val="FF0000"/>
                </a:solidFill>
              </a:rPr>
              <a:t>likely to be in control </a:t>
            </a:r>
            <a:r>
              <a:rPr lang="en-US" dirty="0"/>
              <a:t>of choices than adults, </a:t>
            </a:r>
            <a:r>
              <a:rPr lang="en-US" dirty="0" smtClean="0">
                <a:solidFill>
                  <a:srgbClr val="FF0000"/>
                </a:solidFill>
              </a:rPr>
              <a:t>less education </a:t>
            </a:r>
            <a:r>
              <a:rPr lang="en-US" dirty="0" smtClean="0"/>
              <a:t>on safer practices, and </a:t>
            </a:r>
            <a:r>
              <a:rPr lang="en-US" dirty="0" smtClean="0">
                <a:solidFill>
                  <a:srgbClr val="FF0000"/>
                </a:solidFill>
              </a:rPr>
              <a:t>less </a:t>
            </a:r>
            <a:r>
              <a:rPr lang="en-US" dirty="0">
                <a:solidFill>
                  <a:srgbClr val="FF0000"/>
                </a:solidFill>
              </a:rPr>
              <a:t>opportunity </a:t>
            </a:r>
            <a:r>
              <a:rPr lang="en-US" dirty="0"/>
              <a:t>to </a:t>
            </a:r>
            <a:r>
              <a:rPr lang="en-US" dirty="0" smtClean="0"/>
              <a:t>insist on condom use. </a:t>
            </a:r>
            <a:endParaRPr lang="en-US" dirty="0" smtClean="0"/>
          </a:p>
          <a:p>
            <a:endParaRPr lang="en-US" dirty="0" smtClean="0"/>
          </a:p>
          <a:p>
            <a:r>
              <a:rPr lang="en-US" dirty="0" smtClean="0"/>
              <a:t>Some </a:t>
            </a:r>
            <a:r>
              <a:rPr lang="en-US" dirty="0">
                <a:solidFill>
                  <a:srgbClr val="FF0000"/>
                </a:solidFill>
              </a:rPr>
              <a:t>men seek ever younger children </a:t>
            </a:r>
            <a:r>
              <a:rPr lang="en-US" dirty="0"/>
              <a:t>for sex, </a:t>
            </a:r>
            <a:r>
              <a:rPr lang="en-US" dirty="0" smtClean="0"/>
              <a:t>(believing it would reduce the incidence of HIV transmission)</a:t>
            </a:r>
          </a:p>
          <a:p>
            <a:endParaRPr lang="en-US" dirty="0"/>
          </a:p>
          <a:p>
            <a:r>
              <a:rPr lang="en-US" dirty="0" smtClean="0"/>
              <a:t>In </a:t>
            </a:r>
            <a:r>
              <a:rPr lang="en-US" dirty="0"/>
              <a:t>turn, </a:t>
            </a:r>
            <a:r>
              <a:rPr lang="en-US" dirty="0" smtClean="0"/>
              <a:t>today, younger </a:t>
            </a:r>
            <a:r>
              <a:rPr lang="en-US" dirty="0"/>
              <a:t>children are being recruited into prostitution, which provides a longer period during which they can become HIV-infected </a:t>
            </a:r>
          </a:p>
          <a:p>
            <a:endParaRPr lang="en-US" dirty="0" smtClean="0"/>
          </a:p>
          <a:p>
            <a:r>
              <a:rPr lang="en-US" sz="1400" dirty="0" smtClean="0"/>
              <a:t>Kloer, A. (2010).  Sex trafficking and HIV/AIDS:  A deadly junction for women and girls.  Human Rights, 37, p 8-10.</a:t>
            </a:r>
            <a:endParaRPr lang="en-US" sz="1400" dirty="0"/>
          </a:p>
        </p:txBody>
      </p:sp>
      <p:sp>
        <p:nvSpPr>
          <p:cNvPr id="5" name="AutoShape 4" descr="mage result for HIV and human trafficking"/>
          <p:cNvSpPr>
            <a:spLocks noChangeAspect="1" noChangeArrowheads="1"/>
          </p:cNvSpPr>
          <p:nvPr/>
        </p:nvSpPr>
        <p:spPr bwMode="auto">
          <a:xfrm>
            <a:off x="0" y="0"/>
            <a:ext cx="6057900" cy="29908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45205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10972800" cy="808038"/>
          </a:xfrm>
        </p:spPr>
        <p:txBody>
          <a:bodyPr/>
          <a:lstStyle/>
          <a:p>
            <a:pPr algn="ctr"/>
            <a:r>
              <a:rPr lang="en-US" dirty="0" smtClean="0"/>
              <a:t>Health Professional Role </a:t>
            </a:r>
            <a:br>
              <a:rPr lang="en-US" dirty="0" smtClean="0"/>
            </a:br>
            <a:r>
              <a:rPr lang="en-US" dirty="0" smtClean="0"/>
              <a:t>after identification of health related risks </a:t>
            </a:r>
            <a:r>
              <a:rPr lang="en-US" dirty="0" smtClean="0"/>
              <a:t/>
            </a:r>
            <a:br>
              <a:rPr lang="en-US" dirty="0" smtClean="0"/>
            </a:br>
            <a:endParaRPr lang="en-US" dirty="0" smtClean="0"/>
          </a:p>
        </p:txBody>
      </p:sp>
      <p:sp>
        <p:nvSpPr>
          <p:cNvPr id="3" name="Content Placeholder 2"/>
          <p:cNvSpPr>
            <a:spLocks noGrp="1"/>
          </p:cNvSpPr>
          <p:nvPr>
            <p:ph idx="1"/>
          </p:nvPr>
        </p:nvSpPr>
        <p:spPr>
          <a:xfrm>
            <a:off x="609600" y="1646238"/>
            <a:ext cx="10972800" cy="4411661"/>
          </a:xfrm>
        </p:spPr>
        <p:txBody>
          <a:bodyPr>
            <a:normAutofit fontScale="92500" lnSpcReduction="10000"/>
          </a:bodyPr>
          <a:lstStyle/>
          <a:p>
            <a:r>
              <a:rPr lang="en-US" dirty="0" smtClean="0"/>
              <a:t>Identify and treat all conditions with much education and counseling</a:t>
            </a:r>
            <a:endParaRPr lang="en-US" dirty="0" smtClean="0"/>
          </a:p>
          <a:p>
            <a:endParaRPr lang="en-US" dirty="0"/>
          </a:p>
          <a:p>
            <a:r>
              <a:rPr lang="en-US" dirty="0" smtClean="0"/>
              <a:t>If consented to testing, when HIV or another STI is suspected, a </a:t>
            </a:r>
            <a:r>
              <a:rPr lang="en-US" b="1" dirty="0"/>
              <a:t>point of care single-dose treatment </a:t>
            </a:r>
            <a:r>
              <a:rPr lang="en-US" b="1" dirty="0" smtClean="0"/>
              <a:t>modality would </a:t>
            </a:r>
            <a:r>
              <a:rPr lang="en-US" b="1" dirty="0" smtClean="0"/>
              <a:t>be preferable to a recurring-dose, </a:t>
            </a:r>
            <a:r>
              <a:rPr lang="en-US" dirty="0" smtClean="0"/>
              <a:t>multiple-day treatment plan that carries a higher risk of nonadherence. </a:t>
            </a:r>
          </a:p>
          <a:p>
            <a:endParaRPr lang="en-US" dirty="0"/>
          </a:p>
          <a:p>
            <a:r>
              <a:rPr lang="en-US" dirty="0" smtClean="0"/>
              <a:t>Similarly, while pre-exposure prophylaxis (PrEP) can </a:t>
            </a:r>
            <a:r>
              <a:rPr lang="en-US" dirty="0"/>
              <a:t>reduce the risk of HIV seroconversion, PrEP requires daily medication adherence and regular follow-up visits for refills to prevent infection and antiviral </a:t>
            </a:r>
            <a:r>
              <a:rPr lang="en-US" dirty="0" smtClean="0"/>
              <a:t>resistance.  </a:t>
            </a:r>
          </a:p>
          <a:p>
            <a:endParaRPr lang="en-US" dirty="0"/>
          </a:p>
          <a:p>
            <a:endParaRPr lang="en-US" dirty="0" smtClean="0"/>
          </a:p>
          <a:p>
            <a:r>
              <a:rPr lang="en-US" dirty="0" smtClean="0"/>
              <a:t>Because </a:t>
            </a:r>
            <a:r>
              <a:rPr lang="en-US" dirty="0"/>
              <a:t>many patients do not follow up after the initial visit, the provider </a:t>
            </a:r>
            <a:r>
              <a:rPr lang="en-US" b="1" dirty="0"/>
              <a:t>should consider offering presumptive treatment of chlamydia, gonorrhea, and trichomonas, as well as emergency contraception (as indicated</a:t>
            </a:r>
            <a:r>
              <a:rPr lang="en-US" b="1" dirty="0" smtClean="0"/>
              <a:t>)</a:t>
            </a:r>
            <a:r>
              <a:rPr lang="en-US" dirty="0" smtClean="0"/>
              <a:t>- sometimes can be done in the setting</a:t>
            </a:r>
            <a:endParaRPr lang="en-US" dirty="0"/>
          </a:p>
          <a:p>
            <a:endParaRPr lang="en-US" dirty="0"/>
          </a:p>
          <a:p>
            <a:endParaRPr lang="en-US" dirty="0"/>
          </a:p>
        </p:txBody>
      </p:sp>
    </p:spTree>
    <p:extLst>
      <p:ext uri="{BB962C8B-B14F-4D97-AF65-F5344CB8AC3E}">
        <p14:creationId xmlns:p14="http://schemas.microsoft.com/office/powerpoint/2010/main" val="10021146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3848100" cy="808038"/>
          </a:xfrm>
        </p:spPr>
        <p:txBody>
          <a:bodyPr/>
          <a:lstStyle/>
          <a:p>
            <a:pPr algn="ctr"/>
            <a:r>
              <a:rPr lang="en-US" dirty="0" smtClean="0"/>
              <a:t>Conclusion</a:t>
            </a:r>
            <a:endParaRPr lang="en-US" dirty="0"/>
          </a:p>
        </p:txBody>
      </p:sp>
      <p:sp>
        <p:nvSpPr>
          <p:cNvPr id="3" name="Content Placeholder 2"/>
          <p:cNvSpPr>
            <a:spLocks noGrp="1"/>
          </p:cNvSpPr>
          <p:nvPr>
            <p:ph idx="1"/>
          </p:nvPr>
        </p:nvSpPr>
        <p:spPr>
          <a:xfrm>
            <a:off x="171450" y="942975"/>
            <a:ext cx="6143625" cy="4129089"/>
          </a:xfrm>
        </p:spPr>
        <p:txBody>
          <a:bodyPr/>
          <a:lstStyle/>
          <a:p>
            <a:endParaRPr lang="en-US" dirty="0" smtClean="0"/>
          </a:p>
          <a:p>
            <a:r>
              <a:rPr lang="en-US" sz="1800" dirty="0" smtClean="0"/>
              <a:t>Human Trafficking is a </a:t>
            </a:r>
            <a:r>
              <a:rPr lang="en-US" sz="1800" b="1" dirty="0" smtClean="0"/>
              <a:t>complex issue </a:t>
            </a:r>
            <a:r>
              <a:rPr lang="en-US" sz="1800" dirty="0" smtClean="0"/>
              <a:t>requiring interventions from many areas to help reduce the incidence</a:t>
            </a:r>
          </a:p>
          <a:p>
            <a:endParaRPr lang="en-US" sz="1800" dirty="0"/>
          </a:p>
          <a:p>
            <a:r>
              <a:rPr lang="en-US" sz="1800" b="1" dirty="0" smtClean="0"/>
              <a:t>Laws</a:t>
            </a:r>
            <a:r>
              <a:rPr lang="en-US" sz="1800" dirty="0" smtClean="0"/>
              <a:t> need to be implemented and reinforced to support the victims</a:t>
            </a:r>
          </a:p>
          <a:p>
            <a:endParaRPr lang="en-US" sz="1800" dirty="0"/>
          </a:p>
          <a:p>
            <a:r>
              <a:rPr lang="en-US" sz="1800" b="1" dirty="0" smtClean="0"/>
              <a:t>Better education </a:t>
            </a:r>
            <a:r>
              <a:rPr lang="en-US" sz="1800" dirty="0" smtClean="0"/>
              <a:t>for both health care professionals and law enforcement to help increase awareness of the public health issue</a:t>
            </a:r>
          </a:p>
          <a:p>
            <a:endParaRPr lang="en-US" sz="1800" dirty="0"/>
          </a:p>
          <a:p>
            <a:r>
              <a:rPr lang="en-US" sz="1800" b="1" dirty="0" smtClean="0"/>
              <a:t>Support victims </a:t>
            </a:r>
            <a:r>
              <a:rPr lang="en-US" sz="1800" dirty="0" smtClean="0"/>
              <a:t>and those at risk on many levels</a:t>
            </a:r>
          </a:p>
          <a:p>
            <a:pPr lvl="1"/>
            <a:r>
              <a:rPr lang="en-US" sz="1400" dirty="0" smtClean="0"/>
              <a:t>Support self esteem and self worth</a:t>
            </a:r>
          </a:p>
          <a:p>
            <a:pPr lvl="1"/>
            <a:r>
              <a:rPr lang="en-US" sz="1400" dirty="0" smtClean="0"/>
              <a:t>Support programs to assist them out of impoverished situations</a:t>
            </a:r>
          </a:p>
          <a:p>
            <a:pPr lvl="1"/>
            <a:r>
              <a:rPr lang="en-US" sz="1400" dirty="0" smtClean="0"/>
              <a:t>Address problems of poverty and lack of education for every child, adolescent and adult</a:t>
            </a:r>
          </a:p>
        </p:txBody>
      </p:sp>
      <p:pic>
        <p:nvPicPr>
          <p:cNvPr id="3076" name="Picture 4"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3225" y="942975"/>
            <a:ext cx="5438775" cy="5114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00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checkerboard(across)">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checkerboard(across)">
                                      <p:cBhvr>
                                        <p:cTn id="22" dur="500"/>
                                        <p:tgtEl>
                                          <p:spTgt spid="3">
                                            <p:txEl>
                                              <p:pRg st="7" end="7"/>
                                            </p:txEl>
                                          </p:spTgt>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checkerboard(across)">
                                      <p:cBhvr>
                                        <p:cTn id="25" dur="500"/>
                                        <p:tgtEl>
                                          <p:spTgt spid="3">
                                            <p:txEl>
                                              <p:pRg st="8" end="8"/>
                                            </p:txEl>
                                          </p:spTgt>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checkerboard(across)">
                                      <p:cBhvr>
                                        <p:cTn id="28" dur="500"/>
                                        <p:tgtEl>
                                          <p:spTgt spid="3">
                                            <p:txEl>
                                              <p:pRg st="9" end="9"/>
                                            </p:txEl>
                                          </p:spTgt>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3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a:xfrm>
            <a:off x="609600" y="1243013"/>
            <a:ext cx="10972800" cy="5214937"/>
          </a:xfrm>
        </p:spPr>
        <p:txBody>
          <a:bodyPr/>
          <a:lstStyle/>
          <a:p>
            <a:pPr marL="0" lvl="2" indent="0">
              <a:buNone/>
            </a:pPr>
            <a:r>
              <a:rPr lang="en-US" dirty="0" smtClean="0"/>
              <a:t>Donley-Hayes</a:t>
            </a:r>
            <a:r>
              <a:rPr lang="en-US" dirty="0"/>
              <a:t>, K.  </a:t>
            </a:r>
            <a:r>
              <a:rPr lang="en-US" dirty="0" smtClean="0"/>
              <a:t>(2014</a:t>
            </a:r>
            <a:r>
              <a:rPr lang="en-US" dirty="0"/>
              <a:t>). The Sex Trafficked Child.  </a:t>
            </a:r>
            <a:r>
              <a:rPr lang="en-US" i="1" dirty="0"/>
              <a:t>Contemporary </a:t>
            </a:r>
            <a:r>
              <a:rPr lang="en-US" i="1" dirty="0" smtClean="0"/>
              <a:t>Pediatrics, </a:t>
            </a:r>
            <a:r>
              <a:rPr lang="en-US" dirty="0" smtClean="0"/>
              <a:t>31. pg. 28-31</a:t>
            </a:r>
            <a:r>
              <a:rPr lang="en-US" i="1" dirty="0" smtClean="0"/>
              <a:t>.</a:t>
            </a:r>
            <a:endParaRPr lang="en-US" i="1" dirty="0" smtClean="0"/>
          </a:p>
          <a:p>
            <a:pPr marL="0" indent="0">
              <a:buNone/>
            </a:pPr>
            <a:r>
              <a:rPr lang="en-US" sz="1600" dirty="0" smtClean="0"/>
              <a:t>Farrell</a:t>
            </a:r>
            <a:r>
              <a:rPr lang="en-US" sz="1600" dirty="0" smtClean="0"/>
              <a:t>, A., and Fahy, S. (2009). </a:t>
            </a:r>
            <a:r>
              <a:rPr lang="en-US" sz="1600" dirty="0"/>
              <a:t>The problem of human trafficking in the U.S.: Public frames and policy </a:t>
            </a:r>
            <a:r>
              <a:rPr lang="en-US" sz="1600" dirty="0" smtClean="0"/>
              <a:t>responses. </a:t>
            </a:r>
            <a:endParaRPr lang="en-US" sz="1600" dirty="0" smtClean="0"/>
          </a:p>
          <a:p>
            <a:pPr marL="0" indent="0">
              <a:buNone/>
            </a:pPr>
            <a:r>
              <a:rPr lang="en-US" sz="1600" i="1" dirty="0"/>
              <a:t>	</a:t>
            </a:r>
            <a:r>
              <a:rPr lang="en-US" sz="1600" i="1" dirty="0" smtClean="0"/>
              <a:t>Journal </a:t>
            </a:r>
            <a:r>
              <a:rPr lang="en-US" sz="1600" i="1" dirty="0"/>
              <a:t>of Criminal </a:t>
            </a:r>
            <a:r>
              <a:rPr lang="en-US" sz="1600" i="1" dirty="0" smtClean="0"/>
              <a:t>Justice, 37</a:t>
            </a:r>
            <a:r>
              <a:rPr lang="en-US" sz="1600" dirty="0" smtClean="0"/>
              <a:t>. pg.</a:t>
            </a:r>
            <a:r>
              <a:rPr lang="en-US" sz="1600" dirty="0" smtClean="0"/>
              <a:t> </a:t>
            </a:r>
            <a:r>
              <a:rPr lang="en-US" sz="1600" dirty="0" smtClean="0"/>
              <a:t>617–626 </a:t>
            </a:r>
            <a:endParaRPr lang="en-US" sz="1600" dirty="0" smtClean="0"/>
          </a:p>
          <a:p>
            <a:pPr marL="0" indent="0">
              <a:buNone/>
            </a:pPr>
            <a:r>
              <a:rPr lang="en-US" sz="1600" dirty="0"/>
              <a:t>Greenbaum, V., Dodd, M., &amp; McCracken, C. (2015). A Short Screening Tool to Identify Victims of Child Sex Trafficking </a:t>
            </a:r>
            <a:endParaRPr lang="en-US" sz="1600" dirty="0" smtClean="0"/>
          </a:p>
          <a:p>
            <a:pPr marL="0" indent="0">
              <a:buNone/>
            </a:pPr>
            <a:r>
              <a:rPr lang="en-US" sz="1600" dirty="0"/>
              <a:t>	</a:t>
            </a:r>
            <a:r>
              <a:rPr lang="en-US" sz="1600" dirty="0" smtClean="0"/>
              <a:t>in </a:t>
            </a:r>
            <a:r>
              <a:rPr lang="en-US" sz="1600" dirty="0"/>
              <a:t>the Health Care Setting. </a:t>
            </a:r>
            <a:r>
              <a:rPr lang="en-US" sz="1600" i="1" dirty="0"/>
              <a:t>Pediatric Emergency Care</a:t>
            </a:r>
            <a:r>
              <a:rPr lang="en-US" sz="1600" dirty="0"/>
              <a:t>, doi:10.1097/PEC.0000000000000602</a:t>
            </a:r>
            <a:endParaRPr lang="en-US" sz="1600" dirty="0"/>
          </a:p>
          <a:p>
            <a:pPr marL="0" indent="0">
              <a:buNone/>
            </a:pPr>
            <a:r>
              <a:rPr lang="en-US" sz="1600" dirty="0" smtClean="0"/>
              <a:t>Greenbaum</a:t>
            </a:r>
            <a:r>
              <a:rPr lang="en-US" sz="1600" dirty="0" smtClean="0"/>
              <a:t>, J. (2017). Identifying human trafficking victims in the Emergency </a:t>
            </a:r>
            <a:r>
              <a:rPr lang="en-US" sz="1600" dirty="0" smtClean="0"/>
              <a:t>Department.  Clinical Pediatric </a:t>
            </a:r>
          </a:p>
          <a:p>
            <a:pPr marL="0" indent="0">
              <a:buNone/>
            </a:pPr>
            <a:r>
              <a:rPr lang="en-US" sz="1600" dirty="0"/>
              <a:t>	</a:t>
            </a:r>
            <a:r>
              <a:rPr lang="en-US" sz="1600" dirty="0" smtClean="0"/>
              <a:t>Emergency Medicine, 17, pg.. 241-248. </a:t>
            </a:r>
          </a:p>
          <a:p>
            <a:pPr marL="0" indent="0">
              <a:buNone/>
            </a:pPr>
            <a:r>
              <a:rPr lang="en-US" sz="1600" dirty="0"/>
              <a:t>Kloer, A. (2010).  Sex trafficking and HIV/AIDS:  A deadly junction for women and girls.  </a:t>
            </a:r>
            <a:r>
              <a:rPr lang="en-US" sz="1600" i="1" dirty="0"/>
              <a:t>Human Rights</a:t>
            </a:r>
            <a:r>
              <a:rPr lang="en-US" sz="1600" dirty="0"/>
              <a:t>, 37, p 8-10</a:t>
            </a:r>
            <a:r>
              <a:rPr lang="en-US" sz="1600" dirty="0" smtClean="0"/>
              <a:t>.</a:t>
            </a:r>
          </a:p>
          <a:p>
            <a:pPr marL="0" indent="0">
              <a:buNone/>
            </a:pPr>
            <a:r>
              <a:rPr lang="en-US" sz="1600" dirty="0">
                <a:solidFill>
                  <a:schemeClr val="tx1"/>
                </a:solidFill>
              </a:rPr>
              <a:t>Lederer, LI &amp; Wetzel CA  (2014).  The health consequ</a:t>
            </a:r>
            <a:r>
              <a:rPr lang="en-US" sz="1600" dirty="0"/>
              <a:t>ences of sex trafficking and their implications for identifying </a:t>
            </a:r>
            <a:endParaRPr lang="en-US" sz="1600" dirty="0" smtClean="0"/>
          </a:p>
          <a:p>
            <a:pPr marL="0" indent="0">
              <a:buNone/>
            </a:pPr>
            <a:r>
              <a:rPr lang="en-US" sz="1600" dirty="0"/>
              <a:t>	</a:t>
            </a:r>
            <a:r>
              <a:rPr lang="en-US" sz="1600" dirty="0" smtClean="0"/>
              <a:t>victims </a:t>
            </a:r>
            <a:r>
              <a:rPr lang="en-US" sz="1600" dirty="0"/>
              <a:t>in healthcare facilities.  Annals of Health Law, 23, (1) pg.. 61-87</a:t>
            </a:r>
            <a:endParaRPr lang="en-US" sz="1600" dirty="0" smtClean="0"/>
          </a:p>
          <a:p>
            <a:pPr marL="0" indent="0">
              <a:buNone/>
            </a:pPr>
            <a:r>
              <a:rPr lang="en-US" sz="1600" dirty="0" smtClean="0"/>
              <a:t>Macias-Konstantopoulos, W.L. (2017). </a:t>
            </a:r>
            <a:r>
              <a:rPr lang="en-US" sz="1600" dirty="0"/>
              <a:t>Caring for the </a:t>
            </a:r>
            <a:r>
              <a:rPr lang="en-US" sz="1600" dirty="0" smtClean="0"/>
              <a:t>trafficked </a:t>
            </a:r>
            <a:r>
              <a:rPr lang="en-US" sz="1600" dirty="0"/>
              <a:t>p</a:t>
            </a:r>
            <a:r>
              <a:rPr lang="en-US" sz="1600" dirty="0" smtClean="0"/>
              <a:t>atient</a:t>
            </a:r>
            <a:r>
              <a:rPr lang="en-US" sz="1600" dirty="0"/>
              <a:t>: Ethical </a:t>
            </a:r>
            <a:r>
              <a:rPr lang="en-US" sz="1600" dirty="0" smtClean="0"/>
              <a:t>challenges </a:t>
            </a:r>
            <a:r>
              <a:rPr lang="en-US" sz="1600" dirty="0"/>
              <a:t>and </a:t>
            </a:r>
            <a:r>
              <a:rPr lang="en-US" sz="1600" dirty="0" smtClean="0"/>
              <a:t>recommendations </a:t>
            </a:r>
            <a:r>
              <a:rPr lang="en-US" sz="1600" dirty="0"/>
              <a:t>for </a:t>
            </a:r>
            <a:endParaRPr lang="en-US" sz="1600" dirty="0" smtClean="0"/>
          </a:p>
          <a:p>
            <a:pPr marL="0" indent="0">
              <a:buNone/>
            </a:pPr>
            <a:r>
              <a:rPr lang="en-US" sz="1600" dirty="0"/>
              <a:t>	</a:t>
            </a:r>
            <a:r>
              <a:rPr lang="en-US" sz="1600" dirty="0" smtClean="0"/>
              <a:t>health </a:t>
            </a:r>
            <a:r>
              <a:rPr lang="en-US" sz="1600" dirty="0"/>
              <a:t>c</a:t>
            </a:r>
            <a:r>
              <a:rPr lang="en-US" sz="1600" dirty="0" smtClean="0"/>
              <a:t>are professionals </a:t>
            </a:r>
            <a:r>
              <a:rPr lang="en-US" sz="1600" i="1" dirty="0" smtClean="0"/>
              <a:t>Journal </a:t>
            </a:r>
            <a:r>
              <a:rPr lang="en-US" sz="1600" i="1" dirty="0"/>
              <a:t>of </a:t>
            </a:r>
            <a:r>
              <a:rPr lang="en-US" sz="1600" i="1" dirty="0" smtClean="0"/>
              <a:t>Ethics</a:t>
            </a:r>
            <a:r>
              <a:rPr lang="en-US" sz="1600" dirty="0" smtClean="0"/>
              <a:t>, 191, pg. 80-90</a:t>
            </a:r>
            <a:r>
              <a:rPr lang="en-US" sz="1600" dirty="0" smtClean="0"/>
              <a:t>. </a:t>
            </a:r>
            <a:endParaRPr lang="en-US" sz="1600" dirty="0"/>
          </a:p>
          <a:p>
            <a:pPr marL="0" indent="0">
              <a:buNone/>
            </a:pPr>
            <a:r>
              <a:rPr lang="en-US" sz="1600" dirty="0" smtClean="0"/>
              <a:t>Richards, T. (2014).</a:t>
            </a:r>
            <a:r>
              <a:rPr lang="en-US" sz="1600" dirty="0"/>
              <a:t> Health </a:t>
            </a:r>
            <a:r>
              <a:rPr lang="en-US" sz="1600" dirty="0" smtClean="0"/>
              <a:t>implications </a:t>
            </a:r>
            <a:r>
              <a:rPr lang="en-US" sz="1600" dirty="0"/>
              <a:t>of </a:t>
            </a:r>
            <a:r>
              <a:rPr lang="en-US" sz="1600" dirty="0" smtClean="0"/>
              <a:t>human trafficking. </a:t>
            </a:r>
            <a:r>
              <a:rPr lang="en-US" sz="1600" i="1" dirty="0"/>
              <a:t>Nursing for Women’s </a:t>
            </a:r>
            <a:r>
              <a:rPr lang="en-US" sz="1600" i="1" dirty="0" smtClean="0"/>
              <a:t>Health</a:t>
            </a:r>
            <a:r>
              <a:rPr lang="en-US" sz="1600" dirty="0" smtClean="0"/>
              <a:t>, 16,pg. 155-162</a:t>
            </a:r>
            <a:endParaRPr lang="en-US" sz="1600" dirty="0"/>
          </a:p>
          <a:p>
            <a:pPr marL="0" indent="0">
              <a:buNone/>
            </a:pPr>
            <a:r>
              <a:rPr lang="en-US" sz="1600" dirty="0" smtClean="0"/>
              <a:t>Sousou Coppola, </a:t>
            </a:r>
            <a:r>
              <a:rPr lang="en-US" sz="1600" dirty="0" smtClean="0"/>
              <a:t>J. and Cantwell, E.R. (2016</a:t>
            </a:r>
            <a:r>
              <a:rPr lang="en-US" sz="1600" dirty="0" smtClean="0"/>
              <a:t>).  Health professional role in identifying and assessing victims of human </a:t>
            </a:r>
          </a:p>
          <a:p>
            <a:pPr marL="0" indent="0">
              <a:buNone/>
            </a:pPr>
            <a:r>
              <a:rPr lang="en-US" sz="1600" dirty="0"/>
              <a:t>	</a:t>
            </a:r>
            <a:r>
              <a:rPr lang="en-US" sz="1600" dirty="0" smtClean="0"/>
              <a:t>labor trafficking, </a:t>
            </a:r>
            <a:r>
              <a:rPr lang="en-US" sz="1600" i="1" dirty="0" smtClean="0"/>
              <a:t>The Journal of Nurse Practitioners</a:t>
            </a:r>
            <a:r>
              <a:rPr lang="en-US" sz="1600" dirty="0" smtClean="0"/>
              <a:t>, 12, e193-e.199.</a:t>
            </a:r>
          </a:p>
          <a:p>
            <a:pPr marL="0" indent="0">
              <a:buNone/>
            </a:pPr>
            <a:r>
              <a:rPr lang="en-US" sz="1600" dirty="0"/>
              <a:t>Sousou Coppola, J. &amp; Cantwell, E.R  (2017). Identifying Awareness of Human Trafficking among Clinical Nurses in New </a:t>
            </a:r>
            <a:endParaRPr lang="en-US" sz="1600" dirty="0" smtClean="0"/>
          </a:p>
          <a:p>
            <a:pPr marL="0" indent="0">
              <a:buNone/>
            </a:pPr>
            <a:r>
              <a:rPr lang="en-US" sz="1600" dirty="0"/>
              <a:t>	</a:t>
            </a:r>
            <a:r>
              <a:rPr lang="en-US" sz="1600" dirty="0" smtClean="0"/>
              <a:t>Jersey</a:t>
            </a:r>
            <a:r>
              <a:rPr lang="en-US" sz="1600" dirty="0"/>
              <a:t>, in progress</a:t>
            </a:r>
            <a:r>
              <a:rPr lang="en-US" sz="1600" dirty="0" smtClean="0"/>
              <a:t>.</a:t>
            </a:r>
            <a:endParaRPr lang="en-US" sz="1600" dirty="0" smtClean="0"/>
          </a:p>
          <a:p>
            <a:pPr marL="0" indent="0">
              <a:buNone/>
            </a:pPr>
            <a:r>
              <a:rPr lang="en-US" sz="1600" dirty="0" smtClean="0"/>
              <a:t>Wirth, K. E, Tchetgen E.J.T, Silverman, J.G., &amp; Murray, M.B (2013).  How does sex trafficking increase th risk of HIV </a:t>
            </a:r>
          </a:p>
          <a:p>
            <a:pPr marL="0" indent="0">
              <a:buNone/>
            </a:pPr>
            <a:r>
              <a:rPr lang="en-US" sz="1600" dirty="0"/>
              <a:t>	</a:t>
            </a:r>
            <a:r>
              <a:rPr lang="en-US" sz="1600" dirty="0" smtClean="0"/>
              <a:t>infection?  An observational study from Southern India</a:t>
            </a:r>
            <a:r>
              <a:rPr lang="en-US" sz="1600" i="1" dirty="0" smtClean="0"/>
              <a:t>.  American Journal of Epidemiology,</a:t>
            </a:r>
            <a:r>
              <a:rPr lang="en-US" sz="1600" dirty="0" smtClean="0"/>
              <a:t> 177, pg. 232-241.  </a:t>
            </a:r>
            <a:endParaRPr lang="en-US" sz="1600" dirty="0"/>
          </a:p>
          <a:p>
            <a:endParaRPr lang="en-US" dirty="0"/>
          </a:p>
        </p:txBody>
      </p:sp>
    </p:spTree>
    <p:extLst>
      <p:ext uri="{BB962C8B-B14F-4D97-AF65-F5344CB8AC3E}">
        <p14:creationId xmlns:p14="http://schemas.microsoft.com/office/powerpoint/2010/main" val="888064520"/>
      </p:ext>
    </p:extLst>
  </p:cSld>
  <p:clrMapOvr>
    <a:masterClrMapping/>
  </p:clrMapOvr>
  <p:timing>
    <p:tnLst>
      <p:par>
        <p:cTn id="1" dur="indefinite" restart="never" nodeType="tmRoot"/>
      </p:par>
    </p:tnLst>
  </p:timing>
</p:sld>
</file>

<file path=ppt/theme/theme1.xml><?xml version="1.0" encoding="utf-8"?>
<a:theme xmlns:a="http://schemas.openxmlformats.org/drawingml/2006/main" name="Rutgers 2">
  <a:themeElements>
    <a:clrScheme name="RU_Template_Verdana_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U_Template_Verdana_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U_Template_Verdana_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U_Template_Verdana_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U_Template_Verdana_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U_Template_Verdana_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U_Template_Verdana_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U_Template_Verdana_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U_Template_Verdana_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U_Template_Verdana_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U_Template_Verdana_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U_Template_Verdana_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U_Template_Verdana_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U_Template_Verdana_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Rutgers 2" id="{EFAD18E0-CEDA-E14B-AC10-C1404AE9FC32}" vid="{36E1BB96-4B24-8E4F-95D3-6B6E7428DB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Rutgers 2</Template>
  <TotalTime>3396</TotalTime>
  <Words>3790</Words>
  <Application>Microsoft Macintosh PowerPoint</Application>
  <PresentationFormat>Widescreen</PresentationFormat>
  <Paragraphs>516</Paragraphs>
  <Slides>36</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Calibri</vt:lpstr>
      <vt:lpstr>Courier New</vt:lpstr>
      <vt:lpstr>Geneva</vt:lpstr>
      <vt:lpstr>Mangal</vt:lpstr>
      <vt:lpstr>ＭＳ Ｐゴシック</vt:lpstr>
      <vt:lpstr>Wingdings</vt:lpstr>
      <vt:lpstr>ヒラギノ角ゴ Pro W3</vt:lpstr>
      <vt:lpstr>Arial</vt:lpstr>
      <vt:lpstr>Rutgers 2</vt:lpstr>
      <vt:lpstr>Human Sex Trafficking and the Healthcare Professional Role </vt:lpstr>
      <vt:lpstr>Objectives</vt:lpstr>
      <vt:lpstr>New Jersey Cases </vt:lpstr>
      <vt:lpstr>New Jersey Cases</vt:lpstr>
      <vt:lpstr>Recent Arrests/Convictions in New Jersey</vt:lpstr>
      <vt:lpstr>What is Human Trafficking?</vt:lpstr>
      <vt:lpstr>PowerPoint Presentation</vt:lpstr>
      <vt:lpstr>Who are the Victims? </vt:lpstr>
      <vt:lpstr>Who are the victims?</vt:lpstr>
      <vt:lpstr>What are the statistics of Human Trafficking?</vt:lpstr>
      <vt:lpstr>  Human Trafficking in the United States</vt:lpstr>
      <vt:lpstr>Human Trafficking in the United States</vt:lpstr>
      <vt:lpstr>National Human Trafficking Hotline Data </vt:lpstr>
      <vt:lpstr>National Human Trafficking Hotline New Jersey Data </vt:lpstr>
      <vt:lpstr>Why is the incidence high in New Jersey?</vt:lpstr>
      <vt:lpstr>Why it is underreported?</vt:lpstr>
      <vt:lpstr>Why it is underreported?</vt:lpstr>
      <vt:lpstr>S. 178 Justice for Victims of Human Trafficking Act, 2015</vt:lpstr>
      <vt:lpstr>Role of the Health Care Professional</vt:lpstr>
      <vt:lpstr>PowerPoint Presentation</vt:lpstr>
      <vt:lpstr>Health Care Professionals Questions to Consider</vt:lpstr>
      <vt:lpstr>Human Trafficking and  Health-Related Risks</vt:lpstr>
      <vt:lpstr>Human Trafficking and  Health-Related Risks</vt:lpstr>
      <vt:lpstr>Ethical Challenges that Health Professional Face When and What to Report?</vt:lpstr>
      <vt:lpstr>Ethical Challenges that Health Professionals Face When and What to Report</vt:lpstr>
      <vt:lpstr>Education and Training  of the Healthcare Professional</vt:lpstr>
      <vt:lpstr>New Jersey Knowledge and Awareness of  Human Trafficking Data analysis in progress</vt:lpstr>
      <vt:lpstr>Preliminary Results  Data analysis in progress </vt:lpstr>
      <vt:lpstr>Some interesting findings</vt:lpstr>
      <vt:lpstr>Human Sex Trafficking and  Health Safety</vt:lpstr>
      <vt:lpstr>Human Sex Trafficking and  Health Safety Risks</vt:lpstr>
      <vt:lpstr>Sex Trafficking and  Risk for HIV</vt:lpstr>
      <vt:lpstr>Risks of Sex Trafficking among  Children and Young Teens</vt:lpstr>
      <vt:lpstr>Health Professional Role  after identification of health related risks  </vt:lpstr>
      <vt:lpstr>Conclusion</vt:lpstr>
      <vt:lpstr>References</vt:lpstr>
    </vt:vector>
  </TitlesOfParts>
  <Company/>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Professional Role in  Identifying Victims of Human Trafficking ?? HIV??</dc:title>
  <dc:creator>Microsoft Office User</dc:creator>
  <cp:lastModifiedBy>Microsoft Office User</cp:lastModifiedBy>
  <cp:revision>88</cp:revision>
  <cp:lastPrinted>2017-09-20T18:33:02Z</cp:lastPrinted>
  <dcterms:created xsi:type="dcterms:W3CDTF">2017-09-08T13:40:21Z</dcterms:created>
  <dcterms:modified xsi:type="dcterms:W3CDTF">2017-09-21T14:56:27Z</dcterms:modified>
</cp:coreProperties>
</file>