
<file path=[Content_Types].xml><?xml version="1.0" encoding="utf-8"?>
<Types xmlns="http://schemas.openxmlformats.org/package/2006/content-types">
  <Default Extension="png" ContentType="image/png"/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3" r:id="rId3"/>
    <p:sldId id="258" r:id="rId4"/>
    <p:sldId id="259" r:id="rId5"/>
    <p:sldId id="261" r:id="rId6"/>
    <p:sldId id="294" r:id="rId7"/>
    <p:sldId id="262" r:id="rId8"/>
    <p:sldId id="304" r:id="rId9"/>
    <p:sldId id="302" r:id="rId10"/>
    <p:sldId id="301" r:id="rId11"/>
    <p:sldId id="303" r:id="rId12"/>
    <p:sldId id="282" r:id="rId13"/>
    <p:sldId id="266" r:id="rId14"/>
    <p:sldId id="267" r:id="rId15"/>
    <p:sldId id="269" r:id="rId16"/>
    <p:sldId id="271" r:id="rId17"/>
    <p:sldId id="272" r:id="rId18"/>
    <p:sldId id="297" r:id="rId19"/>
    <p:sldId id="273" r:id="rId20"/>
    <p:sldId id="291" r:id="rId21"/>
    <p:sldId id="275" r:id="rId22"/>
    <p:sldId id="276" r:id="rId23"/>
    <p:sldId id="277" r:id="rId24"/>
    <p:sldId id="279" r:id="rId25"/>
    <p:sldId id="305" r:id="rId26"/>
    <p:sldId id="310" r:id="rId27"/>
    <p:sldId id="290" r:id="rId28"/>
    <p:sldId id="314" r:id="rId29"/>
    <p:sldId id="306" r:id="rId30"/>
    <p:sldId id="307" r:id="rId31"/>
    <p:sldId id="300" r:id="rId32"/>
    <p:sldId id="312" r:id="rId33"/>
    <p:sldId id="309" r:id="rId34"/>
    <p:sldId id="311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4A33281-A054-4DF1-A41F-26A3A41F12DA}">
          <p14:sldIdLst>
            <p14:sldId id="256"/>
            <p14:sldId id="313"/>
            <p14:sldId id="258"/>
            <p14:sldId id="259"/>
            <p14:sldId id="261"/>
            <p14:sldId id="294"/>
            <p14:sldId id="262"/>
            <p14:sldId id="304"/>
            <p14:sldId id="302"/>
            <p14:sldId id="301"/>
            <p14:sldId id="303"/>
            <p14:sldId id="282"/>
            <p14:sldId id="266"/>
            <p14:sldId id="267"/>
            <p14:sldId id="269"/>
            <p14:sldId id="271"/>
            <p14:sldId id="272"/>
            <p14:sldId id="297"/>
            <p14:sldId id="273"/>
            <p14:sldId id="291"/>
            <p14:sldId id="275"/>
            <p14:sldId id="276"/>
            <p14:sldId id="277"/>
            <p14:sldId id="279"/>
            <p14:sldId id="305"/>
            <p14:sldId id="310"/>
            <p14:sldId id="290"/>
            <p14:sldId id="314"/>
            <p14:sldId id="306"/>
            <p14:sldId id="307"/>
            <p14:sldId id="300"/>
            <p14:sldId id="312"/>
            <p14:sldId id="309"/>
            <p14:sldId id="31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6CFC-166D-40F3-8766-9F205AB174FA}" type="datetimeFigureOut">
              <a:rPr lang="en-US" smtClean="0"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17C7-45C2-4F5C-9889-60A3453960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37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6CFC-166D-40F3-8766-9F205AB174FA}" type="datetimeFigureOut">
              <a:rPr lang="en-US" smtClean="0"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17C7-45C2-4F5C-9889-60A3453960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509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6CFC-166D-40F3-8766-9F205AB174FA}" type="datetimeFigureOut">
              <a:rPr lang="en-US" smtClean="0"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17C7-45C2-4F5C-9889-60A3453960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557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6CFC-166D-40F3-8766-9F205AB174FA}" type="datetimeFigureOut">
              <a:rPr lang="en-US" smtClean="0"/>
              <a:t>5/27/2018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17C7-45C2-4F5C-9889-60A3453960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064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6CFC-166D-40F3-8766-9F205AB174FA}" type="datetimeFigureOut">
              <a:rPr lang="en-US" smtClean="0"/>
              <a:t>5/27/2018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17C7-45C2-4F5C-9889-60A3453960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186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6CFC-166D-40F3-8766-9F205AB174FA}" type="datetimeFigureOut">
              <a:rPr lang="en-US" smtClean="0"/>
              <a:t>5/27/2018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17C7-45C2-4F5C-9889-60A3453960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18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6CFC-166D-40F3-8766-9F205AB174FA}" type="datetimeFigureOut">
              <a:rPr lang="en-US" smtClean="0"/>
              <a:t>5/27/2018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17C7-45C2-4F5C-9889-60A3453960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919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6CFC-166D-40F3-8766-9F205AB174FA}" type="datetimeFigureOut">
              <a:rPr lang="en-US" smtClean="0"/>
              <a:t>5/27/2018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17C7-45C2-4F5C-9889-60A3453960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952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6CFC-166D-40F3-8766-9F205AB174FA}" type="datetimeFigureOut">
              <a:rPr lang="en-US" smtClean="0"/>
              <a:t>5/27/2018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17C7-45C2-4F5C-9889-60A3453960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363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6CFC-166D-40F3-8766-9F205AB174FA}" type="datetimeFigureOut">
              <a:rPr lang="en-US" smtClean="0"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17C7-45C2-4F5C-9889-60A3453960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385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86CFC-166D-40F3-8766-9F205AB174FA}" type="datetimeFigureOut">
              <a:rPr lang="en-US" smtClean="0"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17C7-45C2-4F5C-9889-60A3453960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161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86CFC-166D-40F3-8766-9F205AB174FA}" type="datetimeFigureOut">
              <a:rPr lang="en-US" smtClean="0"/>
              <a:t>5/27/2018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017C7-45C2-4F5C-9889-60A3453960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624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 /><Relationship Id="rId2" Type="http://schemas.openxmlformats.org/officeDocument/2006/relationships/image" Target="../media/image3.tmp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 /><Relationship Id="rId2" Type="http://schemas.openxmlformats.org/officeDocument/2006/relationships/image" Target="../media/image7.tmp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 /><Relationship Id="rId2" Type="http://schemas.openxmlformats.org/officeDocument/2006/relationships/image" Target="../media/image13.tmp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 /><Relationship Id="rId2" Type="http://schemas.openxmlformats.org/officeDocument/2006/relationships/image" Target="../media/image16.tmp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 /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 /><Relationship Id="rId2" Type="http://schemas.openxmlformats.org/officeDocument/2006/relationships/image" Target="../media/image19.tmp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 /><Relationship Id="rId2" Type="http://schemas.openxmlformats.org/officeDocument/2006/relationships/image" Target="../media/image21.tmp" /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mp" /><Relationship Id="rId2" Type="http://schemas.openxmlformats.org/officeDocument/2006/relationships/image" Target="../media/image23.tmp" /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 /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5346" y="665163"/>
            <a:ext cx="9144000" cy="2387600"/>
          </a:xfrm>
        </p:spPr>
        <p:txBody>
          <a:bodyPr>
            <a:noAutofit/>
          </a:bodyPr>
          <a:lstStyle/>
          <a:p>
            <a:r>
              <a:rPr lang="en-US" sz="5400" b="1" dirty="0">
                <a:latin typeface="Adobe Garamond Pro Bold" panose="02020702060506020403" pitchFamily="18" charset="0"/>
                <a:cs typeface="Adobe Arabic" panose="02040503050201020203" pitchFamily="18" charset="-78"/>
              </a:rPr>
              <a:t>SPERM DNA FRAGMENTATION IN RECURRENT ICSI FAILURE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3922" y="2832231"/>
            <a:ext cx="9144000" cy="1780504"/>
          </a:xfrm>
        </p:spPr>
        <p:txBody>
          <a:bodyPr>
            <a:normAutofit fontScale="70000" lnSpcReduction="20000"/>
          </a:bodyPr>
          <a:lstStyle/>
          <a:p>
            <a:endParaRPr lang="en-US" sz="2600" dirty="0">
              <a:latin typeface="Adobe Garamond Pro Bold" panose="02020702060506020403" pitchFamily="18" charset="0"/>
            </a:endParaRPr>
          </a:p>
          <a:p>
            <a:endParaRPr lang="en-US" sz="2600" dirty="0"/>
          </a:p>
          <a:p>
            <a:r>
              <a:rPr lang="en-US" sz="4600" b="1" dirty="0">
                <a:latin typeface="Adobe Garamond Pro Bold" panose="02020702060506020403" pitchFamily="18" charset="0"/>
              </a:rPr>
              <a:t>Prof. </a:t>
            </a:r>
            <a:r>
              <a:rPr lang="en-GB" sz="4600" b="1" dirty="0">
                <a:latin typeface="Adobe Garamond Pro Bold" panose="02020702060506020403" pitchFamily="18" charset="0"/>
              </a:rPr>
              <a:t>ALI METAWIE </a:t>
            </a:r>
            <a:r>
              <a:rPr lang="en-US" sz="4600" b="1" dirty="0">
                <a:latin typeface="Adobe Garamond Pro Bold" panose="02020702060506020403" pitchFamily="18" charset="0"/>
              </a:rPr>
              <a:t>M</a:t>
            </a:r>
            <a:r>
              <a:rPr lang="en-GB" sz="4600" b="1" dirty="0">
                <a:latin typeface="Adobe Garamond Pro Bold" panose="02020702060506020403" pitchFamily="18" charset="0"/>
              </a:rPr>
              <a:t>SC Degree</a:t>
            </a:r>
            <a:endParaRPr lang="en-US" sz="4600" b="1" dirty="0">
              <a:latin typeface="Adobe Garamond Pro Bold" panose="02020702060506020403" pitchFamily="18" charset="0"/>
            </a:endParaRPr>
          </a:p>
          <a:p>
            <a:endParaRPr lang="en-US" dirty="0">
              <a:latin typeface="Adobe Garamond Pro Bold" panose="02020702060506020403" pitchFamily="18" charset="0"/>
            </a:endParaRPr>
          </a:p>
          <a:p>
            <a:r>
              <a:rPr lang="en-US" dirty="0">
                <a:latin typeface="Adobe Garamond Pro Bold" panose="02020702060506020403" pitchFamily="18" charset="0"/>
              </a:rPr>
              <a:t>Director of </a:t>
            </a:r>
            <a:r>
              <a:rPr lang="en-US" dirty="0" err="1">
                <a:latin typeface="Adobe Garamond Pro Bold" panose="02020702060506020403" pitchFamily="18" charset="0"/>
              </a:rPr>
              <a:t>Enjab</a:t>
            </a:r>
            <a:r>
              <a:rPr lang="en-US" dirty="0">
                <a:latin typeface="Adobe Garamond Pro Bold" panose="02020702060506020403" pitchFamily="18" charset="0"/>
              </a:rPr>
              <a:t> fertility centers in </a:t>
            </a:r>
            <a:r>
              <a:rPr lang="en-US" dirty="0" err="1">
                <a:latin typeface="Adobe Garamond Pro Bold" panose="02020702060506020403" pitchFamily="18" charset="0"/>
              </a:rPr>
              <a:t>Portsaid</a:t>
            </a:r>
            <a:r>
              <a:rPr lang="en-US" dirty="0">
                <a:latin typeface="Adobe Garamond Pro Bold" panose="02020702060506020403" pitchFamily="18" charset="0"/>
              </a:rPr>
              <a:t> and Damietta</a:t>
            </a:r>
            <a:r>
              <a:rPr lang="en-GB" dirty="0">
                <a:latin typeface="Adobe Garamond Pro Bold" panose="02020702060506020403" pitchFamily="18" charset="0"/>
              </a:rPr>
              <a:t>(EGYPT</a:t>
            </a:r>
            <a:endParaRPr lang="en-US" dirty="0"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274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98490"/>
            <a:ext cx="10515600" cy="537847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dobe Garamond Pro Bold" panose="02020702060506020403" pitchFamily="18" charset="0"/>
              </a:rPr>
              <a:t>Conventional semen analysis remained the only routine diagnostic test for male infertility, despite the lack of capability in discriminating infertile from fertile men.</a:t>
            </a:r>
          </a:p>
          <a:p>
            <a:pPr marL="0" indent="0">
              <a:buNone/>
            </a:pPr>
            <a:endParaRPr lang="en-US" sz="3200" dirty="0">
              <a:latin typeface="Adobe Garamond Pro Bold" panose="02020702060506020403" pitchFamily="18" charset="0"/>
            </a:endParaRPr>
          </a:p>
          <a:p>
            <a:r>
              <a:rPr lang="en-US" sz="3200" dirty="0">
                <a:latin typeface="Adobe Garamond Pro Bold" panose="02020702060506020403" pitchFamily="18" charset="0"/>
              </a:rPr>
              <a:t>Up to 40% of infertile men have semen parameters within normal reference ranges.</a:t>
            </a:r>
          </a:p>
          <a:p>
            <a:pPr marL="0" indent="0">
              <a:buNone/>
            </a:pPr>
            <a:endParaRPr lang="en-US" sz="3200" dirty="0">
              <a:latin typeface="Adobe Garamond Pro Bold" panose="02020702060506020403" pitchFamily="18" charset="0"/>
            </a:endParaRPr>
          </a:p>
          <a:p>
            <a:r>
              <a:rPr lang="en-US" sz="3200" dirty="0">
                <a:latin typeface="Adobe Garamond Pro Bold" panose="02020702060506020403" pitchFamily="18" charset="0"/>
              </a:rPr>
              <a:t>Sperm DNA fragmentation provides more detailed information than conventional semen analysis. </a:t>
            </a:r>
          </a:p>
          <a:p>
            <a:endParaRPr lang="en-US" sz="3200" dirty="0"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002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u="sng" dirty="0">
                <a:latin typeface="Adobe Garamond Pro Bold" panose="02020702060506020403" pitchFamily="18" charset="0"/>
              </a:rPr>
              <a:t>Items to be discussed in Sperm DNA Fragmentation: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arenR"/>
            </a:pPr>
            <a:r>
              <a:rPr lang="en-US" dirty="0">
                <a:latin typeface="Adobe Garamond Pro Bold" panose="02020702060506020403" pitchFamily="18" charset="0"/>
              </a:rPr>
              <a:t>Definition</a:t>
            </a:r>
          </a:p>
          <a:p>
            <a:pPr marL="514350" lvl="0" indent="-514350">
              <a:buFont typeface="+mj-lt"/>
              <a:buAutoNum type="arabicParenR"/>
            </a:pPr>
            <a:r>
              <a:rPr lang="en-US" dirty="0">
                <a:latin typeface="Adobe Garamond Pro Bold" panose="02020702060506020403" pitchFamily="18" charset="0"/>
              </a:rPr>
              <a:t>Pathogenesis 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>
                <a:latin typeface="Adobe Garamond Pro Bold" panose="02020702060506020403" pitchFamily="18" charset="0"/>
              </a:rPr>
              <a:t>Impaction on fertility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>
                <a:latin typeface="Adobe Garamond Pro Bold" panose="02020702060506020403" pitchFamily="18" charset="0"/>
              </a:rPr>
              <a:t>Who should be offered the test?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>
                <a:latin typeface="Adobe Garamond Pro Bold" panose="02020702060506020403" pitchFamily="18" charset="0"/>
              </a:rPr>
              <a:t>Available tests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>
                <a:latin typeface="Adobe Garamond Pro Bold" panose="02020702060506020403" pitchFamily="18" charset="0"/>
              </a:rPr>
              <a:t>How to reduce SDF ?</a:t>
            </a:r>
          </a:p>
          <a:p>
            <a:pPr marL="0" indent="0">
              <a:buNone/>
            </a:pPr>
            <a:endParaRPr lang="en-US" dirty="0"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723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lvl="0" indent="-742950">
              <a:buFont typeface="+mj-lt"/>
              <a:buAutoNum type="arabicParenR"/>
            </a:pPr>
            <a:r>
              <a:rPr lang="en-US" b="1" dirty="0">
                <a:latin typeface="Adobe Garamond Pro Bold" panose="02020702060506020403" pitchFamily="18" charset="0"/>
              </a:rPr>
              <a:t>Definition of Sperm DNA Fragmentation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Adobe Garamond Pro Bold" panose="02020702060506020403" pitchFamily="18" charset="0"/>
              </a:rPr>
              <a:t> It is the breakage of Sperm DNA into fragments due to alteration in chromatin configuration.</a:t>
            </a:r>
          </a:p>
          <a:p>
            <a:pPr marL="0" indent="0">
              <a:buNone/>
            </a:pPr>
            <a:endParaRPr lang="en-US" dirty="0">
              <a:latin typeface="Adobe Garamond Pro Bold" panose="020207020605060204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Adobe Garamond Pro Bold" panose="02020702060506020403" pitchFamily="18" charset="0"/>
              </a:rPr>
              <a:t>It could be in any of the following forms: </a:t>
            </a:r>
          </a:p>
          <a:p>
            <a:pPr marL="0" indent="0">
              <a:buNone/>
            </a:pPr>
            <a:endParaRPr lang="en-US" dirty="0">
              <a:latin typeface="Adobe Garamond Pro Bold" panose="020207020605060204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75136"/>
            <a:ext cx="8915400" cy="241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79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latin typeface="Adobe Garamond Pro Bold" panose="02020702060506020403" pitchFamily="18" charset="0"/>
              </a:rPr>
              <a:t>2) Pathogenesis of SDF: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 algn="just">
              <a:buFont typeface="+mj-lt"/>
              <a:buAutoNum type="arabicPeriod"/>
            </a:pPr>
            <a:r>
              <a:rPr lang="en-US" sz="3600" b="1" dirty="0" err="1">
                <a:latin typeface="Adobe Garamond Pro Bold" panose="02020702060506020403" pitchFamily="18" charset="0"/>
              </a:rPr>
              <a:t>Protamination</a:t>
            </a:r>
            <a:r>
              <a:rPr lang="en-US" sz="3600" b="1" dirty="0">
                <a:latin typeface="Adobe Garamond Pro Bold" panose="02020702060506020403" pitchFamily="18" charset="0"/>
              </a:rPr>
              <a:t> Failure: </a:t>
            </a:r>
            <a:r>
              <a:rPr lang="en-US" sz="2400" dirty="0">
                <a:latin typeface="Adobe Garamond Pro Bold" panose="02020702060506020403" pitchFamily="18" charset="0"/>
              </a:rPr>
              <a:t>The </a:t>
            </a:r>
            <a:r>
              <a:rPr lang="en-US" sz="2400" dirty="0" err="1">
                <a:latin typeface="Adobe Garamond Pro Bold" panose="02020702060506020403" pitchFamily="18" charset="0"/>
              </a:rPr>
              <a:t>protamines</a:t>
            </a:r>
            <a:r>
              <a:rPr lang="en-US" sz="2400" dirty="0">
                <a:latin typeface="Adobe Garamond Pro Bold" panose="02020702060506020403" pitchFamily="18" charset="0"/>
              </a:rPr>
              <a:t> are replaced with histones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en-US" sz="3600" b="1" dirty="0">
                <a:latin typeface="Adobe Garamond Pro Bold" panose="02020702060506020403" pitchFamily="18" charset="0"/>
              </a:rPr>
              <a:t>Oxidative Stress:</a:t>
            </a:r>
            <a:r>
              <a:rPr lang="en-US" sz="3600" dirty="0">
                <a:latin typeface="Adobe Garamond Pro Bold" panose="02020702060506020403" pitchFamily="18" charset="0"/>
              </a:rPr>
              <a:t> </a:t>
            </a:r>
            <a:r>
              <a:rPr lang="en-US" sz="2400" dirty="0">
                <a:latin typeface="Adobe Garamond Pro Bold" panose="02020702060506020403" pitchFamily="18" charset="0"/>
              </a:rPr>
              <a:t>Uncontrolled and excessive production of </a:t>
            </a:r>
            <a:r>
              <a:rPr lang="en-US" b="1" dirty="0">
                <a:latin typeface="Adobe Garamond Pro Bold" panose="02020702060506020403" pitchFamily="18" charset="0"/>
              </a:rPr>
              <a:t>Reactive oxygen species (ROS)</a:t>
            </a:r>
            <a:r>
              <a:rPr lang="en-US" sz="2400" dirty="0">
                <a:latin typeface="Adobe Garamond Pro Bold" panose="02020702060506020403" pitchFamily="18" charset="0"/>
              </a:rPr>
              <a:t>, this could be through </a:t>
            </a:r>
            <a:r>
              <a:rPr lang="en-US" dirty="0">
                <a:latin typeface="Adobe Garamond Pro Bold" panose="02020702060506020403" pitchFamily="18" charset="0"/>
              </a:rPr>
              <a:t>varicocele</a:t>
            </a:r>
            <a:r>
              <a:rPr lang="en-US" sz="2400" dirty="0">
                <a:latin typeface="Adobe Garamond Pro Bold" panose="02020702060506020403" pitchFamily="18" charset="0"/>
              </a:rPr>
              <a:t>, leucocytes, immature sperms, or through extrinsic factors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en-US" sz="3600" b="1" dirty="0">
                <a:latin typeface="Adobe Garamond Pro Bold" panose="02020702060506020403" pitchFamily="18" charset="0"/>
              </a:rPr>
              <a:t>Apoptosis:</a:t>
            </a:r>
            <a:r>
              <a:rPr lang="en-US" sz="4400" dirty="0">
                <a:latin typeface="Adobe Garamond Pro Bold" panose="02020702060506020403" pitchFamily="18" charset="0"/>
              </a:rPr>
              <a:t> </a:t>
            </a:r>
            <a:r>
              <a:rPr lang="en-US" sz="2400" dirty="0">
                <a:latin typeface="Adobe Garamond Pro Bold" panose="02020702060506020403" pitchFamily="18" charset="0"/>
              </a:rPr>
              <a:t>During sperm maturation (mainly in the epididymis)</a:t>
            </a:r>
          </a:p>
          <a:p>
            <a:pPr marL="0" indent="0" algn="just">
              <a:buNone/>
            </a:pPr>
            <a:r>
              <a:rPr lang="en-US" sz="2400" dirty="0">
                <a:latin typeface="Adobe Garamond Pro Bold" panose="02020702060506020403" pitchFamily="18" charset="0"/>
              </a:rPr>
              <a:t> </a:t>
            </a:r>
          </a:p>
          <a:p>
            <a:pPr algn="just"/>
            <a:r>
              <a:rPr lang="en-US" sz="3200" b="1" dirty="0">
                <a:latin typeface="Adobe Garamond Pro Bold" panose="02020702060506020403" pitchFamily="18" charset="0"/>
              </a:rPr>
              <a:t>Other risk factors:</a:t>
            </a:r>
            <a:r>
              <a:rPr lang="en-US" sz="3200" dirty="0">
                <a:latin typeface="Adobe Garamond Pro Bold" panose="02020702060506020403" pitchFamily="18" charset="0"/>
              </a:rPr>
              <a:t> </a:t>
            </a:r>
            <a:r>
              <a:rPr lang="en-US" sz="2400" dirty="0" err="1">
                <a:latin typeface="Adobe Garamond Pro Bold" panose="02020702060506020403" pitchFamily="18" charset="0"/>
              </a:rPr>
              <a:t>eg</a:t>
            </a:r>
            <a:r>
              <a:rPr lang="en-US" sz="2400" dirty="0">
                <a:latin typeface="Adobe Garamond Pro Bold" panose="02020702060506020403" pitchFamily="18" charset="0"/>
              </a:rPr>
              <a:t>. Smoking, Radiation, Infections, Diabetes, Drugs.</a:t>
            </a:r>
          </a:p>
        </p:txBody>
      </p:sp>
    </p:spTree>
    <p:extLst>
      <p:ext uri="{BB962C8B-B14F-4D97-AF65-F5344CB8AC3E}">
        <p14:creationId xmlns:p14="http://schemas.microsoft.com/office/powerpoint/2010/main" val="3745329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64" y="954432"/>
            <a:ext cx="8601558" cy="4624958"/>
          </a:xfr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215" y="6010857"/>
            <a:ext cx="1829055" cy="21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786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3886" y="365125"/>
            <a:ext cx="10299914" cy="1325563"/>
          </a:xfrm>
        </p:spPr>
        <p:txBody>
          <a:bodyPr/>
          <a:lstStyle/>
          <a:p>
            <a:r>
              <a:rPr lang="en-US" dirty="0">
                <a:latin typeface="Adobe Garamond Pro Bold" panose="02020702060506020403" pitchFamily="18" charset="0"/>
              </a:rPr>
              <a:t>Other Risk factors associated with SDF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85" y="1690688"/>
            <a:ext cx="8586061" cy="512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808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u="sng" dirty="0">
                <a:latin typeface="Adobe Garamond Pro Bold" panose="02020702060506020403" pitchFamily="18" charset="0"/>
              </a:rPr>
              <a:t>3)Sperm DNA fragmentation impaction on fertility:</a:t>
            </a:r>
            <a:br>
              <a:rPr lang="en-US" sz="3600" b="1" u="sng" dirty="0">
                <a:latin typeface="Adobe Garamond Pro Bold" panose="02020702060506020403" pitchFamily="18" charset="0"/>
              </a:rPr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200" dirty="0"/>
              <a:t> </a:t>
            </a:r>
            <a:r>
              <a:rPr lang="en-US" sz="3200" dirty="0">
                <a:latin typeface="Adobe Garamond Pro Bold" panose="02020702060506020403" pitchFamily="18" charset="0"/>
              </a:rPr>
              <a:t>It is associated with infertility.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>
                <a:latin typeface="Adobe Garamond Pro Bold" panose="02020702060506020403" pitchFamily="18" charset="0"/>
              </a:rPr>
              <a:t>It affects clinical pregnancy following ICSI cycles through affecting: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>
                <a:latin typeface="Adobe Garamond Pro Bold" panose="02020702060506020403" pitchFamily="18" charset="0"/>
              </a:rPr>
              <a:t>Embryo quality.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>
                <a:latin typeface="Adobe Garamond Pro Bold" panose="02020702060506020403" pitchFamily="18" charset="0"/>
              </a:rPr>
              <a:t>Implantation rates.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>
                <a:latin typeface="Adobe Garamond Pro Bold" panose="02020702060506020403" pitchFamily="18" charset="0"/>
              </a:rPr>
              <a:t>Increases miscarriage rates, and also it is a cause of recurrent miscarriage.</a:t>
            </a:r>
          </a:p>
        </p:txBody>
      </p:sp>
    </p:spTree>
    <p:extLst>
      <p:ext uri="{BB962C8B-B14F-4D97-AF65-F5344CB8AC3E}">
        <p14:creationId xmlns:p14="http://schemas.microsoft.com/office/powerpoint/2010/main" val="1112164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25" y="244700"/>
            <a:ext cx="9787751" cy="6434540"/>
          </a:xfrm>
        </p:spPr>
      </p:pic>
    </p:spTree>
    <p:extLst>
      <p:ext uri="{BB962C8B-B14F-4D97-AF65-F5344CB8AC3E}">
        <p14:creationId xmlns:p14="http://schemas.microsoft.com/office/powerpoint/2010/main" val="4025224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905572"/>
            <a:ext cx="8707065" cy="2952428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3830"/>
            <a:ext cx="8707065" cy="360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071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92" y="579548"/>
            <a:ext cx="9316750" cy="575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451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420544"/>
            <a:ext cx="10515600" cy="1325563"/>
          </a:xfrm>
        </p:spPr>
        <p:txBody>
          <a:bodyPr/>
          <a:lstStyle/>
          <a:p>
            <a:r>
              <a:rPr lang="en-US" b="1" dirty="0">
                <a:latin typeface="Adobe Garamond Pro Bold" panose="02020702060506020403" pitchFamily="18" charset="0"/>
              </a:rPr>
              <a:t>4) Who should be offered SDF testing?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199" y="2092036"/>
            <a:ext cx="8444345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Adobe Garamond Pro Bold" panose="02020702060506020403" pitchFamily="18" charset="0"/>
              </a:rPr>
              <a:t>1. </a:t>
            </a:r>
            <a:r>
              <a:rPr lang="en-US" sz="2800" b="1" dirty="0">
                <a:latin typeface="Adobe Garamond Pro Bold" panose="02020702060506020403" pitchFamily="18" charset="0"/>
              </a:rPr>
              <a:t>Clinical varicocele</a:t>
            </a:r>
            <a:endParaRPr lang="en-US" sz="2400" b="1" dirty="0">
              <a:latin typeface="Adobe Garamond Pro Bold" panose="02020702060506020403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Adobe Garamond Pro Bold" panose="02020702060506020403" pitchFamily="18" charset="0"/>
              </a:rPr>
              <a:t>Patients with Grade 2/3 varicocele with normal conventional semen parameters.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Adobe Garamond Pro Bold" panose="02020702060506020403" pitchFamily="18" charset="0"/>
              </a:rPr>
              <a:t>Patients with Grade 1 varicocele with borderline/abnormal conventional semen parameter results.</a:t>
            </a:r>
          </a:p>
          <a:p>
            <a:pPr algn="just"/>
            <a:r>
              <a:rPr lang="en-US" b="1" dirty="0">
                <a:latin typeface="Adobe Garamond Pro Bold" panose="02020702060506020403" pitchFamily="18" charset="0"/>
              </a:rPr>
              <a:t>2. </a:t>
            </a:r>
            <a:r>
              <a:rPr lang="en-US" sz="2400" b="1" dirty="0">
                <a:latin typeface="Adobe Garamond Pro Bold" panose="02020702060506020403" pitchFamily="18" charset="0"/>
              </a:rPr>
              <a:t>Unexplained infertility/ Recurrent pregnancy loss/ IUI failure.</a:t>
            </a:r>
          </a:p>
          <a:p>
            <a:pPr algn="just"/>
            <a:endParaRPr lang="en-US" sz="2400" b="1" dirty="0">
              <a:latin typeface="Adobe Garamond Pro Bold" panose="02020702060506020403" pitchFamily="18" charset="0"/>
            </a:endParaRPr>
          </a:p>
          <a:p>
            <a:pPr algn="just"/>
            <a:r>
              <a:rPr lang="en-US" sz="2400" b="1" dirty="0">
                <a:latin typeface="Adobe Garamond Pro Bold" panose="02020702060506020403" pitchFamily="18" charset="0"/>
              </a:rPr>
              <a:t>3. Recurrent IVF and/or ICSI failure.</a:t>
            </a:r>
          </a:p>
          <a:p>
            <a:pPr algn="just"/>
            <a:endParaRPr lang="en-US" sz="2400" b="1" dirty="0">
              <a:latin typeface="Adobe Garamond Pro Bold" panose="02020702060506020403" pitchFamily="18" charset="0"/>
            </a:endParaRPr>
          </a:p>
          <a:p>
            <a:pPr algn="just"/>
            <a:r>
              <a:rPr lang="en-US" sz="2400" b="1" dirty="0">
                <a:latin typeface="Adobe Garamond Pro Bold" panose="02020702060506020403" pitchFamily="18" charset="0"/>
              </a:rPr>
              <a:t>4. Abnormal semen analysis, or even normal semen analysis with lifestyle risk factors.</a:t>
            </a:r>
          </a:p>
          <a:p>
            <a:pPr algn="just"/>
            <a:r>
              <a:rPr lang="en-US" sz="2400" dirty="0">
                <a:latin typeface="Adobe Garamond Pro Bold" panose="02020702060506020403" pitchFamily="18" charset="0"/>
              </a:rPr>
              <a:t>           </a:t>
            </a:r>
          </a:p>
          <a:p>
            <a:pPr algn="just"/>
            <a:r>
              <a:rPr lang="en-US" sz="2000" dirty="0"/>
              <a:t>                                                           </a:t>
            </a:r>
            <a:r>
              <a:rPr lang="en-US" sz="1100" i="1" dirty="0"/>
              <a:t>Vand</a:t>
            </a:r>
            <a:r>
              <a:rPr lang="en-US" sz="1200" i="1" dirty="0"/>
              <a:t>ekerckhove, F. </a:t>
            </a:r>
            <a:r>
              <a:rPr lang="en-US" sz="1600" i="1" dirty="0"/>
              <a:t>(2017). </a:t>
            </a:r>
            <a:r>
              <a:rPr lang="en-US" sz="1200" i="1" dirty="0"/>
              <a:t>Guidelines on sperm DNA fragmentation testing</a:t>
            </a:r>
          </a:p>
          <a:p>
            <a:pPr algn="just"/>
            <a:r>
              <a:rPr lang="en-US" sz="2000" dirty="0"/>
              <a:t>                                                                                                                 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143188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dobe Garamond Pro Bold" panose="02020702060506020403" pitchFamily="18" charset="0"/>
              </a:rPr>
              <a:t>5) </a:t>
            </a:r>
            <a:r>
              <a:rPr lang="en-US" b="1" dirty="0">
                <a:latin typeface="Adobe Garamond Pro Bold" panose="02020702060506020403" pitchFamily="18" charset="0"/>
              </a:rPr>
              <a:t>Sperm DNA Fragmentation testing: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dobe Garamond Pro Bold" panose="02020702060506020403" pitchFamily="18" charset="0"/>
              </a:rPr>
              <a:t>It’s results are more significant, and are complementary to conventional semen analysis.</a:t>
            </a:r>
          </a:p>
          <a:p>
            <a:r>
              <a:rPr lang="en-US" sz="3600" dirty="0">
                <a:latin typeface="Adobe Garamond Pro Bold" panose="02020702060506020403" pitchFamily="18" charset="0"/>
              </a:rPr>
              <a:t>It reflects the overall sperm quality.</a:t>
            </a:r>
          </a:p>
        </p:txBody>
      </p:sp>
    </p:spTree>
    <p:extLst>
      <p:ext uri="{BB962C8B-B14F-4D97-AF65-F5344CB8AC3E}">
        <p14:creationId xmlns:p14="http://schemas.microsoft.com/office/powerpoint/2010/main" val="3029822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dobe Garamond Pro Bold" panose="02020702060506020403" pitchFamily="18" charset="0"/>
              </a:rPr>
              <a:t>Assessment of Sperm DNA Fragmentation is through: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Adobe Garamond Pro Bold" panose="02020702060506020403" pitchFamily="18" charset="0"/>
              </a:rPr>
              <a:t> </a:t>
            </a:r>
            <a:r>
              <a:rPr lang="en-US" sz="3600" b="1" dirty="0">
                <a:latin typeface="Adobe Garamond Pro Bold" panose="02020702060506020403" pitchFamily="18" charset="0"/>
              </a:rPr>
              <a:t>Direct testing</a:t>
            </a:r>
            <a:r>
              <a:rPr lang="en-US" b="1" dirty="0">
                <a:latin typeface="Adobe Garamond Pro Bold" panose="02020702060506020403" pitchFamily="18" charset="0"/>
              </a:rPr>
              <a:t>:  </a:t>
            </a:r>
            <a:r>
              <a:rPr lang="en-US" dirty="0">
                <a:latin typeface="Adobe Garamond Pro Bold" panose="02020702060506020403" pitchFamily="18" charset="0"/>
              </a:rPr>
              <a:t>Measure the extent of sperm DNA damage by using probes at site of damage, </a:t>
            </a:r>
            <a:r>
              <a:rPr lang="en-US" dirty="0" err="1">
                <a:latin typeface="Adobe Garamond Pro Bold" panose="02020702060506020403" pitchFamily="18" charset="0"/>
              </a:rPr>
              <a:t>eg</a:t>
            </a:r>
            <a:r>
              <a:rPr lang="en-US" dirty="0">
                <a:latin typeface="Adobe Garamond Pro Bold" panose="02020702060506020403" pitchFamily="18" charset="0"/>
              </a:rPr>
              <a:t>. TUNEL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>
                <a:latin typeface="Adobe Garamond Pro Bold" panose="02020702060506020403" pitchFamily="18" charset="0"/>
              </a:rPr>
              <a:t> </a:t>
            </a:r>
            <a:r>
              <a:rPr lang="en-US" sz="3600" b="1" dirty="0">
                <a:latin typeface="Adobe Garamond Pro Bold" panose="02020702060506020403" pitchFamily="18" charset="0"/>
              </a:rPr>
              <a:t>Indirect testing</a:t>
            </a:r>
            <a:r>
              <a:rPr lang="en-US" sz="3200" b="1" dirty="0">
                <a:latin typeface="Adobe Garamond Pro Bold" panose="02020702060506020403" pitchFamily="18" charset="0"/>
              </a:rPr>
              <a:t>: </a:t>
            </a:r>
            <a:r>
              <a:rPr lang="en-US" dirty="0">
                <a:latin typeface="Adobe Garamond Pro Bold" panose="02020702060506020403" pitchFamily="18" charset="0"/>
              </a:rPr>
              <a:t>Assess the susceptibility of DNA to denaturation that occurs more commonly in fragmented DNA, </a:t>
            </a:r>
            <a:r>
              <a:rPr lang="en-US" dirty="0" err="1">
                <a:latin typeface="Adobe Garamond Pro Bold" panose="02020702060506020403" pitchFamily="18" charset="0"/>
              </a:rPr>
              <a:t>eg</a:t>
            </a:r>
            <a:r>
              <a:rPr lang="en-US" dirty="0">
                <a:latin typeface="Adobe Garamond Pro Bold" panose="02020702060506020403" pitchFamily="18" charset="0"/>
              </a:rPr>
              <a:t>. Sperm chromatin structure assay “SCSA”; Comet assay; and sperm chromatin dispersion test “SCD”.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Adobe Garamond Pro Bold" panose="02020702060506020403" pitchFamily="18" charset="0"/>
              </a:rPr>
              <a:t> </a:t>
            </a:r>
            <a:r>
              <a:rPr lang="en-US" sz="3200" b="1" dirty="0">
                <a:latin typeface="Adobe Garamond Pro Bold" panose="02020702060506020403" pitchFamily="18" charset="0"/>
              </a:rPr>
              <a:t>Chromatin compaction</a:t>
            </a:r>
            <a:r>
              <a:rPr lang="en-US" b="1" dirty="0">
                <a:latin typeface="Adobe Garamond Pro Bold" panose="02020702060506020403" pitchFamily="18" charset="0"/>
              </a:rPr>
              <a:t>: </a:t>
            </a:r>
            <a:r>
              <a:rPr lang="en-US" dirty="0">
                <a:latin typeface="Adobe Garamond Pro Bold" panose="02020702060506020403" pitchFamily="18" charset="0"/>
              </a:rPr>
              <a:t>Using staining with Aniline blue.</a:t>
            </a:r>
          </a:p>
          <a:p>
            <a:pPr marL="0" indent="0">
              <a:buNone/>
            </a:pPr>
            <a:r>
              <a:rPr lang="en-US" dirty="0">
                <a:latin typeface="Adobe Garamond Pro Bold" panose="02020702060506020403" pitchFamily="18" charset="0"/>
              </a:rPr>
              <a:t>                                                                 </a:t>
            </a:r>
            <a:r>
              <a:rPr lang="en-US" sz="1800" dirty="0" err="1">
                <a:latin typeface="Adobe Garamond Pro Bold" panose="02020702060506020403" pitchFamily="18" charset="0"/>
              </a:rPr>
              <a:t>Gosálbez</a:t>
            </a:r>
            <a:r>
              <a:rPr lang="en-US" sz="1800" dirty="0">
                <a:latin typeface="Adobe Garamond Pro Bold" panose="02020702060506020403" pitchFamily="18" charset="0"/>
              </a:rPr>
              <a:t> et al 2013</a:t>
            </a:r>
            <a:endParaRPr lang="en-US" dirty="0"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924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dobe Garamond Pro Bold" panose="02020702060506020403" pitchFamily="18" charset="0"/>
              </a:rPr>
              <a:t>TUNEL Test </a:t>
            </a:r>
            <a:r>
              <a:rPr lang="en-US" sz="2800" b="1" dirty="0">
                <a:latin typeface="Adobe Garamond Pro Bold" panose="02020702060506020403" pitchFamily="18" charset="0"/>
              </a:rPr>
              <a:t>(</a:t>
            </a:r>
            <a:r>
              <a:rPr lang="en-US" sz="2800" dirty="0">
                <a:latin typeface="Adobe Garamond Pro Bold" panose="02020702060506020403" pitchFamily="18" charset="0"/>
              </a:rPr>
              <a:t>Terminal </a:t>
            </a:r>
            <a:r>
              <a:rPr lang="en-US" sz="2800" dirty="0" err="1">
                <a:latin typeface="Adobe Garamond Pro Bold" panose="02020702060506020403" pitchFamily="18" charset="0"/>
              </a:rPr>
              <a:t>deoxynucleotidyl</a:t>
            </a:r>
            <a:r>
              <a:rPr lang="en-US" sz="2800" dirty="0">
                <a:latin typeface="Adobe Garamond Pro Bold" panose="02020702060506020403" pitchFamily="18" charset="0"/>
              </a:rPr>
              <a:t> </a:t>
            </a:r>
            <a:r>
              <a:rPr lang="en-US" sz="2800" dirty="0" err="1">
                <a:latin typeface="Adobe Garamond Pro Bold" panose="02020702060506020403" pitchFamily="18" charset="0"/>
              </a:rPr>
              <a:t>transferase</a:t>
            </a:r>
            <a:r>
              <a:rPr lang="en-US" sz="2800" dirty="0">
                <a:latin typeface="Adobe Garamond Pro Bold" panose="02020702060506020403" pitchFamily="18" charset="0"/>
              </a:rPr>
              <a:t> </a:t>
            </a:r>
            <a:r>
              <a:rPr lang="en-US" sz="2800" dirty="0" err="1">
                <a:latin typeface="Adobe Garamond Pro Bold" panose="02020702060506020403" pitchFamily="18" charset="0"/>
              </a:rPr>
              <a:t>dUTP</a:t>
            </a:r>
            <a:r>
              <a:rPr lang="en-US" sz="2800" dirty="0">
                <a:latin typeface="Adobe Garamond Pro Bold" panose="02020702060506020403" pitchFamily="18" charset="0"/>
              </a:rPr>
              <a:t> Nick End Labelling)</a:t>
            </a:r>
            <a:endParaRPr lang="en-US" b="1" dirty="0">
              <a:latin typeface="Adobe Garamond Pro Bold" panose="020207020605060204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3200" dirty="0">
                <a:latin typeface="Adobe Garamond Pro Bold" panose="02020702060506020403" pitchFamily="18" charset="0"/>
              </a:rPr>
              <a:t>It targets directly the DNA strand breaks in the sperm DNA, therefore, it is highly sensitive, however it is expensive and difficult to be done as it needs flow </a:t>
            </a:r>
            <a:r>
              <a:rPr lang="en-US" sz="3200" dirty="0" err="1">
                <a:latin typeface="Adobe Garamond Pro Bold" panose="02020702060506020403" pitchFamily="18" charset="0"/>
              </a:rPr>
              <a:t>cytometry</a:t>
            </a:r>
            <a:r>
              <a:rPr lang="en-US" sz="3200" dirty="0">
                <a:latin typeface="Adobe Garamond Pro Bold" panose="02020702060506020403" pitchFamily="18" charset="0"/>
              </a:rPr>
              <a:t> and fluorescent microscopy.</a:t>
            </a:r>
          </a:p>
          <a:p>
            <a:pPr algn="just"/>
            <a:endParaRPr lang="en-US" sz="1800" dirty="0">
              <a:latin typeface="Adobe Garamond Pro Bold" panose="02020702060506020403" pitchFamily="18" charset="0"/>
            </a:endParaRPr>
          </a:p>
          <a:p>
            <a:pPr algn="just"/>
            <a:endParaRPr lang="en-US" sz="1600" dirty="0">
              <a:latin typeface="Adobe Garamond Pro Bold" panose="02020702060506020403" pitchFamily="18" charset="0"/>
            </a:endParaRPr>
          </a:p>
          <a:p>
            <a:pPr marL="0" indent="0" algn="just">
              <a:buNone/>
            </a:pPr>
            <a:endParaRPr lang="en-US" sz="1600" dirty="0">
              <a:latin typeface="Adobe Garamond Pro Bold" panose="02020702060506020403" pitchFamily="18" charset="0"/>
            </a:endParaRPr>
          </a:p>
          <a:p>
            <a:pPr marL="0" indent="0" algn="just">
              <a:buNone/>
            </a:pPr>
            <a:r>
              <a:rPr lang="en-US" sz="1600" dirty="0">
                <a:latin typeface="Adobe Garamond Pro Bold" panose="02020702060506020403" pitchFamily="18" charset="0"/>
              </a:rPr>
              <a:t>                                                                              </a:t>
            </a:r>
            <a:r>
              <a:rPr lang="en-US" sz="1400" dirty="0">
                <a:latin typeface="Adobe Garamond Pro Bold" panose="02020702060506020403" pitchFamily="18" charset="0"/>
              </a:rPr>
              <a:t>Sharma, R., Ahmad, G., Esteves, S. C., &amp; Agarwal, A. (2016)</a:t>
            </a:r>
          </a:p>
        </p:txBody>
      </p:sp>
    </p:spTree>
    <p:extLst>
      <p:ext uri="{BB962C8B-B14F-4D97-AF65-F5344CB8AC3E}">
        <p14:creationId xmlns:p14="http://schemas.microsoft.com/office/powerpoint/2010/main" val="816522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561" y="396777"/>
            <a:ext cx="5648959" cy="5934580"/>
          </a:xfrm>
        </p:spPr>
      </p:pic>
    </p:spTree>
    <p:extLst>
      <p:ext uri="{BB962C8B-B14F-4D97-AF65-F5344CB8AC3E}">
        <p14:creationId xmlns:p14="http://schemas.microsoft.com/office/powerpoint/2010/main" val="1607569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386"/>
            <a:ext cx="10515600" cy="1325563"/>
          </a:xfrm>
        </p:spPr>
        <p:txBody>
          <a:bodyPr/>
          <a:lstStyle/>
          <a:p>
            <a:r>
              <a:rPr lang="en-US" b="1" dirty="0">
                <a:latin typeface="Adobe Garamond Pro Bold" panose="02020702060506020403" pitchFamily="18" charset="0"/>
              </a:rPr>
              <a:t>Sperm Chromatin Structure Assay (SCSA)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9949"/>
            <a:ext cx="10515600" cy="4351338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dirty="0">
                <a:latin typeface="Adobe Garamond Pro Bold" panose="02020702060506020403" pitchFamily="18" charset="0"/>
              </a:rPr>
              <a:t> It detects indirectly the damaged sperm DNA.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dirty="0">
                <a:latin typeface="Adobe Garamond Pro Bold" panose="02020702060506020403" pitchFamily="18" charset="0"/>
              </a:rPr>
              <a:t> It is based on the susceptibility of DNA breaks to acid denaturation.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dirty="0">
                <a:latin typeface="Adobe Garamond Pro Bold" panose="02020702060506020403" pitchFamily="18" charset="0"/>
              </a:rPr>
              <a:t> Low pH treatment opens the DNA strands at the sites of breaks.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dirty="0">
                <a:latin typeface="Adobe Garamond Pro Bold" panose="02020702060506020403" pitchFamily="18" charset="0"/>
              </a:rPr>
              <a:t> This utilizes the metachromatic properties of </a:t>
            </a:r>
            <a:r>
              <a:rPr lang="en-US" dirty="0" err="1">
                <a:latin typeface="Adobe Garamond Pro Bold" panose="02020702060506020403" pitchFamily="18" charset="0"/>
              </a:rPr>
              <a:t>acridine</a:t>
            </a:r>
            <a:r>
              <a:rPr lang="en-US" dirty="0">
                <a:latin typeface="Adobe Garamond Pro Bold" panose="02020702060506020403" pitchFamily="18" charset="0"/>
              </a:rPr>
              <a:t> orange to distinguish Single stranded “damaged” (</a:t>
            </a:r>
            <a:r>
              <a:rPr lang="en-US" dirty="0">
                <a:solidFill>
                  <a:srgbClr val="FF0000"/>
                </a:solidFill>
                <a:latin typeface="Adobe Garamond Pro Bold" panose="02020702060506020403" pitchFamily="18" charset="0"/>
              </a:rPr>
              <a:t>Red fluorescence</a:t>
            </a:r>
            <a:r>
              <a:rPr lang="en-US" dirty="0">
                <a:latin typeface="Adobe Garamond Pro Bold" panose="02020702060506020403" pitchFamily="18" charset="0"/>
              </a:rPr>
              <a:t>) and Double stranded DNA “intact” (</a:t>
            </a:r>
            <a:r>
              <a:rPr lang="en-US" dirty="0">
                <a:solidFill>
                  <a:srgbClr val="92D050"/>
                </a:solidFill>
                <a:latin typeface="Adobe Garamond Pro Bold" panose="02020702060506020403" pitchFamily="18" charset="0"/>
              </a:rPr>
              <a:t>Green fluorescence</a:t>
            </a:r>
            <a:r>
              <a:rPr lang="en-US" dirty="0">
                <a:latin typeface="Adobe Garamond Pro Bold" panose="02020702060506020403" pitchFamily="18" charset="0"/>
              </a:rPr>
              <a:t>).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dirty="0">
                <a:latin typeface="Adobe Garamond Pro Bold" panose="02020702060506020403" pitchFamily="18" charset="0"/>
              </a:rPr>
              <a:t> The </a:t>
            </a:r>
            <a:r>
              <a:rPr lang="en-US" b="1" dirty="0">
                <a:latin typeface="Adobe Garamond Pro Bold" panose="02020702060506020403" pitchFamily="18" charset="0"/>
              </a:rPr>
              <a:t>DNA Fragmentation Index (DFI) </a:t>
            </a:r>
            <a:r>
              <a:rPr lang="en-US" dirty="0">
                <a:latin typeface="Adobe Garamond Pro Bold" panose="02020702060506020403" pitchFamily="18" charset="0"/>
              </a:rPr>
              <a:t>is the ratio of percentage of sperms showing </a:t>
            </a:r>
            <a:r>
              <a:rPr lang="en-US" b="1" dirty="0">
                <a:solidFill>
                  <a:srgbClr val="FF0000"/>
                </a:solidFill>
                <a:latin typeface="Adobe Garamond Pro Bold" panose="02020702060506020403" pitchFamily="18" charset="0"/>
              </a:rPr>
              <a:t>Red</a:t>
            </a:r>
            <a:r>
              <a:rPr lang="en-US" dirty="0">
                <a:latin typeface="Adobe Garamond Pro Bold" panose="02020702060506020403" pitchFamily="18" charset="0"/>
              </a:rPr>
              <a:t> fluorescence</a:t>
            </a:r>
            <a:r>
              <a:rPr lang="en-US" b="1" dirty="0">
                <a:latin typeface="Adobe Garamond Pro Bold" panose="02020702060506020403" pitchFamily="18" charset="0"/>
              </a:rPr>
              <a:t>/</a:t>
            </a:r>
            <a:r>
              <a:rPr lang="en-US" dirty="0">
                <a:latin typeface="Adobe Garamond Pro Bold" panose="02020702060506020403" pitchFamily="18" charset="0"/>
              </a:rPr>
              <a:t> Total fluorescence (</a:t>
            </a:r>
            <a:r>
              <a:rPr lang="en-US" b="1" dirty="0">
                <a:solidFill>
                  <a:srgbClr val="FF0000"/>
                </a:solidFill>
                <a:latin typeface="Adobe Garamond Pro Bold" panose="02020702060506020403" pitchFamily="18" charset="0"/>
              </a:rPr>
              <a:t>Red</a:t>
            </a:r>
            <a:r>
              <a:rPr lang="en-US" b="1" dirty="0">
                <a:latin typeface="Adobe Garamond Pro Bold" panose="02020702060506020403" pitchFamily="18" charset="0"/>
              </a:rPr>
              <a:t> + </a:t>
            </a:r>
            <a:r>
              <a:rPr lang="en-US" b="1" dirty="0">
                <a:solidFill>
                  <a:srgbClr val="92D050"/>
                </a:solidFill>
                <a:latin typeface="Adobe Garamond Pro Bold" panose="02020702060506020403" pitchFamily="18" charset="0"/>
              </a:rPr>
              <a:t>Green</a:t>
            </a:r>
            <a:r>
              <a:rPr lang="en-US" dirty="0">
                <a:latin typeface="Adobe Garamond Pro Bold" panose="02020702060506020403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554549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9176" y="749150"/>
            <a:ext cx="10515600" cy="1325563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>
                <a:latin typeface="Adobe Garamond Pro Bold" panose="02020702060506020403" pitchFamily="18" charset="0"/>
              </a:rPr>
              <a:t>A DNA  fragmentation index of ≥25% predicts negative pregnancy outcomes.</a:t>
            </a:r>
            <a:br>
              <a:rPr lang="en-US" sz="3600" dirty="0">
                <a:latin typeface="Adobe Garamond Pro Bold" panose="02020702060506020403" pitchFamily="18" charset="0"/>
              </a:rPr>
            </a:br>
            <a:r>
              <a:rPr lang="en-US" sz="3600" dirty="0"/>
              <a:t>                                                                           </a:t>
            </a:r>
            <a:r>
              <a:rPr lang="en-US" sz="2000" i="1" dirty="0" err="1">
                <a:latin typeface="Adobe Garamond Pro Bold" panose="02020702060506020403" pitchFamily="18" charset="0"/>
              </a:rPr>
              <a:t>Evenson</a:t>
            </a:r>
            <a:r>
              <a:rPr lang="en-US" sz="2000" i="1" dirty="0">
                <a:latin typeface="Adobe Garamond Pro Bold" panose="02020702060506020403" pitchFamily="18" charset="0"/>
              </a:rPr>
              <a:t> DP (2013)</a:t>
            </a:r>
            <a:br>
              <a:rPr lang="en-US" sz="2000" i="1" dirty="0">
                <a:latin typeface="Adobe Garamond Pro Bold" panose="02020702060506020403" pitchFamily="18" charset="0"/>
              </a:rPr>
            </a:br>
            <a:endParaRPr lang="en-US" sz="3600" i="1" dirty="0">
              <a:latin typeface="Adobe Garamond Pro Bold" panose="02020702060506020403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586" y="1911927"/>
            <a:ext cx="6710869" cy="41147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flipH="1">
            <a:off x="3894228" y="6026629"/>
            <a:ext cx="3459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dobe Garamond Pro Bold" panose="02020702060506020403" pitchFamily="18" charset="0"/>
              </a:rPr>
              <a:t>Sperm Chromatin Structure Assay</a:t>
            </a:r>
            <a:endParaRPr lang="en-US" dirty="0"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8577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dobe Garamond Pro Bold" panose="02020702060506020403" pitchFamily="18" charset="0"/>
              </a:rPr>
              <a:t>Sperm Chromatin Dispersion test “SCD”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>
                <a:latin typeface="Adobe Garamond Pro Bold" panose="02020702060506020403" pitchFamily="18" charset="0"/>
              </a:rPr>
              <a:t>Susceptibility for denaturation of broken strands of DNA.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>
                <a:latin typeface="Adobe Garamond Pro Bold" panose="02020702060506020403" pitchFamily="18" charset="0"/>
              </a:rPr>
              <a:t>The difference in the pattern of Halo around lysed and acid treated nuclear membrane reflects the chromatin structure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89" y="3348506"/>
            <a:ext cx="7921933" cy="319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13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18" y="443346"/>
            <a:ext cx="4982368" cy="602672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0145" y="1427018"/>
            <a:ext cx="5915892" cy="378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729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dobe Garamond Pro Bold" panose="02020702060506020403" pitchFamily="18" charset="0"/>
              </a:rPr>
              <a:t>Comet Assay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dobe Garamond Pro Bold" panose="02020702060506020403" pitchFamily="18" charset="0"/>
              </a:rPr>
              <a:t>Sperm DNA breaks move away from the head region to form comets following electrophoresis, while as intact DNA remains in the actual head position.</a:t>
            </a:r>
            <a:endParaRPr lang="en-US" sz="1800" i="1" dirty="0">
              <a:latin typeface="Adobe Garamond Pro Bold" panose="020207020605060204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66" y="3129566"/>
            <a:ext cx="8655520" cy="333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150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dobe Garamond Pro Bold" panose="02020702060506020403" pitchFamily="18" charset="0"/>
              </a:rPr>
              <a:t>6) </a:t>
            </a:r>
            <a:r>
              <a:rPr lang="en-US" sz="3600" b="1" dirty="0">
                <a:latin typeface="Adobe Garamond Pro Bold" panose="02020702060506020403" pitchFamily="18" charset="0"/>
              </a:rPr>
              <a:t>Strategies To Reduce Sperm DNA Fragmentation: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b="1" dirty="0">
                <a:latin typeface="Adobe Garamond Pro Bold" panose="02020702060506020403" pitchFamily="18" charset="0"/>
              </a:rPr>
              <a:t>Antioxidants.</a:t>
            </a:r>
          </a:p>
          <a:p>
            <a:pPr marL="571500" indent="-571500">
              <a:buFont typeface="+mj-lt"/>
              <a:buAutoNum type="romanUcPeriod"/>
            </a:pPr>
            <a:r>
              <a:rPr lang="en-US" b="1" dirty="0">
                <a:latin typeface="Adobe Garamond Pro Bold" panose="02020702060506020403" pitchFamily="18" charset="0"/>
              </a:rPr>
              <a:t>Modification of life style</a:t>
            </a:r>
          </a:p>
          <a:p>
            <a:pPr marL="571500" indent="-571500">
              <a:buFont typeface="+mj-lt"/>
              <a:buAutoNum type="romanUcPeriod"/>
            </a:pPr>
            <a:r>
              <a:rPr lang="en-US" b="1" dirty="0">
                <a:latin typeface="Adobe Garamond Pro Bold" panose="02020702060506020403" pitchFamily="18" charset="0"/>
              </a:rPr>
              <a:t>Decrease the incidence of iatrogenic SDF.</a:t>
            </a:r>
          </a:p>
          <a:p>
            <a:pPr marL="571500" indent="-571500">
              <a:buFont typeface="+mj-lt"/>
              <a:buAutoNum type="romanUcPeriod"/>
            </a:pPr>
            <a:r>
              <a:rPr lang="en-US" b="1" dirty="0">
                <a:latin typeface="Adobe Garamond Pro Bold" panose="02020702060506020403" pitchFamily="18" charset="0"/>
              </a:rPr>
              <a:t>Decrease exposure to Reactive Oxygen Species.</a:t>
            </a:r>
          </a:p>
          <a:p>
            <a:pPr marL="0" indent="0">
              <a:buNone/>
            </a:pPr>
            <a:endParaRPr lang="en-US" b="1" dirty="0">
              <a:latin typeface="Adobe Garamond Pro Bold" panose="02020702060506020403" pitchFamily="18" charset="0"/>
            </a:endParaRPr>
          </a:p>
          <a:p>
            <a:pPr marL="0" indent="0">
              <a:buNone/>
            </a:pPr>
            <a:endParaRPr lang="en-US" dirty="0">
              <a:latin typeface="Adobe Garamond Pro Bold" panose="02020702060506020403" pitchFamily="18" charset="0"/>
            </a:endParaRPr>
          </a:p>
          <a:p>
            <a:pPr marL="0" indent="0">
              <a:buNone/>
            </a:pPr>
            <a:r>
              <a:rPr lang="en-US" sz="2000" i="1" dirty="0">
                <a:latin typeface="Adobe Garamond Pro Bold" panose="02020702060506020403" pitchFamily="18" charset="0"/>
              </a:rPr>
              <a:t>                                                                                        Sánchez-Martín et al 2013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4885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57250" indent="-857250">
              <a:buFont typeface="+mj-lt"/>
              <a:buAutoNum type="romanUcPeriod"/>
            </a:pPr>
            <a:r>
              <a:rPr lang="en-US" sz="4800" b="1" dirty="0">
                <a:latin typeface="Adobe Garamond Pro Bold" panose="02020702060506020403" pitchFamily="18" charset="0"/>
              </a:rPr>
              <a:t>Antioxidants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dirty="0">
                <a:latin typeface="Adobe Garamond Pro Bold" panose="02020702060506020403" pitchFamily="18" charset="0"/>
              </a:rPr>
              <a:t> It decreases the percentage of DNA fragmentation; and it improves the rates of clinical pregnancies &amp; live birth rates.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>
                <a:latin typeface="Adobe Garamond Pro Bold" panose="02020702060506020403" pitchFamily="18" charset="0"/>
              </a:rPr>
              <a:t>Antioxidants are prescribed for minimum 2 months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>
                <a:latin typeface="Adobe Garamond Pro Bold" panose="02020702060506020403" pitchFamily="18" charset="0"/>
              </a:rPr>
              <a:t>Example of antioxidants: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Adobe Garamond Pro Bold" panose="02020702060506020403" pitchFamily="18" charset="0"/>
              </a:rPr>
              <a:t> Vitamin C 500 mg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Adobe Garamond Pro Bold" panose="02020702060506020403" pitchFamily="18" charset="0"/>
              </a:rPr>
              <a:t> Vitamin E 400 mg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Adobe Garamond Pro Bold" panose="02020702060506020403" pitchFamily="18" charset="0"/>
              </a:rPr>
              <a:t> Folic acid 2 mg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Adobe Garamond Pro Bold" panose="02020702060506020403" pitchFamily="18" charset="0"/>
              </a:rPr>
              <a:t> Zinc 25 mg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latin typeface="Adobe Garamond Pro Bold" panose="02020702060506020403" pitchFamily="18" charset="0"/>
              </a:rPr>
              <a:t> Selenium 26 mcg</a:t>
            </a:r>
            <a:br>
              <a:rPr lang="en-US" dirty="0"/>
            </a:br>
            <a:endParaRPr lang="en-US" dirty="0">
              <a:latin typeface="Adobe Garamond Pro Bold" panose="02020702060506020403" pitchFamily="18" charset="0"/>
            </a:endParaRPr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601532" y="6272011"/>
            <a:ext cx="4159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i="1"/>
              <a:t>Esteves &amp; Agarwal. Int Braz J Urol 2011.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45417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33341"/>
            <a:ext cx="10515600" cy="295097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2800" b="1" dirty="0">
                <a:latin typeface="Adobe Garamond Pro Bold" panose="02020702060506020403" pitchFamily="18" charset="0"/>
              </a:rPr>
              <a:t>II. Modification of life style: </a:t>
            </a:r>
            <a:r>
              <a:rPr lang="en-US" sz="11200" dirty="0">
                <a:latin typeface="Adobe Garamond Pro Bold" panose="02020702060506020403" pitchFamily="18" charset="0"/>
              </a:rPr>
              <a:t>Through cessation of smoking, better diet,…</a:t>
            </a:r>
          </a:p>
          <a:p>
            <a:pPr marL="0" indent="0">
              <a:buNone/>
            </a:pPr>
            <a:endParaRPr lang="en-US" sz="9600" dirty="0">
              <a:latin typeface="Adobe Garamond Pro Bold" panose="02020702060506020403" pitchFamily="18" charset="0"/>
            </a:endParaRPr>
          </a:p>
          <a:p>
            <a:pPr marL="0" indent="0">
              <a:buNone/>
            </a:pPr>
            <a:r>
              <a:rPr lang="en-US" sz="12800" b="1" dirty="0">
                <a:latin typeface="Adobe Garamond Pro Bold" panose="02020702060506020403" pitchFamily="18" charset="0"/>
                <a:sym typeface="Symbol" panose="05050102010706020507" pitchFamily="18" charset="2"/>
              </a:rPr>
              <a:t>. </a:t>
            </a:r>
            <a:r>
              <a:rPr lang="en-US" sz="12800" b="1" dirty="0">
                <a:latin typeface="Adobe Garamond Pro Bold" panose="02020702060506020403" pitchFamily="18" charset="0"/>
              </a:rPr>
              <a:t>Decrease the incidence of iatrogenic Sperm DNA Fragmentation: </a:t>
            </a:r>
          </a:p>
          <a:p>
            <a:r>
              <a:rPr lang="en-US" sz="11200" b="1" dirty="0">
                <a:latin typeface="Adobe Garamond Pro Bold" panose="02020702060506020403" pitchFamily="18" charset="0"/>
              </a:rPr>
              <a:t>Avoid iatrogenic SDF during lab sperm handling.</a:t>
            </a:r>
          </a:p>
          <a:p>
            <a:r>
              <a:rPr lang="en-US" sz="11200" b="1" dirty="0">
                <a:latin typeface="Adobe Garamond Pro Bold" panose="02020702060506020403" pitchFamily="18" charset="0"/>
              </a:rPr>
              <a:t>Density gradient centrifugation:</a:t>
            </a:r>
            <a:r>
              <a:rPr lang="en-US" sz="11200" dirty="0">
                <a:latin typeface="Adobe Garamond Pro Bold" panose="02020702060506020403" pitchFamily="18" charset="0"/>
              </a:rPr>
              <a:t> 22%-44% reduction in SDF</a:t>
            </a:r>
          </a:p>
          <a:p>
            <a:endParaRPr lang="en-US" sz="11200" dirty="0">
              <a:latin typeface="Adobe Garamond Pro Bold" panose="02020702060506020403" pitchFamily="18" charset="0"/>
            </a:endParaRPr>
          </a:p>
          <a:p>
            <a:pPr marL="0" indent="0">
              <a:buNone/>
            </a:pPr>
            <a:endParaRPr lang="en-US" sz="11200" dirty="0">
              <a:latin typeface="Adobe Garamond Pro Bold" panose="02020702060506020403" pitchFamily="18" charset="0"/>
            </a:endParaRPr>
          </a:p>
          <a:p>
            <a:pPr marL="0" indent="0">
              <a:buNone/>
            </a:pPr>
            <a:endParaRPr lang="en-US" sz="11200" dirty="0">
              <a:latin typeface="Adobe Garamond Pro Bold" panose="02020702060506020403" pitchFamily="18" charset="0"/>
            </a:endParaRPr>
          </a:p>
          <a:p>
            <a:pPr marL="0" indent="0">
              <a:buNone/>
            </a:pPr>
            <a:endParaRPr lang="en-US" sz="11200" dirty="0"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2627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Adobe Garamond Pro Bold" panose="02020702060506020403" pitchFamily="18" charset="0"/>
              </a:rPr>
              <a:t>IV. Decrease exposure to Reactive Oxygen Species:</a:t>
            </a:r>
            <a:br>
              <a:rPr lang="en-US" sz="3600" b="1" dirty="0">
                <a:latin typeface="Adobe Garamond Pro Bold" panose="02020702060506020403" pitchFamily="18" charset="0"/>
              </a:rPr>
            </a:br>
            <a:endParaRPr lang="en-US" sz="3600" b="1" dirty="0">
              <a:latin typeface="Adobe Garamond Pro Bold" panose="020207020605060204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b="1" dirty="0"/>
              <a:t> </a:t>
            </a:r>
            <a:r>
              <a:rPr lang="en-US" sz="3600" b="1" dirty="0">
                <a:latin typeface="Adobe Garamond Pro Bold" panose="02020702060506020403" pitchFamily="18" charset="0"/>
              </a:rPr>
              <a:t>Decrease Abstinence period: </a:t>
            </a:r>
            <a:r>
              <a:rPr lang="en-US" dirty="0">
                <a:latin typeface="Adobe Garamond Pro Bold" panose="02020702060506020403" pitchFamily="18" charset="0"/>
              </a:rPr>
              <a:t>Serial ejaculation every </a:t>
            </a:r>
          </a:p>
          <a:p>
            <a:pPr marL="0" indent="0">
              <a:buNone/>
            </a:pPr>
            <a:r>
              <a:rPr lang="en-US" dirty="0">
                <a:latin typeface="Adobe Garamond Pro Bold" panose="02020702060506020403" pitchFamily="18" charset="0"/>
              </a:rPr>
              <a:t>24 hours for 4 days reduces SDF by 25%.</a:t>
            </a:r>
          </a:p>
          <a:p>
            <a:pPr marL="0" indent="0">
              <a:buNone/>
            </a:pPr>
            <a:endParaRPr lang="en-US" dirty="0">
              <a:latin typeface="Adobe Garamond Pro Bold" panose="02020702060506020403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Adobe Garamond Pro Bold" panose="02020702060506020403" pitchFamily="18" charset="0"/>
              </a:rPr>
              <a:t> </a:t>
            </a:r>
            <a:r>
              <a:rPr lang="en-US" sz="3600" b="1" dirty="0">
                <a:latin typeface="Adobe Garamond Pro Bold" panose="02020702060506020403" pitchFamily="18" charset="0"/>
              </a:rPr>
              <a:t>Treatment of Male Genital Tract Infections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3600" dirty="0">
              <a:latin typeface="Adobe Garamond Pro Bold" panose="02020702060506020403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3600" dirty="0">
                <a:latin typeface="Adobe Garamond Pro Bold" panose="02020702060506020403" pitchFamily="18" charset="0"/>
              </a:rPr>
              <a:t> </a:t>
            </a:r>
            <a:r>
              <a:rPr lang="en-US" sz="3600" b="1" dirty="0">
                <a:latin typeface="Adobe Garamond Pro Bold" panose="02020702060506020403" pitchFamily="18" charset="0"/>
              </a:rPr>
              <a:t>Management of varicocele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3600" b="1" dirty="0">
              <a:latin typeface="Adobe Garamond Pro Bold" panose="02020702060506020403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3600" b="1" dirty="0">
                <a:latin typeface="Adobe Garamond Pro Bold" panose="02020702060506020403" pitchFamily="18" charset="0"/>
              </a:rPr>
              <a:t> Testicular Sperm Aspiration </a:t>
            </a:r>
            <a:r>
              <a:rPr lang="en-US" sz="3600" b="1" dirty="0"/>
              <a:t>(</a:t>
            </a:r>
            <a:r>
              <a:rPr lang="en-US" sz="3600" b="1" dirty="0">
                <a:latin typeface="Adobe Garamond Pro Bold" panose="02020702060506020403" pitchFamily="18" charset="0"/>
              </a:rPr>
              <a:t>TESA)</a:t>
            </a:r>
            <a:endParaRPr lang="en-US" sz="3200" b="1" dirty="0">
              <a:latin typeface="Adobe Garamond Pro Bold" panose="02020702060506020403" pitchFamily="18" charset="0"/>
            </a:endParaRPr>
          </a:p>
          <a:p>
            <a:pPr marL="0" indent="0">
              <a:buNone/>
            </a:pPr>
            <a:endParaRPr lang="en-US" sz="1900" i="1" dirty="0"/>
          </a:p>
          <a:p>
            <a:pPr marL="0" indent="0">
              <a:buNone/>
            </a:pPr>
            <a:r>
              <a:rPr lang="en-US" sz="1900" i="1" dirty="0"/>
              <a:t>                                                                             (</a:t>
            </a:r>
            <a:r>
              <a:rPr lang="en-US" sz="1900" i="1" dirty="0" err="1"/>
              <a:t>Gosalbez</a:t>
            </a:r>
            <a:r>
              <a:rPr lang="en-US" sz="1900" i="1" dirty="0"/>
              <a:t> at al. </a:t>
            </a:r>
            <a:r>
              <a:rPr lang="en-US" sz="1900" i="1" dirty="0" err="1"/>
              <a:t>Fertil</a:t>
            </a:r>
            <a:r>
              <a:rPr lang="en-US" sz="1900" i="1" dirty="0"/>
              <a:t> </a:t>
            </a:r>
            <a:r>
              <a:rPr lang="en-US" sz="1900" i="1" dirty="0" err="1"/>
              <a:t>Steril</a:t>
            </a:r>
            <a:r>
              <a:rPr lang="en-US" sz="1900" i="1" dirty="0"/>
              <a:t> 2011)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3200" dirty="0">
              <a:latin typeface="Adobe Garamond Pro Bold" panose="02020702060506020403" pitchFamily="18" charset="0"/>
            </a:endParaRPr>
          </a:p>
          <a:p>
            <a:endParaRPr lang="en-US" dirty="0"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064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atin typeface="Adobe Garamond Pro Bold" panose="02020702060506020403" pitchFamily="18" charset="0"/>
              </a:rPr>
              <a:t>Management of varicocele patients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Adobe Garamond Pro Bold" panose="02020702060506020403" pitchFamily="18" charset="0"/>
              </a:rPr>
              <a:t> According to the </a:t>
            </a:r>
            <a:r>
              <a:rPr lang="en-US" b="1" dirty="0">
                <a:latin typeface="Adobe Garamond Pro Bold" panose="02020702060506020403" pitchFamily="18" charset="0"/>
              </a:rPr>
              <a:t>American Urological Association (AUA)</a:t>
            </a:r>
            <a:r>
              <a:rPr lang="en-US" dirty="0">
                <a:latin typeface="Adobe Garamond Pro Bold" panose="02020702060506020403" pitchFamily="18" charset="0"/>
              </a:rPr>
              <a:t>,</a:t>
            </a:r>
            <a:r>
              <a:rPr lang="en-US" b="1" dirty="0">
                <a:latin typeface="Adobe Garamond Pro Bold" panose="02020702060506020403" pitchFamily="18" charset="0"/>
              </a:rPr>
              <a:t> </a:t>
            </a:r>
            <a:r>
              <a:rPr lang="en-US" dirty="0">
                <a:latin typeface="Adobe Garamond Pro Bold" panose="02020702060506020403" pitchFamily="18" charset="0"/>
              </a:rPr>
              <a:t>the varicocele repair should be limited to male patients complaining of infertility with Grade II or III with the presence of significant DNA fragmentation.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3019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45" y="2854037"/>
            <a:ext cx="6179128" cy="1275051"/>
          </a:xfrm>
        </p:spPr>
        <p:txBody>
          <a:bodyPr>
            <a:normAutofit fontScale="90000"/>
          </a:bodyPr>
          <a:lstStyle/>
          <a:p>
            <a:pPr algn="just"/>
            <a:br>
              <a:rPr lang="en-US" sz="4000" dirty="0">
                <a:latin typeface="Adobe Garamond Pro Bold" panose="02020702060506020403" pitchFamily="18" charset="0"/>
              </a:rPr>
            </a:br>
            <a:br>
              <a:rPr lang="en-US" sz="4000" dirty="0">
                <a:latin typeface="Adobe Garamond Pro Bold" panose="02020702060506020403" pitchFamily="18" charset="0"/>
              </a:rPr>
            </a:br>
            <a:endParaRPr lang="en-US" sz="4000" dirty="0">
              <a:latin typeface="Adobe Garamond Pro Bold" panose="02020702060506020403" pitchFamily="18" charset="0"/>
            </a:endParaRPr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248" y="270456"/>
            <a:ext cx="6147321" cy="5628068"/>
          </a:xfr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449" y="6083938"/>
            <a:ext cx="4959928" cy="69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6081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dobe Garamond Pro Bold" panose="02020702060506020403" pitchFamily="18" charset="0"/>
              </a:rPr>
              <a:t>Testicular Sperm Aspiration </a:t>
            </a:r>
            <a:r>
              <a:rPr lang="en-US" b="1" dirty="0"/>
              <a:t>(</a:t>
            </a:r>
            <a:r>
              <a:rPr lang="en-US" b="1" dirty="0">
                <a:latin typeface="Adobe Garamond Pro Bold" panose="02020702060506020403" pitchFamily="18" charset="0"/>
              </a:rPr>
              <a:t>TESA)</a:t>
            </a:r>
            <a:br>
              <a:rPr lang="en-US" b="1" dirty="0">
                <a:latin typeface="Adobe Garamond Pro Bold" panose="02020702060506020403" pitchFamily="18" charset="0"/>
              </a:rPr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dobe Garamond Pro Bold" panose="02020702060506020403" pitchFamily="18" charset="0"/>
              </a:rPr>
              <a:t>In cases of high Sperm DNA Fragmentation, the Testicular Sperm Aspiration showed 3 or more less DNA fragmentation than in ejaculate sperms.</a:t>
            </a:r>
          </a:p>
          <a:p>
            <a:r>
              <a:rPr lang="en-US" dirty="0">
                <a:latin typeface="Adobe Garamond Pro Bold" panose="02020702060506020403" pitchFamily="18" charset="0"/>
              </a:rPr>
              <a:t>TESA avoids the excess exposure of sperms to Reactive Oxygen Species in the epididymis.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5705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34" y="141668"/>
            <a:ext cx="11089248" cy="65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8635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50" y="141667"/>
            <a:ext cx="10383699" cy="2128122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50" y="2369713"/>
            <a:ext cx="10383699" cy="428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5453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75" y="233849"/>
            <a:ext cx="7585657" cy="2486372"/>
          </a:xfr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41" y="2810373"/>
            <a:ext cx="8538923" cy="341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2674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47" y="112542"/>
            <a:ext cx="8707902" cy="2011680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47" y="2224524"/>
            <a:ext cx="8707902" cy="449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3371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13" y="570733"/>
            <a:ext cx="8770186" cy="54952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40191" y="6156102"/>
            <a:ext cx="18545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err="1">
                <a:solidFill>
                  <a:schemeClr val="accent2">
                    <a:lumMod val="50000"/>
                  </a:schemeClr>
                </a:solidFill>
                <a:latin typeface="Adobe Garamond Pro Bold" panose="02020702060506020403" pitchFamily="18" charset="0"/>
              </a:rPr>
              <a:t>Agarwal</a:t>
            </a:r>
            <a:r>
              <a:rPr lang="fr-FR" sz="1600" i="1" dirty="0">
                <a:solidFill>
                  <a:schemeClr val="accent2">
                    <a:lumMod val="50000"/>
                  </a:schemeClr>
                </a:solidFill>
                <a:latin typeface="Adobe Garamond Pro Bold" panose="02020702060506020403" pitchFamily="18" charset="0"/>
              </a:rPr>
              <a:t> et al.2016</a:t>
            </a:r>
            <a:endParaRPr lang="en-US" sz="1600" i="1" dirty="0">
              <a:solidFill>
                <a:schemeClr val="accent2">
                  <a:lumMod val="50000"/>
                </a:schemeClr>
              </a:solidFill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8771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0932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1409</TotalTime>
  <Words>1011</Words>
  <Application>Microsoft Office PowerPoint</Application>
  <PresentationFormat>Widescreen</PresentationFormat>
  <Paragraphs>117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SPERM DNA FRAGMENTATION IN RECURRENT ICSI FAILURE</vt:lpstr>
      <vt:lpstr>PowerPoint Presentation</vt:lpstr>
      <vt:lpstr>Items to be discussed in Sperm DNA Fragmentation:</vt:lpstr>
      <vt:lpstr>Definition of Sperm DNA Fragmentation</vt:lpstr>
      <vt:lpstr>2) Pathogenesis of SDF:</vt:lpstr>
      <vt:lpstr>PowerPoint Presentation</vt:lpstr>
      <vt:lpstr>Other Risk factors associated with SDF</vt:lpstr>
      <vt:lpstr>3)Sperm DNA fragmentation impaction on fertility: </vt:lpstr>
      <vt:lpstr>PowerPoint Presentation</vt:lpstr>
      <vt:lpstr>PowerPoint Presentation</vt:lpstr>
      <vt:lpstr>PowerPoint Presentation</vt:lpstr>
      <vt:lpstr>4) Who should be offered SDF testing?</vt:lpstr>
      <vt:lpstr>5) Sperm DNA Fragmentation testing:</vt:lpstr>
      <vt:lpstr>Assessment of Sperm DNA Fragmentation is through:</vt:lpstr>
      <vt:lpstr>TUNEL Test (Terminal deoxynucleotidyl transferase dUTP Nick End Labelling)</vt:lpstr>
      <vt:lpstr>PowerPoint Presentation</vt:lpstr>
      <vt:lpstr>Sperm Chromatin Structure Assay (SCSA)</vt:lpstr>
      <vt:lpstr>A DNA  fragmentation index of ≥25% predicts negative pregnancy outcomes.                                                                            Evenson DP (2013) </vt:lpstr>
      <vt:lpstr>Sperm Chromatin Dispersion test “SCD”</vt:lpstr>
      <vt:lpstr>PowerPoint Presentation</vt:lpstr>
      <vt:lpstr>Comet Assay</vt:lpstr>
      <vt:lpstr>6) Strategies To Reduce Sperm DNA Fragmentation:</vt:lpstr>
      <vt:lpstr>Antioxidants</vt:lpstr>
      <vt:lpstr>PowerPoint Presentation</vt:lpstr>
      <vt:lpstr>IV. Decrease exposure to Reactive Oxygen Species: </vt:lpstr>
      <vt:lpstr>Management of varicocele patients</vt:lpstr>
      <vt:lpstr>  </vt:lpstr>
      <vt:lpstr>Testicular Sperm Aspiration (TESA)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CtrlSoft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mohamed elkazaz</dc:creator>
  <cp:lastModifiedBy>mohamed elkazaz</cp:lastModifiedBy>
  <cp:revision>102</cp:revision>
  <dcterms:created xsi:type="dcterms:W3CDTF">2018-04-25T09:30:32Z</dcterms:created>
  <dcterms:modified xsi:type="dcterms:W3CDTF">2018-05-27T21:12:00Z</dcterms:modified>
</cp:coreProperties>
</file>