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diagrams/colors22.xml" ContentType="application/vnd.openxmlformats-officedocument.drawingml.diagramColors+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diagrams/colors11.xml" ContentType="application/vnd.openxmlformats-officedocument.drawingml.diagramColors+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diagrams/quickStyle17.xml" ContentType="application/vnd.openxmlformats-officedocument.drawingml.diagramStyle+xml"/>
  <Override PartName="/ppt/theme/themeOverride1.xml" ContentType="application/vnd.openxmlformats-officedocument.themeOverride+xml"/>
  <Override PartName="/ppt/diagrams/drawing18.xml" ContentType="application/vnd.ms-office.drawingml.diagramDrawing+xml"/>
  <Override PartName="/ppt/tableStyles.xml" ContentType="application/vnd.openxmlformats-officedocument.presentationml.tableStyles+xml"/>
  <Override PartName="/ppt/diagrams/layout17.xml" ContentType="application/vnd.openxmlformats-officedocument.drawingml.diagramLayout+xml"/>
  <Override PartName="/ppt/slides/slide99.xml" ContentType="application/vnd.openxmlformats-officedocument.presentationml.slide+xml"/>
  <Override PartName="/ppt/slides/slide136.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diagrams/quickStyle20.xml" ContentType="application/vnd.openxmlformats-officedocument.drawingml.diagramStyle+xml"/>
  <Override PartName="/ppt/diagrams/drawing21.xml" ContentType="application/vnd.ms-office.drawingml.diagramDrawing+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diagrams/colors4.xml" ContentType="application/vnd.openxmlformats-officedocument.drawingml.diagramColors+xml"/>
  <Override PartName="/ppt/diagrams/colors16.xml" ContentType="application/vnd.openxmlformats-officedocument.drawingml.diagramColors+xml"/>
  <Override PartName="/ppt/diagrams/data18.xml" ContentType="application/vnd.openxmlformats-officedocument.drawingml.diagramData+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diagrams/layout20.xml" ContentType="application/vnd.openxmlformats-officedocument.drawingml.diagramLayout+xml"/>
  <Override PartName="/ppt/diagrams/drawing3.xml" ContentType="application/vnd.ms-office.drawingml.diagramDrawing+xml"/>
  <Override PartName="/ppt/slides/slide55.xml" ContentType="application/vnd.openxmlformats-officedocument.presentationml.slide+xml"/>
  <Override PartName="/ppt/theme/theme2.xml" ContentType="application/vnd.openxmlformats-officedocument.theme+xml"/>
  <Override PartName="/ppt/diagrams/quickStyle3.xml" ContentType="application/vnd.openxmlformats-officedocument.drawingml.diagramStyl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diagrams/data21.xml" ContentType="application/vnd.openxmlformats-officedocument.drawingml.diagramData+xml"/>
  <Default Extension="emf" ContentType="image/x-emf"/>
  <Override PartName="/ppt/presentation.xml" ContentType="application/vnd.openxmlformats-officedocument.presentationml.presentation.main+xml"/>
  <Override PartName="/ppt/slides/slide22.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diagrams/drawing15.xml" ContentType="application/vnd.ms-office.drawingml.diagramDrawing+xml"/>
  <Override PartName="/ppt/slides/slide119.xml" ContentType="application/vnd.openxmlformats-officedocument.presentationml.slide+xml"/>
  <Override PartName="/ppt/slideLayouts/slideLayout10.xml" ContentType="application/vnd.openxmlformats-officedocument.presentationml.slideLayout+xml"/>
  <Override PartName="/ppt/diagrams/drawing8.xml" ContentType="application/vnd.ms-office.drawingml.diagramDrawing+xml"/>
  <Override PartName="/ppt/slides/slide108.xml" ContentType="application/vnd.openxmlformats-officedocument.presentationml.slide+xml"/>
  <Override PartName="/ppt/diagrams/quickStyle8.xml" ContentType="application/vnd.openxmlformats-officedocument.drawingml.diagramStyle+xml"/>
  <Override PartName="/ppt/diagrams/layout14.xml" ContentType="application/vnd.openxmlformats-officedocument.drawingml.diagramLayout+xml"/>
  <Override PartName="/ppt/slides/slide49.xml" ContentType="application/vnd.openxmlformats-officedocument.presentationml.slide+xml"/>
  <Override PartName="/ppt/slides/slide96.xml" ContentType="application/vnd.openxmlformats-officedocument.presentationml.slide+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diagrams/data15.xml" ContentType="application/vnd.openxmlformats-officedocument.drawingml.diagramData+xml"/>
  <Override PartName="/ppt/diagrams/colors20.xml" ContentType="application/vnd.openxmlformats-officedocument.drawingml.diagramColors+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diagrams/data11.xml" ContentType="application/vnd.openxmlformats-officedocument.drawingml.diagramData+xml"/>
  <Override PartName="/ppt/diagrams/quickStyle19.xml" ContentType="application/vnd.openxmlformats-officedocument.drawingml.diagramStyle+xml"/>
  <Override PartName="/ppt/diagrams/data22.xml" ContentType="application/vnd.openxmlformats-officedocument.drawingml.diagramData+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quickStyle15.xml" ContentType="application/vnd.openxmlformats-officedocument.drawingml.diagramStyle+xml"/>
  <Override PartName="/ppt/diagrams/layout19.xml" ContentType="application/vnd.openxmlformats-officedocument.drawingml.diagramLayout+xml"/>
  <Override PartName="/ppt/diagrams/drawing16.xml" ContentType="application/vnd.ms-office.drawingml.diagramDrawing+xml"/>
  <Override PartName="/ppt/slides/slide138.xml" ContentType="application/vnd.openxmlformats-officedocument.presentationml.slide+xml"/>
  <Override PartName="/ppt/diagrams/layout3.xml" ContentType="application/vnd.openxmlformats-officedocument.drawingml.diagramLayout+xml"/>
  <Override PartName="/ppt/diagrams/data4.xml" ContentType="application/vnd.openxmlformats-officedocument.drawingml.diagramData+xml"/>
  <Override PartName="/ppt/diagrams/layout15.xml" ContentType="application/vnd.openxmlformats-officedocument.drawingml.diagramLayout+xml"/>
  <Override PartName="/ppt/diagrams/quickStyle22.xml" ContentType="application/vnd.openxmlformats-officedocument.drawingml.diagramStyle+xml"/>
  <Override PartName="/ppt/diagrams/drawing23.xml" ContentType="application/vnd.ms-office.drawingml.diagramDrawing+xml"/>
  <Override PartName="/ppt/diagrams/drawing9.xml" ContentType="application/vnd.ms-office.drawingml.diagramDrawing+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colors18.xml" ContentType="application/vnd.openxmlformats-officedocument.drawingml.diagramColors+xml"/>
  <Override PartName="/ppt/diagrams/drawing12.xml" ContentType="application/vnd.ms-office.drawingml.diagramDrawing+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diagrams/layout11.xml" ContentType="application/vnd.openxmlformats-officedocument.drawingml.diagramLayout+xml"/>
  <Override PartName="/ppt/diagrams/colors14.xml" ContentType="application/vnd.openxmlformats-officedocument.drawingml.diagramColors+xml"/>
  <Override PartName="/ppt/diagrams/layout22.xml" ContentType="application/vnd.openxmlformats-officedocument.drawingml.diagramLayout+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Override PartName="/ppt/diagrams/data16.xml" ContentType="application/vnd.openxmlformats-officedocument.drawingml.diagramData+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diagrams/colors10.xml" ContentType="application/vnd.openxmlformats-officedocument.drawingml.diagramColors+xml"/>
  <Override PartName="/ppt/diagrams/colors21.xml" ContentType="application/vnd.openxmlformats-officedocument.drawingml.diagramColors+xml"/>
  <Override PartName="/ppt/diagrams/data23.xml" ContentType="application/vnd.openxmlformats-officedocument.drawingml.diagramData+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Default Extension="wav" ContentType="audio/wav"/>
  <Override PartName="/ppt/diagrams/data9.xml" ContentType="application/vnd.openxmlformats-officedocument.drawingml.diagramData+xml"/>
  <Override PartName="/ppt/diagrams/quickStyle16.xml" ContentType="application/vnd.openxmlformats-officedocument.drawingml.diagramStyle+xml"/>
  <Override PartName="/ppt/diagrams/drawing17.xml" ContentType="application/vnd.ms-office.drawingml.diagramDrawing+xml"/>
  <Override PartName="/ppt/slides/slide20.xml" ContentType="application/vnd.openxmlformats-officedocument.presentationml.slide+xml"/>
  <Override PartName="/ppt/diagrams/layout4.xml" ContentType="application/vnd.openxmlformats-officedocument.drawingml.diagramLayout+xml"/>
  <Override PartName="/ppt/slides/slide139.xml" ContentType="application/vnd.openxmlformats-officedocument.presentationml.slide+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diagrams/layout16.xml" ContentType="application/vnd.openxmlformats-officedocument.drawingml.diagramLayout+xml"/>
  <Override PartName="/ppt/diagrams/colors19.xml" ContentType="application/vnd.openxmlformats-officedocument.drawingml.diagramColors+xml"/>
  <Override PartName="/ppt/diagrams/quickStyle23.xml" ContentType="application/vnd.openxmlformats-officedocument.drawingml.diagramStyle+xml"/>
  <Override PartName="/ppt/diagrams/drawing13.xml" ContentType="application/vnd.ms-office.drawingml.diagramDrawing+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diagrams/layout23.xml" ContentType="application/vnd.openxmlformats-officedocument.drawingml.diagramLayout+xml"/>
  <Override PartName="/ppt/diagrams/drawing6.xml" ContentType="application/vnd.ms-office.drawingml.diagramDrawing+xml"/>
  <Override PartName="/ppt/diagrams/drawing20.xml" ContentType="application/vnd.ms-office.drawingml.diagramDrawing+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diagrams/data17.xml" ContentType="application/vnd.openxmlformats-officedocument.drawingml.diagramData+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diagrams/data20.xml" ContentType="application/vnd.openxmlformats-officedocument.drawingml.diagramData+xml"/>
  <Override PartName="/ppt/slides/slide10.xml" ContentType="application/vnd.openxmlformats-officedocument.presentationml.slide+xml"/>
  <Override PartName="/ppt/slides/slide21.xml" ContentType="application/vnd.openxmlformats-officedocument.presentationml.slide+xml"/>
  <Override PartName="/ppt/diagrams/layout5.xml" ContentType="application/vnd.openxmlformats-officedocument.drawingml.diagramLayout+xml"/>
  <Override PartName="/ppt/diagrams/data6.xml" ContentType="application/vnd.openxmlformats-officedocument.drawingml.diagramData+xml"/>
  <Override PartName="/ppt/slides/slide129.xml" ContentType="application/vnd.openxmlformats-officedocument.presentationml.slide+xml"/>
  <Override PartName="/ppt/diagrams/colors8.xml" ContentType="application/vnd.openxmlformats-officedocument.drawingml.diagramColors+xml"/>
  <Override PartName="/ppt/diagrams/quickStyle13.xml" ContentType="application/vnd.openxmlformats-officedocument.drawingml.diagramStyle+xml"/>
  <Override PartName="/ppt/diagrams/drawing14.xml" ContentType="application/vnd.ms-office.drawingml.diagramDrawing+xml"/>
  <Override PartName="/ppt/slides/slide118.xml" ContentType="application/vnd.openxmlformats-officedocument.presentationml.slide+xml"/>
  <Override PartName="/ppt/diagrams/layout13.xml" ContentType="application/vnd.openxmlformats-officedocument.drawingml.diagramLayout+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diagrams/quickStyle7.xml" ContentType="application/vnd.openxmlformats-officedocument.drawingml.diagramStyl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diagrams/colors12.xml" ContentType="application/vnd.openxmlformats-officedocument.drawingml.diagramColors+xml"/>
  <Override PartName="/ppt/diagrams/colors23.xml" ContentType="application/vnd.openxmlformats-officedocument.drawingml.diagramColors+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diagrams/drawing19.xml" ContentType="application/vnd.ms-office.drawingml.diagramDrawing+xml"/>
  <Override PartName="/ppt/slides/slide51.xml" ContentType="application/vnd.openxmlformats-officedocument.presentationml.slide+xml"/>
  <Override PartName="/ppt/diagrams/quickStyle18.xml" ContentType="application/vnd.openxmlformats-officedocument.drawingml.diagramStyle+xml"/>
  <Override PartName="/ppt/slides/slide40.xml" ContentType="application/vnd.openxmlformats-officedocument.presentationml.slide+xml"/>
  <Override PartName="/ppt/diagrams/layout18.xml" ContentType="application/vnd.openxmlformats-officedocument.drawingml.diagramLayout+xml"/>
  <Default Extension="wdp" ContentType="image/vnd.ms-photo"/>
  <Override PartName="/ppt/diagrams/layout2.xml" ContentType="application/vnd.openxmlformats-officedocument.drawingml.diagramLayout+xml"/>
  <Default Extension="vml" ContentType="application/vnd.openxmlformats-officedocument.vmlDrawing"/>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10.xml" ContentType="application/vnd.openxmlformats-officedocument.drawingml.diagramStyle+xml"/>
  <Override PartName="/ppt/diagrams/colors17.xml" ContentType="application/vnd.openxmlformats-officedocument.drawingml.diagramColors+xml"/>
  <Override PartName="/ppt/diagrams/quickStyle21.xml" ContentType="application/vnd.openxmlformats-officedocument.drawingml.diagramStyle+xml"/>
  <Override PartName="/ppt/diagrams/drawing22.xml" ContentType="application/vnd.ms-office.drawingml.diagramDrawing+xml"/>
  <Override PartName="/ppt/diagrams/drawing11.xml" ContentType="application/vnd.ms-office.drawingml.diagramDrawing+xml"/>
  <Override PartName="/ppt/slides/slide78.xml" ContentType="application/vnd.openxmlformats-officedocument.presentationml.slide+xml"/>
  <Override PartName="/ppt/slides/slide115.xml" ContentType="application/vnd.openxmlformats-officedocument.presentationml.slide+xml"/>
  <Override PartName="/ppt/diagrams/data19.xml" ContentType="application/vnd.openxmlformats-officedocument.drawingml.diagramData+xml"/>
  <Override PartName="/ppt/diagrams/layout21.xml" ContentType="application/vnd.openxmlformats-officedocument.drawingml.diagramLayout+xml"/>
  <Override PartName="/docProps/core.xml" ContentType="application/vnd.openxmlformats-package.core-properties+xml"/>
  <Override PartName="/ppt/diagrams/drawing4.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1"/>
  </p:notesMasterIdLst>
  <p:sldIdLst>
    <p:sldId id="435" r:id="rId2"/>
    <p:sldId id="386" r:id="rId3"/>
    <p:sldId id="436" r:id="rId4"/>
    <p:sldId id="437" r:id="rId5"/>
    <p:sldId id="388" r:id="rId6"/>
    <p:sldId id="389" r:id="rId7"/>
    <p:sldId id="438" r:id="rId8"/>
    <p:sldId id="439" r:id="rId9"/>
    <p:sldId id="440" r:id="rId10"/>
    <p:sldId id="442" r:id="rId11"/>
    <p:sldId id="441" r:id="rId12"/>
    <p:sldId id="443" r:id="rId13"/>
    <p:sldId id="444" r:id="rId14"/>
    <p:sldId id="445" r:id="rId15"/>
    <p:sldId id="446" r:id="rId16"/>
    <p:sldId id="447" r:id="rId17"/>
    <p:sldId id="448" r:id="rId18"/>
    <p:sldId id="449" r:id="rId19"/>
    <p:sldId id="450" r:id="rId20"/>
    <p:sldId id="451" r:id="rId21"/>
    <p:sldId id="452" r:id="rId22"/>
    <p:sldId id="453" r:id="rId23"/>
    <p:sldId id="454" r:id="rId24"/>
    <p:sldId id="455" r:id="rId25"/>
    <p:sldId id="456" r:id="rId26"/>
    <p:sldId id="457" r:id="rId27"/>
    <p:sldId id="406" r:id="rId28"/>
    <p:sldId id="407" r:id="rId29"/>
    <p:sldId id="408" r:id="rId30"/>
    <p:sldId id="409" r:id="rId31"/>
    <p:sldId id="410" r:id="rId32"/>
    <p:sldId id="411" r:id="rId33"/>
    <p:sldId id="412" r:id="rId34"/>
    <p:sldId id="413" r:id="rId35"/>
    <p:sldId id="414" r:id="rId36"/>
    <p:sldId id="415" r:id="rId37"/>
    <p:sldId id="416" r:id="rId38"/>
    <p:sldId id="417" r:id="rId39"/>
    <p:sldId id="418" r:id="rId40"/>
    <p:sldId id="419" r:id="rId41"/>
    <p:sldId id="420" r:id="rId42"/>
    <p:sldId id="422" r:id="rId43"/>
    <p:sldId id="423" r:id="rId44"/>
    <p:sldId id="425" r:id="rId45"/>
    <p:sldId id="426" r:id="rId46"/>
    <p:sldId id="427" r:id="rId47"/>
    <p:sldId id="429" r:id="rId48"/>
    <p:sldId id="458" r:id="rId49"/>
    <p:sldId id="284" r:id="rId50"/>
    <p:sldId id="285" r:id="rId51"/>
    <p:sldId id="286" r:id="rId52"/>
    <p:sldId id="287" r:id="rId53"/>
    <p:sldId id="288" r:id="rId54"/>
    <p:sldId id="289" r:id="rId55"/>
    <p:sldId id="290" r:id="rId56"/>
    <p:sldId id="291" r:id="rId57"/>
    <p:sldId id="318" r:id="rId58"/>
    <p:sldId id="319" r:id="rId59"/>
    <p:sldId id="320" r:id="rId60"/>
    <p:sldId id="321" r:id="rId61"/>
    <p:sldId id="322" r:id="rId62"/>
    <p:sldId id="323" r:id="rId63"/>
    <p:sldId id="325" r:id="rId64"/>
    <p:sldId id="326" r:id="rId65"/>
    <p:sldId id="324" r:id="rId66"/>
    <p:sldId id="327" r:id="rId67"/>
    <p:sldId id="329" r:id="rId68"/>
    <p:sldId id="330" r:id="rId69"/>
    <p:sldId id="331" r:id="rId70"/>
    <p:sldId id="332" r:id="rId71"/>
    <p:sldId id="333" r:id="rId72"/>
    <p:sldId id="334" r:id="rId73"/>
    <p:sldId id="335" r:id="rId74"/>
    <p:sldId id="336" r:id="rId75"/>
    <p:sldId id="337" r:id="rId76"/>
    <p:sldId id="338" r:id="rId77"/>
    <p:sldId id="339" r:id="rId78"/>
    <p:sldId id="340" r:id="rId79"/>
    <p:sldId id="430" r:id="rId80"/>
    <p:sldId id="341" r:id="rId81"/>
    <p:sldId id="342" r:id="rId82"/>
    <p:sldId id="431" r:id="rId83"/>
    <p:sldId id="343" r:id="rId84"/>
    <p:sldId id="344" r:id="rId85"/>
    <p:sldId id="345" r:id="rId86"/>
    <p:sldId id="346" r:id="rId87"/>
    <p:sldId id="347" r:id="rId88"/>
    <p:sldId id="348" r:id="rId89"/>
    <p:sldId id="349" r:id="rId90"/>
    <p:sldId id="350" r:id="rId91"/>
    <p:sldId id="351" r:id="rId92"/>
    <p:sldId id="352" r:id="rId93"/>
    <p:sldId id="432" r:id="rId94"/>
    <p:sldId id="353" r:id="rId95"/>
    <p:sldId id="354" r:id="rId96"/>
    <p:sldId id="355" r:id="rId97"/>
    <p:sldId id="356" r:id="rId98"/>
    <p:sldId id="433" r:id="rId99"/>
    <p:sldId id="357" r:id="rId100"/>
    <p:sldId id="358" r:id="rId101"/>
    <p:sldId id="359" r:id="rId102"/>
    <p:sldId id="360" r:id="rId103"/>
    <p:sldId id="361" r:id="rId104"/>
    <p:sldId id="434" r:id="rId105"/>
    <p:sldId id="328" r:id="rId106"/>
    <p:sldId id="362" r:id="rId107"/>
    <p:sldId id="363" r:id="rId108"/>
    <p:sldId id="364" r:id="rId109"/>
    <p:sldId id="365" r:id="rId110"/>
    <p:sldId id="366" r:id="rId111"/>
    <p:sldId id="367" r:id="rId112"/>
    <p:sldId id="368" r:id="rId113"/>
    <p:sldId id="369" r:id="rId114"/>
    <p:sldId id="370" r:id="rId115"/>
    <p:sldId id="372" r:id="rId116"/>
    <p:sldId id="373" r:id="rId117"/>
    <p:sldId id="374" r:id="rId118"/>
    <p:sldId id="371" r:id="rId119"/>
    <p:sldId id="375" r:id="rId120"/>
    <p:sldId id="376" r:id="rId121"/>
    <p:sldId id="378" r:id="rId122"/>
    <p:sldId id="379" r:id="rId123"/>
    <p:sldId id="380" r:id="rId124"/>
    <p:sldId id="377" r:id="rId125"/>
    <p:sldId id="381" r:id="rId126"/>
    <p:sldId id="382" r:id="rId127"/>
    <p:sldId id="383" r:id="rId128"/>
    <p:sldId id="384" r:id="rId129"/>
    <p:sldId id="385" r:id="rId130"/>
    <p:sldId id="292" r:id="rId131"/>
    <p:sldId id="293" r:id="rId132"/>
    <p:sldId id="294" r:id="rId133"/>
    <p:sldId id="295" r:id="rId134"/>
    <p:sldId id="296" r:id="rId135"/>
    <p:sldId id="297" r:id="rId136"/>
    <p:sldId id="298" r:id="rId137"/>
    <p:sldId id="299" r:id="rId138"/>
    <p:sldId id="300" r:id="rId139"/>
    <p:sldId id="301" r:id="rId140"/>
  </p:sldIdLst>
  <p:sldSz cx="10158413"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5F5F5"/>
    <a:srgbClr val="EEEEEE"/>
    <a:srgbClr val="99FF33"/>
    <a:srgbClr val="E0E0E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0" d="100"/>
          <a:sy n="70" d="100"/>
        </p:scale>
        <p:origin x="-294" y="-90"/>
      </p:cViewPr>
      <p:guideLst>
        <p:guide orient="horz" pos="2160"/>
        <p:guide pos="320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A13E84-700E-4342-BCA9-12F83FFEF8F7}" type="doc">
      <dgm:prSet loTypeId="urn:microsoft.com/office/officeart/2005/8/layout/chevron1" loCatId="process" qsTypeId="urn:microsoft.com/office/officeart/2005/8/quickstyle/simple1" qsCatId="simple" csTypeId="urn:microsoft.com/office/officeart/2005/8/colors/accent3_4" csCatId="accent3" phldr="1"/>
      <dgm:spPr/>
    </dgm:pt>
    <dgm:pt modelId="{BC005CF9-5D20-4FC8-B52E-EDC89F494D60}">
      <dgm:prSet phldrT="[Text]" custT="1"/>
      <dgm:spPr/>
      <dgm:t>
        <a:bodyPr/>
        <a:lstStyle/>
        <a:p>
          <a:pPr algn="l"/>
          <a:r>
            <a:rPr lang="en-US" sz="1600" b="1" dirty="0" smtClean="0">
              <a:latin typeface="Calibri" pitchFamily="34" charset="0"/>
              <a:cs typeface="Calibri" pitchFamily="34" charset="0"/>
            </a:rPr>
            <a:t>   TRANSITION METAL COMPLEXES/ORGANOMETALLIC COMPOUNDS  AS  ANTICANCER DRUGS</a:t>
          </a:r>
          <a:endParaRPr lang="en-US" sz="1600" dirty="0"/>
        </a:p>
      </dgm:t>
    </dgm:pt>
    <dgm:pt modelId="{B33D0398-8509-4097-9B96-78A916D78B1E}" type="parTrans" cxnId="{A55FD163-09C2-4117-AA87-FD6DFFFFD1E8}">
      <dgm:prSet/>
      <dgm:spPr/>
      <dgm:t>
        <a:bodyPr/>
        <a:lstStyle/>
        <a:p>
          <a:pPr algn="l"/>
          <a:endParaRPr lang="en-US" sz="1000">
            <a:solidFill>
              <a:schemeClr val="bg1"/>
            </a:solidFill>
          </a:endParaRPr>
        </a:p>
      </dgm:t>
    </dgm:pt>
    <dgm:pt modelId="{737D630F-CF1B-4118-9C9A-41B6DDF4911F}" type="sibTrans" cxnId="{A55FD163-09C2-4117-AA87-FD6DFFFFD1E8}">
      <dgm:prSet/>
      <dgm:spPr/>
      <dgm:t>
        <a:bodyPr/>
        <a:lstStyle/>
        <a:p>
          <a:pPr algn="l"/>
          <a:endParaRPr lang="en-US" sz="1000">
            <a:solidFill>
              <a:schemeClr val="bg1"/>
            </a:solidFill>
          </a:endParaRPr>
        </a:p>
      </dgm:t>
    </dgm:pt>
    <dgm:pt modelId="{A41F0596-89BA-4F2A-B140-1BCDF97ACB2B}" type="pres">
      <dgm:prSet presAssocID="{00A13E84-700E-4342-BCA9-12F83FFEF8F7}" presName="Name0" presStyleCnt="0">
        <dgm:presLayoutVars>
          <dgm:dir/>
          <dgm:animLvl val="lvl"/>
          <dgm:resizeHandles val="exact"/>
        </dgm:presLayoutVars>
      </dgm:prSet>
      <dgm:spPr/>
    </dgm:pt>
    <dgm:pt modelId="{DF4FAE35-6391-4084-811B-64591C29E800}" type="pres">
      <dgm:prSet presAssocID="{BC005CF9-5D20-4FC8-B52E-EDC89F494D60}" presName="parTxOnly" presStyleLbl="node1" presStyleIdx="0" presStyleCnt="1" custLinFactNeighborX="-346">
        <dgm:presLayoutVars>
          <dgm:chMax val="0"/>
          <dgm:chPref val="0"/>
          <dgm:bulletEnabled val="1"/>
        </dgm:presLayoutVars>
      </dgm:prSet>
      <dgm:spPr/>
      <dgm:t>
        <a:bodyPr/>
        <a:lstStyle/>
        <a:p>
          <a:endParaRPr lang="en-US"/>
        </a:p>
      </dgm:t>
    </dgm:pt>
  </dgm:ptLst>
  <dgm:cxnLst>
    <dgm:cxn modelId="{A55FD163-09C2-4117-AA87-FD6DFFFFD1E8}" srcId="{00A13E84-700E-4342-BCA9-12F83FFEF8F7}" destId="{BC005CF9-5D20-4FC8-B52E-EDC89F494D60}" srcOrd="0" destOrd="0" parTransId="{B33D0398-8509-4097-9B96-78A916D78B1E}" sibTransId="{737D630F-CF1B-4118-9C9A-41B6DDF4911F}"/>
    <dgm:cxn modelId="{25C9CC77-B329-41F1-8E04-C2C539ED9376}" type="presOf" srcId="{BC005CF9-5D20-4FC8-B52E-EDC89F494D60}" destId="{DF4FAE35-6391-4084-811B-64591C29E800}" srcOrd="0" destOrd="0" presId="urn:microsoft.com/office/officeart/2005/8/layout/chevron1"/>
    <dgm:cxn modelId="{276B04F0-355E-4ED8-9470-51F386942A54}" type="presOf" srcId="{00A13E84-700E-4342-BCA9-12F83FFEF8F7}" destId="{A41F0596-89BA-4F2A-B140-1BCDF97ACB2B}" srcOrd="0" destOrd="0" presId="urn:microsoft.com/office/officeart/2005/8/layout/chevron1"/>
    <dgm:cxn modelId="{328FBE90-D40A-4F2A-AA7E-C67B851AF8FE}" type="presParOf" srcId="{A41F0596-89BA-4F2A-B140-1BCDF97ACB2B}" destId="{DF4FAE35-6391-4084-811B-64591C29E800}" srcOrd="0" destOrd="0" presId="urn:microsoft.com/office/officeart/2005/8/layout/chevron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0A13E84-700E-4342-BCA9-12F83FFEF8F7}" type="doc">
      <dgm:prSet loTypeId="urn:microsoft.com/office/officeart/2005/8/layout/chevron1" loCatId="process" qsTypeId="urn:microsoft.com/office/officeart/2005/8/quickstyle/simple1" qsCatId="simple" csTypeId="urn:microsoft.com/office/officeart/2005/8/colors/colorful3" csCatId="colorful" phldr="1"/>
      <dgm:spPr/>
    </dgm:pt>
    <dgm:pt modelId="{BC005CF9-5D20-4FC8-B52E-EDC89F494D60}">
      <dgm:prSet phldrT="[Text]" custT="1"/>
      <dgm:spPr/>
      <dgm:t>
        <a:bodyPr/>
        <a:lstStyle/>
        <a:p>
          <a:pPr algn="l"/>
          <a:r>
            <a:rPr lang="en-US" sz="1600" b="1" smtClean="0">
              <a:latin typeface="Calibri" pitchFamily="34" charset="0"/>
              <a:cs typeface="Calibri" pitchFamily="34" charset="0"/>
            </a:rPr>
            <a:t>   TRANSITION METAL COMPLEXES/ORGANOMETALLIC COMPOUNDS  AS  ANTICANCER DRUGS</a:t>
          </a:r>
          <a:endParaRPr lang="en-US" sz="1600"/>
        </a:p>
      </dgm:t>
    </dgm:pt>
    <dgm:pt modelId="{B33D0398-8509-4097-9B96-78A916D78B1E}" type="parTrans" cxnId="{A55FD163-09C2-4117-AA87-FD6DFFFFD1E8}">
      <dgm:prSet/>
      <dgm:spPr/>
      <dgm:t>
        <a:bodyPr/>
        <a:lstStyle/>
        <a:p>
          <a:pPr algn="l"/>
          <a:endParaRPr lang="en-US" sz="1000">
            <a:solidFill>
              <a:schemeClr val="bg1"/>
            </a:solidFill>
          </a:endParaRPr>
        </a:p>
      </dgm:t>
    </dgm:pt>
    <dgm:pt modelId="{737D630F-CF1B-4118-9C9A-41B6DDF4911F}" type="sibTrans" cxnId="{A55FD163-09C2-4117-AA87-FD6DFFFFD1E8}">
      <dgm:prSet/>
      <dgm:spPr/>
      <dgm:t>
        <a:bodyPr/>
        <a:lstStyle/>
        <a:p>
          <a:pPr algn="l"/>
          <a:endParaRPr lang="en-US" sz="1000">
            <a:solidFill>
              <a:schemeClr val="bg1"/>
            </a:solidFill>
          </a:endParaRPr>
        </a:p>
      </dgm:t>
    </dgm:pt>
    <dgm:pt modelId="{A41F0596-89BA-4F2A-B140-1BCDF97ACB2B}" type="pres">
      <dgm:prSet presAssocID="{00A13E84-700E-4342-BCA9-12F83FFEF8F7}" presName="Name0" presStyleCnt="0">
        <dgm:presLayoutVars>
          <dgm:dir/>
          <dgm:animLvl val="lvl"/>
          <dgm:resizeHandles val="exact"/>
        </dgm:presLayoutVars>
      </dgm:prSet>
      <dgm:spPr/>
    </dgm:pt>
    <dgm:pt modelId="{DF4FAE35-6391-4084-811B-64591C29E800}" type="pres">
      <dgm:prSet presAssocID="{BC005CF9-5D20-4FC8-B52E-EDC89F494D60}" presName="parTxOnly" presStyleLbl="node1" presStyleIdx="0" presStyleCnt="1" custLinFactNeighborX="-346">
        <dgm:presLayoutVars>
          <dgm:chMax val="0"/>
          <dgm:chPref val="0"/>
          <dgm:bulletEnabled val="1"/>
        </dgm:presLayoutVars>
      </dgm:prSet>
      <dgm:spPr/>
      <dgm:t>
        <a:bodyPr/>
        <a:lstStyle/>
        <a:p>
          <a:endParaRPr lang="en-US"/>
        </a:p>
      </dgm:t>
    </dgm:pt>
  </dgm:ptLst>
  <dgm:cxnLst>
    <dgm:cxn modelId="{A55FD163-09C2-4117-AA87-FD6DFFFFD1E8}" srcId="{00A13E84-700E-4342-BCA9-12F83FFEF8F7}" destId="{BC005CF9-5D20-4FC8-B52E-EDC89F494D60}" srcOrd="0" destOrd="0" parTransId="{B33D0398-8509-4097-9B96-78A916D78B1E}" sibTransId="{737D630F-CF1B-4118-9C9A-41B6DDF4911F}"/>
    <dgm:cxn modelId="{4246BFA8-8213-4D66-AC37-D7F9A9F6A480}" type="presOf" srcId="{00A13E84-700E-4342-BCA9-12F83FFEF8F7}" destId="{A41F0596-89BA-4F2A-B140-1BCDF97ACB2B}" srcOrd="0" destOrd="0" presId="urn:microsoft.com/office/officeart/2005/8/layout/chevron1"/>
    <dgm:cxn modelId="{32FE2C29-39A6-41BE-B1FA-4C548FAC3E80}" type="presOf" srcId="{BC005CF9-5D20-4FC8-B52E-EDC89F494D60}" destId="{DF4FAE35-6391-4084-811B-64591C29E800}" srcOrd="0" destOrd="0" presId="urn:microsoft.com/office/officeart/2005/8/layout/chevron1"/>
    <dgm:cxn modelId="{0457B7B9-8FCB-4F0E-89E2-CDAF12B45EF3}" type="presParOf" srcId="{A41F0596-89BA-4F2A-B140-1BCDF97ACB2B}" destId="{DF4FAE35-6391-4084-811B-64591C29E800}" srcOrd="0" destOrd="0" presId="urn:microsoft.com/office/officeart/2005/8/layout/chevron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0A13E84-700E-4342-BCA9-12F83FFEF8F7}" type="doc">
      <dgm:prSet loTypeId="urn:microsoft.com/office/officeart/2005/8/layout/chevron1" loCatId="process" qsTypeId="urn:microsoft.com/office/officeart/2005/8/quickstyle/simple1" qsCatId="simple" csTypeId="urn:microsoft.com/office/officeart/2005/8/colors/colorful5" csCatId="colorful" phldr="1"/>
      <dgm:spPr/>
    </dgm:pt>
    <dgm:pt modelId="{BC005CF9-5D20-4FC8-B52E-EDC89F494D60}">
      <dgm:prSet phldrT="[Text]" custT="1"/>
      <dgm:spPr/>
      <dgm:t>
        <a:bodyPr/>
        <a:lstStyle/>
        <a:p>
          <a:pPr algn="l"/>
          <a:r>
            <a:rPr lang="en-US" sz="1600" b="1" smtClean="0">
              <a:latin typeface="Calibri" pitchFamily="34" charset="0"/>
              <a:cs typeface="Calibri" pitchFamily="34" charset="0"/>
            </a:rPr>
            <a:t>   TRANSITION METAL COMPLEXES/ORGANOMETALLIC COMPOUNDS  AS  ANTICANCER DRUGS</a:t>
          </a:r>
          <a:endParaRPr lang="en-US" sz="1600"/>
        </a:p>
      </dgm:t>
    </dgm:pt>
    <dgm:pt modelId="{B33D0398-8509-4097-9B96-78A916D78B1E}" type="parTrans" cxnId="{A55FD163-09C2-4117-AA87-FD6DFFFFD1E8}">
      <dgm:prSet/>
      <dgm:spPr/>
      <dgm:t>
        <a:bodyPr/>
        <a:lstStyle/>
        <a:p>
          <a:pPr algn="l"/>
          <a:endParaRPr lang="en-US" sz="1000">
            <a:solidFill>
              <a:schemeClr val="bg1"/>
            </a:solidFill>
          </a:endParaRPr>
        </a:p>
      </dgm:t>
    </dgm:pt>
    <dgm:pt modelId="{737D630F-CF1B-4118-9C9A-41B6DDF4911F}" type="sibTrans" cxnId="{A55FD163-09C2-4117-AA87-FD6DFFFFD1E8}">
      <dgm:prSet/>
      <dgm:spPr/>
      <dgm:t>
        <a:bodyPr/>
        <a:lstStyle/>
        <a:p>
          <a:pPr algn="l"/>
          <a:endParaRPr lang="en-US" sz="1000">
            <a:solidFill>
              <a:schemeClr val="bg1"/>
            </a:solidFill>
          </a:endParaRPr>
        </a:p>
      </dgm:t>
    </dgm:pt>
    <dgm:pt modelId="{A41F0596-89BA-4F2A-B140-1BCDF97ACB2B}" type="pres">
      <dgm:prSet presAssocID="{00A13E84-700E-4342-BCA9-12F83FFEF8F7}" presName="Name0" presStyleCnt="0">
        <dgm:presLayoutVars>
          <dgm:dir/>
          <dgm:animLvl val="lvl"/>
          <dgm:resizeHandles val="exact"/>
        </dgm:presLayoutVars>
      </dgm:prSet>
      <dgm:spPr/>
    </dgm:pt>
    <dgm:pt modelId="{DF4FAE35-6391-4084-811B-64591C29E800}" type="pres">
      <dgm:prSet presAssocID="{BC005CF9-5D20-4FC8-B52E-EDC89F494D60}" presName="parTxOnly" presStyleLbl="node1" presStyleIdx="0" presStyleCnt="1" custLinFactNeighborX="-346">
        <dgm:presLayoutVars>
          <dgm:chMax val="0"/>
          <dgm:chPref val="0"/>
          <dgm:bulletEnabled val="1"/>
        </dgm:presLayoutVars>
      </dgm:prSet>
      <dgm:spPr/>
      <dgm:t>
        <a:bodyPr/>
        <a:lstStyle/>
        <a:p>
          <a:endParaRPr lang="en-US"/>
        </a:p>
      </dgm:t>
    </dgm:pt>
  </dgm:ptLst>
  <dgm:cxnLst>
    <dgm:cxn modelId="{A55FD163-09C2-4117-AA87-FD6DFFFFD1E8}" srcId="{00A13E84-700E-4342-BCA9-12F83FFEF8F7}" destId="{BC005CF9-5D20-4FC8-B52E-EDC89F494D60}" srcOrd="0" destOrd="0" parTransId="{B33D0398-8509-4097-9B96-78A916D78B1E}" sibTransId="{737D630F-CF1B-4118-9C9A-41B6DDF4911F}"/>
    <dgm:cxn modelId="{6322EF1C-9393-4DF9-AD3A-64E86E072269}" type="presOf" srcId="{00A13E84-700E-4342-BCA9-12F83FFEF8F7}" destId="{A41F0596-89BA-4F2A-B140-1BCDF97ACB2B}" srcOrd="0" destOrd="0" presId="urn:microsoft.com/office/officeart/2005/8/layout/chevron1"/>
    <dgm:cxn modelId="{1993E93D-02D5-4439-8693-8061972D07A0}" type="presOf" srcId="{BC005CF9-5D20-4FC8-B52E-EDC89F494D60}" destId="{DF4FAE35-6391-4084-811B-64591C29E800}" srcOrd="0" destOrd="0" presId="urn:microsoft.com/office/officeart/2005/8/layout/chevron1"/>
    <dgm:cxn modelId="{34B22C77-95C9-4604-B959-A20431DEE3E7}" type="presParOf" srcId="{A41F0596-89BA-4F2A-B140-1BCDF97ACB2B}" destId="{DF4FAE35-6391-4084-811B-64591C29E800}" srcOrd="0" destOrd="0" presId="urn:microsoft.com/office/officeart/2005/8/layout/chevron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0A13E84-700E-4342-BCA9-12F83FFEF8F7}" type="doc">
      <dgm:prSet loTypeId="urn:microsoft.com/office/officeart/2005/8/layout/chevron1" loCatId="process" qsTypeId="urn:microsoft.com/office/officeart/2005/8/quickstyle/simple1" qsCatId="simple" csTypeId="urn:microsoft.com/office/officeart/2005/8/colors/colorful3" csCatId="colorful" phldr="1"/>
      <dgm:spPr/>
    </dgm:pt>
    <dgm:pt modelId="{BC005CF9-5D20-4FC8-B52E-EDC89F494D60}">
      <dgm:prSet phldrT="[Text]" custT="1"/>
      <dgm:spPr/>
      <dgm:t>
        <a:bodyPr/>
        <a:lstStyle/>
        <a:p>
          <a:pPr algn="l"/>
          <a:r>
            <a:rPr lang="en-US" sz="1600" b="1" smtClean="0">
              <a:latin typeface="Calibri" pitchFamily="34" charset="0"/>
              <a:cs typeface="Calibri" pitchFamily="34" charset="0"/>
            </a:rPr>
            <a:t>   TRANSITION METAL COMPLEXES/ORGANOMETALLIC COMPOUNDS  AS  ANTICANCER DRUGS</a:t>
          </a:r>
          <a:endParaRPr lang="en-US" sz="1600"/>
        </a:p>
      </dgm:t>
    </dgm:pt>
    <dgm:pt modelId="{B33D0398-8509-4097-9B96-78A916D78B1E}" type="parTrans" cxnId="{A55FD163-09C2-4117-AA87-FD6DFFFFD1E8}">
      <dgm:prSet/>
      <dgm:spPr/>
      <dgm:t>
        <a:bodyPr/>
        <a:lstStyle/>
        <a:p>
          <a:pPr algn="l"/>
          <a:endParaRPr lang="en-US" sz="1000">
            <a:solidFill>
              <a:schemeClr val="bg1"/>
            </a:solidFill>
          </a:endParaRPr>
        </a:p>
      </dgm:t>
    </dgm:pt>
    <dgm:pt modelId="{737D630F-CF1B-4118-9C9A-41B6DDF4911F}" type="sibTrans" cxnId="{A55FD163-09C2-4117-AA87-FD6DFFFFD1E8}">
      <dgm:prSet/>
      <dgm:spPr/>
      <dgm:t>
        <a:bodyPr/>
        <a:lstStyle/>
        <a:p>
          <a:pPr algn="l"/>
          <a:endParaRPr lang="en-US" sz="1000">
            <a:solidFill>
              <a:schemeClr val="bg1"/>
            </a:solidFill>
          </a:endParaRPr>
        </a:p>
      </dgm:t>
    </dgm:pt>
    <dgm:pt modelId="{A41F0596-89BA-4F2A-B140-1BCDF97ACB2B}" type="pres">
      <dgm:prSet presAssocID="{00A13E84-700E-4342-BCA9-12F83FFEF8F7}" presName="Name0" presStyleCnt="0">
        <dgm:presLayoutVars>
          <dgm:dir/>
          <dgm:animLvl val="lvl"/>
          <dgm:resizeHandles val="exact"/>
        </dgm:presLayoutVars>
      </dgm:prSet>
      <dgm:spPr/>
    </dgm:pt>
    <dgm:pt modelId="{DF4FAE35-6391-4084-811B-64591C29E800}" type="pres">
      <dgm:prSet presAssocID="{BC005CF9-5D20-4FC8-B52E-EDC89F494D60}" presName="parTxOnly" presStyleLbl="node1" presStyleIdx="0" presStyleCnt="1" custLinFactNeighborX="-346">
        <dgm:presLayoutVars>
          <dgm:chMax val="0"/>
          <dgm:chPref val="0"/>
          <dgm:bulletEnabled val="1"/>
        </dgm:presLayoutVars>
      </dgm:prSet>
      <dgm:spPr/>
      <dgm:t>
        <a:bodyPr/>
        <a:lstStyle/>
        <a:p>
          <a:endParaRPr lang="en-US"/>
        </a:p>
      </dgm:t>
    </dgm:pt>
  </dgm:ptLst>
  <dgm:cxnLst>
    <dgm:cxn modelId="{A55FD163-09C2-4117-AA87-FD6DFFFFD1E8}" srcId="{00A13E84-700E-4342-BCA9-12F83FFEF8F7}" destId="{BC005CF9-5D20-4FC8-B52E-EDC89F494D60}" srcOrd="0" destOrd="0" parTransId="{B33D0398-8509-4097-9B96-78A916D78B1E}" sibTransId="{737D630F-CF1B-4118-9C9A-41B6DDF4911F}"/>
    <dgm:cxn modelId="{DA7CC08C-68C1-493B-86E4-DED2B7B773ED}" type="presOf" srcId="{00A13E84-700E-4342-BCA9-12F83FFEF8F7}" destId="{A41F0596-89BA-4F2A-B140-1BCDF97ACB2B}" srcOrd="0" destOrd="0" presId="urn:microsoft.com/office/officeart/2005/8/layout/chevron1"/>
    <dgm:cxn modelId="{2F068D3B-71E5-4A29-A14A-7BC2A7F2E214}" type="presOf" srcId="{BC005CF9-5D20-4FC8-B52E-EDC89F494D60}" destId="{DF4FAE35-6391-4084-811B-64591C29E800}" srcOrd="0" destOrd="0" presId="urn:microsoft.com/office/officeart/2005/8/layout/chevron1"/>
    <dgm:cxn modelId="{C17362AF-A17D-4A60-8296-7138E71D61FC}" type="presParOf" srcId="{A41F0596-89BA-4F2A-B140-1BCDF97ACB2B}" destId="{DF4FAE35-6391-4084-811B-64591C29E800}" srcOrd="0" destOrd="0" presId="urn:microsoft.com/office/officeart/2005/8/layout/chevron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0A13E84-700E-4342-BCA9-12F83FFEF8F7}" type="doc">
      <dgm:prSet loTypeId="urn:microsoft.com/office/officeart/2005/8/layout/chevron1" loCatId="process" qsTypeId="urn:microsoft.com/office/officeart/2005/8/quickstyle/simple1" qsCatId="simple" csTypeId="urn:microsoft.com/office/officeart/2005/8/colors/colorful3" csCatId="colorful" phldr="1"/>
      <dgm:spPr/>
    </dgm:pt>
    <dgm:pt modelId="{BC005CF9-5D20-4FC8-B52E-EDC89F494D60}">
      <dgm:prSet phldrT="[Text]" custT="1"/>
      <dgm:spPr/>
      <dgm:t>
        <a:bodyPr/>
        <a:lstStyle/>
        <a:p>
          <a:pPr algn="l"/>
          <a:r>
            <a:rPr lang="en-US" sz="1600" b="1" smtClean="0">
              <a:latin typeface="Calibri" pitchFamily="34" charset="0"/>
              <a:cs typeface="Calibri" pitchFamily="34" charset="0"/>
            </a:rPr>
            <a:t>   TRANSITION METAL COMPLEXES/ORGANOMETALLIC COMPOUNDS  AS  ANTICANCER DRUGS</a:t>
          </a:r>
          <a:endParaRPr lang="en-US" sz="1600"/>
        </a:p>
      </dgm:t>
    </dgm:pt>
    <dgm:pt modelId="{B33D0398-8509-4097-9B96-78A916D78B1E}" type="parTrans" cxnId="{A55FD163-09C2-4117-AA87-FD6DFFFFD1E8}">
      <dgm:prSet/>
      <dgm:spPr/>
      <dgm:t>
        <a:bodyPr/>
        <a:lstStyle/>
        <a:p>
          <a:pPr algn="l"/>
          <a:endParaRPr lang="en-US" sz="1000">
            <a:solidFill>
              <a:schemeClr val="bg1"/>
            </a:solidFill>
          </a:endParaRPr>
        </a:p>
      </dgm:t>
    </dgm:pt>
    <dgm:pt modelId="{737D630F-CF1B-4118-9C9A-41B6DDF4911F}" type="sibTrans" cxnId="{A55FD163-09C2-4117-AA87-FD6DFFFFD1E8}">
      <dgm:prSet/>
      <dgm:spPr/>
      <dgm:t>
        <a:bodyPr/>
        <a:lstStyle/>
        <a:p>
          <a:pPr algn="l"/>
          <a:endParaRPr lang="en-US" sz="1000">
            <a:solidFill>
              <a:schemeClr val="bg1"/>
            </a:solidFill>
          </a:endParaRPr>
        </a:p>
      </dgm:t>
    </dgm:pt>
    <dgm:pt modelId="{A41F0596-89BA-4F2A-B140-1BCDF97ACB2B}" type="pres">
      <dgm:prSet presAssocID="{00A13E84-700E-4342-BCA9-12F83FFEF8F7}" presName="Name0" presStyleCnt="0">
        <dgm:presLayoutVars>
          <dgm:dir/>
          <dgm:animLvl val="lvl"/>
          <dgm:resizeHandles val="exact"/>
        </dgm:presLayoutVars>
      </dgm:prSet>
      <dgm:spPr/>
    </dgm:pt>
    <dgm:pt modelId="{DF4FAE35-6391-4084-811B-64591C29E800}" type="pres">
      <dgm:prSet presAssocID="{BC005CF9-5D20-4FC8-B52E-EDC89F494D60}" presName="parTxOnly" presStyleLbl="node1" presStyleIdx="0" presStyleCnt="1" custLinFactNeighborX="-346">
        <dgm:presLayoutVars>
          <dgm:chMax val="0"/>
          <dgm:chPref val="0"/>
          <dgm:bulletEnabled val="1"/>
        </dgm:presLayoutVars>
      </dgm:prSet>
      <dgm:spPr/>
      <dgm:t>
        <a:bodyPr/>
        <a:lstStyle/>
        <a:p>
          <a:endParaRPr lang="en-US"/>
        </a:p>
      </dgm:t>
    </dgm:pt>
  </dgm:ptLst>
  <dgm:cxnLst>
    <dgm:cxn modelId="{A55FD163-09C2-4117-AA87-FD6DFFFFD1E8}" srcId="{00A13E84-700E-4342-BCA9-12F83FFEF8F7}" destId="{BC005CF9-5D20-4FC8-B52E-EDC89F494D60}" srcOrd="0" destOrd="0" parTransId="{B33D0398-8509-4097-9B96-78A916D78B1E}" sibTransId="{737D630F-CF1B-4118-9C9A-41B6DDF4911F}"/>
    <dgm:cxn modelId="{F8788BE1-FFB5-44F4-AE1A-732A1EF28332}" type="presOf" srcId="{00A13E84-700E-4342-BCA9-12F83FFEF8F7}" destId="{A41F0596-89BA-4F2A-B140-1BCDF97ACB2B}" srcOrd="0" destOrd="0" presId="urn:microsoft.com/office/officeart/2005/8/layout/chevron1"/>
    <dgm:cxn modelId="{DE9D4898-3026-436E-A266-D2936D277064}" type="presOf" srcId="{BC005CF9-5D20-4FC8-B52E-EDC89F494D60}" destId="{DF4FAE35-6391-4084-811B-64591C29E800}" srcOrd="0" destOrd="0" presId="urn:microsoft.com/office/officeart/2005/8/layout/chevron1"/>
    <dgm:cxn modelId="{8C09081B-7D7C-49CB-859D-9ACF1EA34307}" type="presParOf" srcId="{A41F0596-89BA-4F2A-B140-1BCDF97ACB2B}" destId="{DF4FAE35-6391-4084-811B-64591C29E800}" srcOrd="0" destOrd="0" presId="urn:microsoft.com/office/officeart/2005/8/layout/chevron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0A13E84-700E-4342-BCA9-12F83FFEF8F7}" type="doc">
      <dgm:prSet loTypeId="urn:microsoft.com/office/officeart/2005/8/layout/chevron1" loCatId="process" qsTypeId="urn:microsoft.com/office/officeart/2005/8/quickstyle/simple1" qsCatId="simple" csTypeId="urn:microsoft.com/office/officeart/2005/8/colors/colorful3" csCatId="colorful" phldr="1"/>
      <dgm:spPr/>
    </dgm:pt>
    <dgm:pt modelId="{BC005CF9-5D20-4FC8-B52E-EDC89F494D60}">
      <dgm:prSet phldrT="[Text]" custT="1"/>
      <dgm:spPr/>
      <dgm:t>
        <a:bodyPr/>
        <a:lstStyle/>
        <a:p>
          <a:pPr algn="l"/>
          <a:r>
            <a:rPr lang="en-US" sz="1600" b="1" smtClean="0">
              <a:latin typeface="Calibri" pitchFamily="34" charset="0"/>
              <a:cs typeface="Calibri" pitchFamily="34" charset="0"/>
            </a:rPr>
            <a:t>   TRANSITION METAL COMPLEXES/ORGANOMETALLIC COMPOUNDS  AS  ANTICANCER DRUGS</a:t>
          </a:r>
          <a:endParaRPr lang="en-US" sz="1600"/>
        </a:p>
      </dgm:t>
    </dgm:pt>
    <dgm:pt modelId="{B33D0398-8509-4097-9B96-78A916D78B1E}" type="parTrans" cxnId="{A55FD163-09C2-4117-AA87-FD6DFFFFD1E8}">
      <dgm:prSet/>
      <dgm:spPr/>
      <dgm:t>
        <a:bodyPr/>
        <a:lstStyle/>
        <a:p>
          <a:pPr algn="l"/>
          <a:endParaRPr lang="en-US" sz="1000">
            <a:solidFill>
              <a:schemeClr val="bg1"/>
            </a:solidFill>
          </a:endParaRPr>
        </a:p>
      </dgm:t>
    </dgm:pt>
    <dgm:pt modelId="{737D630F-CF1B-4118-9C9A-41B6DDF4911F}" type="sibTrans" cxnId="{A55FD163-09C2-4117-AA87-FD6DFFFFD1E8}">
      <dgm:prSet/>
      <dgm:spPr/>
      <dgm:t>
        <a:bodyPr/>
        <a:lstStyle/>
        <a:p>
          <a:pPr algn="l"/>
          <a:endParaRPr lang="en-US" sz="1000">
            <a:solidFill>
              <a:schemeClr val="bg1"/>
            </a:solidFill>
          </a:endParaRPr>
        </a:p>
      </dgm:t>
    </dgm:pt>
    <dgm:pt modelId="{A41F0596-89BA-4F2A-B140-1BCDF97ACB2B}" type="pres">
      <dgm:prSet presAssocID="{00A13E84-700E-4342-BCA9-12F83FFEF8F7}" presName="Name0" presStyleCnt="0">
        <dgm:presLayoutVars>
          <dgm:dir/>
          <dgm:animLvl val="lvl"/>
          <dgm:resizeHandles val="exact"/>
        </dgm:presLayoutVars>
      </dgm:prSet>
      <dgm:spPr/>
    </dgm:pt>
    <dgm:pt modelId="{DF4FAE35-6391-4084-811B-64591C29E800}" type="pres">
      <dgm:prSet presAssocID="{BC005CF9-5D20-4FC8-B52E-EDC89F494D60}" presName="parTxOnly" presStyleLbl="node1" presStyleIdx="0" presStyleCnt="1" custLinFactNeighborX="-346">
        <dgm:presLayoutVars>
          <dgm:chMax val="0"/>
          <dgm:chPref val="0"/>
          <dgm:bulletEnabled val="1"/>
        </dgm:presLayoutVars>
      </dgm:prSet>
      <dgm:spPr/>
      <dgm:t>
        <a:bodyPr/>
        <a:lstStyle/>
        <a:p>
          <a:endParaRPr lang="en-US"/>
        </a:p>
      </dgm:t>
    </dgm:pt>
  </dgm:ptLst>
  <dgm:cxnLst>
    <dgm:cxn modelId="{D4304677-91E7-43BE-9481-5FA01E398BDC}" type="presOf" srcId="{00A13E84-700E-4342-BCA9-12F83FFEF8F7}" destId="{A41F0596-89BA-4F2A-B140-1BCDF97ACB2B}" srcOrd="0" destOrd="0" presId="urn:microsoft.com/office/officeart/2005/8/layout/chevron1"/>
    <dgm:cxn modelId="{A55FD163-09C2-4117-AA87-FD6DFFFFD1E8}" srcId="{00A13E84-700E-4342-BCA9-12F83FFEF8F7}" destId="{BC005CF9-5D20-4FC8-B52E-EDC89F494D60}" srcOrd="0" destOrd="0" parTransId="{B33D0398-8509-4097-9B96-78A916D78B1E}" sibTransId="{737D630F-CF1B-4118-9C9A-41B6DDF4911F}"/>
    <dgm:cxn modelId="{3EE5F669-2AE4-4FEB-BFA5-71BB31C65F36}" type="presOf" srcId="{BC005CF9-5D20-4FC8-B52E-EDC89F494D60}" destId="{DF4FAE35-6391-4084-811B-64591C29E800}" srcOrd="0" destOrd="0" presId="urn:microsoft.com/office/officeart/2005/8/layout/chevron1"/>
    <dgm:cxn modelId="{8BA977ED-63E0-49B3-ABA9-528AC0B90030}" type="presParOf" srcId="{A41F0596-89BA-4F2A-B140-1BCDF97ACB2B}" destId="{DF4FAE35-6391-4084-811B-64591C29E800}" srcOrd="0" destOrd="0" presId="urn:microsoft.com/office/officeart/2005/8/layout/chevron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0A13E84-700E-4342-BCA9-12F83FFEF8F7}" type="doc">
      <dgm:prSet loTypeId="urn:microsoft.com/office/officeart/2005/8/layout/chevron1" loCatId="process" qsTypeId="urn:microsoft.com/office/officeart/2005/8/quickstyle/simple1" qsCatId="simple" csTypeId="urn:microsoft.com/office/officeart/2005/8/colors/colorful3" csCatId="colorful" phldr="1"/>
      <dgm:spPr/>
    </dgm:pt>
    <dgm:pt modelId="{BC005CF9-5D20-4FC8-B52E-EDC89F494D60}">
      <dgm:prSet phldrT="[Text]" custT="1"/>
      <dgm:spPr/>
      <dgm:t>
        <a:bodyPr/>
        <a:lstStyle/>
        <a:p>
          <a:pPr algn="l"/>
          <a:r>
            <a:rPr lang="en-US" sz="1600" b="1" smtClean="0">
              <a:latin typeface="Calibri" pitchFamily="34" charset="0"/>
              <a:cs typeface="Calibri" pitchFamily="34" charset="0"/>
            </a:rPr>
            <a:t>   TRANSITION METAL COMPLEXES/ORGANOMETALLIC COMPOUNDS  AS  ANTICANCER DRUGS</a:t>
          </a:r>
          <a:endParaRPr lang="en-US" sz="1600"/>
        </a:p>
      </dgm:t>
    </dgm:pt>
    <dgm:pt modelId="{B33D0398-8509-4097-9B96-78A916D78B1E}" type="parTrans" cxnId="{A55FD163-09C2-4117-AA87-FD6DFFFFD1E8}">
      <dgm:prSet/>
      <dgm:spPr/>
      <dgm:t>
        <a:bodyPr/>
        <a:lstStyle/>
        <a:p>
          <a:pPr algn="l"/>
          <a:endParaRPr lang="en-US" sz="1000">
            <a:solidFill>
              <a:schemeClr val="bg1"/>
            </a:solidFill>
          </a:endParaRPr>
        </a:p>
      </dgm:t>
    </dgm:pt>
    <dgm:pt modelId="{737D630F-CF1B-4118-9C9A-41B6DDF4911F}" type="sibTrans" cxnId="{A55FD163-09C2-4117-AA87-FD6DFFFFD1E8}">
      <dgm:prSet/>
      <dgm:spPr/>
      <dgm:t>
        <a:bodyPr/>
        <a:lstStyle/>
        <a:p>
          <a:pPr algn="l"/>
          <a:endParaRPr lang="en-US" sz="1000">
            <a:solidFill>
              <a:schemeClr val="bg1"/>
            </a:solidFill>
          </a:endParaRPr>
        </a:p>
      </dgm:t>
    </dgm:pt>
    <dgm:pt modelId="{A41F0596-89BA-4F2A-B140-1BCDF97ACB2B}" type="pres">
      <dgm:prSet presAssocID="{00A13E84-700E-4342-BCA9-12F83FFEF8F7}" presName="Name0" presStyleCnt="0">
        <dgm:presLayoutVars>
          <dgm:dir/>
          <dgm:animLvl val="lvl"/>
          <dgm:resizeHandles val="exact"/>
        </dgm:presLayoutVars>
      </dgm:prSet>
      <dgm:spPr/>
    </dgm:pt>
    <dgm:pt modelId="{DF4FAE35-6391-4084-811B-64591C29E800}" type="pres">
      <dgm:prSet presAssocID="{BC005CF9-5D20-4FC8-B52E-EDC89F494D60}" presName="parTxOnly" presStyleLbl="node1" presStyleIdx="0" presStyleCnt="1" custLinFactNeighborX="-346">
        <dgm:presLayoutVars>
          <dgm:chMax val="0"/>
          <dgm:chPref val="0"/>
          <dgm:bulletEnabled val="1"/>
        </dgm:presLayoutVars>
      </dgm:prSet>
      <dgm:spPr/>
      <dgm:t>
        <a:bodyPr/>
        <a:lstStyle/>
        <a:p>
          <a:endParaRPr lang="en-US"/>
        </a:p>
      </dgm:t>
    </dgm:pt>
  </dgm:ptLst>
  <dgm:cxnLst>
    <dgm:cxn modelId="{A55FD163-09C2-4117-AA87-FD6DFFFFD1E8}" srcId="{00A13E84-700E-4342-BCA9-12F83FFEF8F7}" destId="{BC005CF9-5D20-4FC8-B52E-EDC89F494D60}" srcOrd="0" destOrd="0" parTransId="{B33D0398-8509-4097-9B96-78A916D78B1E}" sibTransId="{737D630F-CF1B-4118-9C9A-41B6DDF4911F}"/>
    <dgm:cxn modelId="{C914015E-7707-48F2-8BB9-E614288C7DD0}" type="presOf" srcId="{00A13E84-700E-4342-BCA9-12F83FFEF8F7}" destId="{A41F0596-89BA-4F2A-B140-1BCDF97ACB2B}" srcOrd="0" destOrd="0" presId="urn:microsoft.com/office/officeart/2005/8/layout/chevron1"/>
    <dgm:cxn modelId="{9B8BDC4F-3830-4C12-8C42-44AFB7DEEF8E}" type="presOf" srcId="{BC005CF9-5D20-4FC8-B52E-EDC89F494D60}" destId="{DF4FAE35-6391-4084-811B-64591C29E800}" srcOrd="0" destOrd="0" presId="urn:microsoft.com/office/officeart/2005/8/layout/chevron1"/>
    <dgm:cxn modelId="{EA67ED3B-B7E4-4F8E-8F14-64C6821BBF96}" type="presParOf" srcId="{A41F0596-89BA-4F2A-B140-1BCDF97ACB2B}" destId="{DF4FAE35-6391-4084-811B-64591C29E800}" srcOrd="0" destOrd="0" presId="urn:microsoft.com/office/officeart/2005/8/layout/chevron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0A13E84-700E-4342-BCA9-12F83FFEF8F7}" type="doc">
      <dgm:prSet loTypeId="urn:microsoft.com/office/officeart/2005/8/layout/chevron1" loCatId="process" qsTypeId="urn:microsoft.com/office/officeart/2005/8/quickstyle/simple1" qsCatId="simple" csTypeId="urn:microsoft.com/office/officeart/2005/8/colors/colorful3" csCatId="colorful" phldr="1"/>
      <dgm:spPr/>
    </dgm:pt>
    <dgm:pt modelId="{BC005CF9-5D20-4FC8-B52E-EDC89F494D60}">
      <dgm:prSet phldrT="[Text]" custT="1"/>
      <dgm:spPr/>
      <dgm:t>
        <a:bodyPr/>
        <a:lstStyle/>
        <a:p>
          <a:pPr algn="l"/>
          <a:r>
            <a:rPr lang="en-US" sz="1600" b="1" smtClean="0">
              <a:latin typeface="Calibri" pitchFamily="34" charset="0"/>
              <a:cs typeface="Calibri" pitchFamily="34" charset="0"/>
            </a:rPr>
            <a:t>   TRANSITION METAL COMPLEXES/ORGANOMETALLIC COMPOUNDS  AS  ANTICANCER DRUGS</a:t>
          </a:r>
          <a:endParaRPr lang="en-US" sz="1600"/>
        </a:p>
      </dgm:t>
    </dgm:pt>
    <dgm:pt modelId="{B33D0398-8509-4097-9B96-78A916D78B1E}" type="parTrans" cxnId="{A55FD163-09C2-4117-AA87-FD6DFFFFD1E8}">
      <dgm:prSet/>
      <dgm:spPr/>
      <dgm:t>
        <a:bodyPr/>
        <a:lstStyle/>
        <a:p>
          <a:pPr algn="l"/>
          <a:endParaRPr lang="en-US" sz="1000">
            <a:solidFill>
              <a:schemeClr val="bg1"/>
            </a:solidFill>
          </a:endParaRPr>
        </a:p>
      </dgm:t>
    </dgm:pt>
    <dgm:pt modelId="{737D630F-CF1B-4118-9C9A-41B6DDF4911F}" type="sibTrans" cxnId="{A55FD163-09C2-4117-AA87-FD6DFFFFD1E8}">
      <dgm:prSet/>
      <dgm:spPr/>
      <dgm:t>
        <a:bodyPr/>
        <a:lstStyle/>
        <a:p>
          <a:pPr algn="l"/>
          <a:endParaRPr lang="en-US" sz="1000">
            <a:solidFill>
              <a:schemeClr val="bg1"/>
            </a:solidFill>
          </a:endParaRPr>
        </a:p>
      </dgm:t>
    </dgm:pt>
    <dgm:pt modelId="{A41F0596-89BA-4F2A-B140-1BCDF97ACB2B}" type="pres">
      <dgm:prSet presAssocID="{00A13E84-700E-4342-BCA9-12F83FFEF8F7}" presName="Name0" presStyleCnt="0">
        <dgm:presLayoutVars>
          <dgm:dir/>
          <dgm:animLvl val="lvl"/>
          <dgm:resizeHandles val="exact"/>
        </dgm:presLayoutVars>
      </dgm:prSet>
      <dgm:spPr/>
    </dgm:pt>
    <dgm:pt modelId="{DF4FAE35-6391-4084-811B-64591C29E800}" type="pres">
      <dgm:prSet presAssocID="{BC005CF9-5D20-4FC8-B52E-EDC89F494D60}" presName="parTxOnly" presStyleLbl="node1" presStyleIdx="0" presStyleCnt="1" custLinFactNeighborX="-346">
        <dgm:presLayoutVars>
          <dgm:chMax val="0"/>
          <dgm:chPref val="0"/>
          <dgm:bulletEnabled val="1"/>
        </dgm:presLayoutVars>
      </dgm:prSet>
      <dgm:spPr/>
      <dgm:t>
        <a:bodyPr/>
        <a:lstStyle/>
        <a:p>
          <a:endParaRPr lang="en-US"/>
        </a:p>
      </dgm:t>
    </dgm:pt>
  </dgm:ptLst>
  <dgm:cxnLst>
    <dgm:cxn modelId="{A55FD163-09C2-4117-AA87-FD6DFFFFD1E8}" srcId="{00A13E84-700E-4342-BCA9-12F83FFEF8F7}" destId="{BC005CF9-5D20-4FC8-B52E-EDC89F494D60}" srcOrd="0" destOrd="0" parTransId="{B33D0398-8509-4097-9B96-78A916D78B1E}" sibTransId="{737D630F-CF1B-4118-9C9A-41B6DDF4911F}"/>
    <dgm:cxn modelId="{19D24FE5-B91D-4D62-9904-C02B0C4C8C67}" type="presOf" srcId="{BC005CF9-5D20-4FC8-B52E-EDC89F494D60}" destId="{DF4FAE35-6391-4084-811B-64591C29E800}" srcOrd="0" destOrd="0" presId="urn:microsoft.com/office/officeart/2005/8/layout/chevron1"/>
    <dgm:cxn modelId="{26842201-6106-4A2F-A1D5-9F5A0CEB306B}" type="presOf" srcId="{00A13E84-700E-4342-BCA9-12F83FFEF8F7}" destId="{A41F0596-89BA-4F2A-B140-1BCDF97ACB2B}" srcOrd="0" destOrd="0" presId="urn:microsoft.com/office/officeart/2005/8/layout/chevron1"/>
    <dgm:cxn modelId="{BFE6D2BE-A38C-43C3-806B-682C6940A1F8}" type="presParOf" srcId="{A41F0596-89BA-4F2A-B140-1BCDF97ACB2B}" destId="{DF4FAE35-6391-4084-811B-64591C29E800}" srcOrd="0" destOrd="0" presId="urn:microsoft.com/office/officeart/2005/8/layout/chevron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0A13E84-700E-4342-BCA9-12F83FFEF8F7}" type="doc">
      <dgm:prSet loTypeId="urn:microsoft.com/office/officeart/2005/8/layout/chevron1" loCatId="process" qsTypeId="urn:microsoft.com/office/officeart/2005/8/quickstyle/simple1" qsCatId="simple" csTypeId="urn:microsoft.com/office/officeart/2005/8/colors/colorful3" csCatId="colorful" phldr="1"/>
      <dgm:spPr/>
    </dgm:pt>
    <dgm:pt modelId="{BC005CF9-5D20-4FC8-B52E-EDC89F494D60}">
      <dgm:prSet phldrT="[Text]" custT="1"/>
      <dgm:spPr/>
      <dgm:t>
        <a:bodyPr/>
        <a:lstStyle/>
        <a:p>
          <a:pPr algn="l"/>
          <a:r>
            <a:rPr lang="en-US" sz="1600" b="1" smtClean="0">
              <a:latin typeface="Calibri" pitchFamily="34" charset="0"/>
              <a:cs typeface="Calibri" pitchFamily="34" charset="0"/>
            </a:rPr>
            <a:t>   TRANSITION METAL COMPLEXES/ORGANOMETALLIC COMPOUNDS  AS  ANTICANCER DRUGS</a:t>
          </a:r>
          <a:endParaRPr lang="en-US" sz="1600"/>
        </a:p>
      </dgm:t>
    </dgm:pt>
    <dgm:pt modelId="{B33D0398-8509-4097-9B96-78A916D78B1E}" type="parTrans" cxnId="{A55FD163-09C2-4117-AA87-FD6DFFFFD1E8}">
      <dgm:prSet/>
      <dgm:spPr/>
      <dgm:t>
        <a:bodyPr/>
        <a:lstStyle/>
        <a:p>
          <a:pPr algn="l"/>
          <a:endParaRPr lang="en-US" sz="1000">
            <a:solidFill>
              <a:schemeClr val="bg1"/>
            </a:solidFill>
          </a:endParaRPr>
        </a:p>
      </dgm:t>
    </dgm:pt>
    <dgm:pt modelId="{737D630F-CF1B-4118-9C9A-41B6DDF4911F}" type="sibTrans" cxnId="{A55FD163-09C2-4117-AA87-FD6DFFFFD1E8}">
      <dgm:prSet/>
      <dgm:spPr/>
      <dgm:t>
        <a:bodyPr/>
        <a:lstStyle/>
        <a:p>
          <a:pPr algn="l"/>
          <a:endParaRPr lang="en-US" sz="1000">
            <a:solidFill>
              <a:schemeClr val="bg1"/>
            </a:solidFill>
          </a:endParaRPr>
        </a:p>
      </dgm:t>
    </dgm:pt>
    <dgm:pt modelId="{A41F0596-89BA-4F2A-B140-1BCDF97ACB2B}" type="pres">
      <dgm:prSet presAssocID="{00A13E84-700E-4342-BCA9-12F83FFEF8F7}" presName="Name0" presStyleCnt="0">
        <dgm:presLayoutVars>
          <dgm:dir/>
          <dgm:animLvl val="lvl"/>
          <dgm:resizeHandles val="exact"/>
        </dgm:presLayoutVars>
      </dgm:prSet>
      <dgm:spPr/>
    </dgm:pt>
    <dgm:pt modelId="{DF4FAE35-6391-4084-811B-64591C29E800}" type="pres">
      <dgm:prSet presAssocID="{BC005CF9-5D20-4FC8-B52E-EDC89F494D60}" presName="parTxOnly" presStyleLbl="node1" presStyleIdx="0" presStyleCnt="1" custLinFactNeighborX="-346">
        <dgm:presLayoutVars>
          <dgm:chMax val="0"/>
          <dgm:chPref val="0"/>
          <dgm:bulletEnabled val="1"/>
        </dgm:presLayoutVars>
      </dgm:prSet>
      <dgm:spPr/>
      <dgm:t>
        <a:bodyPr/>
        <a:lstStyle/>
        <a:p>
          <a:endParaRPr lang="en-US"/>
        </a:p>
      </dgm:t>
    </dgm:pt>
  </dgm:ptLst>
  <dgm:cxnLst>
    <dgm:cxn modelId="{70085697-269D-4C49-A3F8-03D8FC84C8E9}" type="presOf" srcId="{00A13E84-700E-4342-BCA9-12F83FFEF8F7}" destId="{A41F0596-89BA-4F2A-B140-1BCDF97ACB2B}" srcOrd="0" destOrd="0" presId="urn:microsoft.com/office/officeart/2005/8/layout/chevron1"/>
    <dgm:cxn modelId="{A55FD163-09C2-4117-AA87-FD6DFFFFD1E8}" srcId="{00A13E84-700E-4342-BCA9-12F83FFEF8F7}" destId="{BC005CF9-5D20-4FC8-B52E-EDC89F494D60}" srcOrd="0" destOrd="0" parTransId="{B33D0398-8509-4097-9B96-78A916D78B1E}" sibTransId="{737D630F-CF1B-4118-9C9A-41B6DDF4911F}"/>
    <dgm:cxn modelId="{5F5165B6-780D-4528-B06A-73031263E03B}" type="presOf" srcId="{BC005CF9-5D20-4FC8-B52E-EDC89F494D60}" destId="{DF4FAE35-6391-4084-811B-64591C29E800}" srcOrd="0" destOrd="0" presId="urn:microsoft.com/office/officeart/2005/8/layout/chevron1"/>
    <dgm:cxn modelId="{5D4A83DE-BC26-44EA-BB84-79B545A2337B}" type="presParOf" srcId="{A41F0596-89BA-4F2A-B140-1BCDF97ACB2B}" destId="{DF4FAE35-6391-4084-811B-64591C29E800}" srcOrd="0" destOrd="0" presId="urn:microsoft.com/office/officeart/2005/8/layout/chevron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0A13E84-700E-4342-BCA9-12F83FFEF8F7}" type="doc">
      <dgm:prSet loTypeId="urn:microsoft.com/office/officeart/2005/8/layout/chevron1" loCatId="process" qsTypeId="urn:microsoft.com/office/officeart/2005/8/quickstyle/simple1" qsCatId="simple" csTypeId="urn:microsoft.com/office/officeart/2005/8/colors/colorful3" csCatId="colorful" phldr="1"/>
      <dgm:spPr/>
    </dgm:pt>
    <dgm:pt modelId="{BC005CF9-5D20-4FC8-B52E-EDC89F494D60}">
      <dgm:prSet phldrT="[Text]" custT="1"/>
      <dgm:spPr/>
      <dgm:t>
        <a:bodyPr/>
        <a:lstStyle/>
        <a:p>
          <a:pPr algn="l"/>
          <a:r>
            <a:rPr lang="en-US" sz="1600" b="1" smtClean="0">
              <a:latin typeface="Calibri" pitchFamily="34" charset="0"/>
              <a:cs typeface="Calibri" pitchFamily="34" charset="0"/>
            </a:rPr>
            <a:t>   TRANSITION METAL COMPLEXES/ORGANOMETALLIC COMPOUNDS  AS  ANTICANCER DRUGS</a:t>
          </a:r>
          <a:endParaRPr lang="en-US" sz="1600"/>
        </a:p>
      </dgm:t>
    </dgm:pt>
    <dgm:pt modelId="{B33D0398-8509-4097-9B96-78A916D78B1E}" type="parTrans" cxnId="{A55FD163-09C2-4117-AA87-FD6DFFFFD1E8}">
      <dgm:prSet/>
      <dgm:spPr/>
      <dgm:t>
        <a:bodyPr/>
        <a:lstStyle/>
        <a:p>
          <a:pPr algn="l"/>
          <a:endParaRPr lang="en-US" sz="1000">
            <a:solidFill>
              <a:schemeClr val="bg1"/>
            </a:solidFill>
          </a:endParaRPr>
        </a:p>
      </dgm:t>
    </dgm:pt>
    <dgm:pt modelId="{737D630F-CF1B-4118-9C9A-41B6DDF4911F}" type="sibTrans" cxnId="{A55FD163-09C2-4117-AA87-FD6DFFFFD1E8}">
      <dgm:prSet/>
      <dgm:spPr/>
      <dgm:t>
        <a:bodyPr/>
        <a:lstStyle/>
        <a:p>
          <a:pPr algn="l"/>
          <a:endParaRPr lang="en-US" sz="1000">
            <a:solidFill>
              <a:schemeClr val="bg1"/>
            </a:solidFill>
          </a:endParaRPr>
        </a:p>
      </dgm:t>
    </dgm:pt>
    <dgm:pt modelId="{A41F0596-89BA-4F2A-B140-1BCDF97ACB2B}" type="pres">
      <dgm:prSet presAssocID="{00A13E84-700E-4342-BCA9-12F83FFEF8F7}" presName="Name0" presStyleCnt="0">
        <dgm:presLayoutVars>
          <dgm:dir/>
          <dgm:animLvl val="lvl"/>
          <dgm:resizeHandles val="exact"/>
        </dgm:presLayoutVars>
      </dgm:prSet>
      <dgm:spPr/>
    </dgm:pt>
    <dgm:pt modelId="{DF4FAE35-6391-4084-811B-64591C29E800}" type="pres">
      <dgm:prSet presAssocID="{BC005CF9-5D20-4FC8-B52E-EDC89F494D60}" presName="parTxOnly" presStyleLbl="node1" presStyleIdx="0" presStyleCnt="1" custLinFactNeighborX="-346">
        <dgm:presLayoutVars>
          <dgm:chMax val="0"/>
          <dgm:chPref val="0"/>
          <dgm:bulletEnabled val="1"/>
        </dgm:presLayoutVars>
      </dgm:prSet>
      <dgm:spPr/>
      <dgm:t>
        <a:bodyPr/>
        <a:lstStyle/>
        <a:p>
          <a:endParaRPr lang="en-US"/>
        </a:p>
      </dgm:t>
    </dgm:pt>
  </dgm:ptLst>
  <dgm:cxnLst>
    <dgm:cxn modelId="{5C07BB78-C41C-41BC-9140-0802C67BCA64}" type="presOf" srcId="{BC005CF9-5D20-4FC8-B52E-EDC89F494D60}" destId="{DF4FAE35-6391-4084-811B-64591C29E800}" srcOrd="0" destOrd="0" presId="urn:microsoft.com/office/officeart/2005/8/layout/chevron1"/>
    <dgm:cxn modelId="{A55FD163-09C2-4117-AA87-FD6DFFFFD1E8}" srcId="{00A13E84-700E-4342-BCA9-12F83FFEF8F7}" destId="{BC005CF9-5D20-4FC8-B52E-EDC89F494D60}" srcOrd="0" destOrd="0" parTransId="{B33D0398-8509-4097-9B96-78A916D78B1E}" sibTransId="{737D630F-CF1B-4118-9C9A-41B6DDF4911F}"/>
    <dgm:cxn modelId="{18AC6298-F945-4ABE-836C-2F77E94C770D}" type="presOf" srcId="{00A13E84-700E-4342-BCA9-12F83FFEF8F7}" destId="{A41F0596-89BA-4F2A-B140-1BCDF97ACB2B}" srcOrd="0" destOrd="0" presId="urn:microsoft.com/office/officeart/2005/8/layout/chevron1"/>
    <dgm:cxn modelId="{BE3DD0CC-8BEA-4A4B-B8C4-056B898438D6}" type="presParOf" srcId="{A41F0596-89BA-4F2A-B140-1BCDF97ACB2B}" destId="{DF4FAE35-6391-4084-811B-64591C29E800}" srcOrd="0" destOrd="0" presId="urn:microsoft.com/office/officeart/2005/8/layout/chevron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0A13E84-700E-4342-BCA9-12F83FFEF8F7}" type="doc">
      <dgm:prSet loTypeId="urn:microsoft.com/office/officeart/2005/8/layout/chevron1" loCatId="process" qsTypeId="urn:microsoft.com/office/officeart/2005/8/quickstyle/simple1" qsCatId="simple" csTypeId="urn:microsoft.com/office/officeart/2005/8/colors/colorful3" csCatId="colorful" phldr="1"/>
      <dgm:spPr/>
    </dgm:pt>
    <dgm:pt modelId="{BC005CF9-5D20-4FC8-B52E-EDC89F494D60}">
      <dgm:prSet phldrT="[Text]" custT="1"/>
      <dgm:spPr/>
      <dgm:t>
        <a:bodyPr/>
        <a:lstStyle/>
        <a:p>
          <a:pPr algn="l"/>
          <a:r>
            <a:rPr lang="en-US" sz="1600" b="1" smtClean="0">
              <a:latin typeface="Calibri" pitchFamily="34" charset="0"/>
              <a:cs typeface="Calibri" pitchFamily="34" charset="0"/>
            </a:rPr>
            <a:t>   TRANSITION METAL COMPLEXES/ORGANOMETALLIC COMPOUNDS  AS  ANTICANCER DRUGS</a:t>
          </a:r>
          <a:endParaRPr lang="en-US" sz="1600"/>
        </a:p>
      </dgm:t>
    </dgm:pt>
    <dgm:pt modelId="{B33D0398-8509-4097-9B96-78A916D78B1E}" type="parTrans" cxnId="{A55FD163-09C2-4117-AA87-FD6DFFFFD1E8}">
      <dgm:prSet/>
      <dgm:spPr/>
      <dgm:t>
        <a:bodyPr/>
        <a:lstStyle/>
        <a:p>
          <a:pPr algn="l"/>
          <a:endParaRPr lang="en-US" sz="1000">
            <a:solidFill>
              <a:schemeClr val="bg1"/>
            </a:solidFill>
          </a:endParaRPr>
        </a:p>
      </dgm:t>
    </dgm:pt>
    <dgm:pt modelId="{737D630F-CF1B-4118-9C9A-41B6DDF4911F}" type="sibTrans" cxnId="{A55FD163-09C2-4117-AA87-FD6DFFFFD1E8}">
      <dgm:prSet/>
      <dgm:spPr/>
      <dgm:t>
        <a:bodyPr/>
        <a:lstStyle/>
        <a:p>
          <a:pPr algn="l"/>
          <a:endParaRPr lang="en-US" sz="1000">
            <a:solidFill>
              <a:schemeClr val="bg1"/>
            </a:solidFill>
          </a:endParaRPr>
        </a:p>
      </dgm:t>
    </dgm:pt>
    <dgm:pt modelId="{A41F0596-89BA-4F2A-B140-1BCDF97ACB2B}" type="pres">
      <dgm:prSet presAssocID="{00A13E84-700E-4342-BCA9-12F83FFEF8F7}" presName="Name0" presStyleCnt="0">
        <dgm:presLayoutVars>
          <dgm:dir/>
          <dgm:animLvl val="lvl"/>
          <dgm:resizeHandles val="exact"/>
        </dgm:presLayoutVars>
      </dgm:prSet>
      <dgm:spPr/>
    </dgm:pt>
    <dgm:pt modelId="{DF4FAE35-6391-4084-811B-64591C29E800}" type="pres">
      <dgm:prSet presAssocID="{BC005CF9-5D20-4FC8-B52E-EDC89F494D60}" presName="parTxOnly" presStyleLbl="node1" presStyleIdx="0" presStyleCnt="1" custLinFactNeighborX="-346">
        <dgm:presLayoutVars>
          <dgm:chMax val="0"/>
          <dgm:chPref val="0"/>
          <dgm:bulletEnabled val="1"/>
        </dgm:presLayoutVars>
      </dgm:prSet>
      <dgm:spPr/>
      <dgm:t>
        <a:bodyPr/>
        <a:lstStyle/>
        <a:p>
          <a:endParaRPr lang="en-US"/>
        </a:p>
      </dgm:t>
    </dgm:pt>
  </dgm:ptLst>
  <dgm:cxnLst>
    <dgm:cxn modelId="{99862877-EC94-47BD-AC86-9A1F91493D45}" type="presOf" srcId="{BC005CF9-5D20-4FC8-B52E-EDC89F494D60}" destId="{DF4FAE35-6391-4084-811B-64591C29E800}" srcOrd="0" destOrd="0" presId="urn:microsoft.com/office/officeart/2005/8/layout/chevron1"/>
    <dgm:cxn modelId="{A55FD163-09C2-4117-AA87-FD6DFFFFD1E8}" srcId="{00A13E84-700E-4342-BCA9-12F83FFEF8F7}" destId="{BC005CF9-5D20-4FC8-B52E-EDC89F494D60}" srcOrd="0" destOrd="0" parTransId="{B33D0398-8509-4097-9B96-78A916D78B1E}" sibTransId="{737D630F-CF1B-4118-9C9A-41B6DDF4911F}"/>
    <dgm:cxn modelId="{D316FE9F-88DE-4D93-A5CF-D9B4D16B0926}" type="presOf" srcId="{00A13E84-700E-4342-BCA9-12F83FFEF8F7}" destId="{A41F0596-89BA-4F2A-B140-1BCDF97ACB2B}" srcOrd="0" destOrd="0" presId="urn:microsoft.com/office/officeart/2005/8/layout/chevron1"/>
    <dgm:cxn modelId="{F4857F76-1F72-4E6B-AC0C-68184E787983}" type="presParOf" srcId="{A41F0596-89BA-4F2A-B140-1BCDF97ACB2B}" destId="{DF4FAE35-6391-4084-811B-64591C29E800}" srcOrd="0" destOrd="0" presId="urn:microsoft.com/office/officeart/2005/8/layout/chevron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0A13E84-700E-4342-BCA9-12F83FFEF8F7}" type="doc">
      <dgm:prSet loTypeId="urn:microsoft.com/office/officeart/2005/8/layout/chevron1" loCatId="process" qsTypeId="urn:microsoft.com/office/officeart/2005/8/quickstyle/simple1" qsCatId="simple" csTypeId="urn:microsoft.com/office/officeart/2005/8/colors/colorful3" csCatId="colorful" phldr="1"/>
      <dgm:spPr/>
    </dgm:pt>
    <dgm:pt modelId="{BC005CF9-5D20-4FC8-B52E-EDC89F494D60}">
      <dgm:prSet phldrT="[Text]" custT="1"/>
      <dgm:spPr/>
      <dgm:t>
        <a:bodyPr/>
        <a:lstStyle/>
        <a:p>
          <a:pPr algn="l"/>
          <a:r>
            <a:rPr lang="en-US" sz="1600" b="1" smtClean="0">
              <a:latin typeface="Calibri" pitchFamily="34" charset="0"/>
              <a:cs typeface="Calibri" pitchFamily="34" charset="0"/>
            </a:rPr>
            <a:t>   TRANSITION METAL COMPLEXES/ORGANOMETALLIC COMPOUNDS  AS  ANTICANCER DRUGS</a:t>
          </a:r>
          <a:endParaRPr lang="en-US" sz="1600"/>
        </a:p>
      </dgm:t>
    </dgm:pt>
    <dgm:pt modelId="{B33D0398-8509-4097-9B96-78A916D78B1E}" type="parTrans" cxnId="{A55FD163-09C2-4117-AA87-FD6DFFFFD1E8}">
      <dgm:prSet/>
      <dgm:spPr/>
      <dgm:t>
        <a:bodyPr/>
        <a:lstStyle/>
        <a:p>
          <a:pPr algn="l"/>
          <a:endParaRPr lang="en-US" sz="1000">
            <a:solidFill>
              <a:schemeClr val="bg1"/>
            </a:solidFill>
          </a:endParaRPr>
        </a:p>
      </dgm:t>
    </dgm:pt>
    <dgm:pt modelId="{737D630F-CF1B-4118-9C9A-41B6DDF4911F}" type="sibTrans" cxnId="{A55FD163-09C2-4117-AA87-FD6DFFFFD1E8}">
      <dgm:prSet/>
      <dgm:spPr/>
      <dgm:t>
        <a:bodyPr/>
        <a:lstStyle/>
        <a:p>
          <a:pPr algn="l"/>
          <a:endParaRPr lang="en-US" sz="1000">
            <a:solidFill>
              <a:schemeClr val="bg1"/>
            </a:solidFill>
          </a:endParaRPr>
        </a:p>
      </dgm:t>
    </dgm:pt>
    <dgm:pt modelId="{A41F0596-89BA-4F2A-B140-1BCDF97ACB2B}" type="pres">
      <dgm:prSet presAssocID="{00A13E84-700E-4342-BCA9-12F83FFEF8F7}" presName="Name0" presStyleCnt="0">
        <dgm:presLayoutVars>
          <dgm:dir/>
          <dgm:animLvl val="lvl"/>
          <dgm:resizeHandles val="exact"/>
        </dgm:presLayoutVars>
      </dgm:prSet>
      <dgm:spPr/>
    </dgm:pt>
    <dgm:pt modelId="{DF4FAE35-6391-4084-811B-64591C29E800}" type="pres">
      <dgm:prSet presAssocID="{BC005CF9-5D20-4FC8-B52E-EDC89F494D60}" presName="parTxOnly" presStyleLbl="node1" presStyleIdx="0" presStyleCnt="1" custLinFactNeighborX="-346">
        <dgm:presLayoutVars>
          <dgm:chMax val="0"/>
          <dgm:chPref val="0"/>
          <dgm:bulletEnabled val="1"/>
        </dgm:presLayoutVars>
      </dgm:prSet>
      <dgm:spPr/>
      <dgm:t>
        <a:bodyPr/>
        <a:lstStyle/>
        <a:p>
          <a:endParaRPr lang="en-US"/>
        </a:p>
      </dgm:t>
    </dgm:pt>
  </dgm:ptLst>
  <dgm:cxnLst>
    <dgm:cxn modelId="{F1B6A3A5-45B4-41C0-BE54-B5AA5D1283BB}" type="presOf" srcId="{BC005CF9-5D20-4FC8-B52E-EDC89F494D60}" destId="{DF4FAE35-6391-4084-811B-64591C29E800}" srcOrd="0" destOrd="0" presId="urn:microsoft.com/office/officeart/2005/8/layout/chevron1"/>
    <dgm:cxn modelId="{E639A162-D2C6-44CC-A59B-02D1E72ECFD0}" type="presOf" srcId="{00A13E84-700E-4342-BCA9-12F83FFEF8F7}" destId="{A41F0596-89BA-4F2A-B140-1BCDF97ACB2B}" srcOrd="0" destOrd="0" presId="urn:microsoft.com/office/officeart/2005/8/layout/chevron1"/>
    <dgm:cxn modelId="{A55FD163-09C2-4117-AA87-FD6DFFFFD1E8}" srcId="{00A13E84-700E-4342-BCA9-12F83FFEF8F7}" destId="{BC005CF9-5D20-4FC8-B52E-EDC89F494D60}" srcOrd="0" destOrd="0" parTransId="{B33D0398-8509-4097-9B96-78A916D78B1E}" sibTransId="{737D630F-CF1B-4118-9C9A-41B6DDF4911F}"/>
    <dgm:cxn modelId="{649AEF15-322F-4C8D-89C7-CC175C691B88}" type="presParOf" srcId="{A41F0596-89BA-4F2A-B140-1BCDF97ACB2B}" destId="{DF4FAE35-6391-4084-811B-64591C29E800}" srcOrd="0" destOrd="0" presId="urn:microsoft.com/office/officeart/2005/8/layout/chevron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0A13E84-700E-4342-BCA9-12F83FFEF8F7}" type="doc">
      <dgm:prSet loTypeId="urn:microsoft.com/office/officeart/2005/8/layout/chevron1" loCatId="process" qsTypeId="urn:microsoft.com/office/officeart/2005/8/quickstyle/simple1" qsCatId="simple" csTypeId="urn:microsoft.com/office/officeart/2005/8/colors/colorful3" csCatId="colorful" phldr="1"/>
      <dgm:spPr/>
    </dgm:pt>
    <dgm:pt modelId="{BC005CF9-5D20-4FC8-B52E-EDC89F494D60}">
      <dgm:prSet phldrT="[Text]" custT="1"/>
      <dgm:spPr/>
      <dgm:t>
        <a:bodyPr/>
        <a:lstStyle/>
        <a:p>
          <a:pPr algn="l"/>
          <a:r>
            <a:rPr lang="en-US" sz="1600" b="1" smtClean="0">
              <a:latin typeface="Calibri" pitchFamily="34" charset="0"/>
              <a:cs typeface="Calibri" pitchFamily="34" charset="0"/>
            </a:rPr>
            <a:t>   TRANSITION METAL COMPLEXES/ORGANOMETALLIC COMPOUNDS  AS  ANTICANCER DRUGS</a:t>
          </a:r>
          <a:endParaRPr lang="en-US" sz="1600"/>
        </a:p>
      </dgm:t>
    </dgm:pt>
    <dgm:pt modelId="{B33D0398-8509-4097-9B96-78A916D78B1E}" type="parTrans" cxnId="{A55FD163-09C2-4117-AA87-FD6DFFFFD1E8}">
      <dgm:prSet/>
      <dgm:spPr/>
      <dgm:t>
        <a:bodyPr/>
        <a:lstStyle/>
        <a:p>
          <a:pPr algn="l"/>
          <a:endParaRPr lang="en-US" sz="1000">
            <a:solidFill>
              <a:schemeClr val="bg1"/>
            </a:solidFill>
          </a:endParaRPr>
        </a:p>
      </dgm:t>
    </dgm:pt>
    <dgm:pt modelId="{737D630F-CF1B-4118-9C9A-41B6DDF4911F}" type="sibTrans" cxnId="{A55FD163-09C2-4117-AA87-FD6DFFFFD1E8}">
      <dgm:prSet/>
      <dgm:spPr/>
      <dgm:t>
        <a:bodyPr/>
        <a:lstStyle/>
        <a:p>
          <a:pPr algn="l"/>
          <a:endParaRPr lang="en-US" sz="1000">
            <a:solidFill>
              <a:schemeClr val="bg1"/>
            </a:solidFill>
          </a:endParaRPr>
        </a:p>
      </dgm:t>
    </dgm:pt>
    <dgm:pt modelId="{A41F0596-89BA-4F2A-B140-1BCDF97ACB2B}" type="pres">
      <dgm:prSet presAssocID="{00A13E84-700E-4342-BCA9-12F83FFEF8F7}" presName="Name0" presStyleCnt="0">
        <dgm:presLayoutVars>
          <dgm:dir/>
          <dgm:animLvl val="lvl"/>
          <dgm:resizeHandles val="exact"/>
        </dgm:presLayoutVars>
      </dgm:prSet>
      <dgm:spPr/>
    </dgm:pt>
    <dgm:pt modelId="{DF4FAE35-6391-4084-811B-64591C29E800}" type="pres">
      <dgm:prSet presAssocID="{BC005CF9-5D20-4FC8-B52E-EDC89F494D60}" presName="parTxOnly" presStyleLbl="node1" presStyleIdx="0" presStyleCnt="1" custLinFactNeighborX="-346">
        <dgm:presLayoutVars>
          <dgm:chMax val="0"/>
          <dgm:chPref val="0"/>
          <dgm:bulletEnabled val="1"/>
        </dgm:presLayoutVars>
      </dgm:prSet>
      <dgm:spPr/>
      <dgm:t>
        <a:bodyPr/>
        <a:lstStyle/>
        <a:p>
          <a:endParaRPr lang="en-US"/>
        </a:p>
      </dgm:t>
    </dgm:pt>
  </dgm:ptLst>
  <dgm:cxnLst>
    <dgm:cxn modelId="{A55FD163-09C2-4117-AA87-FD6DFFFFD1E8}" srcId="{00A13E84-700E-4342-BCA9-12F83FFEF8F7}" destId="{BC005CF9-5D20-4FC8-B52E-EDC89F494D60}" srcOrd="0" destOrd="0" parTransId="{B33D0398-8509-4097-9B96-78A916D78B1E}" sibTransId="{737D630F-CF1B-4118-9C9A-41B6DDF4911F}"/>
    <dgm:cxn modelId="{E873A9F3-B7EA-4BBB-AAA5-8F3F7F57B4AC}" type="presOf" srcId="{BC005CF9-5D20-4FC8-B52E-EDC89F494D60}" destId="{DF4FAE35-6391-4084-811B-64591C29E800}" srcOrd="0" destOrd="0" presId="urn:microsoft.com/office/officeart/2005/8/layout/chevron1"/>
    <dgm:cxn modelId="{34C45E60-EA1B-416A-AA6D-54C59E08034C}" type="presOf" srcId="{00A13E84-700E-4342-BCA9-12F83FFEF8F7}" destId="{A41F0596-89BA-4F2A-B140-1BCDF97ACB2B}" srcOrd="0" destOrd="0" presId="urn:microsoft.com/office/officeart/2005/8/layout/chevron1"/>
    <dgm:cxn modelId="{FEF3B5A8-C171-40AE-9998-4220BAFFB94E}" type="presParOf" srcId="{A41F0596-89BA-4F2A-B140-1BCDF97ACB2B}" destId="{DF4FAE35-6391-4084-811B-64591C29E800}" srcOrd="0" destOrd="0" presId="urn:microsoft.com/office/officeart/2005/8/layout/chevron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00A13E84-700E-4342-BCA9-12F83FFEF8F7}" type="doc">
      <dgm:prSet loTypeId="urn:microsoft.com/office/officeart/2005/8/layout/chevron1" loCatId="process" qsTypeId="urn:microsoft.com/office/officeart/2005/8/quickstyle/simple1" qsCatId="simple" csTypeId="urn:microsoft.com/office/officeart/2005/8/colors/colorful3" csCatId="colorful" phldr="1"/>
      <dgm:spPr/>
    </dgm:pt>
    <dgm:pt modelId="{BC005CF9-5D20-4FC8-B52E-EDC89F494D60}">
      <dgm:prSet phldrT="[Text]" custT="1"/>
      <dgm:spPr/>
      <dgm:t>
        <a:bodyPr/>
        <a:lstStyle/>
        <a:p>
          <a:pPr algn="l"/>
          <a:r>
            <a:rPr lang="en-US" sz="1600" b="1" smtClean="0">
              <a:latin typeface="Calibri" pitchFamily="34" charset="0"/>
              <a:cs typeface="Calibri" pitchFamily="34" charset="0"/>
            </a:rPr>
            <a:t>   TRANSITION METAL COMPLEXES/ORGANOMETALLIC COMPOUNDS  AS  ANTICANCER DRUGS</a:t>
          </a:r>
          <a:endParaRPr lang="en-US" sz="1600"/>
        </a:p>
      </dgm:t>
    </dgm:pt>
    <dgm:pt modelId="{B33D0398-8509-4097-9B96-78A916D78B1E}" type="parTrans" cxnId="{A55FD163-09C2-4117-AA87-FD6DFFFFD1E8}">
      <dgm:prSet/>
      <dgm:spPr/>
      <dgm:t>
        <a:bodyPr/>
        <a:lstStyle/>
        <a:p>
          <a:pPr algn="l"/>
          <a:endParaRPr lang="en-US" sz="1000">
            <a:solidFill>
              <a:schemeClr val="bg1"/>
            </a:solidFill>
          </a:endParaRPr>
        </a:p>
      </dgm:t>
    </dgm:pt>
    <dgm:pt modelId="{737D630F-CF1B-4118-9C9A-41B6DDF4911F}" type="sibTrans" cxnId="{A55FD163-09C2-4117-AA87-FD6DFFFFD1E8}">
      <dgm:prSet/>
      <dgm:spPr/>
      <dgm:t>
        <a:bodyPr/>
        <a:lstStyle/>
        <a:p>
          <a:pPr algn="l"/>
          <a:endParaRPr lang="en-US" sz="1000">
            <a:solidFill>
              <a:schemeClr val="bg1"/>
            </a:solidFill>
          </a:endParaRPr>
        </a:p>
      </dgm:t>
    </dgm:pt>
    <dgm:pt modelId="{A41F0596-89BA-4F2A-B140-1BCDF97ACB2B}" type="pres">
      <dgm:prSet presAssocID="{00A13E84-700E-4342-BCA9-12F83FFEF8F7}" presName="Name0" presStyleCnt="0">
        <dgm:presLayoutVars>
          <dgm:dir/>
          <dgm:animLvl val="lvl"/>
          <dgm:resizeHandles val="exact"/>
        </dgm:presLayoutVars>
      </dgm:prSet>
      <dgm:spPr/>
    </dgm:pt>
    <dgm:pt modelId="{DF4FAE35-6391-4084-811B-64591C29E800}" type="pres">
      <dgm:prSet presAssocID="{BC005CF9-5D20-4FC8-B52E-EDC89F494D60}" presName="parTxOnly" presStyleLbl="node1" presStyleIdx="0" presStyleCnt="1" custLinFactNeighborX="-346">
        <dgm:presLayoutVars>
          <dgm:chMax val="0"/>
          <dgm:chPref val="0"/>
          <dgm:bulletEnabled val="1"/>
        </dgm:presLayoutVars>
      </dgm:prSet>
      <dgm:spPr/>
      <dgm:t>
        <a:bodyPr/>
        <a:lstStyle/>
        <a:p>
          <a:endParaRPr lang="en-US"/>
        </a:p>
      </dgm:t>
    </dgm:pt>
  </dgm:ptLst>
  <dgm:cxnLst>
    <dgm:cxn modelId="{A55FD163-09C2-4117-AA87-FD6DFFFFD1E8}" srcId="{00A13E84-700E-4342-BCA9-12F83FFEF8F7}" destId="{BC005CF9-5D20-4FC8-B52E-EDC89F494D60}" srcOrd="0" destOrd="0" parTransId="{B33D0398-8509-4097-9B96-78A916D78B1E}" sibTransId="{737D630F-CF1B-4118-9C9A-41B6DDF4911F}"/>
    <dgm:cxn modelId="{DDABD2D4-40C5-4B67-962A-0DBC6CC52491}" type="presOf" srcId="{00A13E84-700E-4342-BCA9-12F83FFEF8F7}" destId="{A41F0596-89BA-4F2A-B140-1BCDF97ACB2B}" srcOrd="0" destOrd="0" presId="urn:microsoft.com/office/officeart/2005/8/layout/chevron1"/>
    <dgm:cxn modelId="{8A070E8C-56F9-4C6E-8172-C75898E33208}" type="presOf" srcId="{BC005CF9-5D20-4FC8-B52E-EDC89F494D60}" destId="{DF4FAE35-6391-4084-811B-64591C29E800}" srcOrd="0" destOrd="0" presId="urn:microsoft.com/office/officeart/2005/8/layout/chevron1"/>
    <dgm:cxn modelId="{D93BB2DA-D47F-4911-A2D3-A74C7E1E5082}" type="presParOf" srcId="{A41F0596-89BA-4F2A-B140-1BCDF97ACB2B}" destId="{DF4FAE35-6391-4084-811B-64591C29E800}" srcOrd="0" destOrd="0" presId="urn:microsoft.com/office/officeart/2005/8/layout/chevron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00A13E84-700E-4342-BCA9-12F83FFEF8F7}" type="doc">
      <dgm:prSet loTypeId="urn:microsoft.com/office/officeart/2005/8/layout/chevron1" loCatId="process" qsTypeId="urn:microsoft.com/office/officeart/2005/8/quickstyle/simple1" qsCatId="simple" csTypeId="urn:microsoft.com/office/officeart/2005/8/colors/colorful3" csCatId="colorful" phldr="1"/>
      <dgm:spPr/>
    </dgm:pt>
    <dgm:pt modelId="{BC005CF9-5D20-4FC8-B52E-EDC89F494D60}">
      <dgm:prSet phldrT="[Text]" custT="1"/>
      <dgm:spPr/>
      <dgm:t>
        <a:bodyPr/>
        <a:lstStyle/>
        <a:p>
          <a:pPr algn="l"/>
          <a:r>
            <a:rPr lang="en-US" sz="1600" b="1" smtClean="0">
              <a:latin typeface="Calibri" pitchFamily="34" charset="0"/>
              <a:cs typeface="Calibri" pitchFamily="34" charset="0"/>
            </a:rPr>
            <a:t>   TRANSITION METAL COMPLEXES/ORGANOMETALLIC COMPOUNDS  AS  ANTICANCER DRUGS</a:t>
          </a:r>
          <a:endParaRPr lang="en-US" sz="1600"/>
        </a:p>
      </dgm:t>
    </dgm:pt>
    <dgm:pt modelId="{B33D0398-8509-4097-9B96-78A916D78B1E}" type="parTrans" cxnId="{A55FD163-09C2-4117-AA87-FD6DFFFFD1E8}">
      <dgm:prSet/>
      <dgm:spPr/>
      <dgm:t>
        <a:bodyPr/>
        <a:lstStyle/>
        <a:p>
          <a:pPr algn="l"/>
          <a:endParaRPr lang="en-US" sz="1000">
            <a:solidFill>
              <a:schemeClr val="bg1"/>
            </a:solidFill>
          </a:endParaRPr>
        </a:p>
      </dgm:t>
    </dgm:pt>
    <dgm:pt modelId="{737D630F-CF1B-4118-9C9A-41B6DDF4911F}" type="sibTrans" cxnId="{A55FD163-09C2-4117-AA87-FD6DFFFFD1E8}">
      <dgm:prSet/>
      <dgm:spPr/>
      <dgm:t>
        <a:bodyPr/>
        <a:lstStyle/>
        <a:p>
          <a:pPr algn="l"/>
          <a:endParaRPr lang="en-US" sz="1000">
            <a:solidFill>
              <a:schemeClr val="bg1"/>
            </a:solidFill>
          </a:endParaRPr>
        </a:p>
      </dgm:t>
    </dgm:pt>
    <dgm:pt modelId="{A41F0596-89BA-4F2A-B140-1BCDF97ACB2B}" type="pres">
      <dgm:prSet presAssocID="{00A13E84-700E-4342-BCA9-12F83FFEF8F7}" presName="Name0" presStyleCnt="0">
        <dgm:presLayoutVars>
          <dgm:dir/>
          <dgm:animLvl val="lvl"/>
          <dgm:resizeHandles val="exact"/>
        </dgm:presLayoutVars>
      </dgm:prSet>
      <dgm:spPr/>
    </dgm:pt>
    <dgm:pt modelId="{DF4FAE35-6391-4084-811B-64591C29E800}" type="pres">
      <dgm:prSet presAssocID="{BC005CF9-5D20-4FC8-B52E-EDC89F494D60}" presName="parTxOnly" presStyleLbl="node1" presStyleIdx="0" presStyleCnt="1" custLinFactNeighborX="-346">
        <dgm:presLayoutVars>
          <dgm:chMax val="0"/>
          <dgm:chPref val="0"/>
          <dgm:bulletEnabled val="1"/>
        </dgm:presLayoutVars>
      </dgm:prSet>
      <dgm:spPr/>
      <dgm:t>
        <a:bodyPr/>
        <a:lstStyle/>
        <a:p>
          <a:endParaRPr lang="en-US"/>
        </a:p>
      </dgm:t>
    </dgm:pt>
  </dgm:ptLst>
  <dgm:cxnLst>
    <dgm:cxn modelId="{F2CDA1ED-8BB0-4542-A2EB-7F31BB2A2243}" type="presOf" srcId="{BC005CF9-5D20-4FC8-B52E-EDC89F494D60}" destId="{DF4FAE35-6391-4084-811B-64591C29E800}" srcOrd="0" destOrd="0" presId="urn:microsoft.com/office/officeart/2005/8/layout/chevron1"/>
    <dgm:cxn modelId="{A55FD163-09C2-4117-AA87-FD6DFFFFD1E8}" srcId="{00A13E84-700E-4342-BCA9-12F83FFEF8F7}" destId="{BC005CF9-5D20-4FC8-B52E-EDC89F494D60}" srcOrd="0" destOrd="0" parTransId="{B33D0398-8509-4097-9B96-78A916D78B1E}" sibTransId="{737D630F-CF1B-4118-9C9A-41B6DDF4911F}"/>
    <dgm:cxn modelId="{A900CB01-5F03-41F1-8DB8-F78F2C6900F8}" type="presOf" srcId="{00A13E84-700E-4342-BCA9-12F83FFEF8F7}" destId="{A41F0596-89BA-4F2A-B140-1BCDF97ACB2B}" srcOrd="0" destOrd="0" presId="urn:microsoft.com/office/officeart/2005/8/layout/chevron1"/>
    <dgm:cxn modelId="{5CBBA39E-2167-4C47-AF34-92F63DF45076}" type="presParOf" srcId="{A41F0596-89BA-4F2A-B140-1BCDF97ACB2B}" destId="{DF4FAE35-6391-4084-811B-64591C29E800}" srcOrd="0" destOrd="0" presId="urn:microsoft.com/office/officeart/2005/8/layout/chevron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00A13E84-700E-4342-BCA9-12F83FFEF8F7}" type="doc">
      <dgm:prSet loTypeId="urn:microsoft.com/office/officeart/2005/8/layout/chevron1" loCatId="process" qsTypeId="urn:microsoft.com/office/officeart/2005/8/quickstyle/simple1" qsCatId="simple" csTypeId="urn:microsoft.com/office/officeart/2005/8/colors/colorful3" csCatId="colorful" phldr="1"/>
      <dgm:spPr/>
    </dgm:pt>
    <dgm:pt modelId="{BC005CF9-5D20-4FC8-B52E-EDC89F494D60}">
      <dgm:prSet phldrT="[Text]" custT="1"/>
      <dgm:spPr/>
      <dgm:t>
        <a:bodyPr/>
        <a:lstStyle/>
        <a:p>
          <a:pPr algn="l"/>
          <a:r>
            <a:rPr lang="en-US" sz="1600" b="1" smtClean="0">
              <a:latin typeface="Calibri" pitchFamily="34" charset="0"/>
              <a:cs typeface="Calibri" pitchFamily="34" charset="0"/>
            </a:rPr>
            <a:t>   TRANSITION METAL COMPLEXES/ORGANOMETALLIC COMPOUNDS  AS  ANTICANCER DRUGS</a:t>
          </a:r>
          <a:endParaRPr lang="en-US" sz="1600"/>
        </a:p>
      </dgm:t>
    </dgm:pt>
    <dgm:pt modelId="{B33D0398-8509-4097-9B96-78A916D78B1E}" type="parTrans" cxnId="{A55FD163-09C2-4117-AA87-FD6DFFFFD1E8}">
      <dgm:prSet/>
      <dgm:spPr/>
      <dgm:t>
        <a:bodyPr/>
        <a:lstStyle/>
        <a:p>
          <a:pPr algn="l"/>
          <a:endParaRPr lang="en-US" sz="1000">
            <a:solidFill>
              <a:schemeClr val="bg1"/>
            </a:solidFill>
          </a:endParaRPr>
        </a:p>
      </dgm:t>
    </dgm:pt>
    <dgm:pt modelId="{737D630F-CF1B-4118-9C9A-41B6DDF4911F}" type="sibTrans" cxnId="{A55FD163-09C2-4117-AA87-FD6DFFFFD1E8}">
      <dgm:prSet/>
      <dgm:spPr/>
      <dgm:t>
        <a:bodyPr/>
        <a:lstStyle/>
        <a:p>
          <a:pPr algn="l"/>
          <a:endParaRPr lang="en-US" sz="1000">
            <a:solidFill>
              <a:schemeClr val="bg1"/>
            </a:solidFill>
          </a:endParaRPr>
        </a:p>
      </dgm:t>
    </dgm:pt>
    <dgm:pt modelId="{A41F0596-89BA-4F2A-B140-1BCDF97ACB2B}" type="pres">
      <dgm:prSet presAssocID="{00A13E84-700E-4342-BCA9-12F83FFEF8F7}" presName="Name0" presStyleCnt="0">
        <dgm:presLayoutVars>
          <dgm:dir/>
          <dgm:animLvl val="lvl"/>
          <dgm:resizeHandles val="exact"/>
        </dgm:presLayoutVars>
      </dgm:prSet>
      <dgm:spPr/>
    </dgm:pt>
    <dgm:pt modelId="{DF4FAE35-6391-4084-811B-64591C29E800}" type="pres">
      <dgm:prSet presAssocID="{BC005CF9-5D20-4FC8-B52E-EDC89F494D60}" presName="parTxOnly" presStyleLbl="node1" presStyleIdx="0" presStyleCnt="1" custLinFactNeighborX="-346">
        <dgm:presLayoutVars>
          <dgm:chMax val="0"/>
          <dgm:chPref val="0"/>
          <dgm:bulletEnabled val="1"/>
        </dgm:presLayoutVars>
      </dgm:prSet>
      <dgm:spPr/>
      <dgm:t>
        <a:bodyPr/>
        <a:lstStyle/>
        <a:p>
          <a:endParaRPr lang="en-US"/>
        </a:p>
      </dgm:t>
    </dgm:pt>
  </dgm:ptLst>
  <dgm:cxnLst>
    <dgm:cxn modelId="{646F7A42-3DC6-465C-B78B-5FCE93A0FAD1}" type="presOf" srcId="{BC005CF9-5D20-4FC8-B52E-EDC89F494D60}" destId="{DF4FAE35-6391-4084-811B-64591C29E800}" srcOrd="0" destOrd="0" presId="urn:microsoft.com/office/officeart/2005/8/layout/chevron1"/>
    <dgm:cxn modelId="{A55FD163-09C2-4117-AA87-FD6DFFFFD1E8}" srcId="{00A13E84-700E-4342-BCA9-12F83FFEF8F7}" destId="{BC005CF9-5D20-4FC8-B52E-EDC89F494D60}" srcOrd="0" destOrd="0" parTransId="{B33D0398-8509-4097-9B96-78A916D78B1E}" sibTransId="{737D630F-CF1B-4118-9C9A-41B6DDF4911F}"/>
    <dgm:cxn modelId="{3255EF6F-1584-4F5D-ADAF-C20D440194E6}" type="presOf" srcId="{00A13E84-700E-4342-BCA9-12F83FFEF8F7}" destId="{A41F0596-89BA-4F2A-B140-1BCDF97ACB2B}" srcOrd="0" destOrd="0" presId="urn:microsoft.com/office/officeart/2005/8/layout/chevron1"/>
    <dgm:cxn modelId="{24CE3B62-45FD-4491-976A-BE1BB30347BD}" type="presParOf" srcId="{A41F0596-89BA-4F2A-B140-1BCDF97ACB2B}" destId="{DF4FAE35-6391-4084-811B-64591C29E800}" srcOrd="0" destOrd="0" presId="urn:microsoft.com/office/officeart/2005/8/layout/chevron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00A13E84-700E-4342-BCA9-12F83FFEF8F7}" type="doc">
      <dgm:prSet loTypeId="urn:microsoft.com/office/officeart/2005/8/layout/chevron1" loCatId="process" qsTypeId="urn:microsoft.com/office/officeart/2005/8/quickstyle/simple1" qsCatId="simple" csTypeId="urn:microsoft.com/office/officeart/2005/8/colors/colorful3" csCatId="colorful" phldr="1"/>
      <dgm:spPr/>
    </dgm:pt>
    <dgm:pt modelId="{BC005CF9-5D20-4FC8-B52E-EDC89F494D60}">
      <dgm:prSet phldrT="[Text]" custT="1"/>
      <dgm:spPr/>
      <dgm:t>
        <a:bodyPr/>
        <a:lstStyle/>
        <a:p>
          <a:pPr algn="l"/>
          <a:r>
            <a:rPr lang="en-US" sz="1600" b="1" smtClean="0">
              <a:latin typeface="Calibri" pitchFamily="34" charset="0"/>
              <a:cs typeface="Calibri" pitchFamily="34" charset="0"/>
            </a:rPr>
            <a:t>   TRANSITION METAL COMPLEXES/ORGANOMETALLIC COMPOUNDS  AS  ANTICANCER DRUGS</a:t>
          </a:r>
          <a:endParaRPr lang="en-US" sz="1600"/>
        </a:p>
      </dgm:t>
    </dgm:pt>
    <dgm:pt modelId="{B33D0398-8509-4097-9B96-78A916D78B1E}" type="parTrans" cxnId="{A55FD163-09C2-4117-AA87-FD6DFFFFD1E8}">
      <dgm:prSet/>
      <dgm:spPr/>
      <dgm:t>
        <a:bodyPr/>
        <a:lstStyle/>
        <a:p>
          <a:pPr algn="l"/>
          <a:endParaRPr lang="en-US" sz="1000">
            <a:solidFill>
              <a:schemeClr val="bg1"/>
            </a:solidFill>
          </a:endParaRPr>
        </a:p>
      </dgm:t>
    </dgm:pt>
    <dgm:pt modelId="{737D630F-CF1B-4118-9C9A-41B6DDF4911F}" type="sibTrans" cxnId="{A55FD163-09C2-4117-AA87-FD6DFFFFD1E8}">
      <dgm:prSet/>
      <dgm:spPr/>
      <dgm:t>
        <a:bodyPr/>
        <a:lstStyle/>
        <a:p>
          <a:pPr algn="l"/>
          <a:endParaRPr lang="en-US" sz="1000">
            <a:solidFill>
              <a:schemeClr val="bg1"/>
            </a:solidFill>
          </a:endParaRPr>
        </a:p>
      </dgm:t>
    </dgm:pt>
    <dgm:pt modelId="{A41F0596-89BA-4F2A-B140-1BCDF97ACB2B}" type="pres">
      <dgm:prSet presAssocID="{00A13E84-700E-4342-BCA9-12F83FFEF8F7}" presName="Name0" presStyleCnt="0">
        <dgm:presLayoutVars>
          <dgm:dir/>
          <dgm:animLvl val="lvl"/>
          <dgm:resizeHandles val="exact"/>
        </dgm:presLayoutVars>
      </dgm:prSet>
      <dgm:spPr/>
    </dgm:pt>
    <dgm:pt modelId="{DF4FAE35-6391-4084-811B-64591C29E800}" type="pres">
      <dgm:prSet presAssocID="{BC005CF9-5D20-4FC8-B52E-EDC89F494D60}" presName="parTxOnly" presStyleLbl="node1" presStyleIdx="0" presStyleCnt="1" custLinFactNeighborX="-346">
        <dgm:presLayoutVars>
          <dgm:chMax val="0"/>
          <dgm:chPref val="0"/>
          <dgm:bulletEnabled val="1"/>
        </dgm:presLayoutVars>
      </dgm:prSet>
      <dgm:spPr/>
      <dgm:t>
        <a:bodyPr/>
        <a:lstStyle/>
        <a:p>
          <a:endParaRPr lang="en-US"/>
        </a:p>
      </dgm:t>
    </dgm:pt>
  </dgm:ptLst>
  <dgm:cxnLst>
    <dgm:cxn modelId="{A55FD163-09C2-4117-AA87-FD6DFFFFD1E8}" srcId="{00A13E84-700E-4342-BCA9-12F83FFEF8F7}" destId="{BC005CF9-5D20-4FC8-B52E-EDC89F494D60}" srcOrd="0" destOrd="0" parTransId="{B33D0398-8509-4097-9B96-78A916D78B1E}" sibTransId="{737D630F-CF1B-4118-9C9A-41B6DDF4911F}"/>
    <dgm:cxn modelId="{6A68A398-00CF-456E-9350-F1477CC84447}" type="presOf" srcId="{BC005CF9-5D20-4FC8-B52E-EDC89F494D60}" destId="{DF4FAE35-6391-4084-811B-64591C29E800}" srcOrd="0" destOrd="0" presId="urn:microsoft.com/office/officeart/2005/8/layout/chevron1"/>
    <dgm:cxn modelId="{46544EC6-DE27-4713-936E-9257B0EC166B}" type="presOf" srcId="{00A13E84-700E-4342-BCA9-12F83FFEF8F7}" destId="{A41F0596-89BA-4F2A-B140-1BCDF97ACB2B}" srcOrd="0" destOrd="0" presId="urn:microsoft.com/office/officeart/2005/8/layout/chevron1"/>
    <dgm:cxn modelId="{63D93D2C-05FC-4185-B544-BAFC282318FB}" type="presParOf" srcId="{A41F0596-89BA-4F2A-B140-1BCDF97ACB2B}" destId="{DF4FAE35-6391-4084-811B-64591C29E800}" srcOrd="0" destOrd="0" presId="urn:microsoft.com/office/officeart/2005/8/layout/chevron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00A13E84-700E-4342-BCA9-12F83FFEF8F7}" type="doc">
      <dgm:prSet loTypeId="urn:microsoft.com/office/officeart/2005/8/layout/chevron1" loCatId="process" qsTypeId="urn:microsoft.com/office/officeart/2005/8/quickstyle/simple1" qsCatId="simple" csTypeId="urn:microsoft.com/office/officeart/2005/8/colors/colorful3" csCatId="colorful" phldr="1"/>
      <dgm:spPr/>
    </dgm:pt>
    <dgm:pt modelId="{BC005CF9-5D20-4FC8-B52E-EDC89F494D60}">
      <dgm:prSet phldrT="[Text]" custT="1"/>
      <dgm:spPr/>
      <dgm:t>
        <a:bodyPr/>
        <a:lstStyle/>
        <a:p>
          <a:pPr algn="l"/>
          <a:r>
            <a:rPr lang="en-US" sz="1600" b="1" smtClean="0">
              <a:latin typeface="Calibri" pitchFamily="34" charset="0"/>
              <a:cs typeface="Calibri" pitchFamily="34" charset="0"/>
            </a:rPr>
            <a:t>   TRANSITION METAL COMPLEXES/ORGANOMETALLIC COMPOUNDS  AS  ANTICANCER DRUGS</a:t>
          </a:r>
          <a:endParaRPr lang="en-US" sz="1600"/>
        </a:p>
      </dgm:t>
    </dgm:pt>
    <dgm:pt modelId="{B33D0398-8509-4097-9B96-78A916D78B1E}" type="parTrans" cxnId="{A55FD163-09C2-4117-AA87-FD6DFFFFD1E8}">
      <dgm:prSet/>
      <dgm:spPr/>
      <dgm:t>
        <a:bodyPr/>
        <a:lstStyle/>
        <a:p>
          <a:pPr algn="l"/>
          <a:endParaRPr lang="en-US" sz="1000">
            <a:solidFill>
              <a:schemeClr val="bg1"/>
            </a:solidFill>
          </a:endParaRPr>
        </a:p>
      </dgm:t>
    </dgm:pt>
    <dgm:pt modelId="{737D630F-CF1B-4118-9C9A-41B6DDF4911F}" type="sibTrans" cxnId="{A55FD163-09C2-4117-AA87-FD6DFFFFD1E8}">
      <dgm:prSet/>
      <dgm:spPr/>
      <dgm:t>
        <a:bodyPr/>
        <a:lstStyle/>
        <a:p>
          <a:pPr algn="l"/>
          <a:endParaRPr lang="en-US" sz="1000">
            <a:solidFill>
              <a:schemeClr val="bg1"/>
            </a:solidFill>
          </a:endParaRPr>
        </a:p>
      </dgm:t>
    </dgm:pt>
    <dgm:pt modelId="{A41F0596-89BA-4F2A-B140-1BCDF97ACB2B}" type="pres">
      <dgm:prSet presAssocID="{00A13E84-700E-4342-BCA9-12F83FFEF8F7}" presName="Name0" presStyleCnt="0">
        <dgm:presLayoutVars>
          <dgm:dir/>
          <dgm:animLvl val="lvl"/>
          <dgm:resizeHandles val="exact"/>
        </dgm:presLayoutVars>
      </dgm:prSet>
      <dgm:spPr/>
    </dgm:pt>
    <dgm:pt modelId="{DF4FAE35-6391-4084-811B-64591C29E800}" type="pres">
      <dgm:prSet presAssocID="{BC005CF9-5D20-4FC8-B52E-EDC89F494D60}" presName="parTxOnly" presStyleLbl="node1" presStyleIdx="0" presStyleCnt="1" custLinFactNeighborX="-346">
        <dgm:presLayoutVars>
          <dgm:chMax val="0"/>
          <dgm:chPref val="0"/>
          <dgm:bulletEnabled val="1"/>
        </dgm:presLayoutVars>
      </dgm:prSet>
      <dgm:spPr/>
      <dgm:t>
        <a:bodyPr/>
        <a:lstStyle/>
        <a:p>
          <a:endParaRPr lang="en-US"/>
        </a:p>
      </dgm:t>
    </dgm:pt>
  </dgm:ptLst>
  <dgm:cxnLst>
    <dgm:cxn modelId="{BDB8F2D4-DA3A-42C6-846D-BF1515814570}" type="presOf" srcId="{BC005CF9-5D20-4FC8-B52E-EDC89F494D60}" destId="{DF4FAE35-6391-4084-811B-64591C29E800}" srcOrd="0" destOrd="0" presId="urn:microsoft.com/office/officeart/2005/8/layout/chevron1"/>
    <dgm:cxn modelId="{A55FD163-09C2-4117-AA87-FD6DFFFFD1E8}" srcId="{00A13E84-700E-4342-BCA9-12F83FFEF8F7}" destId="{BC005CF9-5D20-4FC8-B52E-EDC89F494D60}" srcOrd="0" destOrd="0" parTransId="{B33D0398-8509-4097-9B96-78A916D78B1E}" sibTransId="{737D630F-CF1B-4118-9C9A-41B6DDF4911F}"/>
    <dgm:cxn modelId="{D82C4256-EE90-4048-B4DD-578E77F9DD88}" type="presOf" srcId="{00A13E84-700E-4342-BCA9-12F83FFEF8F7}" destId="{A41F0596-89BA-4F2A-B140-1BCDF97ACB2B}" srcOrd="0" destOrd="0" presId="urn:microsoft.com/office/officeart/2005/8/layout/chevron1"/>
    <dgm:cxn modelId="{ACCC7C8B-CCB0-42F4-AE74-E71B5C3EA9F2}" type="presParOf" srcId="{A41F0596-89BA-4F2A-B140-1BCDF97ACB2B}" destId="{DF4FAE35-6391-4084-811B-64591C29E800}" srcOrd="0" destOrd="0" presId="urn:microsoft.com/office/officeart/2005/8/layout/chevron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00A13E84-700E-4342-BCA9-12F83FFEF8F7}" type="doc">
      <dgm:prSet loTypeId="urn:microsoft.com/office/officeart/2005/8/layout/chevron1" loCatId="process" qsTypeId="urn:microsoft.com/office/officeart/2005/8/quickstyle/simple1" qsCatId="simple" csTypeId="urn:microsoft.com/office/officeart/2005/8/colors/colorful3" csCatId="colorful" phldr="1"/>
      <dgm:spPr/>
    </dgm:pt>
    <dgm:pt modelId="{BC005CF9-5D20-4FC8-B52E-EDC89F494D60}">
      <dgm:prSet phldrT="[Text]" custT="1"/>
      <dgm:spPr/>
      <dgm:t>
        <a:bodyPr/>
        <a:lstStyle/>
        <a:p>
          <a:pPr algn="l"/>
          <a:r>
            <a:rPr lang="en-US" sz="1600" b="1" smtClean="0">
              <a:latin typeface="Calibri" pitchFamily="34" charset="0"/>
              <a:cs typeface="Calibri" pitchFamily="34" charset="0"/>
            </a:rPr>
            <a:t>   TRANSITION METAL COMPLEXES/ORGANOMETALLIC COMPOUNDS  AS  ANTICANCER DRUGS</a:t>
          </a:r>
          <a:endParaRPr lang="en-US" sz="1600"/>
        </a:p>
      </dgm:t>
    </dgm:pt>
    <dgm:pt modelId="{B33D0398-8509-4097-9B96-78A916D78B1E}" type="parTrans" cxnId="{A55FD163-09C2-4117-AA87-FD6DFFFFD1E8}">
      <dgm:prSet/>
      <dgm:spPr/>
      <dgm:t>
        <a:bodyPr/>
        <a:lstStyle/>
        <a:p>
          <a:pPr algn="l"/>
          <a:endParaRPr lang="en-US" sz="1000">
            <a:solidFill>
              <a:schemeClr val="bg1"/>
            </a:solidFill>
          </a:endParaRPr>
        </a:p>
      </dgm:t>
    </dgm:pt>
    <dgm:pt modelId="{737D630F-CF1B-4118-9C9A-41B6DDF4911F}" type="sibTrans" cxnId="{A55FD163-09C2-4117-AA87-FD6DFFFFD1E8}">
      <dgm:prSet/>
      <dgm:spPr/>
      <dgm:t>
        <a:bodyPr/>
        <a:lstStyle/>
        <a:p>
          <a:pPr algn="l"/>
          <a:endParaRPr lang="en-US" sz="1000">
            <a:solidFill>
              <a:schemeClr val="bg1"/>
            </a:solidFill>
          </a:endParaRPr>
        </a:p>
      </dgm:t>
    </dgm:pt>
    <dgm:pt modelId="{A41F0596-89BA-4F2A-B140-1BCDF97ACB2B}" type="pres">
      <dgm:prSet presAssocID="{00A13E84-700E-4342-BCA9-12F83FFEF8F7}" presName="Name0" presStyleCnt="0">
        <dgm:presLayoutVars>
          <dgm:dir/>
          <dgm:animLvl val="lvl"/>
          <dgm:resizeHandles val="exact"/>
        </dgm:presLayoutVars>
      </dgm:prSet>
      <dgm:spPr/>
    </dgm:pt>
    <dgm:pt modelId="{DF4FAE35-6391-4084-811B-64591C29E800}" type="pres">
      <dgm:prSet presAssocID="{BC005CF9-5D20-4FC8-B52E-EDC89F494D60}" presName="parTxOnly" presStyleLbl="node1" presStyleIdx="0" presStyleCnt="1" custLinFactNeighborX="-346">
        <dgm:presLayoutVars>
          <dgm:chMax val="0"/>
          <dgm:chPref val="0"/>
          <dgm:bulletEnabled val="1"/>
        </dgm:presLayoutVars>
      </dgm:prSet>
      <dgm:spPr/>
      <dgm:t>
        <a:bodyPr/>
        <a:lstStyle/>
        <a:p>
          <a:endParaRPr lang="en-US"/>
        </a:p>
      </dgm:t>
    </dgm:pt>
  </dgm:ptLst>
  <dgm:cxnLst>
    <dgm:cxn modelId="{A55FD163-09C2-4117-AA87-FD6DFFFFD1E8}" srcId="{00A13E84-700E-4342-BCA9-12F83FFEF8F7}" destId="{BC005CF9-5D20-4FC8-B52E-EDC89F494D60}" srcOrd="0" destOrd="0" parTransId="{B33D0398-8509-4097-9B96-78A916D78B1E}" sibTransId="{737D630F-CF1B-4118-9C9A-41B6DDF4911F}"/>
    <dgm:cxn modelId="{20026312-14BB-441E-9627-C1B5A5725923}" type="presOf" srcId="{BC005CF9-5D20-4FC8-B52E-EDC89F494D60}" destId="{DF4FAE35-6391-4084-811B-64591C29E800}" srcOrd="0" destOrd="0" presId="urn:microsoft.com/office/officeart/2005/8/layout/chevron1"/>
    <dgm:cxn modelId="{64431696-F856-4AB4-B16F-7E74A334826A}" type="presOf" srcId="{00A13E84-700E-4342-BCA9-12F83FFEF8F7}" destId="{A41F0596-89BA-4F2A-B140-1BCDF97ACB2B}" srcOrd="0" destOrd="0" presId="urn:microsoft.com/office/officeart/2005/8/layout/chevron1"/>
    <dgm:cxn modelId="{A20513C2-13C2-43C5-B943-BAEAF5B94539}" type="presParOf" srcId="{A41F0596-89BA-4F2A-B140-1BCDF97ACB2B}" destId="{DF4FAE35-6391-4084-811B-64591C29E800}" srcOrd="0" destOrd="0" presId="urn:microsoft.com/office/officeart/2005/8/layout/chevron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00A13E84-700E-4342-BCA9-12F83FFEF8F7}" type="doc">
      <dgm:prSet loTypeId="urn:microsoft.com/office/officeart/2005/8/layout/chevron1" loCatId="process" qsTypeId="urn:microsoft.com/office/officeart/2005/8/quickstyle/simple1" qsCatId="simple" csTypeId="urn:microsoft.com/office/officeart/2005/8/colors/colorful3" csCatId="colorful" phldr="1"/>
      <dgm:spPr/>
    </dgm:pt>
    <dgm:pt modelId="{BC005CF9-5D20-4FC8-B52E-EDC89F494D60}">
      <dgm:prSet phldrT="[Text]" custT="1"/>
      <dgm:spPr/>
      <dgm:t>
        <a:bodyPr/>
        <a:lstStyle/>
        <a:p>
          <a:pPr algn="l"/>
          <a:r>
            <a:rPr lang="en-US" sz="1600" b="1" smtClean="0">
              <a:latin typeface="Calibri" pitchFamily="34" charset="0"/>
              <a:cs typeface="Calibri" pitchFamily="34" charset="0"/>
            </a:rPr>
            <a:t>   TRANSITION METAL COMPLEXES/ORGANOMETALLIC COMPOUNDS  AS  ANTICANCER DRUGS</a:t>
          </a:r>
          <a:endParaRPr lang="en-US" sz="1600"/>
        </a:p>
      </dgm:t>
    </dgm:pt>
    <dgm:pt modelId="{B33D0398-8509-4097-9B96-78A916D78B1E}" type="parTrans" cxnId="{A55FD163-09C2-4117-AA87-FD6DFFFFD1E8}">
      <dgm:prSet/>
      <dgm:spPr/>
      <dgm:t>
        <a:bodyPr/>
        <a:lstStyle/>
        <a:p>
          <a:pPr algn="l"/>
          <a:endParaRPr lang="en-US" sz="1000">
            <a:solidFill>
              <a:schemeClr val="bg1"/>
            </a:solidFill>
          </a:endParaRPr>
        </a:p>
      </dgm:t>
    </dgm:pt>
    <dgm:pt modelId="{737D630F-CF1B-4118-9C9A-41B6DDF4911F}" type="sibTrans" cxnId="{A55FD163-09C2-4117-AA87-FD6DFFFFD1E8}">
      <dgm:prSet/>
      <dgm:spPr/>
      <dgm:t>
        <a:bodyPr/>
        <a:lstStyle/>
        <a:p>
          <a:pPr algn="l"/>
          <a:endParaRPr lang="en-US" sz="1000">
            <a:solidFill>
              <a:schemeClr val="bg1"/>
            </a:solidFill>
          </a:endParaRPr>
        </a:p>
      </dgm:t>
    </dgm:pt>
    <dgm:pt modelId="{A41F0596-89BA-4F2A-B140-1BCDF97ACB2B}" type="pres">
      <dgm:prSet presAssocID="{00A13E84-700E-4342-BCA9-12F83FFEF8F7}" presName="Name0" presStyleCnt="0">
        <dgm:presLayoutVars>
          <dgm:dir/>
          <dgm:animLvl val="lvl"/>
          <dgm:resizeHandles val="exact"/>
        </dgm:presLayoutVars>
      </dgm:prSet>
      <dgm:spPr/>
    </dgm:pt>
    <dgm:pt modelId="{DF4FAE35-6391-4084-811B-64591C29E800}" type="pres">
      <dgm:prSet presAssocID="{BC005CF9-5D20-4FC8-B52E-EDC89F494D60}" presName="parTxOnly" presStyleLbl="node1" presStyleIdx="0" presStyleCnt="1" custLinFactNeighborX="-346">
        <dgm:presLayoutVars>
          <dgm:chMax val="0"/>
          <dgm:chPref val="0"/>
          <dgm:bulletEnabled val="1"/>
        </dgm:presLayoutVars>
      </dgm:prSet>
      <dgm:spPr/>
      <dgm:t>
        <a:bodyPr/>
        <a:lstStyle/>
        <a:p>
          <a:endParaRPr lang="en-US"/>
        </a:p>
      </dgm:t>
    </dgm:pt>
  </dgm:ptLst>
  <dgm:cxnLst>
    <dgm:cxn modelId="{A55FD163-09C2-4117-AA87-FD6DFFFFD1E8}" srcId="{00A13E84-700E-4342-BCA9-12F83FFEF8F7}" destId="{BC005CF9-5D20-4FC8-B52E-EDC89F494D60}" srcOrd="0" destOrd="0" parTransId="{B33D0398-8509-4097-9B96-78A916D78B1E}" sibTransId="{737D630F-CF1B-4118-9C9A-41B6DDF4911F}"/>
    <dgm:cxn modelId="{E3CFF5FA-AC56-4AA9-8B97-B7BCB3591486}" type="presOf" srcId="{BC005CF9-5D20-4FC8-B52E-EDC89F494D60}" destId="{DF4FAE35-6391-4084-811B-64591C29E800}" srcOrd="0" destOrd="0" presId="urn:microsoft.com/office/officeart/2005/8/layout/chevron1"/>
    <dgm:cxn modelId="{5C74FCB0-CE22-42E6-BB0B-10564C6BF1B4}" type="presOf" srcId="{00A13E84-700E-4342-BCA9-12F83FFEF8F7}" destId="{A41F0596-89BA-4F2A-B140-1BCDF97ACB2B}" srcOrd="0" destOrd="0" presId="urn:microsoft.com/office/officeart/2005/8/layout/chevron1"/>
    <dgm:cxn modelId="{7B90FD9E-020B-465A-BEAE-539B3DEDFB8D}" type="presParOf" srcId="{A41F0596-89BA-4F2A-B140-1BCDF97ACB2B}" destId="{DF4FAE35-6391-4084-811B-64591C29E800}" srcOrd="0" destOrd="0" presId="urn:microsoft.com/office/officeart/2005/8/layout/chevron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00A13E84-700E-4342-BCA9-12F83FFEF8F7}" type="doc">
      <dgm:prSet loTypeId="urn:microsoft.com/office/officeart/2005/8/layout/chevron1" loCatId="process" qsTypeId="urn:microsoft.com/office/officeart/2005/8/quickstyle/simple1" qsCatId="simple" csTypeId="urn:microsoft.com/office/officeart/2005/8/colors/colorful3" csCatId="colorful" phldr="1"/>
      <dgm:spPr/>
    </dgm:pt>
    <dgm:pt modelId="{BC005CF9-5D20-4FC8-B52E-EDC89F494D60}">
      <dgm:prSet phldrT="[Text]" custT="1"/>
      <dgm:spPr/>
      <dgm:t>
        <a:bodyPr/>
        <a:lstStyle/>
        <a:p>
          <a:pPr algn="l"/>
          <a:r>
            <a:rPr lang="en-US" sz="1600" b="1" smtClean="0">
              <a:latin typeface="Calibri" pitchFamily="34" charset="0"/>
              <a:cs typeface="Calibri" pitchFamily="34" charset="0"/>
            </a:rPr>
            <a:t>   TRANSITION METAL COMPLEXES/ORGANOMETALLIC COMPOUNDS  AS  ANTICANCER DRUGS</a:t>
          </a:r>
          <a:endParaRPr lang="en-US" sz="1600"/>
        </a:p>
      </dgm:t>
    </dgm:pt>
    <dgm:pt modelId="{B33D0398-8509-4097-9B96-78A916D78B1E}" type="parTrans" cxnId="{A55FD163-09C2-4117-AA87-FD6DFFFFD1E8}">
      <dgm:prSet/>
      <dgm:spPr/>
      <dgm:t>
        <a:bodyPr/>
        <a:lstStyle/>
        <a:p>
          <a:pPr algn="l"/>
          <a:endParaRPr lang="en-US" sz="1000">
            <a:solidFill>
              <a:schemeClr val="bg1"/>
            </a:solidFill>
          </a:endParaRPr>
        </a:p>
      </dgm:t>
    </dgm:pt>
    <dgm:pt modelId="{737D630F-CF1B-4118-9C9A-41B6DDF4911F}" type="sibTrans" cxnId="{A55FD163-09C2-4117-AA87-FD6DFFFFD1E8}">
      <dgm:prSet/>
      <dgm:spPr/>
      <dgm:t>
        <a:bodyPr/>
        <a:lstStyle/>
        <a:p>
          <a:pPr algn="l"/>
          <a:endParaRPr lang="en-US" sz="1000">
            <a:solidFill>
              <a:schemeClr val="bg1"/>
            </a:solidFill>
          </a:endParaRPr>
        </a:p>
      </dgm:t>
    </dgm:pt>
    <dgm:pt modelId="{A41F0596-89BA-4F2A-B140-1BCDF97ACB2B}" type="pres">
      <dgm:prSet presAssocID="{00A13E84-700E-4342-BCA9-12F83FFEF8F7}" presName="Name0" presStyleCnt="0">
        <dgm:presLayoutVars>
          <dgm:dir/>
          <dgm:animLvl val="lvl"/>
          <dgm:resizeHandles val="exact"/>
        </dgm:presLayoutVars>
      </dgm:prSet>
      <dgm:spPr/>
    </dgm:pt>
    <dgm:pt modelId="{DF4FAE35-6391-4084-811B-64591C29E800}" type="pres">
      <dgm:prSet presAssocID="{BC005CF9-5D20-4FC8-B52E-EDC89F494D60}" presName="parTxOnly" presStyleLbl="node1" presStyleIdx="0" presStyleCnt="1" custLinFactNeighborX="-346">
        <dgm:presLayoutVars>
          <dgm:chMax val="0"/>
          <dgm:chPref val="0"/>
          <dgm:bulletEnabled val="1"/>
        </dgm:presLayoutVars>
      </dgm:prSet>
      <dgm:spPr/>
      <dgm:t>
        <a:bodyPr/>
        <a:lstStyle/>
        <a:p>
          <a:endParaRPr lang="en-US"/>
        </a:p>
      </dgm:t>
    </dgm:pt>
  </dgm:ptLst>
  <dgm:cxnLst>
    <dgm:cxn modelId="{96D1F680-1273-4111-A281-56FE40FC8724}" type="presOf" srcId="{00A13E84-700E-4342-BCA9-12F83FFEF8F7}" destId="{A41F0596-89BA-4F2A-B140-1BCDF97ACB2B}" srcOrd="0" destOrd="0" presId="urn:microsoft.com/office/officeart/2005/8/layout/chevron1"/>
    <dgm:cxn modelId="{BC932A95-B302-4176-B1CD-8BB325729C6E}" type="presOf" srcId="{BC005CF9-5D20-4FC8-B52E-EDC89F494D60}" destId="{DF4FAE35-6391-4084-811B-64591C29E800}" srcOrd="0" destOrd="0" presId="urn:microsoft.com/office/officeart/2005/8/layout/chevron1"/>
    <dgm:cxn modelId="{A55FD163-09C2-4117-AA87-FD6DFFFFD1E8}" srcId="{00A13E84-700E-4342-BCA9-12F83FFEF8F7}" destId="{BC005CF9-5D20-4FC8-B52E-EDC89F494D60}" srcOrd="0" destOrd="0" parTransId="{B33D0398-8509-4097-9B96-78A916D78B1E}" sibTransId="{737D630F-CF1B-4118-9C9A-41B6DDF4911F}"/>
    <dgm:cxn modelId="{2548B4EF-1B22-40CB-BFE8-CDBD10CDCFE0}" type="presParOf" srcId="{A41F0596-89BA-4F2A-B140-1BCDF97ACB2B}" destId="{DF4FAE35-6391-4084-811B-64591C29E800}" srcOrd="0" destOrd="0" presId="urn:microsoft.com/office/officeart/2005/8/layout/chevron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00A13E84-700E-4342-BCA9-12F83FFEF8F7}" type="doc">
      <dgm:prSet loTypeId="urn:microsoft.com/office/officeart/2005/8/layout/chevron1" loCatId="process" qsTypeId="urn:microsoft.com/office/officeart/2005/8/quickstyle/simple1" qsCatId="simple" csTypeId="urn:microsoft.com/office/officeart/2005/8/colors/colorful3" csCatId="colorful" phldr="1"/>
      <dgm:spPr/>
    </dgm:pt>
    <dgm:pt modelId="{BC005CF9-5D20-4FC8-B52E-EDC89F494D60}">
      <dgm:prSet phldrT="[Text]" custT="1"/>
      <dgm:spPr/>
      <dgm:t>
        <a:bodyPr/>
        <a:lstStyle/>
        <a:p>
          <a:pPr algn="l"/>
          <a:r>
            <a:rPr lang="en-US" sz="1600" b="1" smtClean="0">
              <a:latin typeface="Calibri" pitchFamily="34" charset="0"/>
              <a:cs typeface="Calibri" pitchFamily="34" charset="0"/>
            </a:rPr>
            <a:t>   TRANSITION METAL COMPLEXES/ORGANOMETALLIC COMPOUNDS  AS  ANTICANCER DRUGS</a:t>
          </a:r>
          <a:endParaRPr lang="en-US" sz="1600"/>
        </a:p>
      </dgm:t>
    </dgm:pt>
    <dgm:pt modelId="{B33D0398-8509-4097-9B96-78A916D78B1E}" type="parTrans" cxnId="{A55FD163-09C2-4117-AA87-FD6DFFFFD1E8}">
      <dgm:prSet/>
      <dgm:spPr/>
      <dgm:t>
        <a:bodyPr/>
        <a:lstStyle/>
        <a:p>
          <a:pPr algn="l"/>
          <a:endParaRPr lang="en-US" sz="1000">
            <a:solidFill>
              <a:schemeClr val="bg1"/>
            </a:solidFill>
          </a:endParaRPr>
        </a:p>
      </dgm:t>
    </dgm:pt>
    <dgm:pt modelId="{737D630F-CF1B-4118-9C9A-41B6DDF4911F}" type="sibTrans" cxnId="{A55FD163-09C2-4117-AA87-FD6DFFFFD1E8}">
      <dgm:prSet/>
      <dgm:spPr/>
      <dgm:t>
        <a:bodyPr/>
        <a:lstStyle/>
        <a:p>
          <a:pPr algn="l"/>
          <a:endParaRPr lang="en-US" sz="1000">
            <a:solidFill>
              <a:schemeClr val="bg1"/>
            </a:solidFill>
          </a:endParaRPr>
        </a:p>
      </dgm:t>
    </dgm:pt>
    <dgm:pt modelId="{A41F0596-89BA-4F2A-B140-1BCDF97ACB2B}" type="pres">
      <dgm:prSet presAssocID="{00A13E84-700E-4342-BCA9-12F83FFEF8F7}" presName="Name0" presStyleCnt="0">
        <dgm:presLayoutVars>
          <dgm:dir/>
          <dgm:animLvl val="lvl"/>
          <dgm:resizeHandles val="exact"/>
        </dgm:presLayoutVars>
      </dgm:prSet>
      <dgm:spPr/>
    </dgm:pt>
    <dgm:pt modelId="{DF4FAE35-6391-4084-811B-64591C29E800}" type="pres">
      <dgm:prSet presAssocID="{BC005CF9-5D20-4FC8-B52E-EDC89F494D60}" presName="parTxOnly" presStyleLbl="node1" presStyleIdx="0" presStyleCnt="1" custLinFactNeighborX="-346">
        <dgm:presLayoutVars>
          <dgm:chMax val="0"/>
          <dgm:chPref val="0"/>
          <dgm:bulletEnabled val="1"/>
        </dgm:presLayoutVars>
      </dgm:prSet>
      <dgm:spPr/>
      <dgm:t>
        <a:bodyPr/>
        <a:lstStyle/>
        <a:p>
          <a:endParaRPr lang="en-US"/>
        </a:p>
      </dgm:t>
    </dgm:pt>
  </dgm:ptLst>
  <dgm:cxnLst>
    <dgm:cxn modelId="{A55FD163-09C2-4117-AA87-FD6DFFFFD1E8}" srcId="{00A13E84-700E-4342-BCA9-12F83FFEF8F7}" destId="{BC005CF9-5D20-4FC8-B52E-EDC89F494D60}" srcOrd="0" destOrd="0" parTransId="{B33D0398-8509-4097-9B96-78A916D78B1E}" sibTransId="{737D630F-CF1B-4118-9C9A-41B6DDF4911F}"/>
    <dgm:cxn modelId="{00FF5482-1329-4177-9A85-274070797666}" type="presOf" srcId="{BC005CF9-5D20-4FC8-B52E-EDC89F494D60}" destId="{DF4FAE35-6391-4084-811B-64591C29E800}" srcOrd="0" destOrd="0" presId="urn:microsoft.com/office/officeart/2005/8/layout/chevron1"/>
    <dgm:cxn modelId="{EE7908CE-BD52-43A6-8B4D-D44A44BB603B}" type="presOf" srcId="{00A13E84-700E-4342-BCA9-12F83FFEF8F7}" destId="{A41F0596-89BA-4F2A-B140-1BCDF97ACB2B}" srcOrd="0" destOrd="0" presId="urn:microsoft.com/office/officeart/2005/8/layout/chevron1"/>
    <dgm:cxn modelId="{AE92A8FA-CF4A-4424-9B33-9A52276751CD}" type="presParOf" srcId="{A41F0596-89BA-4F2A-B140-1BCDF97ACB2B}" destId="{DF4FAE35-6391-4084-811B-64591C29E800}" srcOrd="0" destOrd="0" presId="urn:microsoft.com/office/officeart/2005/8/layout/chevron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00A13E84-700E-4342-BCA9-12F83FFEF8F7}" type="doc">
      <dgm:prSet loTypeId="urn:microsoft.com/office/officeart/2005/8/layout/chevron1" loCatId="process" qsTypeId="urn:microsoft.com/office/officeart/2005/8/quickstyle/simple1" qsCatId="simple" csTypeId="urn:microsoft.com/office/officeart/2005/8/colors/colorful3" csCatId="colorful" phldr="1"/>
      <dgm:spPr/>
    </dgm:pt>
    <dgm:pt modelId="{BC005CF9-5D20-4FC8-B52E-EDC89F494D60}">
      <dgm:prSet phldrT="[Text]" custT="1"/>
      <dgm:spPr/>
      <dgm:t>
        <a:bodyPr/>
        <a:lstStyle/>
        <a:p>
          <a:pPr algn="l"/>
          <a:r>
            <a:rPr lang="en-US" sz="1600" b="1" smtClean="0">
              <a:latin typeface="Calibri" pitchFamily="34" charset="0"/>
              <a:cs typeface="Calibri" pitchFamily="34" charset="0"/>
            </a:rPr>
            <a:t>   TRANSITION METAL COMPLEXES/ORGANOMETALLIC COMPOUNDS  AS  ANTICANCER DRUGS</a:t>
          </a:r>
          <a:endParaRPr lang="en-US" sz="1600"/>
        </a:p>
      </dgm:t>
    </dgm:pt>
    <dgm:pt modelId="{B33D0398-8509-4097-9B96-78A916D78B1E}" type="parTrans" cxnId="{A55FD163-09C2-4117-AA87-FD6DFFFFD1E8}">
      <dgm:prSet/>
      <dgm:spPr/>
      <dgm:t>
        <a:bodyPr/>
        <a:lstStyle/>
        <a:p>
          <a:pPr algn="l"/>
          <a:endParaRPr lang="en-US" sz="1000">
            <a:solidFill>
              <a:schemeClr val="bg1"/>
            </a:solidFill>
          </a:endParaRPr>
        </a:p>
      </dgm:t>
    </dgm:pt>
    <dgm:pt modelId="{737D630F-CF1B-4118-9C9A-41B6DDF4911F}" type="sibTrans" cxnId="{A55FD163-09C2-4117-AA87-FD6DFFFFD1E8}">
      <dgm:prSet/>
      <dgm:spPr/>
      <dgm:t>
        <a:bodyPr/>
        <a:lstStyle/>
        <a:p>
          <a:pPr algn="l"/>
          <a:endParaRPr lang="en-US" sz="1000">
            <a:solidFill>
              <a:schemeClr val="bg1"/>
            </a:solidFill>
          </a:endParaRPr>
        </a:p>
      </dgm:t>
    </dgm:pt>
    <dgm:pt modelId="{A41F0596-89BA-4F2A-B140-1BCDF97ACB2B}" type="pres">
      <dgm:prSet presAssocID="{00A13E84-700E-4342-BCA9-12F83FFEF8F7}" presName="Name0" presStyleCnt="0">
        <dgm:presLayoutVars>
          <dgm:dir/>
          <dgm:animLvl val="lvl"/>
          <dgm:resizeHandles val="exact"/>
        </dgm:presLayoutVars>
      </dgm:prSet>
      <dgm:spPr/>
    </dgm:pt>
    <dgm:pt modelId="{DF4FAE35-6391-4084-811B-64591C29E800}" type="pres">
      <dgm:prSet presAssocID="{BC005CF9-5D20-4FC8-B52E-EDC89F494D60}" presName="parTxOnly" presStyleLbl="node1" presStyleIdx="0" presStyleCnt="1" custLinFactNeighborX="-346">
        <dgm:presLayoutVars>
          <dgm:chMax val="0"/>
          <dgm:chPref val="0"/>
          <dgm:bulletEnabled val="1"/>
        </dgm:presLayoutVars>
      </dgm:prSet>
      <dgm:spPr/>
      <dgm:t>
        <a:bodyPr/>
        <a:lstStyle/>
        <a:p>
          <a:endParaRPr lang="en-US"/>
        </a:p>
      </dgm:t>
    </dgm:pt>
  </dgm:ptLst>
  <dgm:cxnLst>
    <dgm:cxn modelId="{8A947E9A-9A41-45D8-9523-A9461F545128}" type="presOf" srcId="{00A13E84-700E-4342-BCA9-12F83FFEF8F7}" destId="{A41F0596-89BA-4F2A-B140-1BCDF97ACB2B}" srcOrd="0" destOrd="0" presId="urn:microsoft.com/office/officeart/2005/8/layout/chevron1"/>
    <dgm:cxn modelId="{A55FD163-09C2-4117-AA87-FD6DFFFFD1E8}" srcId="{00A13E84-700E-4342-BCA9-12F83FFEF8F7}" destId="{BC005CF9-5D20-4FC8-B52E-EDC89F494D60}" srcOrd="0" destOrd="0" parTransId="{B33D0398-8509-4097-9B96-78A916D78B1E}" sibTransId="{737D630F-CF1B-4118-9C9A-41B6DDF4911F}"/>
    <dgm:cxn modelId="{9BBC4EBD-7524-40F6-8838-408DDB681BE7}" type="presOf" srcId="{BC005CF9-5D20-4FC8-B52E-EDC89F494D60}" destId="{DF4FAE35-6391-4084-811B-64591C29E800}" srcOrd="0" destOrd="0" presId="urn:microsoft.com/office/officeart/2005/8/layout/chevron1"/>
    <dgm:cxn modelId="{97D49BBF-1727-436A-A15A-1A1BCB8840CC}" type="presParOf" srcId="{A41F0596-89BA-4F2A-B140-1BCDF97ACB2B}" destId="{DF4FAE35-6391-4084-811B-64591C29E800}" srcOrd="0" destOrd="0" presId="urn:microsoft.com/office/officeart/2005/8/layout/chevron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4FAE35-6391-4084-811B-64591C29E800}">
      <dsp:nvSpPr>
        <dsp:cNvPr id="0" name=""/>
        <dsp:cNvSpPr/>
      </dsp:nvSpPr>
      <dsp:spPr>
        <a:xfrm>
          <a:off x="0" y="0"/>
          <a:ext cx="8830566" cy="457199"/>
        </a:xfrm>
        <a:prstGeom prst="chevron">
          <a:avLst/>
        </a:prstGeom>
        <a:solidFill>
          <a:schemeClr val="accent3">
            <a:shade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l" defTabSz="711200">
            <a:lnSpc>
              <a:spcPct val="90000"/>
            </a:lnSpc>
            <a:spcBef>
              <a:spcPct val="0"/>
            </a:spcBef>
            <a:spcAft>
              <a:spcPct val="35000"/>
            </a:spcAft>
          </a:pPr>
          <a:r>
            <a:rPr lang="en-US" sz="1600" b="1" kern="1200" dirty="0" smtClean="0">
              <a:latin typeface="Calibri" pitchFamily="34" charset="0"/>
              <a:cs typeface="Calibri" pitchFamily="34" charset="0"/>
            </a:rPr>
            <a:t>   TRANSITION METAL COMPLEXES/ORGANOMETALLIC COMPOUNDS  AS  ANTICANCER DRUGS</a:t>
          </a:r>
          <a:endParaRPr lang="en-US" sz="1600" kern="1200" dirty="0"/>
        </a:p>
      </dsp:txBody>
      <dsp:txXfrm>
        <a:off x="228600" y="0"/>
        <a:ext cx="8373367" cy="4571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4FAE35-6391-4084-811B-64591C29E800}">
      <dsp:nvSpPr>
        <dsp:cNvPr id="0" name=""/>
        <dsp:cNvSpPr/>
      </dsp:nvSpPr>
      <dsp:spPr>
        <a:xfrm>
          <a:off x="0" y="0"/>
          <a:ext cx="8830566" cy="457199"/>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l" defTabSz="711200">
            <a:lnSpc>
              <a:spcPct val="90000"/>
            </a:lnSpc>
            <a:spcBef>
              <a:spcPct val="0"/>
            </a:spcBef>
            <a:spcAft>
              <a:spcPct val="35000"/>
            </a:spcAft>
          </a:pPr>
          <a:r>
            <a:rPr lang="en-US" sz="1600" b="1" kern="1200" smtClean="0">
              <a:latin typeface="Calibri" pitchFamily="34" charset="0"/>
              <a:cs typeface="Calibri" pitchFamily="34" charset="0"/>
            </a:rPr>
            <a:t>   TRANSITION METAL COMPLEXES/ORGANOMETALLIC COMPOUNDS  AS  ANTICANCER DRUGS</a:t>
          </a:r>
          <a:endParaRPr lang="en-US" sz="1600" kern="1200"/>
        </a:p>
      </dsp:txBody>
      <dsp:txXfrm>
        <a:off x="228600" y="0"/>
        <a:ext cx="8373367" cy="4571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4FAE35-6391-4084-811B-64591C29E800}">
      <dsp:nvSpPr>
        <dsp:cNvPr id="0" name=""/>
        <dsp:cNvSpPr/>
      </dsp:nvSpPr>
      <dsp:spPr>
        <a:xfrm>
          <a:off x="0" y="0"/>
          <a:ext cx="8830566" cy="457199"/>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l" defTabSz="711200">
            <a:lnSpc>
              <a:spcPct val="90000"/>
            </a:lnSpc>
            <a:spcBef>
              <a:spcPct val="0"/>
            </a:spcBef>
            <a:spcAft>
              <a:spcPct val="35000"/>
            </a:spcAft>
          </a:pPr>
          <a:r>
            <a:rPr lang="en-US" sz="1600" b="1" kern="1200" smtClean="0">
              <a:latin typeface="Calibri" pitchFamily="34" charset="0"/>
              <a:cs typeface="Calibri" pitchFamily="34" charset="0"/>
            </a:rPr>
            <a:t>   TRANSITION METAL COMPLEXES/ORGANOMETALLIC COMPOUNDS  AS  ANTICANCER DRUGS</a:t>
          </a:r>
          <a:endParaRPr lang="en-US" sz="1600" kern="1200"/>
        </a:p>
      </dsp:txBody>
      <dsp:txXfrm>
        <a:off x="228600" y="0"/>
        <a:ext cx="8373367" cy="45719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4FAE35-6391-4084-811B-64591C29E800}">
      <dsp:nvSpPr>
        <dsp:cNvPr id="0" name=""/>
        <dsp:cNvSpPr/>
      </dsp:nvSpPr>
      <dsp:spPr>
        <a:xfrm>
          <a:off x="0" y="0"/>
          <a:ext cx="8830566" cy="457199"/>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l" defTabSz="711200">
            <a:lnSpc>
              <a:spcPct val="90000"/>
            </a:lnSpc>
            <a:spcBef>
              <a:spcPct val="0"/>
            </a:spcBef>
            <a:spcAft>
              <a:spcPct val="35000"/>
            </a:spcAft>
          </a:pPr>
          <a:r>
            <a:rPr lang="en-US" sz="1600" b="1" kern="1200" smtClean="0">
              <a:latin typeface="Calibri" pitchFamily="34" charset="0"/>
              <a:cs typeface="Calibri" pitchFamily="34" charset="0"/>
            </a:rPr>
            <a:t>   TRANSITION METAL COMPLEXES/ORGANOMETALLIC COMPOUNDS  AS  ANTICANCER DRUGS</a:t>
          </a:r>
          <a:endParaRPr lang="en-US" sz="1600" kern="1200"/>
        </a:p>
      </dsp:txBody>
      <dsp:txXfrm>
        <a:off x="228600" y="0"/>
        <a:ext cx="8373367" cy="45719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4FAE35-6391-4084-811B-64591C29E800}">
      <dsp:nvSpPr>
        <dsp:cNvPr id="0" name=""/>
        <dsp:cNvSpPr/>
      </dsp:nvSpPr>
      <dsp:spPr>
        <a:xfrm>
          <a:off x="0" y="0"/>
          <a:ext cx="8830566" cy="457200"/>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l" defTabSz="711200">
            <a:lnSpc>
              <a:spcPct val="90000"/>
            </a:lnSpc>
            <a:spcBef>
              <a:spcPct val="0"/>
            </a:spcBef>
            <a:spcAft>
              <a:spcPct val="35000"/>
            </a:spcAft>
          </a:pPr>
          <a:r>
            <a:rPr lang="en-US" sz="1600" b="1" kern="1200" smtClean="0">
              <a:latin typeface="Calibri" pitchFamily="34" charset="0"/>
              <a:cs typeface="Calibri" pitchFamily="34" charset="0"/>
            </a:rPr>
            <a:t>   TRANSITION METAL COMPLEXES/ORGANOMETALLIC COMPOUNDS  AS  ANTICANCER DRUGS</a:t>
          </a:r>
          <a:endParaRPr lang="en-US" sz="1600" kern="1200"/>
        </a:p>
      </dsp:txBody>
      <dsp:txXfrm>
        <a:off x="228600" y="0"/>
        <a:ext cx="8373366" cy="4572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4FAE35-6391-4084-811B-64591C29E800}">
      <dsp:nvSpPr>
        <dsp:cNvPr id="0" name=""/>
        <dsp:cNvSpPr/>
      </dsp:nvSpPr>
      <dsp:spPr>
        <a:xfrm>
          <a:off x="0" y="0"/>
          <a:ext cx="8830566" cy="457200"/>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l" defTabSz="711200">
            <a:lnSpc>
              <a:spcPct val="90000"/>
            </a:lnSpc>
            <a:spcBef>
              <a:spcPct val="0"/>
            </a:spcBef>
            <a:spcAft>
              <a:spcPct val="35000"/>
            </a:spcAft>
          </a:pPr>
          <a:r>
            <a:rPr lang="en-US" sz="1600" b="1" kern="1200" smtClean="0">
              <a:latin typeface="Calibri" pitchFamily="34" charset="0"/>
              <a:cs typeface="Calibri" pitchFamily="34" charset="0"/>
            </a:rPr>
            <a:t>   TRANSITION METAL COMPLEXES/ORGANOMETALLIC COMPOUNDS  AS  ANTICANCER DRUGS</a:t>
          </a:r>
          <a:endParaRPr lang="en-US" sz="1600" kern="1200"/>
        </a:p>
      </dsp:txBody>
      <dsp:txXfrm>
        <a:off x="228600" y="0"/>
        <a:ext cx="8373366" cy="4572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4FAE35-6391-4084-811B-64591C29E800}">
      <dsp:nvSpPr>
        <dsp:cNvPr id="0" name=""/>
        <dsp:cNvSpPr/>
      </dsp:nvSpPr>
      <dsp:spPr>
        <a:xfrm>
          <a:off x="0" y="0"/>
          <a:ext cx="8830566" cy="457200"/>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l" defTabSz="711200">
            <a:lnSpc>
              <a:spcPct val="90000"/>
            </a:lnSpc>
            <a:spcBef>
              <a:spcPct val="0"/>
            </a:spcBef>
            <a:spcAft>
              <a:spcPct val="35000"/>
            </a:spcAft>
          </a:pPr>
          <a:r>
            <a:rPr lang="en-US" sz="1600" b="1" kern="1200" smtClean="0">
              <a:latin typeface="Calibri" pitchFamily="34" charset="0"/>
              <a:cs typeface="Calibri" pitchFamily="34" charset="0"/>
            </a:rPr>
            <a:t>   TRANSITION METAL COMPLEXES/ORGANOMETALLIC COMPOUNDS  AS  ANTICANCER DRUGS</a:t>
          </a:r>
          <a:endParaRPr lang="en-US" sz="1600" kern="1200"/>
        </a:p>
      </dsp:txBody>
      <dsp:txXfrm>
        <a:off x="228600" y="0"/>
        <a:ext cx="8373366" cy="4572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4FAE35-6391-4084-811B-64591C29E800}">
      <dsp:nvSpPr>
        <dsp:cNvPr id="0" name=""/>
        <dsp:cNvSpPr/>
      </dsp:nvSpPr>
      <dsp:spPr>
        <a:xfrm>
          <a:off x="0" y="0"/>
          <a:ext cx="8830566" cy="457199"/>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l" defTabSz="711200">
            <a:lnSpc>
              <a:spcPct val="90000"/>
            </a:lnSpc>
            <a:spcBef>
              <a:spcPct val="0"/>
            </a:spcBef>
            <a:spcAft>
              <a:spcPct val="35000"/>
            </a:spcAft>
          </a:pPr>
          <a:r>
            <a:rPr lang="en-US" sz="1600" b="1" kern="1200" smtClean="0">
              <a:latin typeface="Calibri" pitchFamily="34" charset="0"/>
              <a:cs typeface="Calibri" pitchFamily="34" charset="0"/>
            </a:rPr>
            <a:t>   TRANSITION METAL COMPLEXES/ORGANOMETALLIC COMPOUNDS  AS  ANTICANCER DRUGS</a:t>
          </a:r>
          <a:endParaRPr lang="en-US" sz="1600" kern="1200"/>
        </a:p>
      </dsp:txBody>
      <dsp:txXfrm>
        <a:off x="228600" y="0"/>
        <a:ext cx="8373367" cy="45719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4FAE35-6391-4084-811B-64591C29E800}">
      <dsp:nvSpPr>
        <dsp:cNvPr id="0" name=""/>
        <dsp:cNvSpPr/>
      </dsp:nvSpPr>
      <dsp:spPr>
        <a:xfrm>
          <a:off x="0" y="0"/>
          <a:ext cx="8830566" cy="457200"/>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l" defTabSz="711200">
            <a:lnSpc>
              <a:spcPct val="90000"/>
            </a:lnSpc>
            <a:spcBef>
              <a:spcPct val="0"/>
            </a:spcBef>
            <a:spcAft>
              <a:spcPct val="35000"/>
            </a:spcAft>
          </a:pPr>
          <a:r>
            <a:rPr lang="en-US" sz="1600" b="1" kern="1200" smtClean="0">
              <a:latin typeface="Calibri" pitchFamily="34" charset="0"/>
              <a:cs typeface="Calibri" pitchFamily="34" charset="0"/>
            </a:rPr>
            <a:t>   TRANSITION METAL COMPLEXES/ORGANOMETALLIC COMPOUNDS  AS  ANTICANCER DRUGS</a:t>
          </a:r>
          <a:endParaRPr lang="en-US" sz="1600" kern="1200"/>
        </a:p>
      </dsp:txBody>
      <dsp:txXfrm>
        <a:off x="228600" y="0"/>
        <a:ext cx="8373366" cy="45720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4FAE35-6391-4084-811B-64591C29E800}">
      <dsp:nvSpPr>
        <dsp:cNvPr id="0" name=""/>
        <dsp:cNvSpPr/>
      </dsp:nvSpPr>
      <dsp:spPr>
        <a:xfrm>
          <a:off x="0" y="0"/>
          <a:ext cx="8830566" cy="457199"/>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l" defTabSz="711200">
            <a:lnSpc>
              <a:spcPct val="90000"/>
            </a:lnSpc>
            <a:spcBef>
              <a:spcPct val="0"/>
            </a:spcBef>
            <a:spcAft>
              <a:spcPct val="35000"/>
            </a:spcAft>
          </a:pPr>
          <a:r>
            <a:rPr lang="en-US" sz="1600" b="1" kern="1200" smtClean="0">
              <a:latin typeface="Calibri" pitchFamily="34" charset="0"/>
              <a:cs typeface="Calibri" pitchFamily="34" charset="0"/>
            </a:rPr>
            <a:t>   TRANSITION METAL COMPLEXES/ORGANOMETALLIC COMPOUNDS  AS  ANTICANCER DRUGS</a:t>
          </a:r>
          <a:endParaRPr lang="en-US" sz="1600" kern="1200"/>
        </a:p>
      </dsp:txBody>
      <dsp:txXfrm>
        <a:off x="228600" y="0"/>
        <a:ext cx="8373367" cy="45719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4FAE35-6391-4084-811B-64591C29E800}">
      <dsp:nvSpPr>
        <dsp:cNvPr id="0" name=""/>
        <dsp:cNvSpPr/>
      </dsp:nvSpPr>
      <dsp:spPr>
        <a:xfrm>
          <a:off x="0" y="0"/>
          <a:ext cx="8830566" cy="457199"/>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l" defTabSz="711200">
            <a:lnSpc>
              <a:spcPct val="90000"/>
            </a:lnSpc>
            <a:spcBef>
              <a:spcPct val="0"/>
            </a:spcBef>
            <a:spcAft>
              <a:spcPct val="35000"/>
            </a:spcAft>
          </a:pPr>
          <a:r>
            <a:rPr lang="en-US" sz="1600" b="1" kern="1200" smtClean="0">
              <a:latin typeface="Calibri" pitchFamily="34" charset="0"/>
              <a:cs typeface="Calibri" pitchFamily="34" charset="0"/>
            </a:rPr>
            <a:t>   TRANSITION METAL COMPLEXES/ORGANOMETALLIC COMPOUNDS  AS  ANTICANCER DRUGS</a:t>
          </a:r>
          <a:endParaRPr lang="en-US" sz="1600" kern="1200"/>
        </a:p>
      </dsp:txBody>
      <dsp:txXfrm>
        <a:off x="228600" y="0"/>
        <a:ext cx="8373367" cy="45719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4FAE35-6391-4084-811B-64591C29E800}">
      <dsp:nvSpPr>
        <dsp:cNvPr id="0" name=""/>
        <dsp:cNvSpPr/>
      </dsp:nvSpPr>
      <dsp:spPr>
        <a:xfrm>
          <a:off x="0" y="0"/>
          <a:ext cx="8830566" cy="457199"/>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l" defTabSz="711200">
            <a:lnSpc>
              <a:spcPct val="90000"/>
            </a:lnSpc>
            <a:spcBef>
              <a:spcPct val="0"/>
            </a:spcBef>
            <a:spcAft>
              <a:spcPct val="35000"/>
            </a:spcAft>
          </a:pPr>
          <a:r>
            <a:rPr lang="en-US" sz="1600" b="1" kern="1200" smtClean="0">
              <a:latin typeface="Calibri" pitchFamily="34" charset="0"/>
              <a:cs typeface="Calibri" pitchFamily="34" charset="0"/>
            </a:rPr>
            <a:t>   TRANSITION METAL COMPLEXES/ORGANOMETALLIC COMPOUNDS  AS  ANTICANCER DRUGS</a:t>
          </a:r>
          <a:endParaRPr lang="en-US" sz="1600" kern="1200"/>
        </a:p>
      </dsp:txBody>
      <dsp:txXfrm>
        <a:off x="228600" y="0"/>
        <a:ext cx="8373367" cy="45719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4FAE35-6391-4084-811B-64591C29E800}">
      <dsp:nvSpPr>
        <dsp:cNvPr id="0" name=""/>
        <dsp:cNvSpPr/>
      </dsp:nvSpPr>
      <dsp:spPr>
        <a:xfrm>
          <a:off x="0" y="0"/>
          <a:ext cx="8830566" cy="457199"/>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l" defTabSz="711200">
            <a:lnSpc>
              <a:spcPct val="90000"/>
            </a:lnSpc>
            <a:spcBef>
              <a:spcPct val="0"/>
            </a:spcBef>
            <a:spcAft>
              <a:spcPct val="35000"/>
            </a:spcAft>
          </a:pPr>
          <a:r>
            <a:rPr lang="en-US" sz="1600" b="1" kern="1200" smtClean="0">
              <a:latin typeface="Calibri" pitchFamily="34" charset="0"/>
              <a:cs typeface="Calibri" pitchFamily="34" charset="0"/>
            </a:rPr>
            <a:t>   TRANSITION METAL COMPLEXES/ORGANOMETALLIC COMPOUNDS  AS  ANTICANCER DRUGS</a:t>
          </a:r>
          <a:endParaRPr lang="en-US" sz="1600" kern="1200"/>
        </a:p>
      </dsp:txBody>
      <dsp:txXfrm>
        <a:off x="228600" y="0"/>
        <a:ext cx="8373367" cy="45719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4FAE35-6391-4084-811B-64591C29E800}">
      <dsp:nvSpPr>
        <dsp:cNvPr id="0" name=""/>
        <dsp:cNvSpPr/>
      </dsp:nvSpPr>
      <dsp:spPr>
        <a:xfrm>
          <a:off x="0" y="0"/>
          <a:ext cx="8830566" cy="457199"/>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l" defTabSz="711200">
            <a:lnSpc>
              <a:spcPct val="90000"/>
            </a:lnSpc>
            <a:spcBef>
              <a:spcPct val="0"/>
            </a:spcBef>
            <a:spcAft>
              <a:spcPct val="35000"/>
            </a:spcAft>
          </a:pPr>
          <a:r>
            <a:rPr lang="en-US" sz="1600" b="1" kern="1200" smtClean="0">
              <a:latin typeface="Calibri" pitchFamily="34" charset="0"/>
              <a:cs typeface="Calibri" pitchFamily="34" charset="0"/>
            </a:rPr>
            <a:t>   TRANSITION METAL COMPLEXES/ORGANOMETALLIC COMPOUNDS  AS  ANTICANCER DRUGS</a:t>
          </a:r>
          <a:endParaRPr lang="en-US" sz="1600" kern="1200"/>
        </a:p>
      </dsp:txBody>
      <dsp:txXfrm>
        <a:off x="228600" y="0"/>
        <a:ext cx="8373367" cy="457199"/>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4FAE35-6391-4084-811B-64591C29E800}">
      <dsp:nvSpPr>
        <dsp:cNvPr id="0" name=""/>
        <dsp:cNvSpPr/>
      </dsp:nvSpPr>
      <dsp:spPr>
        <a:xfrm>
          <a:off x="0" y="0"/>
          <a:ext cx="8830566" cy="457199"/>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l" defTabSz="711200">
            <a:lnSpc>
              <a:spcPct val="90000"/>
            </a:lnSpc>
            <a:spcBef>
              <a:spcPct val="0"/>
            </a:spcBef>
            <a:spcAft>
              <a:spcPct val="35000"/>
            </a:spcAft>
          </a:pPr>
          <a:r>
            <a:rPr lang="en-US" sz="1600" b="1" kern="1200" smtClean="0">
              <a:latin typeface="Calibri" pitchFamily="34" charset="0"/>
              <a:cs typeface="Calibri" pitchFamily="34" charset="0"/>
            </a:rPr>
            <a:t>   TRANSITION METAL COMPLEXES/ORGANOMETALLIC COMPOUNDS  AS  ANTICANCER DRUGS</a:t>
          </a:r>
          <a:endParaRPr lang="en-US" sz="1600" kern="1200"/>
        </a:p>
      </dsp:txBody>
      <dsp:txXfrm>
        <a:off x="228600" y="0"/>
        <a:ext cx="8373367" cy="45719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4FAE35-6391-4084-811B-64591C29E800}">
      <dsp:nvSpPr>
        <dsp:cNvPr id="0" name=""/>
        <dsp:cNvSpPr/>
      </dsp:nvSpPr>
      <dsp:spPr>
        <a:xfrm>
          <a:off x="0" y="0"/>
          <a:ext cx="8830566" cy="457199"/>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l" defTabSz="711200">
            <a:lnSpc>
              <a:spcPct val="90000"/>
            </a:lnSpc>
            <a:spcBef>
              <a:spcPct val="0"/>
            </a:spcBef>
            <a:spcAft>
              <a:spcPct val="35000"/>
            </a:spcAft>
          </a:pPr>
          <a:r>
            <a:rPr lang="en-US" sz="1600" b="1" kern="1200" smtClean="0">
              <a:latin typeface="Calibri" pitchFamily="34" charset="0"/>
              <a:cs typeface="Calibri" pitchFamily="34" charset="0"/>
            </a:rPr>
            <a:t>   TRANSITION METAL COMPLEXES/ORGANOMETALLIC COMPOUNDS  AS  ANTICANCER DRUGS</a:t>
          </a:r>
          <a:endParaRPr lang="en-US" sz="1600" kern="1200"/>
        </a:p>
      </dsp:txBody>
      <dsp:txXfrm>
        <a:off x="228600" y="0"/>
        <a:ext cx="8373367" cy="457199"/>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4FAE35-6391-4084-811B-64591C29E800}">
      <dsp:nvSpPr>
        <dsp:cNvPr id="0" name=""/>
        <dsp:cNvSpPr/>
      </dsp:nvSpPr>
      <dsp:spPr>
        <a:xfrm>
          <a:off x="0" y="0"/>
          <a:ext cx="8830566" cy="457199"/>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l" defTabSz="711200">
            <a:lnSpc>
              <a:spcPct val="90000"/>
            </a:lnSpc>
            <a:spcBef>
              <a:spcPct val="0"/>
            </a:spcBef>
            <a:spcAft>
              <a:spcPct val="35000"/>
            </a:spcAft>
          </a:pPr>
          <a:r>
            <a:rPr lang="en-US" sz="1600" b="1" kern="1200" smtClean="0">
              <a:latin typeface="Calibri" pitchFamily="34" charset="0"/>
              <a:cs typeface="Calibri" pitchFamily="34" charset="0"/>
            </a:rPr>
            <a:t>   TRANSITION METAL COMPLEXES/ORGANOMETALLIC COMPOUNDS  AS  ANTICANCER DRUGS</a:t>
          </a:r>
          <a:endParaRPr lang="en-US" sz="1600" kern="1200"/>
        </a:p>
      </dsp:txBody>
      <dsp:txXfrm>
        <a:off x="228600" y="0"/>
        <a:ext cx="8373367" cy="457199"/>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4FAE35-6391-4084-811B-64591C29E800}">
      <dsp:nvSpPr>
        <dsp:cNvPr id="0" name=""/>
        <dsp:cNvSpPr/>
      </dsp:nvSpPr>
      <dsp:spPr>
        <a:xfrm>
          <a:off x="0" y="0"/>
          <a:ext cx="8830566" cy="457199"/>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l" defTabSz="711200">
            <a:lnSpc>
              <a:spcPct val="90000"/>
            </a:lnSpc>
            <a:spcBef>
              <a:spcPct val="0"/>
            </a:spcBef>
            <a:spcAft>
              <a:spcPct val="35000"/>
            </a:spcAft>
          </a:pPr>
          <a:r>
            <a:rPr lang="en-US" sz="1600" b="1" kern="1200" smtClean="0">
              <a:latin typeface="Calibri" pitchFamily="34" charset="0"/>
              <a:cs typeface="Calibri" pitchFamily="34" charset="0"/>
            </a:rPr>
            <a:t>   TRANSITION METAL COMPLEXES/ORGANOMETALLIC COMPOUNDS  AS  ANTICANCER DRUGS</a:t>
          </a:r>
          <a:endParaRPr lang="en-US" sz="1600" kern="1200"/>
        </a:p>
      </dsp:txBody>
      <dsp:txXfrm>
        <a:off x="228600" y="0"/>
        <a:ext cx="8373367" cy="457199"/>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4FAE35-6391-4084-811B-64591C29E800}">
      <dsp:nvSpPr>
        <dsp:cNvPr id="0" name=""/>
        <dsp:cNvSpPr/>
      </dsp:nvSpPr>
      <dsp:spPr>
        <a:xfrm>
          <a:off x="0" y="0"/>
          <a:ext cx="8830566" cy="457199"/>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l" defTabSz="711200">
            <a:lnSpc>
              <a:spcPct val="90000"/>
            </a:lnSpc>
            <a:spcBef>
              <a:spcPct val="0"/>
            </a:spcBef>
            <a:spcAft>
              <a:spcPct val="35000"/>
            </a:spcAft>
          </a:pPr>
          <a:r>
            <a:rPr lang="en-US" sz="1600" b="1" kern="1200" smtClean="0">
              <a:latin typeface="Calibri" pitchFamily="34" charset="0"/>
              <a:cs typeface="Calibri" pitchFamily="34" charset="0"/>
            </a:rPr>
            <a:t>   TRANSITION METAL COMPLEXES/ORGANOMETALLIC COMPOUNDS  AS  ANTICANCER DRUGS</a:t>
          </a:r>
          <a:endParaRPr lang="en-US" sz="1600" kern="1200"/>
        </a:p>
      </dsp:txBody>
      <dsp:txXfrm>
        <a:off x="228600" y="0"/>
        <a:ext cx="8373367" cy="457199"/>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4FAE35-6391-4084-811B-64591C29E800}">
      <dsp:nvSpPr>
        <dsp:cNvPr id="0" name=""/>
        <dsp:cNvSpPr/>
      </dsp:nvSpPr>
      <dsp:spPr>
        <a:xfrm>
          <a:off x="0" y="0"/>
          <a:ext cx="8830566" cy="457199"/>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l" defTabSz="711200">
            <a:lnSpc>
              <a:spcPct val="90000"/>
            </a:lnSpc>
            <a:spcBef>
              <a:spcPct val="0"/>
            </a:spcBef>
            <a:spcAft>
              <a:spcPct val="35000"/>
            </a:spcAft>
          </a:pPr>
          <a:r>
            <a:rPr lang="en-US" sz="1600" b="1" kern="1200" smtClean="0">
              <a:latin typeface="Calibri" pitchFamily="34" charset="0"/>
              <a:cs typeface="Calibri" pitchFamily="34" charset="0"/>
            </a:rPr>
            <a:t>   TRANSITION METAL COMPLEXES/ORGANOMETALLIC COMPOUNDS  AS  ANTICANCER DRUGS</a:t>
          </a:r>
          <a:endParaRPr lang="en-US" sz="1600" kern="1200"/>
        </a:p>
      </dsp:txBody>
      <dsp:txXfrm>
        <a:off x="228600" y="0"/>
        <a:ext cx="8373367" cy="457199"/>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4FAE35-6391-4084-811B-64591C29E800}">
      <dsp:nvSpPr>
        <dsp:cNvPr id="0" name=""/>
        <dsp:cNvSpPr/>
      </dsp:nvSpPr>
      <dsp:spPr>
        <a:xfrm>
          <a:off x="0" y="0"/>
          <a:ext cx="8830566" cy="457199"/>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l" defTabSz="711200">
            <a:lnSpc>
              <a:spcPct val="90000"/>
            </a:lnSpc>
            <a:spcBef>
              <a:spcPct val="0"/>
            </a:spcBef>
            <a:spcAft>
              <a:spcPct val="35000"/>
            </a:spcAft>
          </a:pPr>
          <a:r>
            <a:rPr lang="en-US" sz="1600" b="1" kern="1200" smtClean="0">
              <a:latin typeface="Calibri" pitchFamily="34" charset="0"/>
              <a:cs typeface="Calibri" pitchFamily="34" charset="0"/>
            </a:rPr>
            <a:t>   TRANSITION METAL COMPLEXES/ORGANOMETALLIC COMPOUNDS  AS  ANTICANCER DRUGS</a:t>
          </a:r>
          <a:endParaRPr lang="en-US" sz="1600" kern="1200"/>
        </a:p>
      </dsp:txBody>
      <dsp:txXfrm>
        <a:off x="228600" y="0"/>
        <a:ext cx="8373367" cy="457199"/>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4FAE35-6391-4084-811B-64591C29E800}">
      <dsp:nvSpPr>
        <dsp:cNvPr id="0" name=""/>
        <dsp:cNvSpPr/>
      </dsp:nvSpPr>
      <dsp:spPr>
        <a:xfrm>
          <a:off x="0" y="0"/>
          <a:ext cx="8830566" cy="457199"/>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l" defTabSz="711200">
            <a:lnSpc>
              <a:spcPct val="90000"/>
            </a:lnSpc>
            <a:spcBef>
              <a:spcPct val="0"/>
            </a:spcBef>
            <a:spcAft>
              <a:spcPct val="35000"/>
            </a:spcAft>
          </a:pPr>
          <a:r>
            <a:rPr lang="en-US" sz="1600" b="1" kern="1200" smtClean="0">
              <a:latin typeface="Calibri" pitchFamily="34" charset="0"/>
              <a:cs typeface="Calibri" pitchFamily="34" charset="0"/>
            </a:rPr>
            <a:t>   TRANSITION METAL COMPLEXES/ORGANOMETALLIC COMPOUNDS  AS  ANTICANCER DRUGS</a:t>
          </a:r>
          <a:endParaRPr lang="en-US" sz="1600" kern="1200"/>
        </a:p>
      </dsp:txBody>
      <dsp:txXfrm>
        <a:off x="228600" y="0"/>
        <a:ext cx="8373367" cy="457199"/>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4FAE35-6391-4084-811B-64591C29E800}">
      <dsp:nvSpPr>
        <dsp:cNvPr id="0" name=""/>
        <dsp:cNvSpPr/>
      </dsp:nvSpPr>
      <dsp:spPr>
        <a:xfrm>
          <a:off x="0" y="0"/>
          <a:ext cx="8830566" cy="457199"/>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l" defTabSz="711200">
            <a:lnSpc>
              <a:spcPct val="90000"/>
            </a:lnSpc>
            <a:spcBef>
              <a:spcPct val="0"/>
            </a:spcBef>
            <a:spcAft>
              <a:spcPct val="35000"/>
            </a:spcAft>
          </a:pPr>
          <a:r>
            <a:rPr lang="en-US" sz="1600" b="1" kern="1200" smtClean="0">
              <a:latin typeface="Calibri" pitchFamily="34" charset="0"/>
              <a:cs typeface="Calibri" pitchFamily="34" charset="0"/>
            </a:rPr>
            <a:t>   TRANSITION METAL COMPLEXES/ORGANOMETALLIC COMPOUNDS  AS  ANTICANCER DRUGS</a:t>
          </a:r>
          <a:endParaRPr lang="en-US" sz="1600" kern="1200"/>
        </a:p>
      </dsp:txBody>
      <dsp:txXfrm>
        <a:off x="228600" y="0"/>
        <a:ext cx="8373367" cy="457199"/>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9.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0.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6CB07F-B3DE-4F2C-B4D6-876CB994FFE8}" type="datetimeFigureOut">
              <a:rPr lang="en-US" smtClean="0"/>
              <a:pPr/>
              <a:t>4/3/2017</a:t>
            </a:fld>
            <a:endParaRPr lang="en-US"/>
          </a:p>
        </p:txBody>
      </p:sp>
      <p:sp>
        <p:nvSpPr>
          <p:cNvPr id="4" name="Slide Image Placeholder 3"/>
          <p:cNvSpPr>
            <a:spLocks noGrp="1" noRot="1" noChangeAspect="1"/>
          </p:cNvSpPr>
          <p:nvPr>
            <p:ph type="sldImg" idx="2"/>
          </p:nvPr>
        </p:nvSpPr>
        <p:spPr>
          <a:xfrm>
            <a:off x="890588" y="685800"/>
            <a:ext cx="5076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F0426B3-6F7D-41E8-901F-2A43392DBE57}" type="slidenum">
              <a:rPr lang="en-US" smtClean="0"/>
              <a:pPr/>
              <a:t>‹#›</a:t>
            </a:fld>
            <a:endParaRPr lang="en-US"/>
          </a:p>
        </p:txBody>
      </p:sp>
    </p:spTree>
    <p:extLst>
      <p:ext uri="{BB962C8B-B14F-4D97-AF65-F5344CB8AC3E}">
        <p14:creationId xmlns="" xmlns:p14="http://schemas.microsoft.com/office/powerpoint/2010/main" val="41956403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0588" y="685800"/>
            <a:ext cx="5076825"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F0426B3-6F7D-41E8-901F-2A43392DBE57}" type="slidenum">
              <a:rPr lang="en-US" smtClean="0"/>
              <a:pPr/>
              <a:t>27</a:t>
            </a:fld>
            <a:endParaRPr lang="en-US"/>
          </a:p>
        </p:txBody>
      </p:sp>
    </p:spTree>
    <p:extLst>
      <p:ext uri="{BB962C8B-B14F-4D97-AF65-F5344CB8AC3E}">
        <p14:creationId xmlns="" xmlns:p14="http://schemas.microsoft.com/office/powerpoint/2010/main" val="32507503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0588" y="685800"/>
            <a:ext cx="5076825" cy="3429000"/>
          </a:xfrm>
        </p:spPr>
      </p:sp>
      <p:sp>
        <p:nvSpPr>
          <p:cNvPr id="3" name="Notes Placeholder 2"/>
          <p:cNvSpPr>
            <a:spLocks noGrp="1"/>
          </p:cNvSpPr>
          <p:nvPr>
            <p:ph type="body" idx="1"/>
          </p:nvPr>
        </p:nvSpPr>
        <p:spPr/>
        <p:txBody>
          <a:bodyPr/>
          <a:lstStyle/>
          <a:p>
            <a:endParaRPr lang="en-IN" sz="1200" dirty="0"/>
          </a:p>
        </p:txBody>
      </p:sp>
      <p:sp>
        <p:nvSpPr>
          <p:cNvPr id="4" name="Slide Number Placeholder 3"/>
          <p:cNvSpPr>
            <a:spLocks noGrp="1"/>
          </p:cNvSpPr>
          <p:nvPr>
            <p:ph type="sldNum" sz="quarter" idx="10"/>
          </p:nvPr>
        </p:nvSpPr>
        <p:spPr/>
        <p:txBody>
          <a:bodyPr/>
          <a:lstStyle/>
          <a:p>
            <a:fld id="{1F0426B3-6F7D-41E8-901F-2A43392DBE57}" type="slidenum">
              <a:rPr lang="en-US" smtClean="0"/>
              <a:pPr/>
              <a:t>87</a:t>
            </a:fld>
            <a:endParaRPr lang="en-US"/>
          </a:p>
        </p:txBody>
      </p:sp>
    </p:spTree>
    <p:extLst>
      <p:ext uri="{BB962C8B-B14F-4D97-AF65-F5344CB8AC3E}">
        <p14:creationId xmlns="" xmlns:p14="http://schemas.microsoft.com/office/powerpoint/2010/main" val="35194240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audio" Target="../media/audio1.wav"/><Relationship Id="rId4" Type="http://schemas.microsoft.com/office/2007/relationships/hdphoto" Target="../media/hdphoto1.wdp"/></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9" name="Subtitle 8"/>
          <p:cNvSpPr>
            <a:spLocks noGrp="1"/>
          </p:cNvSpPr>
          <p:nvPr>
            <p:ph type="subTitle" idx="1"/>
          </p:nvPr>
        </p:nvSpPr>
        <p:spPr>
          <a:xfrm>
            <a:off x="1439109" y="3200400"/>
            <a:ext cx="7110889"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96A079AB-0907-4516-89B5-CDE2256B4A75}" type="datetimeFigureOut">
              <a:rPr lang="en-US" smtClean="0"/>
              <a:pPr/>
              <a:t>4/3/2017</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D95EBFA2-0C17-410C-8D57-59818317E630}" type="slidenum">
              <a:rPr lang="en-US" smtClean="0"/>
              <a:pPr/>
              <a:t>‹#›</a:t>
            </a:fld>
            <a:endParaRPr lang="en-US"/>
          </a:p>
        </p:txBody>
      </p:sp>
      <p:sp>
        <p:nvSpPr>
          <p:cNvPr id="8" name="Title 7"/>
          <p:cNvSpPr>
            <a:spLocks noGrp="1"/>
          </p:cNvSpPr>
          <p:nvPr>
            <p:ph type="ctrTitle"/>
          </p:nvPr>
        </p:nvSpPr>
        <p:spPr>
          <a:xfrm>
            <a:off x="507921" y="1505944"/>
            <a:ext cx="9142572"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transition spd="slow">
    <p:sndAc>
      <p:stSnd>
        <p:snd r:embed="rId1" name="explode.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96A079AB-0907-4516-89B5-CDE2256B4A75}" type="datetimeFigureOut">
              <a:rPr lang="en-US" smtClean="0"/>
              <a:pPr/>
              <a:t>4/3/2017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5EBFA2-0C17-410C-8D57-59818317E630}" type="slidenum">
              <a:rPr lang="en-US" smtClean="0"/>
              <a:pPr/>
              <a:t>‹#›</a:t>
            </a:fld>
            <a:endParaRPr lang="en-US"/>
          </a:p>
        </p:txBody>
      </p:sp>
      <p:sp>
        <p:nvSpPr>
          <p:cNvPr id="8" name="Content Placeholder 7"/>
          <p:cNvSpPr>
            <a:spLocks noGrp="1"/>
          </p:cNvSpPr>
          <p:nvPr>
            <p:ph sz="quarter" idx="1"/>
          </p:nvPr>
        </p:nvSpPr>
        <p:spPr>
          <a:xfrm>
            <a:off x="1015841" y="1447800"/>
            <a:ext cx="8634651"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spd="slow">
    <p:sndAc>
      <p:stSnd>
        <p:snd r:embed="rId1" name="explode.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10158413"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72559" y="69769"/>
            <a:ext cx="10013293"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802445" y="952514"/>
            <a:ext cx="8634651"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802445" y="2547938"/>
            <a:ext cx="8634651"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6A079AB-0907-4516-89B5-CDE2256B4A75}" type="datetimeFigureOut">
              <a:rPr lang="en-US" smtClean="0"/>
              <a:pPr/>
              <a:t>4/3/2017</a:t>
            </a:fld>
            <a:endParaRPr lang="en-US"/>
          </a:p>
        </p:txBody>
      </p:sp>
      <p:sp>
        <p:nvSpPr>
          <p:cNvPr id="5" name="Footer Placeholder 4"/>
          <p:cNvSpPr>
            <a:spLocks noGrp="1"/>
          </p:cNvSpPr>
          <p:nvPr>
            <p:ph type="ftr" sz="quarter" idx="11"/>
          </p:nvPr>
        </p:nvSpPr>
        <p:spPr>
          <a:xfrm>
            <a:off x="888861" y="6172200"/>
            <a:ext cx="4444306" cy="457200"/>
          </a:xfrm>
        </p:spPr>
        <p:txBody>
          <a:bodyPr/>
          <a:lstStyle/>
          <a:p>
            <a:endParaRPr lang="en-US"/>
          </a:p>
        </p:txBody>
      </p:sp>
      <p:sp>
        <p:nvSpPr>
          <p:cNvPr id="7" name="Rectangle 6"/>
          <p:cNvSpPr/>
          <p:nvPr/>
        </p:nvSpPr>
        <p:spPr>
          <a:xfrm flipV="1">
            <a:off x="77121" y="2376830"/>
            <a:ext cx="10013452"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76825" y="2341489"/>
            <a:ext cx="10013747"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75891" y="2468880"/>
            <a:ext cx="1001468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62534" y="6208776"/>
            <a:ext cx="507921" cy="457200"/>
          </a:xfrm>
        </p:spPr>
        <p:txBody>
          <a:bodyPr/>
          <a:lstStyle/>
          <a:p>
            <a:fld id="{D95EBFA2-0C17-410C-8D57-59818317E63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spd="slow">
    <p:sndAc>
      <p:stSnd>
        <p:snd r:embed="rId1" name="explode.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96A079AB-0907-4516-89B5-CDE2256B4A75}" type="datetimeFigureOut">
              <a:rPr lang="en-US" smtClean="0"/>
              <a:pPr/>
              <a:t>4/3/2017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5EBFA2-0C17-410C-8D57-59818317E630}" type="slidenum">
              <a:rPr lang="en-US" smtClean="0"/>
              <a:pPr/>
              <a:t>‹#›</a:t>
            </a:fld>
            <a:endParaRPr lang="en-US"/>
          </a:p>
        </p:txBody>
      </p:sp>
      <p:sp>
        <p:nvSpPr>
          <p:cNvPr id="9" name="Content Placeholder 8"/>
          <p:cNvSpPr>
            <a:spLocks noGrp="1"/>
          </p:cNvSpPr>
          <p:nvPr>
            <p:ph sz="quarter" idx="1"/>
          </p:nvPr>
        </p:nvSpPr>
        <p:spPr>
          <a:xfrm>
            <a:off x="1015841" y="1447800"/>
            <a:ext cx="4164949"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5481311" y="1447800"/>
            <a:ext cx="4164949"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spd="slow">
    <p:sndAc>
      <p:stSnd>
        <p:snd r:embed="rId1" name="explode.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15841" y="273050"/>
            <a:ext cx="8634651"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015841" y="1447800"/>
            <a:ext cx="4148019"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5502474" y="1447800"/>
            <a:ext cx="4148019"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96A079AB-0907-4516-89B5-CDE2256B4A75}" type="datetimeFigureOut">
              <a:rPr lang="en-US" smtClean="0"/>
              <a:pPr/>
              <a:t>4/3/2017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5EBFA2-0C17-410C-8D57-59818317E630}" type="slidenum">
              <a:rPr lang="en-US" smtClean="0"/>
              <a:pPr/>
              <a:t>‹#›</a:t>
            </a:fld>
            <a:endParaRPr lang="en-US"/>
          </a:p>
        </p:txBody>
      </p:sp>
      <p:sp>
        <p:nvSpPr>
          <p:cNvPr id="11" name="Content Placeholder 10"/>
          <p:cNvSpPr>
            <a:spLocks noGrp="1"/>
          </p:cNvSpPr>
          <p:nvPr>
            <p:ph sz="half" idx="2"/>
          </p:nvPr>
        </p:nvSpPr>
        <p:spPr>
          <a:xfrm>
            <a:off x="1015841" y="2247900"/>
            <a:ext cx="4148019"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5502474" y="2247900"/>
            <a:ext cx="4148019"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spd="slow">
    <p:sndAc>
      <p:stSnd>
        <p:snd r:embed="rId1" name="explode.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6A079AB-0907-4516-89B5-CDE2256B4A75}" type="datetimeFigureOut">
              <a:rPr lang="en-US" smtClean="0"/>
              <a:pPr/>
              <a:t>4/3/2017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5EBFA2-0C17-410C-8D57-59818317E630}" type="slidenum">
              <a:rPr lang="en-US" smtClean="0"/>
              <a:pPr/>
              <a:t>‹#›</a:t>
            </a:fld>
            <a:endParaRPr lang="en-US"/>
          </a:p>
        </p:txBody>
      </p:sp>
    </p:spTree>
  </p:cSld>
  <p:clrMapOvr>
    <a:masterClrMapping/>
  </p:clrMapOvr>
  <p:transition spd="slow">
    <p:sndAc>
      <p:stSnd>
        <p:snd r:embed="rId1" name="explode.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A079AB-0907-4516-89B5-CDE2256B4A75}" type="datetimeFigureOut">
              <a:rPr lang="en-US" smtClean="0"/>
              <a:pPr/>
              <a:t>4/3/2017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95EBFA2-0C17-410C-8D57-59818317E630}" type="slidenum">
              <a:rPr lang="en-US" smtClean="0"/>
              <a:pPr/>
              <a:t>‹#›</a:t>
            </a:fld>
            <a:endParaRPr lang="en-US"/>
          </a:p>
        </p:txBody>
      </p:sp>
      <p:sp>
        <p:nvSpPr>
          <p:cNvPr id="6" name="Rectangle 5"/>
          <p:cNvSpPr/>
          <p:nvPr userDrawn="1"/>
        </p:nvSpPr>
        <p:spPr>
          <a:xfrm>
            <a:off x="0" y="0"/>
            <a:ext cx="10158413" cy="6858000"/>
          </a:xfrm>
          <a:prstGeom prst="rect">
            <a:avLst/>
          </a:prstGeom>
          <a:gradFill flip="none" rotWithShape="1">
            <a:gsLst>
              <a:gs pos="0">
                <a:srgbClr val="F5F5F5"/>
              </a:gs>
              <a:gs pos="50000">
                <a:schemeClr val="bg1">
                  <a:shade val="67500"/>
                  <a:satMod val="115000"/>
                </a:schemeClr>
              </a:gs>
              <a:gs pos="100000">
                <a:schemeClr val="bg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userDrawn="1"/>
        </p:nvSpPr>
        <p:spPr>
          <a:xfrm>
            <a:off x="0" y="6369376"/>
            <a:ext cx="10158413" cy="488624"/>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pic>
        <p:nvPicPr>
          <p:cNvPr id="7" name="Picture 6"/>
          <p:cNvPicPr>
            <a:picLocks noChangeAspect="1"/>
          </p:cNvPicPr>
          <p:nvPr userDrawn="1"/>
        </p:nvPicPr>
        <p:blipFill>
          <a:blip r:embed="rId3" cstate="print">
            <a:duotone>
              <a:schemeClr val="bg2">
                <a:shade val="45000"/>
                <a:satMod val="135000"/>
              </a:schemeClr>
              <a:prstClr val="white"/>
            </a:duotone>
            <a:extLst>
              <a:ext uri="{BEBA8EAE-BF5A-486C-A8C5-ECC9F3942E4B}">
                <a14:imgProps xmlns="" xmlns:a14="http://schemas.microsoft.com/office/drawing/2010/main">
                  <a14:imgLayer r:embed="rId4">
                    <a14:imgEffect>
                      <a14:saturation sat="400000"/>
                    </a14:imgEffect>
                    <a14:imgEffect>
                      <a14:brightnessContrast contrast="-40000"/>
                    </a14:imgEffect>
                  </a14:imgLayer>
                </a14:imgProps>
              </a:ext>
              <a:ext uri="{28A0092B-C50C-407E-A947-70E740481C1C}">
                <a14:useLocalDpi xmlns="" xmlns:a14="http://schemas.microsoft.com/office/drawing/2010/main" val="0"/>
              </a:ext>
            </a:extLst>
          </a:blip>
          <a:stretch>
            <a:fillRect/>
          </a:stretch>
        </p:blipFill>
        <p:spPr>
          <a:xfrm>
            <a:off x="78142" y="304800"/>
            <a:ext cx="9923988" cy="5981484"/>
          </a:xfrm>
          <a:prstGeom prst="rect">
            <a:avLst/>
          </a:prstGeom>
        </p:spPr>
      </p:pic>
      <p:sp>
        <p:nvSpPr>
          <p:cNvPr id="8" name="Rectangle 7"/>
          <p:cNvSpPr/>
          <p:nvPr userDrawn="1"/>
        </p:nvSpPr>
        <p:spPr>
          <a:xfrm>
            <a:off x="1484691" y="6488668"/>
            <a:ext cx="6826905" cy="369332"/>
          </a:xfrm>
          <a:prstGeom prst="rect">
            <a:avLst/>
          </a:prstGeom>
        </p:spPr>
        <p:txBody>
          <a:bodyPr wrap="none">
            <a:spAutoFit/>
          </a:bodyPr>
          <a:lstStyle/>
          <a:p>
            <a:r>
              <a:rPr lang="en-US" spc="600" dirty="0" smtClean="0">
                <a:solidFill>
                  <a:schemeClr val="bg1"/>
                </a:solidFill>
              </a:rPr>
              <a:t>Project Presentation of </a:t>
            </a:r>
            <a:r>
              <a:rPr lang="en-US" spc="600" dirty="0" err="1" smtClean="0">
                <a:solidFill>
                  <a:srgbClr val="99FF33"/>
                </a:solidFill>
              </a:rPr>
              <a:t>Prakash</a:t>
            </a:r>
            <a:r>
              <a:rPr lang="en-US" spc="600" dirty="0" smtClean="0">
                <a:solidFill>
                  <a:srgbClr val="99FF33"/>
                </a:solidFill>
              </a:rPr>
              <a:t> </a:t>
            </a:r>
            <a:r>
              <a:rPr lang="en-US" spc="600" dirty="0" err="1" smtClean="0">
                <a:solidFill>
                  <a:srgbClr val="99FF33"/>
                </a:solidFill>
              </a:rPr>
              <a:t>Kinthada</a:t>
            </a:r>
            <a:endParaRPr lang="en-US" spc="600" dirty="0">
              <a:solidFill>
                <a:srgbClr val="99FF33"/>
              </a:solidFill>
            </a:endParaRPr>
          </a:p>
        </p:txBody>
      </p:sp>
      <p:grpSp>
        <p:nvGrpSpPr>
          <p:cNvPr id="13" name="Group 12"/>
          <p:cNvGrpSpPr/>
          <p:nvPr userDrawn="1"/>
        </p:nvGrpSpPr>
        <p:grpSpPr>
          <a:xfrm>
            <a:off x="-26194" y="0"/>
            <a:ext cx="10158413" cy="132463"/>
            <a:chOff x="0" y="6725537"/>
            <a:chExt cx="12192000" cy="132463"/>
          </a:xfrm>
          <a:scene3d>
            <a:camera prst="orthographicFront">
              <a:rot lat="0" lon="10799999" rev="0"/>
            </a:camera>
            <a:lightRig rig="threePt" dir="t"/>
          </a:scene3d>
        </p:grpSpPr>
        <p:sp>
          <p:nvSpPr>
            <p:cNvPr id="14" name="Rectangle 13"/>
            <p:cNvSpPr/>
            <p:nvPr/>
          </p:nvSpPr>
          <p:spPr>
            <a:xfrm>
              <a:off x="0" y="6725538"/>
              <a:ext cx="2418460" cy="1324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5" name="Rectangle 14"/>
            <p:cNvSpPr/>
            <p:nvPr/>
          </p:nvSpPr>
          <p:spPr>
            <a:xfrm>
              <a:off x="4836919" y="6725537"/>
              <a:ext cx="2596813" cy="1324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6" name="Rectangle 15"/>
            <p:cNvSpPr/>
            <p:nvPr/>
          </p:nvSpPr>
          <p:spPr>
            <a:xfrm>
              <a:off x="9773540" y="6725537"/>
              <a:ext cx="2418460" cy="132463"/>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7" name="Rectangle 16"/>
            <p:cNvSpPr/>
            <p:nvPr/>
          </p:nvSpPr>
          <p:spPr>
            <a:xfrm>
              <a:off x="7355080" y="6725537"/>
              <a:ext cx="2418460" cy="13246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8" name="Rectangle 17"/>
            <p:cNvSpPr/>
            <p:nvPr/>
          </p:nvSpPr>
          <p:spPr>
            <a:xfrm>
              <a:off x="2418460" y="6725538"/>
              <a:ext cx="2418460" cy="1324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grpSp>
    </p:spTree>
  </p:cSld>
  <p:clrMapOvr>
    <a:masterClrMapping/>
  </p:clrMapOvr>
  <p:transition spd="slow">
    <p:sndAc>
      <p:stSnd>
        <p:snd r:embed="rId1" name="explode.wav"/>
      </p:stSnd>
    </p:sndAc>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10158413"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71109" y="69755"/>
            <a:ext cx="10013293"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015841" y="273050"/>
            <a:ext cx="8634651"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015841" y="1600200"/>
            <a:ext cx="2116336"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6A079AB-0907-4516-89B5-CDE2256B4A75}" type="datetimeFigureOut">
              <a:rPr lang="en-US" smtClean="0"/>
              <a:pPr/>
              <a:t>4/3/2017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5EBFA2-0C17-410C-8D57-59818317E630}" type="slidenum">
              <a:rPr lang="en-US" smtClean="0"/>
              <a:pPr/>
              <a:t>‹#›</a:t>
            </a:fld>
            <a:endParaRPr lang="en-US"/>
          </a:p>
        </p:txBody>
      </p:sp>
      <p:sp>
        <p:nvSpPr>
          <p:cNvPr id="11" name="Content Placeholder 10"/>
          <p:cNvSpPr>
            <a:spLocks noGrp="1"/>
          </p:cNvSpPr>
          <p:nvPr>
            <p:ph sz="quarter" idx="1"/>
          </p:nvPr>
        </p:nvSpPr>
        <p:spPr>
          <a:xfrm>
            <a:off x="3301484" y="1600200"/>
            <a:ext cx="6349008"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spd="slow">
    <p:sndAc>
      <p:stSnd>
        <p:snd r:embed="rId1" name="explode.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15842" y="4900550"/>
            <a:ext cx="812673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1015842" y="5445825"/>
            <a:ext cx="812673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6A079AB-0907-4516-89B5-CDE2256B4A75}" type="datetimeFigureOut">
              <a:rPr lang="en-US" smtClean="0"/>
              <a:pPr/>
              <a:t>4/3/2017</a:t>
            </a:fld>
            <a:endParaRPr lang="en-US"/>
          </a:p>
        </p:txBody>
      </p:sp>
      <p:sp>
        <p:nvSpPr>
          <p:cNvPr id="6" name="Footer Placeholder 5"/>
          <p:cNvSpPr>
            <a:spLocks noGrp="1"/>
          </p:cNvSpPr>
          <p:nvPr>
            <p:ph type="ftr" sz="quarter" idx="11"/>
          </p:nvPr>
        </p:nvSpPr>
        <p:spPr>
          <a:xfrm>
            <a:off x="1015841" y="6172200"/>
            <a:ext cx="4317326" cy="457200"/>
          </a:xfrm>
        </p:spPr>
        <p:txBody>
          <a:bodyPr/>
          <a:lstStyle/>
          <a:p>
            <a:endParaRPr lang="en-US"/>
          </a:p>
        </p:txBody>
      </p:sp>
      <p:sp>
        <p:nvSpPr>
          <p:cNvPr id="7" name="Slide Number Placeholder 6"/>
          <p:cNvSpPr>
            <a:spLocks noGrp="1"/>
          </p:cNvSpPr>
          <p:nvPr>
            <p:ph type="sldNum" sz="quarter" idx="12"/>
          </p:nvPr>
        </p:nvSpPr>
        <p:spPr>
          <a:xfrm>
            <a:off x="162534" y="6208776"/>
            <a:ext cx="507921" cy="457200"/>
          </a:xfrm>
        </p:spPr>
        <p:txBody>
          <a:bodyPr/>
          <a:lstStyle/>
          <a:p>
            <a:fld id="{D95EBFA2-0C17-410C-8D57-59818317E630}" type="slidenum">
              <a:rPr lang="en-US" smtClean="0"/>
              <a:pPr/>
              <a:t>‹#›</a:t>
            </a:fld>
            <a:endParaRPr lang="en-US"/>
          </a:p>
        </p:txBody>
      </p:sp>
      <p:sp>
        <p:nvSpPr>
          <p:cNvPr id="11" name="Rectangle 10"/>
          <p:cNvSpPr/>
          <p:nvPr/>
        </p:nvSpPr>
        <p:spPr>
          <a:xfrm flipV="1">
            <a:off x="75884" y="4683555"/>
            <a:ext cx="10006037"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76114" y="4650488"/>
            <a:ext cx="10005813"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76115" y="4773238"/>
            <a:ext cx="10005811"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75893" y="66689"/>
            <a:ext cx="10000519"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transition spd="slow">
    <p:sndAc>
      <p:stSnd>
        <p:snd r:embed="rId1" name="explode.wav"/>
      </p:stSnd>
    </p:sndAc>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6A079AB-0907-4516-89B5-CDE2256B4A75}" type="datetimeFigureOut">
              <a:rPr lang="en-US" smtClean="0"/>
              <a:pPr/>
              <a:t>4/3/2017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5EBFA2-0C17-410C-8D57-59818317E630}" type="slidenum">
              <a:rPr lang="en-US" smtClean="0"/>
              <a:pPr/>
              <a:t>‹#›</a:t>
            </a:fld>
            <a:endParaRPr lang="en-US"/>
          </a:p>
        </p:txBody>
      </p:sp>
    </p:spTree>
  </p:cSld>
  <p:clrMapOvr>
    <a:masterClrMapping/>
  </p:clrMapOvr>
  <p:transition spd="slow">
    <p:sndAc>
      <p:stSnd>
        <p:snd r:embed="rId1" name="explode.wav"/>
      </p:stSnd>
    </p:sndAc>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4849" y="274654"/>
            <a:ext cx="2234851"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015841" y="274653"/>
            <a:ext cx="6179701"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6A079AB-0907-4516-89B5-CDE2256B4A75}" type="datetimeFigureOut">
              <a:rPr lang="en-US" smtClean="0"/>
              <a:pPr/>
              <a:t>4/3/2017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5EBFA2-0C17-410C-8D57-59818317E630}" type="slidenum">
              <a:rPr lang="en-US" smtClean="0"/>
              <a:pPr/>
              <a:t>‹#›</a:t>
            </a:fld>
            <a:endParaRPr lang="en-US"/>
          </a:p>
        </p:txBody>
      </p:sp>
    </p:spTree>
  </p:cSld>
  <p:clrMapOvr>
    <a:masterClrMapping/>
  </p:clrMapOvr>
  <p:transition spd="slow">
    <p:sndAc>
      <p:stSnd>
        <p:snd r:embed="rId1" name="explode.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10158413"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71109" y="69755"/>
            <a:ext cx="10013293"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1015841" y="274638"/>
            <a:ext cx="8634651"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1015841" y="1447800"/>
            <a:ext cx="8634651"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856929" y="6191250"/>
            <a:ext cx="2751237" cy="476250"/>
          </a:xfrm>
          <a:prstGeom prst="rect">
            <a:avLst/>
          </a:prstGeom>
        </p:spPr>
        <p:txBody>
          <a:bodyPr anchor="ctr" anchorCtr="0"/>
          <a:lstStyle>
            <a:lvl1pPr algn="r" eaLnBrk="1" latinLnBrk="0" hangingPunct="1">
              <a:defRPr kumimoji="0" sz="1400">
                <a:solidFill>
                  <a:schemeClr val="tx2"/>
                </a:solidFill>
              </a:defRPr>
            </a:lvl1pPr>
          </a:lstStyle>
          <a:p>
            <a:fld id="{96A079AB-0907-4516-89B5-CDE2256B4A75}" type="datetimeFigureOut">
              <a:rPr lang="en-US" smtClean="0"/>
              <a:pPr/>
              <a:t>4/3/2017</a:t>
            </a:fld>
            <a:endParaRPr lang="en-US"/>
          </a:p>
        </p:txBody>
      </p:sp>
      <p:sp>
        <p:nvSpPr>
          <p:cNvPr id="3" name="Footer Placeholder 2"/>
          <p:cNvSpPr>
            <a:spLocks noGrp="1"/>
          </p:cNvSpPr>
          <p:nvPr>
            <p:ph type="ftr" sz="quarter" idx="3"/>
          </p:nvPr>
        </p:nvSpPr>
        <p:spPr>
          <a:xfrm>
            <a:off x="1015841" y="6172200"/>
            <a:ext cx="4401979"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62534" y="6210300"/>
            <a:ext cx="507921"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D95EBFA2-0C17-410C-8D57-59818317E63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sndAc>
      <p:stSnd>
        <p:snd r:embed="rId13" name="explode.wav"/>
      </p:stSnd>
    </p:sndAc>
  </p:transition>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9.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diagramData" Target="../diagrams/data7.xml"/><Relationship Id="rId7"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5.xml.rels><?xml version="1.0" encoding="UTF-8" standalone="yes"?>
<Relationships xmlns="http://schemas.openxmlformats.org/package/2006/relationships"><Relationship Id="rId8" Type="http://schemas.microsoft.com/office/2007/relationships/diagramDrawing" Target="../diagrams/drawing13.xml"/><Relationship Id="rId3" Type="http://schemas.openxmlformats.org/officeDocument/2006/relationships/diagramData" Target="../diagrams/data13.xml"/><Relationship Id="rId7"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23.xml.rels><?xml version="1.0" encoding="UTF-8" standalone="yes"?>
<Relationships xmlns="http://schemas.openxmlformats.org/package/2006/relationships"><Relationship Id="rId8" Type="http://schemas.microsoft.com/office/2007/relationships/diagramDrawing" Target="../diagrams/drawing21.xml"/><Relationship Id="rId3" Type="http://schemas.openxmlformats.org/officeDocument/2006/relationships/diagramData" Target="../diagrams/data21.xml"/><Relationship Id="rId7"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2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2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13.jpeg"/></Relationships>
</file>

<file path=ppt/slides/_rels/slide3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themeOverride" Target="../theme/themeOverride1.xml"/><Relationship Id="rId4" Type="http://schemas.openxmlformats.org/officeDocument/2006/relationships/image" Target="../media/image15.jpeg"/></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5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5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5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oleObject" Target="../embeddings/oleObject5.bin"/></Relationships>
</file>

<file path=ppt/slides/_rels/slide6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oleObject" Target="../embeddings/oleObject6.bin"/></Relationships>
</file>

<file path=ppt/slides/_rels/slide7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36.png"/></Relationships>
</file>

<file path=ppt/slides/_rels/slide7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9.png"/></Relationships>
</file>

<file path=ppt/slides/_rels/slide7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14185" y="976534"/>
            <a:ext cx="5628292" cy="5192840"/>
            <a:chOff x="13833" y="976534"/>
            <a:chExt cx="5488442" cy="5192840"/>
          </a:xfrm>
        </p:grpSpPr>
        <p:pic>
          <p:nvPicPr>
            <p:cNvPr id="9218" name="Picture 2" descr="C:\Users\SAI\Downloads\Background-with-molecules-shapes\968 - bonds.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133600" y="2362200"/>
              <a:ext cx="3368675" cy="2316163"/>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2" descr="C:\Users\SAI\Downloads\Background-with-molecules-shapes\968 - bonds.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rot="5838738">
              <a:off x="-245097" y="3326955"/>
              <a:ext cx="3368675" cy="2316163"/>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2" descr="C:\Users\SAI\Downloads\Background-with-molecules-shapes\968 - bonds.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rot="12143446">
              <a:off x="13833" y="976534"/>
              <a:ext cx="3368675" cy="2316163"/>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4" name="Rectangle 3"/>
          <p:cNvSpPr/>
          <p:nvPr/>
        </p:nvSpPr>
        <p:spPr>
          <a:xfrm>
            <a:off x="6414613" y="5029201"/>
            <a:ext cx="3440365" cy="1200329"/>
          </a:xfrm>
          <a:prstGeom prst="rect">
            <a:avLst/>
          </a:prstGeom>
        </p:spPr>
        <p:txBody>
          <a:bodyPr wrap="none">
            <a:spAutoFit/>
          </a:bodyPr>
          <a:lstStyle/>
          <a:p>
            <a:pPr>
              <a:lnSpc>
                <a:spcPct val="150000"/>
              </a:lnSpc>
            </a:pPr>
            <a:r>
              <a:rPr lang="en-US" sz="2400" dirty="0" smtClean="0">
                <a:solidFill>
                  <a:schemeClr val="accent1"/>
                </a:solidFill>
                <a:latin typeface="Calibri" pitchFamily="34" charset="0"/>
                <a:cs typeface="Calibri" pitchFamily="34" charset="0"/>
              </a:rPr>
              <a:t>Project Presentation by</a:t>
            </a:r>
          </a:p>
          <a:p>
            <a:pPr algn="r">
              <a:lnSpc>
                <a:spcPct val="150000"/>
              </a:lnSpc>
            </a:pPr>
            <a:r>
              <a:rPr lang="en-US" sz="2400" dirty="0" smtClean="0">
                <a:latin typeface="Brush Script Std" pitchFamily="66" charset="0"/>
                <a:cs typeface="Arial" pitchFamily="34" charset="0"/>
              </a:rPr>
              <a:t>Prof. K.M.M.S. </a:t>
            </a:r>
            <a:r>
              <a:rPr lang="en-US" sz="2400" dirty="0" err="1" smtClean="0">
                <a:latin typeface="Brush Script Std" pitchFamily="66" charset="0"/>
                <a:cs typeface="Arial" pitchFamily="34" charset="0"/>
              </a:rPr>
              <a:t>Prakash</a:t>
            </a:r>
            <a:endParaRPr lang="en-US" sz="2400" dirty="0">
              <a:latin typeface="Brush Script Std" pitchFamily="66" charset="0"/>
              <a:cs typeface="Arial" pitchFamily="34" charset="0"/>
            </a:endParaRPr>
          </a:p>
        </p:txBody>
      </p:sp>
      <p:sp>
        <p:nvSpPr>
          <p:cNvPr id="9" name="Rectangle 8"/>
          <p:cNvSpPr/>
          <p:nvPr/>
        </p:nvSpPr>
        <p:spPr>
          <a:xfrm>
            <a:off x="3816512" y="685801"/>
            <a:ext cx="6054993" cy="1569660"/>
          </a:xfrm>
          <a:prstGeom prst="rect">
            <a:avLst/>
          </a:prstGeom>
        </p:spPr>
        <p:txBody>
          <a:bodyPr wrap="square">
            <a:spAutoFit/>
          </a:bodyPr>
          <a:lstStyle/>
          <a:p>
            <a:pPr algn="ctr"/>
            <a:r>
              <a:rPr lang="en-US" sz="2400" b="1" dirty="0">
                <a:solidFill>
                  <a:srgbClr val="0070C0"/>
                </a:solidFill>
              </a:rPr>
              <a:t>TRANSITION METAL COMPLEXES/ORGANOMETALLIC</a:t>
            </a:r>
          </a:p>
          <a:p>
            <a:pPr algn="ctr"/>
            <a:r>
              <a:rPr lang="en-US" sz="2400" b="1" dirty="0">
                <a:solidFill>
                  <a:srgbClr val="0070C0"/>
                </a:solidFill>
              </a:rPr>
              <a:t>COMPOUNDS  AS  </a:t>
            </a:r>
            <a:r>
              <a:rPr lang="en-US" sz="2400" b="1" dirty="0" smtClean="0">
                <a:solidFill>
                  <a:srgbClr val="0070C0"/>
                </a:solidFill>
              </a:rPr>
              <a:t>ANTICANCER/ANTI HIV  </a:t>
            </a:r>
            <a:r>
              <a:rPr lang="en-US" sz="2400" b="1" dirty="0">
                <a:solidFill>
                  <a:srgbClr val="0070C0"/>
                </a:solidFill>
              </a:rPr>
              <a:t>DRUGS</a:t>
            </a:r>
          </a:p>
        </p:txBody>
      </p:sp>
    </p:spTree>
    <p:extLst>
      <p:ext uri="{BB962C8B-B14F-4D97-AF65-F5344CB8AC3E}">
        <p14:creationId xmlns="" xmlns:p14="http://schemas.microsoft.com/office/powerpoint/2010/main" val="1140085865"/>
      </p:ext>
    </p:extLst>
  </p:cSld>
  <p:clrMapOvr>
    <a:masterClrMapping/>
  </p:clrMapOvr>
  <p:transition spd="slow">
    <p:sndAc>
      <p:stSnd>
        <p:snd r:embed="rId2" name="explode.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78606" y="525244"/>
            <a:ext cx="9601200" cy="5570756"/>
          </a:xfrm>
          <a:prstGeom prst="rect">
            <a:avLst/>
          </a:prstGeom>
          <a:noFill/>
        </p:spPr>
        <p:txBody>
          <a:bodyPr wrap="square" rtlCol="0">
            <a:spAutoFit/>
          </a:bodyPr>
          <a:lstStyle/>
          <a:p>
            <a:pPr algn="ctr"/>
            <a:r>
              <a:rPr lang="en-US" sz="2200" b="1" u="sng" dirty="0" smtClean="0">
                <a:solidFill>
                  <a:srgbClr val="0070C0"/>
                </a:solidFill>
                <a:latin typeface="Calibri" pitchFamily="34" charset="0"/>
                <a:cs typeface="Calibri" pitchFamily="34" charset="0"/>
              </a:rPr>
              <a:t>TRANSITION METAL COMPLEXES/ORGANOMETALLIC</a:t>
            </a:r>
          </a:p>
          <a:p>
            <a:pPr algn="ctr"/>
            <a:r>
              <a:rPr lang="en-US" sz="2200" b="1" u="sng" dirty="0" smtClean="0">
                <a:solidFill>
                  <a:srgbClr val="0070C0"/>
                </a:solidFill>
                <a:latin typeface="Calibri" pitchFamily="34" charset="0"/>
                <a:cs typeface="Calibri" pitchFamily="34" charset="0"/>
              </a:rPr>
              <a:t>COMPOUNDS  AS  ANTICANCER DRUGS</a:t>
            </a:r>
            <a:br>
              <a:rPr lang="en-US" sz="2200" b="1" u="sng" dirty="0" smtClean="0">
                <a:solidFill>
                  <a:srgbClr val="0070C0"/>
                </a:solidFill>
                <a:latin typeface="Calibri" pitchFamily="34" charset="0"/>
                <a:cs typeface="Calibri" pitchFamily="34" charset="0"/>
              </a:rPr>
            </a:br>
            <a:r>
              <a:rPr lang="en-US" sz="2200" b="1" u="sng" dirty="0" smtClean="0">
                <a:solidFill>
                  <a:srgbClr val="0070C0"/>
                </a:solidFill>
                <a:latin typeface="Calibri" pitchFamily="34" charset="0"/>
                <a:cs typeface="Calibri" pitchFamily="34" charset="0"/>
              </a:rPr>
              <a:t/>
            </a:r>
            <a:br>
              <a:rPr lang="en-US" sz="2200" b="1" u="sng" dirty="0" smtClean="0">
                <a:solidFill>
                  <a:srgbClr val="0070C0"/>
                </a:solidFill>
                <a:latin typeface="Calibri" pitchFamily="34" charset="0"/>
                <a:cs typeface="Calibri" pitchFamily="34" charset="0"/>
              </a:rPr>
            </a:br>
            <a:r>
              <a:rPr lang="en-US" dirty="0" smtClean="0">
                <a:latin typeface="Calibri" pitchFamily="34" charset="0"/>
                <a:cs typeface="Calibri" pitchFamily="34" charset="0"/>
              </a:rPr>
              <a:t> </a:t>
            </a:r>
          </a:p>
          <a:p>
            <a:r>
              <a:rPr lang="en-US" sz="1700" dirty="0" smtClean="0">
                <a:solidFill>
                  <a:schemeClr val="tx1">
                    <a:lumMod val="95000"/>
                    <a:lumOff val="5000"/>
                  </a:schemeClr>
                </a:solidFill>
                <a:latin typeface="Calibri" pitchFamily="34" charset="0"/>
                <a:cs typeface="Calibri" pitchFamily="34" charset="0"/>
              </a:rPr>
              <a:t>Inorganic </a:t>
            </a:r>
            <a:r>
              <a:rPr lang="en-US" sz="1700" dirty="0">
                <a:solidFill>
                  <a:schemeClr val="tx1">
                    <a:lumMod val="95000"/>
                    <a:lumOff val="5000"/>
                  </a:schemeClr>
                </a:solidFill>
                <a:latin typeface="Calibri" pitchFamily="34" charset="0"/>
                <a:cs typeface="Calibri" pitchFamily="34" charset="0"/>
              </a:rPr>
              <a:t>chemotherapy has been considerably boosted in recent years by the discovery and exploitation of Antitumor compounds based on platinum</a:t>
            </a:r>
            <a:r>
              <a:rPr lang="en-US" sz="1700" dirty="0" smtClean="0">
                <a:solidFill>
                  <a:schemeClr val="tx1">
                    <a:lumMod val="95000"/>
                    <a:lumOff val="5000"/>
                  </a:schemeClr>
                </a:solidFill>
                <a:latin typeface="Calibri" pitchFamily="34" charset="0"/>
                <a:cs typeface="Calibri" pitchFamily="34" charset="0"/>
              </a:rPr>
              <a:t>. Some </a:t>
            </a:r>
            <a:r>
              <a:rPr lang="en-US" sz="1700" dirty="0">
                <a:solidFill>
                  <a:schemeClr val="tx1">
                    <a:lumMod val="95000"/>
                    <a:lumOff val="5000"/>
                  </a:schemeClr>
                </a:solidFill>
                <a:latin typeface="Calibri" pitchFamily="34" charset="0"/>
                <a:cs typeface="Calibri" pitchFamily="34" charset="0"/>
              </a:rPr>
              <a:t>Gold(III) complexes display similar chemistry.</a:t>
            </a:r>
          </a:p>
          <a:p>
            <a:r>
              <a:rPr lang="en-US" sz="1700" dirty="0">
                <a:solidFill>
                  <a:schemeClr val="tx1">
                    <a:lumMod val="95000"/>
                    <a:lumOff val="5000"/>
                  </a:schemeClr>
                </a:solidFill>
                <a:latin typeface="Calibri" pitchFamily="34" charset="0"/>
                <a:cs typeface="Calibri" pitchFamily="34" charset="0"/>
              </a:rPr>
              <a:t>  </a:t>
            </a:r>
          </a:p>
          <a:p>
            <a:r>
              <a:rPr lang="en-US" sz="1700" dirty="0" err="1">
                <a:solidFill>
                  <a:schemeClr val="tx1">
                    <a:lumMod val="95000"/>
                    <a:lumOff val="5000"/>
                  </a:schemeClr>
                </a:solidFill>
                <a:latin typeface="Calibri" pitchFamily="34" charset="0"/>
                <a:cs typeface="Calibri" pitchFamily="34" charset="0"/>
              </a:rPr>
              <a:t>Pharnmacological</a:t>
            </a:r>
            <a:r>
              <a:rPr lang="en-US" sz="1700" dirty="0">
                <a:solidFill>
                  <a:schemeClr val="tx1">
                    <a:lumMod val="95000"/>
                    <a:lumOff val="5000"/>
                  </a:schemeClr>
                </a:solidFill>
                <a:latin typeface="Calibri" pitchFamily="34" charset="0"/>
                <a:cs typeface="Calibri" pitchFamily="34" charset="0"/>
              </a:rPr>
              <a:t> activity to </a:t>
            </a:r>
            <a:r>
              <a:rPr lang="en-US" sz="1700" dirty="0" err="1">
                <a:solidFill>
                  <a:schemeClr val="tx1">
                    <a:lumMod val="95000"/>
                    <a:lumOff val="5000"/>
                  </a:schemeClr>
                </a:solidFill>
                <a:latin typeface="Calibri" pitchFamily="34" charset="0"/>
                <a:cs typeface="Calibri" pitchFamily="34" charset="0"/>
              </a:rPr>
              <a:t>cis-platin</a:t>
            </a:r>
            <a:r>
              <a:rPr lang="en-US" sz="1700" dirty="0">
                <a:solidFill>
                  <a:schemeClr val="tx1">
                    <a:lumMod val="95000"/>
                    <a:lumOff val="5000"/>
                  </a:schemeClr>
                </a:solidFill>
                <a:latin typeface="Calibri" pitchFamily="34" charset="0"/>
                <a:cs typeface="Calibri" pitchFamily="34" charset="0"/>
              </a:rPr>
              <a:t>  and its analogues are  now the basis of multimillion dollars industry and bring benefit to thousands of cancer patients.</a:t>
            </a:r>
          </a:p>
          <a:p>
            <a:r>
              <a:rPr lang="en-US" sz="1700" dirty="0">
                <a:solidFill>
                  <a:schemeClr val="tx1">
                    <a:lumMod val="95000"/>
                    <a:lumOff val="5000"/>
                  </a:schemeClr>
                </a:solidFill>
                <a:latin typeface="Calibri" pitchFamily="34" charset="0"/>
                <a:cs typeface="Calibri" pitchFamily="34" charset="0"/>
              </a:rPr>
              <a:t> </a:t>
            </a:r>
          </a:p>
          <a:p>
            <a:r>
              <a:rPr lang="en-US" sz="1700" dirty="0">
                <a:solidFill>
                  <a:schemeClr val="tx1">
                    <a:lumMod val="95000"/>
                    <a:lumOff val="5000"/>
                  </a:schemeClr>
                </a:solidFill>
                <a:latin typeface="Calibri" pitchFamily="34" charset="0"/>
                <a:cs typeface="Calibri" pitchFamily="34" charset="0"/>
              </a:rPr>
              <a:t>Platinum based anticancer drugs induces normal tissue toxicity particularly to the </a:t>
            </a:r>
            <a:r>
              <a:rPr lang="en-US" sz="1700" dirty="0" smtClean="0">
                <a:solidFill>
                  <a:schemeClr val="tx1">
                    <a:lumMod val="95000"/>
                    <a:lumOff val="5000"/>
                  </a:schemeClr>
                </a:solidFill>
                <a:latin typeface="Calibri" pitchFamily="34" charset="0"/>
                <a:cs typeface="Calibri" pitchFamily="34" charset="0"/>
              </a:rPr>
              <a:t>kidneys</a:t>
            </a:r>
            <a:r>
              <a:rPr lang="en-US" sz="1700" dirty="0">
                <a:solidFill>
                  <a:schemeClr val="tx1">
                    <a:lumMod val="95000"/>
                    <a:lumOff val="5000"/>
                  </a:schemeClr>
                </a:solidFill>
                <a:latin typeface="Calibri" pitchFamily="34" charset="0"/>
                <a:cs typeface="Calibri" pitchFamily="34" charset="0"/>
              </a:rPr>
              <a:t> and  thus alternative metal compounds are presently being evaluated in clinical trials </a:t>
            </a:r>
            <a:r>
              <a:rPr lang="en-US" sz="1700" dirty="0" smtClean="0">
                <a:solidFill>
                  <a:schemeClr val="tx1">
                    <a:lumMod val="95000"/>
                    <a:lumOff val="5000"/>
                  </a:schemeClr>
                </a:solidFill>
                <a:latin typeface="Calibri" pitchFamily="34" charset="0"/>
                <a:cs typeface="Calibri" pitchFamily="34" charset="0"/>
              </a:rPr>
              <a:t>.</a:t>
            </a:r>
            <a:br>
              <a:rPr lang="en-US" sz="1700" dirty="0" smtClean="0">
                <a:solidFill>
                  <a:schemeClr val="tx1">
                    <a:lumMod val="95000"/>
                    <a:lumOff val="5000"/>
                  </a:schemeClr>
                </a:solidFill>
                <a:latin typeface="Calibri" pitchFamily="34" charset="0"/>
                <a:cs typeface="Calibri" pitchFamily="34" charset="0"/>
              </a:rPr>
            </a:br>
            <a:endParaRPr lang="en-US" sz="1700" dirty="0" smtClean="0">
              <a:solidFill>
                <a:schemeClr val="tx1">
                  <a:lumMod val="95000"/>
                  <a:lumOff val="5000"/>
                </a:schemeClr>
              </a:solidFill>
              <a:latin typeface="Calibri" pitchFamily="34" charset="0"/>
              <a:cs typeface="Calibri" pitchFamily="34" charset="0"/>
            </a:endParaRPr>
          </a:p>
          <a:p>
            <a:r>
              <a:rPr lang="en-US" sz="1700" b="1" dirty="0">
                <a:solidFill>
                  <a:srgbClr val="0070C0"/>
                </a:solidFill>
                <a:latin typeface="Calibri" pitchFamily="34" charset="0"/>
                <a:cs typeface="Calibri" pitchFamily="34" charset="0"/>
              </a:rPr>
              <a:t>General biological uses for Metal containing drugs</a:t>
            </a:r>
            <a:r>
              <a:rPr lang="en-US" sz="1700" b="1" dirty="0" smtClean="0">
                <a:solidFill>
                  <a:srgbClr val="0070C0"/>
                </a:solidFill>
                <a:latin typeface="Calibri" pitchFamily="34" charset="0"/>
                <a:cs typeface="Calibri" pitchFamily="34" charset="0"/>
              </a:rPr>
              <a:t>:</a:t>
            </a:r>
            <a:br>
              <a:rPr lang="en-US" sz="1700" b="1" dirty="0" smtClean="0">
                <a:solidFill>
                  <a:srgbClr val="0070C0"/>
                </a:solidFill>
                <a:latin typeface="Calibri" pitchFamily="34" charset="0"/>
                <a:cs typeface="Calibri" pitchFamily="34" charset="0"/>
              </a:rPr>
            </a:br>
            <a:endParaRPr lang="en-US" sz="1700" b="1" dirty="0">
              <a:solidFill>
                <a:srgbClr val="0070C0"/>
              </a:solidFill>
              <a:latin typeface="Calibri" pitchFamily="34" charset="0"/>
              <a:cs typeface="Calibri" pitchFamily="34" charset="0"/>
            </a:endParaRPr>
          </a:p>
          <a:p>
            <a:pPr marL="285750" indent="-285750">
              <a:buFont typeface="Wingdings" pitchFamily="2" charset="2"/>
              <a:buChar char="Ø"/>
            </a:pPr>
            <a:r>
              <a:rPr lang="en-US" sz="1700" dirty="0">
                <a:solidFill>
                  <a:schemeClr val="tx1">
                    <a:lumMod val="95000"/>
                    <a:lumOff val="5000"/>
                  </a:schemeClr>
                </a:solidFill>
                <a:latin typeface="Calibri" pitchFamily="34" charset="0"/>
                <a:cs typeface="Calibri" pitchFamily="34" charset="0"/>
              </a:rPr>
              <a:t>Au, Arthritis, cancer</a:t>
            </a:r>
          </a:p>
          <a:p>
            <a:pPr marL="285750" indent="-285750">
              <a:buFont typeface="Wingdings" pitchFamily="2" charset="2"/>
              <a:buChar char="Ø"/>
            </a:pPr>
            <a:r>
              <a:rPr lang="en-US" sz="1700" dirty="0">
                <a:solidFill>
                  <a:schemeClr val="tx1">
                    <a:lumMod val="95000"/>
                    <a:lumOff val="5000"/>
                  </a:schemeClr>
                </a:solidFill>
                <a:latin typeface="Calibri" pitchFamily="34" charset="0"/>
                <a:cs typeface="Calibri" pitchFamily="34" charset="0"/>
              </a:rPr>
              <a:t>Ag </a:t>
            </a:r>
            <a:r>
              <a:rPr lang="en-US" sz="1700" dirty="0" smtClean="0">
                <a:solidFill>
                  <a:schemeClr val="tx1">
                    <a:lumMod val="95000"/>
                    <a:lumOff val="5000"/>
                  </a:schemeClr>
                </a:solidFill>
                <a:latin typeface="Calibri" pitchFamily="34" charset="0"/>
                <a:cs typeface="Calibri" pitchFamily="34" charset="0"/>
              </a:rPr>
              <a:t>, </a:t>
            </a:r>
            <a:r>
              <a:rPr lang="en-US" sz="1700" dirty="0" err="1" smtClean="0">
                <a:solidFill>
                  <a:schemeClr val="tx1">
                    <a:lumMod val="95000"/>
                    <a:lumOff val="5000"/>
                  </a:schemeClr>
                </a:solidFill>
                <a:latin typeface="Calibri" pitchFamily="34" charset="0"/>
                <a:cs typeface="Calibri" pitchFamily="34" charset="0"/>
              </a:rPr>
              <a:t>Antisceptic</a:t>
            </a:r>
            <a:r>
              <a:rPr lang="en-US" sz="1700" dirty="0" smtClean="0">
                <a:solidFill>
                  <a:schemeClr val="tx1">
                    <a:lumMod val="95000"/>
                    <a:lumOff val="5000"/>
                  </a:schemeClr>
                </a:solidFill>
                <a:latin typeface="Calibri" pitchFamily="34" charset="0"/>
                <a:cs typeface="Calibri" pitchFamily="34" charset="0"/>
              </a:rPr>
              <a:t> </a:t>
            </a:r>
            <a:r>
              <a:rPr lang="en-US" sz="1700" dirty="0">
                <a:solidFill>
                  <a:schemeClr val="tx1">
                    <a:lumMod val="95000"/>
                    <a:lumOff val="5000"/>
                  </a:schemeClr>
                </a:solidFill>
                <a:latin typeface="Calibri" pitchFamily="34" charset="0"/>
                <a:cs typeface="Calibri" pitchFamily="34" charset="0"/>
              </a:rPr>
              <a:t>agent</a:t>
            </a:r>
          </a:p>
          <a:p>
            <a:pPr marL="285750" indent="-285750">
              <a:buFont typeface="Wingdings" pitchFamily="2" charset="2"/>
              <a:buChar char="Ø"/>
            </a:pPr>
            <a:r>
              <a:rPr lang="en-US" sz="1700" dirty="0" err="1">
                <a:solidFill>
                  <a:schemeClr val="tx1">
                    <a:lumMod val="95000"/>
                    <a:lumOff val="5000"/>
                  </a:schemeClr>
                </a:solidFill>
                <a:latin typeface="Calibri" pitchFamily="34" charset="0"/>
                <a:cs typeface="Calibri" pitchFamily="34" charset="0"/>
              </a:rPr>
              <a:t>Ga</a:t>
            </a:r>
            <a:r>
              <a:rPr lang="en-US" sz="1700" dirty="0">
                <a:solidFill>
                  <a:schemeClr val="tx1">
                    <a:lumMod val="95000"/>
                    <a:lumOff val="5000"/>
                  </a:schemeClr>
                </a:solidFill>
                <a:latin typeface="Calibri" pitchFamily="34" charset="0"/>
                <a:cs typeface="Calibri" pitchFamily="34" charset="0"/>
              </a:rPr>
              <a:t>, antitumor agent</a:t>
            </a:r>
          </a:p>
          <a:p>
            <a:pPr marL="285750" indent="-285750">
              <a:buFont typeface="Wingdings" pitchFamily="2" charset="2"/>
              <a:buChar char="Ø"/>
            </a:pPr>
            <a:r>
              <a:rPr lang="en-US" sz="1700" dirty="0" err="1">
                <a:solidFill>
                  <a:schemeClr val="tx1">
                    <a:lumMod val="95000"/>
                    <a:lumOff val="5000"/>
                  </a:schemeClr>
                </a:solidFill>
                <a:latin typeface="Calibri" pitchFamily="34" charset="0"/>
                <a:cs typeface="Calibri" pitchFamily="34" charset="0"/>
              </a:rPr>
              <a:t>Pt</a:t>
            </a:r>
            <a:r>
              <a:rPr lang="en-US" sz="1700" dirty="0" smtClean="0">
                <a:solidFill>
                  <a:schemeClr val="tx1">
                    <a:lumMod val="95000"/>
                    <a:lumOff val="5000"/>
                  </a:schemeClr>
                </a:solidFill>
                <a:latin typeface="Calibri" pitchFamily="34" charset="0"/>
                <a:cs typeface="Calibri" pitchFamily="34" charset="0"/>
              </a:rPr>
              <a:t>, </a:t>
            </a:r>
            <a:r>
              <a:rPr lang="en-US" sz="1700" dirty="0" err="1" smtClean="0">
                <a:solidFill>
                  <a:schemeClr val="tx1">
                    <a:lumMod val="95000"/>
                    <a:lumOff val="5000"/>
                  </a:schemeClr>
                </a:solidFill>
                <a:latin typeface="Calibri" pitchFamily="34" charset="0"/>
                <a:cs typeface="Calibri" pitchFamily="34" charset="0"/>
              </a:rPr>
              <a:t>Pd</a:t>
            </a:r>
            <a:r>
              <a:rPr lang="en-US" sz="1700" dirty="0" smtClean="0">
                <a:solidFill>
                  <a:schemeClr val="tx1">
                    <a:lumMod val="95000"/>
                    <a:lumOff val="5000"/>
                  </a:schemeClr>
                </a:solidFill>
                <a:latin typeface="Calibri" pitchFamily="34" charset="0"/>
                <a:cs typeface="Calibri" pitchFamily="34" charset="0"/>
              </a:rPr>
              <a:t>, Antitumor </a:t>
            </a:r>
            <a:r>
              <a:rPr lang="en-US" sz="1700" dirty="0">
                <a:solidFill>
                  <a:schemeClr val="tx1">
                    <a:lumMod val="95000"/>
                    <a:lumOff val="5000"/>
                  </a:schemeClr>
                </a:solidFill>
                <a:latin typeface="Calibri" pitchFamily="34" charset="0"/>
                <a:cs typeface="Calibri" pitchFamily="34" charset="0"/>
              </a:rPr>
              <a:t>agent</a:t>
            </a:r>
          </a:p>
          <a:p>
            <a:pPr marL="285750" indent="-285750">
              <a:buFont typeface="Wingdings" pitchFamily="2" charset="2"/>
              <a:buChar char="Ø"/>
            </a:pPr>
            <a:r>
              <a:rPr lang="en-US" sz="1700" dirty="0" err="1">
                <a:solidFill>
                  <a:schemeClr val="tx1">
                    <a:lumMod val="95000"/>
                    <a:lumOff val="5000"/>
                  </a:schemeClr>
                </a:solidFill>
                <a:latin typeface="Calibri" pitchFamily="34" charset="0"/>
                <a:cs typeface="Calibri" pitchFamily="34" charset="0"/>
              </a:rPr>
              <a:t>Ru</a:t>
            </a:r>
            <a:r>
              <a:rPr lang="en-US" sz="1700" dirty="0" smtClean="0">
                <a:solidFill>
                  <a:schemeClr val="tx1">
                    <a:lumMod val="95000"/>
                    <a:lumOff val="5000"/>
                  </a:schemeClr>
                </a:solidFill>
                <a:latin typeface="Calibri" pitchFamily="34" charset="0"/>
                <a:cs typeface="Calibri" pitchFamily="34" charset="0"/>
              </a:rPr>
              <a:t>, Rh </a:t>
            </a:r>
            <a:r>
              <a:rPr lang="en-US" sz="1700" dirty="0">
                <a:solidFill>
                  <a:schemeClr val="tx1">
                    <a:lumMod val="95000"/>
                    <a:lumOff val="5000"/>
                  </a:schemeClr>
                </a:solidFill>
                <a:latin typeface="Calibri" pitchFamily="34" charset="0"/>
                <a:cs typeface="Calibri" pitchFamily="34" charset="0"/>
              </a:rPr>
              <a:t>and </a:t>
            </a:r>
            <a:r>
              <a:rPr lang="en-US" sz="1700" dirty="0" err="1">
                <a:solidFill>
                  <a:schemeClr val="tx1">
                    <a:lumMod val="95000"/>
                    <a:lumOff val="5000"/>
                  </a:schemeClr>
                </a:solidFill>
                <a:latin typeface="Calibri" pitchFamily="34" charset="0"/>
                <a:cs typeface="Calibri" pitchFamily="34" charset="0"/>
              </a:rPr>
              <a:t>Os</a:t>
            </a:r>
            <a:r>
              <a:rPr lang="en-US" sz="1700" dirty="0" smtClean="0">
                <a:solidFill>
                  <a:schemeClr val="tx1">
                    <a:lumMod val="95000"/>
                    <a:lumOff val="5000"/>
                  </a:schemeClr>
                </a:solidFill>
                <a:latin typeface="Calibri" pitchFamily="34" charset="0"/>
                <a:cs typeface="Calibri" pitchFamily="34" charset="0"/>
              </a:rPr>
              <a:t>, Antitumor agents</a:t>
            </a:r>
            <a:endParaRPr lang="en-US" sz="1700" dirty="0">
              <a:solidFill>
                <a:schemeClr val="tx1">
                  <a:lumMod val="95000"/>
                  <a:lumOff val="5000"/>
                </a:schemeClr>
              </a:solidFill>
              <a:latin typeface="Calibri" pitchFamily="34" charset="0"/>
              <a:cs typeface="Calibri" pitchFamily="34" charset="0"/>
            </a:endParaRPr>
          </a:p>
        </p:txBody>
      </p:sp>
    </p:spTree>
    <p:extLst>
      <p:ext uri="{BB962C8B-B14F-4D97-AF65-F5344CB8AC3E}">
        <p14:creationId xmlns="" xmlns:p14="http://schemas.microsoft.com/office/powerpoint/2010/main" val="2855830764"/>
      </p:ext>
    </p:extLst>
  </p:cSld>
  <p:clrMapOvr>
    <a:masterClrMapping/>
  </p:clrMapOvr>
  <p:transition spd="slow">
    <p:sndAc>
      <p:stSnd>
        <p:snd r:embed="rId2" name="explod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5">
                                            <p:txEl>
                                              <p:pRg st="0" end="0"/>
                                            </p:txEl>
                                          </p:spTgt>
                                        </p:tgtEl>
                                      </p:cBhvr>
                                    </p:animEffect>
                                  </p:childTnLst>
                                </p:cTn>
                              </p:par>
                            </p:childTnLst>
                          </p:cTn>
                        </p:par>
                        <p:par>
                          <p:cTn id="10" fill="hold">
                            <p:stCondLst>
                              <p:cond delay="1000"/>
                            </p:stCondLst>
                            <p:childTnLst>
                              <p:par>
                                <p:cTn id="11" presetID="55" presetClass="entr" presetSubtype="0" fill="hold" nodeType="after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p:cTn id="13"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14"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15" dur="1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2406" y="1219200"/>
            <a:ext cx="9525000" cy="4278094"/>
          </a:xfrm>
          <a:prstGeom prst="rect">
            <a:avLst/>
          </a:prstGeom>
          <a:noFill/>
        </p:spPr>
        <p:txBody>
          <a:bodyPr wrap="square" rtlCol="0">
            <a:spAutoFit/>
          </a:bodyPr>
          <a:lstStyle/>
          <a:p>
            <a:pPr>
              <a:spcBef>
                <a:spcPts val="120"/>
              </a:spcBef>
            </a:pPr>
            <a:r>
              <a:rPr lang="en-US" sz="1700" dirty="0">
                <a:solidFill>
                  <a:schemeClr val="tx1">
                    <a:lumMod val="95000"/>
                    <a:lumOff val="5000"/>
                  </a:schemeClr>
                </a:solidFill>
                <a:latin typeface="Calibri" pitchFamily="34" charset="0"/>
                <a:cs typeface="Calibri" pitchFamily="34" charset="0"/>
              </a:rPr>
              <a:t>Many metals are waiting in the wings for biomedical applications including </a:t>
            </a:r>
            <a:r>
              <a:rPr lang="en-US" sz="1700" dirty="0" err="1">
                <a:solidFill>
                  <a:schemeClr val="tx1">
                    <a:lumMod val="95000"/>
                    <a:lumOff val="5000"/>
                  </a:schemeClr>
                </a:solidFill>
                <a:latin typeface="Calibri" pitchFamily="34" charset="0"/>
                <a:cs typeface="Calibri" pitchFamily="34" charset="0"/>
              </a:rPr>
              <a:t>organotin</a:t>
            </a:r>
            <a:r>
              <a:rPr lang="en-US" sz="1700" dirty="0">
                <a:solidFill>
                  <a:schemeClr val="tx1">
                    <a:lumMod val="95000"/>
                    <a:lumOff val="5000"/>
                  </a:schemeClr>
                </a:solidFill>
                <a:latin typeface="Calibri" pitchFamily="34" charset="0"/>
                <a:cs typeface="Calibri" pitchFamily="34" charset="0"/>
              </a:rPr>
              <a:t> polymers  and platinum polymers</a:t>
            </a:r>
            <a:r>
              <a:rPr lang="en-US" sz="1700" dirty="0" smtClean="0">
                <a:solidFill>
                  <a:schemeClr val="tx1">
                    <a:lumMod val="95000"/>
                    <a:lumOff val="5000"/>
                  </a:schemeClr>
                </a:solidFill>
                <a:latin typeface="Calibri" pitchFamily="34" charset="0"/>
                <a:cs typeface="Calibri" pitchFamily="34" charset="0"/>
              </a:rPr>
              <a:t>. Many </a:t>
            </a:r>
            <a:r>
              <a:rPr lang="en-US" sz="1700" dirty="0">
                <a:solidFill>
                  <a:schemeClr val="tx1">
                    <a:lumMod val="95000"/>
                    <a:lumOff val="5000"/>
                  </a:schemeClr>
                </a:solidFill>
                <a:latin typeface="Calibri" pitchFamily="34" charset="0"/>
                <a:cs typeface="Calibri" pitchFamily="34" charset="0"/>
              </a:rPr>
              <a:t>more may emerge in the </a:t>
            </a:r>
            <a:r>
              <a:rPr lang="en-US" sz="1700" dirty="0" smtClean="0">
                <a:solidFill>
                  <a:schemeClr val="tx1">
                    <a:lumMod val="95000"/>
                    <a:lumOff val="5000"/>
                  </a:schemeClr>
                </a:solidFill>
                <a:latin typeface="Calibri" pitchFamily="34" charset="0"/>
                <a:cs typeface="Calibri" pitchFamily="34" charset="0"/>
              </a:rPr>
              <a:t>near </a:t>
            </a:r>
            <a:r>
              <a:rPr lang="en-US" sz="1700" dirty="0">
                <a:solidFill>
                  <a:schemeClr val="tx1">
                    <a:lumMod val="95000"/>
                    <a:lumOff val="5000"/>
                  </a:schemeClr>
                </a:solidFill>
                <a:latin typeface="Calibri" pitchFamily="34" charset="0"/>
                <a:cs typeface="Calibri" pitchFamily="34" charset="0"/>
              </a:rPr>
              <a:t>future as signaled by the activity of the small molecules containing metals as drugs</a:t>
            </a:r>
            <a:r>
              <a:rPr lang="en-US" sz="1700" dirty="0" smtClean="0">
                <a:solidFill>
                  <a:schemeClr val="tx1">
                    <a:lumMod val="95000"/>
                    <a:lumOff val="5000"/>
                  </a:schemeClr>
                </a:solidFill>
                <a:latin typeface="Calibri" pitchFamily="34" charset="0"/>
                <a:cs typeface="Calibri" pitchFamily="34" charset="0"/>
              </a:rPr>
              <a:t>.</a:t>
            </a:r>
          </a:p>
          <a:p>
            <a:endParaRPr lang="en-US" sz="1700" dirty="0">
              <a:solidFill>
                <a:schemeClr val="tx1">
                  <a:lumMod val="95000"/>
                  <a:lumOff val="5000"/>
                </a:schemeClr>
              </a:solidFill>
              <a:latin typeface="Calibri" pitchFamily="34" charset="0"/>
              <a:cs typeface="Calibri" pitchFamily="34" charset="0"/>
            </a:endParaRPr>
          </a:p>
          <a:p>
            <a:r>
              <a:rPr lang="en-US" sz="1700" b="1" u="sng" dirty="0">
                <a:solidFill>
                  <a:srgbClr val="0070C0"/>
                </a:solidFill>
                <a:latin typeface="Calibri" pitchFamily="34" charset="0"/>
                <a:cs typeface="Calibri" pitchFamily="34" charset="0"/>
              </a:rPr>
              <a:t>Anti </a:t>
            </a:r>
            <a:r>
              <a:rPr lang="en-US" sz="1700" b="1" u="sng" dirty="0" err="1">
                <a:solidFill>
                  <a:srgbClr val="0070C0"/>
                </a:solidFill>
                <a:latin typeface="Calibri" pitchFamily="34" charset="0"/>
                <a:cs typeface="Calibri" pitchFamily="34" charset="0"/>
              </a:rPr>
              <a:t>tumorapplcations</a:t>
            </a:r>
            <a:r>
              <a:rPr lang="en-US" sz="1700" b="1" u="sng" dirty="0">
                <a:solidFill>
                  <a:srgbClr val="0070C0"/>
                </a:solidFill>
                <a:latin typeface="Calibri" pitchFamily="34" charset="0"/>
                <a:cs typeface="Calibri" pitchFamily="34" charset="0"/>
              </a:rPr>
              <a:t> of Transition Metal complexes</a:t>
            </a:r>
            <a:r>
              <a:rPr lang="en-US" sz="1700" b="1" u="sng" dirty="0" smtClean="0">
                <a:solidFill>
                  <a:srgbClr val="0070C0"/>
                </a:solidFill>
                <a:latin typeface="Calibri" pitchFamily="34" charset="0"/>
                <a:cs typeface="Calibri" pitchFamily="34" charset="0"/>
              </a:rPr>
              <a:t>:</a:t>
            </a:r>
            <a:r>
              <a:rPr lang="en-US" sz="1700" u="sng" dirty="0" smtClean="0">
                <a:solidFill>
                  <a:schemeClr val="tx1">
                    <a:lumMod val="95000"/>
                    <a:lumOff val="5000"/>
                  </a:schemeClr>
                </a:solidFill>
                <a:latin typeface="Calibri" pitchFamily="34" charset="0"/>
                <a:cs typeface="Calibri" pitchFamily="34" charset="0"/>
              </a:rPr>
              <a:t/>
            </a:r>
            <a:br>
              <a:rPr lang="en-US" sz="1700" u="sng" dirty="0" smtClean="0">
                <a:solidFill>
                  <a:schemeClr val="tx1">
                    <a:lumMod val="95000"/>
                    <a:lumOff val="5000"/>
                  </a:schemeClr>
                </a:solidFill>
                <a:latin typeface="Calibri" pitchFamily="34" charset="0"/>
                <a:cs typeface="Calibri" pitchFamily="34" charset="0"/>
              </a:rPr>
            </a:br>
            <a:endParaRPr lang="en-US" sz="1700" u="sng" dirty="0">
              <a:solidFill>
                <a:schemeClr val="tx1">
                  <a:lumMod val="95000"/>
                  <a:lumOff val="5000"/>
                </a:schemeClr>
              </a:solidFill>
              <a:latin typeface="Calibri" pitchFamily="34" charset="0"/>
              <a:cs typeface="Calibri" pitchFamily="34" charset="0"/>
            </a:endParaRPr>
          </a:p>
          <a:p>
            <a:pPr marL="285750" indent="-285750">
              <a:buFont typeface="Arial" pitchFamily="34" charset="0"/>
              <a:buChar char="•"/>
            </a:pPr>
            <a:r>
              <a:rPr lang="en-US" sz="1700" dirty="0">
                <a:solidFill>
                  <a:schemeClr val="tx1">
                    <a:lumMod val="95000"/>
                    <a:lumOff val="5000"/>
                  </a:schemeClr>
                </a:solidFill>
                <a:latin typeface="Calibri" pitchFamily="34" charset="0"/>
                <a:cs typeface="Calibri" pitchFamily="34" charset="0"/>
              </a:rPr>
              <a:t>Platinum complexes are applied in half of all </a:t>
            </a:r>
            <a:r>
              <a:rPr lang="en-US" sz="1700" dirty="0" err="1">
                <a:solidFill>
                  <a:schemeClr val="tx1">
                    <a:lumMod val="95000"/>
                    <a:lumOff val="5000"/>
                  </a:schemeClr>
                </a:solidFill>
                <a:latin typeface="Calibri" pitchFamily="34" charset="0"/>
                <a:cs typeface="Calibri" pitchFamily="34" charset="0"/>
              </a:rPr>
              <a:t>chemotheraupeticschemesainst</a:t>
            </a:r>
            <a:r>
              <a:rPr lang="en-US" sz="1700" dirty="0">
                <a:solidFill>
                  <a:schemeClr val="tx1">
                    <a:lumMod val="95000"/>
                    <a:lumOff val="5000"/>
                  </a:schemeClr>
                </a:solidFill>
                <a:latin typeface="Calibri" pitchFamily="34" charset="0"/>
                <a:cs typeface="Calibri" pitchFamily="34" charset="0"/>
              </a:rPr>
              <a:t> a wide range of tumors</a:t>
            </a:r>
            <a:r>
              <a:rPr lang="en-US" sz="1700" dirty="0" smtClean="0">
                <a:solidFill>
                  <a:schemeClr val="tx1">
                    <a:lumMod val="95000"/>
                    <a:lumOff val="5000"/>
                  </a:schemeClr>
                </a:solidFill>
                <a:latin typeface="Calibri" pitchFamily="34" charset="0"/>
                <a:cs typeface="Calibri" pitchFamily="34" charset="0"/>
              </a:rPr>
              <a:t>. The </a:t>
            </a:r>
            <a:r>
              <a:rPr lang="en-US" sz="1700" dirty="0">
                <a:solidFill>
                  <a:schemeClr val="tx1">
                    <a:lumMod val="95000"/>
                    <a:lumOff val="5000"/>
                  </a:schemeClr>
                </a:solidFill>
                <a:latin typeface="Calibri" pitchFamily="34" charset="0"/>
                <a:cs typeface="Calibri" pitchFamily="34" charset="0"/>
              </a:rPr>
              <a:t>best known drug is </a:t>
            </a:r>
            <a:r>
              <a:rPr lang="en-US" sz="1700" dirty="0" err="1">
                <a:solidFill>
                  <a:schemeClr val="tx1">
                    <a:lumMod val="95000"/>
                    <a:lumOff val="5000"/>
                  </a:schemeClr>
                </a:solidFill>
                <a:latin typeface="Calibri" pitchFamily="34" charset="0"/>
                <a:cs typeface="Calibri" pitchFamily="34" charset="0"/>
              </a:rPr>
              <a:t>cis-platin</a:t>
            </a:r>
            <a:r>
              <a:rPr lang="en-US" sz="1700" dirty="0">
                <a:solidFill>
                  <a:schemeClr val="tx1">
                    <a:lumMod val="95000"/>
                    <a:lumOff val="5000"/>
                  </a:schemeClr>
                </a:solidFill>
                <a:latin typeface="Calibri" pitchFamily="34" charset="0"/>
                <a:cs typeface="Calibri" pitchFamily="34" charset="0"/>
              </a:rPr>
              <a:t>.</a:t>
            </a:r>
          </a:p>
          <a:p>
            <a:endParaRPr lang="en-US" sz="1700" dirty="0">
              <a:solidFill>
                <a:schemeClr val="tx1">
                  <a:lumMod val="95000"/>
                  <a:lumOff val="5000"/>
                </a:schemeClr>
              </a:solidFill>
              <a:latin typeface="Calibri" pitchFamily="34" charset="0"/>
              <a:cs typeface="Calibri" pitchFamily="34" charset="0"/>
            </a:endParaRPr>
          </a:p>
          <a:p>
            <a:r>
              <a:rPr lang="en-US" sz="1700" dirty="0" smtClean="0">
                <a:solidFill>
                  <a:schemeClr val="tx1">
                    <a:lumMod val="95000"/>
                    <a:lumOff val="5000"/>
                  </a:schemeClr>
                </a:solidFill>
                <a:latin typeface="Calibri" pitchFamily="34" charset="0"/>
                <a:cs typeface="Calibri" pitchFamily="34" charset="0"/>
              </a:rPr>
              <a:t>The </a:t>
            </a:r>
            <a:r>
              <a:rPr lang="en-US" sz="1700" dirty="0">
                <a:solidFill>
                  <a:schemeClr val="tx1">
                    <a:lumMod val="95000"/>
                    <a:lumOff val="5000"/>
                  </a:schemeClr>
                </a:solidFill>
                <a:latin typeface="Calibri" pitchFamily="34" charset="0"/>
                <a:cs typeface="Calibri" pitchFamily="34" charset="0"/>
              </a:rPr>
              <a:t>design and testing of gold complexes for antitumor activity over the past several decades is based on two rationales</a:t>
            </a:r>
            <a:r>
              <a:rPr lang="en-US" sz="1700" dirty="0" smtClean="0">
                <a:solidFill>
                  <a:schemeClr val="tx1">
                    <a:lumMod val="95000"/>
                    <a:lumOff val="5000"/>
                  </a:schemeClr>
                </a:solidFill>
                <a:latin typeface="Calibri" pitchFamily="34" charset="0"/>
                <a:cs typeface="Calibri" pitchFamily="34" charset="0"/>
              </a:rPr>
              <a:t>:</a:t>
            </a:r>
            <a:br>
              <a:rPr lang="en-US" sz="1700" dirty="0" smtClean="0">
                <a:solidFill>
                  <a:schemeClr val="tx1">
                    <a:lumMod val="95000"/>
                    <a:lumOff val="5000"/>
                  </a:schemeClr>
                </a:solidFill>
                <a:latin typeface="Calibri" pitchFamily="34" charset="0"/>
                <a:cs typeface="Calibri" pitchFamily="34" charset="0"/>
              </a:rPr>
            </a:br>
            <a:endParaRPr lang="en-US" sz="1700" dirty="0">
              <a:solidFill>
                <a:schemeClr val="tx1">
                  <a:lumMod val="95000"/>
                  <a:lumOff val="5000"/>
                </a:schemeClr>
              </a:solidFill>
              <a:latin typeface="Calibri" pitchFamily="34" charset="0"/>
              <a:cs typeface="Calibri" pitchFamily="34" charset="0"/>
            </a:endParaRPr>
          </a:p>
          <a:p>
            <a:pPr marL="800100" lvl="1" indent="-342900">
              <a:buFont typeface="+mj-lt"/>
              <a:buAutoNum type="arabicPeriod"/>
            </a:pPr>
            <a:r>
              <a:rPr lang="en-US" sz="1700" dirty="0" err="1">
                <a:solidFill>
                  <a:schemeClr val="tx1">
                    <a:lumMod val="95000"/>
                    <a:lumOff val="5000"/>
                  </a:schemeClr>
                </a:solidFill>
                <a:latin typeface="Calibri" pitchFamily="34" charset="0"/>
                <a:cs typeface="Calibri" pitchFamily="34" charset="0"/>
              </a:rPr>
              <a:t>A</a:t>
            </a:r>
            <a:r>
              <a:rPr lang="en-US" sz="1700" dirty="0" err="1" smtClean="0">
                <a:solidFill>
                  <a:schemeClr val="tx1">
                    <a:lumMod val="95000"/>
                    <a:lumOff val="5000"/>
                  </a:schemeClr>
                </a:solidFill>
                <a:latin typeface="Calibri" pitchFamily="34" charset="0"/>
                <a:cs typeface="Calibri" pitchFamily="34" charset="0"/>
              </a:rPr>
              <a:t>nologies</a:t>
            </a:r>
            <a:r>
              <a:rPr lang="en-US" sz="1700" dirty="0" smtClean="0">
                <a:solidFill>
                  <a:schemeClr val="tx1">
                    <a:lumMod val="95000"/>
                    <a:lumOff val="5000"/>
                  </a:schemeClr>
                </a:solidFill>
                <a:latin typeface="Calibri" pitchFamily="34" charset="0"/>
                <a:cs typeface="Calibri" pitchFamily="34" charset="0"/>
              </a:rPr>
              <a:t> </a:t>
            </a:r>
            <a:r>
              <a:rPr lang="en-US" sz="1700" dirty="0">
                <a:solidFill>
                  <a:schemeClr val="tx1">
                    <a:lumMod val="95000"/>
                    <a:lumOff val="5000"/>
                  </a:schemeClr>
                </a:solidFill>
                <a:latin typeface="Calibri" pitchFamily="34" charset="0"/>
                <a:cs typeface="Calibri" pitchFamily="34" charset="0"/>
              </a:rPr>
              <a:t>between square planar complexes of </a:t>
            </a:r>
            <a:r>
              <a:rPr lang="en-US" sz="1700" dirty="0" err="1">
                <a:solidFill>
                  <a:schemeClr val="tx1">
                    <a:lumMod val="95000"/>
                    <a:lumOff val="5000"/>
                  </a:schemeClr>
                </a:solidFill>
                <a:latin typeface="Calibri" pitchFamily="34" charset="0"/>
                <a:cs typeface="Calibri" pitchFamily="34" charset="0"/>
              </a:rPr>
              <a:t>Pt</a:t>
            </a:r>
            <a:r>
              <a:rPr lang="en-US" sz="1700" dirty="0">
                <a:solidFill>
                  <a:schemeClr val="tx1">
                    <a:lumMod val="95000"/>
                    <a:lumOff val="5000"/>
                  </a:schemeClr>
                </a:solidFill>
                <a:latin typeface="Calibri" pitchFamily="34" charset="0"/>
                <a:cs typeface="Calibri" pitchFamily="34" charset="0"/>
              </a:rPr>
              <a:t>(II)and Gold(III)both of which are d8 ions.</a:t>
            </a:r>
          </a:p>
          <a:p>
            <a:pPr marL="800100" lvl="1" indent="-342900">
              <a:buFont typeface="+mj-lt"/>
              <a:buAutoNum type="arabicPeriod"/>
            </a:pPr>
            <a:r>
              <a:rPr lang="en-US" sz="1700" dirty="0" err="1" smtClean="0">
                <a:solidFill>
                  <a:schemeClr val="tx1">
                    <a:lumMod val="95000"/>
                    <a:lumOff val="5000"/>
                  </a:schemeClr>
                </a:solidFill>
                <a:latin typeface="Calibri" pitchFamily="34" charset="0"/>
                <a:cs typeface="Calibri" pitchFamily="34" charset="0"/>
              </a:rPr>
              <a:t>Complexation</a:t>
            </a:r>
            <a:r>
              <a:rPr lang="en-US" sz="1700" dirty="0" smtClean="0">
                <a:solidFill>
                  <a:schemeClr val="tx1">
                    <a:lumMod val="95000"/>
                    <a:lumOff val="5000"/>
                  </a:schemeClr>
                </a:solidFill>
                <a:latin typeface="Calibri" pitchFamily="34" charset="0"/>
                <a:cs typeface="Calibri" pitchFamily="34" charset="0"/>
              </a:rPr>
              <a:t> </a:t>
            </a:r>
            <a:r>
              <a:rPr lang="en-US" sz="1700" dirty="0">
                <a:solidFill>
                  <a:schemeClr val="tx1">
                    <a:lumMod val="95000"/>
                    <a:lumOff val="5000"/>
                  </a:schemeClr>
                </a:solidFill>
                <a:latin typeface="Calibri" pitchFamily="34" charset="0"/>
                <a:cs typeface="Calibri" pitchFamily="34" charset="0"/>
              </a:rPr>
              <a:t>of gold(I) and gold(III)with known antitumor agents to form new compounds with enhanced activity</a:t>
            </a:r>
            <a:r>
              <a:rPr lang="en-US" sz="1700" dirty="0" smtClean="0">
                <a:solidFill>
                  <a:schemeClr val="tx1">
                    <a:lumMod val="95000"/>
                    <a:lumOff val="5000"/>
                  </a:schemeClr>
                </a:solidFill>
                <a:latin typeface="Calibri" pitchFamily="34" charset="0"/>
                <a:cs typeface="Calibri" pitchFamily="34" charset="0"/>
              </a:rPr>
              <a:t>.</a:t>
            </a:r>
            <a:br>
              <a:rPr lang="en-US" sz="1700" dirty="0" smtClean="0">
                <a:solidFill>
                  <a:schemeClr val="tx1">
                    <a:lumMod val="95000"/>
                    <a:lumOff val="5000"/>
                  </a:schemeClr>
                </a:solidFill>
                <a:latin typeface="Calibri" pitchFamily="34" charset="0"/>
                <a:cs typeface="Calibri" pitchFamily="34" charset="0"/>
              </a:rPr>
            </a:br>
            <a:endParaRPr lang="en-US" sz="1700" dirty="0">
              <a:solidFill>
                <a:schemeClr val="tx1">
                  <a:lumMod val="95000"/>
                  <a:lumOff val="5000"/>
                </a:schemeClr>
              </a:solidFill>
              <a:latin typeface="Calibri" pitchFamily="34" charset="0"/>
              <a:cs typeface="Calibri" pitchFamily="34" charset="0"/>
            </a:endParaRPr>
          </a:p>
        </p:txBody>
      </p:sp>
      <p:graphicFrame>
        <p:nvGraphicFramePr>
          <p:cNvPr id="6" name="Diagram 5"/>
          <p:cNvGraphicFramePr/>
          <p:nvPr>
            <p:extLst>
              <p:ext uri="{D42A27DB-BD31-4B8C-83A1-F6EECF244321}">
                <p14:modId xmlns="" xmlns:p14="http://schemas.microsoft.com/office/powerpoint/2010/main" val="690727390"/>
              </p:ext>
            </p:extLst>
          </p:nvPr>
        </p:nvGraphicFramePr>
        <p:xfrm>
          <a:off x="0" y="457200"/>
          <a:ext cx="8839199" cy="45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61687537"/>
      </p:ext>
    </p:extLst>
  </p:cSld>
  <p:clrMapOvr>
    <a:masterClrMapping/>
  </p:clrMapOvr>
  <p:transition spd="slow">
    <p:sndAc>
      <p:stSnd>
        <p:snd r:embed="rId2" name="explode.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0006" y="347246"/>
            <a:ext cx="9921922" cy="338554"/>
          </a:xfrm>
          <a:prstGeom prst="rect">
            <a:avLst/>
          </a:prstGeom>
          <a:noFill/>
        </p:spPr>
        <p:txBody>
          <a:bodyPr wrap="square" rtlCol="0">
            <a:spAutoFit/>
          </a:bodyPr>
          <a:lstStyle/>
          <a:p>
            <a:r>
              <a:rPr lang="en-US" sz="1600" b="1" dirty="0">
                <a:solidFill>
                  <a:schemeClr val="bg1"/>
                </a:solidFill>
                <a:latin typeface="Calibri" pitchFamily="34" charset="0"/>
                <a:cs typeface="Calibri" pitchFamily="34" charset="0"/>
              </a:rPr>
              <a:t>TRANSITION METAL </a:t>
            </a:r>
            <a:r>
              <a:rPr lang="en-US" sz="1600" b="1" dirty="0" smtClean="0">
                <a:solidFill>
                  <a:schemeClr val="bg1"/>
                </a:solidFill>
                <a:latin typeface="Calibri" pitchFamily="34" charset="0"/>
                <a:cs typeface="Calibri" pitchFamily="34" charset="0"/>
              </a:rPr>
              <a:t>COMPLEXES/ORGANOMETALLIC COMPOUNDS  </a:t>
            </a:r>
            <a:r>
              <a:rPr lang="en-US" sz="1600" b="1" dirty="0">
                <a:solidFill>
                  <a:schemeClr val="bg1"/>
                </a:solidFill>
                <a:latin typeface="Calibri" pitchFamily="34" charset="0"/>
                <a:cs typeface="Calibri" pitchFamily="34" charset="0"/>
              </a:rPr>
              <a:t>AS  ANTICANCER DRUGS</a:t>
            </a:r>
          </a:p>
        </p:txBody>
      </p:sp>
      <p:sp>
        <p:nvSpPr>
          <p:cNvPr id="4" name="TextBox 3"/>
          <p:cNvSpPr txBox="1"/>
          <p:nvPr/>
        </p:nvSpPr>
        <p:spPr>
          <a:xfrm>
            <a:off x="202370" y="1218486"/>
            <a:ext cx="9525000" cy="4278094"/>
          </a:xfrm>
          <a:prstGeom prst="rect">
            <a:avLst/>
          </a:prstGeom>
          <a:noFill/>
        </p:spPr>
        <p:txBody>
          <a:bodyPr wrap="square" rtlCol="0">
            <a:spAutoFit/>
          </a:bodyPr>
          <a:lstStyle/>
          <a:p>
            <a:r>
              <a:rPr lang="en-US" sz="1700" b="1" u="sng" dirty="0">
                <a:solidFill>
                  <a:srgbClr val="0070C0"/>
                </a:solidFill>
                <a:latin typeface="Calibri" pitchFamily="34" charset="0"/>
                <a:cs typeface="Calibri" pitchFamily="34" charset="0"/>
              </a:rPr>
              <a:t>Some of the gold complexes tested for anticancer activity are</a:t>
            </a:r>
            <a:r>
              <a:rPr lang="en-US" sz="1700" b="1" u="sng" dirty="0" smtClean="0">
                <a:solidFill>
                  <a:srgbClr val="0070C0"/>
                </a:solidFill>
                <a:latin typeface="Calibri" pitchFamily="34" charset="0"/>
                <a:cs typeface="Calibri" pitchFamily="34" charset="0"/>
              </a:rPr>
              <a:t>:</a:t>
            </a:r>
            <a:r>
              <a:rPr lang="en-US" sz="1700" u="sng" dirty="0" smtClean="0">
                <a:solidFill>
                  <a:schemeClr val="tx1">
                    <a:lumMod val="95000"/>
                    <a:lumOff val="5000"/>
                  </a:schemeClr>
                </a:solidFill>
                <a:latin typeface="Calibri" pitchFamily="34" charset="0"/>
                <a:cs typeface="Calibri" pitchFamily="34" charset="0"/>
              </a:rPr>
              <a:t/>
            </a:r>
            <a:br>
              <a:rPr lang="en-US" sz="1700" u="sng" dirty="0" smtClean="0">
                <a:solidFill>
                  <a:schemeClr val="tx1">
                    <a:lumMod val="95000"/>
                    <a:lumOff val="5000"/>
                  </a:schemeClr>
                </a:solidFill>
                <a:latin typeface="Calibri" pitchFamily="34" charset="0"/>
                <a:cs typeface="Calibri" pitchFamily="34" charset="0"/>
              </a:rPr>
            </a:br>
            <a:endParaRPr lang="en-US" sz="1700" u="sng" dirty="0">
              <a:solidFill>
                <a:schemeClr val="tx1">
                  <a:lumMod val="95000"/>
                  <a:lumOff val="5000"/>
                </a:schemeClr>
              </a:solidFill>
              <a:latin typeface="Calibri" pitchFamily="34" charset="0"/>
              <a:cs typeface="Calibri" pitchFamily="34" charset="0"/>
            </a:endParaRPr>
          </a:p>
          <a:p>
            <a:pPr marL="342900" indent="-342900">
              <a:buFont typeface="+mj-lt"/>
              <a:buAutoNum type="arabicPeriod"/>
            </a:pPr>
            <a:r>
              <a:rPr lang="en-US" sz="1700" dirty="0" err="1" smtClean="0">
                <a:solidFill>
                  <a:schemeClr val="tx1">
                    <a:lumMod val="95000"/>
                    <a:lumOff val="5000"/>
                  </a:schemeClr>
                </a:solidFill>
                <a:latin typeface="Calibri" pitchFamily="34" charset="0"/>
                <a:cs typeface="Calibri" pitchFamily="34" charset="0"/>
              </a:rPr>
              <a:t>Auronofin</a:t>
            </a:r>
            <a:endParaRPr lang="en-US" sz="1700" dirty="0">
              <a:solidFill>
                <a:schemeClr val="tx1">
                  <a:lumMod val="95000"/>
                  <a:lumOff val="5000"/>
                </a:schemeClr>
              </a:solidFill>
              <a:latin typeface="Calibri" pitchFamily="34" charset="0"/>
              <a:cs typeface="Calibri" pitchFamily="34" charset="0"/>
            </a:endParaRPr>
          </a:p>
          <a:p>
            <a:pPr marL="342900" indent="-342900">
              <a:buFont typeface="+mj-lt"/>
              <a:buAutoNum type="arabicPeriod"/>
            </a:pPr>
            <a:r>
              <a:rPr lang="en-US" sz="1700" dirty="0" smtClean="0">
                <a:solidFill>
                  <a:schemeClr val="tx1">
                    <a:lumMod val="95000"/>
                    <a:lumOff val="5000"/>
                  </a:schemeClr>
                </a:solidFill>
                <a:latin typeface="Calibri" pitchFamily="34" charset="0"/>
                <a:cs typeface="Calibri" pitchFamily="34" charset="0"/>
              </a:rPr>
              <a:t>Au(N-</a:t>
            </a:r>
            <a:r>
              <a:rPr lang="en-US" sz="1700" dirty="0" err="1" smtClean="0">
                <a:solidFill>
                  <a:schemeClr val="tx1">
                    <a:lumMod val="95000"/>
                    <a:lumOff val="5000"/>
                  </a:schemeClr>
                </a:solidFill>
                <a:latin typeface="Calibri" pitchFamily="34" charset="0"/>
                <a:cs typeface="Calibri" pitchFamily="34" charset="0"/>
              </a:rPr>
              <a:t>Methylimidazole</a:t>
            </a:r>
            <a:r>
              <a:rPr lang="en-US" sz="1700" dirty="0" smtClean="0">
                <a:solidFill>
                  <a:schemeClr val="tx1">
                    <a:lumMod val="95000"/>
                    <a:lumOff val="5000"/>
                  </a:schemeClr>
                </a:solidFill>
                <a:latin typeface="Calibri" pitchFamily="34" charset="0"/>
                <a:cs typeface="Calibri" pitchFamily="34" charset="0"/>
              </a:rPr>
              <a:t>)Cl3</a:t>
            </a:r>
            <a:endParaRPr lang="en-US" sz="1700" dirty="0">
              <a:solidFill>
                <a:schemeClr val="tx1">
                  <a:lumMod val="95000"/>
                  <a:lumOff val="5000"/>
                </a:schemeClr>
              </a:solidFill>
              <a:latin typeface="Calibri" pitchFamily="34" charset="0"/>
              <a:cs typeface="Calibri" pitchFamily="34" charset="0"/>
            </a:endParaRPr>
          </a:p>
          <a:p>
            <a:pPr marL="342900" indent="-342900">
              <a:buFont typeface="+mj-lt"/>
              <a:buAutoNum type="arabicPeriod"/>
            </a:pPr>
            <a:r>
              <a:rPr lang="en-US" sz="1700" dirty="0" smtClean="0">
                <a:solidFill>
                  <a:schemeClr val="tx1">
                    <a:lumMod val="95000"/>
                    <a:lumOff val="5000"/>
                  </a:schemeClr>
                </a:solidFill>
                <a:latin typeface="Calibri" pitchFamily="34" charset="0"/>
                <a:cs typeface="Calibri" pitchFamily="34" charset="0"/>
              </a:rPr>
              <a:t>Au(2-Methylbenzoxazole)Cl3</a:t>
            </a:r>
            <a:endParaRPr lang="en-US" sz="1700" dirty="0">
              <a:solidFill>
                <a:schemeClr val="tx1">
                  <a:lumMod val="95000"/>
                  <a:lumOff val="5000"/>
                </a:schemeClr>
              </a:solidFill>
              <a:latin typeface="Calibri" pitchFamily="34" charset="0"/>
              <a:cs typeface="Calibri" pitchFamily="34" charset="0"/>
            </a:endParaRPr>
          </a:p>
          <a:p>
            <a:pPr marL="342900" indent="-342900">
              <a:buFont typeface="+mj-lt"/>
              <a:buAutoNum type="arabicPeriod"/>
            </a:pPr>
            <a:r>
              <a:rPr lang="en-US" sz="1700" dirty="0" smtClean="0">
                <a:solidFill>
                  <a:schemeClr val="tx1">
                    <a:lumMod val="95000"/>
                    <a:lumOff val="5000"/>
                  </a:schemeClr>
                </a:solidFill>
                <a:latin typeface="Calibri" pitchFamily="34" charset="0"/>
                <a:cs typeface="Calibri" pitchFamily="34" charset="0"/>
              </a:rPr>
              <a:t>Au(2,5-dimethylbenzoxazole)Cl3</a:t>
            </a:r>
            <a:endParaRPr lang="en-US" sz="1700" dirty="0">
              <a:solidFill>
                <a:schemeClr val="tx1">
                  <a:lumMod val="95000"/>
                  <a:lumOff val="5000"/>
                </a:schemeClr>
              </a:solidFill>
              <a:latin typeface="Calibri" pitchFamily="34" charset="0"/>
              <a:cs typeface="Calibri" pitchFamily="34" charset="0"/>
            </a:endParaRPr>
          </a:p>
          <a:p>
            <a:pPr marL="342900" indent="-342900">
              <a:buFont typeface="+mj-lt"/>
              <a:buAutoNum type="arabicPeriod"/>
            </a:pPr>
            <a:r>
              <a:rPr lang="en-US" sz="1700" dirty="0" smtClean="0">
                <a:solidFill>
                  <a:schemeClr val="tx1">
                    <a:lumMod val="95000"/>
                    <a:lumOff val="5000"/>
                  </a:schemeClr>
                </a:solidFill>
                <a:latin typeface="Calibri" pitchFamily="34" charset="0"/>
                <a:cs typeface="Calibri" pitchFamily="34" charset="0"/>
              </a:rPr>
              <a:t>Au(damp)cl2</a:t>
            </a:r>
            <a:endParaRPr lang="en-US" sz="1700" dirty="0">
              <a:solidFill>
                <a:schemeClr val="tx1">
                  <a:lumMod val="95000"/>
                  <a:lumOff val="5000"/>
                </a:schemeClr>
              </a:solidFill>
              <a:latin typeface="Calibri" pitchFamily="34" charset="0"/>
              <a:cs typeface="Calibri" pitchFamily="34" charset="0"/>
            </a:endParaRPr>
          </a:p>
          <a:p>
            <a:pPr marL="342900" indent="-342900">
              <a:buFont typeface="+mj-lt"/>
              <a:buAutoNum type="arabicPeriod"/>
            </a:pPr>
            <a:r>
              <a:rPr lang="en-US" sz="1700" dirty="0" smtClean="0">
                <a:solidFill>
                  <a:schemeClr val="tx1">
                    <a:lumMod val="95000"/>
                    <a:lumOff val="5000"/>
                  </a:schemeClr>
                </a:solidFill>
                <a:latin typeface="Calibri" pitchFamily="34" charset="0"/>
                <a:cs typeface="Calibri" pitchFamily="34" charset="0"/>
              </a:rPr>
              <a:t>Au(damp</a:t>
            </a:r>
            <a:r>
              <a:rPr lang="en-US" sz="1700" dirty="0">
                <a:solidFill>
                  <a:schemeClr val="tx1">
                    <a:lumMod val="95000"/>
                    <a:lumOff val="5000"/>
                  </a:schemeClr>
                </a:solidFill>
                <a:latin typeface="Calibri" pitchFamily="34" charset="0"/>
                <a:cs typeface="Calibri" pitchFamily="34" charset="0"/>
              </a:rPr>
              <a:t>)(SCN)2</a:t>
            </a:r>
          </a:p>
          <a:p>
            <a:pPr marL="342900" indent="-342900">
              <a:buFont typeface="+mj-lt"/>
              <a:buAutoNum type="arabicPeriod"/>
            </a:pPr>
            <a:r>
              <a:rPr lang="en-US" sz="1700" dirty="0" smtClean="0">
                <a:solidFill>
                  <a:schemeClr val="tx1">
                    <a:lumMod val="95000"/>
                    <a:lumOff val="5000"/>
                  </a:schemeClr>
                </a:solidFill>
                <a:latin typeface="Calibri" pitchFamily="34" charset="0"/>
                <a:cs typeface="Calibri" pitchFamily="34" charset="0"/>
              </a:rPr>
              <a:t>Au(damp</a:t>
            </a:r>
            <a:r>
              <a:rPr lang="en-US" sz="1700" dirty="0">
                <a:solidFill>
                  <a:schemeClr val="tx1">
                    <a:lumMod val="95000"/>
                    <a:lumOff val="5000"/>
                  </a:schemeClr>
                </a:solidFill>
                <a:latin typeface="Calibri" pitchFamily="34" charset="0"/>
                <a:cs typeface="Calibri" pitchFamily="34" charset="0"/>
              </a:rPr>
              <a:t>)(</a:t>
            </a:r>
            <a:r>
              <a:rPr lang="en-US" sz="1700" dirty="0" err="1" smtClean="0">
                <a:solidFill>
                  <a:schemeClr val="tx1">
                    <a:lumMod val="95000"/>
                    <a:lumOff val="5000"/>
                  </a:schemeClr>
                </a:solidFill>
                <a:latin typeface="Calibri" pitchFamily="34" charset="0"/>
                <a:cs typeface="Calibri" pitchFamily="34" charset="0"/>
              </a:rPr>
              <a:t>OAc</a:t>
            </a:r>
            <a:r>
              <a:rPr lang="en-US" sz="1700" dirty="0" smtClean="0">
                <a:solidFill>
                  <a:schemeClr val="tx1">
                    <a:lumMod val="95000"/>
                    <a:lumOff val="5000"/>
                  </a:schemeClr>
                </a:solidFill>
                <a:latin typeface="Calibri" pitchFamily="34" charset="0"/>
                <a:cs typeface="Calibri" pitchFamily="34" charset="0"/>
              </a:rPr>
              <a:t>)2</a:t>
            </a:r>
          </a:p>
          <a:p>
            <a:pPr marL="342900" indent="-342900">
              <a:buFont typeface="+mj-lt"/>
              <a:buAutoNum type="arabicPeriod"/>
            </a:pPr>
            <a:endParaRPr lang="en-US" sz="1700" dirty="0">
              <a:solidFill>
                <a:schemeClr val="tx1">
                  <a:lumMod val="95000"/>
                  <a:lumOff val="5000"/>
                </a:schemeClr>
              </a:solidFill>
              <a:latin typeface="Calibri" pitchFamily="34" charset="0"/>
              <a:cs typeface="Calibri" pitchFamily="34" charset="0"/>
            </a:endParaRPr>
          </a:p>
          <a:p>
            <a:r>
              <a:rPr lang="en-US" sz="1700" b="1" u="sng" dirty="0">
                <a:solidFill>
                  <a:srgbClr val="0070C0"/>
                </a:solidFill>
                <a:latin typeface="Calibri" pitchFamily="34" charset="0"/>
                <a:cs typeface="Calibri" pitchFamily="34" charset="0"/>
              </a:rPr>
              <a:t>1. Specific Aims: </a:t>
            </a:r>
            <a:r>
              <a:rPr lang="en-US" sz="1700" b="1" u="sng" dirty="0" smtClean="0">
                <a:solidFill>
                  <a:schemeClr val="tx1">
                    <a:lumMod val="95000"/>
                    <a:lumOff val="5000"/>
                  </a:schemeClr>
                </a:solidFill>
                <a:latin typeface="Calibri" pitchFamily="34" charset="0"/>
                <a:cs typeface="Calibri" pitchFamily="34" charset="0"/>
              </a:rPr>
              <a:t/>
            </a:r>
            <a:br>
              <a:rPr lang="en-US" sz="1700" b="1" u="sng" dirty="0" smtClean="0">
                <a:solidFill>
                  <a:schemeClr val="tx1">
                    <a:lumMod val="95000"/>
                    <a:lumOff val="5000"/>
                  </a:schemeClr>
                </a:solidFill>
                <a:latin typeface="Calibri" pitchFamily="34" charset="0"/>
                <a:cs typeface="Calibri" pitchFamily="34" charset="0"/>
              </a:rPr>
            </a:br>
            <a:endParaRPr lang="en-US" sz="1700" b="1" u="sng" dirty="0">
              <a:solidFill>
                <a:schemeClr val="tx1">
                  <a:lumMod val="95000"/>
                  <a:lumOff val="5000"/>
                </a:schemeClr>
              </a:solidFill>
              <a:latin typeface="Calibri" pitchFamily="34" charset="0"/>
              <a:cs typeface="Calibri" pitchFamily="34" charset="0"/>
            </a:endParaRPr>
          </a:p>
          <a:p>
            <a:r>
              <a:rPr lang="en-US" sz="1700" dirty="0" smtClean="0">
                <a:solidFill>
                  <a:schemeClr val="tx1">
                    <a:lumMod val="95000"/>
                    <a:lumOff val="5000"/>
                  </a:schemeClr>
                </a:solidFill>
                <a:latin typeface="Calibri" pitchFamily="34" charset="0"/>
                <a:cs typeface="Calibri" pitchFamily="34" charset="0"/>
              </a:rPr>
              <a:t>Synthesis </a:t>
            </a:r>
            <a:r>
              <a:rPr lang="en-US" sz="1700" dirty="0">
                <a:solidFill>
                  <a:schemeClr val="tx1">
                    <a:lumMod val="95000"/>
                    <a:lumOff val="5000"/>
                  </a:schemeClr>
                </a:solidFill>
                <a:latin typeface="Calibri" pitchFamily="34" charset="0"/>
                <a:cs typeface="Calibri" pitchFamily="34" charset="0"/>
              </a:rPr>
              <a:t>and </a:t>
            </a:r>
            <a:r>
              <a:rPr lang="en-US" sz="1700" dirty="0" err="1">
                <a:solidFill>
                  <a:schemeClr val="tx1">
                    <a:lumMod val="95000"/>
                    <a:lumOff val="5000"/>
                  </a:schemeClr>
                </a:solidFill>
                <a:latin typeface="Calibri" pitchFamily="34" charset="0"/>
                <a:cs typeface="Calibri" pitchFamily="34" charset="0"/>
              </a:rPr>
              <a:t>Characterisation</a:t>
            </a:r>
            <a:r>
              <a:rPr lang="en-US" sz="1700" dirty="0">
                <a:solidFill>
                  <a:schemeClr val="tx1">
                    <a:lumMod val="95000"/>
                    <a:lumOff val="5000"/>
                  </a:schemeClr>
                </a:solidFill>
                <a:latin typeface="Calibri" pitchFamily="34" charset="0"/>
                <a:cs typeface="Calibri" pitchFamily="34" charset="0"/>
              </a:rPr>
              <a:t> of Gold and Other Transition Metal complexes- Anti cancer activity studies:   </a:t>
            </a:r>
            <a:endParaRPr lang="en-US" sz="1700" dirty="0" smtClean="0">
              <a:solidFill>
                <a:schemeClr val="tx1">
                  <a:lumMod val="95000"/>
                  <a:lumOff val="5000"/>
                </a:schemeClr>
              </a:solidFill>
              <a:latin typeface="Calibri" pitchFamily="34" charset="0"/>
              <a:cs typeface="Calibri" pitchFamily="34" charset="0"/>
            </a:endParaRPr>
          </a:p>
          <a:p>
            <a:endParaRPr lang="en-US" sz="1700" dirty="0">
              <a:solidFill>
                <a:schemeClr val="tx1">
                  <a:lumMod val="95000"/>
                  <a:lumOff val="5000"/>
                </a:schemeClr>
              </a:solidFill>
              <a:latin typeface="Calibri" pitchFamily="34" charset="0"/>
              <a:cs typeface="Calibri" pitchFamily="34" charset="0"/>
            </a:endParaRPr>
          </a:p>
          <a:p>
            <a:r>
              <a:rPr lang="en-US" sz="1700" dirty="0">
                <a:solidFill>
                  <a:schemeClr val="tx1">
                    <a:lumMod val="95000"/>
                    <a:lumOff val="5000"/>
                  </a:schemeClr>
                </a:solidFill>
                <a:latin typeface="Calibri" pitchFamily="34" charset="0"/>
                <a:cs typeface="Calibri" pitchFamily="34" charset="0"/>
              </a:rPr>
              <a:t>Inorganic chemotherapy has been considerably boosted in recent years by the discovery and exploitation of anti-</a:t>
            </a:r>
            <a:r>
              <a:rPr lang="en-US" sz="1700" dirty="0" err="1">
                <a:solidFill>
                  <a:schemeClr val="tx1">
                    <a:lumMod val="95000"/>
                    <a:lumOff val="5000"/>
                  </a:schemeClr>
                </a:solidFill>
                <a:latin typeface="Calibri" pitchFamily="34" charset="0"/>
                <a:cs typeface="Calibri" pitchFamily="34" charset="0"/>
              </a:rPr>
              <a:t>tumour</a:t>
            </a:r>
            <a:r>
              <a:rPr lang="en-US" sz="1700" dirty="0">
                <a:solidFill>
                  <a:schemeClr val="tx1">
                    <a:lumMod val="95000"/>
                    <a:lumOff val="5000"/>
                  </a:schemeClr>
                </a:solidFill>
                <a:latin typeface="Calibri" pitchFamily="34" charset="0"/>
                <a:cs typeface="Calibri" pitchFamily="34" charset="0"/>
              </a:rPr>
              <a:t> compounds based on platinum. </a:t>
            </a:r>
          </a:p>
        </p:txBody>
      </p:sp>
      <p:graphicFrame>
        <p:nvGraphicFramePr>
          <p:cNvPr id="9" name="Diagram 8"/>
          <p:cNvGraphicFramePr/>
          <p:nvPr>
            <p:extLst>
              <p:ext uri="{D42A27DB-BD31-4B8C-83A1-F6EECF244321}">
                <p14:modId xmlns="" xmlns:p14="http://schemas.microsoft.com/office/powerpoint/2010/main" val="2260226785"/>
              </p:ext>
            </p:extLst>
          </p:nvPr>
        </p:nvGraphicFramePr>
        <p:xfrm>
          <a:off x="0" y="457200"/>
          <a:ext cx="8839199" cy="45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239406919"/>
      </p:ext>
    </p:extLst>
  </p:cSld>
  <p:clrMapOvr>
    <a:masterClrMapping/>
  </p:clrMapOvr>
  <p:transition spd="slow">
    <p:sndAc>
      <p:stSnd>
        <p:snd r:embed="rId2" name="explode.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 xmlns:p14="http://schemas.microsoft.com/office/powerpoint/2010/main" val="3138287324"/>
              </p:ext>
            </p:extLst>
          </p:nvPr>
        </p:nvGraphicFramePr>
        <p:xfrm>
          <a:off x="0" y="457200"/>
          <a:ext cx="8839199" cy="45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p:cNvSpPr txBox="1"/>
          <p:nvPr/>
        </p:nvSpPr>
        <p:spPr>
          <a:xfrm>
            <a:off x="202406" y="1219200"/>
            <a:ext cx="9677400" cy="4801314"/>
          </a:xfrm>
          <a:prstGeom prst="rect">
            <a:avLst/>
          </a:prstGeom>
          <a:noFill/>
        </p:spPr>
        <p:txBody>
          <a:bodyPr wrap="square" rtlCol="0">
            <a:spAutoFit/>
          </a:bodyPr>
          <a:lstStyle/>
          <a:p>
            <a:pPr algn="just"/>
            <a:r>
              <a:rPr lang="en-US" sz="1700" dirty="0">
                <a:solidFill>
                  <a:schemeClr val="tx1">
                    <a:lumMod val="95000"/>
                    <a:lumOff val="5000"/>
                  </a:schemeClr>
                </a:solidFill>
                <a:latin typeface="Calibri" pitchFamily="34" charset="0"/>
                <a:cs typeface="Calibri" pitchFamily="34" charset="0"/>
              </a:rPr>
              <a:t>The active entities are complexes of platinum(</a:t>
            </a:r>
            <a:r>
              <a:rPr lang="en-US" sz="1700" dirty="0" err="1">
                <a:solidFill>
                  <a:schemeClr val="tx1">
                    <a:lumMod val="95000"/>
                    <a:lumOff val="5000"/>
                  </a:schemeClr>
                </a:solidFill>
                <a:latin typeface="Calibri" pitchFamily="34" charset="0"/>
                <a:cs typeface="Calibri" pitchFamily="34" charset="0"/>
              </a:rPr>
              <a:t>ll</a:t>
            </a:r>
            <a:r>
              <a:rPr lang="en-US" sz="1700" dirty="0">
                <a:solidFill>
                  <a:schemeClr val="tx1">
                    <a:lumMod val="95000"/>
                    <a:lumOff val="5000"/>
                  </a:schemeClr>
                </a:solidFill>
                <a:latin typeface="Calibri" pitchFamily="34" charset="0"/>
                <a:cs typeface="Calibri" pitchFamily="34" charset="0"/>
              </a:rPr>
              <a:t>) which, after metabolism, bind to guanine residues of DNA and inhibit the catastrophic replication characteristic of </a:t>
            </a:r>
            <a:r>
              <a:rPr lang="en-US" sz="1700" dirty="0" err="1">
                <a:solidFill>
                  <a:schemeClr val="tx1">
                    <a:lumMod val="95000"/>
                    <a:lumOff val="5000"/>
                  </a:schemeClr>
                </a:solidFill>
                <a:latin typeface="Calibri" pitchFamily="34" charset="0"/>
                <a:cs typeface="Calibri" pitchFamily="34" charset="0"/>
              </a:rPr>
              <a:t>tumour</a:t>
            </a:r>
            <a:r>
              <a:rPr lang="en-US" sz="1700" dirty="0">
                <a:solidFill>
                  <a:schemeClr val="tx1">
                    <a:lumMod val="95000"/>
                    <a:lumOff val="5000"/>
                  </a:schemeClr>
                </a:solidFill>
                <a:latin typeface="Calibri" pitchFamily="34" charset="0"/>
                <a:cs typeface="Calibri" pitchFamily="34" charset="0"/>
              </a:rPr>
              <a:t> growth.</a:t>
            </a:r>
          </a:p>
          <a:p>
            <a:pPr algn="just"/>
            <a:endParaRPr lang="en-US" sz="1700" dirty="0">
              <a:solidFill>
                <a:schemeClr val="tx1">
                  <a:lumMod val="95000"/>
                  <a:lumOff val="5000"/>
                </a:schemeClr>
              </a:solidFill>
              <a:latin typeface="Calibri" pitchFamily="34" charset="0"/>
              <a:cs typeface="Calibri" pitchFamily="34" charset="0"/>
            </a:endParaRPr>
          </a:p>
          <a:p>
            <a:pPr algn="just"/>
            <a:r>
              <a:rPr lang="en-US" sz="1700" dirty="0">
                <a:solidFill>
                  <a:schemeClr val="tx1">
                    <a:lumMod val="95000"/>
                    <a:lumOff val="5000"/>
                  </a:schemeClr>
                </a:solidFill>
                <a:latin typeface="Calibri" pitchFamily="34" charset="0"/>
                <a:cs typeface="Calibri" pitchFamily="34" charset="0"/>
              </a:rPr>
              <a:t>Gold(</a:t>
            </a:r>
            <a:r>
              <a:rPr lang="en-US" sz="1700" dirty="0" err="1">
                <a:solidFill>
                  <a:schemeClr val="tx1">
                    <a:lumMod val="95000"/>
                    <a:lumOff val="5000"/>
                  </a:schemeClr>
                </a:solidFill>
                <a:latin typeface="Calibri" pitchFamily="34" charset="0"/>
                <a:cs typeface="Calibri" pitchFamily="34" charset="0"/>
              </a:rPr>
              <a:t>lll</a:t>
            </a:r>
            <a:r>
              <a:rPr lang="en-US" sz="1700" dirty="0">
                <a:solidFill>
                  <a:schemeClr val="tx1">
                    <a:lumMod val="95000"/>
                    <a:lumOff val="5000"/>
                  </a:schemeClr>
                </a:solidFill>
                <a:latin typeface="Calibri" pitchFamily="34" charset="0"/>
                <a:cs typeface="Calibri" pitchFamily="34" charset="0"/>
              </a:rPr>
              <a:t>) complexes display similar chemistry and pharmacological activity to </a:t>
            </a:r>
            <a:r>
              <a:rPr lang="en-US" sz="1700" dirty="0" err="1">
                <a:solidFill>
                  <a:schemeClr val="tx1">
                    <a:lumMod val="95000"/>
                    <a:lumOff val="5000"/>
                  </a:schemeClr>
                </a:solidFill>
                <a:latin typeface="Calibri" pitchFamily="34" charset="0"/>
                <a:cs typeface="Calibri" pitchFamily="34" charset="0"/>
              </a:rPr>
              <a:t>cisplatin</a:t>
            </a:r>
            <a:r>
              <a:rPr lang="en-US" sz="1700" dirty="0">
                <a:solidFill>
                  <a:schemeClr val="tx1">
                    <a:lumMod val="95000"/>
                    <a:lumOff val="5000"/>
                  </a:schemeClr>
                </a:solidFill>
                <a:latin typeface="Calibri" pitchFamily="34" charset="0"/>
                <a:cs typeface="Calibri" pitchFamily="34" charset="0"/>
              </a:rPr>
              <a:t>; it is now intended to explore a greater variety of gold complexes.</a:t>
            </a:r>
          </a:p>
          <a:p>
            <a:pPr algn="just"/>
            <a:endParaRPr lang="en-US" sz="1700" dirty="0">
              <a:solidFill>
                <a:schemeClr val="tx1">
                  <a:lumMod val="95000"/>
                  <a:lumOff val="5000"/>
                </a:schemeClr>
              </a:solidFill>
              <a:latin typeface="Calibri" pitchFamily="34" charset="0"/>
              <a:cs typeface="Calibri" pitchFamily="34" charset="0"/>
            </a:endParaRPr>
          </a:p>
          <a:p>
            <a:pPr algn="just"/>
            <a:r>
              <a:rPr lang="en-US" sz="1700" dirty="0">
                <a:solidFill>
                  <a:schemeClr val="tx1">
                    <a:lumMod val="95000"/>
                    <a:lumOff val="5000"/>
                  </a:schemeClr>
                </a:solidFill>
                <a:latin typeface="Calibri" pitchFamily="34" charset="0"/>
                <a:cs typeface="Calibri" pitchFamily="34" charset="0"/>
              </a:rPr>
              <a:t>My personal views are in (a) expanding this area of co-ordination chemistry, (b) obtaining and screening materials with enhanced biological activity, and (c) examining the organ distribution following administration of the compounds. </a:t>
            </a:r>
          </a:p>
          <a:p>
            <a:pPr algn="just"/>
            <a:endParaRPr lang="en-US" sz="1700" dirty="0">
              <a:solidFill>
                <a:schemeClr val="tx1">
                  <a:lumMod val="95000"/>
                  <a:lumOff val="5000"/>
                </a:schemeClr>
              </a:solidFill>
              <a:latin typeface="Calibri" pitchFamily="34" charset="0"/>
              <a:cs typeface="Calibri" pitchFamily="34" charset="0"/>
            </a:endParaRPr>
          </a:p>
          <a:p>
            <a:pPr algn="just"/>
            <a:r>
              <a:rPr lang="en-US" sz="1700" dirty="0">
                <a:solidFill>
                  <a:schemeClr val="tx1">
                    <a:lumMod val="95000"/>
                    <a:lumOff val="5000"/>
                  </a:schemeClr>
                </a:solidFill>
                <a:latin typeface="Calibri" pitchFamily="34" charset="0"/>
                <a:cs typeface="Calibri" pitchFamily="34" charset="0"/>
              </a:rPr>
              <a:t>The results would certainly be of potential essential scientific, medical and commercial significance. </a:t>
            </a:r>
          </a:p>
          <a:p>
            <a:pPr algn="just"/>
            <a:endParaRPr lang="en-US" sz="1700" dirty="0">
              <a:solidFill>
                <a:schemeClr val="tx1">
                  <a:lumMod val="95000"/>
                  <a:lumOff val="5000"/>
                </a:schemeClr>
              </a:solidFill>
              <a:latin typeface="Calibri" pitchFamily="34" charset="0"/>
              <a:cs typeface="Calibri" pitchFamily="34" charset="0"/>
            </a:endParaRPr>
          </a:p>
          <a:p>
            <a:pPr algn="just"/>
            <a:r>
              <a:rPr lang="en-US" sz="1700" dirty="0" err="1">
                <a:solidFill>
                  <a:schemeClr val="tx1">
                    <a:lumMod val="95000"/>
                    <a:lumOff val="5000"/>
                  </a:schemeClr>
                </a:solidFill>
                <a:latin typeface="Calibri" pitchFamily="34" charset="0"/>
                <a:cs typeface="Calibri" pitchFamily="34" charset="0"/>
              </a:rPr>
              <a:t>Cisplatin</a:t>
            </a:r>
            <a:r>
              <a:rPr lang="en-US" sz="1700" dirty="0">
                <a:solidFill>
                  <a:schemeClr val="tx1">
                    <a:lumMod val="95000"/>
                    <a:lumOff val="5000"/>
                  </a:schemeClr>
                </a:solidFill>
                <a:latin typeface="Calibri" pitchFamily="34" charset="0"/>
                <a:cs typeface="Calibri" pitchFamily="34" charset="0"/>
              </a:rPr>
              <a:t> and its analogues are now the basis of a multimillion-dollar industry , and bring benefit to thousands of cancer patients; </a:t>
            </a:r>
          </a:p>
          <a:p>
            <a:pPr algn="just"/>
            <a:endParaRPr lang="en-US" sz="1700" dirty="0">
              <a:solidFill>
                <a:schemeClr val="tx1">
                  <a:lumMod val="95000"/>
                  <a:lumOff val="5000"/>
                </a:schemeClr>
              </a:solidFill>
              <a:latin typeface="Calibri" pitchFamily="34" charset="0"/>
              <a:cs typeface="Calibri" pitchFamily="34" charset="0"/>
            </a:endParaRPr>
          </a:p>
          <a:p>
            <a:pPr algn="just"/>
            <a:r>
              <a:rPr lang="en-US" sz="1700" dirty="0">
                <a:solidFill>
                  <a:schemeClr val="tx1">
                    <a:lumMod val="95000"/>
                    <a:lumOff val="5000"/>
                  </a:schemeClr>
                </a:solidFill>
                <a:latin typeface="Calibri" pitchFamily="34" charset="0"/>
                <a:cs typeface="Calibri" pitchFamily="34" charset="0"/>
              </a:rPr>
              <a:t>gold compounds may prove equally useful. Gold Analogues of </a:t>
            </a:r>
            <a:r>
              <a:rPr lang="en-US" sz="1700" dirty="0" err="1">
                <a:solidFill>
                  <a:schemeClr val="tx1">
                    <a:lumMod val="95000"/>
                    <a:lumOff val="5000"/>
                  </a:schemeClr>
                </a:solidFill>
                <a:latin typeface="Calibri" pitchFamily="34" charset="0"/>
                <a:cs typeface="Calibri" pitchFamily="34" charset="0"/>
              </a:rPr>
              <a:t>Cisplatin</a:t>
            </a:r>
            <a:r>
              <a:rPr lang="en-US" sz="1700" dirty="0">
                <a:solidFill>
                  <a:schemeClr val="tx1">
                    <a:lumMod val="95000"/>
                    <a:lumOff val="5000"/>
                  </a:schemeClr>
                </a:solidFill>
                <a:latin typeface="Calibri" pitchFamily="34" charset="0"/>
                <a:cs typeface="Calibri" pitchFamily="34" charset="0"/>
              </a:rPr>
              <a:t> The results are of potential scientific, medical and commercial significance. </a:t>
            </a:r>
          </a:p>
          <a:p>
            <a:pPr algn="just"/>
            <a:endParaRPr lang="en-US" sz="1700" dirty="0"/>
          </a:p>
        </p:txBody>
      </p:sp>
    </p:spTree>
    <p:extLst>
      <p:ext uri="{BB962C8B-B14F-4D97-AF65-F5344CB8AC3E}">
        <p14:creationId xmlns="" xmlns:p14="http://schemas.microsoft.com/office/powerpoint/2010/main" val="2217781824"/>
      </p:ext>
    </p:extLst>
  </p:cSld>
  <p:clrMapOvr>
    <a:masterClrMapping/>
  </p:clrMapOvr>
  <p:transition spd="slow">
    <p:sndAc>
      <p:stSnd>
        <p:snd r:embed="rId2" name="explode.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2406" y="1219200"/>
            <a:ext cx="9677400" cy="5324535"/>
          </a:xfrm>
          <a:prstGeom prst="rect">
            <a:avLst/>
          </a:prstGeom>
          <a:noFill/>
        </p:spPr>
        <p:txBody>
          <a:bodyPr wrap="square" rtlCol="0">
            <a:spAutoFit/>
          </a:bodyPr>
          <a:lstStyle/>
          <a:p>
            <a:pPr algn="just"/>
            <a:r>
              <a:rPr lang="en-US" sz="1700" dirty="0" err="1">
                <a:latin typeface="Calibri" pitchFamily="34" charset="0"/>
                <a:cs typeface="Calibri" pitchFamily="34" charset="0"/>
              </a:rPr>
              <a:t>Cisplatin</a:t>
            </a:r>
            <a:r>
              <a:rPr lang="en-US" sz="1700" dirty="0">
                <a:latin typeface="Calibri" pitchFamily="34" charset="0"/>
                <a:cs typeface="Calibri" pitchFamily="34" charset="0"/>
              </a:rPr>
              <a:t> and its analogues are now the basis of a multimillion-dollar </a:t>
            </a:r>
            <a:r>
              <a:rPr lang="en-US" sz="1700" dirty="0" smtClean="0">
                <a:latin typeface="Calibri" pitchFamily="34" charset="0"/>
                <a:cs typeface="Calibri" pitchFamily="34" charset="0"/>
              </a:rPr>
              <a:t>industry </a:t>
            </a:r>
            <a:r>
              <a:rPr lang="en-US" sz="1700" dirty="0">
                <a:latin typeface="Calibri" pitchFamily="34" charset="0"/>
                <a:cs typeface="Calibri" pitchFamily="34" charset="0"/>
              </a:rPr>
              <a:t>and bring benefit to thousands of cancer patients; gold compounds may prove equally useful. </a:t>
            </a:r>
          </a:p>
          <a:p>
            <a:pPr algn="just"/>
            <a:endParaRPr lang="en-US" sz="1700" dirty="0">
              <a:latin typeface="Calibri" pitchFamily="34" charset="0"/>
              <a:cs typeface="Calibri" pitchFamily="34" charset="0"/>
            </a:endParaRPr>
          </a:p>
          <a:p>
            <a:pPr algn="just"/>
            <a:r>
              <a:rPr lang="en-US" sz="1700" dirty="0">
                <a:latin typeface="Calibri" pitchFamily="34" charset="0"/>
                <a:cs typeface="Calibri" pitchFamily="34" charset="0"/>
              </a:rPr>
              <a:t>The compounds mentioned above are the first gold(</a:t>
            </a:r>
            <a:r>
              <a:rPr lang="en-US" sz="1700" dirty="0" err="1">
                <a:latin typeface="Calibri" pitchFamily="34" charset="0"/>
                <a:cs typeface="Calibri" pitchFamily="34" charset="0"/>
              </a:rPr>
              <a:t>lll</a:t>
            </a:r>
            <a:r>
              <a:rPr lang="en-US" sz="1700" dirty="0">
                <a:latin typeface="Calibri" pitchFamily="34" charset="0"/>
                <a:cs typeface="Calibri" pitchFamily="34" charset="0"/>
              </a:rPr>
              <a:t>) complexes to have been rigorously shown to have substantial and useful biological activity. </a:t>
            </a:r>
          </a:p>
          <a:p>
            <a:pPr algn="just"/>
            <a:endParaRPr lang="en-US" sz="1700" dirty="0">
              <a:latin typeface="Calibri" pitchFamily="34" charset="0"/>
              <a:cs typeface="Calibri" pitchFamily="34" charset="0"/>
            </a:endParaRPr>
          </a:p>
          <a:p>
            <a:pPr algn="just"/>
            <a:r>
              <a:rPr lang="en-US" sz="1700" dirty="0">
                <a:latin typeface="Calibri" pitchFamily="34" charset="0"/>
                <a:cs typeface="Calibri" pitchFamily="34" charset="0"/>
              </a:rPr>
              <a:t>It is therefore necessary to explore the rational synthesis of additional materials of this type, to screen their pharmacological properties, and to investigate the relevant chemistry and biochemistry.   </a:t>
            </a:r>
          </a:p>
          <a:p>
            <a:pPr algn="just"/>
            <a:r>
              <a:rPr lang="en-US" sz="1700" dirty="0">
                <a:latin typeface="Calibri" pitchFamily="34" charset="0"/>
                <a:cs typeface="Calibri" pitchFamily="34" charset="0"/>
              </a:rPr>
              <a:t> </a:t>
            </a:r>
          </a:p>
          <a:p>
            <a:pPr algn="just"/>
            <a:r>
              <a:rPr lang="en-US" sz="1700" dirty="0">
                <a:latin typeface="Calibri" pitchFamily="34" charset="0"/>
                <a:cs typeface="Calibri" pitchFamily="34" charset="0"/>
              </a:rPr>
              <a:t>Hence several complexes of Gold</a:t>
            </a:r>
            <a:r>
              <a:rPr lang="en-US" sz="1700" dirty="0" smtClean="0">
                <a:latin typeface="Calibri" pitchFamily="34" charset="0"/>
                <a:cs typeface="Calibri" pitchFamily="34" charset="0"/>
              </a:rPr>
              <a:t>, Platinum, Palladium </a:t>
            </a:r>
            <a:r>
              <a:rPr lang="en-US" sz="1700" dirty="0">
                <a:latin typeface="Calibri" pitchFamily="34" charset="0"/>
                <a:cs typeface="Calibri" pitchFamily="34" charset="0"/>
              </a:rPr>
              <a:t>and Ruthenium would be synthesized from various </a:t>
            </a:r>
            <a:r>
              <a:rPr lang="en-US" sz="1700" dirty="0" err="1">
                <a:latin typeface="Calibri" pitchFamily="34" charset="0"/>
                <a:cs typeface="Calibri" pitchFamily="34" charset="0"/>
              </a:rPr>
              <a:t>schiff’s</a:t>
            </a:r>
            <a:r>
              <a:rPr lang="en-US" sz="1700" dirty="0">
                <a:latin typeface="Calibri" pitchFamily="34" charset="0"/>
                <a:cs typeface="Calibri" pitchFamily="34" charset="0"/>
              </a:rPr>
              <a:t> bases of Substituted </a:t>
            </a:r>
            <a:r>
              <a:rPr lang="en-US" sz="1700" dirty="0" err="1">
                <a:latin typeface="Calibri" pitchFamily="34" charset="0"/>
                <a:cs typeface="Calibri" pitchFamily="34" charset="0"/>
              </a:rPr>
              <a:t>Isatin</a:t>
            </a:r>
            <a:r>
              <a:rPr lang="en-US" sz="1700" dirty="0" smtClean="0">
                <a:latin typeface="Calibri" pitchFamily="34" charset="0"/>
                <a:cs typeface="Calibri" pitchFamily="34" charset="0"/>
              </a:rPr>
              <a:t>, </a:t>
            </a:r>
            <a:r>
              <a:rPr lang="en-US" sz="1700" dirty="0" err="1" smtClean="0">
                <a:latin typeface="Calibri" pitchFamily="34" charset="0"/>
                <a:cs typeface="Calibri" pitchFamily="34" charset="0"/>
              </a:rPr>
              <a:t>SubstitutedIndoles</a:t>
            </a:r>
            <a:r>
              <a:rPr lang="en-US" sz="1700" dirty="0" smtClean="0">
                <a:latin typeface="Calibri" pitchFamily="34" charset="0"/>
                <a:cs typeface="Calibri" pitchFamily="34" charset="0"/>
              </a:rPr>
              <a:t>, </a:t>
            </a:r>
            <a:r>
              <a:rPr lang="en-US" sz="1700" dirty="0" err="1" smtClean="0">
                <a:latin typeface="Calibri" pitchFamily="34" charset="0"/>
                <a:cs typeface="Calibri" pitchFamily="34" charset="0"/>
              </a:rPr>
              <a:t>Chromones</a:t>
            </a:r>
            <a:r>
              <a:rPr lang="en-US" sz="1700" dirty="0" smtClean="0">
                <a:latin typeface="Calibri" pitchFamily="34" charset="0"/>
                <a:cs typeface="Calibri" pitchFamily="34" charset="0"/>
              </a:rPr>
              <a:t> </a:t>
            </a:r>
            <a:r>
              <a:rPr lang="en-US" sz="1700" dirty="0">
                <a:latin typeface="Calibri" pitchFamily="34" charset="0"/>
                <a:cs typeface="Calibri" pitchFamily="34" charset="0"/>
              </a:rPr>
              <a:t>and substituted </a:t>
            </a:r>
            <a:r>
              <a:rPr lang="en-US" sz="1700" dirty="0" err="1">
                <a:latin typeface="Calibri" pitchFamily="34" charset="0"/>
                <a:cs typeface="Calibri" pitchFamily="34" charset="0"/>
              </a:rPr>
              <a:t>chromones</a:t>
            </a:r>
            <a:r>
              <a:rPr lang="en-US" sz="1700" dirty="0">
                <a:latin typeface="Calibri" pitchFamily="34" charset="0"/>
                <a:cs typeface="Calibri" pitchFamily="34" charset="0"/>
              </a:rPr>
              <a:t> and other extremely novel ligands and Their Anticancer and Anti-HIV studies would be performed.</a:t>
            </a:r>
          </a:p>
          <a:p>
            <a:pPr algn="just"/>
            <a:endParaRPr lang="en-US" sz="1700" dirty="0">
              <a:latin typeface="Calibri" pitchFamily="34" charset="0"/>
              <a:cs typeface="Calibri" pitchFamily="34" charset="0"/>
            </a:endParaRPr>
          </a:p>
          <a:p>
            <a:pPr algn="just"/>
            <a:r>
              <a:rPr lang="en-US" sz="1700" dirty="0">
                <a:latin typeface="Calibri" pitchFamily="34" charset="0"/>
                <a:cs typeface="Calibri" pitchFamily="34" charset="0"/>
              </a:rPr>
              <a:t>New </a:t>
            </a:r>
            <a:r>
              <a:rPr lang="en-US" sz="1700" dirty="0" err="1" smtClean="0">
                <a:latin typeface="Calibri" pitchFamily="34" charset="0"/>
                <a:cs typeface="Calibri" pitchFamily="34" charset="0"/>
              </a:rPr>
              <a:t>antuicancer</a:t>
            </a:r>
            <a:r>
              <a:rPr lang="en-US" sz="1700" dirty="0" smtClean="0">
                <a:latin typeface="Calibri" pitchFamily="34" charset="0"/>
                <a:cs typeface="Calibri" pitchFamily="34" charset="0"/>
              </a:rPr>
              <a:t> </a:t>
            </a:r>
            <a:r>
              <a:rPr lang="en-US" sz="1700" dirty="0">
                <a:latin typeface="Calibri" pitchFamily="34" charset="0"/>
                <a:cs typeface="Calibri" pitchFamily="34" charset="0"/>
              </a:rPr>
              <a:t>drugs would be discovered, and If some very important drugs result, they would be patented. </a:t>
            </a:r>
          </a:p>
          <a:p>
            <a:pPr algn="just"/>
            <a:endParaRPr lang="en-US" sz="1700" dirty="0">
              <a:latin typeface="Calibri" pitchFamily="34" charset="0"/>
              <a:cs typeface="Calibri" pitchFamily="34" charset="0"/>
            </a:endParaRPr>
          </a:p>
          <a:p>
            <a:pPr algn="just"/>
            <a:r>
              <a:rPr lang="en-US" sz="1700" dirty="0" smtClean="0">
                <a:latin typeface="Calibri" pitchFamily="34" charset="0"/>
                <a:cs typeface="Calibri" pitchFamily="34" charset="0"/>
              </a:rPr>
              <a:t>Synthesis </a:t>
            </a:r>
            <a:r>
              <a:rPr lang="en-US" sz="1700" dirty="0">
                <a:latin typeface="Calibri" pitchFamily="34" charset="0"/>
                <a:cs typeface="Calibri" pitchFamily="34" charset="0"/>
              </a:rPr>
              <a:t>and Biological Evolution of Novel Analogues of Flavonoids and Their Metal complexes: Mechanism of Induced apoptosis in Human Cancer Cell Lines : Pancreatic, Breast and Prostrate Cancer. </a:t>
            </a:r>
          </a:p>
          <a:p>
            <a:pPr algn="just"/>
            <a:endParaRPr lang="en-US" sz="1700" dirty="0">
              <a:latin typeface="Calibri" pitchFamily="34" charset="0"/>
              <a:cs typeface="Calibri" pitchFamily="34" charset="0"/>
            </a:endParaRPr>
          </a:p>
          <a:p>
            <a:pPr algn="just"/>
            <a:endParaRPr lang="en-US" sz="1700" dirty="0">
              <a:latin typeface="Calibri" pitchFamily="34" charset="0"/>
              <a:cs typeface="Calibri" pitchFamily="34" charset="0"/>
            </a:endParaRPr>
          </a:p>
        </p:txBody>
      </p:sp>
      <p:graphicFrame>
        <p:nvGraphicFramePr>
          <p:cNvPr id="3" name="Diagram 2"/>
          <p:cNvGraphicFramePr/>
          <p:nvPr>
            <p:extLst>
              <p:ext uri="{D42A27DB-BD31-4B8C-83A1-F6EECF244321}">
                <p14:modId xmlns="" xmlns:p14="http://schemas.microsoft.com/office/powerpoint/2010/main" val="1785318694"/>
              </p:ext>
            </p:extLst>
          </p:nvPr>
        </p:nvGraphicFramePr>
        <p:xfrm>
          <a:off x="0" y="457200"/>
          <a:ext cx="8839199" cy="45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599641782"/>
      </p:ext>
    </p:extLst>
  </p:cSld>
  <p:clrMapOvr>
    <a:masterClrMapping/>
  </p:clrMapOvr>
  <p:transition spd="slow">
    <p:sndAc>
      <p:stSnd>
        <p:snd r:embed="rId2" name="explode.wav"/>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2406" y="1219200"/>
            <a:ext cx="9677400" cy="6632585"/>
          </a:xfrm>
          <a:prstGeom prst="rect">
            <a:avLst/>
          </a:prstGeom>
          <a:noFill/>
        </p:spPr>
        <p:txBody>
          <a:bodyPr wrap="square" rtlCol="0">
            <a:spAutoFit/>
          </a:bodyPr>
          <a:lstStyle/>
          <a:p>
            <a:r>
              <a:rPr lang="en-US" sz="1700" b="1" u="sng" dirty="0">
                <a:solidFill>
                  <a:srgbClr val="0070C0"/>
                </a:solidFill>
                <a:latin typeface="Calibri" pitchFamily="34" charset="0"/>
                <a:cs typeface="Calibri" pitchFamily="34" charset="0"/>
              </a:rPr>
              <a:t>The main Objectives and Aims of the proposed work are: </a:t>
            </a:r>
            <a:r>
              <a:rPr lang="en-US" sz="1700" b="1" u="sng" dirty="0" smtClean="0">
                <a:solidFill>
                  <a:srgbClr val="0070C0"/>
                </a:solidFill>
                <a:latin typeface="Calibri" pitchFamily="34" charset="0"/>
                <a:cs typeface="Calibri" pitchFamily="34" charset="0"/>
              </a:rPr>
              <a:t/>
            </a:r>
            <a:br>
              <a:rPr lang="en-US" sz="1700" b="1" u="sng" dirty="0" smtClean="0">
                <a:solidFill>
                  <a:srgbClr val="0070C0"/>
                </a:solidFill>
                <a:latin typeface="Calibri" pitchFamily="34" charset="0"/>
                <a:cs typeface="Calibri" pitchFamily="34" charset="0"/>
              </a:rPr>
            </a:br>
            <a:endParaRPr lang="en-US" sz="1700" b="1" u="sng" dirty="0">
              <a:solidFill>
                <a:srgbClr val="0070C0"/>
              </a:solidFill>
              <a:latin typeface="Calibri" pitchFamily="34" charset="0"/>
              <a:cs typeface="Calibri" pitchFamily="34" charset="0"/>
            </a:endParaRPr>
          </a:p>
          <a:p>
            <a:r>
              <a:rPr lang="en-US" sz="1700" dirty="0">
                <a:latin typeface="Calibri" pitchFamily="34" charset="0"/>
                <a:cs typeface="Calibri" pitchFamily="34" charset="0"/>
              </a:rPr>
              <a:t>Synthesizing analogues of </a:t>
            </a:r>
            <a:r>
              <a:rPr lang="en-US" sz="1700" dirty="0" err="1">
                <a:latin typeface="Calibri" pitchFamily="34" charset="0"/>
                <a:cs typeface="Calibri" pitchFamily="34" charset="0"/>
              </a:rPr>
              <a:t>flavonods</a:t>
            </a:r>
            <a:r>
              <a:rPr lang="en-US" sz="1700" dirty="0">
                <a:latin typeface="Calibri" pitchFamily="34" charset="0"/>
                <a:cs typeface="Calibri" pitchFamily="34" charset="0"/>
              </a:rPr>
              <a:t>, polyphenols </a:t>
            </a:r>
            <a:r>
              <a:rPr lang="en-US" sz="1700" dirty="0" err="1">
                <a:latin typeface="Calibri" pitchFamily="34" charset="0"/>
                <a:cs typeface="Calibri" pitchFamily="34" charset="0"/>
              </a:rPr>
              <a:t>vizgenestein</a:t>
            </a:r>
            <a:r>
              <a:rPr lang="en-US" sz="1700" dirty="0">
                <a:latin typeface="Calibri" pitchFamily="34" charset="0"/>
                <a:cs typeface="Calibri" pitchFamily="34" charset="0"/>
              </a:rPr>
              <a:t>, </a:t>
            </a:r>
            <a:r>
              <a:rPr lang="en-US" sz="1700" dirty="0" err="1">
                <a:latin typeface="Calibri" pitchFamily="34" charset="0"/>
                <a:cs typeface="Calibri" pitchFamily="34" charset="0"/>
              </a:rPr>
              <a:t>curcumin</a:t>
            </a:r>
            <a:r>
              <a:rPr lang="en-US" sz="1700" dirty="0">
                <a:latin typeface="Calibri" pitchFamily="34" charset="0"/>
                <a:cs typeface="Calibri" pitchFamily="34" charset="0"/>
              </a:rPr>
              <a:t>, resveratrol, </a:t>
            </a:r>
            <a:r>
              <a:rPr lang="en-US" sz="1700" dirty="0" err="1">
                <a:latin typeface="Calibri" pitchFamily="34" charset="0"/>
                <a:cs typeface="Calibri" pitchFamily="34" charset="0"/>
              </a:rPr>
              <a:t>Flavopiridol</a:t>
            </a:r>
            <a:r>
              <a:rPr lang="en-US" sz="1700" dirty="0">
                <a:latin typeface="Calibri" pitchFamily="34" charset="0"/>
                <a:cs typeface="Calibri" pitchFamily="34" charset="0"/>
              </a:rPr>
              <a:t> and Dim : 3-3-diindolylmethane, </a:t>
            </a:r>
            <a:r>
              <a:rPr lang="en-US" sz="1700" dirty="0" err="1">
                <a:latin typeface="Calibri" pitchFamily="34" charset="0"/>
                <a:cs typeface="Calibri" pitchFamily="34" charset="0"/>
              </a:rPr>
              <a:t>docetaxel</a:t>
            </a:r>
            <a:r>
              <a:rPr lang="en-US" sz="1700" dirty="0">
                <a:latin typeface="Calibri" pitchFamily="34" charset="0"/>
                <a:cs typeface="Calibri" pitchFamily="34" charset="0"/>
              </a:rPr>
              <a:t>, drugs like gemcitabine </a:t>
            </a:r>
            <a:r>
              <a:rPr lang="en-US" sz="1700" dirty="0" err="1">
                <a:latin typeface="Calibri" pitchFamily="34" charset="0"/>
                <a:cs typeface="Calibri" pitchFamily="34" charset="0"/>
              </a:rPr>
              <a:t>etc</a:t>
            </a:r>
            <a:r>
              <a:rPr lang="en-US" sz="1700" dirty="0">
                <a:latin typeface="Calibri" pitchFamily="34" charset="0"/>
                <a:cs typeface="Calibri" pitchFamily="34" charset="0"/>
              </a:rPr>
              <a:t> and other naturally occurring compounds of extreme  interest.</a:t>
            </a:r>
          </a:p>
          <a:p>
            <a:endParaRPr lang="en-US" sz="1700" dirty="0">
              <a:latin typeface="Calibri" pitchFamily="34" charset="0"/>
              <a:cs typeface="Calibri" pitchFamily="34" charset="0"/>
            </a:endParaRPr>
          </a:p>
          <a:p>
            <a:r>
              <a:rPr lang="en-US" sz="1700" dirty="0">
                <a:latin typeface="Calibri" pitchFamily="34" charset="0"/>
                <a:cs typeface="Calibri" pitchFamily="34" charset="0"/>
              </a:rPr>
              <a:t>Study their biological properties employing highly advanced  techniques. </a:t>
            </a:r>
          </a:p>
          <a:p>
            <a:endParaRPr lang="en-US" sz="1700" dirty="0">
              <a:latin typeface="Calibri" pitchFamily="34" charset="0"/>
              <a:cs typeface="Calibri" pitchFamily="34" charset="0"/>
            </a:endParaRPr>
          </a:p>
          <a:p>
            <a:r>
              <a:rPr lang="en-US" sz="1700" dirty="0">
                <a:latin typeface="Calibri" pitchFamily="34" charset="0"/>
                <a:cs typeface="Calibri" pitchFamily="34" charset="0"/>
              </a:rPr>
              <a:t>Combining the flavonoids, </a:t>
            </a:r>
            <a:r>
              <a:rPr lang="en-US" sz="1700" dirty="0" err="1">
                <a:latin typeface="Calibri" pitchFamily="34" charset="0"/>
                <a:cs typeface="Calibri" pitchFamily="34" charset="0"/>
              </a:rPr>
              <a:t>Quercetin,genestein</a:t>
            </a:r>
            <a:r>
              <a:rPr lang="en-US" sz="1700" dirty="0">
                <a:latin typeface="Calibri" pitchFamily="34" charset="0"/>
                <a:cs typeface="Calibri" pitchFamily="34" charset="0"/>
              </a:rPr>
              <a:t>, </a:t>
            </a:r>
            <a:r>
              <a:rPr lang="en-US" sz="1700" dirty="0" err="1">
                <a:latin typeface="Calibri" pitchFamily="34" charset="0"/>
                <a:cs typeface="Calibri" pitchFamily="34" charset="0"/>
              </a:rPr>
              <a:t>curcumin</a:t>
            </a:r>
            <a:r>
              <a:rPr lang="en-US" sz="1700" dirty="0">
                <a:latin typeface="Calibri" pitchFamily="34" charset="0"/>
                <a:cs typeface="Calibri" pitchFamily="34" charset="0"/>
              </a:rPr>
              <a:t>, </a:t>
            </a:r>
            <a:r>
              <a:rPr lang="en-US" sz="1700" dirty="0" err="1">
                <a:latin typeface="Calibri" pitchFamily="34" charset="0"/>
                <a:cs typeface="Calibri" pitchFamily="34" charset="0"/>
              </a:rPr>
              <a:t>gemcitabin</a:t>
            </a:r>
            <a:r>
              <a:rPr lang="en-US" sz="1700" dirty="0">
                <a:latin typeface="Calibri" pitchFamily="34" charset="0"/>
                <a:cs typeface="Calibri" pitchFamily="34" charset="0"/>
              </a:rPr>
              <a:t>, </a:t>
            </a:r>
            <a:r>
              <a:rPr lang="en-US" sz="1700" dirty="0" err="1">
                <a:latin typeface="Calibri" pitchFamily="34" charset="0"/>
                <a:cs typeface="Calibri" pitchFamily="34" charset="0"/>
              </a:rPr>
              <a:t>reservatrol</a:t>
            </a:r>
            <a:r>
              <a:rPr lang="en-US" sz="1700" dirty="0">
                <a:latin typeface="Calibri" pitchFamily="34" charset="0"/>
                <a:cs typeface="Calibri" pitchFamily="34" charset="0"/>
              </a:rPr>
              <a:t>, DIM as precursors with the above mentioned ligands like </a:t>
            </a:r>
            <a:r>
              <a:rPr lang="en-US" sz="1700" dirty="0" err="1">
                <a:latin typeface="Calibri" pitchFamily="34" charset="0"/>
                <a:cs typeface="Calibri" pitchFamily="34" charset="0"/>
              </a:rPr>
              <a:t>Diamines</a:t>
            </a:r>
            <a:r>
              <a:rPr lang="en-US" sz="1700" dirty="0">
                <a:latin typeface="Calibri" pitchFamily="34" charset="0"/>
                <a:cs typeface="Calibri" pitchFamily="34" charset="0"/>
              </a:rPr>
              <a:t>, </a:t>
            </a:r>
            <a:r>
              <a:rPr lang="en-US" sz="1700" dirty="0" err="1">
                <a:latin typeface="Calibri" pitchFamily="34" charset="0"/>
                <a:cs typeface="Calibri" pitchFamily="34" charset="0"/>
              </a:rPr>
              <a:t>Hydraazones</a:t>
            </a:r>
            <a:r>
              <a:rPr lang="en-US" sz="1700" dirty="0">
                <a:latin typeface="Calibri" pitchFamily="34" charset="0"/>
                <a:cs typeface="Calibri" pitchFamily="34" charset="0"/>
              </a:rPr>
              <a:t>, </a:t>
            </a:r>
            <a:r>
              <a:rPr lang="en-US" sz="1700" dirty="0" err="1">
                <a:latin typeface="Calibri" pitchFamily="34" charset="0"/>
                <a:cs typeface="Calibri" pitchFamily="34" charset="0"/>
              </a:rPr>
              <a:t>thiosemicarbazones</a:t>
            </a:r>
            <a:r>
              <a:rPr lang="en-US" sz="1700" dirty="0">
                <a:latin typeface="Calibri" pitchFamily="34" charset="0"/>
                <a:cs typeface="Calibri" pitchFamily="34" charset="0"/>
              </a:rPr>
              <a:t> with our structure based focused approach leading to the identification of bioactive </a:t>
            </a:r>
            <a:r>
              <a:rPr lang="en-US" sz="1700" dirty="0" err="1">
                <a:latin typeface="Calibri" pitchFamily="34" charset="0"/>
                <a:cs typeface="Calibri" pitchFamily="34" charset="0"/>
              </a:rPr>
              <a:t>pharmacophores</a:t>
            </a:r>
            <a:r>
              <a:rPr lang="en-US" sz="1700" dirty="0">
                <a:latin typeface="Calibri" pitchFamily="34" charset="0"/>
                <a:cs typeface="Calibri" pitchFamily="34" charset="0"/>
              </a:rPr>
              <a:t> appended to the specially interesting and important moieties </a:t>
            </a:r>
            <a:r>
              <a:rPr lang="en-US" sz="1700" dirty="0" smtClean="0">
                <a:latin typeface="Calibri" pitchFamily="34" charset="0"/>
                <a:cs typeface="Calibri" pitchFamily="34" charset="0"/>
              </a:rPr>
              <a:t>involved</a:t>
            </a:r>
            <a:br>
              <a:rPr lang="en-US" sz="1700" dirty="0" smtClean="0">
                <a:latin typeface="Calibri" pitchFamily="34" charset="0"/>
                <a:cs typeface="Calibri" pitchFamily="34" charset="0"/>
              </a:rPr>
            </a:br>
            <a:endParaRPr lang="en-US" sz="1700" dirty="0">
              <a:latin typeface="Calibri" pitchFamily="34" charset="0"/>
              <a:cs typeface="Calibri" pitchFamily="34" charset="0"/>
            </a:endParaRPr>
          </a:p>
          <a:p>
            <a:r>
              <a:rPr lang="en-US" sz="1700" dirty="0">
                <a:latin typeface="Calibri" pitchFamily="34" charset="0"/>
                <a:cs typeface="Calibri" pitchFamily="34" charset="0"/>
              </a:rPr>
              <a:t>These are  capable of metal conjugation with especially copper, gold, platinum, ruthenium, zinc and cadmium with potent and enhanced antitumor activity more than the parent compounds. </a:t>
            </a:r>
          </a:p>
          <a:p>
            <a:r>
              <a:rPr lang="en-US" sz="1700" dirty="0">
                <a:latin typeface="Calibri" pitchFamily="34" charset="0"/>
                <a:cs typeface="Calibri" pitchFamily="34" charset="0"/>
              </a:rPr>
              <a:t> </a:t>
            </a:r>
          </a:p>
          <a:p>
            <a:r>
              <a:rPr lang="en-US" sz="1700" dirty="0">
                <a:latin typeface="Calibri" pitchFamily="34" charset="0"/>
                <a:cs typeface="Calibri" pitchFamily="34" charset="0"/>
              </a:rPr>
              <a:t>The studies proposed are: </a:t>
            </a:r>
          </a:p>
          <a:p>
            <a:r>
              <a:rPr lang="en-US" sz="1700" dirty="0">
                <a:latin typeface="Calibri" pitchFamily="34" charset="0"/>
                <a:cs typeface="Calibri" pitchFamily="34" charset="0"/>
              </a:rPr>
              <a:t>Chemical: synthesis and </a:t>
            </a:r>
            <a:r>
              <a:rPr lang="en-US" sz="1700" dirty="0" err="1">
                <a:latin typeface="Calibri" pitchFamily="34" charset="0"/>
                <a:cs typeface="Calibri" pitchFamily="34" charset="0"/>
              </a:rPr>
              <a:t>charecterization</a:t>
            </a:r>
            <a:r>
              <a:rPr lang="en-US" sz="1700" dirty="0">
                <a:latin typeface="Calibri" pitchFamily="34" charset="0"/>
                <a:cs typeface="Calibri" pitchFamily="34" charset="0"/>
              </a:rPr>
              <a:t> of some Organometallic compounds using advanced spectroscopic techniques like </a:t>
            </a:r>
            <a:r>
              <a:rPr lang="en-US" sz="1700" dirty="0" err="1">
                <a:latin typeface="Calibri" pitchFamily="34" charset="0"/>
                <a:cs typeface="Calibri" pitchFamily="34" charset="0"/>
              </a:rPr>
              <a:t>Multinuclei</a:t>
            </a:r>
            <a:r>
              <a:rPr lang="en-US" sz="1700" dirty="0">
                <a:latin typeface="Calibri" pitchFamily="34" charset="0"/>
                <a:cs typeface="Calibri" pitchFamily="34" charset="0"/>
              </a:rPr>
              <a:t> NMR, FT-IR, UV-Vis, ESR, Raman, Thermal, Electrochemical, </a:t>
            </a:r>
            <a:r>
              <a:rPr lang="en-US" sz="1700" dirty="0" err="1">
                <a:latin typeface="Calibri" pitchFamily="34" charset="0"/>
                <a:cs typeface="Calibri" pitchFamily="34" charset="0"/>
              </a:rPr>
              <a:t>Modelling</a:t>
            </a:r>
            <a:r>
              <a:rPr lang="en-US" sz="1700" dirty="0">
                <a:latin typeface="Calibri" pitchFamily="34" charset="0"/>
                <a:cs typeface="Calibri" pitchFamily="34" charset="0"/>
              </a:rPr>
              <a:t> and Magnetic and X-Ray </a:t>
            </a:r>
            <a:r>
              <a:rPr lang="en-US" sz="1700" dirty="0" err="1">
                <a:latin typeface="Calibri" pitchFamily="34" charset="0"/>
                <a:cs typeface="Calibri" pitchFamily="34" charset="0"/>
              </a:rPr>
              <a:t>diffracrtion</a:t>
            </a:r>
            <a:r>
              <a:rPr lang="en-US" sz="1700" dirty="0">
                <a:latin typeface="Calibri" pitchFamily="34" charset="0"/>
                <a:cs typeface="Calibri" pitchFamily="34" charset="0"/>
              </a:rPr>
              <a:t> Studies. </a:t>
            </a:r>
          </a:p>
          <a:p>
            <a:r>
              <a:rPr lang="en-US" sz="1700" dirty="0">
                <a:latin typeface="Calibri" pitchFamily="34" charset="0"/>
                <a:cs typeface="Calibri" pitchFamily="34" charset="0"/>
              </a:rPr>
              <a:t> </a:t>
            </a:r>
          </a:p>
          <a:p>
            <a:r>
              <a:rPr lang="en-US" sz="1700" dirty="0">
                <a:latin typeface="Calibri" pitchFamily="34" charset="0"/>
                <a:cs typeface="Calibri" pitchFamily="34" charset="0"/>
              </a:rPr>
              <a:t>Biological: Anticancer studies, Cytotoxicity, </a:t>
            </a:r>
            <a:r>
              <a:rPr lang="en-US" sz="1700" dirty="0" err="1">
                <a:latin typeface="Calibri" pitchFamily="34" charset="0"/>
                <a:cs typeface="Calibri" pitchFamily="34" charset="0"/>
              </a:rPr>
              <a:t>Apoiptosis</a:t>
            </a:r>
            <a:r>
              <a:rPr lang="en-US" sz="1700" dirty="0">
                <a:latin typeface="Calibri" pitchFamily="34" charset="0"/>
                <a:cs typeface="Calibri" pitchFamily="34" charset="0"/>
              </a:rPr>
              <a:t>, DNA binding studies, Structure Activity relationship studies, and other Cancer biology studies and assays. </a:t>
            </a:r>
          </a:p>
          <a:p>
            <a:endParaRPr lang="en-US" sz="1700" dirty="0">
              <a:latin typeface="Calibri" pitchFamily="34" charset="0"/>
              <a:cs typeface="Calibri" pitchFamily="34" charset="0"/>
            </a:endParaRPr>
          </a:p>
          <a:p>
            <a:endParaRPr lang="en-US" sz="1700" dirty="0">
              <a:latin typeface="Calibri" pitchFamily="34" charset="0"/>
              <a:cs typeface="Calibri" pitchFamily="34" charset="0"/>
            </a:endParaRPr>
          </a:p>
        </p:txBody>
      </p:sp>
      <p:graphicFrame>
        <p:nvGraphicFramePr>
          <p:cNvPr id="3" name="Diagram 2"/>
          <p:cNvGraphicFramePr/>
          <p:nvPr>
            <p:extLst>
              <p:ext uri="{D42A27DB-BD31-4B8C-83A1-F6EECF244321}">
                <p14:modId xmlns="" xmlns:p14="http://schemas.microsoft.com/office/powerpoint/2010/main" val="283631435"/>
              </p:ext>
            </p:extLst>
          </p:nvPr>
        </p:nvGraphicFramePr>
        <p:xfrm>
          <a:off x="0" y="457200"/>
          <a:ext cx="8839199" cy="45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466126652"/>
      </p:ext>
    </p:extLst>
  </p:cSld>
  <p:clrMapOvr>
    <a:masterClrMapping/>
  </p:clrMapOvr>
  <p:transition spd="slow">
    <p:sndAc>
      <p:stSnd>
        <p:snd r:embed="rId2" name="explode.wav"/>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2406" y="1219200"/>
            <a:ext cx="9677400" cy="4662815"/>
          </a:xfrm>
          <a:prstGeom prst="rect">
            <a:avLst/>
          </a:prstGeom>
          <a:noFill/>
        </p:spPr>
        <p:txBody>
          <a:bodyPr wrap="square" rtlCol="0">
            <a:spAutoFit/>
          </a:bodyPr>
          <a:lstStyle/>
          <a:p>
            <a:r>
              <a:rPr lang="en-US" sz="1700" b="1" u="sng" dirty="0" smtClean="0">
                <a:solidFill>
                  <a:srgbClr val="0070C0"/>
                </a:solidFill>
                <a:latin typeface="Calibri" pitchFamily="34" charset="0"/>
                <a:cs typeface="Calibri" pitchFamily="34" charset="0"/>
              </a:rPr>
              <a:t>The </a:t>
            </a:r>
            <a:r>
              <a:rPr lang="en-US" sz="1700" b="1" u="sng" dirty="0">
                <a:solidFill>
                  <a:srgbClr val="0070C0"/>
                </a:solidFill>
                <a:latin typeface="Calibri" pitchFamily="34" charset="0"/>
                <a:cs typeface="Calibri" pitchFamily="34" charset="0"/>
              </a:rPr>
              <a:t>studies proposed are: </a:t>
            </a:r>
            <a:r>
              <a:rPr lang="en-US" sz="1700" b="1" u="sng" dirty="0" smtClean="0">
                <a:solidFill>
                  <a:srgbClr val="0070C0"/>
                </a:solidFill>
                <a:latin typeface="Calibri" pitchFamily="34" charset="0"/>
                <a:cs typeface="Calibri" pitchFamily="34" charset="0"/>
              </a:rPr>
              <a:t/>
            </a:r>
            <a:br>
              <a:rPr lang="en-US" sz="1700" b="1" u="sng" dirty="0" smtClean="0">
                <a:solidFill>
                  <a:srgbClr val="0070C0"/>
                </a:solidFill>
                <a:latin typeface="Calibri" pitchFamily="34" charset="0"/>
                <a:cs typeface="Calibri" pitchFamily="34" charset="0"/>
              </a:rPr>
            </a:br>
            <a:endParaRPr lang="en-US" sz="1700" b="1" u="sng" dirty="0">
              <a:solidFill>
                <a:srgbClr val="0070C0"/>
              </a:solidFill>
              <a:latin typeface="Calibri" pitchFamily="34" charset="0"/>
              <a:cs typeface="Calibri" pitchFamily="34" charset="0"/>
            </a:endParaRPr>
          </a:p>
          <a:p>
            <a:r>
              <a:rPr lang="en-US" sz="1700" b="1" u="sng" dirty="0">
                <a:solidFill>
                  <a:srgbClr val="7030A0"/>
                </a:solidFill>
                <a:latin typeface="Calibri" pitchFamily="34" charset="0"/>
                <a:cs typeface="Calibri" pitchFamily="34" charset="0"/>
              </a:rPr>
              <a:t>Chemical</a:t>
            </a:r>
            <a:r>
              <a:rPr lang="en-US" sz="1700" b="1" u="sng" dirty="0">
                <a:solidFill>
                  <a:schemeClr val="accent1">
                    <a:lumMod val="75000"/>
                  </a:schemeClr>
                </a:solidFill>
                <a:latin typeface="Calibri" pitchFamily="34" charset="0"/>
                <a:cs typeface="Calibri" pitchFamily="34" charset="0"/>
              </a:rPr>
              <a:t>: </a:t>
            </a:r>
            <a:r>
              <a:rPr lang="en-US" sz="1700" b="1" dirty="0" smtClean="0">
                <a:solidFill>
                  <a:schemeClr val="accent1">
                    <a:lumMod val="75000"/>
                  </a:schemeClr>
                </a:solidFill>
                <a:latin typeface="Calibri" pitchFamily="34" charset="0"/>
                <a:cs typeface="Calibri" pitchFamily="34" charset="0"/>
              </a:rPr>
              <a:t> </a:t>
            </a:r>
            <a:r>
              <a:rPr lang="en-US" sz="1700" dirty="0" smtClean="0">
                <a:latin typeface="Calibri" pitchFamily="34" charset="0"/>
                <a:cs typeface="Calibri" pitchFamily="34" charset="0"/>
              </a:rPr>
              <a:t>Synthesis </a:t>
            </a:r>
            <a:r>
              <a:rPr lang="en-US" sz="1700" dirty="0">
                <a:latin typeface="Calibri" pitchFamily="34" charset="0"/>
                <a:cs typeface="Calibri" pitchFamily="34" charset="0"/>
              </a:rPr>
              <a:t>and </a:t>
            </a:r>
            <a:r>
              <a:rPr lang="en-US" sz="1700" dirty="0" err="1">
                <a:latin typeface="Calibri" pitchFamily="34" charset="0"/>
                <a:cs typeface="Calibri" pitchFamily="34" charset="0"/>
              </a:rPr>
              <a:t>charecterization</a:t>
            </a:r>
            <a:r>
              <a:rPr lang="en-US" sz="1700" dirty="0">
                <a:latin typeface="Calibri" pitchFamily="34" charset="0"/>
                <a:cs typeface="Calibri" pitchFamily="34" charset="0"/>
              </a:rPr>
              <a:t> of some Organometallic compounds using advanced spectroscopic techniques like </a:t>
            </a:r>
            <a:r>
              <a:rPr lang="en-US" sz="1700" dirty="0" err="1">
                <a:latin typeface="Calibri" pitchFamily="34" charset="0"/>
                <a:cs typeface="Calibri" pitchFamily="34" charset="0"/>
              </a:rPr>
              <a:t>Multinuclei</a:t>
            </a:r>
            <a:r>
              <a:rPr lang="en-US" sz="1700" dirty="0">
                <a:latin typeface="Calibri" pitchFamily="34" charset="0"/>
                <a:cs typeface="Calibri" pitchFamily="34" charset="0"/>
              </a:rPr>
              <a:t> NMR, FT-IR, UV-Vis, ESR, Raman, Thermal, Electrochemical, </a:t>
            </a:r>
            <a:r>
              <a:rPr lang="en-US" sz="1700" dirty="0" err="1">
                <a:latin typeface="Calibri" pitchFamily="34" charset="0"/>
                <a:cs typeface="Calibri" pitchFamily="34" charset="0"/>
              </a:rPr>
              <a:t>Modelling</a:t>
            </a:r>
            <a:r>
              <a:rPr lang="en-US" sz="1700" dirty="0">
                <a:latin typeface="Calibri" pitchFamily="34" charset="0"/>
                <a:cs typeface="Calibri" pitchFamily="34" charset="0"/>
              </a:rPr>
              <a:t> and Magnetic and X-Ray </a:t>
            </a:r>
            <a:r>
              <a:rPr lang="en-US" sz="1700" dirty="0" err="1">
                <a:latin typeface="Calibri" pitchFamily="34" charset="0"/>
                <a:cs typeface="Calibri" pitchFamily="34" charset="0"/>
              </a:rPr>
              <a:t>diffracrtion</a:t>
            </a:r>
            <a:r>
              <a:rPr lang="en-US" sz="1700" dirty="0">
                <a:latin typeface="Calibri" pitchFamily="34" charset="0"/>
                <a:cs typeface="Calibri" pitchFamily="34" charset="0"/>
              </a:rPr>
              <a:t> Studies. </a:t>
            </a:r>
          </a:p>
          <a:p>
            <a:r>
              <a:rPr lang="en-US" sz="1700" dirty="0">
                <a:latin typeface="Calibri" pitchFamily="34" charset="0"/>
                <a:cs typeface="Calibri" pitchFamily="34" charset="0"/>
              </a:rPr>
              <a:t> </a:t>
            </a:r>
          </a:p>
          <a:p>
            <a:r>
              <a:rPr lang="en-US" sz="1700" b="1" u="sng" dirty="0" smtClean="0">
                <a:solidFill>
                  <a:srgbClr val="7030A0"/>
                </a:solidFill>
                <a:latin typeface="Calibri" pitchFamily="34" charset="0"/>
                <a:cs typeface="Calibri" pitchFamily="34" charset="0"/>
              </a:rPr>
              <a:t>Biological</a:t>
            </a:r>
            <a:r>
              <a:rPr lang="en-US" sz="1700" b="1" u="sng" dirty="0" smtClean="0">
                <a:solidFill>
                  <a:schemeClr val="accent1">
                    <a:lumMod val="75000"/>
                  </a:schemeClr>
                </a:solidFill>
                <a:latin typeface="Calibri" pitchFamily="34" charset="0"/>
                <a:cs typeface="Calibri" pitchFamily="34" charset="0"/>
              </a:rPr>
              <a:t>:</a:t>
            </a:r>
            <a:r>
              <a:rPr lang="en-US" sz="1700" b="1" dirty="0" smtClean="0">
                <a:solidFill>
                  <a:schemeClr val="accent1">
                    <a:lumMod val="75000"/>
                  </a:schemeClr>
                </a:solidFill>
                <a:latin typeface="Calibri" pitchFamily="34" charset="0"/>
                <a:cs typeface="Calibri" pitchFamily="34" charset="0"/>
              </a:rPr>
              <a:t>  </a:t>
            </a:r>
            <a:r>
              <a:rPr lang="en-US" sz="1700" dirty="0" smtClean="0">
                <a:latin typeface="Calibri" pitchFamily="34" charset="0"/>
                <a:cs typeface="Calibri" pitchFamily="34" charset="0"/>
              </a:rPr>
              <a:t>Anticancer </a:t>
            </a:r>
            <a:r>
              <a:rPr lang="en-US" sz="1700" dirty="0">
                <a:latin typeface="Calibri" pitchFamily="34" charset="0"/>
                <a:cs typeface="Calibri" pitchFamily="34" charset="0"/>
              </a:rPr>
              <a:t>studies, Cytotoxicity, </a:t>
            </a:r>
            <a:r>
              <a:rPr lang="en-US" sz="1700" dirty="0" err="1">
                <a:latin typeface="Calibri" pitchFamily="34" charset="0"/>
                <a:cs typeface="Calibri" pitchFamily="34" charset="0"/>
              </a:rPr>
              <a:t>Apoiptosis</a:t>
            </a:r>
            <a:r>
              <a:rPr lang="en-US" sz="1700" dirty="0">
                <a:latin typeface="Calibri" pitchFamily="34" charset="0"/>
                <a:cs typeface="Calibri" pitchFamily="34" charset="0"/>
              </a:rPr>
              <a:t>, DNA binding studies, Structure Activity relationship studies, and other Cancer biology studies and assays. </a:t>
            </a:r>
            <a:endParaRPr lang="en-US" sz="1700" dirty="0" smtClean="0">
              <a:latin typeface="Calibri" pitchFamily="34" charset="0"/>
              <a:cs typeface="Calibri" pitchFamily="34" charset="0"/>
            </a:endParaRPr>
          </a:p>
          <a:p>
            <a:endParaRPr lang="en-US" sz="1700" dirty="0">
              <a:latin typeface="Calibri" pitchFamily="34" charset="0"/>
              <a:cs typeface="Calibri" pitchFamily="34" charset="0"/>
            </a:endParaRPr>
          </a:p>
          <a:p>
            <a:r>
              <a:rPr lang="en-US" sz="1600" b="1" u="sng" dirty="0">
                <a:solidFill>
                  <a:srgbClr val="FF0000"/>
                </a:solidFill>
                <a:latin typeface="Calibri" pitchFamily="34" charset="0"/>
                <a:cs typeface="Calibri" pitchFamily="34" charset="0"/>
              </a:rPr>
              <a:t>Au(III)ISATIN THIOSEMICARBAZONE COMPLEXES</a:t>
            </a:r>
            <a:endParaRPr lang="en-US" sz="1600" u="sng" dirty="0">
              <a:solidFill>
                <a:srgbClr val="FF0000"/>
              </a:solidFill>
              <a:latin typeface="Calibri" pitchFamily="34" charset="0"/>
              <a:cs typeface="Calibri" pitchFamily="34" charset="0"/>
            </a:endParaRPr>
          </a:p>
          <a:p>
            <a:r>
              <a:rPr lang="en-US" sz="1600" b="1" dirty="0">
                <a:solidFill>
                  <a:srgbClr val="FF0000"/>
                </a:solidFill>
                <a:latin typeface="Calibri" pitchFamily="34" charset="0"/>
                <a:cs typeface="Calibri" pitchFamily="34" charset="0"/>
              </a:rPr>
              <a:t> </a:t>
            </a:r>
            <a:endParaRPr lang="en-US" sz="1600" dirty="0">
              <a:solidFill>
                <a:srgbClr val="FF0000"/>
              </a:solidFill>
              <a:latin typeface="Calibri" pitchFamily="34" charset="0"/>
              <a:cs typeface="Calibri" pitchFamily="34" charset="0"/>
            </a:endParaRPr>
          </a:p>
          <a:p>
            <a:r>
              <a:rPr lang="en-US" sz="1600" dirty="0">
                <a:latin typeface="Calibri" pitchFamily="34" charset="0"/>
                <a:cs typeface="Calibri" pitchFamily="34" charset="0"/>
              </a:rPr>
              <a:t>Gold is one of the most promising  metals and its compounds are regarded as promising alternatives in cancer therapy and offer many approaches to innovative </a:t>
            </a:r>
            <a:r>
              <a:rPr lang="en-US" sz="1600" dirty="0" err="1">
                <a:latin typeface="Calibri" pitchFamily="34" charset="0"/>
                <a:cs typeface="Calibri" pitchFamily="34" charset="0"/>
              </a:rPr>
              <a:t>Metallopharmaceuticals</a:t>
            </a:r>
            <a:r>
              <a:rPr lang="en-US" sz="1600" dirty="0">
                <a:latin typeface="Calibri" pitchFamily="34" charset="0"/>
                <a:cs typeface="Calibri" pitchFamily="34" charset="0"/>
              </a:rPr>
              <a:t>.</a:t>
            </a:r>
          </a:p>
          <a:p>
            <a:r>
              <a:rPr lang="en-US" sz="1600" dirty="0">
                <a:latin typeface="Calibri" pitchFamily="34" charset="0"/>
                <a:cs typeface="Calibri" pitchFamily="34" charset="0"/>
              </a:rPr>
              <a:t> </a:t>
            </a:r>
          </a:p>
          <a:p>
            <a:r>
              <a:rPr lang="en-US" sz="1600" dirty="0" err="1">
                <a:latin typeface="Calibri" pitchFamily="34" charset="0"/>
                <a:cs typeface="Calibri" pitchFamily="34" charset="0"/>
              </a:rPr>
              <a:t>Thiosemicarbazones</a:t>
            </a:r>
            <a:r>
              <a:rPr lang="en-US" sz="1600" dirty="0">
                <a:latin typeface="Calibri" pitchFamily="34" charset="0"/>
                <a:cs typeface="Calibri" pitchFamily="34" charset="0"/>
              </a:rPr>
              <a:t> are a class of compounds whose biological activity is enhanced by the functional groups of the parent aldehyde or ketone [1]. </a:t>
            </a:r>
          </a:p>
          <a:p>
            <a:r>
              <a:rPr lang="en-US" sz="1600" dirty="0">
                <a:latin typeface="Calibri" pitchFamily="34" charset="0"/>
                <a:cs typeface="Calibri" pitchFamily="34" charset="0"/>
              </a:rPr>
              <a:t> </a:t>
            </a:r>
          </a:p>
          <a:p>
            <a:r>
              <a:rPr lang="en-US" sz="1600" dirty="0">
                <a:latin typeface="Calibri" pitchFamily="34" charset="0"/>
                <a:cs typeface="Calibri" pitchFamily="34" charset="0"/>
              </a:rPr>
              <a:t>In cancer </a:t>
            </a:r>
            <a:r>
              <a:rPr lang="en-US" sz="1600" dirty="0" err="1">
                <a:latin typeface="Calibri" pitchFamily="34" charset="0"/>
                <a:cs typeface="Calibri" pitchFamily="34" charset="0"/>
              </a:rPr>
              <a:t>treatement</a:t>
            </a:r>
            <a:r>
              <a:rPr lang="en-US" sz="1600" dirty="0">
                <a:latin typeface="Calibri" pitchFamily="34" charset="0"/>
                <a:cs typeface="Calibri" pitchFamily="34" charset="0"/>
              </a:rPr>
              <a:t> metal chelates are more potent than the chelating agents[4</a:t>
            </a:r>
            <a:r>
              <a:rPr lang="en-US" sz="1600" dirty="0" smtClean="0">
                <a:latin typeface="Calibri" pitchFamily="34" charset="0"/>
                <a:cs typeface="Calibri" pitchFamily="34" charset="0"/>
              </a:rPr>
              <a:t>].</a:t>
            </a:r>
            <a:endParaRPr lang="en-US" sz="1700" dirty="0">
              <a:latin typeface="Calibri" pitchFamily="34" charset="0"/>
              <a:cs typeface="Calibri" pitchFamily="34" charset="0"/>
            </a:endParaRPr>
          </a:p>
        </p:txBody>
      </p:sp>
      <p:graphicFrame>
        <p:nvGraphicFramePr>
          <p:cNvPr id="3" name="Diagram 2"/>
          <p:cNvGraphicFramePr/>
          <p:nvPr>
            <p:extLst>
              <p:ext uri="{D42A27DB-BD31-4B8C-83A1-F6EECF244321}">
                <p14:modId xmlns="" xmlns:p14="http://schemas.microsoft.com/office/powerpoint/2010/main" val="1738851211"/>
              </p:ext>
            </p:extLst>
          </p:nvPr>
        </p:nvGraphicFramePr>
        <p:xfrm>
          <a:off x="0" y="457200"/>
          <a:ext cx="8839199" cy="45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089558325"/>
      </p:ext>
    </p:extLst>
  </p:cSld>
  <p:clrMapOvr>
    <a:masterClrMapping/>
  </p:clrMapOvr>
  <p:transition spd="slow">
    <p:sndAc>
      <p:stSnd>
        <p:snd r:embed="rId2" name="explode.wav"/>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2406" y="1219200"/>
            <a:ext cx="9525000" cy="3231654"/>
          </a:xfrm>
          <a:prstGeom prst="rect">
            <a:avLst/>
          </a:prstGeom>
          <a:noFill/>
        </p:spPr>
        <p:txBody>
          <a:bodyPr wrap="square" rtlCol="0">
            <a:spAutoFit/>
          </a:bodyPr>
          <a:lstStyle/>
          <a:p>
            <a:r>
              <a:rPr lang="en-US" sz="1700" dirty="0">
                <a:latin typeface="Calibri" pitchFamily="34" charset="0"/>
                <a:cs typeface="Calibri" pitchFamily="34" charset="0"/>
              </a:rPr>
              <a:t>The </a:t>
            </a:r>
            <a:r>
              <a:rPr lang="en-US" sz="1700" dirty="0" err="1">
                <a:latin typeface="Calibri" pitchFamily="34" charset="0"/>
                <a:cs typeface="Calibri" pitchFamily="34" charset="0"/>
              </a:rPr>
              <a:t>Isatin</a:t>
            </a:r>
            <a:r>
              <a:rPr lang="en-US" sz="1700" dirty="0">
                <a:latin typeface="Calibri" pitchFamily="34" charset="0"/>
                <a:cs typeface="Calibri" pitchFamily="34" charset="0"/>
              </a:rPr>
              <a:t> molecule (1H-indole-2, 3-Dione) is a versatile moiety that displays diverse biological activities , including anticancer activity. N-alkylated </a:t>
            </a:r>
            <a:r>
              <a:rPr lang="en-US" sz="1700" dirty="0" err="1">
                <a:latin typeface="Calibri" pitchFamily="34" charset="0"/>
                <a:cs typeface="Calibri" pitchFamily="34" charset="0"/>
              </a:rPr>
              <a:t>indoles</a:t>
            </a:r>
            <a:r>
              <a:rPr lang="en-US" sz="1700" dirty="0">
                <a:latin typeface="Calibri" pitchFamily="34" charset="0"/>
                <a:cs typeface="Calibri" pitchFamily="34" charset="0"/>
              </a:rPr>
              <a:t> have also been reported to exhibit anticancer activity </a:t>
            </a:r>
            <a:r>
              <a:rPr lang="en-US" sz="1700" dirty="0" err="1">
                <a:latin typeface="Calibri" pitchFamily="34" charset="0"/>
                <a:cs typeface="Calibri" pitchFamily="34" charset="0"/>
              </a:rPr>
              <a:t>Indoles</a:t>
            </a:r>
            <a:r>
              <a:rPr lang="en-US" sz="1700" dirty="0">
                <a:latin typeface="Calibri" pitchFamily="34" charset="0"/>
                <a:cs typeface="Calibri" pitchFamily="34" charset="0"/>
              </a:rPr>
              <a:t> derivative vincristine and vinblastine is mainly useful for treating Hodgkin's disease, lymphocytic lymphoma, </a:t>
            </a:r>
            <a:r>
              <a:rPr lang="en-US" sz="1700" dirty="0" err="1">
                <a:latin typeface="Calibri" pitchFamily="34" charset="0"/>
                <a:cs typeface="Calibri" pitchFamily="34" charset="0"/>
              </a:rPr>
              <a:t>histiocytic</a:t>
            </a:r>
            <a:r>
              <a:rPr lang="en-US" sz="1700" dirty="0">
                <a:latin typeface="Calibri" pitchFamily="34" charset="0"/>
                <a:cs typeface="Calibri" pitchFamily="34" charset="0"/>
              </a:rPr>
              <a:t> lymphoma, advanced testicular cancer, advanced breast cancer.</a:t>
            </a:r>
          </a:p>
          <a:p>
            <a:endParaRPr lang="en-US" sz="1700" dirty="0">
              <a:latin typeface="Calibri" pitchFamily="34" charset="0"/>
              <a:cs typeface="Calibri" pitchFamily="34" charset="0"/>
            </a:endParaRPr>
          </a:p>
          <a:p>
            <a:r>
              <a:rPr lang="en-US" sz="1700" dirty="0">
                <a:latin typeface="Calibri" pitchFamily="34" charset="0"/>
                <a:cs typeface="Calibri" pitchFamily="34" charset="0"/>
              </a:rPr>
              <a:t>The derivatives of Isatin-3-thiosemicarbazones exhibit a broad spectrum of biological </a:t>
            </a:r>
            <a:r>
              <a:rPr lang="en-US" sz="1700" dirty="0" smtClean="0">
                <a:latin typeface="Calibri" pitchFamily="34" charset="0"/>
                <a:cs typeface="Calibri" pitchFamily="34" charset="0"/>
              </a:rPr>
              <a:t>activity.  A </a:t>
            </a:r>
            <a:r>
              <a:rPr lang="en-US" sz="1700" dirty="0">
                <a:latin typeface="Calibri" pitchFamily="34" charset="0"/>
                <a:cs typeface="Calibri" pitchFamily="34" charset="0"/>
              </a:rPr>
              <a:t>full range of gold compounds have been  investigated for their potential as anti-tumor agents   toward several human tumor cell lines  and  evaluated in vitro using a systematic  screening strategy for their utilization  in cancer therapy. </a:t>
            </a:r>
          </a:p>
          <a:p>
            <a:endParaRPr lang="en-US" sz="1700" dirty="0">
              <a:latin typeface="Calibri" pitchFamily="34" charset="0"/>
              <a:cs typeface="Calibri" pitchFamily="34" charset="0"/>
            </a:endParaRPr>
          </a:p>
          <a:p>
            <a:r>
              <a:rPr lang="en-US" sz="1700" dirty="0">
                <a:latin typeface="Calibri" pitchFamily="34" charset="0"/>
                <a:cs typeface="Calibri" pitchFamily="34" charset="0"/>
              </a:rPr>
              <a:t>The structural features from the spectroscopic and other studies  qualify Gold(III)  compounds as a promising class of cytotoxic agents of outstanding interest or cancer treatment</a:t>
            </a:r>
            <a:r>
              <a:rPr lang="en-US" sz="1700" dirty="0" smtClean="0">
                <a:latin typeface="Calibri" pitchFamily="34" charset="0"/>
                <a:cs typeface="Calibri" pitchFamily="34" charset="0"/>
              </a:rPr>
              <a:t>.</a:t>
            </a:r>
            <a:endParaRPr lang="en-US" sz="1700" dirty="0">
              <a:latin typeface="Calibri" pitchFamily="34" charset="0"/>
              <a:cs typeface="Calibri" pitchFamily="34" charset="0"/>
            </a:endParaRPr>
          </a:p>
        </p:txBody>
      </p:sp>
      <p:graphicFrame>
        <p:nvGraphicFramePr>
          <p:cNvPr id="3" name="Diagram 2"/>
          <p:cNvGraphicFramePr/>
          <p:nvPr>
            <p:extLst>
              <p:ext uri="{D42A27DB-BD31-4B8C-83A1-F6EECF244321}">
                <p14:modId xmlns="" xmlns:p14="http://schemas.microsoft.com/office/powerpoint/2010/main" val="3540412794"/>
              </p:ext>
            </p:extLst>
          </p:nvPr>
        </p:nvGraphicFramePr>
        <p:xfrm>
          <a:off x="0" y="457200"/>
          <a:ext cx="8839199" cy="45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2" descr="C:\Users\SAI\Downloads\Background-with-molecules-shapes\968 - bonds.pn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rot="19800000">
            <a:off x="7195528" y="4347830"/>
            <a:ext cx="2562793" cy="171828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487489635"/>
      </p:ext>
    </p:extLst>
  </p:cSld>
  <p:clrMapOvr>
    <a:masterClrMapping/>
  </p:clrMapOvr>
  <p:transition spd="slow">
    <p:sndAc>
      <p:stSnd>
        <p:snd r:embed="rId2" name="explode.wav"/>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2406" y="1219200"/>
            <a:ext cx="9525000" cy="4031873"/>
          </a:xfrm>
          <a:prstGeom prst="rect">
            <a:avLst/>
          </a:prstGeom>
          <a:noFill/>
        </p:spPr>
        <p:txBody>
          <a:bodyPr wrap="square" rtlCol="0">
            <a:spAutoFit/>
          </a:bodyPr>
          <a:lstStyle/>
          <a:p>
            <a:r>
              <a:rPr lang="en-US" sz="1600" b="1" u="sng" dirty="0" smtClean="0">
                <a:solidFill>
                  <a:srgbClr val="FF0000"/>
                </a:solidFill>
                <a:latin typeface="Calibri" pitchFamily="34" charset="0"/>
                <a:cs typeface="Calibri" pitchFamily="34" charset="0"/>
              </a:rPr>
              <a:t>Synthesis </a:t>
            </a:r>
            <a:r>
              <a:rPr lang="en-US" sz="1600" b="1" u="sng" dirty="0">
                <a:solidFill>
                  <a:srgbClr val="FF0000"/>
                </a:solidFill>
                <a:latin typeface="Calibri" pitchFamily="34" charset="0"/>
                <a:cs typeface="Calibri" pitchFamily="34" charset="0"/>
              </a:rPr>
              <a:t>of Ligands: </a:t>
            </a:r>
            <a:r>
              <a:rPr lang="en-US" sz="1600" b="1" u="sng" dirty="0" smtClean="0">
                <a:solidFill>
                  <a:srgbClr val="FF0000"/>
                </a:solidFill>
                <a:latin typeface="Calibri" pitchFamily="34" charset="0"/>
                <a:cs typeface="Calibri" pitchFamily="34" charset="0"/>
              </a:rPr>
              <a:t/>
            </a:r>
            <a:br>
              <a:rPr lang="en-US" sz="1600" b="1" u="sng" dirty="0" smtClean="0">
                <a:solidFill>
                  <a:srgbClr val="FF0000"/>
                </a:solidFill>
                <a:latin typeface="Calibri" pitchFamily="34" charset="0"/>
                <a:cs typeface="Calibri" pitchFamily="34" charset="0"/>
              </a:rPr>
            </a:br>
            <a:endParaRPr lang="en-US" sz="1600" u="sng" dirty="0">
              <a:solidFill>
                <a:srgbClr val="FF0000"/>
              </a:solidFill>
              <a:latin typeface="Calibri" pitchFamily="34" charset="0"/>
              <a:cs typeface="Calibri" pitchFamily="34" charset="0"/>
            </a:endParaRPr>
          </a:p>
          <a:p>
            <a:r>
              <a:rPr lang="en-US" sz="1600" dirty="0" err="1">
                <a:latin typeface="Calibri" pitchFamily="34" charset="0"/>
                <a:cs typeface="Calibri" pitchFamily="34" charset="0"/>
              </a:rPr>
              <a:t>Isatin</a:t>
            </a:r>
            <a:r>
              <a:rPr lang="en-US" sz="1600" dirty="0">
                <a:latin typeface="Calibri" pitchFamily="34" charset="0"/>
                <a:cs typeface="Calibri" pitchFamily="34" charset="0"/>
              </a:rPr>
              <a:t> </a:t>
            </a:r>
            <a:r>
              <a:rPr lang="en-US" sz="1600" dirty="0" err="1">
                <a:latin typeface="Calibri" pitchFamily="34" charset="0"/>
                <a:cs typeface="Calibri" pitchFamily="34" charset="0"/>
              </a:rPr>
              <a:t>thiosemicarbazones</a:t>
            </a:r>
            <a:r>
              <a:rPr lang="en-US" sz="1600" dirty="0">
                <a:latin typeface="Calibri" pitchFamily="34" charset="0"/>
                <a:cs typeface="Calibri" pitchFamily="34" charset="0"/>
              </a:rPr>
              <a:t> and substituted </a:t>
            </a:r>
            <a:r>
              <a:rPr lang="en-US" sz="1600" dirty="0" err="1">
                <a:latin typeface="Calibri" pitchFamily="34" charset="0"/>
                <a:cs typeface="Calibri" pitchFamily="34" charset="0"/>
              </a:rPr>
              <a:t>Isatin</a:t>
            </a:r>
            <a:r>
              <a:rPr lang="en-US" sz="1600" dirty="0">
                <a:latin typeface="Calibri" pitchFamily="34" charset="0"/>
                <a:cs typeface="Calibri" pitchFamily="34" charset="0"/>
              </a:rPr>
              <a:t> </a:t>
            </a:r>
            <a:r>
              <a:rPr lang="en-US" sz="1600" dirty="0" err="1">
                <a:latin typeface="Calibri" pitchFamily="34" charset="0"/>
                <a:cs typeface="Calibri" pitchFamily="34" charset="0"/>
              </a:rPr>
              <a:t>Thiosemicarbazones</a:t>
            </a:r>
            <a:r>
              <a:rPr lang="en-US" sz="1600" dirty="0">
                <a:latin typeface="Calibri" pitchFamily="34" charset="0"/>
                <a:cs typeface="Calibri" pitchFamily="34" charset="0"/>
              </a:rPr>
              <a:t> were synthesized by condensing </a:t>
            </a:r>
            <a:r>
              <a:rPr lang="en-US" sz="1600" dirty="0" err="1">
                <a:latin typeface="Calibri" pitchFamily="34" charset="0"/>
                <a:cs typeface="Calibri" pitchFamily="34" charset="0"/>
              </a:rPr>
              <a:t>equimolar</a:t>
            </a:r>
            <a:r>
              <a:rPr lang="en-US" sz="1600" dirty="0">
                <a:latin typeface="Calibri" pitchFamily="34" charset="0"/>
                <a:cs typeface="Calibri" pitchFamily="34" charset="0"/>
              </a:rPr>
              <a:t> solutions (0.01M) of  </a:t>
            </a:r>
            <a:r>
              <a:rPr lang="en-US" sz="1600" dirty="0" err="1">
                <a:latin typeface="Calibri" pitchFamily="34" charset="0"/>
                <a:cs typeface="Calibri" pitchFamily="34" charset="0"/>
              </a:rPr>
              <a:t>Isatin</a:t>
            </a:r>
            <a:r>
              <a:rPr lang="en-US" sz="1600" dirty="0">
                <a:latin typeface="Calibri" pitchFamily="34" charset="0"/>
                <a:cs typeface="Calibri" pitchFamily="34" charset="0"/>
              </a:rPr>
              <a:t> and </a:t>
            </a:r>
            <a:r>
              <a:rPr lang="en-US" sz="1600" dirty="0" err="1">
                <a:latin typeface="Calibri" pitchFamily="34" charset="0"/>
                <a:cs typeface="Calibri" pitchFamily="34" charset="0"/>
              </a:rPr>
              <a:t>thiosemicarbazide</a:t>
            </a:r>
            <a:r>
              <a:rPr lang="en-US" sz="1600" dirty="0">
                <a:latin typeface="Calibri" pitchFamily="34" charset="0"/>
                <a:cs typeface="Calibri" pitchFamily="34" charset="0"/>
              </a:rPr>
              <a:t> / 4- substituted </a:t>
            </a:r>
            <a:r>
              <a:rPr lang="en-US" sz="1600" dirty="0" err="1">
                <a:latin typeface="Calibri" pitchFamily="34" charset="0"/>
                <a:cs typeface="Calibri" pitchFamily="34" charset="0"/>
              </a:rPr>
              <a:t>thiosemicarbazides</a:t>
            </a:r>
            <a:r>
              <a:rPr lang="en-US" sz="1600" dirty="0">
                <a:latin typeface="Calibri" pitchFamily="34" charset="0"/>
                <a:cs typeface="Calibri" pitchFamily="34" charset="0"/>
              </a:rPr>
              <a:t> in methanol in the presence of few drops of acetic acid</a:t>
            </a:r>
            <a:r>
              <a:rPr lang="en-US" sz="1600" dirty="0" smtClean="0">
                <a:latin typeface="Calibri" pitchFamily="34" charset="0"/>
                <a:cs typeface="Calibri" pitchFamily="34" charset="0"/>
              </a:rPr>
              <a:t>.</a:t>
            </a:r>
            <a:br>
              <a:rPr lang="en-US" sz="1600" dirty="0" smtClean="0">
                <a:latin typeface="Calibri" pitchFamily="34" charset="0"/>
                <a:cs typeface="Calibri" pitchFamily="34" charset="0"/>
              </a:rPr>
            </a:br>
            <a:endParaRPr lang="en-US" sz="1600" dirty="0">
              <a:latin typeface="Calibri" pitchFamily="34" charset="0"/>
              <a:cs typeface="Calibri" pitchFamily="34" charset="0"/>
            </a:endParaRPr>
          </a:p>
          <a:p>
            <a:r>
              <a:rPr lang="en-US" sz="1600" dirty="0" smtClean="0">
                <a:latin typeface="Calibri" pitchFamily="34" charset="0"/>
                <a:cs typeface="Calibri" pitchFamily="34" charset="0"/>
              </a:rPr>
              <a:t>The </a:t>
            </a:r>
            <a:r>
              <a:rPr lang="en-US" sz="1600" dirty="0">
                <a:latin typeface="Calibri" pitchFamily="34" charset="0"/>
                <a:cs typeface="Calibri" pitchFamily="34" charset="0"/>
              </a:rPr>
              <a:t>solution after mixing  was refluxed on water bath for 2hrs , filtered and the filtrate was concentrated to half the volume. Crystals were obtained on cooling the solution . The crystals were separated and </a:t>
            </a:r>
            <a:r>
              <a:rPr lang="en-US" sz="1600" dirty="0" err="1">
                <a:latin typeface="Calibri" pitchFamily="34" charset="0"/>
                <a:cs typeface="Calibri" pitchFamily="34" charset="0"/>
              </a:rPr>
              <a:t>recrystallised</a:t>
            </a:r>
            <a:r>
              <a:rPr lang="en-US" sz="1600" dirty="0">
                <a:latin typeface="Calibri" pitchFamily="34" charset="0"/>
                <a:cs typeface="Calibri" pitchFamily="34" charset="0"/>
              </a:rPr>
              <a:t> from Ethanol</a:t>
            </a:r>
            <a:r>
              <a:rPr lang="en-US" sz="1600" dirty="0" smtClean="0">
                <a:latin typeface="Calibri" pitchFamily="34" charset="0"/>
                <a:cs typeface="Calibri" pitchFamily="34" charset="0"/>
              </a:rPr>
              <a:t>.</a:t>
            </a:r>
          </a:p>
          <a:p>
            <a:endParaRPr lang="en-US" sz="1600" dirty="0">
              <a:latin typeface="Calibri" pitchFamily="34" charset="0"/>
              <a:cs typeface="Calibri" pitchFamily="34" charset="0"/>
            </a:endParaRPr>
          </a:p>
          <a:p>
            <a:r>
              <a:rPr lang="en-US" sz="1600" b="1" u="sng" dirty="0">
                <a:solidFill>
                  <a:srgbClr val="FF0000"/>
                </a:solidFill>
                <a:latin typeface="Calibri" pitchFamily="34" charset="0"/>
                <a:cs typeface="Calibri" pitchFamily="34" charset="0"/>
              </a:rPr>
              <a:t>Synthesis of  metal complexes :</a:t>
            </a:r>
            <a:r>
              <a:rPr lang="en-US" sz="1600" b="1" dirty="0">
                <a:solidFill>
                  <a:srgbClr val="FF0000"/>
                </a:solidFill>
                <a:latin typeface="Calibri" pitchFamily="34" charset="0"/>
                <a:cs typeface="Calibri" pitchFamily="34" charset="0"/>
              </a:rPr>
              <a:t> </a:t>
            </a:r>
            <a:r>
              <a:rPr lang="en-US" sz="1600" b="1" dirty="0">
                <a:latin typeface="Calibri" pitchFamily="34" charset="0"/>
                <a:cs typeface="Calibri" pitchFamily="34" charset="0"/>
              </a:rPr>
              <a:t> </a:t>
            </a:r>
            <a:r>
              <a:rPr lang="en-US" sz="1600" b="1" i="1" dirty="0">
                <a:latin typeface="Calibri" pitchFamily="34" charset="0"/>
                <a:cs typeface="Calibri" pitchFamily="34" charset="0"/>
              </a:rPr>
              <a:t> </a:t>
            </a:r>
            <a:r>
              <a:rPr lang="en-US" sz="1600" b="1" i="1" dirty="0" smtClean="0">
                <a:latin typeface="Calibri" pitchFamily="34" charset="0"/>
                <a:cs typeface="Calibri" pitchFamily="34" charset="0"/>
              </a:rPr>
              <a:t/>
            </a:r>
            <a:br>
              <a:rPr lang="en-US" sz="1600" b="1" i="1" dirty="0" smtClean="0">
                <a:latin typeface="Calibri" pitchFamily="34" charset="0"/>
                <a:cs typeface="Calibri" pitchFamily="34" charset="0"/>
              </a:rPr>
            </a:br>
            <a:endParaRPr lang="en-US" sz="1600" dirty="0">
              <a:latin typeface="Calibri" pitchFamily="34" charset="0"/>
              <a:cs typeface="Calibri" pitchFamily="34" charset="0"/>
            </a:endParaRPr>
          </a:p>
          <a:p>
            <a:r>
              <a:rPr lang="en-US" sz="1600" dirty="0">
                <a:latin typeface="Calibri" pitchFamily="34" charset="0"/>
                <a:cs typeface="Calibri" pitchFamily="34" charset="0"/>
              </a:rPr>
              <a:t>A  Solution of  Au cl3  was added to Ligand s( 10-3 mole ) in ethanol and the reaction mixture was refluxed for 3 </a:t>
            </a:r>
            <a:r>
              <a:rPr lang="en-US" sz="1600" dirty="0" err="1">
                <a:latin typeface="Calibri" pitchFamily="34" charset="0"/>
                <a:cs typeface="Calibri" pitchFamily="34" charset="0"/>
              </a:rPr>
              <a:t>hrs</a:t>
            </a:r>
            <a:r>
              <a:rPr lang="en-US" sz="1600" dirty="0">
                <a:latin typeface="Calibri" pitchFamily="34" charset="0"/>
                <a:cs typeface="Calibri" pitchFamily="34" charset="0"/>
              </a:rPr>
              <a:t> .The resulting </a:t>
            </a:r>
            <a:r>
              <a:rPr lang="en-US" sz="1600" dirty="0" err="1">
                <a:latin typeface="Calibri" pitchFamily="34" charset="0"/>
                <a:cs typeface="Calibri" pitchFamily="34" charset="0"/>
              </a:rPr>
              <a:t>coloured</a:t>
            </a:r>
            <a:r>
              <a:rPr lang="en-US" sz="1600" dirty="0">
                <a:latin typeface="Calibri" pitchFamily="34" charset="0"/>
                <a:cs typeface="Calibri" pitchFamily="34" charset="0"/>
              </a:rPr>
              <a:t> precipitate was washed several times with methanol  and the resulting precipitate was dried in a </a:t>
            </a:r>
            <a:r>
              <a:rPr lang="en-US" sz="1600" dirty="0" err="1">
                <a:latin typeface="Calibri" pitchFamily="34" charset="0"/>
                <a:cs typeface="Calibri" pitchFamily="34" charset="0"/>
              </a:rPr>
              <a:t>descicator</a:t>
            </a:r>
            <a:r>
              <a:rPr lang="en-US" sz="1600" dirty="0">
                <a:latin typeface="Calibri" pitchFamily="34" charset="0"/>
                <a:cs typeface="Calibri" pitchFamily="34" charset="0"/>
              </a:rPr>
              <a:t> over anhydrous CaCl2. </a:t>
            </a:r>
          </a:p>
          <a:p>
            <a:endParaRPr lang="en-US" sz="1600" dirty="0">
              <a:latin typeface="Calibri" pitchFamily="34" charset="0"/>
              <a:cs typeface="Calibri" pitchFamily="34" charset="0"/>
            </a:endParaRPr>
          </a:p>
        </p:txBody>
      </p:sp>
      <p:graphicFrame>
        <p:nvGraphicFramePr>
          <p:cNvPr id="3" name="Diagram 2"/>
          <p:cNvGraphicFramePr/>
          <p:nvPr>
            <p:extLst>
              <p:ext uri="{D42A27DB-BD31-4B8C-83A1-F6EECF244321}">
                <p14:modId xmlns="" xmlns:p14="http://schemas.microsoft.com/office/powerpoint/2010/main" val="2630091306"/>
              </p:ext>
            </p:extLst>
          </p:nvPr>
        </p:nvGraphicFramePr>
        <p:xfrm>
          <a:off x="0" y="457200"/>
          <a:ext cx="8839199" cy="45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512170058"/>
      </p:ext>
    </p:extLst>
  </p:cSld>
  <p:clrMapOvr>
    <a:masterClrMapping/>
  </p:clrMapOvr>
  <p:transition spd="slow">
    <p:sndAc>
      <p:stSnd>
        <p:snd r:embed="rId2" name="explode.wav"/>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2406" y="1219200"/>
            <a:ext cx="9601200" cy="353943"/>
          </a:xfrm>
          <a:prstGeom prst="rect">
            <a:avLst/>
          </a:prstGeom>
          <a:noFill/>
        </p:spPr>
        <p:txBody>
          <a:bodyPr wrap="square" rtlCol="0">
            <a:spAutoFit/>
          </a:bodyPr>
          <a:lstStyle/>
          <a:p>
            <a:r>
              <a:rPr lang="en-US" sz="1700" dirty="0" smtClean="0">
                <a:latin typeface="Calibri" pitchFamily="34" charset="0"/>
                <a:cs typeface="Calibri" pitchFamily="34" charset="0"/>
              </a:rPr>
              <a:t>The </a:t>
            </a:r>
            <a:r>
              <a:rPr lang="en-US" sz="1700" dirty="0">
                <a:latin typeface="Calibri" pitchFamily="34" charset="0"/>
                <a:cs typeface="Calibri" pitchFamily="34" charset="0"/>
              </a:rPr>
              <a:t>analytical data of the synthesized Au(III)-</a:t>
            </a:r>
            <a:r>
              <a:rPr lang="en-US" sz="1700" dirty="0" err="1">
                <a:latin typeface="Calibri" pitchFamily="34" charset="0"/>
                <a:cs typeface="Calibri" pitchFamily="34" charset="0"/>
              </a:rPr>
              <a:t>Isatin</a:t>
            </a:r>
            <a:r>
              <a:rPr lang="en-US" sz="1700" dirty="0">
                <a:latin typeface="Calibri" pitchFamily="34" charset="0"/>
                <a:cs typeface="Calibri" pitchFamily="34" charset="0"/>
              </a:rPr>
              <a:t> </a:t>
            </a:r>
            <a:r>
              <a:rPr lang="en-US" sz="1700" dirty="0" err="1">
                <a:latin typeface="Calibri" pitchFamily="34" charset="0"/>
                <a:cs typeface="Calibri" pitchFamily="34" charset="0"/>
              </a:rPr>
              <a:t>Thiosemicarbazone</a:t>
            </a:r>
            <a:r>
              <a:rPr lang="en-US" sz="1700" dirty="0">
                <a:latin typeface="Calibri" pitchFamily="34" charset="0"/>
                <a:cs typeface="Calibri" pitchFamily="34" charset="0"/>
              </a:rPr>
              <a:t> complexes is given in Table.1:</a:t>
            </a:r>
            <a:r>
              <a:rPr lang="en-US" sz="1700" b="1" dirty="0">
                <a:latin typeface="Calibri" pitchFamily="34" charset="0"/>
                <a:cs typeface="Calibri" pitchFamily="34" charset="0"/>
              </a:rPr>
              <a:t>  </a:t>
            </a:r>
            <a:endParaRPr lang="en-US" sz="1700" dirty="0">
              <a:latin typeface="Calibri" pitchFamily="34" charset="0"/>
              <a:cs typeface="Calibri" pitchFamily="34" charset="0"/>
            </a:endParaRPr>
          </a:p>
        </p:txBody>
      </p:sp>
      <p:graphicFrame>
        <p:nvGraphicFramePr>
          <p:cNvPr id="3" name="Diagram 2"/>
          <p:cNvGraphicFramePr/>
          <p:nvPr>
            <p:extLst>
              <p:ext uri="{D42A27DB-BD31-4B8C-83A1-F6EECF244321}">
                <p14:modId xmlns="" xmlns:p14="http://schemas.microsoft.com/office/powerpoint/2010/main" val="2596353610"/>
              </p:ext>
            </p:extLst>
          </p:nvPr>
        </p:nvGraphicFramePr>
        <p:xfrm>
          <a:off x="0" y="457200"/>
          <a:ext cx="8839199" cy="45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Table 4"/>
          <p:cNvGraphicFramePr>
            <a:graphicFrameLocks noGrp="1"/>
          </p:cNvGraphicFramePr>
          <p:nvPr>
            <p:extLst>
              <p:ext uri="{D42A27DB-BD31-4B8C-83A1-F6EECF244321}">
                <p14:modId xmlns="" xmlns:p14="http://schemas.microsoft.com/office/powerpoint/2010/main" val="646029639"/>
              </p:ext>
            </p:extLst>
          </p:nvPr>
        </p:nvGraphicFramePr>
        <p:xfrm>
          <a:off x="354808" y="1752602"/>
          <a:ext cx="9143999" cy="4198725"/>
        </p:xfrm>
        <a:graphic>
          <a:graphicData uri="http://schemas.openxmlformats.org/drawingml/2006/table">
            <a:tbl>
              <a:tblPr firstRow="1" bandRow="1">
                <a:tableStyleId>{08FB837D-C827-4EFA-A057-4D05807E0F7C}</a:tableStyleId>
              </a:tblPr>
              <a:tblGrid>
                <a:gridCol w="1306286"/>
                <a:gridCol w="1632819"/>
                <a:gridCol w="979751"/>
                <a:gridCol w="930666"/>
                <a:gridCol w="1681905"/>
                <a:gridCol w="1306286"/>
                <a:gridCol w="1306286"/>
              </a:tblGrid>
              <a:tr h="342794">
                <a:tc rowSpan="2">
                  <a:txBody>
                    <a:bodyPr/>
                    <a:lstStyle/>
                    <a:p>
                      <a:pPr marL="0" marR="0" algn="ctr">
                        <a:lnSpc>
                          <a:spcPct val="115000"/>
                        </a:lnSpc>
                        <a:spcBef>
                          <a:spcPts val="0"/>
                        </a:spcBef>
                        <a:spcAft>
                          <a:spcPts val="0"/>
                        </a:spcAft>
                      </a:pPr>
                      <a:r>
                        <a:rPr lang="en-US" sz="2000" dirty="0" smtClean="0"/>
                        <a:t>S</a:t>
                      </a:r>
                      <a:r>
                        <a:rPr lang="en-US" sz="2000" dirty="0"/>
                        <a:t>. No</a:t>
                      </a:r>
                      <a:endParaRPr lang="en-US" sz="2000" dirty="0">
                        <a:latin typeface="Calibri"/>
                        <a:ea typeface="Times New Roman"/>
                        <a:cs typeface="Times New Roman"/>
                      </a:endParaRPr>
                    </a:p>
                  </a:txBody>
                  <a:tcPr marL="49238" marR="49238" marT="0" marB="0"/>
                </a:tc>
                <a:tc rowSpan="2">
                  <a:txBody>
                    <a:bodyPr/>
                    <a:lstStyle/>
                    <a:p>
                      <a:pPr marL="0" marR="0" algn="ctr">
                        <a:lnSpc>
                          <a:spcPct val="115000"/>
                        </a:lnSpc>
                        <a:spcBef>
                          <a:spcPts val="0"/>
                        </a:spcBef>
                        <a:spcAft>
                          <a:spcPts val="0"/>
                        </a:spcAft>
                      </a:pPr>
                      <a:r>
                        <a:rPr lang="en-US" sz="2000" dirty="0" smtClean="0"/>
                        <a:t>Compound</a:t>
                      </a:r>
                      <a:endParaRPr lang="en-US" sz="2000" dirty="0">
                        <a:latin typeface="Calibri"/>
                        <a:ea typeface="Times New Roman"/>
                        <a:cs typeface="Times New Roman"/>
                      </a:endParaRPr>
                    </a:p>
                  </a:txBody>
                  <a:tcPr marL="49238" marR="49238" marT="0" marB="0"/>
                </a:tc>
                <a:tc rowSpan="2">
                  <a:txBody>
                    <a:bodyPr/>
                    <a:lstStyle/>
                    <a:p>
                      <a:pPr marL="0" marR="0" algn="ctr">
                        <a:lnSpc>
                          <a:spcPct val="115000"/>
                        </a:lnSpc>
                        <a:spcBef>
                          <a:spcPts val="0"/>
                        </a:spcBef>
                        <a:spcAft>
                          <a:spcPts val="0"/>
                        </a:spcAft>
                      </a:pPr>
                      <a:r>
                        <a:rPr lang="en-US" sz="2000" dirty="0" err="1" smtClean="0"/>
                        <a:t>Mp</a:t>
                      </a:r>
                      <a:endParaRPr lang="en-US" sz="2000" dirty="0">
                        <a:latin typeface="Calibri"/>
                        <a:ea typeface="Times New Roman"/>
                        <a:cs typeface="Times New Roman"/>
                      </a:endParaRPr>
                    </a:p>
                  </a:txBody>
                  <a:tcPr marL="49238" marR="49238" marT="0" marB="0"/>
                </a:tc>
                <a:tc rowSpan="2">
                  <a:txBody>
                    <a:bodyPr/>
                    <a:lstStyle/>
                    <a:p>
                      <a:pPr marL="0" marR="0" algn="ctr">
                        <a:lnSpc>
                          <a:spcPct val="115000"/>
                        </a:lnSpc>
                        <a:spcBef>
                          <a:spcPts val="0"/>
                        </a:spcBef>
                        <a:spcAft>
                          <a:spcPts val="0"/>
                        </a:spcAft>
                      </a:pPr>
                      <a:r>
                        <a:rPr lang="en-US" sz="2000"/>
                        <a:t>% yield</a:t>
                      </a:r>
                      <a:endParaRPr lang="en-US" sz="2000">
                        <a:latin typeface="Calibri"/>
                        <a:ea typeface="Times New Roman"/>
                        <a:cs typeface="Times New Roman"/>
                      </a:endParaRPr>
                    </a:p>
                  </a:txBody>
                  <a:tcPr marL="49238" marR="49238" marT="0" marB="0"/>
                </a:tc>
                <a:tc gridSpan="3">
                  <a:txBody>
                    <a:bodyPr/>
                    <a:lstStyle/>
                    <a:p>
                      <a:pPr marL="0" marR="0" algn="ctr">
                        <a:lnSpc>
                          <a:spcPct val="115000"/>
                        </a:lnSpc>
                        <a:spcBef>
                          <a:spcPts val="0"/>
                        </a:spcBef>
                        <a:spcAft>
                          <a:spcPts val="0"/>
                        </a:spcAft>
                      </a:pPr>
                      <a:r>
                        <a:rPr lang="en-US" sz="1800" dirty="0"/>
                        <a:t>Analytical data %,  </a:t>
                      </a:r>
                      <a:r>
                        <a:rPr lang="en-US" sz="1800" dirty="0" err="1"/>
                        <a:t>cate</a:t>
                      </a:r>
                      <a:r>
                        <a:rPr lang="en-US" sz="1800" dirty="0"/>
                        <a:t> (Found)</a:t>
                      </a:r>
                      <a:endParaRPr lang="en-US" sz="1800" dirty="0">
                        <a:latin typeface="Calibri"/>
                        <a:ea typeface="Times New Roman"/>
                        <a:cs typeface="Times New Roman"/>
                      </a:endParaRPr>
                    </a:p>
                  </a:txBody>
                  <a:tcPr marL="49238" marR="49238" marT="0" marB="0"/>
                </a:tc>
                <a:tc hMerge="1">
                  <a:txBody>
                    <a:bodyPr/>
                    <a:lstStyle/>
                    <a:p>
                      <a:endParaRPr lang="en-US"/>
                    </a:p>
                  </a:txBody>
                  <a:tcPr/>
                </a:tc>
                <a:tc hMerge="1">
                  <a:txBody>
                    <a:bodyPr/>
                    <a:lstStyle/>
                    <a:p>
                      <a:endParaRPr lang="en-US"/>
                    </a:p>
                  </a:txBody>
                  <a:tcPr/>
                </a:tc>
              </a:tr>
              <a:tr h="342794">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2000"/>
                        <a:t>C</a:t>
                      </a:r>
                      <a:endParaRPr lang="en-US" sz="2000">
                        <a:latin typeface="Calibri"/>
                        <a:ea typeface="Times New Roman"/>
                        <a:cs typeface="Times New Roman"/>
                      </a:endParaRPr>
                    </a:p>
                  </a:txBody>
                  <a:tcPr marL="49238" marR="49238" marT="0" marB="0"/>
                </a:tc>
                <a:tc>
                  <a:txBody>
                    <a:bodyPr/>
                    <a:lstStyle/>
                    <a:p>
                      <a:pPr marL="0" marR="0" algn="ctr">
                        <a:lnSpc>
                          <a:spcPct val="115000"/>
                        </a:lnSpc>
                        <a:spcBef>
                          <a:spcPts val="0"/>
                        </a:spcBef>
                        <a:spcAft>
                          <a:spcPts val="0"/>
                        </a:spcAft>
                      </a:pPr>
                      <a:r>
                        <a:rPr lang="en-US" sz="2000"/>
                        <a:t>H</a:t>
                      </a:r>
                      <a:endParaRPr lang="en-US" sz="2000">
                        <a:latin typeface="Calibri"/>
                        <a:ea typeface="Times New Roman"/>
                        <a:cs typeface="Times New Roman"/>
                      </a:endParaRPr>
                    </a:p>
                  </a:txBody>
                  <a:tcPr marL="49238" marR="49238" marT="0" marB="0"/>
                </a:tc>
                <a:tc>
                  <a:txBody>
                    <a:bodyPr/>
                    <a:lstStyle/>
                    <a:p>
                      <a:pPr marL="0" marR="0" algn="ctr">
                        <a:lnSpc>
                          <a:spcPct val="115000"/>
                        </a:lnSpc>
                        <a:spcBef>
                          <a:spcPts val="0"/>
                        </a:spcBef>
                        <a:spcAft>
                          <a:spcPts val="0"/>
                        </a:spcAft>
                      </a:pPr>
                      <a:r>
                        <a:rPr lang="en-US" sz="2000" dirty="0"/>
                        <a:t>N</a:t>
                      </a:r>
                      <a:endParaRPr lang="en-US" sz="2000" dirty="0">
                        <a:latin typeface="Calibri"/>
                        <a:ea typeface="Times New Roman"/>
                        <a:cs typeface="Times New Roman"/>
                      </a:endParaRPr>
                    </a:p>
                  </a:txBody>
                  <a:tcPr marL="49238" marR="49238" marT="0" marB="0"/>
                </a:tc>
              </a:tr>
              <a:tr h="500773">
                <a:tc>
                  <a:txBody>
                    <a:bodyPr/>
                    <a:lstStyle/>
                    <a:p>
                      <a:pPr marL="0" marR="0" algn="ctr">
                        <a:lnSpc>
                          <a:spcPct val="115000"/>
                        </a:lnSpc>
                        <a:spcBef>
                          <a:spcPts val="0"/>
                        </a:spcBef>
                        <a:spcAft>
                          <a:spcPts val="0"/>
                        </a:spcAft>
                      </a:pPr>
                      <a:r>
                        <a:rPr lang="en-US" sz="1800"/>
                        <a:t>1</a:t>
                      </a:r>
                      <a:endParaRPr lang="en-US" sz="1800">
                        <a:latin typeface="Calibri"/>
                        <a:ea typeface="Times New Roman"/>
                        <a:cs typeface="Times New Roman"/>
                      </a:endParaRPr>
                    </a:p>
                  </a:txBody>
                  <a:tcPr marL="49238" marR="49238" marT="0" marB="0"/>
                </a:tc>
                <a:tc>
                  <a:txBody>
                    <a:bodyPr/>
                    <a:lstStyle/>
                    <a:p>
                      <a:pPr marL="0" marR="0" algn="ctr">
                        <a:lnSpc>
                          <a:spcPct val="115000"/>
                        </a:lnSpc>
                        <a:spcBef>
                          <a:spcPts val="0"/>
                        </a:spcBef>
                        <a:spcAft>
                          <a:spcPts val="0"/>
                        </a:spcAft>
                      </a:pPr>
                      <a:r>
                        <a:rPr lang="en-US" sz="1800"/>
                        <a:t>[Au(L</a:t>
                      </a:r>
                      <a:r>
                        <a:rPr lang="en-US" sz="1800" baseline="-25000"/>
                        <a:t>1</a:t>
                      </a:r>
                      <a:r>
                        <a:rPr lang="en-US" sz="1800"/>
                        <a:t>)cl</a:t>
                      </a:r>
                      <a:r>
                        <a:rPr lang="en-US" sz="1800" baseline="-25000"/>
                        <a:t>2</a:t>
                      </a:r>
                      <a:r>
                        <a:rPr lang="en-US" sz="1800"/>
                        <a:t>]cl</a:t>
                      </a:r>
                      <a:endParaRPr lang="en-US" sz="1800">
                        <a:latin typeface="Calibri"/>
                        <a:ea typeface="Times New Roman"/>
                        <a:cs typeface="Times New Roman"/>
                      </a:endParaRPr>
                    </a:p>
                  </a:txBody>
                  <a:tcPr marL="49238" marR="49238" marT="0" marB="0"/>
                </a:tc>
                <a:tc>
                  <a:txBody>
                    <a:bodyPr/>
                    <a:lstStyle/>
                    <a:p>
                      <a:pPr marL="0" marR="0" algn="ctr">
                        <a:lnSpc>
                          <a:spcPct val="115000"/>
                        </a:lnSpc>
                        <a:spcBef>
                          <a:spcPts val="0"/>
                        </a:spcBef>
                        <a:spcAft>
                          <a:spcPts val="0"/>
                        </a:spcAft>
                      </a:pPr>
                      <a:endParaRPr lang="en-US" sz="1800">
                        <a:latin typeface="Times New Roman"/>
                        <a:ea typeface="Times New Roman"/>
                        <a:cs typeface="Times New Roman"/>
                      </a:endParaRPr>
                    </a:p>
                  </a:txBody>
                  <a:tcPr marL="49238" marR="49238" marT="0" marB="0"/>
                </a:tc>
                <a:tc>
                  <a:txBody>
                    <a:bodyPr/>
                    <a:lstStyle/>
                    <a:p>
                      <a:pPr marL="0" marR="0" algn="ctr">
                        <a:lnSpc>
                          <a:spcPct val="115000"/>
                        </a:lnSpc>
                        <a:spcBef>
                          <a:spcPts val="0"/>
                        </a:spcBef>
                        <a:spcAft>
                          <a:spcPts val="0"/>
                        </a:spcAft>
                      </a:pPr>
                      <a:endParaRPr lang="en-US" sz="1800">
                        <a:latin typeface="Times New Roman"/>
                        <a:ea typeface="Times New Roman"/>
                        <a:cs typeface="Times New Roman"/>
                      </a:endParaRPr>
                    </a:p>
                  </a:txBody>
                  <a:tcPr marL="49238" marR="49238" marT="0" marB="0"/>
                </a:tc>
                <a:tc>
                  <a:txBody>
                    <a:bodyPr/>
                    <a:lstStyle/>
                    <a:p>
                      <a:pPr marL="0" marR="0" algn="ctr">
                        <a:lnSpc>
                          <a:spcPct val="115000"/>
                        </a:lnSpc>
                        <a:spcBef>
                          <a:spcPts val="0"/>
                        </a:spcBef>
                        <a:spcAft>
                          <a:spcPts val="0"/>
                        </a:spcAft>
                      </a:pPr>
                      <a:r>
                        <a:rPr lang="en-US" sz="1800" dirty="0" smtClean="0"/>
                        <a:t>20.57 (20.55</a:t>
                      </a:r>
                      <a:r>
                        <a:rPr lang="en-US" sz="1800" dirty="0"/>
                        <a:t>)</a:t>
                      </a:r>
                      <a:endParaRPr lang="en-US" sz="1800" dirty="0">
                        <a:latin typeface="Calibri"/>
                        <a:ea typeface="Times New Roman"/>
                        <a:cs typeface="Times New Roman"/>
                      </a:endParaRPr>
                    </a:p>
                  </a:txBody>
                  <a:tcPr marL="49238" marR="49238" marT="0" marB="0"/>
                </a:tc>
                <a:tc>
                  <a:txBody>
                    <a:bodyPr/>
                    <a:lstStyle/>
                    <a:p>
                      <a:pPr marL="0" marR="0" algn="ctr">
                        <a:lnSpc>
                          <a:spcPct val="115000"/>
                        </a:lnSpc>
                        <a:spcBef>
                          <a:spcPts val="0"/>
                        </a:spcBef>
                        <a:spcAft>
                          <a:spcPts val="0"/>
                        </a:spcAft>
                      </a:pPr>
                      <a:r>
                        <a:rPr lang="en-US" sz="1800" dirty="0" smtClean="0"/>
                        <a:t>1.51 (1.49</a:t>
                      </a:r>
                      <a:r>
                        <a:rPr lang="en-US" sz="1800" dirty="0"/>
                        <a:t>)</a:t>
                      </a:r>
                      <a:endParaRPr lang="en-US" sz="1800" dirty="0">
                        <a:latin typeface="Calibri"/>
                        <a:ea typeface="Times New Roman"/>
                        <a:cs typeface="Times New Roman"/>
                      </a:endParaRPr>
                    </a:p>
                  </a:txBody>
                  <a:tcPr marL="49238" marR="49238" marT="0" marB="0"/>
                </a:tc>
                <a:tc>
                  <a:txBody>
                    <a:bodyPr/>
                    <a:lstStyle/>
                    <a:p>
                      <a:pPr marL="0" marR="0" algn="ctr">
                        <a:lnSpc>
                          <a:spcPct val="115000"/>
                        </a:lnSpc>
                        <a:spcBef>
                          <a:spcPts val="0"/>
                        </a:spcBef>
                        <a:spcAft>
                          <a:spcPts val="0"/>
                        </a:spcAft>
                      </a:pPr>
                      <a:r>
                        <a:rPr lang="en-US" sz="1800" dirty="0" smtClean="0"/>
                        <a:t>10.73 (10.71</a:t>
                      </a:r>
                      <a:r>
                        <a:rPr lang="en-US" sz="1800" dirty="0"/>
                        <a:t>)</a:t>
                      </a:r>
                      <a:endParaRPr lang="en-US" sz="1800" dirty="0">
                        <a:latin typeface="Calibri"/>
                        <a:ea typeface="Times New Roman"/>
                        <a:cs typeface="Times New Roman"/>
                      </a:endParaRPr>
                    </a:p>
                  </a:txBody>
                  <a:tcPr marL="49238" marR="49238" marT="0" marB="0"/>
                </a:tc>
              </a:tr>
              <a:tr h="500773">
                <a:tc>
                  <a:txBody>
                    <a:bodyPr/>
                    <a:lstStyle/>
                    <a:p>
                      <a:pPr marL="0" marR="0" algn="ctr">
                        <a:lnSpc>
                          <a:spcPct val="115000"/>
                        </a:lnSpc>
                        <a:spcBef>
                          <a:spcPts val="0"/>
                        </a:spcBef>
                        <a:spcAft>
                          <a:spcPts val="0"/>
                        </a:spcAft>
                      </a:pPr>
                      <a:r>
                        <a:rPr lang="en-US" sz="1800"/>
                        <a:t>2</a:t>
                      </a:r>
                      <a:endParaRPr lang="en-US" sz="1800">
                        <a:latin typeface="Calibri"/>
                        <a:ea typeface="Times New Roman"/>
                        <a:cs typeface="Times New Roman"/>
                      </a:endParaRPr>
                    </a:p>
                  </a:txBody>
                  <a:tcPr marL="49238" marR="49238" marT="0" marB="0"/>
                </a:tc>
                <a:tc>
                  <a:txBody>
                    <a:bodyPr/>
                    <a:lstStyle/>
                    <a:p>
                      <a:pPr marL="0" marR="0" algn="ctr">
                        <a:lnSpc>
                          <a:spcPct val="115000"/>
                        </a:lnSpc>
                        <a:spcBef>
                          <a:spcPts val="0"/>
                        </a:spcBef>
                        <a:spcAft>
                          <a:spcPts val="0"/>
                        </a:spcAft>
                      </a:pPr>
                      <a:r>
                        <a:rPr lang="en-US" sz="1800" dirty="0"/>
                        <a:t>[Au(L</a:t>
                      </a:r>
                      <a:r>
                        <a:rPr lang="en-US" sz="1800" baseline="-25000" dirty="0"/>
                        <a:t>2</a:t>
                      </a:r>
                      <a:r>
                        <a:rPr lang="en-US" sz="1800" dirty="0"/>
                        <a:t>)cl</a:t>
                      </a:r>
                      <a:r>
                        <a:rPr lang="en-US" sz="1800" baseline="-25000" dirty="0"/>
                        <a:t>2</a:t>
                      </a:r>
                      <a:r>
                        <a:rPr lang="en-US" sz="1800" dirty="0"/>
                        <a:t>]cl</a:t>
                      </a:r>
                      <a:endParaRPr lang="en-US" sz="1800" dirty="0">
                        <a:latin typeface="Calibri"/>
                        <a:ea typeface="Times New Roman"/>
                        <a:cs typeface="Times New Roman"/>
                      </a:endParaRPr>
                    </a:p>
                  </a:txBody>
                  <a:tcPr marL="49238" marR="49238" marT="0" marB="0"/>
                </a:tc>
                <a:tc>
                  <a:txBody>
                    <a:bodyPr/>
                    <a:lstStyle/>
                    <a:p>
                      <a:pPr marL="0" marR="0" algn="ctr">
                        <a:lnSpc>
                          <a:spcPct val="115000"/>
                        </a:lnSpc>
                        <a:spcBef>
                          <a:spcPts val="0"/>
                        </a:spcBef>
                        <a:spcAft>
                          <a:spcPts val="0"/>
                        </a:spcAft>
                      </a:pPr>
                      <a:endParaRPr lang="en-US" sz="1800">
                        <a:latin typeface="Times New Roman"/>
                        <a:ea typeface="Times New Roman"/>
                        <a:cs typeface="Times New Roman"/>
                      </a:endParaRPr>
                    </a:p>
                  </a:txBody>
                  <a:tcPr marL="49238" marR="49238" marT="0" marB="0"/>
                </a:tc>
                <a:tc>
                  <a:txBody>
                    <a:bodyPr/>
                    <a:lstStyle/>
                    <a:p>
                      <a:pPr marL="0" marR="0" algn="ctr">
                        <a:lnSpc>
                          <a:spcPct val="115000"/>
                        </a:lnSpc>
                        <a:spcBef>
                          <a:spcPts val="0"/>
                        </a:spcBef>
                        <a:spcAft>
                          <a:spcPts val="0"/>
                        </a:spcAft>
                      </a:pPr>
                      <a:endParaRPr lang="en-US" sz="1800">
                        <a:latin typeface="Times New Roman"/>
                        <a:ea typeface="Times New Roman"/>
                        <a:cs typeface="Times New Roman"/>
                      </a:endParaRPr>
                    </a:p>
                  </a:txBody>
                  <a:tcPr marL="49238" marR="49238" marT="0" marB="0"/>
                </a:tc>
                <a:tc>
                  <a:txBody>
                    <a:bodyPr/>
                    <a:lstStyle/>
                    <a:p>
                      <a:pPr marL="0" marR="0" algn="ctr">
                        <a:lnSpc>
                          <a:spcPct val="115000"/>
                        </a:lnSpc>
                        <a:spcBef>
                          <a:spcPts val="0"/>
                        </a:spcBef>
                        <a:spcAft>
                          <a:spcPts val="0"/>
                        </a:spcAft>
                      </a:pPr>
                      <a:r>
                        <a:rPr lang="en-US" sz="1800" dirty="0" smtClean="0"/>
                        <a:t>22.50 (22.45</a:t>
                      </a:r>
                      <a:r>
                        <a:rPr lang="en-US" sz="1800" dirty="0"/>
                        <a:t>)</a:t>
                      </a:r>
                      <a:endParaRPr lang="en-US" sz="1800" dirty="0">
                        <a:latin typeface="Calibri"/>
                        <a:ea typeface="Times New Roman"/>
                        <a:cs typeface="Times New Roman"/>
                      </a:endParaRPr>
                    </a:p>
                  </a:txBody>
                  <a:tcPr marL="49238" marR="49238" marT="0" marB="0"/>
                </a:tc>
                <a:tc>
                  <a:txBody>
                    <a:bodyPr/>
                    <a:lstStyle/>
                    <a:p>
                      <a:pPr marL="0" marR="0" algn="ctr">
                        <a:lnSpc>
                          <a:spcPct val="115000"/>
                        </a:lnSpc>
                        <a:spcBef>
                          <a:spcPts val="0"/>
                        </a:spcBef>
                        <a:spcAft>
                          <a:spcPts val="0"/>
                        </a:spcAft>
                      </a:pPr>
                      <a:r>
                        <a:rPr lang="en-US" sz="1800" dirty="0" smtClean="0"/>
                        <a:t>1.66 (1.65</a:t>
                      </a:r>
                      <a:r>
                        <a:rPr lang="en-US" sz="1800" dirty="0"/>
                        <a:t>)</a:t>
                      </a:r>
                      <a:endParaRPr lang="en-US" sz="1800" dirty="0">
                        <a:latin typeface="Calibri"/>
                        <a:ea typeface="Times New Roman"/>
                        <a:cs typeface="Times New Roman"/>
                      </a:endParaRPr>
                    </a:p>
                  </a:txBody>
                  <a:tcPr marL="49238" marR="49238" marT="0" marB="0"/>
                </a:tc>
                <a:tc>
                  <a:txBody>
                    <a:bodyPr/>
                    <a:lstStyle/>
                    <a:p>
                      <a:pPr marL="0" marR="0" algn="ctr">
                        <a:lnSpc>
                          <a:spcPct val="115000"/>
                        </a:lnSpc>
                        <a:spcBef>
                          <a:spcPts val="0"/>
                        </a:spcBef>
                        <a:spcAft>
                          <a:spcPts val="0"/>
                        </a:spcAft>
                      </a:pPr>
                      <a:r>
                        <a:rPr lang="en-US" sz="1800" dirty="0" smtClean="0"/>
                        <a:t>10.33 (10.31</a:t>
                      </a:r>
                      <a:r>
                        <a:rPr lang="en-US" sz="1800" dirty="0"/>
                        <a:t>)</a:t>
                      </a:r>
                      <a:endParaRPr lang="en-US" sz="1800" dirty="0">
                        <a:latin typeface="Calibri"/>
                        <a:ea typeface="Times New Roman"/>
                        <a:cs typeface="Times New Roman"/>
                      </a:endParaRPr>
                    </a:p>
                  </a:txBody>
                  <a:tcPr marL="49238" marR="49238" marT="0" marB="0"/>
                </a:tc>
              </a:tr>
              <a:tr h="500773">
                <a:tc>
                  <a:txBody>
                    <a:bodyPr/>
                    <a:lstStyle/>
                    <a:p>
                      <a:pPr marL="0" marR="0" algn="ctr">
                        <a:lnSpc>
                          <a:spcPct val="115000"/>
                        </a:lnSpc>
                        <a:spcBef>
                          <a:spcPts val="0"/>
                        </a:spcBef>
                        <a:spcAft>
                          <a:spcPts val="0"/>
                        </a:spcAft>
                      </a:pPr>
                      <a:r>
                        <a:rPr lang="en-US" sz="1800"/>
                        <a:t>3</a:t>
                      </a:r>
                      <a:endParaRPr lang="en-US" sz="1800">
                        <a:latin typeface="Calibri"/>
                        <a:ea typeface="Times New Roman"/>
                        <a:cs typeface="Times New Roman"/>
                      </a:endParaRPr>
                    </a:p>
                  </a:txBody>
                  <a:tcPr marL="49238" marR="49238" marT="0" marB="0"/>
                </a:tc>
                <a:tc>
                  <a:txBody>
                    <a:bodyPr/>
                    <a:lstStyle/>
                    <a:p>
                      <a:pPr marL="0" marR="0" algn="ctr">
                        <a:lnSpc>
                          <a:spcPct val="115000"/>
                        </a:lnSpc>
                        <a:spcBef>
                          <a:spcPts val="0"/>
                        </a:spcBef>
                        <a:spcAft>
                          <a:spcPts val="0"/>
                        </a:spcAft>
                      </a:pPr>
                      <a:r>
                        <a:rPr lang="en-US" sz="1800" dirty="0"/>
                        <a:t>[Au(L</a:t>
                      </a:r>
                      <a:r>
                        <a:rPr lang="en-US" sz="1800" baseline="-25000" dirty="0"/>
                        <a:t>3</a:t>
                      </a:r>
                      <a:r>
                        <a:rPr lang="en-US" sz="1800" dirty="0"/>
                        <a:t>)cl</a:t>
                      </a:r>
                      <a:r>
                        <a:rPr lang="en-US" sz="1800" baseline="-25000" dirty="0"/>
                        <a:t>2</a:t>
                      </a:r>
                      <a:r>
                        <a:rPr lang="en-US" sz="1800" dirty="0"/>
                        <a:t>]cl</a:t>
                      </a:r>
                      <a:endParaRPr lang="en-US" sz="1800" dirty="0">
                        <a:latin typeface="Calibri"/>
                        <a:ea typeface="Times New Roman"/>
                        <a:cs typeface="Times New Roman"/>
                      </a:endParaRPr>
                    </a:p>
                  </a:txBody>
                  <a:tcPr marL="49238" marR="49238" marT="0" marB="0"/>
                </a:tc>
                <a:tc>
                  <a:txBody>
                    <a:bodyPr/>
                    <a:lstStyle/>
                    <a:p>
                      <a:pPr marL="0" marR="0" algn="ctr">
                        <a:lnSpc>
                          <a:spcPct val="115000"/>
                        </a:lnSpc>
                        <a:spcBef>
                          <a:spcPts val="0"/>
                        </a:spcBef>
                        <a:spcAft>
                          <a:spcPts val="0"/>
                        </a:spcAft>
                      </a:pPr>
                      <a:endParaRPr lang="en-US" sz="1800">
                        <a:latin typeface="Times New Roman"/>
                        <a:ea typeface="Times New Roman"/>
                        <a:cs typeface="Times New Roman"/>
                      </a:endParaRPr>
                    </a:p>
                  </a:txBody>
                  <a:tcPr marL="49238" marR="49238" marT="0" marB="0"/>
                </a:tc>
                <a:tc>
                  <a:txBody>
                    <a:bodyPr/>
                    <a:lstStyle/>
                    <a:p>
                      <a:pPr marL="0" marR="0" algn="ctr">
                        <a:lnSpc>
                          <a:spcPct val="115000"/>
                        </a:lnSpc>
                        <a:spcBef>
                          <a:spcPts val="0"/>
                        </a:spcBef>
                        <a:spcAft>
                          <a:spcPts val="0"/>
                        </a:spcAft>
                      </a:pPr>
                      <a:endParaRPr lang="en-US" sz="1800" dirty="0">
                        <a:latin typeface="Times New Roman"/>
                        <a:ea typeface="Times New Roman"/>
                        <a:cs typeface="Times New Roman"/>
                      </a:endParaRPr>
                    </a:p>
                  </a:txBody>
                  <a:tcPr marL="49238" marR="49238" marT="0" marB="0"/>
                </a:tc>
                <a:tc>
                  <a:txBody>
                    <a:bodyPr/>
                    <a:lstStyle/>
                    <a:p>
                      <a:pPr marL="0" marR="0" algn="ctr">
                        <a:lnSpc>
                          <a:spcPct val="115000"/>
                        </a:lnSpc>
                        <a:spcBef>
                          <a:spcPts val="0"/>
                        </a:spcBef>
                        <a:spcAft>
                          <a:spcPts val="0"/>
                        </a:spcAft>
                      </a:pPr>
                      <a:r>
                        <a:rPr lang="en-US" sz="1800" dirty="0" smtClean="0"/>
                        <a:t>23.90 (23.85</a:t>
                      </a:r>
                      <a:r>
                        <a:rPr lang="en-US" sz="1800" dirty="0"/>
                        <a:t>)</a:t>
                      </a:r>
                      <a:endParaRPr lang="en-US" sz="1800" dirty="0">
                        <a:latin typeface="Calibri"/>
                        <a:ea typeface="Times New Roman"/>
                        <a:cs typeface="Times New Roman"/>
                      </a:endParaRPr>
                    </a:p>
                  </a:txBody>
                  <a:tcPr marL="49238" marR="49238" marT="0" marB="0"/>
                </a:tc>
                <a:tc>
                  <a:txBody>
                    <a:bodyPr/>
                    <a:lstStyle/>
                    <a:p>
                      <a:pPr marL="0" marR="0" algn="ctr">
                        <a:lnSpc>
                          <a:spcPct val="115000"/>
                        </a:lnSpc>
                        <a:spcBef>
                          <a:spcPts val="0"/>
                        </a:spcBef>
                        <a:spcAft>
                          <a:spcPts val="0"/>
                        </a:spcAft>
                      </a:pPr>
                      <a:r>
                        <a:rPr lang="en-US" sz="1800" dirty="0" smtClean="0"/>
                        <a:t>2.10 (2.09</a:t>
                      </a:r>
                      <a:r>
                        <a:rPr lang="en-US" sz="1800" dirty="0"/>
                        <a:t>)</a:t>
                      </a:r>
                      <a:endParaRPr lang="en-US" sz="1800" dirty="0">
                        <a:latin typeface="Calibri"/>
                        <a:ea typeface="Times New Roman"/>
                        <a:cs typeface="Times New Roman"/>
                      </a:endParaRPr>
                    </a:p>
                  </a:txBody>
                  <a:tcPr marL="49238" marR="49238" marT="0" marB="0"/>
                </a:tc>
                <a:tc>
                  <a:txBody>
                    <a:bodyPr/>
                    <a:lstStyle/>
                    <a:p>
                      <a:pPr marL="0" marR="0" algn="ctr">
                        <a:lnSpc>
                          <a:spcPct val="115000"/>
                        </a:lnSpc>
                        <a:spcBef>
                          <a:spcPts val="0"/>
                        </a:spcBef>
                        <a:spcAft>
                          <a:spcPts val="0"/>
                        </a:spcAft>
                      </a:pPr>
                      <a:r>
                        <a:rPr lang="en-US" sz="1800" dirty="0" smtClean="0"/>
                        <a:t>10.30 (10.25</a:t>
                      </a:r>
                      <a:r>
                        <a:rPr lang="en-US" sz="1800" dirty="0"/>
                        <a:t>)</a:t>
                      </a:r>
                      <a:endParaRPr lang="en-US" sz="1800" dirty="0">
                        <a:latin typeface="Calibri"/>
                        <a:ea typeface="Times New Roman"/>
                        <a:cs typeface="Times New Roman"/>
                      </a:endParaRPr>
                    </a:p>
                  </a:txBody>
                  <a:tcPr marL="49238" marR="49238" marT="0" marB="0"/>
                </a:tc>
              </a:tr>
              <a:tr h="500773">
                <a:tc>
                  <a:txBody>
                    <a:bodyPr/>
                    <a:lstStyle/>
                    <a:p>
                      <a:pPr marL="0" marR="0" algn="ctr">
                        <a:lnSpc>
                          <a:spcPct val="115000"/>
                        </a:lnSpc>
                        <a:spcBef>
                          <a:spcPts val="0"/>
                        </a:spcBef>
                        <a:spcAft>
                          <a:spcPts val="0"/>
                        </a:spcAft>
                      </a:pPr>
                      <a:r>
                        <a:rPr lang="en-US" sz="1800"/>
                        <a:t>4</a:t>
                      </a:r>
                      <a:endParaRPr lang="en-US" sz="1800">
                        <a:latin typeface="Calibri"/>
                        <a:ea typeface="Times New Roman"/>
                        <a:cs typeface="Times New Roman"/>
                      </a:endParaRPr>
                    </a:p>
                  </a:txBody>
                  <a:tcPr marL="49238" marR="49238" marT="0" marB="0"/>
                </a:tc>
                <a:tc>
                  <a:txBody>
                    <a:bodyPr/>
                    <a:lstStyle/>
                    <a:p>
                      <a:pPr marL="0" marR="0" algn="ctr">
                        <a:lnSpc>
                          <a:spcPct val="115000"/>
                        </a:lnSpc>
                        <a:spcBef>
                          <a:spcPts val="0"/>
                        </a:spcBef>
                        <a:spcAft>
                          <a:spcPts val="0"/>
                        </a:spcAft>
                      </a:pPr>
                      <a:r>
                        <a:rPr lang="en-US" sz="1800"/>
                        <a:t>[Au(L</a:t>
                      </a:r>
                      <a:r>
                        <a:rPr lang="en-US" sz="1800" baseline="-25000"/>
                        <a:t>4</a:t>
                      </a:r>
                      <a:r>
                        <a:rPr lang="en-US" sz="1800"/>
                        <a:t>)cl</a:t>
                      </a:r>
                      <a:r>
                        <a:rPr lang="en-US" sz="1800" baseline="-25000"/>
                        <a:t>2</a:t>
                      </a:r>
                      <a:r>
                        <a:rPr lang="en-US" sz="1800"/>
                        <a:t>]cl</a:t>
                      </a:r>
                      <a:endParaRPr lang="en-US" sz="1800">
                        <a:latin typeface="Calibri"/>
                        <a:ea typeface="Times New Roman"/>
                        <a:cs typeface="Times New Roman"/>
                      </a:endParaRPr>
                    </a:p>
                  </a:txBody>
                  <a:tcPr marL="49238" marR="49238" marT="0" marB="0"/>
                </a:tc>
                <a:tc>
                  <a:txBody>
                    <a:bodyPr/>
                    <a:lstStyle/>
                    <a:p>
                      <a:pPr marL="0" marR="0" algn="ctr">
                        <a:lnSpc>
                          <a:spcPct val="115000"/>
                        </a:lnSpc>
                        <a:spcBef>
                          <a:spcPts val="0"/>
                        </a:spcBef>
                        <a:spcAft>
                          <a:spcPts val="0"/>
                        </a:spcAft>
                      </a:pPr>
                      <a:endParaRPr lang="en-US" sz="1800">
                        <a:latin typeface="Times New Roman"/>
                        <a:ea typeface="Times New Roman"/>
                        <a:cs typeface="Times New Roman"/>
                      </a:endParaRPr>
                    </a:p>
                  </a:txBody>
                  <a:tcPr marL="49238" marR="49238" marT="0" marB="0"/>
                </a:tc>
                <a:tc>
                  <a:txBody>
                    <a:bodyPr/>
                    <a:lstStyle/>
                    <a:p>
                      <a:pPr marL="0" marR="0" algn="ctr">
                        <a:lnSpc>
                          <a:spcPct val="115000"/>
                        </a:lnSpc>
                        <a:spcBef>
                          <a:spcPts val="0"/>
                        </a:spcBef>
                        <a:spcAft>
                          <a:spcPts val="0"/>
                        </a:spcAft>
                      </a:pPr>
                      <a:endParaRPr lang="en-US" sz="1800">
                        <a:latin typeface="Times New Roman"/>
                        <a:ea typeface="Times New Roman"/>
                        <a:cs typeface="Times New Roman"/>
                      </a:endParaRPr>
                    </a:p>
                  </a:txBody>
                  <a:tcPr marL="49238" marR="49238" marT="0" marB="0"/>
                </a:tc>
                <a:tc>
                  <a:txBody>
                    <a:bodyPr/>
                    <a:lstStyle/>
                    <a:p>
                      <a:pPr marL="0" marR="0" algn="ctr">
                        <a:lnSpc>
                          <a:spcPct val="115000"/>
                        </a:lnSpc>
                        <a:spcBef>
                          <a:spcPts val="0"/>
                        </a:spcBef>
                        <a:spcAft>
                          <a:spcPts val="0"/>
                        </a:spcAft>
                      </a:pPr>
                      <a:r>
                        <a:rPr lang="en-US" sz="1800" dirty="0" smtClean="0"/>
                        <a:t>25.35 (25.32</a:t>
                      </a:r>
                      <a:r>
                        <a:rPr lang="en-US" sz="1800" dirty="0"/>
                        <a:t>)</a:t>
                      </a:r>
                      <a:endParaRPr lang="en-US" sz="1800" dirty="0">
                        <a:latin typeface="Calibri"/>
                        <a:ea typeface="Times New Roman"/>
                        <a:cs typeface="Times New Roman"/>
                      </a:endParaRPr>
                    </a:p>
                  </a:txBody>
                  <a:tcPr marL="49238" marR="49238" marT="0" marB="0"/>
                </a:tc>
                <a:tc>
                  <a:txBody>
                    <a:bodyPr/>
                    <a:lstStyle/>
                    <a:p>
                      <a:pPr marL="0" marR="0" algn="ctr">
                        <a:lnSpc>
                          <a:spcPct val="115000"/>
                        </a:lnSpc>
                        <a:spcBef>
                          <a:spcPts val="0"/>
                        </a:spcBef>
                        <a:spcAft>
                          <a:spcPts val="0"/>
                        </a:spcAft>
                      </a:pPr>
                      <a:r>
                        <a:rPr lang="en-US" sz="1800" dirty="0" smtClean="0"/>
                        <a:t>2.45 (2.41</a:t>
                      </a:r>
                      <a:r>
                        <a:rPr lang="en-US" sz="1800" dirty="0"/>
                        <a:t>)</a:t>
                      </a:r>
                      <a:endParaRPr lang="en-US" sz="1800" dirty="0">
                        <a:latin typeface="Calibri"/>
                        <a:ea typeface="Times New Roman"/>
                        <a:cs typeface="Times New Roman"/>
                      </a:endParaRPr>
                    </a:p>
                  </a:txBody>
                  <a:tcPr marL="49238" marR="49238" marT="0" marB="0"/>
                </a:tc>
                <a:tc>
                  <a:txBody>
                    <a:bodyPr/>
                    <a:lstStyle/>
                    <a:p>
                      <a:pPr marL="0" marR="0" algn="ctr">
                        <a:lnSpc>
                          <a:spcPct val="115000"/>
                        </a:lnSpc>
                        <a:spcBef>
                          <a:spcPts val="0"/>
                        </a:spcBef>
                        <a:spcAft>
                          <a:spcPts val="0"/>
                        </a:spcAft>
                      </a:pPr>
                      <a:r>
                        <a:rPr lang="en-US" sz="1800" dirty="0" smtClean="0"/>
                        <a:t>9.81 (9.79</a:t>
                      </a:r>
                      <a:r>
                        <a:rPr lang="en-US" sz="1800" dirty="0"/>
                        <a:t>)</a:t>
                      </a:r>
                      <a:endParaRPr lang="en-US" sz="1800" dirty="0">
                        <a:latin typeface="Calibri"/>
                        <a:ea typeface="Times New Roman"/>
                        <a:cs typeface="Times New Roman"/>
                      </a:endParaRPr>
                    </a:p>
                  </a:txBody>
                  <a:tcPr marL="49238" marR="49238" marT="0" marB="0"/>
                </a:tc>
              </a:tr>
              <a:tr h="500773">
                <a:tc>
                  <a:txBody>
                    <a:bodyPr/>
                    <a:lstStyle/>
                    <a:p>
                      <a:pPr marL="0" marR="0" algn="ctr">
                        <a:lnSpc>
                          <a:spcPct val="115000"/>
                        </a:lnSpc>
                        <a:spcBef>
                          <a:spcPts val="0"/>
                        </a:spcBef>
                        <a:spcAft>
                          <a:spcPts val="0"/>
                        </a:spcAft>
                      </a:pPr>
                      <a:r>
                        <a:rPr lang="en-US" sz="1800"/>
                        <a:t>5</a:t>
                      </a:r>
                      <a:endParaRPr lang="en-US" sz="1800">
                        <a:latin typeface="Calibri"/>
                        <a:ea typeface="Times New Roman"/>
                        <a:cs typeface="Times New Roman"/>
                      </a:endParaRPr>
                    </a:p>
                  </a:txBody>
                  <a:tcPr marL="49238" marR="49238" marT="0" marB="0"/>
                </a:tc>
                <a:tc>
                  <a:txBody>
                    <a:bodyPr/>
                    <a:lstStyle/>
                    <a:p>
                      <a:pPr marL="0" marR="0" algn="ctr">
                        <a:lnSpc>
                          <a:spcPct val="115000"/>
                        </a:lnSpc>
                        <a:spcBef>
                          <a:spcPts val="0"/>
                        </a:spcBef>
                        <a:spcAft>
                          <a:spcPts val="0"/>
                        </a:spcAft>
                      </a:pPr>
                      <a:r>
                        <a:rPr lang="en-US" sz="1800"/>
                        <a:t>[Au(L</a:t>
                      </a:r>
                      <a:r>
                        <a:rPr lang="en-US" sz="1800" baseline="-25000"/>
                        <a:t>5</a:t>
                      </a:r>
                      <a:r>
                        <a:rPr lang="en-US" sz="1800"/>
                        <a:t>)cl</a:t>
                      </a:r>
                      <a:r>
                        <a:rPr lang="en-US" sz="1800" baseline="-25000"/>
                        <a:t>2</a:t>
                      </a:r>
                      <a:r>
                        <a:rPr lang="en-US" sz="1800"/>
                        <a:t>]cl</a:t>
                      </a:r>
                      <a:endParaRPr lang="en-US" sz="1800">
                        <a:latin typeface="Calibri"/>
                        <a:ea typeface="Times New Roman"/>
                        <a:cs typeface="Times New Roman"/>
                      </a:endParaRPr>
                    </a:p>
                  </a:txBody>
                  <a:tcPr marL="49238" marR="49238" marT="0" marB="0"/>
                </a:tc>
                <a:tc>
                  <a:txBody>
                    <a:bodyPr/>
                    <a:lstStyle/>
                    <a:p>
                      <a:pPr marL="0" marR="0" algn="ctr">
                        <a:lnSpc>
                          <a:spcPct val="115000"/>
                        </a:lnSpc>
                        <a:spcBef>
                          <a:spcPts val="0"/>
                        </a:spcBef>
                        <a:spcAft>
                          <a:spcPts val="0"/>
                        </a:spcAft>
                      </a:pPr>
                      <a:endParaRPr lang="en-US" sz="1800">
                        <a:latin typeface="Times New Roman"/>
                        <a:ea typeface="Times New Roman"/>
                        <a:cs typeface="Times New Roman"/>
                      </a:endParaRPr>
                    </a:p>
                  </a:txBody>
                  <a:tcPr marL="49238" marR="49238" marT="0" marB="0"/>
                </a:tc>
                <a:tc>
                  <a:txBody>
                    <a:bodyPr/>
                    <a:lstStyle/>
                    <a:p>
                      <a:pPr marL="0" marR="0" algn="ctr">
                        <a:lnSpc>
                          <a:spcPct val="115000"/>
                        </a:lnSpc>
                        <a:spcBef>
                          <a:spcPts val="0"/>
                        </a:spcBef>
                        <a:spcAft>
                          <a:spcPts val="0"/>
                        </a:spcAft>
                      </a:pPr>
                      <a:endParaRPr lang="en-US" sz="1800" dirty="0">
                        <a:latin typeface="Times New Roman"/>
                        <a:ea typeface="Times New Roman"/>
                        <a:cs typeface="Times New Roman"/>
                      </a:endParaRPr>
                    </a:p>
                  </a:txBody>
                  <a:tcPr marL="49238" marR="49238" marT="0" marB="0"/>
                </a:tc>
                <a:tc>
                  <a:txBody>
                    <a:bodyPr/>
                    <a:lstStyle/>
                    <a:p>
                      <a:pPr marL="0" marR="0" algn="ctr">
                        <a:lnSpc>
                          <a:spcPct val="115000"/>
                        </a:lnSpc>
                        <a:spcBef>
                          <a:spcPts val="0"/>
                        </a:spcBef>
                        <a:spcAft>
                          <a:spcPts val="0"/>
                        </a:spcAft>
                      </a:pPr>
                      <a:r>
                        <a:rPr lang="en-US" sz="1800" dirty="0" smtClean="0"/>
                        <a:t>31.05 (31.45</a:t>
                      </a:r>
                      <a:r>
                        <a:rPr lang="en-US" sz="1800" dirty="0"/>
                        <a:t>)</a:t>
                      </a:r>
                      <a:endParaRPr lang="en-US" sz="1800" dirty="0">
                        <a:latin typeface="Calibri"/>
                        <a:ea typeface="Times New Roman"/>
                        <a:cs typeface="Times New Roman"/>
                      </a:endParaRPr>
                    </a:p>
                  </a:txBody>
                  <a:tcPr marL="49238" marR="49238" marT="0" marB="0"/>
                </a:tc>
                <a:tc>
                  <a:txBody>
                    <a:bodyPr/>
                    <a:lstStyle/>
                    <a:p>
                      <a:pPr marL="0" marR="0" algn="ctr">
                        <a:lnSpc>
                          <a:spcPct val="115000"/>
                        </a:lnSpc>
                        <a:spcBef>
                          <a:spcPts val="0"/>
                        </a:spcBef>
                        <a:spcAft>
                          <a:spcPts val="0"/>
                        </a:spcAft>
                      </a:pPr>
                      <a:r>
                        <a:rPr lang="en-US" sz="1800" dirty="0" smtClean="0"/>
                        <a:t>2.39 (2.38</a:t>
                      </a:r>
                      <a:r>
                        <a:rPr lang="en-US" sz="1800" dirty="0"/>
                        <a:t>)</a:t>
                      </a:r>
                      <a:endParaRPr lang="en-US" sz="1800" dirty="0">
                        <a:latin typeface="Calibri"/>
                        <a:ea typeface="Times New Roman"/>
                        <a:cs typeface="Times New Roman"/>
                      </a:endParaRPr>
                    </a:p>
                  </a:txBody>
                  <a:tcPr marL="49238" marR="49238" marT="0" marB="0"/>
                </a:tc>
                <a:tc>
                  <a:txBody>
                    <a:bodyPr/>
                    <a:lstStyle/>
                    <a:p>
                      <a:pPr marL="0" marR="0" algn="ctr">
                        <a:lnSpc>
                          <a:spcPct val="115000"/>
                        </a:lnSpc>
                        <a:spcBef>
                          <a:spcPts val="0"/>
                        </a:spcBef>
                        <a:spcAft>
                          <a:spcPts val="0"/>
                        </a:spcAft>
                      </a:pPr>
                      <a:r>
                        <a:rPr lang="en-US" sz="1800" dirty="0" smtClean="0"/>
                        <a:t>9.36 (9.31</a:t>
                      </a:r>
                      <a:r>
                        <a:rPr lang="en-US" sz="1800" dirty="0"/>
                        <a:t>)</a:t>
                      </a:r>
                      <a:endParaRPr lang="en-US" sz="1800" dirty="0">
                        <a:latin typeface="Calibri"/>
                        <a:ea typeface="Times New Roman"/>
                        <a:cs typeface="Times New Roman"/>
                      </a:endParaRPr>
                    </a:p>
                  </a:txBody>
                  <a:tcPr marL="49238" marR="49238" marT="0" marB="0"/>
                </a:tc>
              </a:tr>
              <a:tr h="500773">
                <a:tc>
                  <a:txBody>
                    <a:bodyPr/>
                    <a:lstStyle/>
                    <a:p>
                      <a:pPr marL="0" marR="0" algn="ctr">
                        <a:lnSpc>
                          <a:spcPct val="115000"/>
                        </a:lnSpc>
                        <a:spcBef>
                          <a:spcPts val="0"/>
                        </a:spcBef>
                        <a:spcAft>
                          <a:spcPts val="0"/>
                        </a:spcAft>
                      </a:pPr>
                      <a:r>
                        <a:rPr lang="en-US" sz="1800"/>
                        <a:t>6</a:t>
                      </a:r>
                      <a:endParaRPr lang="en-US" sz="1800">
                        <a:latin typeface="Calibri"/>
                        <a:ea typeface="Times New Roman"/>
                        <a:cs typeface="Times New Roman"/>
                      </a:endParaRPr>
                    </a:p>
                  </a:txBody>
                  <a:tcPr marL="49238" marR="49238" marT="0" marB="0"/>
                </a:tc>
                <a:tc>
                  <a:txBody>
                    <a:bodyPr/>
                    <a:lstStyle/>
                    <a:p>
                      <a:pPr marL="0" marR="0" algn="ctr">
                        <a:lnSpc>
                          <a:spcPct val="115000"/>
                        </a:lnSpc>
                        <a:spcBef>
                          <a:spcPts val="0"/>
                        </a:spcBef>
                        <a:spcAft>
                          <a:spcPts val="0"/>
                        </a:spcAft>
                      </a:pPr>
                      <a:r>
                        <a:rPr lang="en-US" sz="1800"/>
                        <a:t>[Au(L</a:t>
                      </a:r>
                      <a:r>
                        <a:rPr lang="en-US" sz="1800" baseline="-25000"/>
                        <a:t>6</a:t>
                      </a:r>
                      <a:r>
                        <a:rPr lang="en-US" sz="1800"/>
                        <a:t>)cl</a:t>
                      </a:r>
                      <a:r>
                        <a:rPr lang="en-US" sz="1800" baseline="-25000"/>
                        <a:t>2</a:t>
                      </a:r>
                      <a:r>
                        <a:rPr lang="en-US" sz="1800"/>
                        <a:t>]cl</a:t>
                      </a:r>
                      <a:endParaRPr lang="en-US" sz="1800">
                        <a:latin typeface="Calibri"/>
                        <a:ea typeface="Times New Roman"/>
                        <a:cs typeface="Times New Roman"/>
                      </a:endParaRPr>
                    </a:p>
                  </a:txBody>
                  <a:tcPr marL="49238" marR="49238" marT="0" marB="0"/>
                </a:tc>
                <a:tc>
                  <a:txBody>
                    <a:bodyPr/>
                    <a:lstStyle/>
                    <a:p>
                      <a:pPr marL="0" marR="0" algn="ctr">
                        <a:lnSpc>
                          <a:spcPct val="115000"/>
                        </a:lnSpc>
                        <a:spcBef>
                          <a:spcPts val="0"/>
                        </a:spcBef>
                        <a:spcAft>
                          <a:spcPts val="0"/>
                        </a:spcAft>
                      </a:pPr>
                      <a:endParaRPr lang="en-US" sz="1800">
                        <a:latin typeface="Times New Roman"/>
                        <a:ea typeface="Times New Roman"/>
                        <a:cs typeface="Times New Roman"/>
                      </a:endParaRPr>
                    </a:p>
                  </a:txBody>
                  <a:tcPr marL="49238" marR="49238" marT="0" marB="0"/>
                </a:tc>
                <a:tc>
                  <a:txBody>
                    <a:bodyPr/>
                    <a:lstStyle/>
                    <a:p>
                      <a:pPr marL="0" marR="0" algn="ctr">
                        <a:lnSpc>
                          <a:spcPct val="115000"/>
                        </a:lnSpc>
                        <a:spcBef>
                          <a:spcPts val="0"/>
                        </a:spcBef>
                        <a:spcAft>
                          <a:spcPts val="0"/>
                        </a:spcAft>
                      </a:pPr>
                      <a:endParaRPr lang="en-US" sz="1800">
                        <a:latin typeface="Times New Roman"/>
                        <a:ea typeface="Times New Roman"/>
                        <a:cs typeface="Times New Roman"/>
                      </a:endParaRPr>
                    </a:p>
                  </a:txBody>
                  <a:tcPr marL="49238" marR="49238" marT="0" marB="0"/>
                </a:tc>
                <a:tc>
                  <a:txBody>
                    <a:bodyPr/>
                    <a:lstStyle/>
                    <a:p>
                      <a:pPr marL="0" marR="0" algn="ctr">
                        <a:lnSpc>
                          <a:spcPct val="115000"/>
                        </a:lnSpc>
                        <a:spcBef>
                          <a:spcPts val="0"/>
                        </a:spcBef>
                        <a:spcAft>
                          <a:spcPts val="0"/>
                        </a:spcAft>
                      </a:pPr>
                      <a:r>
                        <a:rPr lang="en-US" sz="1800" dirty="0" smtClean="0"/>
                        <a:t>31.47 (31.45</a:t>
                      </a:r>
                      <a:r>
                        <a:rPr lang="en-US" sz="1800" dirty="0"/>
                        <a:t>)</a:t>
                      </a:r>
                      <a:endParaRPr lang="en-US" sz="1800" dirty="0">
                        <a:latin typeface="Calibri"/>
                        <a:ea typeface="Times New Roman"/>
                        <a:cs typeface="Times New Roman"/>
                      </a:endParaRPr>
                    </a:p>
                  </a:txBody>
                  <a:tcPr marL="49238" marR="49238" marT="0" marB="0"/>
                </a:tc>
                <a:tc>
                  <a:txBody>
                    <a:bodyPr/>
                    <a:lstStyle/>
                    <a:p>
                      <a:pPr marL="0" marR="0" algn="ctr">
                        <a:lnSpc>
                          <a:spcPct val="115000"/>
                        </a:lnSpc>
                        <a:spcBef>
                          <a:spcPts val="0"/>
                        </a:spcBef>
                        <a:spcAft>
                          <a:spcPts val="0"/>
                        </a:spcAft>
                      </a:pPr>
                      <a:r>
                        <a:rPr lang="en-US" sz="1800" dirty="0" smtClean="0"/>
                        <a:t>2.46 (2.41</a:t>
                      </a:r>
                      <a:r>
                        <a:rPr lang="en-US" sz="1800" dirty="0"/>
                        <a:t>)</a:t>
                      </a:r>
                      <a:endParaRPr lang="en-US" sz="1800" dirty="0">
                        <a:latin typeface="Calibri"/>
                        <a:ea typeface="Times New Roman"/>
                        <a:cs typeface="Times New Roman"/>
                      </a:endParaRPr>
                    </a:p>
                  </a:txBody>
                  <a:tcPr marL="49238" marR="49238" marT="0" marB="0"/>
                </a:tc>
                <a:tc>
                  <a:txBody>
                    <a:bodyPr/>
                    <a:lstStyle/>
                    <a:p>
                      <a:pPr marL="0" marR="0" algn="ctr">
                        <a:lnSpc>
                          <a:spcPct val="115000"/>
                        </a:lnSpc>
                        <a:spcBef>
                          <a:spcPts val="0"/>
                        </a:spcBef>
                        <a:spcAft>
                          <a:spcPts val="0"/>
                        </a:spcAft>
                      </a:pPr>
                      <a:r>
                        <a:rPr lang="en-US" sz="1800" dirty="0" smtClean="0"/>
                        <a:t>9.25 (9.22</a:t>
                      </a:r>
                      <a:r>
                        <a:rPr lang="en-US" sz="1800" dirty="0"/>
                        <a:t>)</a:t>
                      </a:r>
                      <a:endParaRPr lang="en-US" sz="1800" dirty="0">
                        <a:latin typeface="Calibri"/>
                        <a:ea typeface="Times New Roman"/>
                        <a:cs typeface="Times New Roman"/>
                      </a:endParaRPr>
                    </a:p>
                  </a:txBody>
                  <a:tcPr marL="49238" marR="49238" marT="0" marB="0"/>
                </a:tc>
              </a:tr>
              <a:tr h="500773">
                <a:tc>
                  <a:txBody>
                    <a:bodyPr/>
                    <a:lstStyle/>
                    <a:p>
                      <a:pPr marL="0" marR="0" algn="ctr">
                        <a:lnSpc>
                          <a:spcPct val="115000"/>
                        </a:lnSpc>
                        <a:spcBef>
                          <a:spcPts val="0"/>
                        </a:spcBef>
                        <a:spcAft>
                          <a:spcPts val="0"/>
                        </a:spcAft>
                      </a:pPr>
                      <a:r>
                        <a:rPr lang="en-US" sz="1800" dirty="0"/>
                        <a:t>7</a:t>
                      </a:r>
                      <a:endParaRPr lang="en-US" sz="1800" dirty="0">
                        <a:latin typeface="Calibri"/>
                        <a:ea typeface="Times New Roman"/>
                        <a:cs typeface="Times New Roman"/>
                      </a:endParaRPr>
                    </a:p>
                  </a:txBody>
                  <a:tcPr marL="49238" marR="49238" marT="0" marB="0"/>
                </a:tc>
                <a:tc>
                  <a:txBody>
                    <a:bodyPr/>
                    <a:lstStyle/>
                    <a:p>
                      <a:pPr marL="0" marR="0" algn="ctr">
                        <a:lnSpc>
                          <a:spcPct val="115000"/>
                        </a:lnSpc>
                        <a:spcBef>
                          <a:spcPts val="0"/>
                        </a:spcBef>
                        <a:spcAft>
                          <a:spcPts val="0"/>
                        </a:spcAft>
                      </a:pPr>
                      <a:r>
                        <a:rPr lang="en-US" sz="1800"/>
                        <a:t>[Au(L</a:t>
                      </a:r>
                      <a:r>
                        <a:rPr lang="en-US" sz="1800" baseline="-25000"/>
                        <a:t>7</a:t>
                      </a:r>
                      <a:r>
                        <a:rPr lang="en-US" sz="1800"/>
                        <a:t>)cl</a:t>
                      </a:r>
                      <a:r>
                        <a:rPr lang="en-US" sz="1800" baseline="-25000"/>
                        <a:t>2</a:t>
                      </a:r>
                      <a:r>
                        <a:rPr lang="en-US" sz="1800"/>
                        <a:t>]cl</a:t>
                      </a:r>
                      <a:endParaRPr lang="en-US" sz="1800">
                        <a:latin typeface="Calibri"/>
                        <a:ea typeface="Times New Roman"/>
                        <a:cs typeface="Times New Roman"/>
                      </a:endParaRPr>
                    </a:p>
                  </a:txBody>
                  <a:tcPr marL="49238" marR="49238" marT="0" marB="0"/>
                </a:tc>
                <a:tc>
                  <a:txBody>
                    <a:bodyPr/>
                    <a:lstStyle/>
                    <a:p>
                      <a:pPr marL="0" marR="0" algn="ctr">
                        <a:lnSpc>
                          <a:spcPct val="115000"/>
                        </a:lnSpc>
                        <a:spcBef>
                          <a:spcPts val="0"/>
                        </a:spcBef>
                        <a:spcAft>
                          <a:spcPts val="0"/>
                        </a:spcAft>
                      </a:pPr>
                      <a:endParaRPr lang="en-US" sz="1800">
                        <a:latin typeface="Times New Roman"/>
                        <a:ea typeface="Times New Roman"/>
                        <a:cs typeface="Times New Roman"/>
                      </a:endParaRPr>
                    </a:p>
                  </a:txBody>
                  <a:tcPr marL="49238" marR="49238" marT="0" marB="0"/>
                </a:tc>
                <a:tc>
                  <a:txBody>
                    <a:bodyPr/>
                    <a:lstStyle/>
                    <a:p>
                      <a:pPr marL="0" marR="0" algn="ctr">
                        <a:lnSpc>
                          <a:spcPct val="115000"/>
                        </a:lnSpc>
                        <a:spcBef>
                          <a:spcPts val="0"/>
                        </a:spcBef>
                        <a:spcAft>
                          <a:spcPts val="0"/>
                        </a:spcAft>
                      </a:pPr>
                      <a:endParaRPr lang="en-US" sz="1800">
                        <a:latin typeface="Times New Roman"/>
                        <a:ea typeface="Times New Roman"/>
                        <a:cs typeface="Times New Roman"/>
                      </a:endParaRPr>
                    </a:p>
                  </a:txBody>
                  <a:tcPr marL="49238" marR="49238" marT="0" marB="0"/>
                </a:tc>
                <a:tc>
                  <a:txBody>
                    <a:bodyPr/>
                    <a:lstStyle/>
                    <a:p>
                      <a:pPr marL="0" marR="0" algn="ctr">
                        <a:lnSpc>
                          <a:spcPct val="115000"/>
                        </a:lnSpc>
                        <a:spcBef>
                          <a:spcPts val="0"/>
                        </a:spcBef>
                        <a:spcAft>
                          <a:spcPts val="0"/>
                        </a:spcAft>
                      </a:pPr>
                      <a:r>
                        <a:rPr lang="en-US" sz="1800" dirty="0" smtClean="0"/>
                        <a:t>31.29 (31.25</a:t>
                      </a:r>
                      <a:r>
                        <a:rPr lang="en-US" sz="1800" dirty="0"/>
                        <a:t>)</a:t>
                      </a:r>
                      <a:endParaRPr lang="en-US" sz="1800" dirty="0">
                        <a:latin typeface="Calibri"/>
                        <a:ea typeface="Times New Roman"/>
                        <a:cs typeface="Times New Roman"/>
                      </a:endParaRPr>
                    </a:p>
                  </a:txBody>
                  <a:tcPr marL="49238" marR="49238" marT="0" marB="0"/>
                </a:tc>
                <a:tc>
                  <a:txBody>
                    <a:bodyPr/>
                    <a:lstStyle/>
                    <a:p>
                      <a:pPr marL="0" marR="0" algn="ctr">
                        <a:lnSpc>
                          <a:spcPct val="115000"/>
                        </a:lnSpc>
                        <a:spcBef>
                          <a:spcPts val="0"/>
                        </a:spcBef>
                        <a:spcAft>
                          <a:spcPts val="0"/>
                        </a:spcAft>
                      </a:pPr>
                      <a:r>
                        <a:rPr lang="en-US" sz="1800" dirty="0" smtClean="0"/>
                        <a:t>3.15 (3.11</a:t>
                      </a:r>
                      <a:r>
                        <a:rPr lang="en-US" sz="1800" dirty="0"/>
                        <a:t>)</a:t>
                      </a:r>
                      <a:endParaRPr lang="en-US" sz="1800" dirty="0">
                        <a:latin typeface="Calibri"/>
                        <a:ea typeface="Times New Roman"/>
                        <a:cs typeface="Times New Roman"/>
                      </a:endParaRPr>
                    </a:p>
                  </a:txBody>
                  <a:tcPr marL="49238" marR="49238" marT="0" marB="0"/>
                </a:tc>
                <a:tc>
                  <a:txBody>
                    <a:bodyPr/>
                    <a:lstStyle/>
                    <a:p>
                      <a:pPr marL="0" marR="0" algn="ctr">
                        <a:lnSpc>
                          <a:spcPct val="115000"/>
                        </a:lnSpc>
                        <a:spcBef>
                          <a:spcPts val="0"/>
                        </a:spcBef>
                        <a:spcAft>
                          <a:spcPts val="0"/>
                        </a:spcAft>
                      </a:pPr>
                      <a:r>
                        <a:rPr lang="en-US" sz="1800" dirty="0" smtClean="0"/>
                        <a:t>8.91 (8.89</a:t>
                      </a:r>
                      <a:r>
                        <a:rPr lang="en-US" sz="1800" dirty="0"/>
                        <a:t>)</a:t>
                      </a:r>
                      <a:endParaRPr lang="en-US" sz="1800" dirty="0">
                        <a:latin typeface="Calibri"/>
                        <a:ea typeface="Times New Roman"/>
                        <a:cs typeface="Times New Roman"/>
                      </a:endParaRPr>
                    </a:p>
                  </a:txBody>
                  <a:tcPr marL="49238" marR="49238" marT="0" marB="0"/>
                </a:tc>
              </a:tr>
            </a:tbl>
          </a:graphicData>
        </a:graphic>
      </p:graphicFrame>
    </p:spTree>
    <p:extLst>
      <p:ext uri="{BB962C8B-B14F-4D97-AF65-F5344CB8AC3E}">
        <p14:creationId xmlns="" xmlns:p14="http://schemas.microsoft.com/office/powerpoint/2010/main" val="1577398687"/>
      </p:ext>
    </p:extLst>
  </p:cSld>
  <p:clrMapOvr>
    <a:masterClrMapping/>
  </p:clrMapOvr>
  <p:transition spd="slow">
    <p:sndAc>
      <p:stSnd>
        <p:snd r:embed="rId2" name="explode.wav"/>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 xmlns:p14="http://schemas.microsoft.com/office/powerpoint/2010/main" val="3195129963"/>
              </p:ext>
            </p:extLst>
          </p:nvPr>
        </p:nvGraphicFramePr>
        <p:xfrm>
          <a:off x="0" y="457200"/>
          <a:ext cx="8839199" cy="45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202406" y="1219200"/>
            <a:ext cx="9601200" cy="1661993"/>
          </a:xfrm>
          <a:prstGeom prst="rect">
            <a:avLst/>
          </a:prstGeom>
          <a:noFill/>
        </p:spPr>
        <p:txBody>
          <a:bodyPr wrap="square" rtlCol="0">
            <a:spAutoFit/>
          </a:bodyPr>
          <a:lstStyle/>
          <a:p>
            <a:r>
              <a:rPr lang="en-US" sz="1700" b="1" u="sng" dirty="0">
                <a:solidFill>
                  <a:srgbClr val="FF0000"/>
                </a:solidFill>
                <a:latin typeface="Calibri" pitchFamily="34" charset="0"/>
                <a:cs typeface="Calibri" pitchFamily="34" charset="0"/>
              </a:rPr>
              <a:t>Synthesis of  metal complexes :</a:t>
            </a:r>
            <a:r>
              <a:rPr lang="en-US" sz="1700" b="1" dirty="0">
                <a:solidFill>
                  <a:srgbClr val="FF0000"/>
                </a:solidFill>
                <a:latin typeface="Calibri" pitchFamily="34" charset="0"/>
                <a:cs typeface="Calibri" pitchFamily="34" charset="0"/>
              </a:rPr>
              <a:t> </a:t>
            </a:r>
            <a:r>
              <a:rPr lang="en-US" sz="1700" b="1" dirty="0">
                <a:latin typeface="Calibri" pitchFamily="34" charset="0"/>
                <a:cs typeface="Calibri" pitchFamily="34" charset="0"/>
              </a:rPr>
              <a:t> </a:t>
            </a:r>
            <a:r>
              <a:rPr lang="en-US" sz="1700" b="1" i="1" dirty="0">
                <a:latin typeface="Calibri" pitchFamily="34" charset="0"/>
                <a:cs typeface="Calibri" pitchFamily="34" charset="0"/>
              </a:rPr>
              <a:t> </a:t>
            </a:r>
            <a:endParaRPr lang="en-US" sz="1700" dirty="0">
              <a:latin typeface="Calibri" pitchFamily="34" charset="0"/>
              <a:cs typeface="Calibri" pitchFamily="34" charset="0"/>
            </a:endParaRPr>
          </a:p>
          <a:p>
            <a:r>
              <a:rPr lang="en-US" sz="1700" dirty="0">
                <a:latin typeface="Calibri" pitchFamily="34" charset="0"/>
                <a:cs typeface="Calibri" pitchFamily="34" charset="0"/>
              </a:rPr>
              <a:t>A  Solution of  Au cl3  was added to Ligand s( 10-3 mole ) in ethanol and the reaction mixture was refluxed for 3 </a:t>
            </a:r>
            <a:r>
              <a:rPr lang="en-US" sz="1700" dirty="0" err="1">
                <a:latin typeface="Calibri" pitchFamily="34" charset="0"/>
                <a:cs typeface="Calibri" pitchFamily="34" charset="0"/>
              </a:rPr>
              <a:t>hrs</a:t>
            </a:r>
            <a:r>
              <a:rPr lang="en-US" sz="1700" dirty="0">
                <a:latin typeface="Calibri" pitchFamily="34" charset="0"/>
                <a:cs typeface="Calibri" pitchFamily="34" charset="0"/>
              </a:rPr>
              <a:t> .The resulting </a:t>
            </a:r>
            <a:r>
              <a:rPr lang="en-US" sz="1700" dirty="0" err="1">
                <a:latin typeface="Calibri" pitchFamily="34" charset="0"/>
                <a:cs typeface="Calibri" pitchFamily="34" charset="0"/>
              </a:rPr>
              <a:t>coloured</a:t>
            </a:r>
            <a:r>
              <a:rPr lang="en-US" sz="1700" dirty="0">
                <a:latin typeface="Calibri" pitchFamily="34" charset="0"/>
                <a:cs typeface="Calibri" pitchFamily="34" charset="0"/>
              </a:rPr>
              <a:t> precipitate was washed several times with methanol  and the resulting precipitate was dried in a </a:t>
            </a:r>
            <a:r>
              <a:rPr lang="en-US" sz="1700" dirty="0" err="1">
                <a:latin typeface="Calibri" pitchFamily="34" charset="0"/>
                <a:cs typeface="Calibri" pitchFamily="34" charset="0"/>
              </a:rPr>
              <a:t>descicator</a:t>
            </a:r>
            <a:r>
              <a:rPr lang="en-US" sz="1700" dirty="0">
                <a:latin typeface="Calibri" pitchFamily="34" charset="0"/>
                <a:cs typeface="Calibri" pitchFamily="34" charset="0"/>
              </a:rPr>
              <a:t> over anhydrous CaCl2. </a:t>
            </a:r>
          </a:p>
          <a:p>
            <a:r>
              <a:rPr lang="en-US" sz="1700" b="1" dirty="0">
                <a:latin typeface="Calibri" pitchFamily="34" charset="0"/>
                <a:cs typeface="Calibri" pitchFamily="34" charset="0"/>
              </a:rPr>
              <a:t> </a:t>
            </a:r>
            <a:endParaRPr lang="en-US" sz="1700" dirty="0">
              <a:latin typeface="Calibri" pitchFamily="34" charset="0"/>
              <a:cs typeface="Calibri" pitchFamily="34" charset="0"/>
            </a:endParaRPr>
          </a:p>
          <a:p>
            <a:r>
              <a:rPr lang="en-US" sz="1700" dirty="0">
                <a:latin typeface="Calibri" pitchFamily="34" charset="0"/>
                <a:cs typeface="Calibri" pitchFamily="34" charset="0"/>
              </a:rPr>
              <a:t>The analytical data of the synthesized Au(III)-</a:t>
            </a:r>
            <a:r>
              <a:rPr lang="en-US" sz="1700" dirty="0" err="1">
                <a:latin typeface="Calibri" pitchFamily="34" charset="0"/>
                <a:cs typeface="Calibri" pitchFamily="34" charset="0"/>
              </a:rPr>
              <a:t>Isatin</a:t>
            </a:r>
            <a:r>
              <a:rPr lang="en-US" sz="1700" dirty="0">
                <a:latin typeface="Calibri" pitchFamily="34" charset="0"/>
                <a:cs typeface="Calibri" pitchFamily="34" charset="0"/>
              </a:rPr>
              <a:t> </a:t>
            </a:r>
            <a:r>
              <a:rPr lang="en-US" sz="1700" dirty="0" err="1">
                <a:latin typeface="Calibri" pitchFamily="34" charset="0"/>
                <a:cs typeface="Calibri" pitchFamily="34" charset="0"/>
              </a:rPr>
              <a:t>Thiosemicarbazone</a:t>
            </a:r>
            <a:r>
              <a:rPr lang="en-US" sz="1700" dirty="0">
                <a:latin typeface="Calibri" pitchFamily="34" charset="0"/>
                <a:cs typeface="Calibri" pitchFamily="34" charset="0"/>
              </a:rPr>
              <a:t> complexes is given in Table.1:</a:t>
            </a:r>
            <a:r>
              <a:rPr lang="en-US" sz="1700" b="1" dirty="0">
                <a:latin typeface="Calibri" pitchFamily="34" charset="0"/>
                <a:cs typeface="Calibri" pitchFamily="34" charset="0"/>
              </a:rPr>
              <a:t>  </a:t>
            </a:r>
            <a:endParaRPr lang="en-US" sz="1700" dirty="0">
              <a:latin typeface="Calibri" pitchFamily="34" charset="0"/>
              <a:cs typeface="Calibri" pitchFamily="34" charset="0"/>
            </a:endParaRPr>
          </a:p>
        </p:txBody>
      </p:sp>
      <p:graphicFrame>
        <p:nvGraphicFramePr>
          <p:cNvPr id="7" name="Table 6"/>
          <p:cNvGraphicFramePr>
            <a:graphicFrameLocks noGrp="1"/>
          </p:cNvGraphicFramePr>
          <p:nvPr>
            <p:extLst>
              <p:ext uri="{D42A27DB-BD31-4B8C-83A1-F6EECF244321}">
                <p14:modId xmlns="" xmlns:p14="http://schemas.microsoft.com/office/powerpoint/2010/main" val="3399210463"/>
              </p:ext>
            </p:extLst>
          </p:nvPr>
        </p:nvGraphicFramePr>
        <p:xfrm>
          <a:off x="431010" y="3124199"/>
          <a:ext cx="8991595" cy="3165761"/>
        </p:xfrm>
        <a:graphic>
          <a:graphicData uri="http://schemas.openxmlformats.org/drawingml/2006/table">
            <a:tbl>
              <a:tblPr firstRow="1" bandRow="1">
                <a:tableStyleId>{08FB837D-C827-4EFA-A057-4D05807E0F7C}</a:tableStyleId>
              </a:tblPr>
              <a:tblGrid>
                <a:gridCol w="823226"/>
                <a:gridCol w="1650710"/>
                <a:gridCol w="1013193"/>
                <a:gridCol w="1117185"/>
                <a:gridCol w="1462427"/>
                <a:gridCol w="1462427"/>
                <a:gridCol w="1462427"/>
              </a:tblGrid>
              <a:tr h="314393">
                <a:tc rowSpan="2">
                  <a:txBody>
                    <a:bodyPr/>
                    <a:lstStyle/>
                    <a:p>
                      <a:pPr marL="0" marR="0" algn="ctr">
                        <a:lnSpc>
                          <a:spcPct val="115000"/>
                        </a:lnSpc>
                        <a:spcBef>
                          <a:spcPts val="0"/>
                        </a:spcBef>
                        <a:spcAft>
                          <a:spcPts val="0"/>
                        </a:spcAft>
                      </a:pPr>
                      <a:r>
                        <a:rPr lang="en-US" sz="2000" dirty="0"/>
                        <a:t>S. No</a:t>
                      </a:r>
                      <a:endParaRPr lang="en-US" sz="1600" dirty="0">
                        <a:latin typeface="Calibri"/>
                        <a:ea typeface="Times New Roman"/>
                        <a:cs typeface="Times New Roman"/>
                      </a:endParaRPr>
                    </a:p>
                  </a:txBody>
                  <a:tcPr marL="70327" marR="70327" marT="0" marB="0"/>
                </a:tc>
                <a:tc rowSpan="2">
                  <a:txBody>
                    <a:bodyPr/>
                    <a:lstStyle/>
                    <a:p>
                      <a:pPr marL="0" marR="0" algn="ctr">
                        <a:lnSpc>
                          <a:spcPct val="115000"/>
                        </a:lnSpc>
                        <a:spcBef>
                          <a:spcPts val="0"/>
                        </a:spcBef>
                        <a:spcAft>
                          <a:spcPts val="0"/>
                        </a:spcAft>
                      </a:pPr>
                      <a:r>
                        <a:rPr lang="en-US" sz="2000" dirty="0"/>
                        <a:t>Compound</a:t>
                      </a:r>
                      <a:endParaRPr lang="en-US" sz="1600" dirty="0">
                        <a:latin typeface="Calibri"/>
                        <a:ea typeface="Times New Roman"/>
                        <a:cs typeface="Times New Roman"/>
                      </a:endParaRPr>
                    </a:p>
                  </a:txBody>
                  <a:tcPr marL="70327" marR="70327" marT="0" marB="0"/>
                </a:tc>
                <a:tc rowSpan="2">
                  <a:txBody>
                    <a:bodyPr/>
                    <a:lstStyle/>
                    <a:p>
                      <a:pPr marL="0" marR="0" algn="ctr">
                        <a:lnSpc>
                          <a:spcPct val="115000"/>
                        </a:lnSpc>
                        <a:spcBef>
                          <a:spcPts val="0"/>
                        </a:spcBef>
                        <a:spcAft>
                          <a:spcPts val="0"/>
                        </a:spcAft>
                      </a:pPr>
                      <a:r>
                        <a:rPr lang="en-US" sz="2000"/>
                        <a:t>Mp</a:t>
                      </a:r>
                      <a:endParaRPr lang="en-US" sz="1600">
                        <a:latin typeface="Calibri"/>
                        <a:ea typeface="Times New Roman"/>
                        <a:cs typeface="Times New Roman"/>
                      </a:endParaRPr>
                    </a:p>
                  </a:txBody>
                  <a:tcPr marL="70327" marR="70327" marT="0" marB="0"/>
                </a:tc>
                <a:tc rowSpan="2">
                  <a:txBody>
                    <a:bodyPr/>
                    <a:lstStyle/>
                    <a:p>
                      <a:pPr marL="0" marR="0" algn="ctr">
                        <a:lnSpc>
                          <a:spcPct val="115000"/>
                        </a:lnSpc>
                        <a:spcBef>
                          <a:spcPts val="0"/>
                        </a:spcBef>
                        <a:spcAft>
                          <a:spcPts val="0"/>
                        </a:spcAft>
                      </a:pPr>
                      <a:r>
                        <a:rPr lang="en-US" sz="2000"/>
                        <a:t>% yield</a:t>
                      </a:r>
                      <a:endParaRPr lang="en-US" sz="1600">
                        <a:latin typeface="Calibri"/>
                        <a:ea typeface="Times New Roman"/>
                        <a:cs typeface="Times New Roman"/>
                      </a:endParaRPr>
                    </a:p>
                  </a:txBody>
                  <a:tcPr marL="70327" marR="70327" marT="0" marB="0"/>
                </a:tc>
                <a:tc gridSpan="3">
                  <a:txBody>
                    <a:bodyPr/>
                    <a:lstStyle/>
                    <a:p>
                      <a:pPr marL="0" marR="0" algn="ctr">
                        <a:lnSpc>
                          <a:spcPct val="115000"/>
                        </a:lnSpc>
                        <a:spcBef>
                          <a:spcPts val="0"/>
                        </a:spcBef>
                        <a:spcAft>
                          <a:spcPts val="0"/>
                        </a:spcAft>
                      </a:pPr>
                      <a:r>
                        <a:rPr lang="en-US" sz="2000" dirty="0"/>
                        <a:t>Analytical data %,  </a:t>
                      </a:r>
                      <a:r>
                        <a:rPr lang="en-US" sz="2000" dirty="0" err="1"/>
                        <a:t>cate</a:t>
                      </a:r>
                      <a:r>
                        <a:rPr lang="en-US" sz="2000" dirty="0"/>
                        <a:t> (Found)</a:t>
                      </a:r>
                      <a:endParaRPr lang="en-US" sz="1600" dirty="0">
                        <a:latin typeface="Calibri"/>
                        <a:ea typeface="Times New Roman"/>
                        <a:cs typeface="Times New Roman"/>
                      </a:endParaRPr>
                    </a:p>
                  </a:txBody>
                  <a:tcPr marL="70327" marR="70327" marT="0" marB="0"/>
                </a:tc>
                <a:tc hMerge="1">
                  <a:txBody>
                    <a:bodyPr/>
                    <a:lstStyle/>
                    <a:p>
                      <a:endParaRPr lang="en-US"/>
                    </a:p>
                  </a:txBody>
                  <a:tcPr/>
                </a:tc>
                <a:tc hMerge="1">
                  <a:txBody>
                    <a:bodyPr/>
                    <a:lstStyle/>
                    <a:p>
                      <a:endParaRPr lang="en-US"/>
                    </a:p>
                  </a:txBody>
                  <a:tcPr/>
                </a:tc>
              </a:tr>
              <a:tr h="314393">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2000"/>
                        <a:t>C</a:t>
                      </a:r>
                      <a:endParaRPr lang="en-US" sz="16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2000"/>
                        <a:t>H</a:t>
                      </a:r>
                      <a:endParaRPr lang="en-US" sz="16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2000"/>
                        <a:t>N</a:t>
                      </a:r>
                      <a:endParaRPr lang="en-US" sz="1600">
                        <a:latin typeface="Calibri"/>
                        <a:ea typeface="Times New Roman"/>
                        <a:cs typeface="Times New Roman"/>
                      </a:endParaRPr>
                    </a:p>
                  </a:txBody>
                  <a:tcPr marL="70327" marR="70327" marT="0" marB="0"/>
                </a:tc>
              </a:tr>
              <a:tr h="352103">
                <a:tc>
                  <a:txBody>
                    <a:bodyPr/>
                    <a:lstStyle/>
                    <a:p>
                      <a:pPr marL="0" marR="0" algn="ctr">
                        <a:lnSpc>
                          <a:spcPct val="115000"/>
                        </a:lnSpc>
                        <a:spcBef>
                          <a:spcPts val="0"/>
                        </a:spcBef>
                        <a:spcAft>
                          <a:spcPts val="0"/>
                        </a:spcAft>
                      </a:pPr>
                      <a:r>
                        <a:rPr lang="en-US" sz="2000"/>
                        <a:t>1</a:t>
                      </a:r>
                      <a:endParaRPr lang="en-US" sz="16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2000"/>
                        <a:t>[Au(L</a:t>
                      </a:r>
                      <a:r>
                        <a:rPr lang="en-US" sz="2000" baseline="-25000"/>
                        <a:t>1</a:t>
                      </a:r>
                      <a:r>
                        <a:rPr lang="en-US" sz="2000"/>
                        <a:t>)cl</a:t>
                      </a:r>
                      <a:r>
                        <a:rPr lang="en-US" sz="2000" baseline="-25000"/>
                        <a:t>2</a:t>
                      </a:r>
                      <a:r>
                        <a:rPr lang="en-US" sz="2000"/>
                        <a:t>]cl</a:t>
                      </a:r>
                      <a:endParaRPr lang="en-US" sz="16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endParaRPr lang="en-US" sz="2000">
                        <a:latin typeface="Times New Roman"/>
                        <a:ea typeface="Times New Roman"/>
                        <a:cs typeface="Times New Roman"/>
                      </a:endParaRPr>
                    </a:p>
                  </a:txBody>
                  <a:tcPr marL="70327" marR="70327" marT="0" marB="0"/>
                </a:tc>
                <a:tc>
                  <a:txBody>
                    <a:bodyPr/>
                    <a:lstStyle/>
                    <a:p>
                      <a:pPr marL="0" marR="0" algn="ctr">
                        <a:lnSpc>
                          <a:spcPct val="115000"/>
                        </a:lnSpc>
                        <a:spcBef>
                          <a:spcPts val="0"/>
                        </a:spcBef>
                        <a:spcAft>
                          <a:spcPts val="0"/>
                        </a:spcAft>
                      </a:pPr>
                      <a:endParaRPr lang="en-US" sz="2000">
                        <a:latin typeface="Times New Roman"/>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2000" dirty="0" smtClean="0"/>
                        <a:t>20.57 (20.55</a:t>
                      </a:r>
                      <a:r>
                        <a:rPr lang="en-US" sz="2000" dirty="0"/>
                        <a:t>)</a:t>
                      </a:r>
                      <a:endParaRPr lang="en-US" sz="1600" dirty="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2000" dirty="0" smtClean="0"/>
                        <a:t>1.51 (1.49</a:t>
                      </a:r>
                      <a:r>
                        <a:rPr lang="en-US" sz="2000" dirty="0"/>
                        <a:t>)</a:t>
                      </a:r>
                      <a:endParaRPr lang="en-US" sz="1600" dirty="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2000" dirty="0" smtClean="0"/>
                        <a:t>10.73 (10.71</a:t>
                      </a:r>
                      <a:r>
                        <a:rPr lang="en-US" sz="2000" dirty="0"/>
                        <a:t>)</a:t>
                      </a:r>
                      <a:endParaRPr lang="en-US" sz="1600" dirty="0">
                        <a:latin typeface="Calibri"/>
                        <a:ea typeface="Times New Roman"/>
                        <a:cs typeface="Times New Roman"/>
                      </a:endParaRPr>
                    </a:p>
                  </a:txBody>
                  <a:tcPr marL="70327" marR="70327" marT="0" marB="0"/>
                </a:tc>
              </a:tr>
              <a:tr h="352103">
                <a:tc>
                  <a:txBody>
                    <a:bodyPr/>
                    <a:lstStyle/>
                    <a:p>
                      <a:pPr marL="0" marR="0" algn="ctr">
                        <a:lnSpc>
                          <a:spcPct val="115000"/>
                        </a:lnSpc>
                        <a:spcBef>
                          <a:spcPts val="0"/>
                        </a:spcBef>
                        <a:spcAft>
                          <a:spcPts val="0"/>
                        </a:spcAft>
                      </a:pPr>
                      <a:r>
                        <a:rPr lang="en-US" sz="2000"/>
                        <a:t>2</a:t>
                      </a:r>
                      <a:endParaRPr lang="en-US" sz="16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2000" dirty="0"/>
                        <a:t>[Au(L</a:t>
                      </a:r>
                      <a:r>
                        <a:rPr lang="en-US" sz="2000" baseline="-25000" dirty="0"/>
                        <a:t>2</a:t>
                      </a:r>
                      <a:r>
                        <a:rPr lang="en-US" sz="2000" dirty="0"/>
                        <a:t>)cl</a:t>
                      </a:r>
                      <a:r>
                        <a:rPr lang="en-US" sz="2000" baseline="-25000" dirty="0"/>
                        <a:t>2</a:t>
                      </a:r>
                      <a:r>
                        <a:rPr lang="en-US" sz="2000" dirty="0"/>
                        <a:t>]cl</a:t>
                      </a:r>
                      <a:endParaRPr lang="en-US" sz="1600" dirty="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endParaRPr lang="en-US" sz="2000">
                        <a:latin typeface="Times New Roman"/>
                        <a:ea typeface="Times New Roman"/>
                        <a:cs typeface="Times New Roman"/>
                      </a:endParaRPr>
                    </a:p>
                  </a:txBody>
                  <a:tcPr marL="70327" marR="70327" marT="0" marB="0"/>
                </a:tc>
                <a:tc>
                  <a:txBody>
                    <a:bodyPr/>
                    <a:lstStyle/>
                    <a:p>
                      <a:pPr marL="0" marR="0" algn="ctr">
                        <a:lnSpc>
                          <a:spcPct val="115000"/>
                        </a:lnSpc>
                        <a:spcBef>
                          <a:spcPts val="0"/>
                        </a:spcBef>
                        <a:spcAft>
                          <a:spcPts val="0"/>
                        </a:spcAft>
                      </a:pPr>
                      <a:endParaRPr lang="en-US" sz="2000">
                        <a:latin typeface="Times New Roman"/>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2000" dirty="0" smtClean="0"/>
                        <a:t>22.50 (22.45</a:t>
                      </a:r>
                      <a:r>
                        <a:rPr lang="en-US" sz="2000" dirty="0"/>
                        <a:t>)</a:t>
                      </a:r>
                      <a:endParaRPr lang="en-US" sz="1600" dirty="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2000" dirty="0" smtClean="0"/>
                        <a:t>1.66 (1.65</a:t>
                      </a:r>
                      <a:r>
                        <a:rPr lang="en-US" sz="2000" dirty="0"/>
                        <a:t>)</a:t>
                      </a:r>
                      <a:endParaRPr lang="en-US" sz="1600" dirty="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2000" dirty="0" smtClean="0"/>
                        <a:t>10.33 (10.31</a:t>
                      </a:r>
                      <a:r>
                        <a:rPr lang="en-US" sz="2000" dirty="0"/>
                        <a:t>)</a:t>
                      </a:r>
                      <a:endParaRPr lang="en-US" sz="1600" dirty="0">
                        <a:latin typeface="Calibri"/>
                        <a:ea typeface="Times New Roman"/>
                        <a:cs typeface="Times New Roman"/>
                      </a:endParaRPr>
                    </a:p>
                  </a:txBody>
                  <a:tcPr marL="70327" marR="70327" marT="0" marB="0"/>
                </a:tc>
              </a:tr>
              <a:tr h="352103">
                <a:tc>
                  <a:txBody>
                    <a:bodyPr/>
                    <a:lstStyle/>
                    <a:p>
                      <a:pPr marL="0" marR="0" algn="ctr">
                        <a:lnSpc>
                          <a:spcPct val="115000"/>
                        </a:lnSpc>
                        <a:spcBef>
                          <a:spcPts val="0"/>
                        </a:spcBef>
                        <a:spcAft>
                          <a:spcPts val="0"/>
                        </a:spcAft>
                      </a:pPr>
                      <a:r>
                        <a:rPr lang="en-US" sz="2000"/>
                        <a:t>3</a:t>
                      </a:r>
                      <a:endParaRPr lang="en-US" sz="16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2000"/>
                        <a:t>[Au(L</a:t>
                      </a:r>
                      <a:r>
                        <a:rPr lang="en-US" sz="2000" baseline="-25000"/>
                        <a:t>3</a:t>
                      </a:r>
                      <a:r>
                        <a:rPr lang="en-US" sz="2000"/>
                        <a:t>)cl</a:t>
                      </a:r>
                      <a:r>
                        <a:rPr lang="en-US" sz="2000" baseline="-25000"/>
                        <a:t>2</a:t>
                      </a:r>
                      <a:r>
                        <a:rPr lang="en-US" sz="2000"/>
                        <a:t>]cl</a:t>
                      </a:r>
                      <a:endParaRPr lang="en-US" sz="16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endParaRPr lang="en-US" sz="2000">
                        <a:latin typeface="Times New Roman"/>
                        <a:ea typeface="Times New Roman"/>
                        <a:cs typeface="Times New Roman"/>
                      </a:endParaRPr>
                    </a:p>
                  </a:txBody>
                  <a:tcPr marL="70327" marR="70327" marT="0" marB="0"/>
                </a:tc>
                <a:tc>
                  <a:txBody>
                    <a:bodyPr/>
                    <a:lstStyle/>
                    <a:p>
                      <a:pPr marL="0" marR="0" algn="ctr">
                        <a:lnSpc>
                          <a:spcPct val="115000"/>
                        </a:lnSpc>
                        <a:spcBef>
                          <a:spcPts val="0"/>
                        </a:spcBef>
                        <a:spcAft>
                          <a:spcPts val="0"/>
                        </a:spcAft>
                      </a:pPr>
                      <a:endParaRPr lang="en-US" sz="2000" dirty="0">
                        <a:latin typeface="Times New Roman"/>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2000" dirty="0" smtClean="0"/>
                        <a:t>23.90 (23.85</a:t>
                      </a:r>
                      <a:r>
                        <a:rPr lang="en-US" sz="2000" dirty="0"/>
                        <a:t>)</a:t>
                      </a:r>
                      <a:endParaRPr lang="en-US" sz="1600" dirty="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2000" dirty="0" smtClean="0"/>
                        <a:t>2.10 (2.09</a:t>
                      </a:r>
                      <a:r>
                        <a:rPr lang="en-US" sz="2000" dirty="0"/>
                        <a:t>)</a:t>
                      </a:r>
                      <a:endParaRPr lang="en-US" sz="1600" dirty="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2000" dirty="0" smtClean="0"/>
                        <a:t>10.30 (10.25</a:t>
                      </a:r>
                      <a:r>
                        <a:rPr lang="en-US" sz="2000" dirty="0"/>
                        <a:t>)</a:t>
                      </a:r>
                      <a:endParaRPr lang="en-US" sz="1600" dirty="0">
                        <a:latin typeface="Calibri"/>
                        <a:ea typeface="Times New Roman"/>
                        <a:cs typeface="Times New Roman"/>
                      </a:endParaRPr>
                    </a:p>
                  </a:txBody>
                  <a:tcPr marL="70327" marR="70327" marT="0" marB="0"/>
                </a:tc>
              </a:tr>
              <a:tr h="352103">
                <a:tc>
                  <a:txBody>
                    <a:bodyPr/>
                    <a:lstStyle/>
                    <a:p>
                      <a:pPr marL="0" marR="0" algn="ctr">
                        <a:lnSpc>
                          <a:spcPct val="115000"/>
                        </a:lnSpc>
                        <a:spcBef>
                          <a:spcPts val="0"/>
                        </a:spcBef>
                        <a:spcAft>
                          <a:spcPts val="0"/>
                        </a:spcAft>
                      </a:pPr>
                      <a:r>
                        <a:rPr lang="en-US" sz="2000"/>
                        <a:t>4</a:t>
                      </a:r>
                      <a:endParaRPr lang="en-US" sz="16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2000"/>
                        <a:t>[Au(L</a:t>
                      </a:r>
                      <a:r>
                        <a:rPr lang="en-US" sz="2000" baseline="-25000"/>
                        <a:t>4</a:t>
                      </a:r>
                      <a:r>
                        <a:rPr lang="en-US" sz="2000"/>
                        <a:t>)cl</a:t>
                      </a:r>
                      <a:r>
                        <a:rPr lang="en-US" sz="2000" baseline="-25000"/>
                        <a:t>2</a:t>
                      </a:r>
                      <a:r>
                        <a:rPr lang="en-US" sz="2000"/>
                        <a:t>]cl</a:t>
                      </a:r>
                      <a:endParaRPr lang="en-US" sz="16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endParaRPr lang="en-US" sz="2000">
                        <a:latin typeface="Times New Roman"/>
                        <a:ea typeface="Times New Roman"/>
                        <a:cs typeface="Times New Roman"/>
                      </a:endParaRPr>
                    </a:p>
                  </a:txBody>
                  <a:tcPr marL="70327" marR="70327" marT="0" marB="0"/>
                </a:tc>
                <a:tc>
                  <a:txBody>
                    <a:bodyPr/>
                    <a:lstStyle/>
                    <a:p>
                      <a:pPr marL="0" marR="0" algn="ctr">
                        <a:lnSpc>
                          <a:spcPct val="115000"/>
                        </a:lnSpc>
                        <a:spcBef>
                          <a:spcPts val="0"/>
                        </a:spcBef>
                        <a:spcAft>
                          <a:spcPts val="0"/>
                        </a:spcAft>
                      </a:pPr>
                      <a:endParaRPr lang="en-US" sz="2000">
                        <a:latin typeface="Times New Roman"/>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2000" dirty="0" smtClean="0"/>
                        <a:t>25.35 (25.32</a:t>
                      </a:r>
                      <a:r>
                        <a:rPr lang="en-US" sz="2000" dirty="0"/>
                        <a:t>)</a:t>
                      </a:r>
                      <a:endParaRPr lang="en-US" sz="1600" dirty="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2000" dirty="0" smtClean="0"/>
                        <a:t>2.45 (2.41</a:t>
                      </a:r>
                      <a:r>
                        <a:rPr lang="en-US" sz="2000" dirty="0"/>
                        <a:t>)</a:t>
                      </a:r>
                      <a:endParaRPr lang="en-US" sz="1600" dirty="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2000" dirty="0" smtClean="0"/>
                        <a:t>9.81 (9.79</a:t>
                      </a:r>
                      <a:r>
                        <a:rPr lang="en-US" sz="2000" dirty="0"/>
                        <a:t>)</a:t>
                      </a:r>
                      <a:endParaRPr lang="en-US" sz="1600" dirty="0">
                        <a:latin typeface="Calibri"/>
                        <a:ea typeface="Times New Roman"/>
                        <a:cs typeface="Times New Roman"/>
                      </a:endParaRPr>
                    </a:p>
                  </a:txBody>
                  <a:tcPr marL="70327" marR="70327" marT="0" marB="0"/>
                </a:tc>
              </a:tr>
              <a:tr h="352103">
                <a:tc>
                  <a:txBody>
                    <a:bodyPr/>
                    <a:lstStyle/>
                    <a:p>
                      <a:pPr marL="0" marR="0" algn="ctr">
                        <a:lnSpc>
                          <a:spcPct val="115000"/>
                        </a:lnSpc>
                        <a:spcBef>
                          <a:spcPts val="0"/>
                        </a:spcBef>
                        <a:spcAft>
                          <a:spcPts val="0"/>
                        </a:spcAft>
                      </a:pPr>
                      <a:r>
                        <a:rPr lang="en-US" sz="2000"/>
                        <a:t>5</a:t>
                      </a:r>
                      <a:endParaRPr lang="en-US" sz="16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2000"/>
                        <a:t>[Au(L</a:t>
                      </a:r>
                      <a:r>
                        <a:rPr lang="en-US" sz="2000" baseline="-25000"/>
                        <a:t>5</a:t>
                      </a:r>
                      <a:r>
                        <a:rPr lang="en-US" sz="2000"/>
                        <a:t>)cl</a:t>
                      </a:r>
                      <a:r>
                        <a:rPr lang="en-US" sz="2000" baseline="-25000"/>
                        <a:t>2</a:t>
                      </a:r>
                      <a:r>
                        <a:rPr lang="en-US" sz="2000"/>
                        <a:t>]cl</a:t>
                      </a:r>
                      <a:endParaRPr lang="en-US" sz="16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endParaRPr lang="en-US" sz="2000">
                        <a:latin typeface="Times New Roman"/>
                        <a:ea typeface="Times New Roman"/>
                        <a:cs typeface="Times New Roman"/>
                      </a:endParaRPr>
                    </a:p>
                  </a:txBody>
                  <a:tcPr marL="70327" marR="70327" marT="0" marB="0"/>
                </a:tc>
                <a:tc>
                  <a:txBody>
                    <a:bodyPr/>
                    <a:lstStyle/>
                    <a:p>
                      <a:pPr marL="0" marR="0" algn="ctr">
                        <a:lnSpc>
                          <a:spcPct val="115000"/>
                        </a:lnSpc>
                        <a:spcBef>
                          <a:spcPts val="0"/>
                        </a:spcBef>
                        <a:spcAft>
                          <a:spcPts val="0"/>
                        </a:spcAft>
                      </a:pPr>
                      <a:endParaRPr lang="en-US" sz="2000" dirty="0">
                        <a:latin typeface="Times New Roman"/>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2000" dirty="0" smtClean="0"/>
                        <a:t>31.05 (31.45</a:t>
                      </a:r>
                      <a:r>
                        <a:rPr lang="en-US" sz="2000" dirty="0"/>
                        <a:t>)</a:t>
                      </a:r>
                      <a:endParaRPr lang="en-US" sz="1600" dirty="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2000" dirty="0" smtClean="0"/>
                        <a:t>2.39 (2.38</a:t>
                      </a:r>
                      <a:r>
                        <a:rPr lang="en-US" sz="2000" dirty="0"/>
                        <a:t>)</a:t>
                      </a:r>
                      <a:endParaRPr lang="en-US" sz="1600" dirty="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2000" dirty="0" smtClean="0"/>
                        <a:t>9.36 (9.31</a:t>
                      </a:r>
                      <a:r>
                        <a:rPr lang="en-US" sz="2000" dirty="0"/>
                        <a:t>)</a:t>
                      </a:r>
                      <a:endParaRPr lang="en-US" sz="1600" dirty="0">
                        <a:latin typeface="Calibri"/>
                        <a:ea typeface="Times New Roman"/>
                        <a:cs typeface="Times New Roman"/>
                      </a:endParaRPr>
                    </a:p>
                  </a:txBody>
                  <a:tcPr marL="70327" marR="70327" marT="0" marB="0"/>
                </a:tc>
              </a:tr>
              <a:tr h="352103">
                <a:tc>
                  <a:txBody>
                    <a:bodyPr/>
                    <a:lstStyle/>
                    <a:p>
                      <a:pPr marL="0" marR="0" algn="ctr">
                        <a:lnSpc>
                          <a:spcPct val="115000"/>
                        </a:lnSpc>
                        <a:spcBef>
                          <a:spcPts val="0"/>
                        </a:spcBef>
                        <a:spcAft>
                          <a:spcPts val="0"/>
                        </a:spcAft>
                      </a:pPr>
                      <a:r>
                        <a:rPr lang="en-US" sz="2000"/>
                        <a:t>6</a:t>
                      </a:r>
                      <a:endParaRPr lang="en-US" sz="16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2000"/>
                        <a:t>[Au(L</a:t>
                      </a:r>
                      <a:r>
                        <a:rPr lang="en-US" sz="2000" baseline="-25000"/>
                        <a:t>6</a:t>
                      </a:r>
                      <a:r>
                        <a:rPr lang="en-US" sz="2000"/>
                        <a:t>)cl</a:t>
                      </a:r>
                      <a:r>
                        <a:rPr lang="en-US" sz="2000" baseline="-25000"/>
                        <a:t>2</a:t>
                      </a:r>
                      <a:r>
                        <a:rPr lang="en-US" sz="2000"/>
                        <a:t>]cl</a:t>
                      </a:r>
                      <a:endParaRPr lang="en-US" sz="16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endParaRPr lang="en-US" sz="2000">
                        <a:latin typeface="Times New Roman"/>
                        <a:ea typeface="Times New Roman"/>
                        <a:cs typeface="Times New Roman"/>
                      </a:endParaRPr>
                    </a:p>
                  </a:txBody>
                  <a:tcPr marL="70327" marR="70327" marT="0" marB="0"/>
                </a:tc>
                <a:tc>
                  <a:txBody>
                    <a:bodyPr/>
                    <a:lstStyle/>
                    <a:p>
                      <a:pPr marL="0" marR="0" algn="ctr">
                        <a:lnSpc>
                          <a:spcPct val="115000"/>
                        </a:lnSpc>
                        <a:spcBef>
                          <a:spcPts val="0"/>
                        </a:spcBef>
                        <a:spcAft>
                          <a:spcPts val="0"/>
                        </a:spcAft>
                      </a:pPr>
                      <a:endParaRPr lang="en-US" sz="2000">
                        <a:latin typeface="Times New Roman"/>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2000" dirty="0" smtClean="0"/>
                        <a:t>31.47 (31.45</a:t>
                      </a:r>
                      <a:r>
                        <a:rPr lang="en-US" sz="2000" dirty="0"/>
                        <a:t>)</a:t>
                      </a:r>
                      <a:endParaRPr lang="en-US" sz="1600" dirty="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2000" dirty="0" smtClean="0"/>
                        <a:t>2.46 (2.41</a:t>
                      </a:r>
                      <a:r>
                        <a:rPr lang="en-US" sz="2000" dirty="0"/>
                        <a:t>)</a:t>
                      </a:r>
                      <a:endParaRPr lang="en-US" sz="1600" dirty="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2000" dirty="0" smtClean="0"/>
                        <a:t>9.25 (9.22</a:t>
                      </a:r>
                      <a:r>
                        <a:rPr lang="en-US" sz="2000" dirty="0"/>
                        <a:t>)</a:t>
                      </a:r>
                      <a:endParaRPr lang="en-US" sz="1600" dirty="0">
                        <a:latin typeface="Calibri"/>
                        <a:ea typeface="Times New Roman"/>
                        <a:cs typeface="Times New Roman"/>
                      </a:endParaRPr>
                    </a:p>
                  </a:txBody>
                  <a:tcPr marL="70327" marR="70327" marT="0" marB="0"/>
                </a:tc>
              </a:tr>
              <a:tr h="352103">
                <a:tc>
                  <a:txBody>
                    <a:bodyPr/>
                    <a:lstStyle/>
                    <a:p>
                      <a:pPr marL="0" marR="0" algn="ctr">
                        <a:lnSpc>
                          <a:spcPct val="115000"/>
                        </a:lnSpc>
                        <a:spcBef>
                          <a:spcPts val="0"/>
                        </a:spcBef>
                        <a:spcAft>
                          <a:spcPts val="0"/>
                        </a:spcAft>
                      </a:pPr>
                      <a:r>
                        <a:rPr lang="en-US" sz="2000" dirty="0"/>
                        <a:t>7</a:t>
                      </a:r>
                      <a:endParaRPr lang="en-US" sz="1600" dirty="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2000"/>
                        <a:t>[Au(L</a:t>
                      </a:r>
                      <a:r>
                        <a:rPr lang="en-US" sz="2000" baseline="-25000"/>
                        <a:t>7</a:t>
                      </a:r>
                      <a:r>
                        <a:rPr lang="en-US" sz="2000"/>
                        <a:t>)cl</a:t>
                      </a:r>
                      <a:r>
                        <a:rPr lang="en-US" sz="2000" baseline="-25000"/>
                        <a:t>2</a:t>
                      </a:r>
                      <a:r>
                        <a:rPr lang="en-US" sz="2000"/>
                        <a:t>]cl</a:t>
                      </a:r>
                      <a:endParaRPr lang="en-US" sz="16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endParaRPr lang="en-US" sz="2000" dirty="0">
                        <a:latin typeface="Times New Roman"/>
                        <a:ea typeface="Times New Roman"/>
                        <a:cs typeface="Times New Roman"/>
                      </a:endParaRPr>
                    </a:p>
                  </a:txBody>
                  <a:tcPr marL="70327" marR="70327" marT="0" marB="0"/>
                </a:tc>
                <a:tc>
                  <a:txBody>
                    <a:bodyPr/>
                    <a:lstStyle/>
                    <a:p>
                      <a:pPr marL="0" marR="0" algn="ctr">
                        <a:lnSpc>
                          <a:spcPct val="115000"/>
                        </a:lnSpc>
                        <a:spcBef>
                          <a:spcPts val="0"/>
                        </a:spcBef>
                        <a:spcAft>
                          <a:spcPts val="0"/>
                        </a:spcAft>
                      </a:pPr>
                      <a:endParaRPr lang="en-US" sz="2000">
                        <a:latin typeface="Times New Roman"/>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2000" dirty="0" smtClean="0"/>
                        <a:t>31.29 (31.25</a:t>
                      </a:r>
                      <a:r>
                        <a:rPr lang="en-US" sz="2000" dirty="0"/>
                        <a:t>)</a:t>
                      </a:r>
                      <a:endParaRPr lang="en-US" sz="1600" dirty="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2000" dirty="0" smtClean="0"/>
                        <a:t>3.15 (3.11</a:t>
                      </a:r>
                      <a:r>
                        <a:rPr lang="en-US" sz="2000" dirty="0"/>
                        <a:t>)</a:t>
                      </a:r>
                      <a:endParaRPr lang="en-US" sz="1600" dirty="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2000" dirty="0" smtClean="0"/>
                        <a:t>8.91 (8.89</a:t>
                      </a:r>
                      <a:r>
                        <a:rPr lang="en-US" sz="2000" dirty="0"/>
                        <a:t>)</a:t>
                      </a:r>
                      <a:endParaRPr lang="en-US" sz="1600" dirty="0">
                        <a:latin typeface="Calibri"/>
                        <a:ea typeface="Times New Roman"/>
                        <a:cs typeface="Times New Roman"/>
                      </a:endParaRPr>
                    </a:p>
                  </a:txBody>
                  <a:tcPr marL="70327" marR="70327" marT="0" marB="0"/>
                </a:tc>
              </a:tr>
            </a:tbl>
          </a:graphicData>
        </a:graphic>
      </p:graphicFrame>
    </p:spTree>
    <p:extLst>
      <p:ext uri="{BB962C8B-B14F-4D97-AF65-F5344CB8AC3E}">
        <p14:creationId xmlns="" xmlns:p14="http://schemas.microsoft.com/office/powerpoint/2010/main" val="578465447"/>
      </p:ext>
    </p:extLst>
  </p:cSld>
  <p:clrMapOvr>
    <a:masterClrMapping/>
  </p:clrMapOvr>
  <p:transition spd="slow">
    <p:sndAc>
      <p:stSnd>
        <p:snd r:embed="rId2" name="explode.wav"/>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 xmlns:p14="http://schemas.microsoft.com/office/powerpoint/2010/main" val="1464932336"/>
              </p:ext>
            </p:extLst>
          </p:nvPr>
        </p:nvGraphicFramePr>
        <p:xfrm>
          <a:off x="0" y="457200"/>
          <a:ext cx="8839199" cy="45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202406" y="1219200"/>
            <a:ext cx="9601200" cy="1138773"/>
          </a:xfrm>
          <a:prstGeom prst="rect">
            <a:avLst/>
          </a:prstGeom>
          <a:noFill/>
        </p:spPr>
        <p:txBody>
          <a:bodyPr wrap="square" rtlCol="0">
            <a:spAutoFit/>
          </a:bodyPr>
          <a:lstStyle/>
          <a:p>
            <a:pPr indent="457200" fontAlgn="base">
              <a:spcBef>
                <a:spcPct val="0"/>
              </a:spcBef>
              <a:spcAft>
                <a:spcPct val="0"/>
              </a:spcAft>
              <a:tabLst>
                <a:tab pos="2971800" algn="ctr"/>
              </a:tabLst>
            </a:pPr>
            <a:r>
              <a:rPr lang="en-US" sz="1700" dirty="0">
                <a:latin typeface="Calibri" pitchFamily="34" charset="0"/>
                <a:ea typeface="Times New Roman" pitchFamily="18" charset="0"/>
                <a:cs typeface="Calibri" pitchFamily="34" charset="0"/>
              </a:rPr>
              <a:t>Where </a:t>
            </a:r>
            <a:r>
              <a:rPr lang="en-US" sz="1700" dirty="0" smtClean="0">
                <a:latin typeface="Calibri" pitchFamily="34" charset="0"/>
                <a:ea typeface="Times New Roman" pitchFamily="18" charset="0"/>
                <a:cs typeface="Calibri" pitchFamily="34" charset="0"/>
              </a:rPr>
              <a:t> L</a:t>
            </a:r>
            <a:r>
              <a:rPr lang="en-US" sz="1700" baseline="-30000" dirty="0" smtClean="0">
                <a:latin typeface="Calibri" pitchFamily="34" charset="0"/>
                <a:ea typeface="Times New Roman" pitchFamily="18" charset="0"/>
                <a:cs typeface="Calibri" pitchFamily="34" charset="0"/>
              </a:rPr>
              <a:t>1</a:t>
            </a:r>
            <a:r>
              <a:rPr lang="en-US" sz="1700" dirty="0" smtClean="0">
                <a:latin typeface="Calibri" pitchFamily="34" charset="0"/>
                <a:ea typeface="Times New Roman" pitchFamily="18" charset="0"/>
                <a:cs typeface="Calibri" pitchFamily="34" charset="0"/>
              </a:rPr>
              <a:t>  </a:t>
            </a:r>
            <a:r>
              <a:rPr lang="en-US" sz="1700" dirty="0">
                <a:latin typeface="Calibri" pitchFamily="34" charset="0"/>
                <a:ea typeface="Times New Roman" pitchFamily="18" charset="0"/>
                <a:cs typeface="Calibri" pitchFamily="34" charset="0"/>
              </a:rPr>
              <a:t>= </a:t>
            </a:r>
            <a:r>
              <a:rPr lang="en-US" sz="1700" dirty="0" err="1">
                <a:latin typeface="Calibri" pitchFamily="34" charset="0"/>
                <a:ea typeface="Times New Roman" pitchFamily="18" charset="0"/>
                <a:cs typeface="Calibri" pitchFamily="34" charset="0"/>
              </a:rPr>
              <a:t>Istatin</a:t>
            </a:r>
            <a:r>
              <a:rPr lang="en-US" sz="1700" dirty="0">
                <a:latin typeface="Calibri" pitchFamily="34" charset="0"/>
                <a:ea typeface="Times New Roman" pitchFamily="18" charset="0"/>
                <a:cs typeface="Calibri" pitchFamily="34" charset="0"/>
              </a:rPr>
              <a:t> TSC,  	L</a:t>
            </a:r>
            <a:r>
              <a:rPr lang="en-US" sz="1700" baseline="-30000" dirty="0">
                <a:latin typeface="Calibri" pitchFamily="34" charset="0"/>
                <a:ea typeface="Times New Roman" pitchFamily="18" charset="0"/>
                <a:cs typeface="Calibri" pitchFamily="34" charset="0"/>
              </a:rPr>
              <a:t>2</a:t>
            </a:r>
            <a:r>
              <a:rPr lang="en-US" sz="1700" dirty="0">
                <a:latin typeface="Calibri" pitchFamily="34" charset="0"/>
                <a:ea typeface="Times New Roman" pitchFamily="18" charset="0"/>
                <a:cs typeface="Calibri" pitchFamily="34" charset="0"/>
              </a:rPr>
              <a:t>  = </a:t>
            </a:r>
            <a:r>
              <a:rPr lang="en-US" sz="1700" dirty="0" err="1">
                <a:latin typeface="Calibri" pitchFamily="34" charset="0"/>
                <a:ea typeface="Times New Roman" pitchFamily="18" charset="0"/>
                <a:cs typeface="Calibri" pitchFamily="34" charset="0"/>
              </a:rPr>
              <a:t>Istatin</a:t>
            </a:r>
            <a:r>
              <a:rPr lang="en-US" sz="1700" dirty="0">
                <a:latin typeface="Calibri" pitchFamily="34" charset="0"/>
                <a:ea typeface="Times New Roman" pitchFamily="18" charset="0"/>
                <a:cs typeface="Calibri" pitchFamily="34" charset="0"/>
              </a:rPr>
              <a:t> methyl TSC,  L</a:t>
            </a:r>
            <a:r>
              <a:rPr lang="en-US" sz="1700" baseline="-30000" dirty="0">
                <a:latin typeface="Calibri" pitchFamily="34" charset="0"/>
                <a:ea typeface="Times New Roman" pitchFamily="18" charset="0"/>
                <a:cs typeface="Calibri" pitchFamily="34" charset="0"/>
              </a:rPr>
              <a:t>3</a:t>
            </a:r>
            <a:r>
              <a:rPr lang="en-US" sz="1700" dirty="0">
                <a:latin typeface="Calibri" pitchFamily="34" charset="0"/>
                <a:ea typeface="Times New Roman" pitchFamily="18" charset="0"/>
                <a:cs typeface="Calibri" pitchFamily="34" charset="0"/>
              </a:rPr>
              <a:t>  = </a:t>
            </a:r>
            <a:r>
              <a:rPr lang="en-US" sz="1700" dirty="0" err="1">
                <a:latin typeface="Calibri" pitchFamily="34" charset="0"/>
                <a:ea typeface="Times New Roman" pitchFamily="18" charset="0"/>
                <a:cs typeface="Calibri" pitchFamily="34" charset="0"/>
              </a:rPr>
              <a:t>Istatin</a:t>
            </a:r>
            <a:r>
              <a:rPr lang="en-US" sz="1700" dirty="0">
                <a:latin typeface="Calibri" pitchFamily="34" charset="0"/>
                <a:ea typeface="Times New Roman" pitchFamily="18" charset="0"/>
                <a:cs typeface="Calibri" pitchFamily="34" charset="0"/>
              </a:rPr>
              <a:t> Methyl TSC,      L</a:t>
            </a:r>
            <a:r>
              <a:rPr lang="en-US" sz="1700" baseline="-30000" dirty="0">
                <a:latin typeface="Calibri" pitchFamily="34" charset="0"/>
                <a:ea typeface="Times New Roman" pitchFamily="18" charset="0"/>
                <a:cs typeface="Calibri" pitchFamily="34" charset="0"/>
              </a:rPr>
              <a:t>4</a:t>
            </a:r>
            <a:r>
              <a:rPr lang="en-US" sz="1700" dirty="0">
                <a:latin typeface="Calibri" pitchFamily="34" charset="0"/>
                <a:ea typeface="Times New Roman" pitchFamily="18" charset="0"/>
                <a:cs typeface="Calibri" pitchFamily="34" charset="0"/>
              </a:rPr>
              <a:t>  = </a:t>
            </a:r>
            <a:r>
              <a:rPr lang="en-US" sz="1700" dirty="0" err="1">
                <a:latin typeface="Calibri" pitchFamily="34" charset="0"/>
                <a:ea typeface="Times New Roman" pitchFamily="18" charset="0"/>
                <a:cs typeface="Calibri" pitchFamily="34" charset="0"/>
              </a:rPr>
              <a:t>Istatin</a:t>
            </a:r>
            <a:r>
              <a:rPr lang="en-US" sz="1700" dirty="0">
                <a:latin typeface="Calibri" pitchFamily="34" charset="0"/>
                <a:ea typeface="Times New Roman" pitchFamily="18" charset="0"/>
                <a:cs typeface="Calibri" pitchFamily="34" charset="0"/>
              </a:rPr>
              <a:t> isopropyl </a:t>
            </a:r>
            <a:r>
              <a:rPr lang="en-US" sz="1700" dirty="0" smtClean="0">
                <a:latin typeface="Calibri" pitchFamily="34" charset="0"/>
                <a:ea typeface="Times New Roman" pitchFamily="18" charset="0"/>
                <a:cs typeface="Calibri" pitchFamily="34" charset="0"/>
              </a:rPr>
              <a:t>T</a:t>
            </a:r>
          </a:p>
          <a:p>
            <a:pPr indent="457200" fontAlgn="base">
              <a:spcBef>
                <a:spcPct val="0"/>
              </a:spcBef>
              <a:spcAft>
                <a:spcPct val="0"/>
              </a:spcAft>
              <a:tabLst>
                <a:tab pos="2971800" algn="ctr"/>
              </a:tabLst>
            </a:pPr>
            <a:r>
              <a:rPr lang="en-US" sz="1700" dirty="0">
                <a:latin typeface="Calibri" pitchFamily="34" charset="0"/>
                <a:ea typeface="Times New Roman" pitchFamily="18" charset="0"/>
                <a:cs typeface="Calibri" pitchFamily="34" charset="0"/>
              </a:rPr>
              <a:t> </a:t>
            </a:r>
            <a:r>
              <a:rPr lang="en-US" sz="1700" dirty="0" smtClean="0">
                <a:latin typeface="Calibri" pitchFamily="34" charset="0"/>
                <a:ea typeface="Times New Roman" pitchFamily="18" charset="0"/>
                <a:cs typeface="Calibri" pitchFamily="34" charset="0"/>
              </a:rPr>
              <a:t>              L</a:t>
            </a:r>
            <a:r>
              <a:rPr lang="en-US" sz="1700" baseline="-30000" dirty="0" smtClean="0">
                <a:latin typeface="Calibri" pitchFamily="34" charset="0"/>
                <a:ea typeface="Times New Roman" pitchFamily="18" charset="0"/>
                <a:cs typeface="Calibri" pitchFamily="34" charset="0"/>
              </a:rPr>
              <a:t>5</a:t>
            </a:r>
            <a:r>
              <a:rPr lang="en-US" sz="1700" dirty="0" smtClean="0">
                <a:latin typeface="Calibri" pitchFamily="34" charset="0"/>
                <a:ea typeface="Times New Roman" pitchFamily="18" charset="0"/>
                <a:cs typeface="Calibri" pitchFamily="34" charset="0"/>
              </a:rPr>
              <a:t>  </a:t>
            </a:r>
            <a:r>
              <a:rPr lang="en-US" sz="1700" dirty="0">
                <a:latin typeface="Calibri" pitchFamily="34" charset="0"/>
                <a:ea typeface="Times New Roman" pitchFamily="18" charset="0"/>
                <a:cs typeface="Calibri" pitchFamily="34" charset="0"/>
              </a:rPr>
              <a:t>= </a:t>
            </a:r>
            <a:r>
              <a:rPr lang="en-US" sz="1700" dirty="0" err="1">
                <a:latin typeface="Calibri" pitchFamily="34" charset="0"/>
                <a:ea typeface="Times New Roman" pitchFamily="18" charset="0"/>
                <a:cs typeface="Calibri" pitchFamily="34" charset="0"/>
              </a:rPr>
              <a:t>Istatin</a:t>
            </a:r>
            <a:r>
              <a:rPr lang="en-US" sz="1700" dirty="0">
                <a:latin typeface="Calibri" pitchFamily="34" charset="0"/>
                <a:ea typeface="Times New Roman" pitchFamily="18" charset="0"/>
                <a:cs typeface="Calibri" pitchFamily="34" charset="0"/>
              </a:rPr>
              <a:t> benzyl TSC L</a:t>
            </a:r>
            <a:r>
              <a:rPr lang="en-US" sz="1700" baseline="-30000" dirty="0">
                <a:latin typeface="Calibri" pitchFamily="34" charset="0"/>
                <a:ea typeface="Times New Roman" pitchFamily="18" charset="0"/>
                <a:cs typeface="Calibri" pitchFamily="34" charset="0"/>
              </a:rPr>
              <a:t>6</a:t>
            </a:r>
            <a:r>
              <a:rPr lang="en-US" sz="1700" dirty="0">
                <a:latin typeface="Calibri" pitchFamily="34" charset="0"/>
                <a:ea typeface="Times New Roman" pitchFamily="18" charset="0"/>
                <a:cs typeface="Calibri" pitchFamily="34" charset="0"/>
              </a:rPr>
              <a:t>  = </a:t>
            </a:r>
            <a:r>
              <a:rPr lang="en-US" sz="1700" dirty="0" err="1">
                <a:latin typeface="Calibri" pitchFamily="34" charset="0"/>
                <a:ea typeface="Times New Roman" pitchFamily="18" charset="0"/>
                <a:cs typeface="Calibri" pitchFamily="34" charset="0"/>
              </a:rPr>
              <a:t>Istatin</a:t>
            </a:r>
            <a:r>
              <a:rPr lang="en-US" sz="1700" dirty="0">
                <a:latin typeface="Calibri" pitchFamily="34" charset="0"/>
                <a:ea typeface="Times New Roman" pitchFamily="18" charset="0"/>
                <a:cs typeface="Calibri" pitchFamily="34" charset="0"/>
              </a:rPr>
              <a:t> </a:t>
            </a:r>
            <a:r>
              <a:rPr lang="en-US" sz="1700" dirty="0" err="1">
                <a:latin typeface="Calibri" pitchFamily="34" charset="0"/>
                <a:ea typeface="Times New Roman" pitchFamily="18" charset="0"/>
                <a:cs typeface="Calibri" pitchFamily="34" charset="0"/>
              </a:rPr>
              <a:t>Paratolyl</a:t>
            </a:r>
            <a:r>
              <a:rPr lang="en-US" sz="1700" dirty="0">
                <a:latin typeface="Calibri" pitchFamily="34" charset="0"/>
                <a:ea typeface="Times New Roman" pitchFamily="18" charset="0"/>
                <a:cs typeface="Calibri" pitchFamily="34" charset="0"/>
              </a:rPr>
              <a:t> </a:t>
            </a:r>
            <a:r>
              <a:rPr lang="en-US" sz="1700" dirty="0" smtClean="0">
                <a:latin typeface="Calibri" pitchFamily="34" charset="0"/>
                <a:ea typeface="Times New Roman" pitchFamily="18" charset="0"/>
                <a:cs typeface="Calibri" pitchFamily="34" charset="0"/>
              </a:rPr>
              <a:t>TSC </a:t>
            </a:r>
            <a:r>
              <a:rPr lang="en-US" sz="1700" dirty="0">
                <a:latin typeface="Calibri" pitchFamily="34" charset="0"/>
                <a:ea typeface="Times New Roman" pitchFamily="18" charset="0"/>
                <a:cs typeface="Calibri" pitchFamily="34" charset="0"/>
              </a:rPr>
              <a:t>	L</a:t>
            </a:r>
            <a:r>
              <a:rPr lang="en-US" sz="1700" baseline="-30000" dirty="0">
                <a:latin typeface="Calibri" pitchFamily="34" charset="0"/>
                <a:ea typeface="Times New Roman" pitchFamily="18" charset="0"/>
                <a:cs typeface="Calibri" pitchFamily="34" charset="0"/>
              </a:rPr>
              <a:t>7</a:t>
            </a:r>
            <a:r>
              <a:rPr lang="en-US" sz="1700" dirty="0">
                <a:latin typeface="Calibri" pitchFamily="34" charset="0"/>
                <a:ea typeface="Times New Roman" pitchFamily="18" charset="0"/>
                <a:cs typeface="Calibri" pitchFamily="34" charset="0"/>
              </a:rPr>
              <a:t>  = </a:t>
            </a:r>
            <a:r>
              <a:rPr lang="en-US" sz="1700" dirty="0" err="1">
                <a:latin typeface="Calibri" pitchFamily="34" charset="0"/>
                <a:ea typeface="Times New Roman" pitchFamily="18" charset="0"/>
                <a:cs typeface="Calibri" pitchFamily="34" charset="0"/>
              </a:rPr>
              <a:t>Istatin</a:t>
            </a:r>
            <a:r>
              <a:rPr lang="en-US" sz="1700" dirty="0">
                <a:latin typeface="Calibri" pitchFamily="34" charset="0"/>
                <a:ea typeface="Times New Roman" pitchFamily="18" charset="0"/>
                <a:cs typeface="Calibri" pitchFamily="34" charset="0"/>
              </a:rPr>
              <a:t> </a:t>
            </a:r>
            <a:r>
              <a:rPr lang="en-US" sz="1700" dirty="0" err="1">
                <a:latin typeface="Calibri" pitchFamily="34" charset="0"/>
                <a:ea typeface="Times New Roman" pitchFamily="18" charset="0"/>
                <a:cs typeface="Calibri" pitchFamily="34" charset="0"/>
              </a:rPr>
              <a:t>cyclohexyl</a:t>
            </a:r>
            <a:r>
              <a:rPr lang="en-US" sz="1700" dirty="0">
                <a:latin typeface="Calibri" pitchFamily="34" charset="0"/>
                <a:ea typeface="Times New Roman" pitchFamily="18" charset="0"/>
                <a:cs typeface="Calibri" pitchFamily="34" charset="0"/>
              </a:rPr>
              <a:t> </a:t>
            </a:r>
            <a:r>
              <a:rPr lang="en-US" sz="1700" dirty="0" smtClean="0">
                <a:latin typeface="Calibri" pitchFamily="34" charset="0"/>
                <a:ea typeface="Times New Roman" pitchFamily="18" charset="0"/>
                <a:cs typeface="Calibri" pitchFamily="34" charset="0"/>
              </a:rPr>
              <a:t>TSC</a:t>
            </a:r>
          </a:p>
          <a:p>
            <a:pPr indent="457200" fontAlgn="base">
              <a:spcBef>
                <a:spcPct val="0"/>
              </a:spcBef>
              <a:spcAft>
                <a:spcPct val="0"/>
              </a:spcAft>
              <a:tabLst>
                <a:tab pos="2971800" algn="ctr"/>
              </a:tabLst>
            </a:pPr>
            <a:endParaRPr lang="en-US" sz="1700" dirty="0">
              <a:latin typeface="Calibri" pitchFamily="34" charset="0"/>
              <a:cs typeface="Calibri" pitchFamily="34" charset="0"/>
            </a:endParaRPr>
          </a:p>
          <a:p>
            <a:r>
              <a:rPr lang="en-US" sz="1700" b="1" u="sng" dirty="0">
                <a:solidFill>
                  <a:srgbClr val="FF0000"/>
                </a:solidFill>
                <a:latin typeface="Calibri" pitchFamily="34" charset="0"/>
                <a:cs typeface="Calibri" pitchFamily="34" charset="0"/>
              </a:rPr>
              <a:t>IR </a:t>
            </a:r>
            <a:r>
              <a:rPr lang="en-US" sz="1700" b="1" u="sng" dirty="0" smtClean="0">
                <a:solidFill>
                  <a:srgbClr val="FF0000"/>
                </a:solidFill>
                <a:latin typeface="Calibri" pitchFamily="34" charset="0"/>
                <a:cs typeface="Calibri" pitchFamily="34" charset="0"/>
              </a:rPr>
              <a:t>Spectra:</a:t>
            </a:r>
            <a:r>
              <a:rPr lang="en-US" sz="1700" b="1" dirty="0" smtClean="0">
                <a:solidFill>
                  <a:srgbClr val="FF0000"/>
                </a:solidFill>
                <a:latin typeface="Calibri" pitchFamily="34" charset="0"/>
                <a:cs typeface="Calibri" pitchFamily="34" charset="0"/>
              </a:rPr>
              <a:t>  </a:t>
            </a:r>
            <a:r>
              <a:rPr lang="en-US" sz="1700" dirty="0" smtClean="0">
                <a:latin typeface="Calibri" pitchFamily="34" charset="0"/>
                <a:cs typeface="Calibri" pitchFamily="34" charset="0"/>
              </a:rPr>
              <a:t>Table </a:t>
            </a:r>
            <a:r>
              <a:rPr lang="en-US" sz="1700" dirty="0">
                <a:latin typeface="Calibri" pitchFamily="34" charset="0"/>
                <a:cs typeface="Calibri" pitchFamily="34" charset="0"/>
              </a:rPr>
              <a:t>2 important  bands (cm</a:t>
            </a:r>
            <a:r>
              <a:rPr lang="en-US" sz="1700" baseline="30000" dirty="0">
                <a:latin typeface="Calibri" pitchFamily="34" charset="0"/>
                <a:cs typeface="Calibri" pitchFamily="34" charset="0"/>
              </a:rPr>
              <a:t>1</a:t>
            </a:r>
            <a:r>
              <a:rPr lang="en-US" sz="1700" dirty="0">
                <a:latin typeface="Calibri" pitchFamily="34" charset="0"/>
                <a:cs typeface="Calibri" pitchFamily="34" charset="0"/>
              </a:rPr>
              <a:t> ) in the IR spectra of the Au (III)-</a:t>
            </a:r>
            <a:r>
              <a:rPr lang="en-US" sz="1700" dirty="0" err="1">
                <a:latin typeface="Calibri" pitchFamily="34" charset="0"/>
                <a:cs typeface="Calibri" pitchFamily="34" charset="0"/>
              </a:rPr>
              <a:t>Isatin</a:t>
            </a:r>
            <a:r>
              <a:rPr lang="en-US" sz="1700" dirty="0">
                <a:latin typeface="Calibri" pitchFamily="34" charset="0"/>
                <a:cs typeface="Calibri" pitchFamily="34" charset="0"/>
              </a:rPr>
              <a:t> TSC complexes</a:t>
            </a:r>
            <a:r>
              <a:rPr lang="en-US" sz="1700" dirty="0" smtClean="0">
                <a:latin typeface="Calibri" pitchFamily="34" charset="0"/>
                <a:cs typeface="Calibri" pitchFamily="34" charset="0"/>
              </a:rPr>
              <a:t>:</a:t>
            </a:r>
            <a:endParaRPr lang="en-US" sz="1700" dirty="0">
              <a:latin typeface="Calibri" pitchFamily="34" charset="0"/>
              <a:cs typeface="Calibri" pitchFamily="34" charset="0"/>
            </a:endParaRPr>
          </a:p>
        </p:txBody>
      </p:sp>
      <p:graphicFrame>
        <p:nvGraphicFramePr>
          <p:cNvPr id="5" name="Table 4"/>
          <p:cNvGraphicFramePr>
            <a:graphicFrameLocks noGrp="1"/>
          </p:cNvGraphicFramePr>
          <p:nvPr>
            <p:extLst>
              <p:ext uri="{D42A27DB-BD31-4B8C-83A1-F6EECF244321}">
                <p14:modId xmlns="" xmlns:p14="http://schemas.microsoft.com/office/powerpoint/2010/main" val="1999333601"/>
              </p:ext>
            </p:extLst>
          </p:nvPr>
        </p:nvGraphicFramePr>
        <p:xfrm>
          <a:off x="278606" y="2566327"/>
          <a:ext cx="9296399" cy="3738080"/>
        </p:xfrm>
        <a:graphic>
          <a:graphicData uri="http://schemas.openxmlformats.org/drawingml/2006/table">
            <a:tbl>
              <a:tblPr firstRow="1" bandRow="1">
                <a:tableStyleId>{08FB837D-C827-4EFA-A057-4D05807E0F7C}</a:tableStyleId>
              </a:tblPr>
              <a:tblGrid>
                <a:gridCol w="1328057"/>
                <a:gridCol w="1328057"/>
                <a:gridCol w="1328057"/>
                <a:gridCol w="1328057"/>
                <a:gridCol w="1328057"/>
                <a:gridCol w="1328057"/>
                <a:gridCol w="1328057"/>
              </a:tblGrid>
              <a:tr h="302984">
                <a:tc>
                  <a:txBody>
                    <a:bodyPr/>
                    <a:lstStyle/>
                    <a:p>
                      <a:pPr marL="0" marR="0" algn="ctr">
                        <a:lnSpc>
                          <a:spcPct val="115000"/>
                        </a:lnSpc>
                        <a:spcBef>
                          <a:spcPts val="0"/>
                        </a:spcBef>
                        <a:spcAft>
                          <a:spcPts val="0"/>
                        </a:spcAft>
                      </a:pPr>
                      <a:r>
                        <a:rPr lang="en-US" sz="1400" dirty="0"/>
                        <a:t>Compound</a:t>
                      </a:r>
                      <a:endParaRPr lang="en-US" sz="1100" dirty="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vNH</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vC=0</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dirty="0" err="1"/>
                        <a:t>vskeleton</a:t>
                      </a:r>
                      <a:endParaRPr lang="en-US" sz="1100" dirty="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vN-N</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dirty="0" err="1"/>
                        <a:t>vCS+CN</a:t>
                      </a:r>
                      <a:endParaRPr lang="en-US" sz="1100" dirty="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vCH+ </a:t>
                      </a:r>
                      <a:endParaRPr lang="en-US" sz="1100">
                        <a:latin typeface="Calibri"/>
                        <a:ea typeface="Times New Roman"/>
                        <a:cs typeface="Times New Roman"/>
                      </a:endParaRPr>
                    </a:p>
                  </a:txBody>
                  <a:tcPr marL="70327" marR="70327" marT="0" marB="0"/>
                </a:tc>
              </a:tr>
              <a:tr h="428016">
                <a:tc>
                  <a:txBody>
                    <a:bodyPr/>
                    <a:lstStyle/>
                    <a:p>
                      <a:pPr marL="0" marR="0" algn="ctr">
                        <a:lnSpc>
                          <a:spcPct val="115000"/>
                        </a:lnSpc>
                        <a:spcBef>
                          <a:spcPts val="0"/>
                        </a:spcBef>
                        <a:spcAft>
                          <a:spcPts val="0"/>
                        </a:spcAft>
                      </a:pPr>
                      <a:r>
                        <a:rPr lang="en-US" sz="1400"/>
                        <a:t>[Au(L</a:t>
                      </a:r>
                      <a:r>
                        <a:rPr lang="en-US" sz="1400" baseline="-25000"/>
                        <a:t>1</a:t>
                      </a:r>
                      <a:r>
                        <a:rPr lang="en-US" sz="1400"/>
                        <a:t>)cl</a:t>
                      </a:r>
                      <a:r>
                        <a:rPr lang="en-US" sz="1400" baseline="-25000"/>
                        <a:t>2</a:t>
                      </a:r>
                      <a:r>
                        <a:rPr lang="en-US" sz="1400"/>
                        <a:t>]cl</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3153</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1694</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1620</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1113</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1280</a:t>
                      </a:r>
                      <a:endParaRPr lang="en-US" sz="1100"/>
                    </a:p>
                    <a:p>
                      <a:pPr marL="0" marR="0" algn="ctr">
                        <a:lnSpc>
                          <a:spcPct val="115000"/>
                        </a:lnSpc>
                        <a:spcBef>
                          <a:spcPts val="0"/>
                        </a:spcBef>
                        <a:spcAft>
                          <a:spcPts val="0"/>
                        </a:spcAft>
                      </a:pPr>
                      <a:r>
                        <a:rPr lang="en-US" sz="1400"/>
                        <a:t>968</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1523</a:t>
                      </a:r>
                      <a:endParaRPr lang="en-US" sz="1100"/>
                    </a:p>
                    <a:p>
                      <a:pPr marL="0" marR="0" algn="ctr">
                        <a:lnSpc>
                          <a:spcPct val="115000"/>
                        </a:lnSpc>
                        <a:spcBef>
                          <a:spcPts val="0"/>
                        </a:spcBef>
                        <a:spcAft>
                          <a:spcPts val="0"/>
                        </a:spcAft>
                      </a:pPr>
                      <a:r>
                        <a:rPr lang="en-US" sz="1400"/>
                        <a:t>1460</a:t>
                      </a:r>
                      <a:endParaRPr lang="en-US" sz="1100">
                        <a:latin typeface="Calibri"/>
                        <a:ea typeface="Times New Roman"/>
                        <a:cs typeface="Times New Roman"/>
                      </a:endParaRPr>
                    </a:p>
                  </a:txBody>
                  <a:tcPr marL="70327" marR="70327" marT="0" marB="0"/>
                </a:tc>
              </a:tr>
              <a:tr h="428016">
                <a:tc>
                  <a:txBody>
                    <a:bodyPr/>
                    <a:lstStyle/>
                    <a:p>
                      <a:pPr marL="0" marR="0" algn="ctr">
                        <a:lnSpc>
                          <a:spcPct val="115000"/>
                        </a:lnSpc>
                        <a:spcBef>
                          <a:spcPts val="0"/>
                        </a:spcBef>
                        <a:spcAft>
                          <a:spcPts val="0"/>
                        </a:spcAft>
                      </a:pPr>
                      <a:r>
                        <a:rPr lang="en-US" sz="1400"/>
                        <a:t>[Au(L</a:t>
                      </a:r>
                      <a:r>
                        <a:rPr lang="en-US" sz="1400" baseline="-25000"/>
                        <a:t>2</a:t>
                      </a:r>
                      <a:r>
                        <a:rPr lang="en-US" sz="1400"/>
                        <a:t>)cl</a:t>
                      </a:r>
                      <a:r>
                        <a:rPr lang="en-US" sz="1400" baseline="-25000"/>
                        <a:t>2</a:t>
                      </a:r>
                      <a:r>
                        <a:rPr lang="en-US" sz="1400"/>
                        <a:t>]cl</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3485</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1696</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1620</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1113</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1384</a:t>
                      </a:r>
                      <a:endParaRPr lang="en-US" sz="1100"/>
                    </a:p>
                    <a:p>
                      <a:pPr marL="0" marR="0" algn="ctr">
                        <a:lnSpc>
                          <a:spcPct val="115000"/>
                        </a:lnSpc>
                        <a:spcBef>
                          <a:spcPts val="0"/>
                        </a:spcBef>
                        <a:spcAft>
                          <a:spcPts val="0"/>
                        </a:spcAft>
                      </a:pPr>
                      <a:r>
                        <a:rPr lang="en-US" sz="1400"/>
                        <a:t>1041</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1583</a:t>
                      </a:r>
                      <a:endParaRPr lang="en-US" sz="1100"/>
                    </a:p>
                    <a:p>
                      <a:pPr marL="0" marR="0" algn="ctr">
                        <a:lnSpc>
                          <a:spcPct val="115000"/>
                        </a:lnSpc>
                        <a:spcBef>
                          <a:spcPts val="0"/>
                        </a:spcBef>
                        <a:spcAft>
                          <a:spcPts val="0"/>
                        </a:spcAft>
                      </a:pPr>
                      <a:r>
                        <a:rPr lang="en-US" sz="1400"/>
                        <a:t>1464</a:t>
                      </a:r>
                      <a:endParaRPr lang="en-US" sz="1100">
                        <a:latin typeface="Calibri"/>
                        <a:ea typeface="Times New Roman"/>
                        <a:cs typeface="Times New Roman"/>
                      </a:endParaRPr>
                    </a:p>
                  </a:txBody>
                  <a:tcPr marL="70327" marR="70327" marT="0" marB="0"/>
                </a:tc>
              </a:tr>
              <a:tr h="428016">
                <a:tc>
                  <a:txBody>
                    <a:bodyPr/>
                    <a:lstStyle/>
                    <a:p>
                      <a:pPr marL="0" marR="0" algn="ctr">
                        <a:lnSpc>
                          <a:spcPct val="115000"/>
                        </a:lnSpc>
                        <a:spcBef>
                          <a:spcPts val="0"/>
                        </a:spcBef>
                        <a:spcAft>
                          <a:spcPts val="0"/>
                        </a:spcAft>
                      </a:pPr>
                      <a:r>
                        <a:rPr lang="en-US" sz="1400"/>
                        <a:t>[Au(L</a:t>
                      </a:r>
                      <a:r>
                        <a:rPr lang="en-US" sz="1400" baseline="-25000"/>
                        <a:t>3</a:t>
                      </a:r>
                      <a:r>
                        <a:rPr lang="en-US" sz="1400"/>
                        <a:t>)cl</a:t>
                      </a:r>
                      <a:r>
                        <a:rPr lang="en-US" sz="1400" baseline="-25000"/>
                        <a:t>2</a:t>
                      </a:r>
                      <a:r>
                        <a:rPr lang="en-US" sz="1400"/>
                        <a:t>]cl</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3403</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1699</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1618</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1113</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1295</a:t>
                      </a:r>
                      <a:endParaRPr lang="en-US" sz="1100"/>
                    </a:p>
                    <a:p>
                      <a:pPr marL="0" marR="0" algn="ctr">
                        <a:lnSpc>
                          <a:spcPct val="115000"/>
                        </a:lnSpc>
                        <a:spcBef>
                          <a:spcPts val="0"/>
                        </a:spcBef>
                        <a:spcAft>
                          <a:spcPts val="0"/>
                        </a:spcAft>
                      </a:pPr>
                      <a:r>
                        <a:rPr lang="en-US" sz="1400"/>
                        <a:t>979</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1571</a:t>
                      </a:r>
                      <a:endParaRPr lang="en-US" sz="1100"/>
                    </a:p>
                    <a:p>
                      <a:pPr marL="0" marR="0" algn="ctr">
                        <a:lnSpc>
                          <a:spcPct val="115000"/>
                        </a:lnSpc>
                        <a:spcBef>
                          <a:spcPts val="0"/>
                        </a:spcBef>
                        <a:spcAft>
                          <a:spcPts val="0"/>
                        </a:spcAft>
                      </a:pPr>
                      <a:r>
                        <a:rPr lang="en-US" sz="1400"/>
                        <a:t>1464</a:t>
                      </a:r>
                      <a:endParaRPr lang="en-US" sz="1100">
                        <a:latin typeface="Calibri"/>
                        <a:ea typeface="Times New Roman"/>
                        <a:cs typeface="Times New Roman"/>
                      </a:endParaRPr>
                    </a:p>
                  </a:txBody>
                  <a:tcPr marL="70327" marR="70327" marT="0" marB="0"/>
                </a:tc>
              </a:tr>
              <a:tr h="428016">
                <a:tc>
                  <a:txBody>
                    <a:bodyPr/>
                    <a:lstStyle/>
                    <a:p>
                      <a:pPr marL="0" marR="0" algn="ctr">
                        <a:lnSpc>
                          <a:spcPct val="115000"/>
                        </a:lnSpc>
                        <a:spcBef>
                          <a:spcPts val="0"/>
                        </a:spcBef>
                        <a:spcAft>
                          <a:spcPts val="0"/>
                        </a:spcAft>
                      </a:pPr>
                      <a:r>
                        <a:rPr lang="en-US" sz="1400"/>
                        <a:t>[Au(L</a:t>
                      </a:r>
                      <a:r>
                        <a:rPr lang="en-US" sz="1400" baseline="-25000"/>
                        <a:t>4</a:t>
                      </a:r>
                      <a:r>
                        <a:rPr lang="en-US" sz="1400"/>
                        <a:t>)cl</a:t>
                      </a:r>
                      <a:r>
                        <a:rPr lang="en-US" sz="1400" baseline="-25000"/>
                        <a:t>2</a:t>
                      </a:r>
                      <a:r>
                        <a:rPr lang="en-US" sz="1400"/>
                        <a:t>]cl</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3428</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1704</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1619</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1118</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1268</a:t>
                      </a:r>
                      <a:endParaRPr lang="en-US" sz="1100"/>
                    </a:p>
                    <a:p>
                      <a:pPr marL="0" marR="0" algn="ctr">
                        <a:lnSpc>
                          <a:spcPct val="115000"/>
                        </a:lnSpc>
                        <a:spcBef>
                          <a:spcPts val="0"/>
                        </a:spcBef>
                        <a:spcAft>
                          <a:spcPts val="0"/>
                        </a:spcAft>
                      </a:pPr>
                      <a:r>
                        <a:rPr lang="en-US" sz="1400"/>
                        <a:t>983</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1560</a:t>
                      </a:r>
                      <a:endParaRPr lang="en-US" sz="1100"/>
                    </a:p>
                    <a:p>
                      <a:pPr marL="0" marR="0" algn="ctr">
                        <a:lnSpc>
                          <a:spcPct val="115000"/>
                        </a:lnSpc>
                        <a:spcBef>
                          <a:spcPts val="0"/>
                        </a:spcBef>
                        <a:spcAft>
                          <a:spcPts val="0"/>
                        </a:spcAft>
                      </a:pPr>
                      <a:r>
                        <a:rPr lang="en-US" sz="1400"/>
                        <a:t>1488</a:t>
                      </a:r>
                      <a:endParaRPr lang="en-US" sz="1100">
                        <a:latin typeface="Calibri"/>
                        <a:ea typeface="Times New Roman"/>
                        <a:cs typeface="Times New Roman"/>
                      </a:endParaRPr>
                    </a:p>
                  </a:txBody>
                  <a:tcPr marL="70327" marR="70327" marT="0" marB="0"/>
                </a:tc>
              </a:tr>
              <a:tr h="428016">
                <a:tc>
                  <a:txBody>
                    <a:bodyPr/>
                    <a:lstStyle/>
                    <a:p>
                      <a:pPr marL="0" marR="0" algn="ctr">
                        <a:lnSpc>
                          <a:spcPct val="115000"/>
                        </a:lnSpc>
                        <a:spcBef>
                          <a:spcPts val="0"/>
                        </a:spcBef>
                        <a:spcAft>
                          <a:spcPts val="0"/>
                        </a:spcAft>
                      </a:pPr>
                      <a:r>
                        <a:rPr lang="en-US" sz="1400"/>
                        <a:t>[Au(L</a:t>
                      </a:r>
                      <a:r>
                        <a:rPr lang="en-US" sz="1400" baseline="-25000"/>
                        <a:t>5</a:t>
                      </a:r>
                      <a:r>
                        <a:rPr lang="en-US" sz="1400"/>
                        <a:t>)cl</a:t>
                      </a:r>
                      <a:r>
                        <a:rPr lang="en-US" sz="1400" baseline="-25000"/>
                        <a:t>2</a:t>
                      </a:r>
                      <a:r>
                        <a:rPr lang="en-US" sz="1400"/>
                        <a:t>]cl</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3188</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1698</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1615</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1114</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1297</a:t>
                      </a:r>
                      <a:endParaRPr lang="en-US" sz="1100"/>
                    </a:p>
                    <a:p>
                      <a:pPr marL="0" marR="0" algn="ctr">
                        <a:lnSpc>
                          <a:spcPct val="115000"/>
                        </a:lnSpc>
                        <a:spcBef>
                          <a:spcPts val="0"/>
                        </a:spcBef>
                        <a:spcAft>
                          <a:spcPts val="0"/>
                        </a:spcAft>
                      </a:pPr>
                      <a:r>
                        <a:rPr lang="en-US" sz="1400"/>
                        <a:t>977</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1563</a:t>
                      </a:r>
                      <a:endParaRPr lang="en-US" sz="1100"/>
                    </a:p>
                    <a:p>
                      <a:pPr marL="0" marR="0" algn="ctr">
                        <a:lnSpc>
                          <a:spcPct val="115000"/>
                        </a:lnSpc>
                        <a:spcBef>
                          <a:spcPts val="0"/>
                        </a:spcBef>
                        <a:spcAft>
                          <a:spcPts val="0"/>
                        </a:spcAft>
                      </a:pPr>
                      <a:r>
                        <a:rPr lang="en-US" sz="1400"/>
                        <a:t>1488</a:t>
                      </a:r>
                      <a:endParaRPr lang="en-US" sz="1100">
                        <a:latin typeface="Calibri"/>
                        <a:ea typeface="Times New Roman"/>
                        <a:cs typeface="Times New Roman"/>
                      </a:endParaRPr>
                    </a:p>
                  </a:txBody>
                  <a:tcPr marL="70327" marR="70327" marT="0" marB="0"/>
                </a:tc>
              </a:tr>
              <a:tr h="428016">
                <a:tc>
                  <a:txBody>
                    <a:bodyPr/>
                    <a:lstStyle/>
                    <a:p>
                      <a:pPr marL="0" marR="0" algn="ctr">
                        <a:lnSpc>
                          <a:spcPct val="115000"/>
                        </a:lnSpc>
                        <a:spcBef>
                          <a:spcPts val="0"/>
                        </a:spcBef>
                        <a:spcAft>
                          <a:spcPts val="0"/>
                        </a:spcAft>
                      </a:pPr>
                      <a:r>
                        <a:rPr lang="en-US" sz="1400"/>
                        <a:t>[Au(L</a:t>
                      </a:r>
                      <a:r>
                        <a:rPr lang="en-US" sz="1400" baseline="-25000"/>
                        <a:t>6</a:t>
                      </a:r>
                      <a:r>
                        <a:rPr lang="en-US" sz="1400"/>
                        <a:t>)cl</a:t>
                      </a:r>
                      <a:r>
                        <a:rPr lang="en-US" sz="1400" baseline="-25000"/>
                        <a:t>2</a:t>
                      </a:r>
                      <a:r>
                        <a:rPr lang="en-US" sz="1400"/>
                        <a:t>]cl</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3155</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1689</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1616</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1141</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1339</a:t>
                      </a:r>
                      <a:endParaRPr lang="en-US" sz="1100"/>
                    </a:p>
                    <a:p>
                      <a:pPr marL="0" marR="0" algn="ctr">
                        <a:lnSpc>
                          <a:spcPct val="115000"/>
                        </a:lnSpc>
                        <a:spcBef>
                          <a:spcPts val="0"/>
                        </a:spcBef>
                        <a:spcAft>
                          <a:spcPts val="0"/>
                        </a:spcAft>
                      </a:pPr>
                      <a:r>
                        <a:rPr lang="en-US" sz="1400"/>
                        <a:t>1189</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1534</a:t>
                      </a:r>
                      <a:endParaRPr lang="en-US" sz="1100"/>
                    </a:p>
                    <a:p>
                      <a:pPr marL="0" marR="0" algn="ctr">
                        <a:lnSpc>
                          <a:spcPct val="115000"/>
                        </a:lnSpc>
                        <a:spcBef>
                          <a:spcPts val="0"/>
                        </a:spcBef>
                        <a:spcAft>
                          <a:spcPts val="0"/>
                        </a:spcAft>
                      </a:pPr>
                      <a:r>
                        <a:rPr lang="en-US" sz="1400"/>
                        <a:t>1462</a:t>
                      </a:r>
                      <a:endParaRPr lang="en-US" sz="1100">
                        <a:latin typeface="Calibri"/>
                        <a:ea typeface="Times New Roman"/>
                        <a:cs typeface="Times New Roman"/>
                      </a:endParaRPr>
                    </a:p>
                  </a:txBody>
                  <a:tcPr marL="70327" marR="70327" marT="0" marB="0"/>
                </a:tc>
              </a:tr>
              <a:tr h="428016">
                <a:tc>
                  <a:txBody>
                    <a:bodyPr/>
                    <a:lstStyle/>
                    <a:p>
                      <a:pPr marL="0" marR="0" algn="ctr">
                        <a:lnSpc>
                          <a:spcPct val="115000"/>
                        </a:lnSpc>
                        <a:spcBef>
                          <a:spcPts val="0"/>
                        </a:spcBef>
                        <a:spcAft>
                          <a:spcPts val="0"/>
                        </a:spcAft>
                      </a:pPr>
                      <a:r>
                        <a:rPr lang="en-US" sz="1400"/>
                        <a:t>[Au(L</a:t>
                      </a:r>
                      <a:r>
                        <a:rPr lang="en-US" sz="1400" baseline="-25000"/>
                        <a:t>7</a:t>
                      </a:r>
                      <a:r>
                        <a:rPr lang="en-US" sz="1400"/>
                        <a:t>)cl</a:t>
                      </a:r>
                      <a:r>
                        <a:rPr lang="en-US" sz="1400" baseline="-25000"/>
                        <a:t>2</a:t>
                      </a:r>
                      <a:r>
                        <a:rPr lang="en-US" sz="1400"/>
                        <a:t>]cl</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3429</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1692</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dirty="0"/>
                        <a:t>1619</a:t>
                      </a:r>
                      <a:endParaRPr lang="en-US" sz="1100" dirty="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1181</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a:t>1263</a:t>
                      </a:r>
                      <a:endParaRPr lang="en-US" sz="1100"/>
                    </a:p>
                    <a:p>
                      <a:pPr marL="0" marR="0" algn="ctr">
                        <a:lnSpc>
                          <a:spcPct val="115000"/>
                        </a:lnSpc>
                        <a:spcBef>
                          <a:spcPts val="0"/>
                        </a:spcBef>
                        <a:spcAft>
                          <a:spcPts val="0"/>
                        </a:spcAft>
                      </a:pPr>
                      <a:r>
                        <a:rPr lang="en-US" sz="1400"/>
                        <a:t>982</a:t>
                      </a:r>
                      <a:endParaRPr lang="en-US" sz="1100">
                        <a:latin typeface="Calibri"/>
                        <a:ea typeface="Times New Roman"/>
                        <a:cs typeface="Times New Roman"/>
                      </a:endParaRPr>
                    </a:p>
                  </a:txBody>
                  <a:tcPr marL="70327" marR="70327" marT="0" marB="0"/>
                </a:tc>
                <a:tc>
                  <a:txBody>
                    <a:bodyPr/>
                    <a:lstStyle/>
                    <a:p>
                      <a:pPr marL="0" marR="0" algn="ctr">
                        <a:lnSpc>
                          <a:spcPct val="115000"/>
                        </a:lnSpc>
                        <a:spcBef>
                          <a:spcPts val="0"/>
                        </a:spcBef>
                        <a:spcAft>
                          <a:spcPts val="0"/>
                        </a:spcAft>
                      </a:pPr>
                      <a:r>
                        <a:rPr lang="en-US" sz="1400" dirty="0"/>
                        <a:t>1528</a:t>
                      </a:r>
                      <a:endParaRPr lang="en-US" sz="1100" dirty="0"/>
                    </a:p>
                    <a:p>
                      <a:pPr marL="0" marR="0" algn="ctr">
                        <a:lnSpc>
                          <a:spcPct val="115000"/>
                        </a:lnSpc>
                        <a:spcBef>
                          <a:spcPts val="0"/>
                        </a:spcBef>
                        <a:spcAft>
                          <a:spcPts val="0"/>
                        </a:spcAft>
                      </a:pPr>
                      <a:r>
                        <a:rPr lang="en-US" sz="1400" dirty="0"/>
                        <a:t>1466</a:t>
                      </a:r>
                      <a:endParaRPr lang="en-US" sz="1100" dirty="0">
                        <a:latin typeface="Calibri"/>
                        <a:ea typeface="Times New Roman"/>
                        <a:cs typeface="Times New Roman"/>
                      </a:endParaRPr>
                    </a:p>
                  </a:txBody>
                  <a:tcPr marL="70327" marR="70327" marT="0" marB="0"/>
                </a:tc>
              </a:tr>
            </a:tbl>
          </a:graphicData>
        </a:graphic>
      </p:graphicFrame>
    </p:spTree>
    <p:extLst>
      <p:ext uri="{BB962C8B-B14F-4D97-AF65-F5344CB8AC3E}">
        <p14:creationId xmlns="" xmlns:p14="http://schemas.microsoft.com/office/powerpoint/2010/main" val="1325432051"/>
      </p:ext>
    </p:extLst>
  </p:cSld>
  <p:clrMapOvr>
    <a:masterClrMapping/>
  </p:clrMapOvr>
  <p:transition spd="slow">
    <p:sndAc>
      <p:stSnd>
        <p:snd r:embed="rId2" name="explode.wav"/>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2406" y="1219200"/>
            <a:ext cx="9525000" cy="5262979"/>
          </a:xfrm>
          <a:prstGeom prst="rect">
            <a:avLst/>
          </a:prstGeom>
          <a:noFill/>
        </p:spPr>
        <p:txBody>
          <a:bodyPr wrap="square" rtlCol="0">
            <a:spAutoFit/>
          </a:bodyPr>
          <a:lstStyle/>
          <a:p>
            <a:r>
              <a:rPr lang="en-US" sz="1600" dirty="0">
                <a:latin typeface="Calibri" pitchFamily="34" charset="0"/>
                <a:cs typeface="Calibri" pitchFamily="34" charset="0"/>
              </a:rPr>
              <a:t>In case of all complexes, the spectra reveal that the bond having a maximum at 1740 cm</a:t>
            </a:r>
            <a:r>
              <a:rPr lang="en-US" sz="1600" baseline="30000" dirty="0">
                <a:latin typeface="Calibri" pitchFamily="34" charset="0"/>
                <a:cs typeface="Calibri" pitchFamily="34" charset="0"/>
              </a:rPr>
              <a:t>-1 </a:t>
            </a:r>
            <a:r>
              <a:rPr lang="en-US" sz="1600" dirty="0">
                <a:latin typeface="Calibri" pitchFamily="34" charset="0"/>
                <a:cs typeface="Calibri" pitchFamily="34" charset="0"/>
              </a:rPr>
              <a:t> in the free ligand is shifted to lower wave number, the shift being 26-35cm</a:t>
            </a:r>
            <a:r>
              <a:rPr lang="en-US" sz="1600" baseline="30000" dirty="0">
                <a:latin typeface="Calibri" pitchFamily="34" charset="0"/>
                <a:cs typeface="Calibri" pitchFamily="34" charset="0"/>
              </a:rPr>
              <a:t>-1</a:t>
            </a:r>
            <a:r>
              <a:rPr lang="en-US" sz="1600" dirty="0">
                <a:latin typeface="Calibri" pitchFamily="34" charset="0"/>
                <a:cs typeface="Calibri" pitchFamily="34" charset="0"/>
              </a:rPr>
              <a:t>. This shift indicates that the carbonyl  oxygen atom of the </a:t>
            </a:r>
            <a:r>
              <a:rPr lang="en-US" sz="1600" dirty="0" err="1">
                <a:latin typeface="Calibri" pitchFamily="34" charset="0"/>
                <a:cs typeface="Calibri" pitchFamily="34" charset="0"/>
              </a:rPr>
              <a:t>Isatin</a:t>
            </a:r>
            <a:r>
              <a:rPr lang="en-US" sz="1600" dirty="0">
                <a:latin typeface="Calibri" pitchFamily="34" charset="0"/>
                <a:cs typeface="Calibri" pitchFamily="34" charset="0"/>
              </a:rPr>
              <a:t> residue is one of the coordinating sites. </a:t>
            </a:r>
          </a:p>
          <a:p>
            <a:r>
              <a:rPr lang="en-US" sz="1600" dirty="0">
                <a:latin typeface="Calibri" pitchFamily="34" charset="0"/>
                <a:cs typeface="Calibri" pitchFamily="34" charset="0"/>
              </a:rPr>
              <a:t> </a:t>
            </a:r>
          </a:p>
          <a:p>
            <a:r>
              <a:rPr lang="en-US" sz="1600" dirty="0">
                <a:latin typeface="Calibri" pitchFamily="34" charset="0"/>
                <a:cs typeface="Calibri" pitchFamily="34" charset="0"/>
              </a:rPr>
              <a:t>The band due to </a:t>
            </a:r>
            <a:r>
              <a:rPr lang="en-US" sz="1600" dirty="0" err="1">
                <a:latin typeface="Calibri" pitchFamily="34" charset="0"/>
                <a:cs typeface="Calibri" pitchFamily="34" charset="0"/>
              </a:rPr>
              <a:t>vNH</a:t>
            </a:r>
            <a:r>
              <a:rPr lang="en-US" sz="1600" dirty="0">
                <a:latin typeface="Calibri" pitchFamily="34" charset="0"/>
                <a:cs typeface="Calibri" pitchFamily="34" charset="0"/>
              </a:rPr>
              <a:t> vibration mode in </a:t>
            </a:r>
            <a:r>
              <a:rPr lang="en-US" sz="1600" dirty="0" err="1">
                <a:latin typeface="Calibri" pitchFamily="34" charset="0"/>
                <a:cs typeface="Calibri" pitchFamily="34" charset="0"/>
              </a:rPr>
              <a:t>Isatin</a:t>
            </a:r>
            <a:r>
              <a:rPr lang="en-US" sz="1600" dirty="0">
                <a:latin typeface="Calibri" pitchFamily="34" charset="0"/>
                <a:cs typeface="Calibri" pitchFamily="34" charset="0"/>
              </a:rPr>
              <a:t> having maximum at 3190cm</a:t>
            </a:r>
            <a:r>
              <a:rPr lang="en-US" sz="1600" baseline="30000" dirty="0">
                <a:latin typeface="Calibri" pitchFamily="34" charset="0"/>
                <a:cs typeface="Calibri" pitchFamily="34" charset="0"/>
              </a:rPr>
              <a:t>-1 </a:t>
            </a:r>
            <a:r>
              <a:rPr lang="en-US" sz="1600" dirty="0">
                <a:latin typeface="Calibri" pitchFamily="34" charset="0"/>
                <a:cs typeface="Calibri" pitchFamily="34" charset="0"/>
              </a:rPr>
              <a:t> in the free ligand, remains largely unaffected in the </a:t>
            </a:r>
            <a:r>
              <a:rPr lang="en-US" sz="1600" dirty="0" err="1">
                <a:latin typeface="Calibri" pitchFamily="34" charset="0"/>
                <a:cs typeface="Calibri" pitchFamily="34" charset="0"/>
              </a:rPr>
              <a:t>chalates</a:t>
            </a:r>
            <a:r>
              <a:rPr lang="en-US" sz="1600" dirty="0">
                <a:latin typeface="Calibri" pitchFamily="34" charset="0"/>
                <a:cs typeface="Calibri" pitchFamily="34" charset="0"/>
              </a:rPr>
              <a:t>  indicating  thereby the non participation of this group in co ordination.</a:t>
            </a:r>
          </a:p>
          <a:p>
            <a:r>
              <a:rPr lang="en-US" sz="1600" dirty="0">
                <a:latin typeface="Calibri" pitchFamily="34" charset="0"/>
                <a:cs typeface="Calibri" pitchFamily="34" charset="0"/>
              </a:rPr>
              <a:t>This shifting of v(c=s ) 874 cm</a:t>
            </a:r>
            <a:r>
              <a:rPr lang="en-US" sz="1600" baseline="30000" dirty="0">
                <a:latin typeface="Calibri" pitchFamily="34" charset="0"/>
                <a:cs typeface="Calibri" pitchFamily="34" charset="0"/>
              </a:rPr>
              <a:t>1 </a:t>
            </a:r>
            <a:r>
              <a:rPr lang="en-US" sz="1600" dirty="0">
                <a:latin typeface="Calibri" pitchFamily="34" charset="0"/>
                <a:cs typeface="Calibri" pitchFamily="34" charset="0"/>
              </a:rPr>
              <a:t> towards lower side by v 20-30cm </a:t>
            </a:r>
            <a:r>
              <a:rPr lang="en-US" sz="1600" baseline="30000" dirty="0">
                <a:latin typeface="Calibri" pitchFamily="34" charset="0"/>
                <a:cs typeface="Calibri" pitchFamily="34" charset="0"/>
              </a:rPr>
              <a:t>-1 </a:t>
            </a:r>
            <a:r>
              <a:rPr lang="en-US" sz="1600" dirty="0">
                <a:latin typeface="Calibri" pitchFamily="34" charset="0"/>
                <a:cs typeface="Calibri" pitchFamily="34" charset="0"/>
              </a:rPr>
              <a:t>suggests the involvement of </a:t>
            </a:r>
            <a:r>
              <a:rPr lang="en-US" sz="1600" dirty="0" err="1">
                <a:latin typeface="Calibri" pitchFamily="34" charset="0"/>
                <a:cs typeface="Calibri" pitchFamily="34" charset="0"/>
              </a:rPr>
              <a:t>sulphur</a:t>
            </a:r>
            <a:r>
              <a:rPr lang="en-US" sz="1600" dirty="0">
                <a:latin typeface="Calibri" pitchFamily="34" charset="0"/>
                <a:cs typeface="Calibri" pitchFamily="34" charset="0"/>
              </a:rPr>
              <a:t> in coordination. We can therefore conclude that the ligands act as </a:t>
            </a:r>
            <a:r>
              <a:rPr lang="en-US" sz="1600" dirty="0" err="1">
                <a:latin typeface="Calibri" pitchFamily="34" charset="0"/>
                <a:cs typeface="Calibri" pitchFamily="34" charset="0"/>
              </a:rPr>
              <a:t>bidentate</a:t>
            </a:r>
            <a:r>
              <a:rPr lang="en-US" sz="1600" dirty="0">
                <a:latin typeface="Calibri" pitchFamily="34" charset="0"/>
                <a:cs typeface="Calibri" pitchFamily="34" charset="0"/>
              </a:rPr>
              <a:t> </a:t>
            </a:r>
            <a:r>
              <a:rPr lang="en-US" sz="1600" dirty="0" smtClean="0">
                <a:latin typeface="Calibri" pitchFamily="34" charset="0"/>
                <a:cs typeface="Calibri" pitchFamily="34" charset="0"/>
              </a:rPr>
              <a:t>, the </a:t>
            </a:r>
            <a:r>
              <a:rPr lang="en-US" sz="1600" dirty="0">
                <a:latin typeface="Calibri" pitchFamily="34" charset="0"/>
                <a:cs typeface="Calibri" pitchFamily="34" charset="0"/>
              </a:rPr>
              <a:t>coordination occurring through v(C = S) and v (C=0). </a:t>
            </a:r>
          </a:p>
          <a:p>
            <a:endParaRPr lang="en-US" sz="1600" dirty="0">
              <a:latin typeface="Calibri" pitchFamily="34" charset="0"/>
              <a:cs typeface="Calibri" pitchFamily="34" charset="0"/>
            </a:endParaRPr>
          </a:p>
          <a:p>
            <a:r>
              <a:rPr lang="en-US" sz="1600" b="1" u="sng" dirty="0">
                <a:solidFill>
                  <a:srgbClr val="FF0000"/>
                </a:solidFill>
                <a:latin typeface="Calibri" pitchFamily="34" charset="0"/>
                <a:cs typeface="Calibri" pitchFamily="34" charset="0"/>
              </a:rPr>
              <a:t>HNMR Spectra : </a:t>
            </a:r>
            <a:endParaRPr lang="en-US" sz="1600" u="sng" dirty="0">
              <a:solidFill>
                <a:srgbClr val="FF0000"/>
              </a:solidFill>
              <a:latin typeface="Calibri" pitchFamily="34" charset="0"/>
              <a:cs typeface="Calibri" pitchFamily="34" charset="0"/>
            </a:endParaRPr>
          </a:p>
          <a:p>
            <a:r>
              <a:rPr lang="en-US" sz="1600" dirty="0">
                <a:latin typeface="Calibri" pitchFamily="34" charset="0"/>
                <a:cs typeface="Calibri" pitchFamily="34" charset="0"/>
              </a:rPr>
              <a:t>Supplementary data have been obtained by 1H and </a:t>
            </a:r>
            <a:r>
              <a:rPr lang="en-US" sz="1600" baseline="30000" dirty="0">
                <a:latin typeface="Calibri" pitchFamily="34" charset="0"/>
                <a:cs typeface="Calibri" pitchFamily="34" charset="0"/>
              </a:rPr>
              <a:t>13</a:t>
            </a:r>
            <a:r>
              <a:rPr lang="en-US" sz="1600" dirty="0">
                <a:latin typeface="Calibri" pitchFamily="34" charset="0"/>
                <a:cs typeface="Calibri" pitchFamily="34" charset="0"/>
              </a:rPr>
              <a:t>C NMR Spectra which were  recorded for the ligands  and their Au(III) </a:t>
            </a:r>
            <a:r>
              <a:rPr lang="en-US" sz="1600" dirty="0" err="1">
                <a:latin typeface="Calibri" pitchFamily="34" charset="0"/>
                <a:cs typeface="Calibri" pitchFamily="34" charset="0"/>
              </a:rPr>
              <a:t>complexes.HNMR</a:t>
            </a:r>
            <a:r>
              <a:rPr lang="en-US" sz="1600" dirty="0">
                <a:latin typeface="Calibri" pitchFamily="34" charset="0"/>
                <a:cs typeface="Calibri" pitchFamily="34" charset="0"/>
              </a:rPr>
              <a:t> Spectra of the ligand can be resolved into three distinct region.</a:t>
            </a:r>
          </a:p>
          <a:p>
            <a:endParaRPr lang="en-US" sz="1600" dirty="0">
              <a:latin typeface="Calibri" pitchFamily="34" charset="0"/>
              <a:cs typeface="Calibri" pitchFamily="34" charset="0"/>
            </a:endParaRPr>
          </a:p>
          <a:p>
            <a:r>
              <a:rPr lang="en-US" sz="1600" dirty="0" smtClean="0">
                <a:latin typeface="Calibri" pitchFamily="34" charset="0"/>
                <a:cs typeface="Calibri" pitchFamily="34" charset="0"/>
              </a:rPr>
              <a:t>The </a:t>
            </a:r>
            <a:r>
              <a:rPr lang="en-US" sz="1600" dirty="0">
                <a:latin typeface="Calibri" pitchFamily="34" charset="0"/>
                <a:cs typeface="Calibri" pitchFamily="34" charset="0"/>
              </a:rPr>
              <a:t>spectra </a:t>
            </a:r>
            <a:r>
              <a:rPr lang="en-US" sz="1600" dirty="0" err="1">
                <a:latin typeface="Calibri" pitchFamily="34" charset="0"/>
                <a:cs typeface="Calibri" pitchFamily="34" charset="0"/>
              </a:rPr>
              <a:t>exihibit</a:t>
            </a:r>
            <a:r>
              <a:rPr lang="en-US" sz="1600" dirty="0">
                <a:latin typeface="Calibri" pitchFamily="34" charset="0"/>
                <a:cs typeface="Calibri" pitchFamily="34" charset="0"/>
              </a:rPr>
              <a:t> two </a:t>
            </a:r>
            <a:r>
              <a:rPr lang="en-US" sz="1600" dirty="0" err="1">
                <a:latin typeface="Calibri" pitchFamily="34" charset="0"/>
                <a:cs typeface="Calibri" pitchFamily="34" charset="0"/>
              </a:rPr>
              <a:t>multiplets</a:t>
            </a:r>
            <a:r>
              <a:rPr lang="en-US" sz="1600" dirty="0">
                <a:latin typeface="Calibri" pitchFamily="34" charset="0"/>
                <a:cs typeface="Calibri" pitchFamily="34" charset="0"/>
              </a:rPr>
              <a:t>  at 6.94-7.68 and 6.3 – 6.8 pm due to the </a:t>
            </a:r>
            <a:r>
              <a:rPr lang="en-US" sz="1600" dirty="0" err="1">
                <a:latin typeface="Calibri" pitchFamily="34" charset="0"/>
                <a:cs typeface="Calibri" pitchFamily="34" charset="0"/>
              </a:rPr>
              <a:t>Isatin</a:t>
            </a:r>
            <a:r>
              <a:rPr lang="en-US" sz="1600" dirty="0">
                <a:latin typeface="Calibri" pitchFamily="34" charset="0"/>
                <a:cs typeface="Calibri" pitchFamily="34" charset="0"/>
              </a:rPr>
              <a:t> and amine aromatic rings respectively and one singlet at 10.3 ppm due to the </a:t>
            </a:r>
            <a:r>
              <a:rPr lang="en-US" sz="1600" dirty="0" err="1">
                <a:latin typeface="Calibri" pitchFamily="34" charset="0"/>
                <a:cs typeface="Calibri" pitchFamily="34" charset="0"/>
              </a:rPr>
              <a:t>Isatin</a:t>
            </a:r>
            <a:r>
              <a:rPr lang="en-US" sz="1600" dirty="0">
                <a:latin typeface="Calibri" pitchFamily="34" charset="0"/>
                <a:cs typeface="Calibri" pitchFamily="34" charset="0"/>
              </a:rPr>
              <a:t> NH residue.</a:t>
            </a:r>
          </a:p>
          <a:p>
            <a:endParaRPr lang="en-US" sz="1600" dirty="0">
              <a:latin typeface="Calibri" pitchFamily="34" charset="0"/>
              <a:cs typeface="Calibri" pitchFamily="34" charset="0"/>
            </a:endParaRPr>
          </a:p>
          <a:p>
            <a:r>
              <a:rPr lang="en-US" sz="1600" dirty="0">
                <a:latin typeface="Calibri" pitchFamily="34" charset="0"/>
                <a:cs typeface="Calibri" pitchFamily="34" charset="0"/>
              </a:rPr>
              <a:t>The only 1H.N.M.R signal displaying  a downfield shift </a:t>
            </a:r>
            <a:r>
              <a:rPr lang="en-US" sz="1600" dirty="0" err="1">
                <a:latin typeface="Calibri" pitchFamily="34" charset="0"/>
                <a:cs typeface="Calibri" pitchFamily="34" charset="0"/>
              </a:rPr>
              <a:t>incomplex</a:t>
            </a:r>
            <a:r>
              <a:rPr lang="en-US" sz="1600" dirty="0">
                <a:latin typeface="Calibri" pitchFamily="34" charset="0"/>
                <a:cs typeface="Calibri" pitchFamily="34" charset="0"/>
              </a:rPr>
              <a:t> compounds (from 10.3 to 11.24 pm) are  those associated with the hydrogen of the </a:t>
            </a:r>
            <a:r>
              <a:rPr lang="en-US" sz="1600" dirty="0" err="1">
                <a:latin typeface="Calibri" pitchFamily="34" charset="0"/>
                <a:cs typeface="Calibri" pitchFamily="34" charset="0"/>
              </a:rPr>
              <a:t>Isatin</a:t>
            </a:r>
            <a:r>
              <a:rPr lang="en-US" sz="1600" dirty="0">
                <a:latin typeface="Calibri" pitchFamily="34" charset="0"/>
                <a:cs typeface="Calibri" pitchFamily="34" charset="0"/>
              </a:rPr>
              <a:t> NH residue.</a:t>
            </a:r>
          </a:p>
          <a:p>
            <a:endParaRPr lang="en-US" sz="1600" dirty="0">
              <a:latin typeface="Calibri" pitchFamily="34" charset="0"/>
              <a:cs typeface="Calibri" pitchFamily="34" charset="0"/>
            </a:endParaRPr>
          </a:p>
          <a:p>
            <a:endParaRPr lang="en-US" sz="1600" dirty="0">
              <a:latin typeface="Calibri" pitchFamily="34" charset="0"/>
              <a:cs typeface="Calibri" pitchFamily="34" charset="0"/>
            </a:endParaRPr>
          </a:p>
        </p:txBody>
      </p:sp>
      <p:graphicFrame>
        <p:nvGraphicFramePr>
          <p:cNvPr id="3" name="Diagram 2"/>
          <p:cNvGraphicFramePr/>
          <p:nvPr>
            <p:extLst>
              <p:ext uri="{D42A27DB-BD31-4B8C-83A1-F6EECF244321}">
                <p14:modId xmlns="" xmlns:p14="http://schemas.microsoft.com/office/powerpoint/2010/main" val="2278396931"/>
              </p:ext>
            </p:extLst>
          </p:nvPr>
        </p:nvGraphicFramePr>
        <p:xfrm>
          <a:off x="0" y="457200"/>
          <a:ext cx="8839199" cy="45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333067107"/>
      </p:ext>
    </p:extLst>
  </p:cSld>
  <p:clrMapOvr>
    <a:masterClrMapping/>
  </p:clrMapOvr>
  <p:transition spd="slow">
    <p:sndAc>
      <p:stSnd>
        <p:snd r:embed="rId2" name="explode.wav"/>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2406" y="1219200"/>
            <a:ext cx="9525000" cy="2062103"/>
          </a:xfrm>
          <a:prstGeom prst="rect">
            <a:avLst/>
          </a:prstGeom>
          <a:noFill/>
        </p:spPr>
        <p:txBody>
          <a:bodyPr wrap="square" rtlCol="0">
            <a:spAutoFit/>
          </a:bodyPr>
          <a:lstStyle/>
          <a:p>
            <a:r>
              <a:rPr lang="en-US" sz="1600" dirty="0">
                <a:latin typeface="Calibri" pitchFamily="34" charset="0"/>
                <a:cs typeface="Calibri" pitchFamily="34" charset="0"/>
              </a:rPr>
              <a:t>This behavior is related with a decrease of the election density and </a:t>
            </a:r>
            <a:r>
              <a:rPr lang="en-US" sz="1600" dirty="0" err="1">
                <a:latin typeface="Calibri" pitchFamily="34" charset="0"/>
                <a:cs typeface="Calibri" pitchFamily="34" charset="0"/>
              </a:rPr>
              <a:t>deshielding</a:t>
            </a:r>
            <a:r>
              <a:rPr lang="en-US" sz="1600" dirty="0">
                <a:latin typeface="Calibri" pitchFamily="34" charset="0"/>
                <a:cs typeface="Calibri" pitchFamily="34" charset="0"/>
              </a:rPr>
              <a:t> of the NH Proton as a result of the participation of the adjacent carbonyl  oxygen in co ordination[5,6] . </a:t>
            </a:r>
          </a:p>
          <a:p>
            <a:endParaRPr lang="en-US" sz="1600" dirty="0">
              <a:latin typeface="Calibri" pitchFamily="34" charset="0"/>
              <a:cs typeface="Calibri" pitchFamily="34" charset="0"/>
            </a:endParaRPr>
          </a:p>
          <a:p>
            <a:r>
              <a:rPr lang="en-US" sz="1600" dirty="0">
                <a:latin typeface="Calibri" pitchFamily="34" charset="0"/>
                <a:cs typeface="Calibri" pitchFamily="34" charset="0"/>
              </a:rPr>
              <a:t>This </a:t>
            </a:r>
            <a:r>
              <a:rPr lang="en-US" sz="1600" dirty="0" err="1">
                <a:latin typeface="Calibri" pitchFamily="34" charset="0"/>
                <a:cs typeface="Calibri" pitchFamily="34" charset="0"/>
              </a:rPr>
              <a:t>behaviour</a:t>
            </a:r>
            <a:r>
              <a:rPr lang="en-US" sz="1600" dirty="0">
                <a:latin typeface="Calibri" pitchFamily="34" charset="0"/>
                <a:cs typeface="Calibri" pitchFamily="34" charset="0"/>
              </a:rPr>
              <a:t> is in good agreement of the &gt;C =  0 vibration mode appear at regular with the corresponding free </a:t>
            </a:r>
            <a:r>
              <a:rPr lang="en-US" sz="1600" dirty="0" err="1">
                <a:latin typeface="Calibri" pitchFamily="34" charset="0"/>
                <a:cs typeface="Calibri" pitchFamily="34" charset="0"/>
              </a:rPr>
              <a:t>lignads</a:t>
            </a:r>
            <a:r>
              <a:rPr lang="en-US" sz="1600" dirty="0">
                <a:latin typeface="Calibri" pitchFamily="34" charset="0"/>
                <a:cs typeface="Calibri" pitchFamily="34" charset="0"/>
              </a:rPr>
              <a:t>. </a:t>
            </a:r>
          </a:p>
          <a:p>
            <a:endParaRPr lang="en-US" sz="1600" dirty="0">
              <a:latin typeface="Calibri" pitchFamily="34" charset="0"/>
              <a:cs typeface="Calibri" pitchFamily="34" charset="0"/>
            </a:endParaRPr>
          </a:p>
          <a:p>
            <a:r>
              <a:rPr lang="en-US" sz="1600" dirty="0" smtClean="0">
                <a:latin typeface="Calibri" pitchFamily="34" charset="0"/>
                <a:cs typeface="Calibri" pitchFamily="34" charset="0"/>
              </a:rPr>
              <a:t>From </a:t>
            </a:r>
            <a:r>
              <a:rPr lang="en-US" sz="1600" dirty="0">
                <a:latin typeface="Calibri" pitchFamily="34" charset="0"/>
                <a:cs typeface="Calibri" pitchFamily="34" charset="0"/>
              </a:rPr>
              <a:t>above discussion it is proposed that all Au (III) TSC complexes are square planner in geometry, and the structure of the complexes have been proposed</a:t>
            </a:r>
            <a:r>
              <a:rPr lang="en-US" sz="1600" dirty="0" smtClean="0">
                <a:latin typeface="Calibri" pitchFamily="34" charset="0"/>
                <a:cs typeface="Calibri" pitchFamily="34" charset="0"/>
              </a:rPr>
              <a:t>.</a:t>
            </a:r>
            <a:endParaRPr lang="en-US" sz="1600" dirty="0">
              <a:latin typeface="Calibri" pitchFamily="34" charset="0"/>
              <a:cs typeface="Calibri" pitchFamily="34" charset="0"/>
            </a:endParaRPr>
          </a:p>
        </p:txBody>
      </p:sp>
      <p:graphicFrame>
        <p:nvGraphicFramePr>
          <p:cNvPr id="3" name="Diagram 2"/>
          <p:cNvGraphicFramePr/>
          <p:nvPr>
            <p:extLst>
              <p:ext uri="{D42A27DB-BD31-4B8C-83A1-F6EECF244321}">
                <p14:modId xmlns="" xmlns:p14="http://schemas.microsoft.com/office/powerpoint/2010/main" val="1343825555"/>
              </p:ext>
            </p:extLst>
          </p:nvPr>
        </p:nvGraphicFramePr>
        <p:xfrm>
          <a:off x="0" y="457200"/>
          <a:ext cx="8839199" cy="45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2"/>
          <p:cNvPicPr>
            <a:picLocks noChangeAspect="1" noChangeArrowheads="1"/>
          </p:cNvPicPr>
          <p:nvPr/>
        </p:nvPicPr>
        <p:blipFill>
          <a:blip r:embed="rId7"/>
          <a:srcRect/>
          <a:stretch>
            <a:fillRect/>
          </a:stretch>
        </p:blipFill>
        <p:spPr bwMode="auto">
          <a:xfrm>
            <a:off x="2414970" y="3505200"/>
            <a:ext cx="5099871" cy="24384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 xmlns:p14="http://schemas.microsoft.com/office/powerpoint/2010/main" val="2972506913"/>
      </p:ext>
    </p:extLst>
  </p:cSld>
  <p:clrMapOvr>
    <a:masterClrMapping/>
  </p:clrMapOvr>
  <p:transition spd="slow">
    <p:sndAc>
      <p:stSnd>
        <p:snd r:embed="rId2" name="explode.wav"/>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4805" y="1203923"/>
            <a:ext cx="9296401" cy="2062103"/>
          </a:xfrm>
          <a:prstGeom prst="rect">
            <a:avLst/>
          </a:prstGeom>
          <a:noFill/>
        </p:spPr>
        <p:txBody>
          <a:bodyPr wrap="square" rtlCol="0">
            <a:spAutoFit/>
          </a:bodyPr>
          <a:lstStyle/>
          <a:p>
            <a:r>
              <a:rPr lang="en-US" sz="1600" b="1" u="sng" dirty="0" err="1">
                <a:solidFill>
                  <a:srgbClr val="FF0000"/>
                </a:solidFill>
                <a:latin typeface="Calibri" pitchFamily="34" charset="0"/>
                <a:cs typeface="Calibri" pitchFamily="34" charset="0"/>
              </a:rPr>
              <a:t>Antiproliferative</a:t>
            </a:r>
            <a:r>
              <a:rPr lang="en-US" sz="1600" b="1" u="sng" dirty="0">
                <a:solidFill>
                  <a:srgbClr val="FF0000"/>
                </a:solidFill>
                <a:latin typeface="Calibri" pitchFamily="34" charset="0"/>
                <a:cs typeface="Calibri" pitchFamily="34" charset="0"/>
              </a:rPr>
              <a:t> </a:t>
            </a:r>
            <a:r>
              <a:rPr lang="en-US" sz="1600" b="1" u="sng" dirty="0" smtClean="0">
                <a:solidFill>
                  <a:srgbClr val="FF0000"/>
                </a:solidFill>
                <a:latin typeface="Calibri" pitchFamily="34" charset="0"/>
                <a:cs typeface="Calibri" pitchFamily="34" charset="0"/>
              </a:rPr>
              <a:t>Effects:</a:t>
            </a:r>
            <a:r>
              <a:rPr lang="en-US" sz="1600" b="1" dirty="0" smtClean="0">
                <a:solidFill>
                  <a:srgbClr val="FF0000"/>
                </a:solidFill>
                <a:latin typeface="Calibri" pitchFamily="34" charset="0"/>
                <a:cs typeface="Calibri" pitchFamily="34" charset="0"/>
              </a:rPr>
              <a:t>  </a:t>
            </a:r>
            <a:r>
              <a:rPr lang="en-US" sz="1600" i="1" dirty="0" smtClean="0">
                <a:latin typeface="Calibri" pitchFamily="34" charset="0"/>
                <a:cs typeface="Calibri" pitchFamily="34" charset="0"/>
              </a:rPr>
              <a:t>In </a:t>
            </a:r>
            <a:r>
              <a:rPr lang="en-US" sz="1600" i="1" dirty="0">
                <a:latin typeface="Calibri" pitchFamily="34" charset="0"/>
                <a:cs typeface="Calibri" pitchFamily="34" charset="0"/>
              </a:rPr>
              <a:t>vitro </a:t>
            </a:r>
            <a:r>
              <a:rPr lang="en-US" sz="1600" dirty="0">
                <a:latin typeface="Calibri" pitchFamily="34" charset="0"/>
                <a:cs typeface="Calibri" pitchFamily="34" charset="0"/>
              </a:rPr>
              <a:t>cytotoxicity assays were performed to get an insight into the antitumor activity of the novel gold complexes. All complexes as well as the established antitumor drug </a:t>
            </a:r>
            <a:r>
              <a:rPr lang="en-US" sz="1600" dirty="0" err="1">
                <a:latin typeface="Calibri" pitchFamily="34" charset="0"/>
                <a:cs typeface="Calibri" pitchFamily="34" charset="0"/>
              </a:rPr>
              <a:t>cisplatin</a:t>
            </a:r>
            <a:r>
              <a:rPr lang="en-US" sz="1600" b="1" dirty="0">
                <a:latin typeface="Calibri" pitchFamily="34" charset="0"/>
                <a:cs typeface="Calibri" pitchFamily="34" charset="0"/>
              </a:rPr>
              <a:t> </a:t>
            </a:r>
            <a:r>
              <a:rPr lang="en-US" sz="1600" dirty="0">
                <a:latin typeface="Calibri" pitchFamily="34" charset="0"/>
                <a:cs typeface="Calibri" pitchFamily="34" charset="0"/>
              </a:rPr>
              <a:t>were screened against MCF-7 and MDA-MB 231 breast cancer cells according to established procedures.</a:t>
            </a:r>
            <a:r>
              <a:rPr lang="en-US" sz="1600" baseline="30000" dirty="0">
                <a:latin typeface="Calibri" pitchFamily="34" charset="0"/>
                <a:cs typeface="Calibri" pitchFamily="34" charset="0"/>
              </a:rPr>
              <a:t>1,2,3</a:t>
            </a:r>
            <a:r>
              <a:rPr lang="en-US" sz="1600" dirty="0">
                <a:latin typeface="Calibri" pitchFamily="34" charset="0"/>
                <a:cs typeface="Calibri" pitchFamily="34" charset="0"/>
              </a:rPr>
              <a:t> IC</a:t>
            </a:r>
            <a:r>
              <a:rPr lang="en-US" sz="1600" baseline="-25000" dirty="0">
                <a:latin typeface="Calibri" pitchFamily="34" charset="0"/>
                <a:cs typeface="Calibri" pitchFamily="34" charset="0"/>
              </a:rPr>
              <a:t>50</a:t>
            </a:r>
            <a:r>
              <a:rPr lang="en-US" sz="1600" dirty="0">
                <a:latin typeface="Calibri" pitchFamily="34" charset="0"/>
                <a:cs typeface="Calibri" pitchFamily="34" charset="0"/>
              </a:rPr>
              <a:t> values determined after 72 h incubation are shown in Table 1.  </a:t>
            </a:r>
            <a:r>
              <a:rPr lang="en-US" sz="1600" dirty="0" smtClean="0">
                <a:latin typeface="Calibri" pitchFamily="34" charset="0"/>
                <a:cs typeface="Calibri" pitchFamily="34" charset="0"/>
              </a:rPr>
              <a:t/>
            </a:r>
            <a:br>
              <a:rPr lang="en-US" sz="1600" dirty="0" smtClean="0">
                <a:latin typeface="Calibri" pitchFamily="34" charset="0"/>
                <a:cs typeface="Calibri" pitchFamily="34" charset="0"/>
              </a:rPr>
            </a:br>
            <a:endParaRPr lang="en-US" sz="1600" dirty="0">
              <a:latin typeface="Calibri" pitchFamily="34" charset="0"/>
              <a:cs typeface="Calibri" pitchFamily="34" charset="0"/>
            </a:endParaRPr>
          </a:p>
          <a:p>
            <a:r>
              <a:rPr lang="en-US" sz="1600" dirty="0" err="1">
                <a:latin typeface="Calibri" pitchFamily="34" charset="0"/>
                <a:cs typeface="Calibri" pitchFamily="34" charset="0"/>
              </a:rPr>
              <a:t>Cisplatin</a:t>
            </a:r>
            <a:r>
              <a:rPr lang="en-US" sz="1600" dirty="0">
                <a:latin typeface="Calibri" pitchFamily="34" charset="0"/>
                <a:cs typeface="Calibri" pitchFamily="34" charset="0"/>
              </a:rPr>
              <a:t> characteristically reduced the cell growth of MCF-7 (IC</a:t>
            </a:r>
            <a:r>
              <a:rPr lang="en-US" sz="1600" baseline="-25000" dirty="0">
                <a:latin typeface="Calibri" pitchFamily="34" charset="0"/>
                <a:cs typeface="Calibri" pitchFamily="34" charset="0"/>
              </a:rPr>
              <a:t>50 </a:t>
            </a:r>
            <a:r>
              <a:rPr lang="en-US" sz="1600" dirty="0">
                <a:latin typeface="Calibri" pitchFamily="34" charset="0"/>
                <a:cs typeface="Calibri" pitchFamily="34" charset="0"/>
              </a:rPr>
              <a:t>= 1.67 </a:t>
            </a:r>
            <a:r>
              <a:rPr lang="en-US" sz="1600" dirty="0" err="1">
                <a:latin typeface="Calibri" pitchFamily="34" charset="0"/>
                <a:cs typeface="Calibri" pitchFamily="34" charset="0"/>
              </a:rPr>
              <a:t>μM</a:t>
            </a:r>
            <a:r>
              <a:rPr lang="en-US" sz="1600" dirty="0">
                <a:latin typeface="Calibri" pitchFamily="34" charset="0"/>
                <a:cs typeface="Calibri" pitchFamily="34" charset="0"/>
              </a:rPr>
              <a:t>) and MDA-MB 231 (IC</a:t>
            </a:r>
            <a:r>
              <a:rPr lang="en-US" sz="1600" baseline="-25000" dirty="0">
                <a:latin typeface="Calibri" pitchFamily="34" charset="0"/>
                <a:cs typeface="Calibri" pitchFamily="34" charset="0"/>
              </a:rPr>
              <a:t>50 </a:t>
            </a:r>
            <a:r>
              <a:rPr lang="en-US" sz="1600" dirty="0">
                <a:latin typeface="Calibri" pitchFamily="34" charset="0"/>
                <a:cs typeface="Calibri" pitchFamily="34" charset="0"/>
              </a:rPr>
              <a:t>= 3.95 </a:t>
            </a:r>
            <a:r>
              <a:rPr lang="en-US" sz="1600" dirty="0" err="1" smtClean="0">
                <a:latin typeface="Calibri" pitchFamily="34" charset="0"/>
                <a:cs typeface="Calibri" pitchFamily="34" charset="0"/>
              </a:rPr>
              <a:t>μM</a:t>
            </a:r>
            <a:r>
              <a:rPr lang="en-US" sz="1600" dirty="0" smtClean="0">
                <a:latin typeface="Calibri" pitchFamily="34" charset="0"/>
                <a:cs typeface="Calibri" pitchFamily="34" charset="0"/>
              </a:rPr>
              <a:t>) cells</a:t>
            </a:r>
            <a:r>
              <a:rPr lang="en-US" sz="1600" dirty="0">
                <a:latin typeface="Calibri" pitchFamily="34" charset="0"/>
                <a:cs typeface="Calibri" pitchFamily="34" charset="0"/>
              </a:rPr>
              <a:t>. </a:t>
            </a:r>
          </a:p>
          <a:p>
            <a:endParaRPr lang="en-US" sz="1600" dirty="0">
              <a:latin typeface="Calibri" pitchFamily="34" charset="0"/>
              <a:cs typeface="Calibri" pitchFamily="34" charset="0"/>
            </a:endParaRPr>
          </a:p>
        </p:txBody>
      </p:sp>
      <p:graphicFrame>
        <p:nvGraphicFramePr>
          <p:cNvPr id="3" name="Diagram 2"/>
          <p:cNvGraphicFramePr/>
          <p:nvPr>
            <p:extLst>
              <p:ext uri="{D42A27DB-BD31-4B8C-83A1-F6EECF244321}">
                <p14:modId xmlns="" xmlns:p14="http://schemas.microsoft.com/office/powerpoint/2010/main" val="2558221406"/>
              </p:ext>
            </p:extLst>
          </p:nvPr>
        </p:nvGraphicFramePr>
        <p:xfrm>
          <a:off x="0" y="457200"/>
          <a:ext cx="8839199" cy="45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Table 5"/>
          <p:cNvGraphicFramePr>
            <a:graphicFrameLocks noGrp="1"/>
          </p:cNvGraphicFramePr>
          <p:nvPr>
            <p:extLst>
              <p:ext uri="{D42A27DB-BD31-4B8C-83A1-F6EECF244321}">
                <p14:modId xmlns="" xmlns:p14="http://schemas.microsoft.com/office/powerpoint/2010/main" val="1846879458"/>
              </p:ext>
            </p:extLst>
          </p:nvPr>
        </p:nvGraphicFramePr>
        <p:xfrm>
          <a:off x="507206" y="3048000"/>
          <a:ext cx="8686800" cy="2743200"/>
        </p:xfrm>
        <a:graphic>
          <a:graphicData uri="http://schemas.openxmlformats.org/drawingml/2006/table">
            <a:tbl>
              <a:tblPr firstRow="1" bandRow="1">
                <a:tableStyleId>{08FB837D-C827-4EFA-A057-4D05807E0F7C}</a:tableStyleId>
              </a:tblPr>
              <a:tblGrid>
                <a:gridCol w="2171700"/>
                <a:gridCol w="2171700"/>
                <a:gridCol w="2171700"/>
                <a:gridCol w="2171700"/>
              </a:tblGrid>
              <a:tr h="518160">
                <a:tc>
                  <a:txBody>
                    <a:bodyPr/>
                    <a:lstStyle/>
                    <a:p>
                      <a:pPr marL="0" marR="0" algn="just">
                        <a:spcBef>
                          <a:spcPts val="0"/>
                        </a:spcBef>
                        <a:spcAft>
                          <a:spcPts val="0"/>
                        </a:spcAft>
                      </a:pPr>
                      <a:r>
                        <a:rPr lang="en-US" sz="1800" kern="100" dirty="0"/>
                        <a:t>Compound</a:t>
                      </a:r>
                      <a:endParaRPr lang="en-US" sz="1800" kern="100" dirty="0">
                        <a:latin typeface="Calibri"/>
                        <a:ea typeface="SimSun"/>
                        <a:cs typeface="Times New Roman"/>
                      </a:endParaRPr>
                    </a:p>
                  </a:txBody>
                  <a:tcPr marL="70327" marR="70327" marT="0" marB="0"/>
                </a:tc>
                <a:tc>
                  <a:txBody>
                    <a:bodyPr/>
                    <a:lstStyle/>
                    <a:p>
                      <a:pPr marL="0" marR="0" algn="just">
                        <a:spcBef>
                          <a:spcPts val="0"/>
                        </a:spcBef>
                        <a:spcAft>
                          <a:spcPts val="0"/>
                        </a:spcAft>
                      </a:pPr>
                      <a:endParaRPr lang="en-US" sz="1800" kern="100">
                        <a:latin typeface="Calibri"/>
                        <a:ea typeface="SimSun"/>
                        <a:cs typeface="Times New Roman"/>
                      </a:endParaRPr>
                    </a:p>
                  </a:txBody>
                  <a:tcPr marL="70327" marR="70327" marT="0" marB="0"/>
                </a:tc>
                <a:tc>
                  <a:txBody>
                    <a:bodyPr/>
                    <a:lstStyle/>
                    <a:p>
                      <a:pPr marL="0" marR="0" algn="ctr">
                        <a:spcBef>
                          <a:spcPts val="0"/>
                        </a:spcBef>
                        <a:spcAft>
                          <a:spcPts val="0"/>
                        </a:spcAft>
                      </a:pPr>
                      <a:r>
                        <a:rPr lang="en-US" sz="1800" kern="100"/>
                        <a:t>MCF-7</a:t>
                      </a:r>
                    </a:p>
                    <a:p>
                      <a:pPr marL="0" marR="0" algn="ctr">
                        <a:spcBef>
                          <a:spcPts val="0"/>
                        </a:spcBef>
                        <a:spcAft>
                          <a:spcPts val="0"/>
                        </a:spcAft>
                      </a:pPr>
                      <a:r>
                        <a:rPr lang="en-US" sz="1800" kern="100"/>
                        <a:t>IC</a:t>
                      </a:r>
                      <a:r>
                        <a:rPr lang="en-US" sz="1800" kern="100" baseline="-25000"/>
                        <a:t>50</a:t>
                      </a:r>
                      <a:r>
                        <a:rPr lang="en-US" sz="1800" kern="100"/>
                        <a:t> [µM]</a:t>
                      </a:r>
                      <a:r>
                        <a:rPr lang="en-US" sz="1800" kern="100" baseline="30000"/>
                        <a:t>a</a:t>
                      </a:r>
                      <a:endParaRPr lang="en-US" sz="1800" kern="100">
                        <a:latin typeface="Calibri"/>
                        <a:ea typeface="SimSun"/>
                        <a:cs typeface="Times New Roman"/>
                      </a:endParaRPr>
                    </a:p>
                  </a:txBody>
                  <a:tcPr marL="70327" marR="70327" marT="0" marB="0"/>
                </a:tc>
                <a:tc>
                  <a:txBody>
                    <a:bodyPr/>
                    <a:lstStyle/>
                    <a:p>
                      <a:pPr marL="0" marR="0" algn="ctr">
                        <a:spcBef>
                          <a:spcPts val="0"/>
                        </a:spcBef>
                        <a:spcAft>
                          <a:spcPts val="0"/>
                        </a:spcAft>
                      </a:pPr>
                      <a:r>
                        <a:rPr lang="en-US" sz="1800" kern="100"/>
                        <a:t>MDA-MB-231</a:t>
                      </a:r>
                    </a:p>
                    <a:p>
                      <a:pPr marL="0" marR="0" algn="ctr">
                        <a:spcBef>
                          <a:spcPts val="0"/>
                        </a:spcBef>
                        <a:spcAft>
                          <a:spcPts val="0"/>
                        </a:spcAft>
                      </a:pPr>
                      <a:r>
                        <a:rPr lang="en-US" sz="1800" kern="100"/>
                        <a:t>IC</a:t>
                      </a:r>
                      <a:r>
                        <a:rPr lang="en-US" sz="1800" kern="100" baseline="-25000"/>
                        <a:t>50</a:t>
                      </a:r>
                      <a:r>
                        <a:rPr lang="en-US" sz="1800" kern="100"/>
                        <a:t> [µM]</a:t>
                      </a:r>
                      <a:r>
                        <a:rPr lang="en-US" sz="1800" kern="100" baseline="30000"/>
                        <a:t>a</a:t>
                      </a:r>
                      <a:endParaRPr lang="en-US" sz="1800" kern="100">
                        <a:latin typeface="Calibri"/>
                        <a:ea typeface="SimSun"/>
                        <a:cs typeface="Times New Roman"/>
                      </a:endParaRPr>
                    </a:p>
                  </a:txBody>
                  <a:tcPr marL="70327" marR="70327" marT="0" marB="0"/>
                </a:tc>
              </a:tr>
              <a:tr h="259080">
                <a:tc>
                  <a:txBody>
                    <a:bodyPr/>
                    <a:lstStyle/>
                    <a:p>
                      <a:pPr marL="0" marR="0" algn="just">
                        <a:spcBef>
                          <a:spcPts val="0"/>
                        </a:spcBef>
                        <a:spcAft>
                          <a:spcPts val="0"/>
                        </a:spcAft>
                      </a:pPr>
                      <a:r>
                        <a:rPr lang="en-US" sz="1800" kern="100"/>
                        <a:t>Cisplatin</a:t>
                      </a:r>
                      <a:endParaRPr lang="en-US" sz="1800" kern="100">
                        <a:latin typeface="Calibri"/>
                        <a:ea typeface="SimSun"/>
                        <a:cs typeface="Times New Roman"/>
                      </a:endParaRPr>
                    </a:p>
                  </a:txBody>
                  <a:tcPr marL="70327" marR="70327" marT="0" marB="0"/>
                </a:tc>
                <a:tc>
                  <a:txBody>
                    <a:bodyPr/>
                    <a:lstStyle/>
                    <a:p>
                      <a:pPr marL="0" marR="0" algn="just">
                        <a:spcBef>
                          <a:spcPts val="0"/>
                        </a:spcBef>
                        <a:spcAft>
                          <a:spcPts val="0"/>
                        </a:spcAft>
                      </a:pPr>
                      <a:endParaRPr lang="en-US" sz="1800" kern="100">
                        <a:latin typeface="Calibri"/>
                        <a:ea typeface="SimSun"/>
                        <a:cs typeface="Times New Roman"/>
                      </a:endParaRPr>
                    </a:p>
                  </a:txBody>
                  <a:tcPr marL="70327" marR="70327" marT="0" marB="0"/>
                </a:tc>
                <a:tc>
                  <a:txBody>
                    <a:bodyPr/>
                    <a:lstStyle/>
                    <a:p>
                      <a:pPr marL="0" marR="0" algn="ctr">
                        <a:spcBef>
                          <a:spcPts val="0"/>
                        </a:spcBef>
                        <a:spcAft>
                          <a:spcPts val="0"/>
                        </a:spcAft>
                      </a:pPr>
                      <a:r>
                        <a:rPr lang="en-US" sz="1800" kern="100"/>
                        <a:t>1.67</a:t>
                      </a:r>
                      <a:endParaRPr lang="en-US" sz="1800" kern="100">
                        <a:latin typeface="Calibri"/>
                        <a:ea typeface="SimSun"/>
                        <a:cs typeface="Times New Roman"/>
                      </a:endParaRPr>
                    </a:p>
                  </a:txBody>
                  <a:tcPr marL="70327" marR="70327" marT="0" marB="0"/>
                </a:tc>
                <a:tc>
                  <a:txBody>
                    <a:bodyPr/>
                    <a:lstStyle/>
                    <a:p>
                      <a:pPr marL="0" marR="0" algn="ctr">
                        <a:spcBef>
                          <a:spcPts val="0"/>
                        </a:spcBef>
                        <a:spcAft>
                          <a:spcPts val="0"/>
                        </a:spcAft>
                      </a:pPr>
                      <a:r>
                        <a:rPr lang="en-US" sz="1800" kern="100"/>
                        <a:t>3.95</a:t>
                      </a:r>
                      <a:endParaRPr lang="en-US" sz="1800" kern="100">
                        <a:latin typeface="Calibri"/>
                        <a:ea typeface="SimSun"/>
                        <a:cs typeface="Times New Roman"/>
                      </a:endParaRPr>
                    </a:p>
                  </a:txBody>
                  <a:tcPr marL="70327" marR="70327" marT="0" marB="0"/>
                </a:tc>
              </a:tr>
              <a:tr h="259080">
                <a:tc>
                  <a:txBody>
                    <a:bodyPr/>
                    <a:lstStyle/>
                    <a:p>
                      <a:pPr marL="0" marR="0" algn="just">
                        <a:spcBef>
                          <a:spcPts val="0"/>
                        </a:spcBef>
                        <a:spcAft>
                          <a:spcPts val="0"/>
                        </a:spcAft>
                      </a:pPr>
                      <a:r>
                        <a:rPr lang="en-US" sz="1800" kern="100"/>
                        <a:t>ITAu</a:t>
                      </a:r>
                      <a:endParaRPr lang="en-US" sz="1800" kern="100">
                        <a:latin typeface="Calibri"/>
                        <a:ea typeface="SimSun"/>
                        <a:cs typeface="Times New Roman"/>
                      </a:endParaRPr>
                    </a:p>
                  </a:txBody>
                  <a:tcPr marL="70327" marR="70327" marT="0" marB="0"/>
                </a:tc>
                <a:tc>
                  <a:txBody>
                    <a:bodyPr/>
                    <a:lstStyle/>
                    <a:p>
                      <a:pPr marL="0" marR="0" algn="just">
                        <a:spcBef>
                          <a:spcPts val="0"/>
                        </a:spcBef>
                        <a:spcAft>
                          <a:spcPts val="0"/>
                        </a:spcAft>
                      </a:pPr>
                      <a:r>
                        <a:rPr lang="en-US" sz="1800" kern="100"/>
                        <a:t>H</a:t>
                      </a:r>
                      <a:endParaRPr lang="en-US" sz="1800" kern="100">
                        <a:latin typeface="Calibri"/>
                        <a:ea typeface="SimSun"/>
                        <a:cs typeface="Times New Roman"/>
                      </a:endParaRPr>
                    </a:p>
                  </a:txBody>
                  <a:tcPr marL="70327" marR="70327" marT="0" marB="0"/>
                </a:tc>
                <a:tc>
                  <a:txBody>
                    <a:bodyPr/>
                    <a:lstStyle/>
                    <a:p>
                      <a:pPr marL="0" marR="0" algn="ctr">
                        <a:spcBef>
                          <a:spcPts val="0"/>
                        </a:spcBef>
                        <a:spcAft>
                          <a:spcPts val="0"/>
                        </a:spcAft>
                      </a:pPr>
                      <a:r>
                        <a:rPr lang="en-US" sz="1800" kern="100"/>
                        <a:t>5.98</a:t>
                      </a:r>
                      <a:endParaRPr lang="en-US" sz="1800" kern="100">
                        <a:latin typeface="Calibri"/>
                        <a:ea typeface="SimSun"/>
                        <a:cs typeface="Times New Roman"/>
                      </a:endParaRPr>
                    </a:p>
                  </a:txBody>
                  <a:tcPr marL="70327" marR="70327" marT="0" marB="0"/>
                </a:tc>
                <a:tc>
                  <a:txBody>
                    <a:bodyPr/>
                    <a:lstStyle/>
                    <a:p>
                      <a:pPr marL="0" marR="0" algn="ctr">
                        <a:spcBef>
                          <a:spcPts val="0"/>
                        </a:spcBef>
                        <a:spcAft>
                          <a:spcPts val="0"/>
                        </a:spcAft>
                      </a:pPr>
                      <a:r>
                        <a:rPr lang="en-US" sz="1800" kern="100"/>
                        <a:t>1.33</a:t>
                      </a:r>
                      <a:endParaRPr lang="en-US" sz="1800" kern="100">
                        <a:latin typeface="Calibri"/>
                        <a:ea typeface="SimSun"/>
                        <a:cs typeface="Times New Roman"/>
                      </a:endParaRPr>
                    </a:p>
                  </a:txBody>
                  <a:tcPr marL="70327" marR="70327" marT="0" marB="0"/>
                </a:tc>
              </a:tr>
              <a:tr h="259080">
                <a:tc>
                  <a:txBody>
                    <a:bodyPr/>
                    <a:lstStyle/>
                    <a:p>
                      <a:pPr marL="0" marR="0" algn="just">
                        <a:spcBef>
                          <a:spcPts val="0"/>
                        </a:spcBef>
                        <a:spcAft>
                          <a:spcPts val="0"/>
                        </a:spcAft>
                      </a:pPr>
                      <a:r>
                        <a:rPr lang="en-US" sz="1800" kern="100" dirty="0" err="1"/>
                        <a:t>ImAu</a:t>
                      </a:r>
                      <a:endParaRPr lang="en-US" sz="1800" kern="100" dirty="0">
                        <a:latin typeface="Calibri"/>
                        <a:ea typeface="SimSun"/>
                        <a:cs typeface="Times New Roman"/>
                      </a:endParaRPr>
                    </a:p>
                  </a:txBody>
                  <a:tcPr marL="70327" marR="70327" marT="0" marB="0"/>
                </a:tc>
                <a:tc>
                  <a:txBody>
                    <a:bodyPr/>
                    <a:lstStyle/>
                    <a:p>
                      <a:pPr marL="0" marR="0" algn="just">
                        <a:spcBef>
                          <a:spcPts val="0"/>
                        </a:spcBef>
                        <a:spcAft>
                          <a:spcPts val="0"/>
                        </a:spcAft>
                      </a:pPr>
                      <a:r>
                        <a:rPr lang="en-US" sz="1800" kern="100"/>
                        <a:t>Methyl</a:t>
                      </a:r>
                      <a:endParaRPr lang="en-US" sz="1800" kern="100">
                        <a:latin typeface="Calibri"/>
                        <a:ea typeface="SimSun"/>
                        <a:cs typeface="Times New Roman"/>
                      </a:endParaRPr>
                    </a:p>
                  </a:txBody>
                  <a:tcPr marL="70327" marR="70327" marT="0" marB="0"/>
                </a:tc>
                <a:tc>
                  <a:txBody>
                    <a:bodyPr/>
                    <a:lstStyle/>
                    <a:p>
                      <a:pPr marL="0" marR="0" algn="ctr">
                        <a:spcBef>
                          <a:spcPts val="0"/>
                        </a:spcBef>
                        <a:spcAft>
                          <a:spcPts val="0"/>
                        </a:spcAft>
                      </a:pPr>
                      <a:r>
                        <a:rPr lang="en-US" sz="1800" kern="100"/>
                        <a:t>1.38</a:t>
                      </a:r>
                      <a:endParaRPr lang="en-US" sz="1800" kern="100">
                        <a:latin typeface="Calibri"/>
                        <a:ea typeface="SimSun"/>
                        <a:cs typeface="Times New Roman"/>
                      </a:endParaRPr>
                    </a:p>
                  </a:txBody>
                  <a:tcPr marL="70327" marR="70327" marT="0" marB="0"/>
                </a:tc>
                <a:tc>
                  <a:txBody>
                    <a:bodyPr/>
                    <a:lstStyle/>
                    <a:p>
                      <a:pPr marL="0" marR="0" algn="ctr">
                        <a:spcBef>
                          <a:spcPts val="0"/>
                        </a:spcBef>
                        <a:spcAft>
                          <a:spcPts val="0"/>
                        </a:spcAft>
                      </a:pPr>
                      <a:r>
                        <a:rPr lang="en-US" sz="1800" kern="100"/>
                        <a:t>1.39</a:t>
                      </a:r>
                      <a:endParaRPr lang="en-US" sz="1800" kern="100">
                        <a:latin typeface="Calibri"/>
                        <a:ea typeface="SimSun"/>
                        <a:cs typeface="Times New Roman"/>
                      </a:endParaRPr>
                    </a:p>
                  </a:txBody>
                  <a:tcPr marL="70327" marR="70327" marT="0" marB="0"/>
                </a:tc>
              </a:tr>
              <a:tr h="259080">
                <a:tc>
                  <a:txBody>
                    <a:bodyPr/>
                    <a:lstStyle/>
                    <a:p>
                      <a:pPr marL="0" marR="0" algn="just">
                        <a:spcBef>
                          <a:spcPts val="0"/>
                        </a:spcBef>
                        <a:spcAft>
                          <a:spcPts val="0"/>
                        </a:spcAft>
                      </a:pPr>
                      <a:r>
                        <a:rPr lang="en-US" sz="1800" kern="100"/>
                        <a:t>IetAu</a:t>
                      </a:r>
                      <a:endParaRPr lang="en-US" sz="1800" kern="100">
                        <a:latin typeface="Calibri"/>
                        <a:ea typeface="SimSun"/>
                        <a:cs typeface="Times New Roman"/>
                      </a:endParaRPr>
                    </a:p>
                  </a:txBody>
                  <a:tcPr marL="70327" marR="70327" marT="0" marB="0"/>
                </a:tc>
                <a:tc>
                  <a:txBody>
                    <a:bodyPr/>
                    <a:lstStyle/>
                    <a:p>
                      <a:pPr marL="0" marR="0" algn="just">
                        <a:spcBef>
                          <a:spcPts val="0"/>
                        </a:spcBef>
                        <a:spcAft>
                          <a:spcPts val="0"/>
                        </a:spcAft>
                      </a:pPr>
                      <a:r>
                        <a:rPr lang="en-US" sz="1800" kern="100"/>
                        <a:t>Ethyl</a:t>
                      </a:r>
                      <a:endParaRPr lang="en-US" sz="1800" kern="100">
                        <a:latin typeface="Calibri"/>
                        <a:ea typeface="SimSun"/>
                        <a:cs typeface="Times New Roman"/>
                      </a:endParaRPr>
                    </a:p>
                  </a:txBody>
                  <a:tcPr marL="70327" marR="70327" marT="0" marB="0"/>
                </a:tc>
                <a:tc>
                  <a:txBody>
                    <a:bodyPr/>
                    <a:lstStyle/>
                    <a:p>
                      <a:pPr marL="0" marR="0" algn="ctr">
                        <a:spcBef>
                          <a:spcPts val="0"/>
                        </a:spcBef>
                        <a:spcAft>
                          <a:spcPts val="0"/>
                        </a:spcAft>
                      </a:pPr>
                      <a:r>
                        <a:rPr lang="en-US" sz="1800" kern="100"/>
                        <a:t>1.79</a:t>
                      </a:r>
                      <a:endParaRPr lang="en-US" sz="1800" kern="100">
                        <a:latin typeface="Calibri"/>
                        <a:ea typeface="SimSun"/>
                        <a:cs typeface="Times New Roman"/>
                      </a:endParaRPr>
                    </a:p>
                  </a:txBody>
                  <a:tcPr marL="70327" marR="70327" marT="0" marB="0"/>
                </a:tc>
                <a:tc>
                  <a:txBody>
                    <a:bodyPr/>
                    <a:lstStyle/>
                    <a:p>
                      <a:pPr marL="0" marR="0" algn="ctr">
                        <a:spcBef>
                          <a:spcPts val="0"/>
                        </a:spcBef>
                        <a:spcAft>
                          <a:spcPts val="0"/>
                        </a:spcAft>
                      </a:pPr>
                      <a:r>
                        <a:rPr lang="en-US" sz="1800" kern="100"/>
                        <a:t>2.46</a:t>
                      </a:r>
                      <a:endParaRPr lang="en-US" sz="1800" kern="100">
                        <a:latin typeface="Calibri"/>
                        <a:ea typeface="SimSun"/>
                        <a:cs typeface="Times New Roman"/>
                      </a:endParaRPr>
                    </a:p>
                  </a:txBody>
                  <a:tcPr marL="70327" marR="70327" marT="0" marB="0"/>
                </a:tc>
              </a:tr>
              <a:tr h="259080">
                <a:tc>
                  <a:txBody>
                    <a:bodyPr/>
                    <a:lstStyle/>
                    <a:p>
                      <a:pPr marL="0" marR="0" algn="just">
                        <a:spcBef>
                          <a:spcPts val="0"/>
                        </a:spcBef>
                        <a:spcAft>
                          <a:spcPts val="0"/>
                        </a:spcAft>
                      </a:pPr>
                      <a:r>
                        <a:rPr lang="en-US" sz="1800" kern="100"/>
                        <a:t>IIpTAu</a:t>
                      </a:r>
                      <a:endParaRPr lang="en-US" sz="1800" kern="100">
                        <a:latin typeface="Calibri"/>
                        <a:ea typeface="SimSun"/>
                        <a:cs typeface="Times New Roman"/>
                      </a:endParaRPr>
                    </a:p>
                  </a:txBody>
                  <a:tcPr marL="70327" marR="70327" marT="0" marB="0"/>
                </a:tc>
                <a:tc>
                  <a:txBody>
                    <a:bodyPr/>
                    <a:lstStyle/>
                    <a:p>
                      <a:pPr marL="0" marR="0" algn="just">
                        <a:spcBef>
                          <a:spcPts val="0"/>
                        </a:spcBef>
                        <a:spcAft>
                          <a:spcPts val="0"/>
                        </a:spcAft>
                      </a:pPr>
                      <a:r>
                        <a:rPr lang="en-US" sz="1800" kern="100"/>
                        <a:t>Isopropyl</a:t>
                      </a:r>
                      <a:endParaRPr lang="en-US" sz="1800" kern="100">
                        <a:latin typeface="Calibri"/>
                        <a:ea typeface="SimSun"/>
                        <a:cs typeface="Times New Roman"/>
                      </a:endParaRPr>
                    </a:p>
                  </a:txBody>
                  <a:tcPr marL="70327" marR="70327" marT="0" marB="0"/>
                </a:tc>
                <a:tc>
                  <a:txBody>
                    <a:bodyPr/>
                    <a:lstStyle/>
                    <a:p>
                      <a:pPr marL="0" marR="0" algn="ctr">
                        <a:spcBef>
                          <a:spcPts val="0"/>
                        </a:spcBef>
                        <a:spcAft>
                          <a:spcPts val="0"/>
                        </a:spcAft>
                      </a:pPr>
                      <a:r>
                        <a:rPr lang="en-US" sz="1800" kern="100"/>
                        <a:t>1.96</a:t>
                      </a:r>
                      <a:endParaRPr lang="en-US" sz="1800" kern="100">
                        <a:latin typeface="Calibri"/>
                        <a:ea typeface="SimSun"/>
                        <a:cs typeface="Times New Roman"/>
                      </a:endParaRPr>
                    </a:p>
                  </a:txBody>
                  <a:tcPr marL="70327" marR="70327" marT="0" marB="0"/>
                </a:tc>
                <a:tc>
                  <a:txBody>
                    <a:bodyPr/>
                    <a:lstStyle/>
                    <a:p>
                      <a:pPr marL="0" marR="0" algn="ctr">
                        <a:spcBef>
                          <a:spcPts val="0"/>
                        </a:spcBef>
                        <a:spcAft>
                          <a:spcPts val="0"/>
                        </a:spcAft>
                      </a:pPr>
                      <a:r>
                        <a:rPr lang="en-US" sz="1800" kern="100"/>
                        <a:t>2.31</a:t>
                      </a:r>
                      <a:endParaRPr lang="en-US" sz="1800" kern="100">
                        <a:latin typeface="Calibri"/>
                        <a:ea typeface="SimSun"/>
                        <a:cs typeface="Times New Roman"/>
                      </a:endParaRPr>
                    </a:p>
                  </a:txBody>
                  <a:tcPr marL="70327" marR="70327" marT="0" marB="0"/>
                </a:tc>
              </a:tr>
              <a:tr h="259080">
                <a:tc>
                  <a:txBody>
                    <a:bodyPr/>
                    <a:lstStyle/>
                    <a:p>
                      <a:pPr marL="0" marR="0" algn="just">
                        <a:spcBef>
                          <a:spcPts val="0"/>
                        </a:spcBef>
                        <a:spcAft>
                          <a:spcPts val="0"/>
                        </a:spcAft>
                      </a:pPr>
                      <a:r>
                        <a:rPr lang="en-US" sz="1800" kern="100" dirty="0" err="1"/>
                        <a:t>IBTAu</a:t>
                      </a:r>
                      <a:endParaRPr lang="en-US" sz="1800" kern="100" dirty="0">
                        <a:latin typeface="Calibri"/>
                        <a:ea typeface="SimSun"/>
                        <a:cs typeface="Times New Roman"/>
                      </a:endParaRPr>
                    </a:p>
                  </a:txBody>
                  <a:tcPr marL="70327" marR="70327" marT="0" marB="0"/>
                </a:tc>
                <a:tc>
                  <a:txBody>
                    <a:bodyPr/>
                    <a:lstStyle/>
                    <a:p>
                      <a:pPr marL="0" marR="0" algn="just">
                        <a:spcBef>
                          <a:spcPts val="0"/>
                        </a:spcBef>
                        <a:spcAft>
                          <a:spcPts val="0"/>
                        </a:spcAft>
                      </a:pPr>
                      <a:r>
                        <a:rPr lang="en-US" sz="1800" kern="100"/>
                        <a:t>Benzyl</a:t>
                      </a:r>
                      <a:endParaRPr lang="en-US" sz="1800" kern="100">
                        <a:latin typeface="Calibri"/>
                        <a:ea typeface="SimSun"/>
                        <a:cs typeface="Times New Roman"/>
                      </a:endParaRPr>
                    </a:p>
                  </a:txBody>
                  <a:tcPr marL="70327" marR="70327" marT="0" marB="0"/>
                </a:tc>
                <a:tc>
                  <a:txBody>
                    <a:bodyPr/>
                    <a:lstStyle/>
                    <a:p>
                      <a:pPr marL="0" marR="0" algn="ctr">
                        <a:spcBef>
                          <a:spcPts val="0"/>
                        </a:spcBef>
                        <a:spcAft>
                          <a:spcPts val="0"/>
                        </a:spcAft>
                      </a:pPr>
                      <a:r>
                        <a:rPr lang="en-US" sz="1800" kern="100"/>
                        <a:t>0.79</a:t>
                      </a:r>
                      <a:endParaRPr lang="en-US" sz="1800" kern="100">
                        <a:latin typeface="Calibri"/>
                        <a:ea typeface="SimSun"/>
                        <a:cs typeface="Times New Roman"/>
                      </a:endParaRPr>
                    </a:p>
                  </a:txBody>
                  <a:tcPr marL="70327" marR="70327" marT="0" marB="0"/>
                </a:tc>
                <a:tc>
                  <a:txBody>
                    <a:bodyPr/>
                    <a:lstStyle/>
                    <a:p>
                      <a:pPr marL="0" marR="0" algn="ctr">
                        <a:spcBef>
                          <a:spcPts val="0"/>
                        </a:spcBef>
                        <a:spcAft>
                          <a:spcPts val="0"/>
                        </a:spcAft>
                      </a:pPr>
                      <a:r>
                        <a:rPr lang="en-US" sz="1800" kern="100"/>
                        <a:t>0.93</a:t>
                      </a:r>
                      <a:endParaRPr lang="en-US" sz="1800" kern="100">
                        <a:latin typeface="Calibri"/>
                        <a:ea typeface="SimSun"/>
                        <a:cs typeface="Times New Roman"/>
                      </a:endParaRPr>
                    </a:p>
                  </a:txBody>
                  <a:tcPr marL="70327" marR="70327" marT="0" marB="0"/>
                </a:tc>
              </a:tr>
              <a:tr h="259080">
                <a:tc>
                  <a:txBody>
                    <a:bodyPr/>
                    <a:lstStyle/>
                    <a:p>
                      <a:pPr marL="0" marR="0" algn="just">
                        <a:spcBef>
                          <a:spcPts val="0"/>
                        </a:spcBef>
                        <a:spcAft>
                          <a:spcPts val="0"/>
                        </a:spcAft>
                      </a:pPr>
                      <a:r>
                        <a:rPr lang="en-US" sz="1800" kern="100"/>
                        <a:t>IPtAu</a:t>
                      </a:r>
                      <a:endParaRPr lang="en-US" sz="1800" kern="100">
                        <a:latin typeface="Calibri"/>
                        <a:ea typeface="SimSun"/>
                        <a:cs typeface="Times New Roman"/>
                      </a:endParaRPr>
                    </a:p>
                  </a:txBody>
                  <a:tcPr marL="70327" marR="70327" marT="0" marB="0"/>
                </a:tc>
                <a:tc>
                  <a:txBody>
                    <a:bodyPr/>
                    <a:lstStyle/>
                    <a:p>
                      <a:pPr marL="0" marR="0" algn="just">
                        <a:spcBef>
                          <a:spcPts val="0"/>
                        </a:spcBef>
                        <a:spcAft>
                          <a:spcPts val="0"/>
                        </a:spcAft>
                      </a:pPr>
                      <a:r>
                        <a:rPr lang="en-US" sz="1800" kern="100"/>
                        <a:t>4-methylphenyl</a:t>
                      </a:r>
                      <a:endParaRPr lang="en-US" sz="1800" kern="100">
                        <a:latin typeface="Calibri"/>
                        <a:ea typeface="SimSun"/>
                        <a:cs typeface="Times New Roman"/>
                      </a:endParaRPr>
                    </a:p>
                  </a:txBody>
                  <a:tcPr marL="70327" marR="70327" marT="0" marB="0"/>
                </a:tc>
                <a:tc>
                  <a:txBody>
                    <a:bodyPr/>
                    <a:lstStyle/>
                    <a:p>
                      <a:pPr marL="0" marR="0" algn="ctr">
                        <a:spcBef>
                          <a:spcPts val="0"/>
                        </a:spcBef>
                        <a:spcAft>
                          <a:spcPts val="0"/>
                        </a:spcAft>
                      </a:pPr>
                      <a:r>
                        <a:rPr lang="en-US" sz="1800" kern="100"/>
                        <a:t>2.48</a:t>
                      </a:r>
                      <a:endParaRPr lang="en-US" sz="1800" kern="100">
                        <a:latin typeface="Calibri"/>
                        <a:ea typeface="SimSun"/>
                        <a:cs typeface="Times New Roman"/>
                      </a:endParaRPr>
                    </a:p>
                  </a:txBody>
                  <a:tcPr marL="70327" marR="70327" marT="0" marB="0"/>
                </a:tc>
                <a:tc>
                  <a:txBody>
                    <a:bodyPr/>
                    <a:lstStyle/>
                    <a:p>
                      <a:pPr marL="0" marR="0" algn="ctr">
                        <a:spcBef>
                          <a:spcPts val="0"/>
                        </a:spcBef>
                        <a:spcAft>
                          <a:spcPts val="0"/>
                        </a:spcAft>
                      </a:pPr>
                      <a:r>
                        <a:rPr lang="en-US" sz="1800" kern="100"/>
                        <a:t>4.45</a:t>
                      </a:r>
                      <a:endParaRPr lang="en-US" sz="1800" kern="100">
                        <a:latin typeface="Calibri"/>
                        <a:ea typeface="SimSun"/>
                        <a:cs typeface="Times New Roman"/>
                      </a:endParaRPr>
                    </a:p>
                  </a:txBody>
                  <a:tcPr marL="70327" marR="70327" marT="0" marB="0"/>
                </a:tc>
              </a:tr>
              <a:tr h="259080">
                <a:tc>
                  <a:txBody>
                    <a:bodyPr/>
                    <a:lstStyle/>
                    <a:p>
                      <a:pPr marL="0" marR="0" algn="just">
                        <a:spcBef>
                          <a:spcPts val="0"/>
                        </a:spcBef>
                        <a:spcAft>
                          <a:spcPts val="0"/>
                        </a:spcAft>
                      </a:pPr>
                      <a:r>
                        <a:rPr lang="en-US" sz="1800" kern="100" dirty="0" err="1"/>
                        <a:t>IcyheAu</a:t>
                      </a:r>
                      <a:endParaRPr lang="en-US" sz="1800" kern="100" dirty="0">
                        <a:latin typeface="Calibri"/>
                        <a:ea typeface="SimSun"/>
                        <a:cs typeface="Times New Roman"/>
                      </a:endParaRPr>
                    </a:p>
                  </a:txBody>
                  <a:tcPr marL="70327" marR="70327" marT="0" marB="0"/>
                </a:tc>
                <a:tc>
                  <a:txBody>
                    <a:bodyPr/>
                    <a:lstStyle/>
                    <a:p>
                      <a:pPr marL="0" marR="0" algn="just">
                        <a:spcBef>
                          <a:spcPts val="0"/>
                        </a:spcBef>
                        <a:spcAft>
                          <a:spcPts val="0"/>
                        </a:spcAft>
                      </a:pPr>
                      <a:r>
                        <a:rPr lang="en-US" sz="1800" kern="100"/>
                        <a:t>Cyclohexyl</a:t>
                      </a:r>
                      <a:endParaRPr lang="en-US" sz="1800" kern="100">
                        <a:latin typeface="Calibri"/>
                        <a:ea typeface="SimSun"/>
                        <a:cs typeface="Times New Roman"/>
                      </a:endParaRPr>
                    </a:p>
                  </a:txBody>
                  <a:tcPr marL="70327" marR="70327" marT="0" marB="0"/>
                </a:tc>
                <a:tc>
                  <a:txBody>
                    <a:bodyPr/>
                    <a:lstStyle/>
                    <a:p>
                      <a:pPr marL="0" marR="0" algn="ctr">
                        <a:spcBef>
                          <a:spcPts val="0"/>
                        </a:spcBef>
                        <a:spcAft>
                          <a:spcPts val="0"/>
                        </a:spcAft>
                      </a:pPr>
                      <a:r>
                        <a:rPr lang="en-US" sz="1800" kern="100"/>
                        <a:t>1.10</a:t>
                      </a:r>
                      <a:endParaRPr lang="en-US" sz="1800" kern="100">
                        <a:latin typeface="Calibri"/>
                        <a:ea typeface="SimSun"/>
                        <a:cs typeface="Times New Roman"/>
                      </a:endParaRPr>
                    </a:p>
                  </a:txBody>
                  <a:tcPr marL="70327" marR="70327" marT="0" marB="0"/>
                </a:tc>
                <a:tc>
                  <a:txBody>
                    <a:bodyPr/>
                    <a:lstStyle/>
                    <a:p>
                      <a:pPr marL="0" marR="0" algn="ctr">
                        <a:spcBef>
                          <a:spcPts val="0"/>
                        </a:spcBef>
                        <a:spcAft>
                          <a:spcPts val="0"/>
                        </a:spcAft>
                      </a:pPr>
                      <a:r>
                        <a:rPr lang="en-US" sz="1800" kern="100" dirty="0"/>
                        <a:t>1.22</a:t>
                      </a:r>
                      <a:endParaRPr lang="en-US" sz="1800" kern="100" dirty="0">
                        <a:latin typeface="Calibri"/>
                        <a:ea typeface="SimSun"/>
                        <a:cs typeface="Times New Roman"/>
                      </a:endParaRPr>
                    </a:p>
                  </a:txBody>
                  <a:tcPr marL="70327" marR="70327" marT="0" marB="0"/>
                </a:tc>
              </a:tr>
            </a:tbl>
          </a:graphicData>
        </a:graphic>
      </p:graphicFrame>
      <p:sp>
        <p:nvSpPr>
          <p:cNvPr id="7" name="TextBox 6"/>
          <p:cNvSpPr txBox="1"/>
          <p:nvPr/>
        </p:nvSpPr>
        <p:spPr>
          <a:xfrm>
            <a:off x="202406" y="5943600"/>
            <a:ext cx="9601200" cy="353943"/>
          </a:xfrm>
          <a:prstGeom prst="rect">
            <a:avLst/>
          </a:prstGeom>
          <a:noFill/>
        </p:spPr>
        <p:txBody>
          <a:bodyPr wrap="square" rtlCol="0">
            <a:spAutoFit/>
          </a:bodyPr>
          <a:lstStyle/>
          <a:p>
            <a:r>
              <a:rPr lang="en-US" sz="1700" dirty="0" smtClean="0">
                <a:latin typeface="Calibri" pitchFamily="34" charset="0"/>
                <a:cs typeface="Calibri" pitchFamily="34" charset="0"/>
              </a:rPr>
              <a:t>The IC</a:t>
            </a:r>
            <a:r>
              <a:rPr lang="en-US" sz="1700" baseline="-25000" dirty="0" smtClean="0">
                <a:latin typeface="Calibri" pitchFamily="34" charset="0"/>
                <a:cs typeface="Calibri" pitchFamily="34" charset="0"/>
              </a:rPr>
              <a:t>50</a:t>
            </a:r>
            <a:r>
              <a:rPr lang="en-US" sz="1700" dirty="0" smtClean="0">
                <a:latin typeface="Calibri" pitchFamily="34" charset="0"/>
                <a:cs typeface="Calibri" pitchFamily="34" charset="0"/>
              </a:rPr>
              <a:t> values represent the concentration results in a 50% decrease in cell growth after 72 h incubation.</a:t>
            </a:r>
            <a:r>
              <a:rPr lang="en-US" sz="1700" baseline="30000" dirty="0" smtClean="0">
                <a:latin typeface="Calibri" pitchFamily="34" charset="0"/>
                <a:cs typeface="Calibri" pitchFamily="34" charset="0"/>
              </a:rPr>
              <a:t> </a:t>
            </a:r>
            <a:endParaRPr lang="en-US" sz="1700" dirty="0" smtClean="0">
              <a:latin typeface="Calibri" pitchFamily="34" charset="0"/>
              <a:cs typeface="Calibri" pitchFamily="34" charset="0"/>
            </a:endParaRPr>
          </a:p>
        </p:txBody>
      </p:sp>
    </p:spTree>
    <p:extLst>
      <p:ext uri="{BB962C8B-B14F-4D97-AF65-F5344CB8AC3E}">
        <p14:creationId xmlns="" xmlns:p14="http://schemas.microsoft.com/office/powerpoint/2010/main" val="1981536825"/>
      </p:ext>
    </p:extLst>
  </p:cSld>
  <p:clrMapOvr>
    <a:masterClrMapping/>
  </p:clrMapOvr>
  <p:transition spd="slow">
    <p:sndAc>
      <p:stSnd>
        <p:snd r:embed="rId2" name="explode.wav"/>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2406" y="1219200"/>
            <a:ext cx="9525000" cy="5016758"/>
          </a:xfrm>
          <a:prstGeom prst="rect">
            <a:avLst/>
          </a:prstGeom>
          <a:noFill/>
        </p:spPr>
        <p:txBody>
          <a:bodyPr wrap="square" rtlCol="0">
            <a:spAutoFit/>
          </a:bodyPr>
          <a:lstStyle/>
          <a:p>
            <a:r>
              <a:rPr lang="en-US" sz="1600" dirty="0">
                <a:latin typeface="Calibri" pitchFamily="34" charset="0"/>
                <a:cs typeface="Calibri" pitchFamily="34" charset="0"/>
              </a:rPr>
              <a:t>The lead compound </a:t>
            </a:r>
            <a:r>
              <a:rPr lang="en-US" sz="1600" dirty="0" err="1">
                <a:latin typeface="Calibri" pitchFamily="34" charset="0"/>
                <a:cs typeface="Calibri" pitchFamily="34" charset="0"/>
              </a:rPr>
              <a:t>ITAu</a:t>
            </a:r>
            <a:r>
              <a:rPr lang="en-US" sz="1600" dirty="0">
                <a:latin typeface="Calibri" pitchFamily="34" charset="0"/>
                <a:cs typeface="Calibri" pitchFamily="34" charset="0"/>
              </a:rPr>
              <a:t> was distinctly less active than </a:t>
            </a:r>
            <a:r>
              <a:rPr lang="en-US" sz="1600" dirty="0" err="1">
                <a:latin typeface="Calibri" pitchFamily="34" charset="0"/>
                <a:cs typeface="Calibri" pitchFamily="34" charset="0"/>
              </a:rPr>
              <a:t>cisplatin</a:t>
            </a:r>
            <a:r>
              <a:rPr lang="en-US" sz="1600" dirty="0">
                <a:latin typeface="Calibri" pitchFamily="34" charset="0"/>
                <a:cs typeface="Calibri" pitchFamily="34" charset="0"/>
              </a:rPr>
              <a:t> at the MCF-7 cell line (IC50 = 5.98 µM), while it was 3 fold more active against MDA-MB-231 cells (IC50 = 1.33 µM). </a:t>
            </a:r>
            <a:endParaRPr lang="en-US" sz="1600" dirty="0" smtClean="0">
              <a:latin typeface="Calibri" pitchFamily="34" charset="0"/>
              <a:cs typeface="Calibri" pitchFamily="34" charset="0"/>
            </a:endParaRPr>
          </a:p>
          <a:p>
            <a:endParaRPr lang="en-US" sz="1600" dirty="0">
              <a:latin typeface="Calibri" pitchFamily="34" charset="0"/>
              <a:cs typeface="Calibri" pitchFamily="34" charset="0"/>
            </a:endParaRPr>
          </a:p>
          <a:p>
            <a:r>
              <a:rPr lang="en-US" sz="1600" dirty="0">
                <a:latin typeface="Calibri" pitchFamily="34" charset="0"/>
                <a:cs typeface="Calibri" pitchFamily="34" charset="0"/>
              </a:rPr>
              <a:t>The cytotoxicity of the </a:t>
            </a:r>
            <a:r>
              <a:rPr lang="en-US" sz="1600" dirty="0" err="1">
                <a:latin typeface="Calibri" pitchFamily="34" charset="0"/>
                <a:cs typeface="Calibri" pitchFamily="34" charset="0"/>
              </a:rPr>
              <a:t>isatin</a:t>
            </a:r>
            <a:r>
              <a:rPr lang="en-US" sz="1600" dirty="0">
                <a:latin typeface="Calibri" pitchFamily="34" charset="0"/>
                <a:cs typeface="Calibri" pitchFamily="34" charset="0"/>
              </a:rPr>
              <a:t> gold complexes depended on the substituent at the </a:t>
            </a:r>
            <a:r>
              <a:rPr lang="en-US" sz="1600" dirty="0" err="1">
                <a:latin typeface="Calibri" pitchFamily="34" charset="0"/>
                <a:cs typeface="Calibri" pitchFamily="34" charset="0"/>
              </a:rPr>
              <a:t>thiosemicarbazone</a:t>
            </a:r>
            <a:r>
              <a:rPr lang="en-US" sz="1600" dirty="0">
                <a:latin typeface="Calibri" pitchFamily="34" charset="0"/>
                <a:cs typeface="Calibri" pitchFamily="34" charset="0"/>
              </a:rPr>
              <a:t> moiety. An N-methyl group increased the activity against MCF-7 cells (IC50 = 1.38 µM) but did not change activity at the MDA-MB-231 cell line</a:t>
            </a:r>
            <a:r>
              <a:rPr lang="en-US" sz="1600" dirty="0" smtClean="0">
                <a:latin typeface="Calibri" pitchFamily="34" charset="0"/>
                <a:cs typeface="Calibri" pitchFamily="34" charset="0"/>
              </a:rPr>
              <a:t>.</a:t>
            </a:r>
          </a:p>
          <a:p>
            <a:endParaRPr lang="en-US" sz="1600" dirty="0">
              <a:latin typeface="Calibri" pitchFamily="34" charset="0"/>
              <a:cs typeface="Calibri" pitchFamily="34" charset="0"/>
            </a:endParaRPr>
          </a:p>
          <a:p>
            <a:r>
              <a:rPr lang="en-US" sz="1600" dirty="0">
                <a:latin typeface="Calibri" pitchFamily="34" charset="0"/>
                <a:cs typeface="Calibri" pitchFamily="34" charset="0"/>
              </a:rPr>
              <a:t> Interestingly, N-ethyl or N-isopropyl chains reduced the growth inhibitory effects only at MDA-MB-231 cells (IC50 = 2.46 and 2.31 µM, respectively). However, both compounds are still more effective than </a:t>
            </a:r>
            <a:r>
              <a:rPr lang="en-US" sz="1600" dirty="0" err="1">
                <a:latin typeface="Calibri" pitchFamily="34" charset="0"/>
                <a:cs typeface="Calibri" pitchFamily="34" charset="0"/>
              </a:rPr>
              <a:t>cisplatin</a:t>
            </a:r>
            <a:r>
              <a:rPr lang="en-US" sz="1600" dirty="0" smtClean="0">
                <a:latin typeface="Calibri" pitchFamily="34" charset="0"/>
                <a:cs typeface="Calibri" pitchFamily="34" charset="0"/>
              </a:rPr>
              <a:t>.</a:t>
            </a:r>
          </a:p>
          <a:p>
            <a:endParaRPr lang="en-US" sz="1600" dirty="0">
              <a:latin typeface="Calibri" pitchFamily="34" charset="0"/>
              <a:cs typeface="Calibri" pitchFamily="34" charset="0"/>
            </a:endParaRPr>
          </a:p>
          <a:p>
            <a:r>
              <a:rPr lang="en-US" sz="1600" dirty="0" smtClean="0">
                <a:latin typeface="Calibri" pitchFamily="34" charset="0"/>
                <a:cs typeface="Calibri" pitchFamily="34" charset="0"/>
              </a:rPr>
              <a:t>The </a:t>
            </a:r>
            <a:r>
              <a:rPr lang="en-US" sz="1600" dirty="0">
                <a:latin typeface="Calibri" pitchFamily="34" charset="0"/>
                <a:cs typeface="Calibri" pitchFamily="34" charset="0"/>
              </a:rPr>
              <a:t>best results were achieved with the benzyl derivative. </a:t>
            </a:r>
            <a:r>
              <a:rPr lang="en-US" sz="1600" dirty="0" err="1">
                <a:latin typeface="Calibri" pitchFamily="34" charset="0"/>
                <a:cs typeface="Calibri" pitchFamily="34" charset="0"/>
              </a:rPr>
              <a:t>IBTAu</a:t>
            </a:r>
            <a:r>
              <a:rPr lang="en-US" sz="1600" dirty="0">
                <a:latin typeface="Calibri" pitchFamily="34" charset="0"/>
                <a:cs typeface="Calibri" pitchFamily="34" charset="0"/>
              </a:rPr>
              <a:t> caused growth inhibition of MCF-7 and MDA-MB-213 cells at </a:t>
            </a:r>
            <a:r>
              <a:rPr lang="en-US" sz="1600" dirty="0" err="1">
                <a:latin typeface="Calibri" pitchFamily="34" charset="0"/>
                <a:cs typeface="Calibri" pitchFamily="34" charset="0"/>
              </a:rPr>
              <a:t>nanomolar</a:t>
            </a:r>
            <a:r>
              <a:rPr lang="en-US" sz="1600" dirty="0">
                <a:latin typeface="Calibri" pitchFamily="34" charset="0"/>
                <a:cs typeface="Calibri" pitchFamily="34" charset="0"/>
              </a:rPr>
              <a:t> concentrations (IC50 = 0.79 and 0.93 µM).</a:t>
            </a:r>
          </a:p>
          <a:p>
            <a:r>
              <a:rPr lang="en-US" sz="1600" dirty="0">
                <a:latin typeface="Calibri" pitchFamily="34" charset="0"/>
                <a:cs typeface="Calibri" pitchFamily="34" charset="0"/>
              </a:rPr>
              <a:t> </a:t>
            </a:r>
          </a:p>
          <a:p>
            <a:r>
              <a:rPr lang="en-US" sz="1600" dirty="0" smtClean="0">
                <a:latin typeface="Calibri" pitchFamily="34" charset="0"/>
                <a:cs typeface="Calibri" pitchFamily="34" charset="0"/>
              </a:rPr>
              <a:t>Exchange </a:t>
            </a:r>
            <a:r>
              <a:rPr lang="en-US" sz="1600" dirty="0">
                <a:latin typeface="Calibri" pitchFamily="34" charset="0"/>
                <a:cs typeface="Calibri" pitchFamily="34" charset="0"/>
              </a:rPr>
              <a:t>of the benzyl residue by p-</a:t>
            </a:r>
            <a:r>
              <a:rPr lang="en-US" sz="1600" dirty="0" err="1">
                <a:latin typeface="Calibri" pitchFamily="34" charset="0"/>
                <a:cs typeface="Calibri" pitchFamily="34" charset="0"/>
              </a:rPr>
              <a:t>toluolyl</a:t>
            </a:r>
            <a:r>
              <a:rPr lang="en-US" sz="1600" dirty="0">
                <a:latin typeface="Calibri" pitchFamily="34" charset="0"/>
                <a:cs typeface="Calibri" pitchFamily="34" charset="0"/>
              </a:rPr>
              <a:t> moiety (</a:t>
            </a:r>
            <a:r>
              <a:rPr lang="en-US" sz="1600" dirty="0" err="1">
                <a:latin typeface="Calibri" pitchFamily="34" charset="0"/>
                <a:cs typeface="Calibri" pitchFamily="34" charset="0"/>
              </a:rPr>
              <a:t>IPTAu</a:t>
            </a:r>
            <a:r>
              <a:rPr lang="en-US" sz="1600" dirty="0">
                <a:latin typeface="Calibri" pitchFamily="34" charset="0"/>
                <a:cs typeface="Calibri" pitchFamily="34" charset="0"/>
              </a:rPr>
              <a:t>) strongly reduced the cytotoxic potency to IC50 = 2.48 and 4.45 µM, respectively. It is to </a:t>
            </a:r>
            <a:r>
              <a:rPr lang="en-US" sz="1600" dirty="0" err="1">
                <a:latin typeface="Calibri" pitchFamily="34" charset="0"/>
                <a:cs typeface="Calibri" pitchFamily="34" charset="0"/>
              </a:rPr>
              <a:t>metion</a:t>
            </a:r>
            <a:r>
              <a:rPr lang="en-US" sz="1600" dirty="0">
                <a:latin typeface="Calibri" pitchFamily="34" charset="0"/>
                <a:cs typeface="Calibri" pitchFamily="34" charset="0"/>
              </a:rPr>
              <a:t> that  </a:t>
            </a:r>
            <a:r>
              <a:rPr lang="en-US" sz="1600" dirty="0" err="1">
                <a:latin typeface="Calibri" pitchFamily="34" charset="0"/>
                <a:cs typeface="Calibri" pitchFamily="34" charset="0"/>
              </a:rPr>
              <a:t>IcyheAu</a:t>
            </a:r>
            <a:r>
              <a:rPr lang="en-US" sz="1600" dirty="0">
                <a:latin typeface="Calibri" pitchFamily="34" charset="0"/>
                <a:cs typeface="Calibri" pitchFamily="34" charset="0"/>
              </a:rPr>
              <a:t> with an N-</a:t>
            </a:r>
            <a:r>
              <a:rPr lang="en-US" sz="1600" dirty="0" err="1">
                <a:latin typeface="Calibri" pitchFamily="34" charset="0"/>
                <a:cs typeface="Calibri" pitchFamily="34" charset="0"/>
              </a:rPr>
              <a:t>cyclohexyl</a:t>
            </a:r>
            <a:r>
              <a:rPr lang="en-US" sz="1600" dirty="0">
                <a:latin typeface="Calibri" pitchFamily="34" charset="0"/>
                <a:cs typeface="Calibri" pitchFamily="34" charset="0"/>
              </a:rPr>
              <a:t> moiety (IC50 = 1.10 and 1.22 µM) was only marginally less active than </a:t>
            </a:r>
            <a:r>
              <a:rPr lang="en-US" sz="1600" dirty="0" err="1">
                <a:latin typeface="Calibri" pitchFamily="34" charset="0"/>
                <a:cs typeface="Calibri" pitchFamily="34" charset="0"/>
              </a:rPr>
              <a:t>IBTAu</a:t>
            </a:r>
            <a:r>
              <a:rPr lang="en-US" sz="1600" dirty="0">
                <a:latin typeface="Calibri" pitchFamily="34" charset="0"/>
                <a:cs typeface="Calibri" pitchFamily="34" charset="0"/>
              </a:rPr>
              <a:t>.</a:t>
            </a:r>
          </a:p>
          <a:p>
            <a:r>
              <a:rPr lang="en-US" sz="1600" dirty="0">
                <a:latin typeface="Calibri" pitchFamily="34" charset="0"/>
                <a:cs typeface="Calibri" pitchFamily="34" charset="0"/>
              </a:rPr>
              <a:t> </a:t>
            </a:r>
          </a:p>
          <a:p>
            <a:r>
              <a:rPr lang="en-US" sz="1600" dirty="0" smtClean="0">
                <a:latin typeface="Calibri" pitchFamily="34" charset="0"/>
                <a:cs typeface="Calibri" pitchFamily="34" charset="0"/>
              </a:rPr>
              <a:t>These </a:t>
            </a:r>
            <a:r>
              <a:rPr lang="en-US" sz="1600" dirty="0">
                <a:latin typeface="Calibri" pitchFamily="34" charset="0"/>
                <a:cs typeface="Calibri" pitchFamily="34" charset="0"/>
              </a:rPr>
              <a:t>data clearly document that the in vitro antitumor potency and the terminal N-substituents determine the tumor selectivity.</a:t>
            </a:r>
          </a:p>
          <a:p>
            <a:endParaRPr lang="en-US" sz="1600" dirty="0">
              <a:latin typeface="Calibri" pitchFamily="34" charset="0"/>
              <a:cs typeface="Calibri" pitchFamily="34" charset="0"/>
            </a:endParaRPr>
          </a:p>
        </p:txBody>
      </p:sp>
      <p:graphicFrame>
        <p:nvGraphicFramePr>
          <p:cNvPr id="3" name="Diagram 2"/>
          <p:cNvGraphicFramePr/>
          <p:nvPr>
            <p:extLst>
              <p:ext uri="{D42A27DB-BD31-4B8C-83A1-F6EECF244321}">
                <p14:modId xmlns="" xmlns:p14="http://schemas.microsoft.com/office/powerpoint/2010/main" val="1517598340"/>
              </p:ext>
            </p:extLst>
          </p:nvPr>
        </p:nvGraphicFramePr>
        <p:xfrm>
          <a:off x="0" y="457200"/>
          <a:ext cx="8839199" cy="45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349994006"/>
      </p:ext>
    </p:extLst>
  </p:cSld>
  <p:clrMapOvr>
    <a:masterClrMapping/>
  </p:clrMapOvr>
  <p:transition spd="slow">
    <p:sndAc>
      <p:stSnd>
        <p:snd r:embed="rId2" name="explode.wav"/>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2406" y="1219200"/>
            <a:ext cx="9525000" cy="3785652"/>
          </a:xfrm>
          <a:prstGeom prst="rect">
            <a:avLst/>
          </a:prstGeom>
          <a:noFill/>
        </p:spPr>
        <p:txBody>
          <a:bodyPr wrap="square" rtlCol="0">
            <a:spAutoFit/>
          </a:bodyPr>
          <a:lstStyle/>
          <a:p>
            <a:r>
              <a:rPr lang="en-US" sz="1600" b="1" u="sng" dirty="0">
                <a:solidFill>
                  <a:srgbClr val="FF0000"/>
                </a:solidFill>
                <a:latin typeface="Calibri" pitchFamily="34" charset="0"/>
                <a:cs typeface="Calibri" pitchFamily="34" charset="0"/>
              </a:rPr>
              <a:t>Cellular and Nuclear Uptake as well as DNA Interaction. </a:t>
            </a:r>
            <a:endParaRPr lang="en-US" sz="1600" b="1" u="sng" dirty="0" smtClean="0">
              <a:solidFill>
                <a:srgbClr val="FF0000"/>
              </a:solidFill>
              <a:latin typeface="Calibri" pitchFamily="34" charset="0"/>
              <a:cs typeface="Calibri" pitchFamily="34" charset="0"/>
            </a:endParaRPr>
          </a:p>
          <a:p>
            <a:endParaRPr lang="en-US" sz="1600" b="1" dirty="0">
              <a:solidFill>
                <a:srgbClr val="FF0000"/>
              </a:solidFill>
              <a:latin typeface="Calibri" pitchFamily="34" charset="0"/>
              <a:cs typeface="Calibri" pitchFamily="34" charset="0"/>
            </a:endParaRPr>
          </a:p>
          <a:p>
            <a:r>
              <a:rPr lang="en-US" sz="1600" dirty="0" smtClean="0">
                <a:latin typeface="Calibri" pitchFamily="34" charset="0"/>
                <a:cs typeface="Calibri" pitchFamily="34" charset="0"/>
              </a:rPr>
              <a:t>Because </a:t>
            </a:r>
            <a:r>
              <a:rPr lang="en-US" sz="1600" dirty="0">
                <a:latin typeface="Calibri" pitchFamily="34" charset="0"/>
                <a:cs typeface="Calibri" pitchFamily="34" charset="0"/>
              </a:rPr>
              <a:t>the cytotoxic effects of metal complexes in cell culture experiments were strongly influenced by cellular uptake and accumulation, the intracellular drug level in MCF-7 and HT-29 cells was studied on the example of </a:t>
            </a:r>
            <a:r>
              <a:rPr lang="en-US" sz="1600" dirty="0" err="1">
                <a:latin typeface="Calibri" pitchFamily="34" charset="0"/>
                <a:cs typeface="Calibri" pitchFamily="34" charset="0"/>
              </a:rPr>
              <a:t>ITAu</a:t>
            </a:r>
            <a:r>
              <a:rPr lang="en-US" sz="1600" dirty="0">
                <a:latin typeface="Calibri" pitchFamily="34" charset="0"/>
                <a:cs typeface="Calibri" pitchFamily="34" charset="0"/>
              </a:rPr>
              <a:t> and </a:t>
            </a:r>
            <a:r>
              <a:rPr lang="en-US" sz="1600" dirty="0" err="1">
                <a:latin typeface="Calibri" pitchFamily="34" charset="0"/>
                <a:cs typeface="Calibri" pitchFamily="34" charset="0"/>
              </a:rPr>
              <a:t>IBTAu</a:t>
            </a:r>
            <a:r>
              <a:rPr lang="en-US" sz="1600" dirty="0">
                <a:latin typeface="Calibri" pitchFamily="34" charset="0"/>
                <a:cs typeface="Calibri" pitchFamily="34" charset="0"/>
              </a:rPr>
              <a:t>. </a:t>
            </a:r>
            <a:endParaRPr lang="en-US" sz="1600" dirty="0" smtClean="0">
              <a:latin typeface="Calibri" pitchFamily="34" charset="0"/>
              <a:cs typeface="Calibri" pitchFamily="34" charset="0"/>
            </a:endParaRPr>
          </a:p>
          <a:p>
            <a:endParaRPr lang="en-US" sz="1600" dirty="0">
              <a:latin typeface="Calibri" pitchFamily="34" charset="0"/>
              <a:cs typeface="Calibri" pitchFamily="34" charset="0"/>
            </a:endParaRPr>
          </a:p>
          <a:p>
            <a:r>
              <a:rPr lang="en-US" sz="1600" dirty="0">
                <a:latin typeface="Calibri" pitchFamily="34" charset="0"/>
                <a:cs typeface="Calibri" pitchFamily="34" charset="0"/>
              </a:rPr>
              <a:t>In the present study we used a recently described </a:t>
            </a:r>
            <a:r>
              <a:rPr lang="en-US" sz="1600" dirty="0" err="1">
                <a:latin typeface="Calibri" pitchFamily="34" charset="0"/>
                <a:cs typeface="Calibri" pitchFamily="34" charset="0"/>
              </a:rPr>
              <a:t>electrothermal</a:t>
            </a:r>
            <a:r>
              <a:rPr lang="en-US" sz="1600" dirty="0">
                <a:latin typeface="Calibri" pitchFamily="34" charset="0"/>
                <a:cs typeface="Calibri" pitchFamily="34" charset="0"/>
              </a:rPr>
              <a:t> atomic absorption spectroscopy (ETAAS) method, which was developed for the </a:t>
            </a:r>
            <a:r>
              <a:rPr lang="en-US" sz="1600" dirty="0" err="1">
                <a:latin typeface="Calibri" pitchFamily="34" charset="0"/>
                <a:cs typeface="Calibri" pitchFamily="34" charset="0"/>
              </a:rPr>
              <a:t>bioanalysis</a:t>
            </a:r>
            <a:r>
              <a:rPr lang="en-US" sz="1600" dirty="0">
                <a:latin typeface="Calibri" pitchFamily="34" charset="0"/>
                <a:cs typeface="Calibri" pitchFamily="34" charset="0"/>
              </a:rPr>
              <a:t> of gold complexes and based on the standard addition </a:t>
            </a:r>
            <a:r>
              <a:rPr lang="en-US" sz="1600" dirty="0" smtClean="0">
                <a:latin typeface="Calibri" pitchFamily="34" charset="0"/>
                <a:cs typeface="Calibri" pitchFamily="34" charset="0"/>
              </a:rPr>
              <a:t>method.</a:t>
            </a:r>
            <a:r>
              <a:rPr lang="en-US" sz="1600" baseline="30000" dirty="0" smtClean="0">
                <a:latin typeface="Calibri" pitchFamily="34" charset="0"/>
                <a:cs typeface="Calibri" pitchFamily="34" charset="0"/>
              </a:rPr>
              <a:t>1</a:t>
            </a:r>
          </a:p>
          <a:p>
            <a:endParaRPr lang="en-US" sz="1600" dirty="0">
              <a:latin typeface="Calibri" pitchFamily="34" charset="0"/>
              <a:cs typeface="Calibri" pitchFamily="34" charset="0"/>
            </a:endParaRPr>
          </a:p>
          <a:p>
            <a:r>
              <a:rPr lang="en-US" sz="1600" dirty="0" smtClean="0">
                <a:latin typeface="Calibri" pitchFamily="34" charset="0"/>
                <a:cs typeface="Calibri" pitchFamily="34" charset="0"/>
              </a:rPr>
              <a:t>Experiments </a:t>
            </a:r>
            <a:r>
              <a:rPr lang="en-US" sz="1600" dirty="0">
                <a:latin typeface="Calibri" pitchFamily="34" charset="0"/>
                <a:cs typeface="Calibri" pitchFamily="34" charset="0"/>
              </a:rPr>
              <a:t>were performed using an extracellular concentration of 10 </a:t>
            </a:r>
            <a:r>
              <a:rPr lang="en-US" sz="1600" dirty="0" err="1">
                <a:latin typeface="Calibri" pitchFamily="34" charset="0"/>
                <a:cs typeface="Calibri" pitchFamily="34" charset="0"/>
              </a:rPr>
              <a:t>μM</a:t>
            </a:r>
            <a:r>
              <a:rPr lang="en-US" sz="1600" dirty="0">
                <a:latin typeface="Calibri" pitchFamily="34" charset="0"/>
                <a:cs typeface="Calibri" pitchFamily="34" charset="0"/>
              </a:rPr>
              <a:t> and a short exposure period of 4 h to avoid a loss of cell biomass due to toxic effects</a:t>
            </a:r>
            <a:r>
              <a:rPr lang="en-US" sz="1600" dirty="0" smtClean="0">
                <a:latin typeface="Calibri" pitchFamily="34" charset="0"/>
                <a:cs typeface="Calibri" pitchFamily="34" charset="0"/>
              </a:rPr>
              <a:t>.</a:t>
            </a:r>
          </a:p>
          <a:p>
            <a:endParaRPr lang="en-US" sz="1600" dirty="0">
              <a:latin typeface="Calibri" pitchFamily="34" charset="0"/>
              <a:cs typeface="Calibri" pitchFamily="34" charset="0"/>
            </a:endParaRPr>
          </a:p>
          <a:p>
            <a:r>
              <a:rPr lang="en-US" sz="1600" dirty="0" smtClean="0">
                <a:latin typeface="Calibri" pitchFamily="34" charset="0"/>
                <a:cs typeface="Calibri" pitchFamily="34" charset="0"/>
              </a:rPr>
              <a:t>Results </a:t>
            </a:r>
            <a:r>
              <a:rPr lang="en-US" sz="1600" dirty="0">
                <a:latin typeface="Calibri" pitchFamily="34" charset="0"/>
                <a:cs typeface="Calibri" pitchFamily="34" charset="0"/>
              </a:rPr>
              <a:t>were corrected for the respective protein contents of the samples and values are accordingly presented as </a:t>
            </a:r>
            <a:r>
              <a:rPr lang="en-GB" sz="1600" dirty="0" err="1">
                <a:latin typeface="Calibri" pitchFamily="34" charset="0"/>
                <a:cs typeface="Calibri" pitchFamily="34" charset="0"/>
              </a:rPr>
              <a:t>ng</a:t>
            </a:r>
            <a:r>
              <a:rPr lang="en-GB" sz="1600" dirty="0">
                <a:latin typeface="Calibri" pitchFamily="34" charset="0"/>
                <a:cs typeface="Calibri" pitchFamily="34" charset="0"/>
              </a:rPr>
              <a:t> of </a:t>
            </a:r>
            <a:r>
              <a:rPr lang="en-US" sz="1600" dirty="0">
                <a:latin typeface="Calibri" pitchFamily="34" charset="0"/>
                <a:cs typeface="Calibri" pitchFamily="34" charset="0"/>
              </a:rPr>
              <a:t>metal</a:t>
            </a:r>
            <a:r>
              <a:rPr lang="en-GB" sz="1600" dirty="0">
                <a:latin typeface="Calibri" pitchFamily="34" charset="0"/>
                <a:cs typeface="Calibri" pitchFamily="34" charset="0"/>
              </a:rPr>
              <a:t>/mg of protein</a:t>
            </a:r>
            <a:r>
              <a:rPr lang="en-US" sz="1600" dirty="0">
                <a:latin typeface="Calibri" pitchFamily="34" charset="0"/>
                <a:cs typeface="Calibri" pitchFamily="34" charset="0"/>
              </a:rPr>
              <a:t>. </a:t>
            </a:r>
          </a:p>
        </p:txBody>
      </p:sp>
      <p:graphicFrame>
        <p:nvGraphicFramePr>
          <p:cNvPr id="3" name="Diagram 2"/>
          <p:cNvGraphicFramePr/>
          <p:nvPr>
            <p:extLst>
              <p:ext uri="{D42A27DB-BD31-4B8C-83A1-F6EECF244321}">
                <p14:modId xmlns="" xmlns:p14="http://schemas.microsoft.com/office/powerpoint/2010/main" val="2134872513"/>
              </p:ext>
            </p:extLst>
          </p:nvPr>
        </p:nvGraphicFramePr>
        <p:xfrm>
          <a:off x="0" y="457200"/>
          <a:ext cx="8839199" cy="45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616462333"/>
      </p:ext>
    </p:extLst>
  </p:cSld>
  <p:clrMapOvr>
    <a:masterClrMapping/>
  </p:clrMapOvr>
  <p:transition spd="slow">
    <p:sndAc>
      <p:stSnd>
        <p:snd r:embed="rId2" name="explode.wav"/>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 xmlns:p14="http://schemas.microsoft.com/office/powerpoint/2010/main" val="2906157512"/>
              </p:ext>
            </p:extLst>
          </p:nvPr>
        </p:nvGraphicFramePr>
        <p:xfrm>
          <a:off x="0" y="457200"/>
          <a:ext cx="8839199" cy="45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Table 4"/>
          <p:cNvGraphicFramePr>
            <a:graphicFrameLocks noGrp="1"/>
          </p:cNvGraphicFramePr>
          <p:nvPr>
            <p:extLst>
              <p:ext uri="{D42A27DB-BD31-4B8C-83A1-F6EECF244321}">
                <p14:modId xmlns="" xmlns:p14="http://schemas.microsoft.com/office/powerpoint/2010/main" val="2490490547"/>
              </p:ext>
            </p:extLst>
          </p:nvPr>
        </p:nvGraphicFramePr>
        <p:xfrm>
          <a:off x="354806" y="1295400"/>
          <a:ext cx="9143999" cy="2468880"/>
        </p:xfrm>
        <a:graphic>
          <a:graphicData uri="http://schemas.openxmlformats.org/drawingml/2006/table">
            <a:tbl>
              <a:tblPr firstRow="1" bandRow="1">
                <a:tableStyleId>{08FB837D-C827-4EFA-A057-4D05807E0F7C}</a:tableStyleId>
              </a:tblPr>
              <a:tblGrid>
                <a:gridCol w="1025711"/>
                <a:gridCol w="2029572"/>
                <a:gridCol w="2029572"/>
                <a:gridCol w="2029572"/>
                <a:gridCol w="2029572"/>
              </a:tblGrid>
              <a:tr h="370840">
                <a:tc>
                  <a:txBody>
                    <a:bodyPr/>
                    <a:lstStyle/>
                    <a:p>
                      <a:pPr marL="0" marR="0" algn="ctr">
                        <a:lnSpc>
                          <a:spcPct val="150000"/>
                        </a:lnSpc>
                        <a:spcBef>
                          <a:spcPts val="0"/>
                        </a:spcBef>
                        <a:spcAft>
                          <a:spcPts val="0"/>
                        </a:spcAft>
                      </a:pPr>
                      <a:endParaRPr lang="en-US" sz="1800" kern="100" dirty="0">
                        <a:solidFill>
                          <a:srgbClr val="000000"/>
                        </a:solidFill>
                        <a:latin typeface="Calibri"/>
                        <a:ea typeface="SimSun"/>
                        <a:cs typeface="Times New Roman"/>
                      </a:endParaRPr>
                    </a:p>
                  </a:txBody>
                  <a:tcPr marL="70327" marR="70327" marT="0" marB="0"/>
                </a:tc>
                <a:tc gridSpan="2">
                  <a:txBody>
                    <a:bodyPr/>
                    <a:lstStyle/>
                    <a:p>
                      <a:pPr marL="0" marR="0" algn="ctr">
                        <a:lnSpc>
                          <a:spcPct val="150000"/>
                        </a:lnSpc>
                        <a:spcBef>
                          <a:spcPts val="0"/>
                        </a:spcBef>
                        <a:spcAft>
                          <a:spcPts val="0"/>
                        </a:spcAft>
                      </a:pPr>
                      <a:r>
                        <a:rPr lang="en-GB" sz="1800" kern="100"/>
                        <a:t>Cellular uptake</a:t>
                      </a:r>
                      <a:r>
                        <a:rPr lang="en-GB" sz="1800" kern="100" baseline="30000"/>
                        <a:t>a</a:t>
                      </a:r>
                      <a:endParaRPr lang="en-US" sz="1600" kern="100"/>
                    </a:p>
                    <a:p>
                      <a:pPr marL="0" marR="0" indent="36195" algn="ctr">
                        <a:lnSpc>
                          <a:spcPct val="150000"/>
                        </a:lnSpc>
                        <a:spcBef>
                          <a:spcPts val="0"/>
                        </a:spcBef>
                        <a:spcAft>
                          <a:spcPts val="0"/>
                        </a:spcAft>
                      </a:pPr>
                      <a:r>
                        <a:rPr lang="en-GB" sz="1800" kern="100"/>
                        <a:t>ng of metal / mg of protein (µM)</a:t>
                      </a:r>
                      <a:endParaRPr lang="en-US" sz="1600" kern="100">
                        <a:latin typeface="Calibri"/>
                        <a:ea typeface="SimSun"/>
                        <a:cs typeface="Times New Roman"/>
                      </a:endParaRPr>
                    </a:p>
                  </a:txBody>
                  <a:tcPr marL="70327" marR="70327" marT="0" marB="0"/>
                </a:tc>
                <a:tc hMerge="1">
                  <a:txBody>
                    <a:bodyPr/>
                    <a:lstStyle/>
                    <a:p>
                      <a:endParaRPr lang="en-US"/>
                    </a:p>
                  </a:txBody>
                  <a:tcPr/>
                </a:tc>
                <a:tc gridSpan="2">
                  <a:txBody>
                    <a:bodyPr/>
                    <a:lstStyle/>
                    <a:p>
                      <a:pPr marL="0" marR="0" algn="ctr">
                        <a:lnSpc>
                          <a:spcPct val="150000"/>
                        </a:lnSpc>
                        <a:spcBef>
                          <a:spcPts val="0"/>
                        </a:spcBef>
                        <a:spcAft>
                          <a:spcPts val="0"/>
                        </a:spcAft>
                      </a:pPr>
                      <a:r>
                        <a:rPr lang="en-GB" sz="1800" kern="100"/>
                        <a:t>Nuclear uptake</a:t>
                      </a:r>
                      <a:r>
                        <a:rPr lang="en-GB" sz="1800" kern="100" baseline="30000"/>
                        <a:t>b</a:t>
                      </a:r>
                      <a:endParaRPr lang="en-US" sz="1600" kern="100"/>
                    </a:p>
                    <a:p>
                      <a:pPr marL="0" marR="0" algn="ctr">
                        <a:lnSpc>
                          <a:spcPct val="150000"/>
                        </a:lnSpc>
                        <a:spcBef>
                          <a:spcPts val="0"/>
                        </a:spcBef>
                        <a:spcAft>
                          <a:spcPts val="0"/>
                        </a:spcAft>
                      </a:pPr>
                      <a:r>
                        <a:rPr lang="en-GB" sz="1800" kern="100"/>
                        <a:t>(ng of metal / mg of nuclear protein)</a:t>
                      </a:r>
                      <a:endParaRPr lang="en-US" sz="1600" kern="100">
                        <a:latin typeface="Calibri"/>
                        <a:ea typeface="SimSun"/>
                        <a:cs typeface="Times New Roman"/>
                      </a:endParaRPr>
                    </a:p>
                  </a:txBody>
                  <a:tcPr marL="70327" marR="70327" marT="0" marB="0"/>
                </a:tc>
                <a:tc hMerge="1">
                  <a:txBody>
                    <a:bodyPr/>
                    <a:lstStyle/>
                    <a:p>
                      <a:endParaRPr lang="en-US"/>
                    </a:p>
                  </a:txBody>
                  <a:tcPr/>
                </a:tc>
              </a:tr>
              <a:tr h="370840">
                <a:tc>
                  <a:txBody>
                    <a:bodyPr/>
                    <a:lstStyle/>
                    <a:p>
                      <a:pPr marL="0" marR="0" algn="ctr">
                        <a:lnSpc>
                          <a:spcPct val="150000"/>
                        </a:lnSpc>
                        <a:spcBef>
                          <a:spcPts val="0"/>
                        </a:spcBef>
                        <a:spcAft>
                          <a:spcPts val="0"/>
                        </a:spcAft>
                      </a:pPr>
                      <a:endParaRPr lang="en-GB" sz="1800" kern="100">
                        <a:solidFill>
                          <a:srgbClr val="000000"/>
                        </a:solidFill>
                        <a:latin typeface="Calibri"/>
                        <a:ea typeface="SimSun"/>
                        <a:cs typeface="Times New Roman"/>
                      </a:endParaRPr>
                    </a:p>
                  </a:txBody>
                  <a:tcPr marL="70327" marR="70327" marT="0" marB="0"/>
                </a:tc>
                <a:tc>
                  <a:txBody>
                    <a:bodyPr/>
                    <a:lstStyle/>
                    <a:p>
                      <a:pPr marL="0" marR="0" algn="ctr">
                        <a:lnSpc>
                          <a:spcPct val="150000"/>
                        </a:lnSpc>
                        <a:spcBef>
                          <a:spcPts val="0"/>
                        </a:spcBef>
                        <a:spcAft>
                          <a:spcPts val="0"/>
                        </a:spcAft>
                      </a:pPr>
                      <a:r>
                        <a:rPr lang="en-US" sz="1800" kern="100"/>
                        <a:t>MCF-7</a:t>
                      </a:r>
                      <a:endParaRPr lang="en-US" sz="1600" kern="100">
                        <a:latin typeface="Calibri"/>
                        <a:ea typeface="SimSun"/>
                        <a:cs typeface="Times New Roman"/>
                      </a:endParaRPr>
                    </a:p>
                  </a:txBody>
                  <a:tcPr marL="70327" marR="70327" marT="0" marB="0"/>
                </a:tc>
                <a:tc>
                  <a:txBody>
                    <a:bodyPr/>
                    <a:lstStyle/>
                    <a:p>
                      <a:pPr marL="0" marR="0" algn="ctr">
                        <a:lnSpc>
                          <a:spcPct val="150000"/>
                        </a:lnSpc>
                        <a:spcBef>
                          <a:spcPts val="0"/>
                        </a:spcBef>
                        <a:spcAft>
                          <a:spcPts val="0"/>
                        </a:spcAft>
                      </a:pPr>
                      <a:r>
                        <a:rPr lang="en-US" sz="1800" kern="100" dirty="0"/>
                        <a:t>MDA-MB-231</a:t>
                      </a:r>
                      <a:endParaRPr lang="en-US" sz="1600" kern="100" dirty="0">
                        <a:latin typeface="Calibri"/>
                        <a:ea typeface="SimSun"/>
                        <a:cs typeface="Times New Roman"/>
                      </a:endParaRPr>
                    </a:p>
                  </a:txBody>
                  <a:tcPr marL="70327" marR="70327" marT="0" marB="0"/>
                </a:tc>
                <a:tc>
                  <a:txBody>
                    <a:bodyPr/>
                    <a:lstStyle/>
                    <a:p>
                      <a:pPr marL="0" marR="0" algn="ctr">
                        <a:lnSpc>
                          <a:spcPct val="150000"/>
                        </a:lnSpc>
                        <a:spcBef>
                          <a:spcPts val="0"/>
                        </a:spcBef>
                        <a:spcAft>
                          <a:spcPts val="0"/>
                        </a:spcAft>
                      </a:pPr>
                      <a:r>
                        <a:rPr lang="en-US" sz="1800" kern="100"/>
                        <a:t>MCF-7</a:t>
                      </a:r>
                      <a:endParaRPr lang="en-US" sz="1600" kern="100">
                        <a:latin typeface="Calibri"/>
                        <a:ea typeface="SimSun"/>
                        <a:cs typeface="Times New Roman"/>
                      </a:endParaRPr>
                    </a:p>
                  </a:txBody>
                  <a:tcPr marL="70327" marR="70327" marT="0" marB="0"/>
                </a:tc>
                <a:tc>
                  <a:txBody>
                    <a:bodyPr/>
                    <a:lstStyle/>
                    <a:p>
                      <a:pPr marL="0" marR="0" algn="ctr">
                        <a:lnSpc>
                          <a:spcPct val="150000"/>
                        </a:lnSpc>
                        <a:spcBef>
                          <a:spcPts val="0"/>
                        </a:spcBef>
                        <a:spcAft>
                          <a:spcPts val="0"/>
                        </a:spcAft>
                      </a:pPr>
                      <a:r>
                        <a:rPr lang="en-US" sz="1800" kern="100"/>
                        <a:t>MDA-MB-231</a:t>
                      </a:r>
                      <a:endParaRPr lang="en-US" sz="1600" kern="100">
                        <a:latin typeface="Calibri"/>
                        <a:ea typeface="SimSun"/>
                        <a:cs typeface="Times New Roman"/>
                      </a:endParaRPr>
                    </a:p>
                  </a:txBody>
                  <a:tcPr marL="70327" marR="70327" marT="0" marB="0"/>
                </a:tc>
              </a:tr>
              <a:tr h="370840">
                <a:tc>
                  <a:txBody>
                    <a:bodyPr/>
                    <a:lstStyle/>
                    <a:p>
                      <a:pPr marL="0" marR="0" algn="ctr">
                        <a:lnSpc>
                          <a:spcPct val="150000"/>
                        </a:lnSpc>
                        <a:spcBef>
                          <a:spcPts val="0"/>
                        </a:spcBef>
                        <a:spcAft>
                          <a:spcPts val="0"/>
                        </a:spcAft>
                      </a:pPr>
                      <a:r>
                        <a:rPr lang="en-US" sz="1800" kern="100"/>
                        <a:t>IBTAu</a:t>
                      </a:r>
                      <a:endParaRPr lang="en-US" sz="1600" kern="100">
                        <a:latin typeface="Calibri"/>
                        <a:ea typeface="SimSun"/>
                        <a:cs typeface="Times New Roman"/>
                      </a:endParaRPr>
                    </a:p>
                  </a:txBody>
                  <a:tcPr marL="70327" marR="70327" marT="0" marB="0"/>
                </a:tc>
                <a:tc>
                  <a:txBody>
                    <a:bodyPr/>
                    <a:lstStyle/>
                    <a:p>
                      <a:pPr marL="0" marR="0" algn="ctr">
                        <a:lnSpc>
                          <a:spcPct val="150000"/>
                        </a:lnSpc>
                        <a:spcBef>
                          <a:spcPts val="0"/>
                        </a:spcBef>
                        <a:spcAft>
                          <a:spcPts val="0"/>
                        </a:spcAft>
                      </a:pPr>
                      <a:r>
                        <a:rPr lang="en-US" sz="1800" kern="100"/>
                        <a:t>132.5 ± 53.3 (76.0)</a:t>
                      </a:r>
                      <a:endParaRPr lang="en-US" sz="1600" kern="100">
                        <a:latin typeface="Calibri"/>
                        <a:ea typeface="SimSun"/>
                        <a:cs typeface="Times New Roman"/>
                      </a:endParaRPr>
                    </a:p>
                  </a:txBody>
                  <a:tcPr marL="70327" marR="70327" marT="0" marB="0"/>
                </a:tc>
                <a:tc>
                  <a:txBody>
                    <a:bodyPr/>
                    <a:lstStyle/>
                    <a:p>
                      <a:pPr marL="0" marR="0" algn="ctr">
                        <a:lnSpc>
                          <a:spcPct val="150000"/>
                        </a:lnSpc>
                        <a:spcBef>
                          <a:spcPts val="0"/>
                        </a:spcBef>
                        <a:spcAft>
                          <a:spcPts val="0"/>
                        </a:spcAft>
                      </a:pPr>
                      <a:r>
                        <a:rPr lang="en-US" sz="1800" kern="100"/>
                        <a:t>264.9 ± 53.6 (145.5)</a:t>
                      </a:r>
                      <a:endParaRPr lang="en-US" sz="1600" kern="100">
                        <a:latin typeface="Calibri"/>
                        <a:ea typeface="SimSun"/>
                        <a:cs typeface="Times New Roman"/>
                      </a:endParaRPr>
                    </a:p>
                  </a:txBody>
                  <a:tcPr marL="70327" marR="70327" marT="0" marB="0"/>
                </a:tc>
                <a:tc>
                  <a:txBody>
                    <a:bodyPr/>
                    <a:lstStyle/>
                    <a:p>
                      <a:pPr marL="0" marR="0" algn="ctr">
                        <a:lnSpc>
                          <a:spcPct val="150000"/>
                        </a:lnSpc>
                        <a:spcBef>
                          <a:spcPts val="0"/>
                        </a:spcBef>
                        <a:spcAft>
                          <a:spcPts val="0"/>
                        </a:spcAft>
                      </a:pPr>
                      <a:r>
                        <a:rPr lang="en-US" sz="1800" kern="100"/>
                        <a:t>643.96 ± 1.06</a:t>
                      </a:r>
                      <a:endParaRPr lang="en-US" sz="1600" kern="100">
                        <a:latin typeface="Calibri"/>
                        <a:ea typeface="SimSun"/>
                        <a:cs typeface="Times New Roman"/>
                      </a:endParaRPr>
                    </a:p>
                  </a:txBody>
                  <a:tcPr marL="70327" marR="70327" marT="0" marB="0"/>
                </a:tc>
                <a:tc>
                  <a:txBody>
                    <a:bodyPr/>
                    <a:lstStyle/>
                    <a:p>
                      <a:pPr marL="0" marR="0" algn="ctr">
                        <a:lnSpc>
                          <a:spcPct val="150000"/>
                        </a:lnSpc>
                        <a:spcBef>
                          <a:spcPts val="0"/>
                        </a:spcBef>
                        <a:spcAft>
                          <a:spcPts val="0"/>
                        </a:spcAft>
                      </a:pPr>
                      <a:r>
                        <a:rPr lang="en-US" sz="1800" kern="100"/>
                        <a:t>429.57 ± 201.63</a:t>
                      </a:r>
                      <a:endParaRPr lang="en-US" sz="1600" kern="100">
                        <a:latin typeface="Calibri"/>
                        <a:ea typeface="SimSun"/>
                        <a:cs typeface="Times New Roman"/>
                      </a:endParaRPr>
                    </a:p>
                  </a:txBody>
                  <a:tcPr marL="70327" marR="70327" marT="0" marB="0"/>
                </a:tc>
              </a:tr>
              <a:tr h="370840">
                <a:tc>
                  <a:txBody>
                    <a:bodyPr/>
                    <a:lstStyle/>
                    <a:p>
                      <a:pPr marL="0" marR="0" algn="ctr">
                        <a:lnSpc>
                          <a:spcPct val="150000"/>
                        </a:lnSpc>
                        <a:spcBef>
                          <a:spcPts val="0"/>
                        </a:spcBef>
                        <a:spcAft>
                          <a:spcPts val="0"/>
                        </a:spcAft>
                      </a:pPr>
                      <a:r>
                        <a:rPr lang="en-US" sz="1800" kern="100"/>
                        <a:t>ITAu</a:t>
                      </a:r>
                      <a:endParaRPr lang="en-US" sz="1600" kern="100">
                        <a:latin typeface="Calibri"/>
                        <a:ea typeface="SimSun"/>
                        <a:cs typeface="Times New Roman"/>
                      </a:endParaRPr>
                    </a:p>
                  </a:txBody>
                  <a:tcPr marL="70327" marR="70327" marT="0" marB="0"/>
                </a:tc>
                <a:tc>
                  <a:txBody>
                    <a:bodyPr/>
                    <a:lstStyle/>
                    <a:p>
                      <a:pPr marL="0" marR="0" algn="ctr">
                        <a:lnSpc>
                          <a:spcPct val="150000"/>
                        </a:lnSpc>
                        <a:spcBef>
                          <a:spcPts val="0"/>
                        </a:spcBef>
                        <a:spcAft>
                          <a:spcPts val="0"/>
                        </a:spcAft>
                      </a:pPr>
                      <a:r>
                        <a:rPr lang="en-US" sz="1800" kern="100"/>
                        <a:t>36.00 ± 6.66 (20.6)</a:t>
                      </a:r>
                      <a:endParaRPr lang="en-US" sz="1600" kern="100">
                        <a:latin typeface="Calibri"/>
                        <a:ea typeface="SimSun"/>
                        <a:cs typeface="Times New Roman"/>
                      </a:endParaRPr>
                    </a:p>
                  </a:txBody>
                  <a:tcPr marL="70327" marR="70327" marT="0" marB="0"/>
                </a:tc>
                <a:tc>
                  <a:txBody>
                    <a:bodyPr/>
                    <a:lstStyle/>
                    <a:p>
                      <a:pPr marL="0" marR="0" algn="ctr">
                        <a:lnSpc>
                          <a:spcPct val="150000"/>
                        </a:lnSpc>
                        <a:spcBef>
                          <a:spcPts val="0"/>
                        </a:spcBef>
                        <a:spcAft>
                          <a:spcPts val="0"/>
                        </a:spcAft>
                      </a:pPr>
                      <a:r>
                        <a:rPr lang="en-US" sz="1800" kern="100"/>
                        <a:t>42.72 ± 11.64 (23.5)</a:t>
                      </a:r>
                      <a:endParaRPr lang="en-US" sz="1600" kern="100">
                        <a:latin typeface="Calibri"/>
                        <a:ea typeface="SimSun"/>
                        <a:cs typeface="Times New Roman"/>
                      </a:endParaRPr>
                    </a:p>
                  </a:txBody>
                  <a:tcPr marL="70327" marR="70327" marT="0" marB="0"/>
                </a:tc>
                <a:tc>
                  <a:txBody>
                    <a:bodyPr/>
                    <a:lstStyle/>
                    <a:p>
                      <a:pPr marL="0" marR="0" algn="ctr">
                        <a:lnSpc>
                          <a:spcPct val="150000"/>
                        </a:lnSpc>
                        <a:spcBef>
                          <a:spcPts val="0"/>
                        </a:spcBef>
                        <a:spcAft>
                          <a:spcPts val="0"/>
                        </a:spcAft>
                      </a:pPr>
                      <a:r>
                        <a:rPr lang="en-US" sz="1800" kern="100"/>
                        <a:t>127.68 ± 13.06</a:t>
                      </a:r>
                      <a:endParaRPr lang="en-US" sz="1600" kern="100">
                        <a:latin typeface="Calibri"/>
                        <a:ea typeface="SimSun"/>
                        <a:cs typeface="Times New Roman"/>
                      </a:endParaRPr>
                    </a:p>
                  </a:txBody>
                  <a:tcPr marL="70327" marR="70327" marT="0" marB="0"/>
                </a:tc>
                <a:tc>
                  <a:txBody>
                    <a:bodyPr/>
                    <a:lstStyle/>
                    <a:p>
                      <a:pPr marL="0" marR="0" algn="ctr">
                        <a:lnSpc>
                          <a:spcPct val="150000"/>
                        </a:lnSpc>
                        <a:spcBef>
                          <a:spcPts val="0"/>
                        </a:spcBef>
                        <a:spcAft>
                          <a:spcPts val="0"/>
                        </a:spcAft>
                      </a:pPr>
                      <a:r>
                        <a:rPr lang="en-US" sz="1800" kern="100"/>
                        <a:t>136.49 ± 40.23</a:t>
                      </a:r>
                      <a:endParaRPr lang="en-US" sz="1600" kern="100">
                        <a:latin typeface="Calibri"/>
                        <a:ea typeface="SimSun"/>
                        <a:cs typeface="Times New Roman"/>
                      </a:endParaRPr>
                    </a:p>
                  </a:txBody>
                  <a:tcPr marL="70327" marR="70327" marT="0" marB="0"/>
                </a:tc>
              </a:tr>
              <a:tr h="370840">
                <a:tc>
                  <a:txBody>
                    <a:bodyPr/>
                    <a:lstStyle/>
                    <a:p>
                      <a:pPr marL="0" marR="0" algn="ctr">
                        <a:lnSpc>
                          <a:spcPct val="150000"/>
                        </a:lnSpc>
                        <a:spcBef>
                          <a:spcPts val="0"/>
                        </a:spcBef>
                        <a:spcAft>
                          <a:spcPts val="0"/>
                        </a:spcAft>
                      </a:pPr>
                      <a:r>
                        <a:rPr lang="en-US" sz="1800" kern="100" dirty="0" err="1"/>
                        <a:t>Cisplatin</a:t>
                      </a:r>
                      <a:endParaRPr lang="en-US" sz="1600" kern="100" dirty="0">
                        <a:latin typeface="Calibri"/>
                        <a:ea typeface="SimSun"/>
                        <a:cs typeface="Times New Roman"/>
                      </a:endParaRPr>
                    </a:p>
                  </a:txBody>
                  <a:tcPr marL="70327" marR="70327" marT="0" marB="0"/>
                </a:tc>
                <a:tc>
                  <a:txBody>
                    <a:bodyPr/>
                    <a:lstStyle/>
                    <a:p>
                      <a:pPr marL="0" marR="0" algn="ctr">
                        <a:lnSpc>
                          <a:spcPct val="150000"/>
                        </a:lnSpc>
                        <a:spcBef>
                          <a:spcPts val="0"/>
                        </a:spcBef>
                        <a:spcAft>
                          <a:spcPts val="0"/>
                        </a:spcAft>
                      </a:pPr>
                      <a:r>
                        <a:rPr lang="en-US" sz="1800" kern="100"/>
                        <a:t>209.0 ± 29.0 (121.1)</a:t>
                      </a:r>
                      <a:endParaRPr lang="en-US" sz="1600" kern="100">
                        <a:latin typeface="Calibri"/>
                        <a:ea typeface="SimSun"/>
                        <a:cs typeface="Times New Roman"/>
                      </a:endParaRPr>
                    </a:p>
                  </a:txBody>
                  <a:tcPr marL="70327" marR="70327" marT="0" marB="0"/>
                </a:tc>
                <a:tc>
                  <a:txBody>
                    <a:bodyPr/>
                    <a:lstStyle/>
                    <a:p>
                      <a:pPr marL="0" marR="0" algn="ctr">
                        <a:lnSpc>
                          <a:spcPct val="150000"/>
                        </a:lnSpc>
                        <a:spcBef>
                          <a:spcPts val="0"/>
                        </a:spcBef>
                        <a:spcAft>
                          <a:spcPts val="0"/>
                        </a:spcAft>
                      </a:pPr>
                      <a:r>
                        <a:rPr lang="en-US" sz="1800" kern="100"/>
                        <a:t>41.18 ± 8.23 (22.8)</a:t>
                      </a:r>
                      <a:endParaRPr lang="en-US" sz="1600" kern="100">
                        <a:latin typeface="Calibri"/>
                        <a:ea typeface="SimSun"/>
                        <a:cs typeface="Times New Roman"/>
                      </a:endParaRPr>
                    </a:p>
                  </a:txBody>
                  <a:tcPr marL="70327" marR="70327" marT="0" marB="0"/>
                </a:tc>
                <a:tc>
                  <a:txBody>
                    <a:bodyPr/>
                    <a:lstStyle/>
                    <a:p>
                      <a:pPr marL="0" marR="0" algn="ctr">
                        <a:lnSpc>
                          <a:spcPct val="150000"/>
                        </a:lnSpc>
                        <a:spcBef>
                          <a:spcPts val="0"/>
                        </a:spcBef>
                        <a:spcAft>
                          <a:spcPts val="0"/>
                        </a:spcAft>
                      </a:pPr>
                      <a:r>
                        <a:rPr lang="en-US" sz="1800" kern="100"/>
                        <a:t>10.00 ± 1.12</a:t>
                      </a:r>
                      <a:endParaRPr lang="en-US" sz="1600" kern="100">
                        <a:latin typeface="Calibri"/>
                        <a:ea typeface="SimSun"/>
                        <a:cs typeface="Times New Roman"/>
                      </a:endParaRPr>
                    </a:p>
                  </a:txBody>
                  <a:tcPr marL="70327" marR="70327" marT="0" marB="0"/>
                </a:tc>
                <a:tc>
                  <a:txBody>
                    <a:bodyPr/>
                    <a:lstStyle/>
                    <a:p>
                      <a:pPr marL="0" marR="0" algn="ctr">
                        <a:lnSpc>
                          <a:spcPct val="150000"/>
                        </a:lnSpc>
                        <a:spcBef>
                          <a:spcPts val="0"/>
                        </a:spcBef>
                        <a:spcAft>
                          <a:spcPts val="0"/>
                        </a:spcAft>
                      </a:pPr>
                      <a:r>
                        <a:rPr lang="en-US" sz="1800" kern="100" dirty="0"/>
                        <a:t>7.95 ± 1.04</a:t>
                      </a:r>
                      <a:endParaRPr lang="en-US" sz="1600" kern="100" dirty="0">
                        <a:latin typeface="Calibri"/>
                        <a:ea typeface="SimSun"/>
                        <a:cs typeface="Times New Roman"/>
                      </a:endParaRPr>
                    </a:p>
                  </a:txBody>
                  <a:tcPr marL="70327" marR="70327" marT="0" marB="0"/>
                </a:tc>
              </a:tr>
            </a:tbl>
          </a:graphicData>
        </a:graphic>
      </p:graphicFrame>
      <p:sp>
        <p:nvSpPr>
          <p:cNvPr id="6" name="TextBox 5"/>
          <p:cNvSpPr txBox="1"/>
          <p:nvPr/>
        </p:nvSpPr>
        <p:spPr>
          <a:xfrm>
            <a:off x="202406" y="4191000"/>
            <a:ext cx="9448800" cy="1400383"/>
          </a:xfrm>
          <a:prstGeom prst="rect">
            <a:avLst/>
          </a:prstGeom>
          <a:noFill/>
        </p:spPr>
        <p:txBody>
          <a:bodyPr wrap="square" rtlCol="0">
            <a:spAutoFit/>
          </a:bodyPr>
          <a:lstStyle/>
          <a:p>
            <a:r>
              <a:rPr lang="en-GB" sz="1700" dirty="0" smtClean="0">
                <a:latin typeface="Calibri" pitchFamily="34" charset="0"/>
                <a:cs typeface="Calibri" pitchFamily="34" charset="0"/>
              </a:rPr>
              <a:t>Cellular </a:t>
            </a:r>
            <a:r>
              <a:rPr lang="en-GB" sz="1700" dirty="0">
                <a:latin typeface="Calibri" pitchFamily="34" charset="0"/>
                <a:cs typeface="Calibri" pitchFamily="34" charset="0"/>
              </a:rPr>
              <a:t>gold levels in MCF-7 and MDA-MB-231 </a:t>
            </a:r>
            <a:r>
              <a:rPr lang="en-GB" sz="1700" dirty="0" err="1">
                <a:latin typeface="Calibri" pitchFamily="34" charset="0"/>
                <a:cs typeface="Calibri" pitchFamily="34" charset="0"/>
              </a:rPr>
              <a:t>tumor</a:t>
            </a:r>
            <a:r>
              <a:rPr lang="en-GB" sz="1700" dirty="0">
                <a:latin typeface="Calibri" pitchFamily="34" charset="0"/>
                <a:cs typeface="Calibri" pitchFamily="34" charset="0"/>
              </a:rPr>
              <a:t> cells after exposure to 10 </a:t>
            </a:r>
            <a:r>
              <a:rPr lang="en-US" sz="1700" dirty="0">
                <a:latin typeface="Calibri" pitchFamily="34" charset="0"/>
                <a:cs typeface="Calibri" pitchFamily="34" charset="0"/>
              </a:rPr>
              <a:t>μ</a:t>
            </a:r>
            <a:r>
              <a:rPr lang="en-GB" sz="1700" dirty="0">
                <a:latin typeface="Calibri" pitchFamily="34" charset="0"/>
                <a:cs typeface="Calibri" pitchFamily="34" charset="0"/>
              </a:rPr>
              <a:t>M of the complexes for 4 h (</a:t>
            </a:r>
            <a:r>
              <a:rPr lang="en-GB" sz="1700" i="1" dirty="0">
                <a:latin typeface="Calibri" pitchFamily="34" charset="0"/>
                <a:cs typeface="Calibri" pitchFamily="34" charset="0"/>
              </a:rPr>
              <a:t>n </a:t>
            </a:r>
            <a:r>
              <a:rPr lang="en-GB" sz="1700" dirty="0">
                <a:latin typeface="Calibri" pitchFamily="34" charset="0"/>
                <a:cs typeface="Calibri" pitchFamily="34" charset="0"/>
              </a:rPr>
              <a:t>= 3</a:t>
            </a:r>
            <a:r>
              <a:rPr lang="en-GB" sz="1700" dirty="0" smtClean="0">
                <a:latin typeface="Calibri" pitchFamily="34" charset="0"/>
                <a:cs typeface="Calibri" pitchFamily="34" charset="0"/>
              </a:rPr>
              <a:t>).</a:t>
            </a:r>
          </a:p>
          <a:p>
            <a:endParaRPr lang="en-US" sz="1700" dirty="0">
              <a:latin typeface="Calibri" pitchFamily="34" charset="0"/>
              <a:cs typeface="Calibri" pitchFamily="34" charset="0"/>
            </a:endParaRPr>
          </a:p>
          <a:p>
            <a:r>
              <a:rPr lang="en-GB" sz="1700" dirty="0" smtClean="0">
                <a:latin typeface="Calibri" pitchFamily="34" charset="0"/>
                <a:cs typeface="Calibri" pitchFamily="34" charset="0"/>
              </a:rPr>
              <a:t>Nuclear </a:t>
            </a:r>
            <a:r>
              <a:rPr lang="en-GB" sz="1700" dirty="0">
                <a:latin typeface="Calibri" pitchFamily="34" charset="0"/>
                <a:cs typeface="Calibri" pitchFamily="34" charset="0"/>
              </a:rPr>
              <a:t>gold levels in MCF-7 and MDA-MB-231 </a:t>
            </a:r>
            <a:r>
              <a:rPr lang="en-GB" sz="1700" dirty="0" err="1">
                <a:latin typeface="Calibri" pitchFamily="34" charset="0"/>
                <a:cs typeface="Calibri" pitchFamily="34" charset="0"/>
              </a:rPr>
              <a:t>tumor</a:t>
            </a:r>
            <a:r>
              <a:rPr lang="en-GB" sz="1700" dirty="0">
                <a:latin typeface="Calibri" pitchFamily="34" charset="0"/>
                <a:cs typeface="Calibri" pitchFamily="34" charset="0"/>
              </a:rPr>
              <a:t> cells after exposure to 10 </a:t>
            </a:r>
            <a:r>
              <a:rPr lang="en-US" sz="1700" dirty="0">
                <a:latin typeface="Calibri" pitchFamily="34" charset="0"/>
                <a:cs typeface="Calibri" pitchFamily="34" charset="0"/>
              </a:rPr>
              <a:t>μ</a:t>
            </a:r>
            <a:r>
              <a:rPr lang="en-GB" sz="1700" dirty="0">
                <a:latin typeface="Calibri" pitchFamily="34" charset="0"/>
                <a:cs typeface="Calibri" pitchFamily="34" charset="0"/>
              </a:rPr>
              <a:t>M of the complexes for 4 h (</a:t>
            </a:r>
            <a:r>
              <a:rPr lang="en-GB" sz="1700" i="1" dirty="0">
                <a:latin typeface="Calibri" pitchFamily="34" charset="0"/>
                <a:cs typeface="Calibri" pitchFamily="34" charset="0"/>
              </a:rPr>
              <a:t>n </a:t>
            </a:r>
            <a:r>
              <a:rPr lang="en-GB" sz="1700" dirty="0">
                <a:latin typeface="Calibri" pitchFamily="34" charset="0"/>
                <a:cs typeface="Calibri" pitchFamily="34" charset="0"/>
              </a:rPr>
              <a:t>= 3).</a:t>
            </a:r>
            <a:endParaRPr lang="en-US" sz="1700" dirty="0">
              <a:latin typeface="Calibri" pitchFamily="34" charset="0"/>
              <a:cs typeface="Calibri" pitchFamily="34" charset="0"/>
            </a:endParaRPr>
          </a:p>
        </p:txBody>
      </p:sp>
    </p:spTree>
    <p:extLst>
      <p:ext uri="{BB962C8B-B14F-4D97-AF65-F5344CB8AC3E}">
        <p14:creationId xmlns="" xmlns:p14="http://schemas.microsoft.com/office/powerpoint/2010/main" val="2016229585"/>
      </p:ext>
    </p:extLst>
  </p:cSld>
  <p:clrMapOvr>
    <a:masterClrMapping/>
  </p:clrMapOvr>
  <p:transition spd="slow">
    <p:sndAc>
      <p:stSnd>
        <p:snd r:embed="rId2" name="explode.wav"/>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2405" y="1219200"/>
            <a:ext cx="9525001" cy="4278094"/>
          </a:xfrm>
          <a:prstGeom prst="rect">
            <a:avLst/>
          </a:prstGeom>
          <a:noFill/>
        </p:spPr>
        <p:txBody>
          <a:bodyPr wrap="square" rtlCol="0">
            <a:spAutoFit/>
          </a:bodyPr>
          <a:lstStyle/>
          <a:p>
            <a:r>
              <a:rPr lang="en-US" sz="1600" dirty="0">
                <a:latin typeface="Calibri" pitchFamily="34" charset="0"/>
                <a:cs typeface="Calibri" pitchFamily="34" charset="0"/>
              </a:rPr>
              <a:t>As listed in Table 2, </a:t>
            </a:r>
            <a:r>
              <a:rPr lang="en-US" sz="1600" dirty="0" err="1">
                <a:latin typeface="Calibri" pitchFamily="34" charset="0"/>
                <a:cs typeface="Calibri" pitchFamily="34" charset="0"/>
              </a:rPr>
              <a:t>ITAu</a:t>
            </a:r>
            <a:r>
              <a:rPr lang="en-US" sz="1600" dirty="0">
                <a:latin typeface="Calibri" pitchFamily="34" charset="0"/>
                <a:cs typeface="Calibri" pitchFamily="34" charset="0"/>
              </a:rPr>
              <a:t> and </a:t>
            </a:r>
            <a:r>
              <a:rPr lang="en-US" sz="1600" dirty="0" err="1">
                <a:latin typeface="Calibri" pitchFamily="34" charset="0"/>
                <a:cs typeface="Calibri" pitchFamily="34" charset="0"/>
              </a:rPr>
              <a:t>IBTAu</a:t>
            </a:r>
            <a:r>
              <a:rPr lang="en-US" sz="1600" dirty="0">
                <a:latin typeface="Calibri" pitchFamily="34" charset="0"/>
                <a:cs typeface="Calibri" pitchFamily="34" charset="0"/>
              </a:rPr>
              <a:t> differ in the cellular uptake. The gold content in MCF-7 cells incubated with </a:t>
            </a:r>
            <a:r>
              <a:rPr lang="en-US" sz="1600" dirty="0" err="1">
                <a:latin typeface="Calibri" pitchFamily="34" charset="0"/>
                <a:cs typeface="Calibri" pitchFamily="34" charset="0"/>
              </a:rPr>
              <a:t>IBTAu</a:t>
            </a:r>
            <a:r>
              <a:rPr lang="en-US" sz="1600" dirty="0">
                <a:latin typeface="Calibri" pitchFamily="34" charset="0"/>
                <a:cs typeface="Calibri" pitchFamily="34" charset="0"/>
              </a:rPr>
              <a:t> was 3 fold higher compared to those incubated with </a:t>
            </a:r>
            <a:r>
              <a:rPr lang="en-US" sz="1600" dirty="0" err="1">
                <a:latin typeface="Calibri" pitchFamily="34" charset="0"/>
                <a:cs typeface="Calibri" pitchFamily="34" charset="0"/>
              </a:rPr>
              <a:t>ITAu</a:t>
            </a:r>
            <a:r>
              <a:rPr lang="en-US" sz="1600" dirty="0">
                <a:latin typeface="Calibri" pitchFamily="34" charset="0"/>
                <a:cs typeface="Calibri" pitchFamily="34" charset="0"/>
              </a:rPr>
              <a:t> (</a:t>
            </a:r>
            <a:r>
              <a:rPr lang="en-US" sz="1600" dirty="0" err="1">
                <a:latin typeface="Calibri" pitchFamily="34" charset="0"/>
                <a:cs typeface="Calibri" pitchFamily="34" charset="0"/>
              </a:rPr>
              <a:t>IBTAu</a:t>
            </a:r>
            <a:r>
              <a:rPr lang="en-GB" sz="1600" dirty="0">
                <a:latin typeface="Calibri" pitchFamily="34" charset="0"/>
                <a:cs typeface="Calibri" pitchFamily="34" charset="0"/>
              </a:rPr>
              <a:t>, 132.5 </a:t>
            </a:r>
            <a:r>
              <a:rPr lang="en-GB" sz="1600" dirty="0" err="1">
                <a:latin typeface="Calibri" pitchFamily="34" charset="0"/>
                <a:cs typeface="Calibri" pitchFamily="34" charset="0"/>
              </a:rPr>
              <a:t>ng</a:t>
            </a:r>
            <a:r>
              <a:rPr lang="en-GB" sz="1600" dirty="0">
                <a:latin typeface="Calibri" pitchFamily="34" charset="0"/>
                <a:cs typeface="Calibri" pitchFamily="34" charset="0"/>
              </a:rPr>
              <a:t>/mg; </a:t>
            </a:r>
            <a:r>
              <a:rPr lang="en-GB" sz="1600" dirty="0" err="1">
                <a:latin typeface="Calibri" pitchFamily="34" charset="0"/>
                <a:cs typeface="Calibri" pitchFamily="34" charset="0"/>
              </a:rPr>
              <a:t>ITAu</a:t>
            </a:r>
            <a:r>
              <a:rPr lang="en-GB" sz="1600" dirty="0">
                <a:latin typeface="Calibri" pitchFamily="34" charset="0"/>
                <a:cs typeface="Calibri" pitchFamily="34" charset="0"/>
              </a:rPr>
              <a:t>, 36.00 </a:t>
            </a:r>
            <a:r>
              <a:rPr lang="en-GB" sz="1600" dirty="0" err="1">
                <a:latin typeface="Calibri" pitchFamily="34" charset="0"/>
                <a:cs typeface="Calibri" pitchFamily="34" charset="0"/>
              </a:rPr>
              <a:t>ng</a:t>
            </a:r>
            <a:r>
              <a:rPr lang="en-GB" sz="1600" dirty="0">
                <a:latin typeface="Calibri" pitchFamily="34" charset="0"/>
                <a:cs typeface="Calibri" pitchFamily="34" charset="0"/>
              </a:rPr>
              <a:t>/mg</a:t>
            </a:r>
            <a:r>
              <a:rPr lang="en-US" sz="1600" dirty="0" smtClean="0">
                <a:latin typeface="Calibri" pitchFamily="34" charset="0"/>
                <a:cs typeface="Calibri" pitchFamily="34" charset="0"/>
              </a:rPr>
              <a:t>).</a:t>
            </a:r>
          </a:p>
          <a:p>
            <a:endParaRPr lang="en-US" sz="1600" dirty="0">
              <a:latin typeface="Calibri" pitchFamily="34" charset="0"/>
              <a:cs typeface="Calibri" pitchFamily="34" charset="0"/>
            </a:endParaRPr>
          </a:p>
          <a:p>
            <a:r>
              <a:rPr lang="en-US" sz="1600" dirty="0" smtClean="0">
                <a:latin typeface="Calibri" pitchFamily="34" charset="0"/>
                <a:cs typeface="Calibri" pitchFamily="34" charset="0"/>
              </a:rPr>
              <a:t>Interestingly</a:t>
            </a:r>
            <a:r>
              <a:rPr lang="en-US" sz="1600" dirty="0">
                <a:latin typeface="Calibri" pitchFamily="34" charset="0"/>
                <a:cs typeface="Calibri" pitchFamily="34" charset="0"/>
              </a:rPr>
              <a:t>, </a:t>
            </a:r>
            <a:r>
              <a:rPr lang="en-US" sz="1600" dirty="0" err="1">
                <a:latin typeface="Calibri" pitchFamily="34" charset="0"/>
                <a:cs typeface="Calibri" pitchFamily="34" charset="0"/>
              </a:rPr>
              <a:t>IBTAu</a:t>
            </a:r>
            <a:r>
              <a:rPr lang="en-US" sz="1600" dirty="0">
                <a:latin typeface="Calibri" pitchFamily="34" charset="0"/>
                <a:cs typeface="Calibri" pitchFamily="34" charset="0"/>
              </a:rPr>
              <a:t> was 2-fold higher accumulated in MDA-MB-231 (264.9 </a:t>
            </a:r>
            <a:r>
              <a:rPr lang="en-US" sz="1600" dirty="0" err="1">
                <a:latin typeface="Calibri" pitchFamily="34" charset="0"/>
                <a:cs typeface="Calibri" pitchFamily="34" charset="0"/>
              </a:rPr>
              <a:t>ng</a:t>
            </a:r>
            <a:r>
              <a:rPr lang="en-US" sz="1600" dirty="0">
                <a:latin typeface="Calibri" pitchFamily="34" charset="0"/>
                <a:cs typeface="Calibri" pitchFamily="34" charset="0"/>
              </a:rPr>
              <a:t>/mg) than in MCF-7 cells (</a:t>
            </a:r>
            <a:r>
              <a:rPr lang="en-US" sz="1600" dirty="0" smtClean="0">
                <a:latin typeface="Calibri" pitchFamily="34" charset="0"/>
                <a:cs typeface="Calibri" pitchFamily="34" charset="0"/>
              </a:rPr>
              <a:t>132.5 </a:t>
            </a:r>
            <a:r>
              <a:rPr lang="en-US" sz="1600" dirty="0" err="1" smtClean="0">
                <a:latin typeface="Calibri" pitchFamily="34" charset="0"/>
                <a:cs typeface="Calibri" pitchFamily="34" charset="0"/>
              </a:rPr>
              <a:t>ng</a:t>
            </a:r>
            <a:r>
              <a:rPr lang="en-US" sz="1600" dirty="0" smtClean="0">
                <a:latin typeface="Calibri" pitchFamily="34" charset="0"/>
                <a:cs typeface="Calibri" pitchFamily="34" charset="0"/>
              </a:rPr>
              <a:t>/mg</a:t>
            </a:r>
            <a:r>
              <a:rPr lang="en-US" sz="1600" dirty="0">
                <a:latin typeface="Calibri" pitchFamily="34" charset="0"/>
                <a:cs typeface="Calibri" pitchFamily="34" charset="0"/>
              </a:rPr>
              <a:t>), while the gold content reached with </a:t>
            </a:r>
            <a:r>
              <a:rPr lang="en-US" sz="1600" dirty="0" err="1">
                <a:latin typeface="Calibri" pitchFamily="34" charset="0"/>
                <a:cs typeface="Calibri" pitchFamily="34" charset="0"/>
              </a:rPr>
              <a:t>ITAu</a:t>
            </a:r>
            <a:r>
              <a:rPr lang="en-US" sz="1600" dirty="0">
                <a:latin typeface="Calibri" pitchFamily="34" charset="0"/>
                <a:cs typeface="Calibri" pitchFamily="34" charset="0"/>
              </a:rPr>
              <a:t> was nearly the same in both cell lines (36.00 and 42.72 </a:t>
            </a:r>
            <a:r>
              <a:rPr lang="en-US" sz="1600" dirty="0" err="1">
                <a:latin typeface="Calibri" pitchFamily="34" charset="0"/>
                <a:cs typeface="Calibri" pitchFamily="34" charset="0"/>
              </a:rPr>
              <a:t>ng</a:t>
            </a:r>
            <a:r>
              <a:rPr lang="en-US" sz="1600" dirty="0">
                <a:latin typeface="Calibri" pitchFamily="34" charset="0"/>
                <a:cs typeface="Calibri" pitchFamily="34" charset="0"/>
              </a:rPr>
              <a:t>/mg, respectively). </a:t>
            </a:r>
            <a:endParaRPr lang="en-US" sz="1600" dirty="0" smtClean="0">
              <a:latin typeface="Calibri" pitchFamily="34" charset="0"/>
              <a:cs typeface="Calibri" pitchFamily="34" charset="0"/>
            </a:endParaRPr>
          </a:p>
          <a:p>
            <a:endParaRPr lang="en-US" sz="1600" dirty="0">
              <a:latin typeface="Calibri" pitchFamily="34" charset="0"/>
              <a:cs typeface="Calibri" pitchFamily="34" charset="0"/>
            </a:endParaRPr>
          </a:p>
          <a:p>
            <a:r>
              <a:rPr lang="en-US" sz="1600" dirty="0">
                <a:latin typeface="Calibri" pitchFamily="34" charset="0"/>
                <a:cs typeface="Calibri" pitchFamily="34" charset="0"/>
              </a:rPr>
              <a:t>This means that </a:t>
            </a:r>
            <a:r>
              <a:rPr lang="en-US" sz="1600" dirty="0" err="1">
                <a:latin typeface="Calibri" pitchFamily="34" charset="0"/>
                <a:cs typeface="Calibri" pitchFamily="34" charset="0"/>
              </a:rPr>
              <a:t>IBTAu</a:t>
            </a:r>
            <a:r>
              <a:rPr lang="en-US" sz="1600" dirty="0">
                <a:latin typeface="Calibri" pitchFamily="34" charset="0"/>
                <a:cs typeface="Calibri" pitchFamily="34" charset="0"/>
              </a:rPr>
              <a:t> showed an accumulation grade of 7.6 in MCF-7 and 14.6 in MDA-MB-231 cells if the individual cellular parameters were taken into account.</a:t>
            </a:r>
            <a:r>
              <a:rPr lang="en-US" sz="1600" baseline="30000" dirty="0">
                <a:latin typeface="Calibri" pitchFamily="34" charset="0"/>
                <a:cs typeface="Calibri" pitchFamily="34" charset="0"/>
              </a:rPr>
              <a:t>4</a:t>
            </a:r>
            <a:r>
              <a:rPr lang="en-US" sz="1600" dirty="0">
                <a:latin typeface="Calibri" pitchFamily="34" charset="0"/>
                <a:cs typeface="Calibri" pitchFamily="34" charset="0"/>
              </a:rPr>
              <a:t> </a:t>
            </a:r>
          </a:p>
          <a:p>
            <a:r>
              <a:rPr lang="en-US" sz="1600" dirty="0">
                <a:latin typeface="Calibri" pitchFamily="34" charset="0"/>
                <a:cs typeface="Calibri" pitchFamily="34" charset="0"/>
              </a:rPr>
              <a:t>  </a:t>
            </a:r>
          </a:p>
          <a:p>
            <a:r>
              <a:rPr lang="en-US" sz="1600" dirty="0">
                <a:latin typeface="Calibri" pitchFamily="34" charset="0"/>
                <a:cs typeface="Calibri" pitchFamily="34" charset="0"/>
              </a:rPr>
              <a:t>To get information if the complexes might reach the major target of metal complexes, the DNA, the nuclei of MCF-7 and MDA-MB 231 cells treated with </a:t>
            </a:r>
            <a:r>
              <a:rPr lang="en-US" sz="1600" dirty="0" err="1">
                <a:latin typeface="Calibri" pitchFamily="34" charset="0"/>
                <a:cs typeface="Calibri" pitchFamily="34" charset="0"/>
              </a:rPr>
              <a:t>IBTAu</a:t>
            </a:r>
            <a:r>
              <a:rPr lang="en-US" sz="1600" dirty="0">
                <a:latin typeface="Calibri" pitchFamily="34" charset="0"/>
                <a:cs typeface="Calibri" pitchFamily="34" charset="0"/>
              </a:rPr>
              <a:t> and </a:t>
            </a:r>
            <a:r>
              <a:rPr lang="en-US" sz="1600" dirty="0" err="1">
                <a:latin typeface="Calibri" pitchFamily="34" charset="0"/>
                <a:cs typeface="Calibri" pitchFamily="34" charset="0"/>
              </a:rPr>
              <a:t>ITAu</a:t>
            </a:r>
            <a:r>
              <a:rPr lang="en-US" sz="1600" dirty="0">
                <a:latin typeface="Calibri" pitchFamily="34" charset="0"/>
                <a:cs typeface="Calibri" pitchFamily="34" charset="0"/>
              </a:rPr>
              <a:t> or </a:t>
            </a:r>
            <a:r>
              <a:rPr lang="en-US" sz="1600" dirty="0" err="1">
                <a:latin typeface="Calibri" pitchFamily="34" charset="0"/>
                <a:cs typeface="Calibri" pitchFamily="34" charset="0"/>
              </a:rPr>
              <a:t>cisplatin</a:t>
            </a:r>
            <a:r>
              <a:rPr lang="en-US" sz="1600" dirty="0">
                <a:latin typeface="Calibri" pitchFamily="34" charset="0"/>
                <a:cs typeface="Calibri" pitchFamily="34" charset="0"/>
              </a:rPr>
              <a:t> were isolated by a short sucrose gradient and investigated for their gold content using ETAAS. The results were calculated as </a:t>
            </a:r>
            <a:r>
              <a:rPr lang="en-GB" sz="1600" dirty="0" err="1">
                <a:latin typeface="Calibri" pitchFamily="34" charset="0"/>
                <a:cs typeface="Calibri" pitchFamily="34" charset="0"/>
              </a:rPr>
              <a:t>ng</a:t>
            </a:r>
            <a:r>
              <a:rPr lang="en-GB" sz="1600" dirty="0">
                <a:latin typeface="Calibri" pitchFamily="34" charset="0"/>
                <a:cs typeface="Calibri" pitchFamily="34" charset="0"/>
              </a:rPr>
              <a:t> of Au/mg of nuclear protein.</a:t>
            </a:r>
            <a:r>
              <a:rPr lang="en-US" sz="1600" dirty="0">
                <a:latin typeface="Calibri" pitchFamily="34" charset="0"/>
                <a:cs typeface="Calibri" pitchFamily="34" charset="0"/>
              </a:rPr>
              <a:t> (Table 2). </a:t>
            </a:r>
            <a:endParaRPr lang="en-US" sz="1600" dirty="0" smtClean="0">
              <a:latin typeface="Calibri" pitchFamily="34" charset="0"/>
              <a:cs typeface="Calibri" pitchFamily="34" charset="0"/>
            </a:endParaRPr>
          </a:p>
          <a:p>
            <a:endParaRPr lang="en-US" sz="1600" dirty="0">
              <a:latin typeface="Calibri" pitchFamily="34" charset="0"/>
              <a:cs typeface="Calibri" pitchFamily="34" charset="0"/>
            </a:endParaRPr>
          </a:p>
          <a:p>
            <a:r>
              <a:rPr lang="en-US" sz="1600" dirty="0" err="1">
                <a:latin typeface="Calibri" pitchFamily="34" charset="0"/>
                <a:cs typeface="Calibri" pitchFamily="34" charset="0"/>
              </a:rPr>
              <a:t>Cisplatin</a:t>
            </a:r>
            <a:r>
              <a:rPr lang="en-US" sz="1600" dirty="0">
                <a:latin typeface="Calibri" pitchFamily="34" charset="0"/>
                <a:cs typeface="Calibri" pitchFamily="34" charset="0"/>
              </a:rPr>
              <a:t> caused only a low metal content in the nuclei nearly independent on the used cells (MCF-7: 10.00 </a:t>
            </a:r>
            <a:r>
              <a:rPr lang="en-US" sz="1600" dirty="0" err="1">
                <a:latin typeface="Calibri" pitchFamily="34" charset="0"/>
                <a:cs typeface="Calibri" pitchFamily="34" charset="0"/>
              </a:rPr>
              <a:t>ng</a:t>
            </a:r>
            <a:r>
              <a:rPr lang="en-US" sz="1600" dirty="0">
                <a:latin typeface="Calibri" pitchFamily="34" charset="0"/>
                <a:cs typeface="Calibri" pitchFamily="34" charset="0"/>
              </a:rPr>
              <a:t>/mg, MDA-MB 231: 7.95 </a:t>
            </a:r>
            <a:r>
              <a:rPr lang="en-US" sz="1600" dirty="0" err="1">
                <a:latin typeface="Calibri" pitchFamily="34" charset="0"/>
                <a:cs typeface="Calibri" pitchFamily="34" charset="0"/>
              </a:rPr>
              <a:t>ng</a:t>
            </a:r>
            <a:r>
              <a:rPr lang="en-US" sz="1600" dirty="0">
                <a:latin typeface="Calibri" pitchFamily="34" charset="0"/>
                <a:cs typeface="Calibri" pitchFamily="34" charset="0"/>
              </a:rPr>
              <a:t> /mg). </a:t>
            </a:r>
          </a:p>
        </p:txBody>
      </p:sp>
      <p:graphicFrame>
        <p:nvGraphicFramePr>
          <p:cNvPr id="3" name="Diagram 2"/>
          <p:cNvGraphicFramePr/>
          <p:nvPr>
            <p:extLst>
              <p:ext uri="{D42A27DB-BD31-4B8C-83A1-F6EECF244321}">
                <p14:modId xmlns="" xmlns:p14="http://schemas.microsoft.com/office/powerpoint/2010/main" val="3147686295"/>
              </p:ext>
            </p:extLst>
          </p:nvPr>
        </p:nvGraphicFramePr>
        <p:xfrm>
          <a:off x="0" y="457200"/>
          <a:ext cx="8839199" cy="45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1487572295"/>
      </p:ext>
    </p:extLst>
  </p:cSld>
  <p:clrMapOvr>
    <a:masterClrMapping/>
  </p:clrMapOvr>
  <p:transition spd="slow">
    <p:sndAc>
      <p:stSnd>
        <p:snd r:embed="rId2" name="explode.wav"/>
      </p:st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2405" y="1219200"/>
            <a:ext cx="9525001" cy="4016484"/>
          </a:xfrm>
          <a:prstGeom prst="rect">
            <a:avLst/>
          </a:prstGeom>
          <a:noFill/>
        </p:spPr>
        <p:txBody>
          <a:bodyPr wrap="square" rtlCol="0">
            <a:spAutoFit/>
          </a:bodyPr>
          <a:lstStyle/>
          <a:p>
            <a:r>
              <a:rPr lang="en-US" sz="1700" dirty="0">
                <a:latin typeface="Calibri" pitchFamily="34" charset="0"/>
                <a:cs typeface="Calibri" pitchFamily="34" charset="0"/>
              </a:rPr>
              <a:t>In the nuclei of cells treated with </a:t>
            </a:r>
            <a:r>
              <a:rPr lang="en-US" sz="1700" dirty="0" err="1">
                <a:latin typeface="Calibri" pitchFamily="34" charset="0"/>
                <a:cs typeface="Calibri" pitchFamily="34" charset="0"/>
              </a:rPr>
              <a:t>IBTAu</a:t>
            </a:r>
            <a:r>
              <a:rPr lang="en-US" sz="1700" dirty="0">
                <a:latin typeface="Calibri" pitchFamily="34" charset="0"/>
                <a:cs typeface="Calibri" pitchFamily="34" charset="0"/>
              </a:rPr>
              <a:t> a 50-60 fold higher metal concentration was detected (MCF-7: 643.96 </a:t>
            </a:r>
            <a:r>
              <a:rPr lang="en-US" sz="1700" dirty="0" err="1">
                <a:latin typeface="Calibri" pitchFamily="34" charset="0"/>
                <a:cs typeface="Calibri" pitchFamily="34" charset="0"/>
              </a:rPr>
              <a:t>ng</a:t>
            </a:r>
            <a:r>
              <a:rPr lang="en-US" sz="1700" dirty="0">
                <a:latin typeface="Calibri" pitchFamily="34" charset="0"/>
                <a:cs typeface="Calibri" pitchFamily="34" charset="0"/>
              </a:rPr>
              <a:t>/mg, MDA-MB 231: 429.57 </a:t>
            </a:r>
            <a:r>
              <a:rPr lang="en-US" sz="1700" dirty="0" err="1">
                <a:latin typeface="Calibri" pitchFamily="34" charset="0"/>
                <a:cs typeface="Calibri" pitchFamily="34" charset="0"/>
              </a:rPr>
              <a:t>ng</a:t>
            </a:r>
            <a:r>
              <a:rPr lang="en-US" sz="1700" dirty="0">
                <a:latin typeface="Calibri" pitchFamily="34" charset="0"/>
                <a:cs typeface="Calibri" pitchFamily="34" charset="0"/>
              </a:rPr>
              <a:t> /mg). Cells treated with </a:t>
            </a:r>
            <a:r>
              <a:rPr lang="en-US" sz="1700" dirty="0" err="1">
                <a:latin typeface="Calibri" pitchFamily="34" charset="0"/>
                <a:cs typeface="Calibri" pitchFamily="34" charset="0"/>
              </a:rPr>
              <a:t>ITAu</a:t>
            </a:r>
            <a:r>
              <a:rPr lang="en-US" sz="1700" dirty="0">
                <a:latin typeface="Calibri" pitchFamily="34" charset="0"/>
                <a:cs typeface="Calibri" pitchFamily="34" charset="0"/>
              </a:rPr>
              <a:t> showed a gold level of 127.68 </a:t>
            </a:r>
            <a:r>
              <a:rPr lang="en-US" sz="1700" dirty="0" err="1">
                <a:latin typeface="Calibri" pitchFamily="34" charset="0"/>
                <a:cs typeface="Calibri" pitchFamily="34" charset="0"/>
              </a:rPr>
              <a:t>ng</a:t>
            </a:r>
            <a:r>
              <a:rPr lang="en-US" sz="1700" dirty="0">
                <a:latin typeface="Calibri" pitchFamily="34" charset="0"/>
                <a:cs typeface="Calibri" pitchFamily="34" charset="0"/>
              </a:rPr>
              <a:t>/mg (MCF-7) and 136.49 </a:t>
            </a:r>
            <a:r>
              <a:rPr lang="en-US" sz="1700" dirty="0" err="1">
                <a:latin typeface="Calibri" pitchFamily="34" charset="0"/>
                <a:cs typeface="Calibri" pitchFamily="34" charset="0"/>
              </a:rPr>
              <a:t>ng</a:t>
            </a:r>
            <a:r>
              <a:rPr lang="en-US" sz="1700" dirty="0">
                <a:latin typeface="Calibri" pitchFamily="34" charset="0"/>
                <a:cs typeface="Calibri" pitchFamily="34" charset="0"/>
              </a:rPr>
              <a:t>/mg (MDA-MB 231), respectively.</a:t>
            </a:r>
          </a:p>
          <a:p>
            <a:endParaRPr lang="en-US" sz="1700" dirty="0">
              <a:latin typeface="Calibri" pitchFamily="34" charset="0"/>
              <a:cs typeface="Calibri" pitchFamily="34" charset="0"/>
            </a:endParaRPr>
          </a:p>
          <a:p>
            <a:r>
              <a:rPr lang="en-US" sz="1700" dirty="0">
                <a:latin typeface="Calibri" pitchFamily="34" charset="0"/>
                <a:cs typeface="Calibri" pitchFamily="34" charset="0"/>
              </a:rPr>
              <a:t>This finding points to DNA targeting with gold complexes bearing an </a:t>
            </a:r>
            <a:r>
              <a:rPr lang="en-US" sz="1700" dirty="0" err="1">
                <a:latin typeface="Calibri" pitchFamily="34" charset="0"/>
                <a:cs typeface="Calibri" pitchFamily="34" charset="0"/>
              </a:rPr>
              <a:t>isatin</a:t>
            </a:r>
            <a:r>
              <a:rPr lang="en-US" sz="1700" dirty="0">
                <a:latin typeface="Calibri" pitchFamily="34" charset="0"/>
                <a:cs typeface="Calibri" pitchFamily="34" charset="0"/>
              </a:rPr>
              <a:t> ligand. Furthermore, it is very likely that the substituents at the terminal amino group determine cellular and nuclear uptake. If the DNA binding related to the mode of action of the gold complexes is still unclear, because the nuclear metal contents do not correlate with the growth inhibitory effects. </a:t>
            </a:r>
          </a:p>
          <a:p>
            <a:endParaRPr lang="en-US" sz="1700" dirty="0">
              <a:latin typeface="Calibri" pitchFamily="34" charset="0"/>
              <a:cs typeface="Calibri" pitchFamily="34" charset="0"/>
            </a:endParaRPr>
          </a:p>
          <a:p>
            <a:r>
              <a:rPr lang="en-US" sz="1700" dirty="0">
                <a:latin typeface="Calibri" pitchFamily="34" charset="0"/>
                <a:cs typeface="Calibri" pitchFamily="34" charset="0"/>
              </a:rPr>
              <a:t>The marked “soft” character of the gold(I) center makes on the one hand a selective and tight reaction with the nitrogen donors of </a:t>
            </a:r>
            <a:r>
              <a:rPr lang="en-US" sz="1700" dirty="0" err="1">
                <a:latin typeface="Calibri" pitchFamily="34" charset="0"/>
                <a:cs typeface="Calibri" pitchFamily="34" charset="0"/>
              </a:rPr>
              <a:t>nucleobases</a:t>
            </a:r>
            <a:r>
              <a:rPr lang="en-US" sz="1700" dirty="0">
                <a:latin typeface="Calibri" pitchFamily="34" charset="0"/>
                <a:cs typeface="Calibri" pitchFamily="34" charset="0"/>
              </a:rPr>
              <a:t> rather unlikely. </a:t>
            </a:r>
          </a:p>
          <a:p>
            <a:endParaRPr lang="en-US" sz="1700" dirty="0">
              <a:latin typeface="Calibri" pitchFamily="34" charset="0"/>
              <a:cs typeface="Calibri" pitchFamily="34" charset="0"/>
            </a:endParaRPr>
          </a:p>
          <a:p>
            <a:r>
              <a:rPr lang="en-US" sz="1700" dirty="0">
                <a:latin typeface="Calibri" pitchFamily="34" charset="0"/>
                <a:cs typeface="Calibri" pitchFamily="34" charset="0"/>
              </a:rPr>
              <a:t>On the other hand, recent studies revealing strong interactions with specific protein side chains such as </a:t>
            </a:r>
            <a:r>
              <a:rPr lang="en-US" sz="1700" dirty="0" err="1">
                <a:latin typeface="Calibri" pitchFamily="34" charset="0"/>
                <a:cs typeface="Calibri" pitchFamily="34" charset="0"/>
              </a:rPr>
              <a:t>thiols</a:t>
            </a:r>
            <a:r>
              <a:rPr lang="en-US" sz="1700" dirty="0">
                <a:latin typeface="Calibri" pitchFamily="34" charset="0"/>
                <a:cs typeface="Calibri" pitchFamily="34" charset="0"/>
              </a:rPr>
              <a:t> and </a:t>
            </a:r>
            <a:r>
              <a:rPr lang="en-US" sz="1700" dirty="0" err="1">
                <a:latin typeface="Calibri" pitchFamily="34" charset="0"/>
                <a:cs typeface="Calibri" pitchFamily="34" charset="0"/>
              </a:rPr>
              <a:t>selenols</a:t>
            </a:r>
            <a:r>
              <a:rPr lang="en-US" sz="1700" dirty="0">
                <a:latin typeface="Calibri" pitchFamily="34" charset="0"/>
                <a:cs typeface="Calibri" pitchFamily="34" charset="0"/>
              </a:rPr>
              <a:t> indirectly support this assumption.</a:t>
            </a:r>
            <a:r>
              <a:rPr lang="en-US" sz="1700" baseline="30000" dirty="0">
                <a:latin typeface="Calibri" pitchFamily="34" charset="0"/>
                <a:cs typeface="Calibri" pitchFamily="34" charset="0"/>
              </a:rPr>
              <a:t>5,6</a:t>
            </a:r>
            <a:r>
              <a:rPr lang="en-US" sz="1700" dirty="0">
                <a:latin typeface="Calibri" pitchFamily="34" charset="0"/>
                <a:cs typeface="Calibri" pitchFamily="34" charset="0"/>
              </a:rPr>
              <a:t> However, to make a final statement on the mode of action further investigations are necessary.</a:t>
            </a:r>
          </a:p>
        </p:txBody>
      </p:sp>
      <p:graphicFrame>
        <p:nvGraphicFramePr>
          <p:cNvPr id="3" name="Diagram 2"/>
          <p:cNvGraphicFramePr/>
          <p:nvPr>
            <p:extLst>
              <p:ext uri="{D42A27DB-BD31-4B8C-83A1-F6EECF244321}">
                <p14:modId xmlns="" xmlns:p14="http://schemas.microsoft.com/office/powerpoint/2010/main" val="907543571"/>
              </p:ext>
            </p:extLst>
          </p:nvPr>
        </p:nvGraphicFramePr>
        <p:xfrm>
          <a:off x="0" y="457200"/>
          <a:ext cx="8839199" cy="45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196513028"/>
      </p:ext>
    </p:extLst>
  </p:cSld>
  <p:clrMapOvr>
    <a:masterClrMapping/>
  </p:clrMapOvr>
  <p:transition spd="slow">
    <p:sndAc>
      <p:stSnd>
        <p:snd r:embed="rId2" name="explode.wav"/>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2405" y="1219200"/>
            <a:ext cx="9525001" cy="5062924"/>
          </a:xfrm>
          <a:prstGeom prst="rect">
            <a:avLst/>
          </a:prstGeom>
          <a:noFill/>
        </p:spPr>
        <p:txBody>
          <a:bodyPr wrap="square" rtlCol="0">
            <a:spAutoFit/>
          </a:bodyPr>
          <a:lstStyle/>
          <a:p>
            <a:r>
              <a:rPr lang="en-US" sz="1700" b="1" u="sng" dirty="0">
                <a:solidFill>
                  <a:srgbClr val="FF0000"/>
                </a:solidFill>
                <a:latin typeface="Calibri" pitchFamily="34" charset="0"/>
                <a:cs typeface="Calibri" pitchFamily="34" charset="0"/>
              </a:rPr>
              <a:t>Experimental </a:t>
            </a:r>
            <a:r>
              <a:rPr lang="en-US" sz="1700" b="1" u="sng" dirty="0" smtClean="0">
                <a:solidFill>
                  <a:srgbClr val="FF0000"/>
                </a:solidFill>
                <a:latin typeface="Calibri" pitchFamily="34" charset="0"/>
                <a:cs typeface="Calibri" pitchFamily="34" charset="0"/>
              </a:rPr>
              <a:t>Part Cytotoxicity :-</a:t>
            </a:r>
            <a:r>
              <a:rPr lang="en-US" sz="1700" u="sng" dirty="0" smtClean="0">
                <a:solidFill>
                  <a:srgbClr val="FF0000"/>
                </a:solidFill>
                <a:latin typeface="Calibri" pitchFamily="34" charset="0"/>
                <a:cs typeface="Calibri" pitchFamily="34" charset="0"/>
              </a:rPr>
              <a:t> </a:t>
            </a:r>
          </a:p>
          <a:p>
            <a:endParaRPr lang="en-US" sz="1700" dirty="0">
              <a:solidFill>
                <a:srgbClr val="FF0000"/>
              </a:solidFill>
              <a:latin typeface="Calibri" pitchFamily="34" charset="0"/>
              <a:cs typeface="Calibri" pitchFamily="34" charset="0"/>
            </a:endParaRPr>
          </a:p>
          <a:p>
            <a:r>
              <a:rPr lang="en-US" sz="1700" dirty="0" smtClean="0">
                <a:latin typeface="Calibri" pitchFamily="34" charset="0"/>
                <a:cs typeface="Calibri" pitchFamily="34" charset="0"/>
              </a:rPr>
              <a:t>The </a:t>
            </a:r>
            <a:r>
              <a:rPr lang="en-US" sz="1700" dirty="0">
                <a:latin typeface="Calibri" pitchFamily="34" charset="0"/>
                <a:cs typeface="Calibri" pitchFamily="34" charset="0"/>
              </a:rPr>
              <a:t>human MCF-7, MDA-MB 231 breast and HT-29 colon cancer cell lines were obtained from the American Type Culture Collection. </a:t>
            </a:r>
          </a:p>
          <a:p>
            <a:endParaRPr lang="en-US" sz="1700" dirty="0">
              <a:latin typeface="Calibri" pitchFamily="34" charset="0"/>
              <a:cs typeface="Calibri" pitchFamily="34" charset="0"/>
            </a:endParaRPr>
          </a:p>
          <a:p>
            <a:r>
              <a:rPr lang="en-US" sz="1700" dirty="0">
                <a:latin typeface="Calibri" pitchFamily="34" charset="0"/>
                <a:cs typeface="Calibri" pitchFamily="34" charset="0"/>
              </a:rPr>
              <a:t>All cell lines were maintained as a monolayer culture in L-glutamine containing Dulbecco’s modified Eagle’s medium (DMEM) with 4.5 g/L glucose (PAA Laboratories, Austria), supplemented with 5% fetal bovine serum (FBS; </a:t>
            </a:r>
            <a:r>
              <a:rPr lang="en-US" sz="1700" dirty="0" err="1">
                <a:latin typeface="Calibri" pitchFamily="34" charset="0"/>
                <a:cs typeface="Calibri" pitchFamily="34" charset="0"/>
              </a:rPr>
              <a:t>Biochrom</a:t>
            </a:r>
            <a:r>
              <a:rPr lang="en-US" sz="1700" dirty="0">
                <a:latin typeface="Calibri" pitchFamily="34" charset="0"/>
                <a:cs typeface="Calibri" pitchFamily="34" charset="0"/>
              </a:rPr>
              <a:t>, Germany) in a humidified atmosphere (5% CO</a:t>
            </a:r>
            <a:r>
              <a:rPr lang="en-US" sz="1700" baseline="-25000" dirty="0">
                <a:latin typeface="Calibri" pitchFamily="34" charset="0"/>
                <a:cs typeface="Calibri" pitchFamily="34" charset="0"/>
              </a:rPr>
              <a:t>2</a:t>
            </a:r>
            <a:r>
              <a:rPr lang="en-US" sz="1700" dirty="0">
                <a:latin typeface="Calibri" pitchFamily="34" charset="0"/>
                <a:cs typeface="Calibri" pitchFamily="34" charset="0"/>
              </a:rPr>
              <a:t>) at 37 °C. </a:t>
            </a:r>
            <a:r>
              <a:rPr lang="en-US" sz="1700" dirty="0" smtClean="0">
                <a:latin typeface="Calibri" pitchFamily="34" charset="0"/>
                <a:cs typeface="Calibri" pitchFamily="34" charset="0"/>
              </a:rPr>
              <a:t>Calculated </a:t>
            </a:r>
            <a:r>
              <a:rPr lang="en-US" sz="1700" dirty="0">
                <a:latin typeface="Calibri" pitchFamily="34" charset="0"/>
                <a:cs typeface="Calibri" pitchFamily="34" charset="0"/>
              </a:rPr>
              <a:t>as mean of at least two or three independent experiments (</a:t>
            </a:r>
            <a:r>
              <a:rPr lang="en-US" sz="1700" dirty="0" err="1">
                <a:latin typeface="Calibri" pitchFamily="34" charset="0"/>
                <a:cs typeface="Calibri" pitchFamily="34" charset="0"/>
              </a:rPr>
              <a:t>OriginPro</a:t>
            </a:r>
            <a:r>
              <a:rPr lang="en-US" sz="1700" dirty="0">
                <a:latin typeface="Calibri" pitchFamily="34" charset="0"/>
                <a:cs typeface="Calibri" pitchFamily="34" charset="0"/>
              </a:rPr>
              <a:t> 8</a:t>
            </a:r>
            <a:r>
              <a:rPr lang="en-US" sz="1700" dirty="0" smtClean="0">
                <a:latin typeface="Calibri" pitchFamily="34" charset="0"/>
                <a:cs typeface="Calibri" pitchFamily="34" charset="0"/>
              </a:rPr>
              <a:t>).</a:t>
            </a:r>
          </a:p>
          <a:p>
            <a:endParaRPr lang="en-US" sz="1700" dirty="0">
              <a:latin typeface="Calibri" pitchFamily="34" charset="0"/>
              <a:cs typeface="Calibri" pitchFamily="34" charset="0"/>
            </a:endParaRPr>
          </a:p>
          <a:p>
            <a:r>
              <a:rPr lang="en-US" sz="1700" b="1" u="sng" dirty="0">
                <a:solidFill>
                  <a:srgbClr val="FF0000"/>
                </a:solidFill>
                <a:latin typeface="Calibri" pitchFamily="34" charset="0"/>
                <a:cs typeface="Calibri" pitchFamily="34" charset="0"/>
              </a:rPr>
              <a:t>Atomic Absorption Spectroscopy (AAS</a:t>
            </a:r>
            <a:r>
              <a:rPr lang="en-US" sz="1700" b="1" u="sng" dirty="0" smtClean="0">
                <a:solidFill>
                  <a:srgbClr val="FF0000"/>
                </a:solidFill>
                <a:latin typeface="Calibri" pitchFamily="34" charset="0"/>
                <a:cs typeface="Calibri" pitchFamily="34" charset="0"/>
              </a:rPr>
              <a:t>)</a:t>
            </a:r>
            <a:r>
              <a:rPr lang="en-US" sz="1700" b="1" dirty="0" smtClean="0">
                <a:solidFill>
                  <a:srgbClr val="FF0000"/>
                </a:solidFill>
                <a:latin typeface="Calibri" pitchFamily="34" charset="0"/>
                <a:cs typeface="Calibri" pitchFamily="34" charset="0"/>
              </a:rPr>
              <a:t>:-</a:t>
            </a:r>
            <a:r>
              <a:rPr lang="en-US" sz="1700" b="1" u="sng" dirty="0" smtClean="0">
                <a:solidFill>
                  <a:srgbClr val="FF0000"/>
                </a:solidFill>
                <a:latin typeface="Calibri" pitchFamily="34" charset="0"/>
                <a:cs typeface="Calibri" pitchFamily="34" charset="0"/>
              </a:rPr>
              <a:t> </a:t>
            </a:r>
          </a:p>
          <a:p>
            <a:endParaRPr lang="en-US" sz="1700" b="1" u="sng" dirty="0">
              <a:solidFill>
                <a:srgbClr val="FF0000"/>
              </a:solidFill>
              <a:latin typeface="Calibri" pitchFamily="34" charset="0"/>
              <a:cs typeface="Calibri" pitchFamily="34" charset="0"/>
            </a:endParaRPr>
          </a:p>
          <a:p>
            <a:r>
              <a:rPr lang="en-US" sz="1700" dirty="0" smtClean="0">
                <a:latin typeface="Calibri" pitchFamily="34" charset="0"/>
                <a:cs typeface="Calibri" pitchFamily="34" charset="0"/>
              </a:rPr>
              <a:t>ETAAS </a:t>
            </a:r>
            <a:r>
              <a:rPr lang="en-US" sz="1700" dirty="0">
                <a:latin typeface="Calibri" pitchFamily="34" charset="0"/>
                <a:cs typeface="Calibri" pitchFamily="34" charset="0"/>
              </a:rPr>
              <a:t>measurements were performed according to a previously published standard addition procedure with some minor modifications.1</a:t>
            </a:r>
          </a:p>
          <a:p>
            <a:endParaRPr lang="en-US" sz="1700" dirty="0" smtClean="0">
              <a:latin typeface="Calibri" pitchFamily="34" charset="0"/>
              <a:cs typeface="Calibri" pitchFamily="34" charset="0"/>
            </a:endParaRPr>
          </a:p>
          <a:p>
            <a:r>
              <a:rPr lang="en-US" sz="1700" dirty="0" smtClean="0">
                <a:latin typeface="Calibri" pitchFamily="34" charset="0"/>
                <a:cs typeface="Calibri" pitchFamily="34" charset="0"/>
              </a:rPr>
              <a:t>In </a:t>
            </a:r>
            <a:r>
              <a:rPr lang="en-US" sz="1700" dirty="0">
                <a:latin typeface="Calibri" pitchFamily="34" charset="0"/>
                <a:cs typeface="Calibri" pitchFamily="34" charset="0"/>
              </a:rPr>
              <a:t>short: to 100 </a:t>
            </a:r>
            <a:r>
              <a:rPr lang="en-US" sz="1700" dirty="0" err="1">
                <a:latin typeface="Calibri" pitchFamily="34" charset="0"/>
                <a:cs typeface="Calibri" pitchFamily="34" charset="0"/>
              </a:rPr>
              <a:t>μL</a:t>
            </a:r>
            <a:r>
              <a:rPr lang="en-US" sz="1700" dirty="0">
                <a:latin typeface="Calibri" pitchFamily="34" charset="0"/>
                <a:cs typeface="Calibri" pitchFamily="34" charset="0"/>
              </a:rPr>
              <a:t> aliquots of the diluted lysates increasing amounts of aqueous gold standard solutions were added. All probes were adjusted to a final volume of 200 </a:t>
            </a:r>
            <a:r>
              <a:rPr lang="en-US" sz="1700" dirty="0" err="1">
                <a:latin typeface="Calibri" pitchFamily="34" charset="0"/>
                <a:cs typeface="Calibri" pitchFamily="34" charset="0"/>
              </a:rPr>
              <a:t>μL</a:t>
            </a:r>
            <a:r>
              <a:rPr lang="en-US" sz="1700" dirty="0">
                <a:latin typeface="Calibri" pitchFamily="34" charset="0"/>
                <a:cs typeface="Calibri" pitchFamily="34" charset="0"/>
              </a:rPr>
              <a:t> using twice distilled water, each 20 </a:t>
            </a:r>
            <a:r>
              <a:rPr lang="en-US" sz="1700" dirty="0" err="1">
                <a:latin typeface="Calibri" pitchFamily="34" charset="0"/>
                <a:cs typeface="Calibri" pitchFamily="34" charset="0"/>
              </a:rPr>
              <a:t>μL</a:t>
            </a:r>
            <a:r>
              <a:rPr lang="en-US" sz="1700" dirty="0">
                <a:latin typeface="Calibri" pitchFamily="34" charset="0"/>
                <a:cs typeface="Calibri" pitchFamily="34" charset="0"/>
              </a:rPr>
              <a:t> triton X-100 (1%) and ascorbic acid (1%) were added and the probes were measured as described below. </a:t>
            </a:r>
          </a:p>
          <a:p>
            <a:endParaRPr lang="en-US" sz="1700" dirty="0">
              <a:latin typeface="Calibri" pitchFamily="34" charset="0"/>
              <a:cs typeface="Calibri" pitchFamily="34" charset="0"/>
            </a:endParaRPr>
          </a:p>
        </p:txBody>
      </p:sp>
      <p:graphicFrame>
        <p:nvGraphicFramePr>
          <p:cNvPr id="3" name="Diagram 2"/>
          <p:cNvGraphicFramePr/>
          <p:nvPr>
            <p:extLst>
              <p:ext uri="{D42A27DB-BD31-4B8C-83A1-F6EECF244321}">
                <p14:modId xmlns="" xmlns:p14="http://schemas.microsoft.com/office/powerpoint/2010/main" val="152433797"/>
              </p:ext>
            </p:extLst>
          </p:nvPr>
        </p:nvGraphicFramePr>
        <p:xfrm>
          <a:off x="0" y="457200"/>
          <a:ext cx="8839199" cy="45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59840115"/>
      </p:ext>
    </p:extLst>
  </p:cSld>
  <p:clrMapOvr>
    <a:masterClrMapping/>
  </p:clrMapOvr>
  <p:transition spd="slow">
    <p:sndAc>
      <p:stSnd>
        <p:snd r:embed="rId2" name="explode.wav"/>
      </p:st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2405" y="1219200"/>
            <a:ext cx="9525001" cy="3231654"/>
          </a:xfrm>
          <a:prstGeom prst="rect">
            <a:avLst/>
          </a:prstGeom>
          <a:noFill/>
        </p:spPr>
        <p:txBody>
          <a:bodyPr wrap="square" rtlCol="0">
            <a:spAutoFit/>
          </a:bodyPr>
          <a:lstStyle/>
          <a:p>
            <a:r>
              <a:rPr lang="en-US" sz="1700" dirty="0">
                <a:latin typeface="Calibri" pitchFamily="34" charset="0"/>
                <a:cs typeface="Calibri" pitchFamily="34" charset="0"/>
              </a:rPr>
              <a:t>The gold content of the lysates was accessed by the linear extrapolation method. A </a:t>
            </a:r>
            <a:r>
              <a:rPr lang="en-US" sz="1700" dirty="0" err="1">
                <a:latin typeface="Calibri" pitchFamily="34" charset="0"/>
                <a:cs typeface="Calibri" pitchFamily="34" charset="0"/>
              </a:rPr>
              <a:t>Vario</a:t>
            </a:r>
            <a:r>
              <a:rPr lang="en-US" sz="1700" dirty="0">
                <a:latin typeface="Calibri" pitchFamily="34" charset="0"/>
                <a:cs typeface="Calibri" pitchFamily="34" charset="0"/>
              </a:rPr>
              <a:t> 6 </a:t>
            </a:r>
            <a:r>
              <a:rPr lang="en-US" sz="1700" dirty="0" err="1">
                <a:latin typeface="Calibri" pitchFamily="34" charset="0"/>
                <a:cs typeface="Calibri" pitchFamily="34" charset="0"/>
              </a:rPr>
              <a:t>electrothermal</a:t>
            </a:r>
            <a:r>
              <a:rPr lang="en-US" sz="1700" dirty="0">
                <a:latin typeface="Calibri" pitchFamily="34" charset="0"/>
                <a:cs typeface="Calibri" pitchFamily="34" charset="0"/>
              </a:rPr>
              <a:t> atomic absorption spectrometer (</a:t>
            </a:r>
            <a:r>
              <a:rPr lang="en-US" sz="1700" dirty="0" err="1">
                <a:latin typeface="Calibri" pitchFamily="34" charset="0"/>
                <a:cs typeface="Calibri" pitchFamily="34" charset="0"/>
              </a:rPr>
              <a:t>AnalytikJena</a:t>
            </a:r>
            <a:r>
              <a:rPr lang="en-US" sz="1700" dirty="0">
                <a:latin typeface="Calibri" pitchFamily="34" charset="0"/>
                <a:cs typeface="Calibri" pitchFamily="34" charset="0"/>
              </a:rPr>
              <a:t> AG) was used for the gold measurements. </a:t>
            </a:r>
          </a:p>
          <a:p>
            <a:endParaRPr lang="en-US" sz="1700" dirty="0">
              <a:latin typeface="Calibri" pitchFamily="34" charset="0"/>
              <a:cs typeface="Calibri" pitchFamily="34" charset="0"/>
            </a:endParaRPr>
          </a:p>
          <a:p>
            <a:r>
              <a:rPr lang="en-US" sz="1700" dirty="0">
                <a:latin typeface="Calibri" pitchFamily="34" charset="0"/>
                <a:cs typeface="Calibri" pitchFamily="34" charset="0"/>
              </a:rPr>
              <a:t>Gold was detected at a wavelength of 242.8 nm with a </a:t>
            </a:r>
            <a:r>
              <a:rPr lang="en-US" sz="1700" dirty="0" err="1">
                <a:latin typeface="Calibri" pitchFamily="34" charset="0"/>
                <a:cs typeface="Calibri" pitchFamily="34" charset="0"/>
              </a:rPr>
              <a:t>bandpass</a:t>
            </a:r>
            <a:r>
              <a:rPr lang="en-US" sz="1700" dirty="0">
                <a:latin typeface="Calibri" pitchFamily="34" charset="0"/>
                <a:cs typeface="Calibri" pitchFamily="34" charset="0"/>
              </a:rPr>
              <a:t> of 0.8 nm. A deuterium lamp was used for background correction. Probes were injected at a volume of 25 </a:t>
            </a:r>
            <a:r>
              <a:rPr lang="en-US" sz="1700" dirty="0" err="1">
                <a:latin typeface="Calibri" pitchFamily="34" charset="0"/>
                <a:cs typeface="Calibri" pitchFamily="34" charset="0"/>
              </a:rPr>
              <a:t>μL</a:t>
            </a:r>
            <a:r>
              <a:rPr lang="en-US" sz="1700" dirty="0">
                <a:latin typeface="Calibri" pitchFamily="34" charset="0"/>
                <a:cs typeface="Calibri" pitchFamily="34" charset="0"/>
              </a:rPr>
              <a:t> into regular graphite wall tubes. </a:t>
            </a:r>
          </a:p>
          <a:p>
            <a:endParaRPr lang="en-US" sz="1700" dirty="0">
              <a:latin typeface="Calibri" pitchFamily="34" charset="0"/>
              <a:cs typeface="Calibri" pitchFamily="34" charset="0"/>
            </a:endParaRPr>
          </a:p>
          <a:p>
            <a:r>
              <a:rPr lang="en-US" sz="1700" dirty="0">
                <a:latin typeface="Calibri" pitchFamily="34" charset="0"/>
                <a:cs typeface="Calibri" pitchFamily="34" charset="0"/>
              </a:rPr>
              <a:t>Drying, atomization and tube cleaning steps were performed as outlined in more detail in the literature.1 The temperature for pyrolysis was set to 1200 °C. </a:t>
            </a:r>
          </a:p>
          <a:p>
            <a:endParaRPr lang="en-US" sz="1700" dirty="0">
              <a:latin typeface="Calibri" pitchFamily="34" charset="0"/>
              <a:cs typeface="Calibri" pitchFamily="34" charset="0"/>
            </a:endParaRPr>
          </a:p>
          <a:p>
            <a:r>
              <a:rPr lang="en-US" sz="1700" dirty="0">
                <a:latin typeface="Calibri" pitchFamily="34" charset="0"/>
                <a:cs typeface="Calibri" pitchFamily="34" charset="0"/>
              </a:rPr>
              <a:t>The mean AUC (area under curve) absorptions of duplicate injections were used throughout the study. The limit of gold detection using biological samples as described above was 1.7 </a:t>
            </a:r>
            <a:r>
              <a:rPr lang="en-US" sz="1700" dirty="0" err="1">
                <a:latin typeface="Calibri" pitchFamily="34" charset="0"/>
                <a:cs typeface="Calibri" pitchFamily="34" charset="0"/>
              </a:rPr>
              <a:t>μg</a:t>
            </a:r>
            <a:r>
              <a:rPr lang="en-US" sz="1700" dirty="0">
                <a:latin typeface="Calibri" pitchFamily="34" charset="0"/>
                <a:cs typeface="Calibri" pitchFamily="34" charset="0"/>
              </a:rPr>
              <a:t>/L</a:t>
            </a:r>
            <a:r>
              <a:rPr lang="en-US" sz="1700" dirty="0" smtClean="0">
                <a:latin typeface="Calibri" pitchFamily="34" charset="0"/>
                <a:cs typeface="Calibri" pitchFamily="34" charset="0"/>
              </a:rPr>
              <a:t>.</a:t>
            </a:r>
          </a:p>
          <a:p>
            <a:endParaRPr lang="en-US" sz="1700" dirty="0">
              <a:latin typeface="Calibri" pitchFamily="34" charset="0"/>
              <a:cs typeface="Calibri" pitchFamily="34" charset="0"/>
            </a:endParaRPr>
          </a:p>
        </p:txBody>
      </p:sp>
      <p:graphicFrame>
        <p:nvGraphicFramePr>
          <p:cNvPr id="3" name="Diagram 2"/>
          <p:cNvGraphicFramePr/>
          <p:nvPr>
            <p:extLst>
              <p:ext uri="{D42A27DB-BD31-4B8C-83A1-F6EECF244321}">
                <p14:modId xmlns="" xmlns:p14="http://schemas.microsoft.com/office/powerpoint/2010/main" val="869872389"/>
              </p:ext>
            </p:extLst>
          </p:nvPr>
        </p:nvGraphicFramePr>
        <p:xfrm>
          <a:off x="0" y="457200"/>
          <a:ext cx="8839199" cy="45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2" descr="C:\Users\SAI\Downloads\Background-with-molecules-shapes\968 - bonds.pn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rot="19800000">
            <a:off x="7195528" y="4347830"/>
            <a:ext cx="2562793" cy="171828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017086492"/>
      </p:ext>
    </p:extLst>
  </p:cSld>
  <p:clrMapOvr>
    <a:masterClrMapping/>
  </p:clrMapOvr>
  <p:transition spd="slow">
    <p:sndAc>
      <p:stSnd>
        <p:snd r:embed="rId2" name="explode.wav"/>
      </p:st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2405" y="1219200"/>
            <a:ext cx="9601201" cy="5296322"/>
          </a:xfrm>
          <a:prstGeom prst="rect">
            <a:avLst/>
          </a:prstGeom>
          <a:noFill/>
        </p:spPr>
        <p:txBody>
          <a:bodyPr wrap="square" rtlCol="0">
            <a:spAutoFit/>
          </a:bodyPr>
          <a:lstStyle/>
          <a:p>
            <a:pPr algn="just">
              <a:lnSpc>
                <a:spcPct val="150000"/>
              </a:lnSpc>
              <a:spcAft>
                <a:spcPts val="800"/>
              </a:spcAft>
            </a:pPr>
            <a:r>
              <a:rPr lang="en-IN" sz="1700" b="1" u="sng" dirty="0">
                <a:solidFill>
                  <a:srgbClr val="0070C0"/>
                </a:solidFill>
                <a:latin typeface="Calibri" pitchFamily="34" charset="0"/>
                <a:cs typeface="Calibri" pitchFamily="34" charset="0"/>
              </a:rPr>
              <a:t>BRIEF INTRODUCTION OF VARIOUS STUDIES AND SYSTEMS:</a:t>
            </a:r>
          </a:p>
          <a:p>
            <a:pPr algn="just"/>
            <a:r>
              <a:rPr lang="en-IN" sz="1700" dirty="0" err="1">
                <a:latin typeface="Calibri" pitchFamily="34" charset="0"/>
                <a:cs typeface="Calibri" pitchFamily="34" charset="0"/>
              </a:rPr>
              <a:t>CANCER:Cancer</a:t>
            </a:r>
            <a:r>
              <a:rPr lang="en-IN" sz="1700" dirty="0">
                <a:latin typeface="Calibri" pitchFamily="34" charset="0"/>
                <a:cs typeface="Calibri" pitchFamily="34" charset="0"/>
              </a:rPr>
              <a:t> is an extremely </a:t>
            </a:r>
            <a:r>
              <a:rPr lang="en-IN" sz="1700" dirty="0" err="1">
                <a:latin typeface="Calibri" pitchFamily="34" charset="0"/>
                <a:cs typeface="Calibri" pitchFamily="34" charset="0"/>
              </a:rPr>
              <a:t>deadlydisease.It</a:t>
            </a:r>
            <a:r>
              <a:rPr lang="en-IN" sz="1700" dirty="0">
                <a:latin typeface="Calibri" pitchFamily="34" charset="0"/>
                <a:cs typeface="Calibri" pitchFamily="34" charset="0"/>
              </a:rPr>
              <a:t> is a undoubtedly  one of the main health concerns facing our society and one of the primary target regarding medicinal chemistry .Even though platinum based complexes had </a:t>
            </a:r>
            <a:r>
              <a:rPr lang="en-IN" sz="1700" dirty="0" err="1">
                <a:latin typeface="Calibri" pitchFamily="34" charset="0"/>
                <a:cs typeface="Calibri" pitchFamily="34" charset="0"/>
              </a:rPr>
              <a:t>beenin</a:t>
            </a:r>
            <a:r>
              <a:rPr lang="en-IN" sz="1700" dirty="0">
                <a:latin typeface="Calibri" pitchFamily="34" charset="0"/>
                <a:cs typeface="Calibri" pitchFamily="34" charset="0"/>
              </a:rPr>
              <a:t> primary use  on research on chemotherapy </a:t>
            </a:r>
            <a:r>
              <a:rPr lang="en-IN" sz="1700" dirty="0" err="1">
                <a:latin typeface="Calibri" pitchFamily="34" charset="0"/>
                <a:cs typeface="Calibri" pitchFamily="34" charset="0"/>
              </a:rPr>
              <a:t>agents,the</a:t>
            </a:r>
            <a:r>
              <a:rPr lang="en-IN" sz="1700" dirty="0">
                <a:latin typeface="Calibri" pitchFamily="34" charset="0"/>
                <a:cs typeface="Calibri" pitchFamily="34" charset="0"/>
              </a:rPr>
              <a:t> interest in this field has  shifted to non-platinum based agents,  in order to find different metal complexes with less side effects and similar or better cytotoxicity .Thus a variety </a:t>
            </a:r>
            <a:r>
              <a:rPr lang="en-IN" sz="1700" dirty="0" err="1">
                <a:latin typeface="Calibri" pitchFamily="34" charset="0"/>
                <a:cs typeface="Calibri" pitchFamily="34" charset="0"/>
              </a:rPr>
              <a:t>ofcompels</a:t>
            </a:r>
            <a:r>
              <a:rPr lang="en-IN" sz="1700" dirty="0">
                <a:latin typeface="Calibri" pitchFamily="34" charset="0"/>
                <a:cs typeface="Calibri" pitchFamily="34" charset="0"/>
              </a:rPr>
              <a:t> with Gold are being studied with non-platinum based ligands, especially gold and Ruthenium  and these could someday become the replacement for platinum based  anti-cancer drug</a:t>
            </a:r>
            <a:r>
              <a:rPr lang="en-IN" sz="1700" dirty="0" smtClean="0">
                <a:latin typeface="Calibri" pitchFamily="34" charset="0"/>
                <a:cs typeface="Calibri" pitchFamily="34" charset="0"/>
              </a:rPr>
              <a:t>.</a:t>
            </a:r>
          </a:p>
          <a:p>
            <a:pPr algn="just"/>
            <a:endParaRPr lang="en-IN" sz="1700" dirty="0">
              <a:latin typeface="Calibri" pitchFamily="34" charset="0"/>
              <a:cs typeface="Calibri" pitchFamily="34" charset="0"/>
            </a:endParaRPr>
          </a:p>
          <a:p>
            <a:pPr algn="just"/>
            <a:r>
              <a:rPr lang="en-IN" sz="1700" b="1" u="sng" dirty="0" smtClean="0">
                <a:solidFill>
                  <a:srgbClr val="0070C0"/>
                </a:solidFill>
                <a:latin typeface="Calibri" pitchFamily="34" charset="0"/>
                <a:cs typeface="Calibri" pitchFamily="34" charset="0"/>
              </a:rPr>
              <a:t>THIOSEMICARBAZONES</a:t>
            </a:r>
            <a:r>
              <a:rPr lang="en-IN" sz="1700" b="1" u="sng" dirty="0">
                <a:solidFill>
                  <a:srgbClr val="0070C0"/>
                </a:solidFill>
                <a:latin typeface="Calibri" pitchFamily="34" charset="0"/>
                <a:cs typeface="Calibri" pitchFamily="34" charset="0"/>
              </a:rPr>
              <a:t>: </a:t>
            </a:r>
            <a:endParaRPr lang="en-IN" sz="1700" b="1" u="sng" dirty="0" smtClean="0">
              <a:solidFill>
                <a:srgbClr val="0070C0"/>
              </a:solidFill>
              <a:latin typeface="Calibri" pitchFamily="34" charset="0"/>
              <a:cs typeface="Calibri" pitchFamily="34" charset="0"/>
            </a:endParaRPr>
          </a:p>
          <a:p>
            <a:pPr algn="just"/>
            <a:endParaRPr lang="en-IN" sz="1700" b="1" dirty="0">
              <a:latin typeface="Calibri" pitchFamily="34" charset="0"/>
              <a:cs typeface="Calibri" pitchFamily="34" charset="0"/>
            </a:endParaRPr>
          </a:p>
          <a:p>
            <a:pPr algn="just"/>
            <a:r>
              <a:rPr lang="en-IN" sz="1700" dirty="0" smtClean="0">
                <a:latin typeface="Calibri" pitchFamily="34" charset="0"/>
                <a:cs typeface="Calibri" pitchFamily="34" charset="0"/>
              </a:rPr>
              <a:t>One </a:t>
            </a:r>
            <a:r>
              <a:rPr lang="en-IN" sz="1700" dirty="0">
                <a:latin typeface="Calibri" pitchFamily="34" charset="0"/>
                <a:cs typeface="Calibri" pitchFamily="34" charset="0"/>
              </a:rPr>
              <a:t>of the most promising areas in which </a:t>
            </a:r>
            <a:r>
              <a:rPr lang="en-IN" sz="1700" dirty="0" err="1">
                <a:latin typeface="Calibri" pitchFamily="34" charset="0"/>
                <a:cs typeface="Calibri" pitchFamily="34" charset="0"/>
              </a:rPr>
              <a:t>thiosemicarbazone</a:t>
            </a:r>
            <a:r>
              <a:rPr lang="en-IN" sz="1700" dirty="0">
                <a:latin typeface="Calibri" pitchFamily="34" charset="0"/>
                <a:cs typeface="Calibri" pitchFamily="34" charset="0"/>
              </a:rPr>
              <a:t> compounds are being developed is their use against cancer. Their anti-tumour activity is extremely differentiated and it is very much dependent on the typology of tumour </a:t>
            </a:r>
            <a:r>
              <a:rPr lang="en-IN" sz="1700" dirty="0" err="1">
                <a:latin typeface="Calibri" pitchFamily="34" charset="0"/>
                <a:cs typeface="Calibri" pitchFamily="34" charset="0"/>
              </a:rPr>
              <a:t>cells.Large</a:t>
            </a:r>
            <a:r>
              <a:rPr lang="en-IN" sz="1700" dirty="0">
                <a:latin typeface="Calibri" pitchFamily="34" charset="0"/>
                <a:cs typeface="Calibri" pitchFamily="34" charset="0"/>
              </a:rPr>
              <a:t> number of </a:t>
            </a:r>
            <a:r>
              <a:rPr lang="en-IN" sz="1700" dirty="0" err="1">
                <a:latin typeface="Calibri" pitchFamily="34" charset="0"/>
                <a:cs typeface="Calibri" pitchFamily="34" charset="0"/>
              </a:rPr>
              <a:t>thiosemicarbazones</a:t>
            </a:r>
            <a:r>
              <a:rPr lang="en-IN" sz="1700" dirty="0">
                <a:latin typeface="Calibri" pitchFamily="34" charset="0"/>
                <a:cs typeface="Calibri" pitchFamily="34" charset="0"/>
              </a:rPr>
              <a:t> has been evaluated for their antitumor </a:t>
            </a:r>
            <a:r>
              <a:rPr lang="en-IN" sz="1700" dirty="0" err="1">
                <a:latin typeface="Calibri" pitchFamily="34" charset="0"/>
                <a:cs typeface="Calibri" pitchFamily="34" charset="0"/>
              </a:rPr>
              <a:t>activity,because</a:t>
            </a:r>
            <a:r>
              <a:rPr lang="en-IN" sz="1700" dirty="0">
                <a:latin typeface="Calibri" pitchFamily="34" charset="0"/>
                <a:cs typeface="Calibri" pitchFamily="34" charset="0"/>
              </a:rPr>
              <a:t> of their useful chemotherapeutic properties. In cancer treatment it has been shown that metal chelate are potent than the chelating </a:t>
            </a:r>
            <a:r>
              <a:rPr lang="en-IN" sz="1700" dirty="0" err="1">
                <a:latin typeface="Calibri" pitchFamily="34" charset="0"/>
                <a:cs typeface="Calibri" pitchFamily="34" charset="0"/>
              </a:rPr>
              <a:t>agent.Metal</a:t>
            </a:r>
            <a:r>
              <a:rPr lang="en-IN" sz="1700" dirty="0">
                <a:latin typeface="Calibri" pitchFamily="34" charset="0"/>
                <a:cs typeface="Calibri" pitchFamily="34" charset="0"/>
              </a:rPr>
              <a:t> complexes based on gold are being intensively studied as platinum </a:t>
            </a:r>
            <a:r>
              <a:rPr lang="en-IN" sz="1700" dirty="0" err="1">
                <a:latin typeface="Calibri" pitchFamily="34" charset="0"/>
                <a:cs typeface="Calibri" pitchFamily="34" charset="0"/>
              </a:rPr>
              <a:t>replacements.There</a:t>
            </a:r>
            <a:r>
              <a:rPr lang="en-IN" sz="1700" dirty="0">
                <a:latin typeface="Calibri" pitchFamily="34" charset="0"/>
                <a:cs typeface="Calibri" pitchFamily="34" charset="0"/>
              </a:rPr>
              <a:t> is every need to develop these gold complexes as they are </a:t>
            </a:r>
            <a:r>
              <a:rPr lang="en-IN" sz="1700" dirty="0" err="1">
                <a:latin typeface="Calibri" pitchFamily="34" charset="0"/>
                <a:cs typeface="Calibri" pitchFamily="34" charset="0"/>
              </a:rPr>
              <a:t>iso</a:t>
            </a:r>
            <a:r>
              <a:rPr lang="en-IN" sz="1700" dirty="0">
                <a:latin typeface="Calibri" pitchFamily="34" charset="0"/>
                <a:cs typeface="Calibri" pitchFamily="34" charset="0"/>
              </a:rPr>
              <a:t>-electronics</a:t>
            </a:r>
          </a:p>
          <a:p>
            <a:pPr algn="just"/>
            <a:endParaRPr lang="en-IN" sz="1700" dirty="0">
              <a:latin typeface="Calibri" pitchFamily="34" charset="0"/>
              <a:cs typeface="Calibri" pitchFamily="34" charset="0"/>
            </a:endParaRPr>
          </a:p>
        </p:txBody>
      </p:sp>
      <p:graphicFrame>
        <p:nvGraphicFramePr>
          <p:cNvPr id="3" name="Diagram 2"/>
          <p:cNvGraphicFramePr/>
          <p:nvPr>
            <p:extLst>
              <p:ext uri="{D42A27DB-BD31-4B8C-83A1-F6EECF244321}">
                <p14:modId xmlns="" xmlns:p14="http://schemas.microsoft.com/office/powerpoint/2010/main" val="2153691586"/>
              </p:ext>
            </p:extLst>
          </p:nvPr>
        </p:nvGraphicFramePr>
        <p:xfrm>
          <a:off x="0" y="457200"/>
          <a:ext cx="8839199" cy="45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2612816513"/>
      </p:ext>
    </p:extLst>
  </p:cSld>
  <p:clrMapOvr>
    <a:masterClrMapping/>
  </p:clrMapOvr>
  <p:transition spd="slow">
    <p:sndAc>
      <p:stSnd>
        <p:snd r:embed="rId2" name="explode.wav"/>
      </p:stSnd>
    </p:sndAc>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2405" y="1219200"/>
            <a:ext cx="9601201" cy="1661993"/>
          </a:xfrm>
          <a:prstGeom prst="rect">
            <a:avLst/>
          </a:prstGeom>
          <a:noFill/>
        </p:spPr>
        <p:txBody>
          <a:bodyPr wrap="square" rtlCol="0">
            <a:spAutoFit/>
          </a:bodyPr>
          <a:lstStyle/>
          <a:p>
            <a:pPr algn="just">
              <a:spcAft>
                <a:spcPts val="800"/>
              </a:spcAft>
            </a:pPr>
            <a:r>
              <a:rPr lang="en-US" sz="1700" dirty="0">
                <a:solidFill>
                  <a:schemeClr val="tx1">
                    <a:lumMod val="95000"/>
                    <a:lumOff val="5000"/>
                  </a:schemeClr>
                </a:solidFill>
                <a:latin typeface="Calibri" pitchFamily="34" charset="0"/>
                <a:cs typeface="Calibri" pitchFamily="34" charset="0"/>
              </a:rPr>
              <a:t>The redox properties of the </a:t>
            </a:r>
            <a:r>
              <a:rPr lang="en-US" sz="1700" dirty="0" err="1">
                <a:solidFill>
                  <a:schemeClr val="tx1">
                    <a:lumMod val="95000"/>
                    <a:lumOff val="5000"/>
                  </a:schemeClr>
                </a:solidFill>
                <a:latin typeface="Calibri" pitchFamily="34" charset="0"/>
                <a:cs typeface="Calibri" pitchFamily="34" charset="0"/>
              </a:rPr>
              <a:t>Quercetin</a:t>
            </a:r>
            <a:r>
              <a:rPr lang="en-US" sz="1700" dirty="0">
                <a:solidFill>
                  <a:schemeClr val="tx1">
                    <a:lumMod val="95000"/>
                    <a:lumOff val="5000"/>
                  </a:schemeClr>
                </a:solidFill>
                <a:latin typeface="Calibri" pitchFamily="34" charset="0"/>
                <a:cs typeface="Calibri" pitchFamily="34" charset="0"/>
              </a:rPr>
              <a:t> derivatives has been found to block cell cycle progression in a variety of malignant cell lines including those derived from the prostrate, brain, breast, pancreas and colon. </a:t>
            </a:r>
            <a:r>
              <a:rPr lang="en-US" sz="1700" dirty="0" err="1">
                <a:solidFill>
                  <a:schemeClr val="tx1">
                    <a:lumMod val="95000"/>
                    <a:lumOff val="5000"/>
                  </a:schemeClr>
                </a:solidFill>
                <a:latin typeface="Calibri" pitchFamily="34" charset="0"/>
                <a:cs typeface="Calibri" pitchFamily="34" charset="0"/>
              </a:rPr>
              <a:t>Quercetin</a:t>
            </a:r>
            <a:r>
              <a:rPr lang="en-US" sz="1700" dirty="0">
                <a:solidFill>
                  <a:schemeClr val="tx1">
                    <a:lumMod val="95000"/>
                    <a:lumOff val="5000"/>
                  </a:schemeClr>
                </a:solidFill>
                <a:latin typeface="Calibri" pitchFamily="34" charset="0"/>
                <a:cs typeface="Calibri" pitchFamily="34" charset="0"/>
              </a:rPr>
              <a:t> derivatives vincristine and </a:t>
            </a:r>
            <a:r>
              <a:rPr lang="en-US" sz="1700" dirty="0" err="1">
                <a:solidFill>
                  <a:schemeClr val="tx1">
                    <a:lumMod val="95000"/>
                    <a:lumOff val="5000"/>
                  </a:schemeClr>
                </a:solidFill>
                <a:latin typeface="Calibri" pitchFamily="34" charset="0"/>
                <a:cs typeface="Calibri" pitchFamily="34" charset="0"/>
              </a:rPr>
              <a:t>vinblasine</a:t>
            </a:r>
            <a:r>
              <a:rPr lang="en-US" sz="1700" dirty="0">
                <a:solidFill>
                  <a:schemeClr val="tx1">
                    <a:lumMod val="95000"/>
                    <a:lumOff val="5000"/>
                  </a:schemeClr>
                </a:solidFill>
                <a:latin typeface="Calibri" pitchFamily="34" charset="0"/>
                <a:cs typeface="Calibri" pitchFamily="34" charset="0"/>
              </a:rPr>
              <a:t> is mainly useful for treating Hodgkin’s disease, lymphocytic lymphoma, advanced testicular cancer and advanced breast cancer. Scientists of the Henan University, China, concluded that </a:t>
            </a:r>
            <a:r>
              <a:rPr lang="en-US" sz="1700" dirty="0" err="1">
                <a:solidFill>
                  <a:schemeClr val="tx1">
                    <a:lumMod val="95000"/>
                    <a:lumOff val="5000"/>
                  </a:schemeClr>
                </a:solidFill>
                <a:latin typeface="Calibri" pitchFamily="34" charset="0"/>
                <a:cs typeface="Calibri" pitchFamily="34" charset="0"/>
              </a:rPr>
              <a:t>Quercetin</a:t>
            </a:r>
            <a:r>
              <a:rPr lang="en-US" sz="1700" dirty="0">
                <a:solidFill>
                  <a:schemeClr val="tx1">
                    <a:lumMod val="95000"/>
                    <a:lumOff val="5000"/>
                  </a:schemeClr>
                </a:solidFill>
                <a:latin typeface="Calibri" pitchFamily="34" charset="0"/>
                <a:cs typeface="Calibri" pitchFamily="34" charset="0"/>
              </a:rPr>
              <a:t> could improve therapeutic index of doxorubicin, a drug used in cancer chemotherapy.</a:t>
            </a:r>
          </a:p>
        </p:txBody>
      </p:sp>
      <p:graphicFrame>
        <p:nvGraphicFramePr>
          <p:cNvPr id="3" name="Diagram 2"/>
          <p:cNvGraphicFramePr/>
          <p:nvPr>
            <p:extLst>
              <p:ext uri="{D42A27DB-BD31-4B8C-83A1-F6EECF244321}">
                <p14:modId xmlns="" xmlns:p14="http://schemas.microsoft.com/office/powerpoint/2010/main" val="1759617974"/>
              </p:ext>
            </p:extLst>
          </p:nvPr>
        </p:nvGraphicFramePr>
        <p:xfrm>
          <a:off x="0" y="457200"/>
          <a:ext cx="8839199" cy="45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417559606"/>
      </p:ext>
    </p:extLst>
  </p:cSld>
  <p:clrMapOvr>
    <a:masterClrMapping/>
  </p:clrMapOvr>
  <p:transition spd="slow">
    <p:sndAc>
      <p:stSnd>
        <p:snd r:embed="rId2" name="explode.wav"/>
      </p:stSnd>
    </p:sndAc>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21283" y="1981200"/>
            <a:ext cx="7924800" cy="1200329"/>
          </a:xfrm>
          <a:prstGeom prst="rect">
            <a:avLst/>
          </a:prstGeom>
        </p:spPr>
        <p:txBody>
          <a:bodyPr wrap="square">
            <a:spAutoFit/>
          </a:bodyPr>
          <a:lstStyle/>
          <a:p>
            <a:pPr algn="ctr"/>
            <a:r>
              <a:rPr lang="en-US" altLang="en-US" sz="2400" b="1" dirty="0">
                <a:solidFill>
                  <a:srgbClr val="0070C0"/>
                </a:solidFill>
              </a:rPr>
              <a:t>SYNTHESIS AND CHARECTERIZATION OF BIOLOGICALLY IMPORTANT NOVEL QUERCETIN THIOSEMICARBAZONE DERIVATIVES OF </a:t>
            </a:r>
            <a:r>
              <a:rPr lang="en-US" altLang="en-US" sz="2400" b="1" dirty="0" err="1">
                <a:solidFill>
                  <a:srgbClr val="0070C0"/>
                </a:solidFill>
              </a:rPr>
              <a:t>Pd</a:t>
            </a:r>
            <a:r>
              <a:rPr lang="en-US" altLang="en-US" sz="2400" b="1" dirty="0">
                <a:solidFill>
                  <a:srgbClr val="0070C0"/>
                </a:solidFill>
              </a:rPr>
              <a:t>(II) COMPLEXES.</a:t>
            </a:r>
          </a:p>
        </p:txBody>
      </p:sp>
      <p:pic>
        <p:nvPicPr>
          <p:cNvPr id="3" name="Picture 2" descr="C:\Users\SAI\Downloads\Background-with-molecules-shapes\968 - bonds.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rot="19800000">
            <a:off x="7195528" y="4347830"/>
            <a:ext cx="2562793" cy="171828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857485556"/>
      </p:ext>
    </p:extLst>
  </p:cSld>
  <p:clrMapOvr>
    <a:masterClrMapping/>
  </p:clrMapOvr>
  <p:transition spd="slow">
    <p:sndAc>
      <p:stSnd>
        <p:snd r:embed="rId2" name="explode.wav"/>
      </p:stSnd>
    </p:sndAc>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3" descr="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1421606" y="2925105"/>
            <a:ext cx="2891241" cy="2143125"/>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pic>
        <p:nvPicPr>
          <p:cNvPr id="1025" name="Picture 4" descr="3"/>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4545806" y="2925105"/>
            <a:ext cx="2935922" cy="2155649"/>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Lst>
        </p:spPr>
      </p:pic>
      <p:sp>
        <p:nvSpPr>
          <p:cNvPr id="4" name="Rectangle 4"/>
          <p:cNvSpPr>
            <a:spLocks noChangeArrowheads="1"/>
          </p:cNvSpPr>
          <p:nvPr/>
        </p:nvSpPr>
        <p:spPr bwMode="auto">
          <a:xfrm>
            <a:off x="0" y="2323326"/>
            <a:ext cx="681597" cy="5539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45720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Calibri" panose="020F0502020204030204" pitchFamily="34" charset="0"/>
                <a:ea typeface="Arial Unicode MS" panose="020B0604020202020204" pitchFamily="34" charset="-128"/>
                <a:cs typeface="Calibri" panose="020F0502020204030204" pitchFamily="34" charset="0"/>
              </a:rPr>
              <a:t> </a:t>
            </a:r>
            <a:endParaRPr kumimoji="0" lang="en-US" altLang="en-US" sz="900" b="0" i="0" u="none" strike="noStrike" cap="none" normalizeH="0" baseline="0" smtClean="0">
              <a:ln>
                <a:noFill/>
              </a:ln>
              <a:solidFill>
                <a:schemeClr val="tx1"/>
              </a:solidFill>
              <a:effectLst/>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5" name="Rectangle 5"/>
          <p:cNvSpPr>
            <a:spLocks noChangeArrowheads="1"/>
          </p:cNvSpPr>
          <p:nvPr/>
        </p:nvSpPr>
        <p:spPr bwMode="auto">
          <a:xfrm rot="10800000" flipV="1">
            <a:off x="302360" y="5486400"/>
            <a:ext cx="9120246" cy="6155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lang="en-US" altLang="en-US" sz="1700" dirty="0" err="1">
                <a:latin typeface="Calibri" pitchFamily="34" charset="0"/>
                <a:cs typeface="Calibri" pitchFamily="34" charset="0"/>
              </a:rPr>
              <a:t>Quercetin</a:t>
            </a:r>
            <a:r>
              <a:rPr lang="en-US" altLang="en-US" sz="1700" dirty="0">
                <a:latin typeface="Calibri" pitchFamily="34" charset="0"/>
                <a:cs typeface="Calibri" pitchFamily="34" charset="0"/>
              </a:rPr>
              <a:t> 3-0-glycosides occur as mono saccharide’s with glucose, </a:t>
            </a:r>
            <a:r>
              <a:rPr lang="en-US" altLang="en-US" sz="1700" dirty="0" err="1">
                <a:latin typeface="Calibri" pitchFamily="34" charset="0"/>
                <a:cs typeface="Calibri" pitchFamily="34" charset="0"/>
              </a:rPr>
              <a:t>galactose</a:t>
            </a:r>
            <a:r>
              <a:rPr lang="en-US" altLang="en-US" sz="1700" dirty="0">
                <a:latin typeface="Calibri" pitchFamily="34" charset="0"/>
                <a:cs typeface="Calibri" pitchFamily="34" charset="0"/>
              </a:rPr>
              <a:t>. These </a:t>
            </a:r>
            <a:r>
              <a:rPr lang="en-US" altLang="en-US" sz="1700" dirty="0" err="1">
                <a:latin typeface="Calibri" pitchFamily="34" charset="0"/>
                <a:cs typeface="Calibri" pitchFamily="34" charset="0"/>
              </a:rPr>
              <a:t>quercetin</a:t>
            </a:r>
            <a:r>
              <a:rPr lang="en-US" altLang="en-US" sz="1700" dirty="0">
                <a:latin typeface="Calibri" pitchFamily="34" charset="0"/>
                <a:cs typeface="Calibri" pitchFamily="34" charset="0"/>
              </a:rPr>
              <a:t> 3-0-glycoside was found in mango fruits.</a:t>
            </a:r>
          </a:p>
        </p:txBody>
      </p:sp>
      <p:sp>
        <p:nvSpPr>
          <p:cNvPr id="2" name="Rectangle 1"/>
          <p:cNvSpPr/>
          <p:nvPr/>
        </p:nvSpPr>
        <p:spPr>
          <a:xfrm>
            <a:off x="342172" y="533401"/>
            <a:ext cx="9385234" cy="646331"/>
          </a:xfrm>
          <a:prstGeom prst="rect">
            <a:avLst/>
          </a:prstGeom>
        </p:spPr>
        <p:txBody>
          <a:bodyPr wrap="square">
            <a:spAutoFit/>
          </a:bodyPr>
          <a:lstStyle/>
          <a:p>
            <a:pPr algn="ctr"/>
            <a:r>
              <a:rPr lang="en-US" altLang="en-US" b="1" dirty="0">
                <a:solidFill>
                  <a:srgbClr val="0070C0"/>
                </a:solidFill>
              </a:rPr>
              <a:t>SYNTHESIS AND CHARECTERIZATION OF BIOLOGICALLY IMPORTANT NOVEL QUERCETIN THIOSEMICARBAZONE DERIVATIVES OF </a:t>
            </a:r>
            <a:r>
              <a:rPr lang="en-US" altLang="en-US" b="1" dirty="0" err="1">
                <a:solidFill>
                  <a:srgbClr val="0070C0"/>
                </a:solidFill>
              </a:rPr>
              <a:t>Pd</a:t>
            </a:r>
            <a:r>
              <a:rPr lang="en-US" altLang="en-US" b="1" dirty="0">
                <a:solidFill>
                  <a:srgbClr val="0070C0"/>
                </a:solidFill>
              </a:rPr>
              <a:t>(II) COMPLEXES.</a:t>
            </a:r>
          </a:p>
        </p:txBody>
      </p:sp>
      <p:sp>
        <p:nvSpPr>
          <p:cNvPr id="3" name="Rectangle 2"/>
          <p:cNvSpPr/>
          <p:nvPr/>
        </p:nvSpPr>
        <p:spPr>
          <a:xfrm>
            <a:off x="302357" y="1446191"/>
            <a:ext cx="9272649" cy="1400383"/>
          </a:xfrm>
          <a:prstGeom prst="rect">
            <a:avLst/>
          </a:prstGeom>
        </p:spPr>
        <p:txBody>
          <a:bodyPr wrap="square">
            <a:spAutoFit/>
          </a:bodyPr>
          <a:lstStyle/>
          <a:p>
            <a:r>
              <a:rPr lang="en-US" altLang="en-US" sz="1700" b="1" dirty="0" err="1">
                <a:latin typeface="Calibri" pitchFamily="34" charset="0"/>
                <a:cs typeface="Calibri" pitchFamily="34" charset="0"/>
              </a:rPr>
              <a:t>Quercetin</a:t>
            </a:r>
            <a:r>
              <a:rPr lang="en-US" altLang="en-US" sz="1700" b="1" dirty="0">
                <a:latin typeface="Calibri" pitchFamily="34" charset="0"/>
                <a:cs typeface="Calibri" pitchFamily="34" charset="0"/>
              </a:rPr>
              <a:t> Derivatives</a:t>
            </a:r>
            <a:r>
              <a:rPr lang="en-US" altLang="en-US" sz="1700" b="1" dirty="0" smtClean="0">
                <a:latin typeface="Calibri" pitchFamily="34" charset="0"/>
                <a:cs typeface="Calibri" pitchFamily="34" charset="0"/>
              </a:rPr>
              <a:t>:</a:t>
            </a:r>
          </a:p>
          <a:p>
            <a:endParaRPr lang="en-US" altLang="en-US" sz="1700" b="1" dirty="0">
              <a:latin typeface="Calibri" pitchFamily="34" charset="0"/>
              <a:cs typeface="Calibri" pitchFamily="34" charset="0"/>
            </a:endParaRPr>
          </a:p>
          <a:p>
            <a:pPr lvl="0"/>
            <a:r>
              <a:rPr lang="en-US" altLang="en-US" sz="1700" dirty="0">
                <a:latin typeface="Calibri" pitchFamily="34" charset="0"/>
                <a:cs typeface="Calibri" pitchFamily="34" charset="0"/>
              </a:rPr>
              <a:t>A molecule of </a:t>
            </a:r>
            <a:r>
              <a:rPr lang="en-US" altLang="en-US" sz="1700" dirty="0" err="1">
                <a:latin typeface="Calibri" pitchFamily="34" charset="0"/>
                <a:cs typeface="Calibri" pitchFamily="34" charset="0"/>
              </a:rPr>
              <a:t>quercetin</a:t>
            </a:r>
            <a:r>
              <a:rPr lang="en-US" altLang="en-US" sz="1700" dirty="0">
                <a:latin typeface="Calibri" pitchFamily="34" charset="0"/>
                <a:cs typeface="Calibri" pitchFamily="34" charset="0"/>
              </a:rPr>
              <a:t> contains five hydroxyl groups whose presence determines the compounds biological activity and the possible number of derivatives.</a:t>
            </a:r>
          </a:p>
          <a:p>
            <a:endParaRPr lang="en-US" altLang="en-US" sz="1700" b="1" dirty="0">
              <a:latin typeface="Calibri" pitchFamily="34" charset="0"/>
              <a:cs typeface="Calibri" pitchFamily="34" charset="0"/>
            </a:endParaRPr>
          </a:p>
        </p:txBody>
      </p:sp>
    </p:spTree>
    <p:extLst>
      <p:ext uri="{BB962C8B-B14F-4D97-AF65-F5344CB8AC3E}">
        <p14:creationId xmlns="" xmlns:p14="http://schemas.microsoft.com/office/powerpoint/2010/main" val="2901834043"/>
      </p:ext>
    </p:extLst>
  </p:cSld>
  <p:clrMapOvr>
    <a:masterClrMapping/>
  </p:clrMapOvr>
  <p:transition spd="slow">
    <p:sndAc>
      <p:stSnd>
        <p:snd r:embed="rId3" name="explode.wav"/>
      </p:stSnd>
    </p:sndAc>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0" y="3075801"/>
            <a:ext cx="681597" cy="5539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45720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chemeClr val="tx1"/>
                </a:solidFill>
                <a:effectLst/>
                <a:latin typeface="Calibri" panose="020F0502020204030204" pitchFamily="34" charset="0"/>
                <a:ea typeface="Arial Unicode MS" panose="020B0604020202020204" pitchFamily="34" charset="-128"/>
                <a:cs typeface="Calibri" panose="020F0502020204030204" pitchFamily="34" charset="0"/>
              </a:rPr>
              <a:t> </a:t>
            </a:r>
            <a:endParaRPr kumimoji="0" lang="en-US" altLang="en-US" sz="900" b="0" i="0" u="none" strike="noStrike" cap="none" normalizeH="0" baseline="0" smtClean="0">
              <a:ln>
                <a:noFill/>
              </a:ln>
              <a:solidFill>
                <a:schemeClr val="tx1"/>
              </a:solidFill>
              <a:effectLst/>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5" name="Rectangle 5"/>
          <p:cNvSpPr>
            <a:spLocks noChangeArrowheads="1"/>
          </p:cNvSpPr>
          <p:nvPr/>
        </p:nvSpPr>
        <p:spPr bwMode="auto">
          <a:xfrm>
            <a:off x="0" y="4996934"/>
            <a:ext cx="18473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pic>
        <p:nvPicPr>
          <p:cNvPr id="2060" name="Picture 2" descr="1"/>
          <p:cNvPicPr>
            <a:picLocks noChangeAspect="1" noChangeArrowheads="1"/>
          </p:cNvPicPr>
          <p:nvPr/>
        </p:nvPicPr>
        <p:blipFill rotWithShape="1">
          <a:blip r:embed="rId3">
            <a:extLst>
              <a:ext uri="{28A0092B-C50C-407E-A947-70E740481C1C}">
                <a14:useLocalDpi xmlns="" xmlns:a14="http://schemas.microsoft.com/office/drawing/2010/main" val="0"/>
              </a:ext>
            </a:extLst>
          </a:blip>
          <a:srcRect r="3760"/>
          <a:stretch/>
        </p:blipFill>
        <p:spPr bwMode="auto">
          <a:xfrm>
            <a:off x="4615271" y="812326"/>
            <a:ext cx="3692893" cy="1828800"/>
          </a:xfrm>
          <a:prstGeom prst="roundRect">
            <a:avLst>
              <a:gd name="adj" fmla="val 8594"/>
            </a:avLst>
          </a:prstGeom>
          <a:solidFill>
            <a:srgbClr val="FFFFFF">
              <a:shade val="85000"/>
            </a:srgbClr>
          </a:solidFill>
          <a:ln>
            <a:solidFill>
              <a:srgbClr val="0070C0"/>
            </a:solidFill>
            <a:prstDash val="dash"/>
          </a:ln>
          <a:effectLst>
            <a:reflection blurRad="12700" stA="38000" endPos="28000" dist="5000" dir="5400000" sy="-100000" algn="bl" rotWithShape="0"/>
          </a:effectLst>
          <a:extLst>
            <a:ext uri="{909E8E84-426E-40DD-AFC4-6F175D3DCCD1}">
              <a14:hiddenFill xmlns="" xmlns:a14="http://schemas.microsoft.com/office/drawing/2010/main">
                <a:solidFill>
                  <a:srgbClr val="FFFFFF"/>
                </a:solidFill>
              </a14:hiddenFill>
            </a:ext>
          </a:extLst>
        </p:spPr>
      </p:pic>
      <p:pic>
        <p:nvPicPr>
          <p:cNvPr id="2059" name="Picture 12" descr="5"/>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2819646" y="3886200"/>
            <a:ext cx="3135433" cy="2066925"/>
          </a:xfrm>
          <a:prstGeom prst="roundRect">
            <a:avLst>
              <a:gd name="adj" fmla="val 8594"/>
            </a:avLst>
          </a:prstGeom>
          <a:solidFill>
            <a:srgbClr val="FFFFFF">
              <a:shade val="85000"/>
            </a:srgbClr>
          </a:solidFill>
          <a:ln>
            <a:solidFill>
              <a:srgbClr val="0070C0"/>
            </a:solidFill>
            <a:prstDash val="dash"/>
          </a:ln>
          <a:effectLst>
            <a:reflection blurRad="12700" stA="38000" endPos="28000" dist="5000" dir="5400000" sy="-100000" algn="bl" rotWithShape="0"/>
          </a:effectLst>
          <a:extLst>
            <a:ext uri="{909E8E84-426E-40DD-AFC4-6F175D3DCCD1}">
              <a14:hiddenFill xmlns="" xmlns:a14="http://schemas.microsoft.com/office/drawing/2010/main">
                <a:solidFill>
                  <a:srgbClr val="FFFFFF"/>
                </a:solidFill>
              </a14:hiddenFill>
            </a:ext>
          </a:extLst>
        </p:spPr>
      </p:pic>
      <p:pic>
        <p:nvPicPr>
          <p:cNvPr id="2057" name="Picture 5" descr="4"/>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1345406" y="755176"/>
            <a:ext cx="2861938" cy="1943100"/>
          </a:xfrm>
          <a:prstGeom prst="roundRect">
            <a:avLst>
              <a:gd name="adj" fmla="val 8594"/>
            </a:avLst>
          </a:prstGeom>
          <a:solidFill>
            <a:srgbClr val="FFFFFF">
              <a:shade val="85000"/>
            </a:srgbClr>
          </a:solidFill>
          <a:ln>
            <a:solidFill>
              <a:srgbClr val="0070C0"/>
            </a:solidFill>
            <a:prstDash val="dash"/>
          </a:ln>
          <a:effectLst>
            <a:reflection blurRad="12700" stA="38000" endPos="28000" dist="5000" dir="5400000" sy="-100000" algn="bl" rotWithShape="0"/>
          </a:effectLst>
          <a:extLst>
            <a:ext uri="{909E8E84-426E-40DD-AFC4-6F175D3DCCD1}">
              <a14:hiddenFill xmlns="" xmlns:a14="http://schemas.microsoft.com/office/drawing/2010/main">
                <a:solidFill>
                  <a:srgbClr val="FFFFFF"/>
                </a:solidFill>
              </a14:hiddenFill>
            </a:ext>
          </a:extLst>
        </p:spPr>
      </p:pic>
      <p:sp>
        <p:nvSpPr>
          <p:cNvPr id="9" name="Rectangle 13"/>
          <p:cNvSpPr>
            <a:spLocks noChangeArrowheads="1"/>
          </p:cNvSpPr>
          <p:nvPr/>
        </p:nvSpPr>
        <p:spPr bwMode="auto">
          <a:xfrm>
            <a:off x="156283" y="196334"/>
            <a:ext cx="18473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10" name="Rectangle 14"/>
          <p:cNvSpPr>
            <a:spLocks noChangeArrowheads="1"/>
          </p:cNvSpPr>
          <p:nvPr/>
        </p:nvSpPr>
        <p:spPr bwMode="auto">
          <a:xfrm>
            <a:off x="366789" y="3118247"/>
            <a:ext cx="9412898" cy="6155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lang="en-US" altLang="en-US" sz="1700" dirty="0" err="1">
                <a:latin typeface="Calibri" pitchFamily="34" charset="0"/>
                <a:cs typeface="Calibri" pitchFamily="34" charset="0"/>
              </a:rPr>
              <a:t>Quercetin</a:t>
            </a:r>
            <a:r>
              <a:rPr lang="en-US" altLang="en-US" sz="1700" dirty="0">
                <a:latin typeface="Calibri" pitchFamily="34" charset="0"/>
                <a:cs typeface="Calibri" pitchFamily="34" charset="0"/>
              </a:rPr>
              <a:t> 6-c-glycosides are another type of </a:t>
            </a:r>
            <a:r>
              <a:rPr lang="en-US" altLang="en-US" sz="1700" dirty="0" err="1">
                <a:latin typeface="Calibri" pitchFamily="34" charset="0"/>
                <a:cs typeface="Calibri" pitchFamily="34" charset="0"/>
              </a:rPr>
              <a:t>quercetin</a:t>
            </a:r>
            <a:r>
              <a:rPr lang="en-US" altLang="en-US" sz="1700" dirty="0">
                <a:latin typeface="Calibri" pitchFamily="34" charset="0"/>
                <a:cs typeface="Calibri" pitchFamily="34" charset="0"/>
              </a:rPr>
              <a:t> derivatives, but these compounds occur relatively rarely in nature</a:t>
            </a:r>
            <a:r>
              <a:rPr kumimoji="0" lang="en-US" altLang="en-US" sz="1700" b="0" i="0" u="none" strike="noStrike" cap="none" normalizeH="0" baseline="0" dirty="0" smtClean="0">
                <a:ln>
                  <a:noFill/>
                </a:ln>
                <a:solidFill>
                  <a:schemeClr val="tx1"/>
                </a:solidFill>
                <a:effectLst/>
                <a:latin typeface="Calibri" pitchFamily="34" charset="0"/>
                <a:ea typeface="Arial Unicode MS" panose="020B0604020202020204" pitchFamily="34" charset="-128"/>
                <a:cs typeface="Calibri" pitchFamily="34" charset="0"/>
              </a:rPr>
              <a:t>.</a:t>
            </a:r>
            <a:endParaRPr kumimoji="0" lang="en-US" altLang="en-US" sz="1700" b="0" i="0" u="none" strike="noStrike" cap="none" normalizeH="0" baseline="0" dirty="0" smtClean="0">
              <a:ln>
                <a:noFill/>
              </a:ln>
              <a:solidFill>
                <a:schemeClr val="tx1"/>
              </a:solidFill>
              <a:effectLst/>
              <a:latin typeface="Calibri" pitchFamily="34" charset="0"/>
              <a:cs typeface="Calibri" pitchFamily="34" charset="0"/>
            </a:endParaRPr>
          </a:p>
        </p:txBody>
      </p:sp>
      <p:sp>
        <p:nvSpPr>
          <p:cNvPr id="11" name="Rectangle 15"/>
          <p:cNvSpPr>
            <a:spLocks noChangeArrowheads="1"/>
          </p:cNvSpPr>
          <p:nvPr/>
        </p:nvSpPr>
        <p:spPr bwMode="auto">
          <a:xfrm>
            <a:off x="156283" y="3939659"/>
            <a:ext cx="18473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12" name="Rectangle 16"/>
          <p:cNvSpPr>
            <a:spLocks noChangeArrowheads="1"/>
          </p:cNvSpPr>
          <p:nvPr/>
        </p:nvSpPr>
        <p:spPr bwMode="auto">
          <a:xfrm>
            <a:off x="6479878" y="4642991"/>
            <a:ext cx="2819646" cy="35394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te-IN" altLang="en-US" sz="1700" dirty="0" smtClean="0">
                <a:latin typeface="Calibri" pitchFamily="34" charset="0"/>
              </a:rPr>
              <a:t>23.</a:t>
            </a:r>
            <a:r>
              <a:rPr lang="en-US" altLang="en-US" sz="1700" dirty="0" smtClean="0">
                <a:latin typeface="Calibri" pitchFamily="34" charset="0"/>
                <a:cs typeface="Calibri" pitchFamily="34" charset="0"/>
              </a:rPr>
              <a:t>  </a:t>
            </a:r>
            <a:r>
              <a:rPr lang="en-US" altLang="en-US" sz="1700" dirty="0" err="1">
                <a:latin typeface="Calibri" pitchFamily="34" charset="0"/>
                <a:cs typeface="Calibri" pitchFamily="34" charset="0"/>
              </a:rPr>
              <a:t>Quercetin</a:t>
            </a:r>
            <a:r>
              <a:rPr lang="en-US" altLang="en-US" sz="1700" dirty="0">
                <a:latin typeface="Calibri" pitchFamily="34" charset="0"/>
                <a:cs typeface="Calibri" pitchFamily="34" charset="0"/>
              </a:rPr>
              <a:t> may contain u </a:t>
            </a:r>
          </a:p>
        </p:txBody>
      </p:sp>
    </p:spTree>
    <p:extLst>
      <p:ext uri="{BB962C8B-B14F-4D97-AF65-F5344CB8AC3E}">
        <p14:creationId xmlns="" xmlns:p14="http://schemas.microsoft.com/office/powerpoint/2010/main" val="3084062777"/>
      </p:ext>
    </p:extLst>
  </p:cSld>
  <p:clrMapOvr>
    <a:masterClrMapping/>
  </p:clrMapOvr>
  <p:transition spd="slow">
    <p:sndAc>
      <p:stSnd>
        <p:snd r:embed="rId2" name="explode.wav"/>
      </p:stSnd>
    </p:sndAc>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7" descr="A1"/>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984843" y="3113087"/>
            <a:ext cx="8108125" cy="2814234"/>
          </a:xfrm>
          <a:prstGeom prst="roundRect">
            <a:avLst>
              <a:gd name="adj" fmla="val 8594"/>
            </a:avLst>
          </a:prstGeom>
          <a:solidFill>
            <a:srgbClr val="FFFFFF">
              <a:shade val="85000"/>
            </a:srgbClr>
          </a:solidFill>
          <a:ln>
            <a:solidFill>
              <a:srgbClr val="0070C0"/>
            </a:solidFill>
            <a:prstDash val="dash"/>
          </a:ln>
          <a:effectLst>
            <a:reflection blurRad="12700" stA="38000" endPos="28000" dist="5000" dir="5400000" sy="-100000" algn="bl" rotWithShape="0"/>
          </a:effectLst>
          <a:extLst>
            <a:ext uri="{909E8E84-426E-40DD-AFC4-6F175D3DCCD1}">
              <a14:hiddenFill xmlns="" xmlns:a14="http://schemas.microsoft.com/office/drawing/2010/main">
                <a:solidFill>
                  <a:srgbClr val="FFFFFF"/>
                </a:solidFill>
              </a14:hiddenFill>
            </a:ext>
          </a:extLst>
        </p:spPr>
      </p:pic>
      <p:sp>
        <p:nvSpPr>
          <p:cNvPr id="5" name="Rectangle 6"/>
          <p:cNvSpPr>
            <a:spLocks noChangeArrowheads="1"/>
          </p:cNvSpPr>
          <p:nvPr/>
        </p:nvSpPr>
        <p:spPr bwMode="auto">
          <a:xfrm>
            <a:off x="0" y="2272784"/>
            <a:ext cx="18473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7" name="Rectangle 5"/>
          <p:cNvSpPr>
            <a:spLocks noChangeArrowheads="1"/>
          </p:cNvSpPr>
          <p:nvPr/>
        </p:nvSpPr>
        <p:spPr bwMode="auto">
          <a:xfrm>
            <a:off x="350409" y="411793"/>
            <a:ext cx="9376997" cy="247760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lang="en-US" altLang="en-US" sz="1700" dirty="0" err="1" smtClean="0">
                <a:latin typeface="Calibri" pitchFamily="34" charset="0"/>
                <a:cs typeface="Calibri" pitchFamily="34" charset="0"/>
              </a:rPr>
              <a:t>Quercetin</a:t>
            </a:r>
            <a:r>
              <a:rPr lang="en-US" altLang="en-US" sz="1700" dirty="0" smtClean="0">
                <a:latin typeface="Calibri" pitchFamily="34" charset="0"/>
                <a:cs typeface="Calibri" pitchFamily="34" charset="0"/>
              </a:rPr>
              <a:t> </a:t>
            </a:r>
            <a:r>
              <a:rPr lang="en-US" altLang="en-US" sz="1700" dirty="0">
                <a:latin typeface="Calibri" pitchFamily="34" charset="0"/>
                <a:cs typeface="Calibri" pitchFamily="34" charset="0"/>
              </a:rPr>
              <a:t>may contain up to five ether groups in various configuration. Ether derivatives of quercetin, which also contain sugar substituent</a:t>
            </a:r>
            <a:r>
              <a:rPr lang="en-US" altLang="en-US" sz="1700" dirty="0" smtClean="0">
                <a:latin typeface="Calibri" pitchFamily="34" charset="0"/>
                <a:cs typeface="Calibri" pitchFamily="34" charset="0"/>
              </a:rPr>
              <a:t>.</a:t>
            </a:r>
          </a:p>
          <a:p>
            <a:pPr marL="0" marR="0" lvl="0" indent="0" defTabSz="914400" rtl="0" eaLnBrk="0" fontAlgn="base" latinLnBrk="0" hangingPunct="0">
              <a:lnSpc>
                <a:spcPct val="100000"/>
              </a:lnSpc>
              <a:spcBef>
                <a:spcPct val="0"/>
              </a:spcBef>
              <a:spcAft>
                <a:spcPct val="0"/>
              </a:spcAft>
              <a:buClrTx/>
              <a:buSzTx/>
              <a:buFontTx/>
              <a:buNone/>
              <a:tabLst/>
            </a:pPr>
            <a:endParaRPr lang="en-US" altLang="en-US" sz="1700" dirty="0">
              <a:latin typeface="Calibri" pitchFamily="34" charset="0"/>
              <a:cs typeface="Calibri"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lang="en-US" altLang="en-US" b="1" u="sng" dirty="0" smtClean="0">
                <a:solidFill>
                  <a:srgbClr val="0070C0"/>
                </a:solidFill>
                <a:latin typeface="Calibri" pitchFamily="34" charset="0"/>
                <a:cs typeface="Calibri" pitchFamily="34" charset="0"/>
              </a:rPr>
              <a:t>Synthesis </a:t>
            </a:r>
            <a:r>
              <a:rPr lang="en-US" altLang="en-US" b="1" u="sng" dirty="0">
                <a:solidFill>
                  <a:srgbClr val="0070C0"/>
                </a:solidFill>
                <a:latin typeface="Calibri" pitchFamily="34" charset="0"/>
                <a:cs typeface="Calibri" pitchFamily="34" charset="0"/>
              </a:rPr>
              <a:t>of Ligands</a:t>
            </a:r>
            <a:r>
              <a:rPr lang="en-US" altLang="en-US" u="sng" dirty="0" smtClean="0">
                <a:solidFill>
                  <a:srgbClr val="0070C0"/>
                </a:solidFill>
                <a:latin typeface="Calibri" pitchFamily="34" charset="0"/>
                <a:cs typeface="Calibri" pitchFamily="34" charset="0"/>
              </a:rPr>
              <a:t>:</a:t>
            </a:r>
          </a:p>
          <a:p>
            <a:pPr marL="0" marR="0" lvl="0" indent="0" defTabSz="914400" rtl="0" eaLnBrk="0" fontAlgn="base" latinLnBrk="0" hangingPunct="0">
              <a:lnSpc>
                <a:spcPct val="100000"/>
              </a:lnSpc>
              <a:spcBef>
                <a:spcPct val="0"/>
              </a:spcBef>
              <a:spcAft>
                <a:spcPct val="0"/>
              </a:spcAft>
              <a:buClrTx/>
              <a:buSzTx/>
              <a:buFontTx/>
              <a:buNone/>
              <a:tabLst/>
            </a:pPr>
            <a:endParaRPr lang="en-US" altLang="en-US" u="sng" dirty="0">
              <a:solidFill>
                <a:srgbClr val="0070C0"/>
              </a:solidFill>
              <a:latin typeface="Calibri" pitchFamily="34" charset="0"/>
              <a:cs typeface="Calibri"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lang="en-US" altLang="en-US" sz="1700" dirty="0">
                <a:latin typeface="Calibri" pitchFamily="34" charset="0"/>
                <a:cs typeface="Calibri" pitchFamily="34" charset="0"/>
              </a:rPr>
              <a:t>A 1x10-3 M solution prepared by dissolving appropriate amounts </a:t>
            </a:r>
            <a:r>
              <a:rPr lang="en-US" altLang="en-US" sz="1700" dirty="0" err="1">
                <a:latin typeface="Calibri" pitchFamily="34" charset="0"/>
                <a:cs typeface="Calibri" pitchFamily="34" charset="0"/>
              </a:rPr>
              <a:t>thosemicarbazide</a:t>
            </a:r>
            <a:r>
              <a:rPr lang="en-US" altLang="en-US" sz="1700" dirty="0">
                <a:latin typeface="Calibri" pitchFamily="34" charset="0"/>
                <a:cs typeface="Calibri" pitchFamily="34" charset="0"/>
              </a:rPr>
              <a:t> in 50ml methanol and 2ml of </a:t>
            </a:r>
            <a:r>
              <a:rPr lang="en-US" altLang="en-US" sz="1700" dirty="0" err="1">
                <a:latin typeface="Calibri" pitchFamily="34" charset="0"/>
                <a:cs typeface="Calibri" pitchFamily="34" charset="0"/>
              </a:rPr>
              <a:t>glycial</a:t>
            </a:r>
            <a:r>
              <a:rPr lang="en-US" altLang="en-US" sz="1700" dirty="0">
                <a:latin typeface="Calibri" pitchFamily="34" charset="0"/>
                <a:cs typeface="Calibri" pitchFamily="34" charset="0"/>
              </a:rPr>
              <a:t> acetic acid was added drop wise to a 5x10-2 M solution of Quercetin in 50ml methanol while stirring and refluxed for 2-3 hours the product that separated was </a:t>
            </a:r>
            <a:r>
              <a:rPr lang="en-US" altLang="en-US" sz="1700" dirty="0" err="1">
                <a:latin typeface="Calibri" pitchFamily="34" charset="0"/>
                <a:cs typeface="Calibri" pitchFamily="34" charset="0"/>
              </a:rPr>
              <a:t>retrystallized</a:t>
            </a:r>
            <a:r>
              <a:rPr lang="en-US" altLang="en-US" sz="1700" dirty="0">
                <a:latin typeface="Calibri" pitchFamily="34" charset="0"/>
                <a:cs typeface="Calibri" pitchFamily="34" charset="0"/>
              </a:rPr>
              <a:t> was based on elemental analysis, via, FT-IR HNMR, C NMR, ESR, U.V methods.	</a:t>
            </a:r>
          </a:p>
        </p:txBody>
      </p:sp>
    </p:spTree>
    <p:extLst>
      <p:ext uri="{BB962C8B-B14F-4D97-AF65-F5344CB8AC3E}">
        <p14:creationId xmlns="" xmlns:p14="http://schemas.microsoft.com/office/powerpoint/2010/main" val="117802975"/>
      </p:ext>
    </p:extLst>
  </p:cSld>
  <p:clrMapOvr>
    <a:masterClrMapping/>
  </p:clrMapOvr>
  <p:transition spd="slow">
    <p:sndAc>
      <p:stSnd>
        <p:snd r:embed="rId2" name="explode.wav"/>
      </p:stSnd>
    </p:sndAc>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descr="A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3250406" y="609600"/>
            <a:ext cx="6286199" cy="2209652"/>
          </a:xfrm>
          <a:prstGeom prst="roundRect">
            <a:avLst>
              <a:gd name="adj" fmla="val 8594"/>
            </a:avLst>
          </a:prstGeom>
          <a:solidFill>
            <a:srgbClr val="FFFFFF">
              <a:shade val="85000"/>
            </a:srgbClr>
          </a:solidFill>
          <a:ln>
            <a:solidFill>
              <a:srgbClr val="0070C0"/>
            </a:solidFill>
            <a:prstDash val="dash"/>
          </a:ln>
          <a:effectLst>
            <a:reflection blurRad="12700" stA="38000" endPos="28000" dist="5000" dir="5400000" sy="-100000" algn="bl" rotWithShape="0"/>
          </a:effectLst>
          <a:extLst>
            <a:ext uri="{909E8E84-426E-40DD-AFC4-6F175D3DCCD1}">
              <a14:hiddenFill xmlns="" xmlns:a14="http://schemas.microsoft.com/office/drawing/2010/main">
                <a:solidFill>
                  <a:srgbClr val="FFFFFF"/>
                </a:solidFill>
              </a14:hiddenFill>
            </a:ext>
          </a:extLst>
        </p:spPr>
      </p:pic>
      <p:pic>
        <p:nvPicPr>
          <p:cNvPr id="4097" name="Picture 9" descr="A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70712" y="3276600"/>
            <a:ext cx="5922793" cy="2438400"/>
          </a:xfrm>
          <a:prstGeom prst="roundRect">
            <a:avLst>
              <a:gd name="adj" fmla="val 8594"/>
            </a:avLst>
          </a:prstGeom>
          <a:solidFill>
            <a:srgbClr val="FFFFFF">
              <a:shade val="85000"/>
            </a:srgbClr>
          </a:solidFill>
          <a:ln>
            <a:solidFill>
              <a:srgbClr val="0070C0"/>
            </a:solidFill>
            <a:prstDash val="dash"/>
          </a:ln>
          <a:effectLst>
            <a:reflection blurRad="12700" stA="38000" endPos="28000" dist="5000" dir="5400000" sy="-100000" algn="bl" rotWithShape="0"/>
          </a:effectLst>
          <a:extLst>
            <a:ext uri="{909E8E84-426E-40DD-AFC4-6F175D3DCCD1}">
              <a14:hiddenFill xmlns="" xmlns:a14="http://schemas.microsoft.com/office/drawing/2010/main">
                <a:solidFill>
                  <a:srgbClr val="FFFFFF"/>
                </a:solidFill>
              </a14:hiddenFill>
            </a:ext>
          </a:extLst>
        </p:spPr>
      </p:pic>
      <p:sp>
        <p:nvSpPr>
          <p:cNvPr id="3" name="Rectangle 3"/>
          <p:cNvSpPr>
            <a:spLocks noChangeArrowheads="1"/>
          </p:cNvSpPr>
          <p:nvPr/>
        </p:nvSpPr>
        <p:spPr bwMode="auto">
          <a:xfrm>
            <a:off x="0" y="43934"/>
            <a:ext cx="18473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5" name="Rectangle 5"/>
          <p:cNvSpPr>
            <a:spLocks noChangeArrowheads="1"/>
          </p:cNvSpPr>
          <p:nvPr/>
        </p:nvSpPr>
        <p:spPr bwMode="auto">
          <a:xfrm>
            <a:off x="0" y="4949309"/>
            <a:ext cx="18473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pic>
        <p:nvPicPr>
          <p:cNvPr id="7" name="Picture 6" descr="C:\Users\SAI\Downloads\Background-with-molecules-shapes\968 - bonds.pn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rot="19800000">
            <a:off x="7195528" y="4347830"/>
            <a:ext cx="2562793" cy="171828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531288954"/>
      </p:ext>
    </p:extLst>
  </p:cSld>
  <p:clrMapOvr>
    <a:masterClrMapping/>
  </p:clrMapOvr>
  <p:transition spd="slow">
    <p:sndAc>
      <p:stSnd>
        <p:snd r:embed="rId2" name="explode.wav"/>
      </p:stSnd>
    </p:sndAc>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0" y="43934"/>
            <a:ext cx="18473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pic>
        <p:nvPicPr>
          <p:cNvPr id="5121" name="Picture 10" descr="A4"/>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354806" y="1127590"/>
            <a:ext cx="9192780" cy="3536019"/>
          </a:xfrm>
          <a:prstGeom prst="roundRect">
            <a:avLst>
              <a:gd name="adj" fmla="val 4167"/>
            </a:avLst>
          </a:prstGeom>
          <a:solidFill>
            <a:srgbClr val="FFFFFF"/>
          </a:solidFill>
          <a:ln w="76200" cap="sq">
            <a:solidFill>
              <a:srgbClr val="0070C0"/>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a:ext uri="{909E8E84-426E-40DD-AFC4-6F175D3DCCD1}">
              <a14:hiddenFill xmlns="" xmlns:a14="http://schemas.microsoft.com/office/drawing/2010/main">
                <a:solidFill>
                  <a:srgbClr val="FFFFFF"/>
                </a:solidFill>
              </a14:hiddenFill>
            </a:ext>
          </a:extLst>
        </p:spPr>
      </p:pic>
      <p:sp>
        <p:nvSpPr>
          <p:cNvPr id="4" name="Rectangle 3"/>
          <p:cNvSpPr>
            <a:spLocks noChangeArrowheads="1"/>
          </p:cNvSpPr>
          <p:nvPr/>
        </p:nvSpPr>
        <p:spPr bwMode="auto">
          <a:xfrm>
            <a:off x="0" y="2710934"/>
            <a:ext cx="18473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Tree>
    <p:extLst>
      <p:ext uri="{BB962C8B-B14F-4D97-AF65-F5344CB8AC3E}">
        <p14:creationId xmlns="" xmlns:p14="http://schemas.microsoft.com/office/powerpoint/2010/main" val="3976048466"/>
      </p:ext>
    </p:extLst>
  </p:cSld>
  <p:clrMapOvr>
    <a:masterClrMapping/>
  </p:clrMapOvr>
  <p:transition spd="slow">
    <p:sndAc>
      <p:stSnd>
        <p:snd r:embed="rId2" name="explode.wav"/>
      </p:stSnd>
    </p:sndAc>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3446" y="685800"/>
            <a:ext cx="9376997" cy="3380413"/>
          </a:xfrm>
          <a:prstGeom prst="rect">
            <a:avLst/>
          </a:prstGeom>
        </p:spPr>
        <p:txBody>
          <a:bodyPr wrap="square">
            <a:spAutoFit/>
          </a:bodyPr>
          <a:lstStyle/>
          <a:p>
            <a:pPr algn="just">
              <a:spcAft>
                <a:spcPts val="800"/>
              </a:spcAft>
            </a:pPr>
            <a:r>
              <a:rPr lang="en-IN" sz="1700" b="1" u="sng" dirty="0">
                <a:solidFill>
                  <a:srgbClr val="0070C0"/>
                </a:solidFill>
                <a:latin typeface="Calibri" pitchFamily="34" charset="0"/>
                <a:cs typeface="Calibri" pitchFamily="34" charset="0"/>
              </a:rPr>
              <a:t>CONCLUSION</a:t>
            </a:r>
            <a:r>
              <a:rPr lang="en-IN" sz="1700" b="1" u="sng" dirty="0" smtClean="0">
                <a:solidFill>
                  <a:srgbClr val="0070C0"/>
                </a:solidFill>
                <a:latin typeface="Calibri" pitchFamily="34" charset="0"/>
                <a:cs typeface="Calibri" pitchFamily="34" charset="0"/>
              </a:rPr>
              <a:t>:</a:t>
            </a:r>
            <a:br>
              <a:rPr lang="en-IN" sz="1700" b="1" u="sng" dirty="0" smtClean="0">
                <a:solidFill>
                  <a:srgbClr val="0070C0"/>
                </a:solidFill>
                <a:latin typeface="Calibri" pitchFamily="34" charset="0"/>
                <a:cs typeface="Calibri" pitchFamily="34" charset="0"/>
              </a:rPr>
            </a:br>
            <a:endParaRPr lang="en-IN" sz="1700" b="1" u="sng" dirty="0" smtClean="0">
              <a:solidFill>
                <a:srgbClr val="0070C0"/>
              </a:solidFill>
              <a:latin typeface="Calibri" pitchFamily="34" charset="0"/>
              <a:cs typeface="Calibri" pitchFamily="34" charset="0"/>
            </a:endParaRPr>
          </a:p>
          <a:p>
            <a:pPr algn="just">
              <a:spcAft>
                <a:spcPts val="800"/>
              </a:spcAft>
            </a:pPr>
            <a:r>
              <a:rPr lang="en-IN" sz="1700" dirty="0" smtClean="0">
                <a:latin typeface="Calibri" pitchFamily="34" charset="0"/>
                <a:cs typeface="Calibri" pitchFamily="34" charset="0"/>
              </a:rPr>
              <a:t>Absorption </a:t>
            </a:r>
            <a:r>
              <a:rPr lang="en-IN" sz="1700" dirty="0">
                <a:latin typeface="Calibri" pitchFamily="34" charset="0"/>
                <a:cs typeface="Calibri" pitchFamily="34" charset="0"/>
              </a:rPr>
              <a:t>and metabolism of quercetin and its derivatives has attracted much attention in relation to their pro-healthy value</a:t>
            </a:r>
            <a:r>
              <a:rPr lang="en-IN" sz="1700" dirty="0" smtClean="0">
                <a:latin typeface="Calibri" pitchFamily="34" charset="0"/>
                <a:cs typeface="Calibri" pitchFamily="34" charset="0"/>
              </a:rPr>
              <a:t>. </a:t>
            </a:r>
          </a:p>
          <a:p>
            <a:pPr algn="just">
              <a:spcAft>
                <a:spcPts val="800"/>
              </a:spcAft>
            </a:pPr>
            <a:r>
              <a:rPr lang="en-IN" sz="1700" dirty="0" smtClean="0">
                <a:latin typeface="Calibri" pitchFamily="34" charset="0"/>
                <a:cs typeface="Calibri" pitchFamily="34" charset="0"/>
              </a:rPr>
              <a:t>The </a:t>
            </a:r>
            <a:r>
              <a:rPr lang="en-IN" sz="1700" dirty="0">
                <a:latin typeface="Calibri" pitchFamily="34" charset="0"/>
                <a:cs typeface="Calibri" pitchFamily="34" charset="0"/>
              </a:rPr>
              <a:t>total flavonoid in take from dietary sources is estimated to be from several hundred milligrams to 1g per day. Quercetin derivatives, glycosides in particular, represent a considerable part of these food constituents</a:t>
            </a:r>
            <a:r>
              <a:rPr lang="en-IN" sz="1700" dirty="0" smtClean="0">
                <a:latin typeface="Calibri" pitchFamily="34" charset="0"/>
                <a:cs typeface="Calibri" pitchFamily="34" charset="0"/>
              </a:rPr>
              <a:t>. </a:t>
            </a:r>
          </a:p>
          <a:p>
            <a:pPr algn="just">
              <a:spcAft>
                <a:spcPts val="800"/>
              </a:spcAft>
            </a:pPr>
            <a:r>
              <a:rPr lang="en-IN" sz="1700" dirty="0" smtClean="0">
                <a:latin typeface="Calibri" pitchFamily="34" charset="0"/>
                <a:cs typeface="Calibri" pitchFamily="34" charset="0"/>
              </a:rPr>
              <a:t>It </a:t>
            </a:r>
            <a:r>
              <a:rPr lang="en-IN" sz="1700" dirty="0">
                <a:latin typeface="Calibri" pitchFamily="34" charset="0"/>
                <a:cs typeface="Calibri" pitchFamily="34" charset="0"/>
              </a:rPr>
              <a:t>is common knowledge that having been ingested both quercetin derivatives undergo many metabolic conversions and appear in body tissues. </a:t>
            </a:r>
            <a:endParaRPr lang="en-IN" sz="1700" dirty="0" smtClean="0">
              <a:latin typeface="Calibri" pitchFamily="34" charset="0"/>
              <a:cs typeface="Calibri" pitchFamily="34" charset="0"/>
            </a:endParaRPr>
          </a:p>
          <a:p>
            <a:pPr algn="just">
              <a:spcAft>
                <a:spcPts val="800"/>
              </a:spcAft>
            </a:pPr>
            <a:r>
              <a:rPr lang="en-IN" sz="1700" dirty="0" smtClean="0">
                <a:latin typeface="Calibri" pitchFamily="34" charset="0"/>
                <a:cs typeface="Calibri" pitchFamily="34" charset="0"/>
              </a:rPr>
              <a:t>An </a:t>
            </a:r>
            <a:r>
              <a:rPr lang="en-IN" sz="1700" dirty="0">
                <a:latin typeface="Calibri" pitchFamily="34" charset="0"/>
                <a:cs typeface="Calibri" pitchFamily="34" charset="0"/>
              </a:rPr>
              <a:t>investigation on the bio availability and metabolism of quercetin derivatives focused mostly on glycosides which was predominates in diet.</a:t>
            </a:r>
          </a:p>
        </p:txBody>
      </p:sp>
      <p:pic>
        <p:nvPicPr>
          <p:cNvPr id="3" name="Picture 2" descr="C:\Users\SAI\Downloads\Background-with-molecules-shapes\968 - bonds.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rot="19800000">
            <a:off x="7195528" y="4347830"/>
            <a:ext cx="2562793" cy="171828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144896814"/>
      </p:ext>
    </p:extLst>
  </p:cSld>
  <p:clrMapOvr>
    <a:masterClrMapping/>
  </p:clrMapOvr>
  <p:transition spd="slow">
    <p:sndAc>
      <p:stSnd>
        <p:snd r:embed="rId2" name="explode.wav"/>
      </p:stSnd>
    </p:sndAc>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6295" y="507242"/>
            <a:ext cx="9611422" cy="5519460"/>
          </a:xfrm>
          <a:prstGeom prst="rect">
            <a:avLst/>
          </a:prstGeom>
        </p:spPr>
        <p:txBody>
          <a:bodyPr wrap="square">
            <a:spAutoFit/>
          </a:bodyPr>
          <a:lstStyle/>
          <a:p>
            <a:pPr>
              <a:spcAft>
                <a:spcPts val="800"/>
              </a:spcAft>
            </a:pPr>
            <a:r>
              <a:rPr lang="en-IN" sz="1700" b="1" u="sng" dirty="0">
                <a:solidFill>
                  <a:srgbClr val="0070C0"/>
                </a:solidFill>
                <a:latin typeface="Calibri" pitchFamily="34" charset="0"/>
                <a:cs typeface="Calibri" pitchFamily="34" charset="0"/>
              </a:rPr>
              <a:t>Synthesis of metal complexes:</a:t>
            </a:r>
          </a:p>
          <a:p>
            <a:pPr>
              <a:spcAft>
                <a:spcPts val="800"/>
              </a:spcAft>
            </a:pPr>
            <a:r>
              <a:rPr lang="en-IN" sz="1700" dirty="0">
                <a:latin typeface="Calibri" pitchFamily="34" charset="0"/>
                <a:cs typeface="Calibri" pitchFamily="34" charset="0"/>
              </a:rPr>
              <a:t>To 30mL of </a:t>
            </a:r>
            <a:r>
              <a:rPr lang="en-IN" sz="1700" dirty="0" err="1">
                <a:latin typeface="Calibri" pitchFamily="34" charset="0"/>
                <a:cs typeface="Calibri" pitchFamily="34" charset="0"/>
              </a:rPr>
              <a:t>Pd</a:t>
            </a:r>
            <a:r>
              <a:rPr lang="en-IN" sz="1700" dirty="0">
                <a:latin typeface="Calibri" pitchFamily="34" charset="0"/>
                <a:cs typeface="Calibri" pitchFamily="34" charset="0"/>
              </a:rPr>
              <a:t>(II) solution (5x10-2M) in methanol was added (1x10-2M) QTSC in methanol and the mixture refluxed for about 1hour in a separate reflux arrangement. The solid that separated was filtered and washed with water and recrystallized with methanol. </a:t>
            </a:r>
            <a:r>
              <a:rPr lang="en-IN" sz="1700" dirty="0" smtClean="0">
                <a:latin typeface="Calibri" pitchFamily="34" charset="0"/>
                <a:cs typeface="Calibri" pitchFamily="34" charset="0"/>
              </a:rPr>
              <a:t/>
            </a:r>
            <a:br>
              <a:rPr lang="en-IN" sz="1700" dirty="0" smtClean="0">
                <a:latin typeface="Calibri" pitchFamily="34" charset="0"/>
                <a:cs typeface="Calibri" pitchFamily="34" charset="0"/>
              </a:rPr>
            </a:br>
            <a:endParaRPr lang="en-IN" sz="1700" dirty="0" smtClean="0">
              <a:latin typeface="Calibri" pitchFamily="34" charset="0"/>
              <a:cs typeface="Calibri" pitchFamily="34" charset="0"/>
            </a:endParaRPr>
          </a:p>
          <a:p>
            <a:pPr>
              <a:spcAft>
                <a:spcPts val="800"/>
              </a:spcAft>
            </a:pPr>
            <a:r>
              <a:rPr lang="en-IN" sz="1700" b="1" dirty="0" smtClean="0">
                <a:solidFill>
                  <a:srgbClr val="0070C0"/>
                </a:solidFill>
                <a:latin typeface="Calibri" pitchFamily="34" charset="0"/>
                <a:cs typeface="Calibri" pitchFamily="34" charset="0"/>
              </a:rPr>
              <a:t>General </a:t>
            </a:r>
            <a:r>
              <a:rPr lang="en-IN" sz="1700" b="1" dirty="0">
                <a:solidFill>
                  <a:srgbClr val="0070C0"/>
                </a:solidFill>
                <a:latin typeface="Calibri" pitchFamily="34" charset="0"/>
                <a:cs typeface="Calibri" pitchFamily="34" charset="0"/>
              </a:rPr>
              <a:t>procedure for substituted </a:t>
            </a:r>
            <a:r>
              <a:rPr lang="en-IN" sz="1700" b="1" dirty="0" err="1">
                <a:solidFill>
                  <a:srgbClr val="0070C0"/>
                </a:solidFill>
                <a:latin typeface="Calibri" pitchFamily="34" charset="0"/>
                <a:cs typeface="Calibri" pitchFamily="34" charset="0"/>
              </a:rPr>
              <a:t>thiosemicarbazide</a:t>
            </a:r>
            <a:r>
              <a:rPr lang="en-IN" sz="1700" b="1" dirty="0">
                <a:solidFill>
                  <a:srgbClr val="0070C0"/>
                </a:solidFill>
                <a:latin typeface="Calibri" pitchFamily="34" charset="0"/>
                <a:cs typeface="Calibri" pitchFamily="34" charset="0"/>
              </a:rPr>
              <a:t> and Synthesis, characterization of quercetin </a:t>
            </a:r>
            <a:r>
              <a:rPr lang="en-IN" sz="1700" b="1" dirty="0" err="1">
                <a:solidFill>
                  <a:srgbClr val="0070C0"/>
                </a:solidFill>
                <a:latin typeface="Calibri" pitchFamily="34" charset="0"/>
                <a:cs typeface="Calibri" pitchFamily="34" charset="0"/>
              </a:rPr>
              <a:t>thiosemicarbazone</a:t>
            </a:r>
            <a:r>
              <a:rPr lang="en-IN" sz="1700" b="1" dirty="0">
                <a:solidFill>
                  <a:srgbClr val="0070C0"/>
                </a:solidFill>
                <a:latin typeface="Calibri" pitchFamily="34" charset="0"/>
                <a:cs typeface="Calibri" pitchFamily="34" charset="0"/>
              </a:rPr>
              <a:t> metal complexes:</a:t>
            </a:r>
          </a:p>
          <a:p>
            <a:pPr>
              <a:spcAft>
                <a:spcPts val="800"/>
              </a:spcAft>
            </a:pPr>
            <a:r>
              <a:rPr lang="en-IN" sz="1700" dirty="0">
                <a:latin typeface="Calibri" pitchFamily="34" charset="0"/>
                <a:cs typeface="Calibri" pitchFamily="34" charset="0"/>
              </a:rPr>
              <a:t>General procedure for substituted thiosemicarbazide:0.2mole of </a:t>
            </a:r>
            <a:r>
              <a:rPr lang="en-IN" sz="1700" dirty="0" err="1">
                <a:latin typeface="Calibri" pitchFamily="34" charset="0"/>
                <a:cs typeface="Calibri" pitchFamily="34" charset="0"/>
              </a:rPr>
              <a:t>thiosemicarbazide</a:t>
            </a:r>
            <a:r>
              <a:rPr lang="en-IN" sz="1700" dirty="0">
                <a:latin typeface="Calibri" pitchFamily="34" charset="0"/>
                <a:cs typeface="Calibri" pitchFamily="34" charset="0"/>
              </a:rPr>
              <a:t> was dissolved in a mixture of 30ml of water and 20g of concentrate sulphuric acid. 0.4mole of corresponding amine was added and further 90g of sulphuric acid was then added dropwise at 500c cooled and poured in to300g of ice</a:t>
            </a:r>
            <a:r>
              <a:rPr lang="en-IN" sz="1700" dirty="0" smtClean="0">
                <a:latin typeface="Calibri" pitchFamily="34" charset="0"/>
                <a:cs typeface="Calibri" pitchFamily="34" charset="0"/>
              </a:rPr>
              <a:t>. It </a:t>
            </a:r>
            <a:r>
              <a:rPr lang="en-IN" sz="1700" dirty="0">
                <a:latin typeface="Calibri" pitchFamily="34" charset="0"/>
                <a:cs typeface="Calibri" pitchFamily="34" charset="0"/>
              </a:rPr>
              <a:t>was twice extracted with </a:t>
            </a:r>
            <a:r>
              <a:rPr lang="en-IN" sz="1700" dirty="0" err="1">
                <a:latin typeface="Calibri" pitchFamily="34" charset="0"/>
                <a:cs typeface="Calibri" pitchFamily="34" charset="0"/>
              </a:rPr>
              <a:t>chloroformand</a:t>
            </a:r>
            <a:r>
              <a:rPr lang="en-IN" sz="1700" dirty="0">
                <a:latin typeface="Calibri" pitchFamily="34" charset="0"/>
                <a:cs typeface="Calibri" pitchFamily="34" charset="0"/>
              </a:rPr>
              <a:t> the aqueous layer was then rendered alkaline by adding sodium hydroxide solution</a:t>
            </a:r>
            <a:r>
              <a:rPr lang="en-IN" sz="1700" dirty="0" smtClean="0">
                <a:latin typeface="Calibri" pitchFamily="34" charset="0"/>
                <a:cs typeface="Calibri" pitchFamily="34" charset="0"/>
              </a:rPr>
              <a:t>. </a:t>
            </a:r>
          </a:p>
          <a:p>
            <a:pPr>
              <a:spcAft>
                <a:spcPts val="800"/>
              </a:spcAft>
            </a:pPr>
            <a:endParaRPr lang="en-IN" sz="1700" dirty="0">
              <a:latin typeface="Calibri" pitchFamily="34" charset="0"/>
              <a:cs typeface="Calibri" pitchFamily="34" charset="0"/>
            </a:endParaRPr>
          </a:p>
          <a:p>
            <a:pPr>
              <a:spcAft>
                <a:spcPts val="800"/>
              </a:spcAft>
            </a:pPr>
            <a:r>
              <a:rPr lang="en-IN" sz="1700" dirty="0" smtClean="0">
                <a:latin typeface="Calibri" pitchFamily="34" charset="0"/>
                <a:cs typeface="Calibri" pitchFamily="34" charset="0"/>
              </a:rPr>
              <a:t>The </a:t>
            </a:r>
            <a:r>
              <a:rPr lang="en-IN" sz="1700" dirty="0" err="1">
                <a:latin typeface="Calibri" pitchFamily="34" charset="0"/>
                <a:cs typeface="Calibri" pitchFamily="34" charset="0"/>
              </a:rPr>
              <a:t>crystalsthat</a:t>
            </a:r>
            <a:r>
              <a:rPr lang="en-IN" sz="1700" dirty="0">
                <a:latin typeface="Calibri" pitchFamily="34" charset="0"/>
                <a:cs typeface="Calibri" pitchFamily="34" charset="0"/>
              </a:rPr>
              <a:t> precipitated were filtered off</a:t>
            </a:r>
            <a:r>
              <a:rPr lang="en-IN" sz="1700" dirty="0" smtClean="0">
                <a:latin typeface="Calibri" pitchFamily="34" charset="0"/>
                <a:cs typeface="Calibri" pitchFamily="34" charset="0"/>
              </a:rPr>
              <a:t>, washed </a:t>
            </a:r>
            <a:r>
              <a:rPr lang="en-IN" sz="1700" dirty="0">
                <a:latin typeface="Calibri" pitchFamily="34" charset="0"/>
                <a:cs typeface="Calibri" pitchFamily="34" charset="0"/>
              </a:rPr>
              <a:t>with water and dried methanol/ethanol. </a:t>
            </a:r>
            <a:r>
              <a:rPr lang="en-IN" sz="1700" dirty="0" err="1">
                <a:latin typeface="Calibri" pitchFamily="34" charset="0"/>
                <a:cs typeface="Calibri" pitchFamily="34" charset="0"/>
              </a:rPr>
              <a:t>Thiosemcarbazide</a:t>
            </a:r>
            <a:r>
              <a:rPr lang="en-IN" sz="1700" dirty="0">
                <a:latin typeface="Calibri" pitchFamily="34" charset="0"/>
                <a:cs typeface="Calibri" pitchFamily="34" charset="0"/>
              </a:rPr>
              <a:t> of M.P.1900c (from ethanol</a:t>
            </a:r>
            <a:r>
              <a:rPr lang="en-IN" sz="1700" dirty="0" smtClean="0">
                <a:latin typeface="Calibri" pitchFamily="34" charset="0"/>
                <a:cs typeface="Calibri" pitchFamily="34" charset="0"/>
              </a:rPr>
              <a:t>) </a:t>
            </a:r>
            <a:r>
              <a:rPr lang="en-IN" sz="1700" dirty="0" err="1" smtClean="0">
                <a:latin typeface="Calibri" pitchFamily="34" charset="0"/>
                <a:cs typeface="Calibri" pitchFamily="34" charset="0"/>
              </a:rPr>
              <a:t>wasobtained</a:t>
            </a:r>
            <a:r>
              <a:rPr lang="en-IN" sz="1700" dirty="0" smtClean="0">
                <a:latin typeface="Calibri" pitchFamily="34" charset="0"/>
                <a:cs typeface="Calibri" pitchFamily="34" charset="0"/>
              </a:rPr>
              <a:t>. The </a:t>
            </a:r>
            <a:r>
              <a:rPr lang="en-IN" sz="1700" dirty="0">
                <a:latin typeface="Calibri" pitchFamily="34" charset="0"/>
                <a:cs typeface="Calibri" pitchFamily="34" charset="0"/>
              </a:rPr>
              <a:t>yield was75</a:t>
            </a:r>
            <a:r>
              <a:rPr lang="en-IN" sz="1700" dirty="0" smtClean="0">
                <a:latin typeface="Calibri" pitchFamily="34" charset="0"/>
                <a:cs typeface="Calibri" pitchFamily="34" charset="0"/>
              </a:rPr>
              <a:t>%.</a:t>
            </a:r>
          </a:p>
          <a:p>
            <a:pPr>
              <a:spcAft>
                <a:spcPts val="800"/>
              </a:spcAft>
            </a:pPr>
            <a:endParaRPr lang="en-IN" sz="1700" dirty="0">
              <a:latin typeface="Calibri" pitchFamily="34" charset="0"/>
              <a:cs typeface="Calibri" pitchFamily="34" charset="0"/>
            </a:endParaRPr>
          </a:p>
          <a:p>
            <a:pPr>
              <a:spcAft>
                <a:spcPts val="800"/>
              </a:spcAft>
            </a:pPr>
            <a:r>
              <a:rPr lang="en-IN" sz="1700" dirty="0">
                <a:latin typeface="Calibri" pitchFamily="34" charset="0"/>
                <a:cs typeface="Calibri" pitchFamily="34" charset="0"/>
              </a:rPr>
              <a:t>All the other substituted </a:t>
            </a:r>
            <a:r>
              <a:rPr lang="en-IN" sz="1700" dirty="0" err="1">
                <a:latin typeface="Calibri" pitchFamily="34" charset="0"/>
                <a:cs typeface="Calibri" pitchFamily="34" charset="0"/>
              </a:rPr>
              <a:t>thiosemi</a:t>
            </a:r>
            <a:r>
              <a:rPr lang="en-IN" sz="1700" dirty="0">
                <a:latin typeface="Calibri" pitchFamily="34" charset="0"/>
                <a:cs typeface="Calibri" pitchFamily="34" charset="0"/>
              </a:rPr>
              <a:t> carbazides were </a:t>
            </a:r>
            <a:r>
              <a:rPr lang="en-IN" sz="1700" dirty="0" err="1">
                <a:latin typeface="Calibri" pitchFamily="34" charset="0"/>
                <a:cs typeface="Calibri" pitchFamily="34" charset="0"/>
              </a:rPr>
              <a:t>preparedusing</a:t>
            </a:r>
            <a:r>
              <a:rPr lang="en-IN" sz="1700" dirty="0">
                <a:latin typeface="Calibri" pitchFamily="34" charset="0"/>
                <a:cs typeface="Calibri" pitchFamily="34" charset="0"/>
              </a:rPr>
              <a:t> the same procedure with the corresponding amine.</a:t>
            </a:r>
          </a:p>
        </p:txBody>
      </p:sp>
    </p:spTree>
    <p:extLst>
      <p:ext uri="{BB962C8B-B14F-4D97-AF65-F5344CB8AC3E}">
        <p14:creationId xmlns="" xmlns:p14="http://schemas.microsoft.com/office/powerpoint/2010/main" val="228304229"/>
      </p:ext>
    </p:extLst>
  </p:cSld>
  <p:clrMapOvr>
    <a:masterClrMapping/>
  </p:clrMapOvr>
  <p:transition spd="slow">
    <p:sndAc>
      <p:stSnd>
        <p:snd r:embed="rId2" name="explode.wav"/>
      </p:stSnd>
    </p:sndAc>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68384" y="533400"/>
            <a:ext cx="9611422" cy="4955203"/>
          </a:xfrm>
          <a:prstGeom prst="rect">
            <a:avLst/>
          </a:prstGeom>
        </p:spPr>
        <p:txBody>
          <a:bodyPr wrap="square">
            <a:spAutoFit/>
          </a:bodyPr>
          <a:lstStyle/>
          <a:p>
            <a:pPr algn="just">
              <a:spcAft>
                <a:spcPts val="800"/>
              </a:spcAft>
            </a:pPr>
            <a:r>
              <a:rPr lang="en-IN" sz="1700" dirty="0">
                <a:latin typeface="Calibri" pitchFamily="34" charset="0"/>
                <a:cs typeface="Calibri" pitchFamily="34" charset="0"/>
              </a:rPr>
              <a:t>These metal complexes have raised considerable interest due to the pharmacological properties. In some cases highest activity is associated with a metal complex. </a:t>
            </a:r>
            <a:endParaRPr lang="en-IN" sz="1700" dirty="0" smtClean="0">
              <a:latin typeface="Calibri" pitchFamily="34" charset="0"/>
              <a:cs typeface="Calibri" pitchFamily="34" charset="0"/>
            </a:endParaRPr>
          </a:p>
          <a:p>
            <a:pPr algn="just">
              <a:spcAft>
                <a:spcPts val="800"/>
              </a:spcAft>
            </a:pPr>
            <a:endParaRPr lang="en-IN" sz="1700" dirty="0">
              <a:latin typeface="Calibri" pitchFamily="34" charset="0"/>
              <a:cs typeface="Calibri" pitchFamily="34" charset="0"/>
            </a:endParaRPr>
          </a:p>
          <a:p>
            <a:pPr algn="just">
              <a:spcAft>
                <a:spcPts val="800"/>
              </a:spcAft>
            </a:pPr>
            <a:r>
              <a:rPr lang="en-IN" sz="1700" dirty="0" smtClean="0">
                <a:latin typeface="Calibri" pitchFamily="34" charset="0"/>
                <a:cs typeface="Calibri" pitchFamily="34" charset="0"/>
              </a:rPr>
              <a:t>All </a:t>
            </a:r>
            <a:r>
              <a:rPr lang="en-IN" sz="1700" dirty="0">
                <a:latin typeface="Calibri" pitchFamily="34" charset="0"/>
                <a:cs typeface="Calibri" pitchFamily="34" charset="0"/>
              </a:rPr>
              <a:t>the </a:t>
            </a:r>
            <a:r>
              <a:rPr lang="en-IN" sz="1700" dirty="0" err="1">
                <a:latin typeface="Calibri" pitchFamily="34" charset="0"/>
                <a:cs typeface="Calibri" pitchFamily="34" charset="0"/>
              </a:rPr>
              <a:t>thiosemicabazone</a:t>
            </a:r>
            <a:r>
              <a:rPr lang="en-IN" sz="1700" dirty="0">
                <a:latin typeface="Calibri" pitchFamily="34" charset="0"/>
                <a:cs typeface="Calibri" pitchFamily="34" charset="0"/>
              </a:rPr>
              <a:t> metal complexes were synthesized by refluxing the solution of QTSC with metal precursor. Their derivatives possess a great number of biological activities such as antioxidant, antitumor, antifungal and anticancer activities. </a:t>
            </a:r>
            <a:endParaRPr lang="en-IN" sz="1700" dirty="0" smtClean="0">
              <a:latin typeface="Calibri" pitchFamily="34" charset="0"/>
              <a:cs typeface="Calibri" pitchFamily="34" charset="0"/>
            </a:endParaRPr>
          </a:p>
          <a:p>
            <a:pPr algn="just">
              <a:spcAft>
                <a:spcPts val="800"/>
              </a:spcAft>
            </a:pPr>
            <a:endParaRPr lang="en-IN" sz="1700" dirty="0">
              <a:latin typeface="Calibri" pitchFamily="34" charset="0"/>
              <a:cs typeface="Calibri" pitchFamily="34" charset="0"/>
            </a:endParaRPr>
          </a:p>
          <a:p>
            <a:pPr algn="just">
              <a:spcAft>
                <a:spcPts val="800"/>
              </a:spcAft>
            </a:pPr>
            <a:r>
              <a:rPr lang="en-IN" sz="1700" dirty="0" smtClean="0">
                <a:latin typeface="Calibri" pitchFamily="34" charset="0"/>
                <a:cs typeface="Calibri" pitchFamily="34" charset="0"/>
              </a:rPr>
              <a:t>Out </a:t>
            </a:r>
            <a:r>
              <a:rPr lang="en-IN" sz="1700" dirty="0">
                <a:latin typeface="Calibri" pitchFamily="34" charset="0"/>
                <a:cs typeface="Calibri" pitchFamily="34" charset="0"/>
              </a:rPr>
              <a:t>investigations have been directed towards the preparation of cyclised Quercetin </a:t>
            </a:r>
            <a:r>
              <a:rPr lang="en-IN" sz="1700" dirty="0" err="1">
                <a:latin typeface="Calibri" pitchFamily="34" charset="0"/>
                <a:cs typeface="Calibri" pitchFamily="34" charset="0"/>
              </a:rPr>
              <a:t>thiosemicarbazone</a:t>
            </a:r>
            <a:r>
              <a:rPr lang="en-IN" sz="1700" dirty="0">
                <a:latin typeface="Calibri" pitchFamily="34" charset="0"/>
                <a:cs typeface="Calibri" pitchFamily="34" charset="0"/>
              </a:rPr>
              <a:t> ligands and their metal </a:t>
            </a:r>
            <a:r>
              <a:rPr lang="en-IN" sz="1700" dirty="0" smtClean="0">
                <a:latin typeface="Calibri" pitchFamily="34" charset="0"/>
                <a:cs typeface="Calibri" pitchFamily="34" charset="0"/>
              </a:rPr>
              <a:t>complexes.</a:t>
            </a:r>
          </a:p>
          <a:p>
            <a:pPr algn="just">
              <a:spcAft>
                <a:spcPts val="800"/>
              </a:spcAft>
            </a:pPr>
            <a:endParaRPr lang="en-IN" sz="1700" dirty="0">
              <a:latin typeface="Calibri" pitchFamily="34" charset="0"/>
              <a:cs typeface="Calibri" pitchFamily="34" charset="0"/>
            </a:endParaRPr>
          </a:p>
          <a:p>
            <a:pPr algn="just">
              <a:spcAft>
                <a:spcPts val="800"/>
              </a:spcAft>
            </a:pPr>
            <a:r>
              <a:rPr lang="en-IN" b="1" dirty="0">
                <a:solidFill>
                  <a:srgbClr val="0070C0"/>
                </a:solidFill>
                <a:latin typeface="Calibri" pitchFamily="34" charset="0"/>
                <a:cs typeface="Calibri" pitchFamily="34" charset="0"/>
              </a:rPr>
              <a:t>Synthesis of metal complexes:</a:t>
            </a:r>
          </a:p>
          <a:p>
            <a:pPr algn="just">
              <a:spcAft>
                <a:spcPts val="800"/>
              </a:spcAft>
            </a:pPr>
            <a:r>
              <a:rPr lang="en-IN" sz="1700" dirty="0">
                <a:latin typeface="Calibri" pitchFamily="34" charset="0"/>
                <a:cs typeface="Calibri" pitchFamily="34" charset="0"/>
              </a:rPr>
              <a:t>To 30ml of </a:t>
            </a:r>
            <a:r>
              <a:rPr lang="en-IN" sz="1700" dirty="0" err="1">
                <a:latin typeface="Calibri" pitchFamily="34" charset="0"/>
                <a:cs typeface="Calibri" pitchFamily="34" charset="0"/>
              </a:rPr>
              <a:t>Pd</a:t>
            </a:r>
            <a:r>
              <a:rPr lang="en-IN" sz="1700" dirty="0">
                <a:latin typeface="Calibri" pitchFamily="34" charset="0"/>
                <a:cs typeface="Calibri" pitchFamily="34" charset="0"/>
              </a:rPr>
              <a:t> (II) solution (5x10-2 M) methanol was added (1x10-2 M) Quercetin </a:t>
            </a:r>
            <a:r>
              <a:rPr lang="en-IN" sz="1700" dirty="0" err="1">
                <a:latin typeface="Calibri" pitchFamily="34" charset="0"/>
                <a:cs typeface="Calibri" pitchFamily="34" charset="0"/>
              </a:rPr>
              <a:t>thiosemicarbazone</a:t>
            </a:r>
            <a:r>
              <a:rPr lang="en-IN" sz="1700" dirty="0">
                <a:latin typeface="Calibri" pitchFamily="34" charset="0"/>
                <a:cs typeface="Calibri" pitchFamily="34" charset="0"/>
              </a:rPr>
              <a:t> in methanol and the mixture refluxed for about 1 hour in a separate reflux arrangement. </a:t>
            </a:r>
            <a:endParaRPr lang="en-IN" sz="1700" dirty="0" smtClean="0">
              <a:latin typeface="Calibri" pitchFamily="34" charset="0"/>
              <a:cs typeface="Calibri" pitchFamily="34" charset="0"/>
            </a:endParaRPr>
          </a:p>
          <a:p>
            <a:pPr algn="just">
              <a:spcAft>
                <a:spcPts val="800"/>
              </a:spcAft>
            </a:pPr>
            <a:endParaRPr lang="en-IN" sz="1700" dirty="0">
              <a:latin typeface="Calibri" pitchFamily="34" charset="0"/>
              <a:cs typeface="Calibri" pitchFamily="34" charset="0"/>
            </a:endParaRPr>
          </a:p>
          <a:p>
            <a:pPr algn="just">
              <a:spcAft>
                <a:spcPts val="800"/>
              </a:spcAft>
            </a:pPr>
            <a:r>
              <a:rPr lang="en-IN" sz="1700" dirty="0" smtClean="0">
                <a:latin typeface="Calibri" pitchFamily="34" charset="0"/>
                <a:cs typeface="Calibri" pitchFamily="34" charset="0"/>
              </a:rPr>
              <a:t>The </a:t>
            </a:r>
            <a:r>
              <a:rPr lang="en-IN" sz="1700" dirty="0">
                <a:latin typeface="Calibri" pitchFamily="34" charset="0"/>
                <a:cs typeface="Calibri" pitchFamily="34" charset="0"/>
              </a:rPr>
              <a:t>solid that separated was filtered and washed with water and recrystallized with methanol.</a:t>
            </a:r>
          </a:p>
        </p:txBody>
      </p:sp>
    </p:spTree>
    <p:extLst>
      <p:ext uri="{BB962C8B-B14F-4D97-AF65-F5344CB8AC3E}">
        <p14:creationId xmlns="" xmlns:p14="http://schemas.microsoft.com/office/powerpoint/2010/main" val="3197999903"/>
      </p:ext>
    </p:extLst>
  </p:cSld>
  <p:clrMapOvr>
    <a:masterClrMapping/>
  </p:clrMapOvr>
  <p:transition spd="slow">
    <p:sndAc>
      <p:stSnd>
        <p:snd r:embed="rId2" name="explode.wav"/>
      </p:stSnd>
    </p:sndAc>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Rectangle 3"/>
          <p:cNvSpPr>
            <a:spLocks noChangeArrowheads="1"/>
          </p:cNvSpPr>
          <p:nvPr/>
        </p:nvSpPr>
        <p:spPr bwMode="auto">
          <a:xfrm>
            <a:off x="0" y="4920734"/>
            <a:ext cx="18473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6" name="Rectangle 8"/>
          <p:cNvSpPr>
            <a:spLocks noChangeArrowheads="1"/>
          </p:cNvSpPr>
          <p:nvPr/>
        </p:nvSpPr>
        <p:spPr bwMode="auto">
          <a:xfrm>
            <a:off x="0" y="43934"/>
            <a:ext cx="18473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pic>
        <p:nvPicPr>
          <p:cNvPr id="6151" name="Picture 11" descr="A5"/>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914992" y="1066800"/>
            <a:ext cx="8432340" cy="4343400"/>
          </a:xfrm>
          <a:prstGeom prst="roundRect">
            <a:avLst>
              <a:gd name="adj" fmla="val 8594"/>
            </a:avLst>
          </a:prstGeom>
          <a:solidFill>
            <a:srgbClr val="FFFFFF">
              <a:shade val="85000"/>
            </a:srgbClr>
          </a:solidFill>
          <a:ln>
            <a:solidFill>
              <a:srgbClr val="0070C0"/>
            </a:solidFill>
            <a:prstDash val="dash"/>
          </a:ln>
          <a:effectLst>
            <a:reflection blurRad="12700" stA="38000" endPos="28000" dist="5000" dir="5400000" sy="-100000" algn="bl" rotWithShape="0"/>
          </a:effectLst>
          <a:extLst>
            <a:ext uri="{909E8E84-426E-40DD-AFC4-6F175D3DCCD1}">
              <a14:hiddenFill xmlns="" xmlns:a14="http://schemas.microsoft.com/office/drawing/2010/main">
                <a:solidFill>
                  <a:srgbClr val="FFFFFF"/>
                </a:solidFill>
              </a14:hiddenFill>
            </a:ext>
          </a:extLst>
        </p:spPr>
      </p:pic>
      <p:sp>
        <p:nvSpPr>
          <p:cNvPr id="7" name="Rectangle 9"/>
          <p:cNvSpPr>
            <a:spLocks noChangeArrowheads="1"/>
          </p:cNvSpPr>
          <p:nvPr/>
        </p:nvSpPr>
        <p:spPr bwMode="auto">
          <a:xfrm>
            <a:off x="0" y="3482459"/>
            <a:ext cx="18473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Tree>
    <p:extLst>
      <p:ext uri="{BB962C8B-B14F-4D97-AF65-F5344CB8AC3E}">
        <p14:creationId xmlns="" xmlns:p14="http://schemas.microsoft.com/office/powerpoint/2010/main" val="2028186773"/>
      </p:ext>
    </p:extLst>
  </p:cSld>
  <p:clrMapOvr>
    <a:overrideClrMapping bg1="lt1" tx1="dk1" bg2="lt2" tx2="dk2" accent1="accent1" accent2="accent2" accent3="accent3" accent4="accent4" accent5="accent5" accent6="accent6" hlink="hlink" folHlink="folHlink"/>
  </p:clrMapOvr>
  <p:transition spd="slow">
    <p:sndAc>
      <p:stSnd>
        <p:snd r:embed="rId3" name="explode.wav"/>
      </p:stSnd>
    </p:sndAc>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 xmlns:a14="http://schemas.microsoft.com/office/drawing/2010/main" val="0"/>
              </a:ext>
            </a:extLst>
          </a:blip>
          <a:srcRect l="2042" t="4347" r="1470" b="4216"/>
          <a:stretch/>
        </p:blipFill>
        <p:spPr>
          <a:xfrm>
            <a:off x="659606" y="1295400"/>
            <a:ext cx="8871046" cy="3971499"/>
          </a:xfrm>
          <a:prstGeom prst="roundRect">
            <a:avLst>
              <a:gd name="adj" fmla="val 8594"/>
            </a:avLst>
          </a:prstGeom>
          <a:solidFill>
            <a:srgbClr val="FFFFFF">
              <a:shade val="85000"/>
            </a:srgbClr>
          </a:solidFill>
          <a:ln>
            <a:solidFill>
              <a:srgbClr val="0070C0"/>
            </a:solidFill>
            <a:prstDash val="dash"/>
          </a:ln>
          <a:effectLst>
            <a:reflection blurRad="12700" stA="38000" endPos="28000" dist="5000" dir="5400000" sy="-100000" algn="bl" rotWithShape="0"/>
          </a:effectLst>
        </p:spPr>
      </p:pic>
    </p:spTree>
    <p:extLst>
      <p:ext uri="{BB962C8B-B14F-4D97-AF65-F5344CB8AC3E}">
        <p14:creationId xmlns="" xmlns:p14="http://schemas.microsoft.com/office/powerpoint/2010/main" val="1053470341"/>
      </p:ext>
    </p:extLst>
  </p:cSld>
  <p:clrMapOvr>
    <a:masterClrMapping/>
  </p:clrMapOvr>
  <p:transition spd="slow">
    <p:sndAc>
      <p:stSnd>
        <p:snd r:embed="rId2" name="explode.wav"/>
      </p:stSnd>
    </p:sndAc>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8606" y="685379"/>
            <a:ext cx="9489098" cy="2754600"/>
          </a:xfrm>
          <a:prstGeom prst="rect">
            <a:avLst/>
          </a:prstGeom>
        </p:spPr>
        <p:txBody>
          <a:bodyPr wrap="square">
            <a:spAutoFit/>
          </a:bodyPr>
          <a:lstStyle/>
          <a:p>
            <a:pPr>
              <a:spcAft>
                <a:spcPts val="800"/>
              </a:spcAft>
            </a:pPr>
            <a:r>
              <a:rPr lang="en-IN" b="1" u="sng" dirty="0">
                <a:solidFill>
                  <a:srgbClr val="0070C0"/>
                </a:solidFill>
                <a:latin typeface="Calibri" pitchFamily="34" charset="0"/>
                <a:cs typeface="Calibri" pitchFamily="34" charset="0"/>
              </a:rPr>
              <a:t>I R spectra: </a:t>
            </a:r>
          </a:p>
          <a:p>
            <a:pPr>
              <a:spcAft>
                <a:spcPts val="800"/>
              </a:spcAft>
            </a:pPr>
            <a:r>
              <a:rPr lang="en-IN" sz="1700" dirty="0">
                <a:latin typeface="Calibri" pitchFamily="34" charset="0"/>
                <a:cs typeface="Calibri" pitchFamily="34" charset="0"/>
              </a:rPr>
              <a:t>The compound isolated was characterized using IR (Figure-1) and NMR(Figure-2) spectrophotometer techniques. From the analyses, the compound was identified as 3’,4’,5, 7-tetra hydroxyl </a:t>
            </a:r>
            <a:r>
              <a:rPr lang="en-IN" sz="1700" dirty="0" err="1">
                <a:latin typeface="Calibri" pitchFamily="34" charset="0"/>
                <a:cs typeface="Calibri" pitchFamily="34" charset="0"/>
              </a:rPr>
              <a:t>flavonol</a:t>
            </a:r>
            <a:r>
              <a:rPr lang="en-IN" sz="1700" dirty="0">
                <a:latin typeface="Calibri" pitchFamily="34" charset="0"/>
                <a:cs typeface="Calibri" pitchFamily="34" charset="0"/>
              </a:rPr>
              <a:t>(</a:t>
            </a:r>
            <a:r>
              <a:rPr lang="en-IN" sz="1700" dirty="0" err="1">
                <a:latin typeface="Calibri" pitchFamily="34" charset="0"/>
                <a:cs typeface="Calibri" pitchFamily="34" charset="0"/>
              </a:rPr>
              <a:t>Quercetin</a:t>
            </a:r>
            <a:r>
              <a:rPr lang="en-IN" sz="1700" dirty="0" smtClean="0">
                <a:latin typeface="Calibri" pitchFamily="34" charset="0"/>
                <a:cs typeface="Calibri" pitchFamily="34" charset="0"/>
              </a:rPr>
              <a:t>).</a:t>
            </a:r>
          </a:p>
          <a:p>
            <a:pPr>
              <a:spcAft>
                <a:spcPts val="800"/>
              </a:spcAft>
            </a:pPr>
            <a:endParaRPr lang="en-IN" sz="1700" dirty="0">
              <a:latin typeface="Calibri" pitchFamily="34" charset="0"/>
              <a:cs typeface="Calibri" pitchFamily="34" charset="0"/>
            </a:endParaRPr>
          </a:p>
          <a:p>
            <a:r>
              <a:rPr lang="en-IN" sz="1700" dirty="0" smtClean="0">
                <a:latin typeface="Calibri" pitchFamily="34" charset="0"/>
                <a:cs typeface="Calibri" pitchFamily="34" charset="0"/>
              </a:rPr>
              <a:t>IR </a:t>
            </a:r>
            <a:r>
              <a:rPr lang="en-IN" sz="1700" dirty="0" err="1">
                <a:latin typeface="Calibri" pitchFamily="34" charset="0"/>
                <a:cs typeface="Calibri" pitchFamily="34" charset="0"/>
              </a:rPr>
              <a:t>νmax</a:t>
            </a:r>
            <a:r>
              <a:rPr lang="en-IN" sz="1700" dirty="0">
                <a:latin typeface="Calibri" pitchFamily="34" charset="0"/>
                <a:cs typeface="Calibri" pitchFamily="34" charset="0"/>
              </a:rPr>
              <a:t> (Neat) cm–1 3282.40 (w), 1743.70 (w), 1666.75 (w), 1610.96 (w), 1517.55 (w), 1430.18 (s), 1358.18 (s), 1210.93 (w), 1094.07 (w), 1001.94(w), 929.56 (w), 882.18 (w), 808.85 (w), 705.01 (w), 590.36 (w). </a:t>
            </a:r>
            <a:r>
              <a:rPr lang="en-IN" sz="1700" dirty="0" err="1">
                <a:latin typeface="Calibri" pitchFamily="34" charset="0"/>
                <a:cs typeface="Calibri" pitchFamily="34" charset="0"/>
              </a:rPr>
              <a:t>Quercetin</a:t>
            </a:r>
            <a:r>
              <a:rPr lang="en-IN" sz="1700" dirty="0">
                <a:latin typeface="Calibri" pitchFamily="34" charset="0"/>
                <a:cs typeface="Calibri" pitchFamily="34" charset="0"/>
              </a:rPr>
              <a:t> (70eV) m/z 348 [M+], 302(98), 257(15), 228(8), 201(8), 154(8), 136(9), 110(9), 70 (4) and 23 (3).</a:t>
            </a:r>
          </a:p>
        </p:txBody>
      </p:sp>
      <p:pic>
        <p:nvPicPr>
          <p:cNvPr id="3" name="Picture 2" descr="C:\Users\SAI\Downloads\Background-with-molecules-shapes\968 - bonds.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rot="19800000">
            <a:off x="7195528" y="4347830"/>
            <a:ext cx="2562793" cy="171828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633646798"/>
      </p:ext>
    </p:extLst>
  </p:cSld>
  <p:clrMapOvr>
    <a:masterClrMapping/>
  </p:clrMapOvr>
  <p:transition spd="slow">
    <p:sndAc>
      <p:stSnd>
        <p:snd r:embed="rId2" name="explode.wav"/>
      </p:stSnd>
    </p:sndAc>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 xmlns:a14="http://schemas.microsoft.com/office/drawing/2010/main" val="0"/>
              </a:ext>
            </a:extLst>
          </a:blip>
          <a:srcRect l="1790" t="3044" r="10391" b="3541"/>
          <a:stretch/>
        </p:blipFill>
        <p:spPr>
          <a:xfrm>
            <a:off x="1269206" y="694880"/>
            <a:ext cx="7746206" cy="4549399"/>
          </a:xfrm>
          <a:prstGeom prst="roundRect">
            <a:avLst>
              <a:gd name="adj" fmla="val 8594"/>
            </a:avLst>
          </a:prstGeom>
          <a:solidFill>
            <a:srgbClr val="FFFFFF">
              <a:shade val="85000"/>
            </a:srgbClr>
          </a:solidFill>
          <a:ln>
            <a:solidFill>
              <a:srgbClr val="0070C0"/>
            </a:solidFill>
            <a:prstDash val="dash"/>
          </a:ln>
          <a:effectLst>
            <a:reflection blurRad="12700" stA="38000" endPos="28000" dist="5000" dir="5400000" sy="-100000" algn="bl" rotWithShape="0"/>
          </a:effectLst>
        </p:spPr>
      </p:pic>
    </p:spTree>
    <p:extLst>
      <p:ext uri="{BB962C8B-B14F-4D97-AF65-F5344CB8AC3E}">
        <p14:creationId xmlns="" xmlns:p14="http://schemas.microsoft.com/office/powerpoint/2010/main" val="3142555784"/>
      </p:ext>
    </p:extLst>
  </p:cSld>
  <p:clrMapOvr>
    <a:masterClrMapping/>
  </p:clrMapOvr>
  <p:transition spd="slow">
    <p:sndAc>
      <p:stSnd>
        <p:snd r:embed="rId2" name="explode.wav"/>
      </p:stSnd>
    </p:sndAc>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78606" y="685379"/>
            <a:ext cx="9489098" cy="5098832"/>
          </a:xfrm>
          <a:prstGeom prst="rect">
            <a:avLst/>
          </a:prstGeom>
        </p:spPr>
        <p:txBody>
          <a:bodyPr wrap="square">
            <a:spAutoFit/>
          </a:bodyPr>
          <a:lstStyle/>
          <a:p>
            <a:pPr algn="just">
              <a:spcAft>
                <a:spcPts val="800"/>
              </a:spcAft>
            </a:pPr>
            <a:r>
              <a:rPr lang="en-IN" sz="1700" dirty="0">
                <a:latin typeface="Calibri" pitchFamily="34" charset="0"/>
                <a:cs typeface="Calibri" pitchFamily="34" charset="0"/>
              </a:rPr>
              <a:t>The H-NMR δ (CD3OD), (Figure-2a): 6.18(1H, d, J=1.7Hz), 6.40(1H, d, J=1.7Hz) are due to meta-coupled protons of A-ring (H-6 and H-8) of a flavonoid nucleus. Signals at δ = 6.89 d =8.3Hz, 7.68d, 2.5Hz and δ = 7.55dd, 2.2Hz, 8.3Hz are assigned to H-5’, H-2’ and H-6’ of the ring. </a:t>
            </a:r>
            <a:endParaRPr lang="en-IN" sz="1700" dirty="0" smtClean="0">
              <a:latin typeface="Calibri" pitchFamily="34" charset="0"/>
              <a:cs typeface="Calibri" pitchFamily="34" charset="0"/>
            </a:endParaRPr>
          </a:p>
          <a:p>
            <a:pPr algn="just">
              <a:spcAft>
                <a:spcPts val="800"/>
              </a:spcAft>
            </a:pPr>
            <a:endParaRPr lang="en-IN" sz="1700" dirty="0">
              <a:latin typeface="Calibri" pitchFamily="34" charset="0"/>
              <a:cs typeface="Calibri" pitchFamily="34" charset="0"/>
            </a:endParaRPr>
          </a:p>
          <a:p>
            <a:pPr algn="just">
              <a:spcAft>
                <a:spcPts val="800"/>
              </a:spcAft>
            </a:pPr>
            <a:r>
              <a:rPr lang="en-IN" sz="1700" dirty="0" smtClean="0">
                <a:latin typeface="Calibri" pitchFamily="34" charset="0"/>
                <a:cs typeface="Calibri" pitchFamily="34" charset="0"/>
              </a:rPr>
              <a:t>The </a:t>
            </a:r>
            <a:r>
              <a:rPr lang="en-IN" sz="1700" dirty="0">
                <a:latin typeface="Calibri" pitchFamily="34" charset="0"/>
                <a:cs typeface="Calibri" pitchFamily="34" charset="0"/>
              </a:rPr>
              <a:t>1H NMR spectrum showed protons at aromatic regions from 6 – 8ppm, and strong hydrogen bonding at 12.5ppm. These suggest a </a:t>
            </a:r>
            <a:r>
              <a:rPr lang="en-IN" sz="1700" dirty="0" err="1">
                <a:latin typeface="Calibri" pitchFamily="34" charset="0"/>
                <a:cs typeface="Calibri" pitchFamily="34" charset="0"/>
              </a:rPr>
              <a:t>Quercetin</a:t>
            </a:r>
            <a:r>
              <a:rPr lang="en-IN" sz="1700" dirty="0">
                <a:latin typeface="Calibri" pitchFamily="34" charset="0"/>
                <a:cs typeface="Calibri" pitchFamily="34" charset="0"/>
              </a:rPr>
              <a:t> nucleus. </a:t>
            </a:r>
            <a:endParaRPr lang="en-IN" sz="1700" dirty="0" smtClean="0">
              <a:latin typeface="Calibri" pitchFamily="34" charset="0"/>
              <a:cs typeface="Calibri" pitchFamily="34" charset="0"/>
            </a:endParaRPr>
          </a:p>
          <a:p>
            <a:pPr algn="just">
              <a:spcAft>
                <a:spcPts val="800"/>
              </a:spcAft>
            </a:pPr>
            <a:endParaRPr lang="en-IN" sz="1700" dirty="0">
              <a:latin typeface="Calibri" pitchFamily="34" charset="0"/>
              <a:cs typeface="Calibri" pitchFamily="34" charset="0"/>
            </a:endParaRPr>
          </a:p>
          <a:p>
            <a:pPr algn="just">
              <a:spcAft>
                <a:spcPts val="800"/>
              </a:spcAft>
            </a:pPr>
            <a:r>
              <a:rPr lang="en-IN" sz="1700" b="1" dirty="0">
                <a:solidFill>
                  <a:srgbClr val="0070C0"/>
                </a:solidFill>
                <a:latin typeface="Calibri" pitchFamily="34" charset="0"/>
                <a:cs typeface="Calibri" pitchFamily="34" charset="0"/>
              </a:rPr>
              <a:t>The NMR spectrum </a:t>
            </a:r>
            <a:r>
              <a:rPr lang="en-IN" sz="1700" dirty="0">
                <a:latin typeface="Calibri" pitchFamily="34" charset="0"/>
                <a:cs typeface="Calibri" pitchFamily="34" charset="0"/>
              </a:rPr>
              <a:t>of metal chelates confirms the non participation of NH2 group in the coordination with metal ions. </a:t>
            </a:r>
            <a:endParaRPr lang="en-IN" sz="1700" dirty="0" smtClean="0">
              <a:latin typeface="Calibri" pitchFamily="34" charset="0"/>
              <a:cs typeface="Calibri" pitchFamily="34" charset="0"/>
            </a:endParaRPr>
          </a:p>
          <a:p>
            <a:pPr algn="just">
              <a:spcAft>
                <a:spcPts val="800"/>
              </a:spcAft>
            </a:pPr>
            <a:endParaRPr lang="en-IN" sz="1700" dirty="0">
              <a:latin typeface="Calibri" pitchFamily="34" charset="0"/>
              <a:cs typeface="Calibri" pitchFamily="34" charset="0"/>
            </a:endParaRPr>
          </a:p>
          <a:p>
            <a:pPr algn="just">
              <a:spcAft>
                <a:spcPts val="800"/>
              </a:spcAft>
            </a:pPr>
            <a:r>
              <a:rPr lang="en-IN" sz="1700" dirty="0" smtClean="0">
                <a:latin typeface="Calibri" pitchFamily="34" charset="0"/>
                <a:cs typeface="Calibri" pitchFamily="34" charset="0"/>
              </a:rPr>
              <a:t>1H </a:t>
            </a:r>
            <a:r>
              <a:rPr lang="en-IN" sz="1700" dirty="0">
                <a:latin typeface="Calibri" pitchFamily="34" charset="0"/>
                <a:cs typeface="Calibri" pitchFamily="34" charset="0"/>
              </a:rPr>
              <a:t>NMR signals are well defined and the spectrum of ligand exhibits two resonances for the NH2 protons at 7.8 ppm, a result explained in terms of hindered rotation about the C(S)-4NH2 bond due to its partial double bond character</a:t>
            </a:r>
            <a:r>
              <a:rPr lang="en-IN" sz="1700" dirty="0" smtClean="0">
                <a:latin typeface="Calibri" pitchFamily="34" charset="0"/>
                <a:cs typeface="Calibri" pitchFamily="34" charset="0"/>
              </a:rPr>
              <a:t>.</a:t>
            </a:r>
          </a:p>
          <a:p>
            <a:pPr algn="just">
              <a:spcAft>
                <a:spcPts val="800"/>
              </a:spcAft>
            </a:pPr>
            <a:endParaRPr lang="en-IN" sz="1700" dirty="0">
              <a:latin typeface="Calibri" pitchFamily="34" charset="0"/>
              <a:cs typeface="Calibri" pitchFamily="34" charset="0"/>
            </a:endParaRPr>
          </a:p>
          <a:p>
            <a:r>
              <a:rPr lang="en-IN" sz="1700" dirty="0" smtClean="0">
                <a:latin typeface="Calibri" pitchFamily="34" charset="0"/>
                <a:cs typeface="Calibri" pitchFamily="34" charset="0"/>
              </a:rPr>
              <a:t>The </a:t>
            </a:r>
            <a:r>
              <a:rPr lang="en-IN" sz="1700" dirty="0">
                <a:latin typeface="Calibri" pitchFamily="34" charset="0"/>
                <a:cs typeface="Calibri" pitchFamily="34" charset="0"/>
              </a:rPr>
              <a:t>metal complexes show only one resonance due to 4,NH2 protons, </a:t>
            </a:r>
            <a:r>
              <a:rPr lang="en-IN" sz="1700" dirty="0" err="1">
                <a:latin typeface="Calibri" pitchFamily="34" charset="0"/>
                <a:cs typeface="Calibri" pitchFamily="34" charset="0"/>
              </a:rPr>
              <a:t>upfield</a:t>
            </a:r>
            <a:r>
              <a:rPr lang="en-IN" sz="1700" dirty="0">
                <a:latin typeface="Calibri" pitchFamily="34" charset="0"/>
                <a:cs typeface="Calibri" pitchFamily="34" charset="0"/>
              </a:rPr>
              <a:t> for some complexes (at 9.46, 8.30, 8.23) and down field (at 9.72) for some complexes.</a:t>
            </a:r>
          </a:p>
        </p:txBody>
      </p:sp>
    </p:spTree>
    <p:extLst>
      <p:ext uri="{BB962C8B-B14F-4D97-AF65-F5344CB8AC3E}">
        <p14:creationId xmlns="" xmlns:p14="http://schemas.microsoft.com/office/powerpoint/2010/main" val="2446986570"/>
      </p:ext>
    </p:extLst>
  </p:cSld>
  <p:clrMapOvr>
    <a:masterClrMapping/>
  </p:clrMapOvr>
  <p:transition spd="slow">
    <p:sndAc>
      <p:stSnd>
        <p:snd r:embed="rId2" name="explode.wav"/>
      </p:stSnd>
    </p:sndAc>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 xmlns:a14="http://schemas.microsoft.com/office/drawing/2010/main" val="0"/>
              </a:ext>
            </a:extLst>
          </a:blip>
          <a:srcRect l="4251" t="6079" r="2496" b="1857"/>
          <a:stretch/>
        </p:blipFill>
        <p:spPr>
          <a:xfrm>
            <a:off x="1487605" y="609600"/>
            <a:ext cx="6919415" cy="5186149"/>
          </a:xfrm>
          <a:prstGeom prst="roundRect">
            <a:avLst>
              <a:gd name="adj" fmla="val 8594"/>
            </a:avLst>
          </a:prstGeom>
          <a:solidFill>
            <a:srgbClr val="FFFFFF">
              <a:shade val="85000"/>
            </a:srgbClr>
          </a:solidFill>
          <a:ln>
            <a:solidFill>
              <a:srgbClr val="0070C0"/>
            </a:solidFill>
            <a:prstDash val="dash"/>
          </a:ln>
          <a:effectLst>
            <a:reflection blurRad="12700" stA="38000" endPos="28000" dist="5000" dir="5400000" sy="-100000" algn="bl" rotWithShape="0"/>
          </a:effectLst>
        </p:spPr>
      </p:pic>
    </p:spTree>
    <p:extLst>
      <p:ext uri="{BB962C8B-B14F-4D97-AF65-F5344CB8AC3E}">
        <p14:creationId xmlns="" xmlns:p14="http://schemas.microsoft.com/office/powerpoint/2010/main" val="4231992146"/>
      </p:ext>
    </p:extLst>
  </p:cSld>
  <p:clrMapOvr>
    <a:masterClrMapping/>
  </p:clrMapOvr>
  <p:transition spd="slow">
    <p:sndAc>
      <p:stSnd>
        <p:snd r:embed="rId2" name="explode.wav"/>
      </p:stSnd>
    </p:sndAc>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8606" y="685379"/>
            <a:ext cx="9489098" cy="6247864"/>
          </a:xfrm>
          <a:prstGeom prst="rect">
            <a:avLst/>
          </a:prstGeom>
        </p:spPr>
        <p:txBody>
          <a:bodyPr wrap="square">
            <a:spAutoFit/>
          </a:bodyPr>
          <a:lstStyle/>
          <a:p>
            <a:pPr algn="just">
              <a:spcAft>
                <a:spcPts val="800"/>
              </a:spcAft>
            </a:pPr>
            <a:r>
              <a:rPr lang="en-US" sz="1700" dirty="0">
                <a:latin typeface="Calibri" pitchFamily="34" charset="0"/>
                <a:cs typeface="Calibri" pitchFamily="34" charset="0"/>
              </a:rPr>
              <a:t>13C-NMR spectra analysis (Figure-2b): 15, carbon signals typical of flavonoid nucleus. Two protons of the NH2 group 11.179ppm (S, 1-H, -NH). 11.824ppm (S, 1-H, - NH). These suggest a </a:t>
            </a:r>
            <a:r>
              <a:rPr lang="en-US" sz="1700" dirty="0" err="1">
                <a:latin typeface="Calibri" pitchFamily="34" charset="0"/>
                <a:cs typeface="Calibri" pitchFamily="34" charset="0"/>
              </a:rPr>
              <a:t>Thiosemicarbozone</a:t>
            </a:r>
            <a:r>
              <a:rPr lang="en-US" sz="1700" dirty="0">
                <a:latin typeface="Calibri" pitchFamily="34" charset="0"/>
                <a:cs typeface="Calibri" pitchFamily="34" charset="0"/>
              </a:rPr>
              <a:t> nucleus. </a:t>
            </a:r>
            <a:endParaRPr lang="en-US" sz="1700" dirty="0" smtClean="0">
              <a:latin typeface="Calibri" pitchFamily="34" charset="0"/>
              <a:cs typeface="Calibri" pitchFamily="34" charset="0"/>
            </a:endParaRPr>
          </a:p>
          <a:p>
            <a:pPr algn="just">
              <a:spcAft>
                <a:spcPts val="800"/>
              </a:spcAft>
            </a:pPr>
            <a:endParaRPr lang="en-US" sz="1700" dirty="0">
              <a:latin typeface="Calibri" pitchFamily="34" charset="0"/>
              <a:cs typeface="Calibri" pitchFamily="34" charset="0"/>
            </a:endParaRPr>
          </a:p>
          <a:p>
            <a:pPr algn="just">
              <a:spcAft>
                <a:spcPts val="800"/>
              </a:spcAft>
            </a:pPr>
            <a:r>
              <a:rPr lang="en-US" sz="1700" dirty="0">
                <a:latin typeface="Calibri" pitchFamily="34" charset="0"/>
                <a:cs typeface="Calibri" pitchFamily="34" charset="0"/>
              </a:rPr>
              <a:t>13C-NMR spectral data indicate in all the complexes downfield or up field chemical shifts are obtained for the carbon resonances adjacent to the assumed coordination sites while </a:t>
            </a:r>
            <a:r>
              <a:rPr lang="en-US" sz="1700" dirty="0" err="1">
                <a:latin typeface="Calibri" pitchFamily="34" charset="0"/>
                <a:cs typeface="Calibri" pitchFamily="34" charset="0"/>
              </a:rPr>
              <a:t>theothers</a:t>
            </a:r>
            <a:r>
              <a:rPr lang="en-US" sz="1700" dirty="0">
                <a:latin typeface="Calibri" pitchFamily="34" charset="0"/>
                <a:cs typeface="Calibri" pitchFamily="34" charset="0"/>
              </a:rPr>
              <a:t> remain essentially unchanged. The affected carbon resonances in the ligands are shifted or absent, supports coordination. </a:t>
            </a:r>
            <a:endParaRPr lang="en-US" sz="1700" dirty="0" smtClean="0">
              <a:latin typeface="Calibri" pitchFamily="34" charset="0"/>
              <a:cs typeface="Calibri" pitchFamily="34" charset="0"/>
            </a:endParaRPr>
          </a:p>
          <a:p>
            <a:pPr algn="just">
              <a:spcAft>
                <a:spcPts val="800"/>
              </a:spcAft>
            </a:pPr>
            <a:endParaRPr lang="en-US" sz="1700" dirty="0">
              <a:latin typeface="Calibri" pitchFamily="34" charset="0"/>
              <a:cs typeface="Calibri" pitchFamily="34" charset="0"/>
            </a:endParaRPr>
          </a:p>
          <a:p>
            <a:pPr algn="just">
              <a:spcAft>
                <a:spcPts val="800"/>
              </a:spcAft>
            </a:pPr>
            <a:r>
              <a:rPr lang="en-US" sz="1700" dirty="0">
                <a:latin typeface="Calibri" pitchFamily="34" charset="0"/>
                <a:cs typeface="Calibri" pitchFamily="34" charset="0"/>
              </a:rPr>
              <a:t>All the metal complexes are stable at room temperature non hygroscopic, sparingly soluble in methanol or ethanol and fairly soluble in DMSO. The analytical data for ligand and metal chelates are consistent with their proposed molecular formulae</a:t>
            </a:r>
            <a:r>
              <a:rPr lang="en-US" sz="1700" dirty="0" smtClean="0">
                <a:latin typeface="Calibri" pitchFamily="34" charset="0"/>
                <a:cs typeface="Calibri" pitchFamily="34" charset="0"/>
              </a:rPr>
              <a:t>.</a:t>
            </a:r>
          </a:p>
          <a:p>
            <a:pPr algn="just">
              <a:spcAft>
                <a:spcPts val="800"/>
              </a:spcAft>
            </a:pPr>
            <a:endParaRPr lang="en-US" sz="1700" dirty="0">
              <a:latin typeface="Calibri" pitchFamily="34" charset="0"/>
              <a:cs typeface="Calibri" pitchFamily="34" charset="0"/>
            </a:endParaRPr>
          </a:p>
          <a:p>
            <a:pPr algn="just">
              <a:spcAft>
                <a:spcPts val="800"/>
              </a:spcAft>
            </a:pPr>
            <a:r>
              <a:rPr lang="en-US" sz="1700" dirty="0" smtClean="0">
                <a:latin typeface="Calibri" pitchFamily="34" charset="0"/>
                <a:cs typeface="Calibri" pitchFamily="34" charset="0"/>
              </a:rPr>
              <a:t>The </a:t>
            </a:r>
            <a:r>
              <a:rPr lang="en-US" sz="1700" dirty="0">
                <a:latin typeface="Calibri" pitchFamily="34" charset="0"/>
                <a:cs typeface="Calibri" pitchFamily="34" charset="0"/>
              </a:rPr>
              <a:t>signal at 11.90ppm in the spectrum of ligand due to 2, NH is present in most of the complexes with down field shifts (11.40, 11.43, 11.63) and with an up field shift for one complex (12.41) probably indicating a change in the nature of NH resonance. complexes </a:t>
            </a:r>
            <a:r>
              <a:rPr lang="en-US" sz="1700" dirty="0" smtClean="0">
                <a:latin typeface="Calibri" pitchFamily="34" charset="0"/>
                <a:cs typeface="Calibri" pitchFamily="34" charset="0"/>
              </a:rPr>
              <a:t>.</a:t>
            </a:r>
          </a:p>
          <a:p>
            <a:pPr algn="just">
              <a:spcAft>
                <a:spcPts val="800"/>
              </a:spcAft>
            </a:pPr>
            <a:endParaRPr lang="en-US" sz="1700" dirty="0">
              <a:latin typeface="Calibri" pitchFamily="34" charset="0"/>
              <a:cs typeface="Calibri" pitchFamily="34" charset="0"/>
            </a:endParaRPr>
          </a:p>
          <a:p>
            <a:pPr algn="just">
              <a:spcAft>
                <a:spcPts val="800"/>
              </a:spcAft>
            </a:pPr>
            <a:r>
              <a:rPr lang="en-US" sz="1700" dirty="0">
                <a:latin typeface="Calibri" pitchFamily="34" charset="0"/>
                <a:cs typeface="Calibri" pitchFamily="34" charset="0"/>
              </a:rPr>
              <a:t>The signal at 11.90ppm in the spectrum of ligand due to 2, NH is present in most of the complexes with down field shifts (11.40, 11.43, 11.63) and with an up field shift for one complex (12.41) probably indicating a change in the nature of NH resonance.</a:t>
            </a:r>
          </a:p>
          <a:p>
            <a:pPr algn="just">
              <a:spcAft>
                <a:spcPts val="800"/>
              </a:spcAft>
            </a:pPr>
            <a:endParaRPr lang="en-US" sz="1700" dirty="0">
              <a:latin typeface="Calibri" pitchFamily="34" charset="0"/>
              <a:cs typeface="Calibri" pitchFamily="34" charset="0"/>
            </a:endParaRPr>
          </a:p>
        </p:txBody>
      </p:sp>
    </p:spTree>
    <p:extLst>
      <p:ext uri="{BB962C8B-B14F-4D97-AF65-F5344CB8AC3E}">
        <p14:creationId xmlns="" xmlns:p14="http://schemas.microsoft.com/office/powerpoint/2010/main" val="3559235885"/>
      </p:ext>
    </p:extLst>
  </p:cSld>
  <p:clrMapOvr>
    <a:masterClrMapping/>
  </p:clrMapOvr>
  <p:transition spd="slow">
    <p:sndAc>
      <p:stSnd>
        <p:snd r:embed="rId2" name="explode.wav"/>
      </p:stSnd>
    </p:sndAc>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 xmlns:a14="http://schemas.microsoft.com/office/drawing/2010/main" val="0"/>
              </a:ext>
            </a:extLst>
          </a:blip>
          <a:srcRect l="2595" t="3079" r="10446" b="3760"/>
          <a:stretch/>
        </p:blipFill>
        <p:spPr>
          <a:xfrm>
            <a:off x="1421606" y="847917"/>
            <a:ext cx="7391400" cy="4598259"/>
          </a:xfrm>
          <a:prstGeom prst="roundRect">
            <a:avLst>
              <a:gd name="adj" fmla="val 8594"/>
            </a:avLst>
          </a:prstGeom>
          <a:solidFill>
            <a:srgbClr val="FFFFFF">
              <a:shade val="85000"/>
            </a:srgbClr>
          </a:solidFill>
          <a:ln>
            <a:solidFill>
              <a:srgbClr val="0070C0"/>
            </a:solidFill>
            <a:prstDash val="dash"/>
          </a:ln>
          <a:effectLst>
            <a:reflection blurRad="12700" stA="38000" endPos="28000" dist="5000" dir="5400000" sy="-100000" algn="bl" rotWithShape="0"/>
          </a:effectLst>
        </p:spPr>
      </p:pic>
    </p:spTree>
    <p:extLst>
      <p:ext uri="{BB962C8B-B14F-4D97-AF65-F5344CB8AC3E}">
        <p14:creationId xmlns="" xmlns:p14="http://schemas.microsoft.com/office/powerpoint/2010/main" val="2513842984"/>
      </p:ext>
    </p:extLst>
  </p:cSld>
  <p:clrMapOvr>
    <a:masterClrMapping/>
  </p:clrMapOvr>
  <p:transition spd="slow">
    <p:sndAc>
      <p:stSnd>
        <p:snd r:embed="rId2" name="explode.wav"/>
      </p:stSnd>
    </p:sndAc>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02594" y="6705600"/>
            <a:ext cx="9376997" cy="473206"/>
          </a:xfrm>
          <a:prstGeom prst="rect">
            <a:avLst/>
          </a:prstGeom>
        </p:spPr>
        <p:txBody>
          <a:bodyPr wrap="square">
            <a:spAutoFit/>
          </a:bodyPr>
          <a:lstStyle/>
          <a:p>
            <a:pPr algn="just">
              <a:lnSpc>
                <a:spcPct val="150000"/>
              </a:lnSpc>
              <a:spcAft>
                <a:spcPts val="800"/>
              </a:spcAft>
            </a:pPr>
            <a:endParaRPr lang="en-IN" dirty="0"/>
          </a:p>
        </p:txBody>
      </p:sp>
      <p:sp>
        <p:nvSpPr>
          <p:cNvPr id="4" name="Rectangle 3"/>
          <p:cNvSpPr/>
          <p:nvPr/>
        </p:nvSpPr>
        <p:spPr>
          <a:xfrm>
            <a:off x="278606" y="422067"/>
            <a:ext cx="9489098" cy="5570756"/>
          </a:xfrm>
          <a:prstGeom prst="rect">
            <a:avLst/>
          </a:prstGeom>
        </p:spPr>
        <p:txBody>
          <a:bodyPr wrap="square">
            <a:spAutoFit/>
          </a:bodyPr>
          <a:lstStyle/>
          <a:p>
            <a:pPr>
              <a:lnSpc>
                <a:spcPct val="150000"/>
              </a:lnSpc>
              <a:spcAft>
                <a:spcPts val="800"/>
              </a:spcAft>
            </a:pPr>
            <a:r>
              <a:rPr lang="en-US" b="1" dirty="0" smtClean="0">
                <a:solidFill>
                  <a:srgbClr val="0070C0"/>
                </a:solidFill>
                <a:latin typeface="Calibri" pitchFamily="34" charset="0"/>
                <a:ea typeface="Calibri" panose="020F0502020204030204" pitchFamily="34" charset="0"/>
                <a:cs typeface="Calibri" pitchFamily="34" charset="0"/>
              </a:rPr>
              <a:t>Magnetic </a:t>
            </a:r>
            <a:r>
              <a:rPr lang="en-US" b="1" dirty="0">
                <a:solidFill>
                  <a:srgbClr val="0070C0"/>
                </a:solidFill>
                <a:latin typeface="Calibri" pitchFamily="34" charset="0"/>
                <a:ea typeface="Calibri" panose="020F0502020204030204" pitchFamily="34" charset="0"/>
                <a:cs typeface="Calibri" pitchFamily="34" charset="0"/>
              </a:rPr>
              <a:t>studies:</a:t>
            </a:r>
          </a:p>
          <a:p>
            <a:pPr>
              <a:spcAft>
                <a:spcPts val="800"/>
              </a:spcAft>
            </a:pPr>
            <a:r>
              <a:rPr lang="en-US" sz="1700" dirty="0" smtClean="0">
                <a:latin typeface="Calibri" pitchFamily="34" charset="0"/>
                <a:ea typeface="Calibri" panose="020F0502020204030204" pitchFamily="34" charset="0"/>
                <a:cs typeface="Calibri" pitchFamily="34" charset="0"/>
              </a:rPr>
              <a:t>The </a:t>
            </a:r>
            <a:r>
              <a:rPr lang="en-US" sz="1700" dirty="0">
                <a:latin typeface="Calibri" pitchFamily="34" charset="0"/>
                <a:ea typeface="Calibri" panose="020F0502020204030204" pitchFamily="34" charset="0"/>
                <a:cs typeface="Calibri" pitchFamily="34" charset="0"/>
              </a:rPr>
              <a:t>magnetic moments of metal complexes are found to be subnormal, which may be attributed to the presence of magnetically coupled metal centers in </a:t>
            </a:r>
            <a:r>
              <a:rPr lang="en-US" sz="1700" dirty="0" err="1">
                <a:latin typeface="Calibri" pitchFamily="34" charset="0"/>
                <a:ea typeface="Calibri" pitchFamily="34" charset="0"/>
                <a:cs typeface="Calibri" pitchFamily="34" charset="0"/>
              </a:rPr>
              <a:t>Dimeric</a:t>
            </a:r>
            <a:r>
              <a:rPr lang="en-US" sz="1700" dirty="0">
                <a:latin typeface="Calibri" pitchFamily="34" charset="0"/>
                <a:ea typeface="Calibri" pitchFamily="34" charset="0"/>
                <a:cs typeface="Calibri" pitchFamily="34" charset="0"/>
              </a:rPr>
              <a:t> complexes</a:t>
            </a:r>
            <a:r>
              <a:rPr lang="en-US" sz="1700" dirty="0" smtClean="0">
                <a:latin typeface="Calibri" pitchFamily="34" charset="0"/>
                <a:ea typeface="Calibri" pitchFamily="34" charset="0"/>
                <a:cs typeface="Calibri" pitchFamily="34" charset="0"/>
              </a:rPr>
              <a:t>.</a:t>
            </a:r>
            <a:br>
              <a:rPr lang="en-US" sz="1700" dirty="0" smtClean="0">
                <a:latin typeface="Calibri" pitchFamily="34" charset="0"/>
                <a:ea typeface="Calibri" pitchFamily="34" charset="0"/>
                <a:cs typeface="Calibri" pitchFamily="34" charset="0"/>
              </a:rPr>
            </a:br>
            <a:endParaRPr lang="en-US" sz="1700" dirty="0" smtClean="0">
              <a:latin typeface="Calibri" pitchFamily="34" charset="0"/>
              <a:ea typeface="Calibri" pitchFamily="34" charset="0"/>
              <a:cs typeface="Calibri" pitchFamily="34" charset="0"/>
            </a:endParaRPr>
          </a:p>
          <a:p>
            <a:pPr>
              <a:spcAft>
                <a:spcPts val="800"/>
              </a:spcAft>
            </a:pPr>
            <a:r>
              <a:rPr lang="en-US" sz="1700" dirty="0" smtClean="0">
                <a:latin typeface="Calibri" pitchFamily="34" charset="0"/>
                <a:ea typeface="Calibri" pitchFamily="34" charset="0"/>
                <a:cs typeface="Calibri" pitchFamily="34" charset="0"/>
              </a:rPr>
              <a:t>Biological </a:t>
            </a:r>
            <a:r>
              <a:rPr lang="en-US" sz="1700" dirty="0">
                <a:latin typeface="Calibri" pitchFamily="34" charset="0"/>
                <a:ea typeface="Calibri" pitchFamily="34" charset="0"/>
                <a:cs typeface="Calibri" pitchFamily="34" charset="0"/>
              </a:rPr>
              <a:t>Studies: The bioactivity of </a:t>
            </a:r>
            <a:r>
              <a:rPr lang="en-US" sz="1700" dirty="0" err="1">
                <a:latin typeface="Calibri" pitchFamily="34" charset="0"/>
                <a:ea typeface="Calibri" pitchFamily="34" charset="0"/>
                <a:cs typeface="Calibri" pitchFamily="34" charset="0"/>
              </a:rPr>
              <a:t>Quercetin</a:t>
            </a:r>
            <a:r>
              <a:rPr lang="en-US" sz="1700" dirty="0">
                <a:latin typeface="Calibri" pitchFamily="34" charset="0"/>
                <a:ea typeface="Calibri" pitchFamily="34" charset="0"/>
                <a:cs typeface="Calibri" pitchFamily="34" charset="0"/>
              </a:rPr>
              <a:t> derivatives and its impact and human health is still at the developmental stage. Research into the biological properties have found that the Flavonoid derivatives are popular as Antioxidants. As a result, </a:t>
            </a:r>
            <a:r>
              <a:rPr lang="en-US" sz="1700" dirty="0" err="1">
                <a:latin typeface="Calibri" pitchFamily="34" charset="0"/>
                <a:ea typeface="Calibri" pitchFamily="34" charset="0"/>
                <a:cs typeface="Calibri" pitchFamily="34" charset="0"/>
              </a:rPr>
              <a:t>Quercetin</a:t>
            </a:r>
            <a:r>
              <a:rPr lang="en-US" sz="1700" dirty="0">
                <a:latin typeface="Calibri" pitchFamily="34" charset="0"/>
                <a:ea typeface="Calibri" pitchFamily="34" charset="0"/>
                <a:cs typeface="Calibri" pitchFamily="34" charset="0"/>
              </a:rPr>
              <a:t> derivatives are utilized as ligands for the </a:t>
            </a:r>
            <a:r>
              <a:rPr lang="en-US" sz="1700" dirty="0" err="1">
                <a:latin typeface="Calibri" pitchFamily="34" charset="0"/>
                <a:ea typeface="Calibri" pitchFamily="34" charset="0"/>
                <a:cs typeface="Calibri" pitchFamily="34" charset="0"/>
              </a:rPr>
              <a:t>complexation</a:t>
            </a:r>
            <a:r>
              <a:rPr lang="en-US" sz="1700" dirty="0">
                <a:latin typeface="Calibri" pitchFamily="34" charset="0"/>
                <a:ea typeface="Calibri" pitchFamily="34" charset="0"/>
                <a:cs typeface="Calibri" pitchFamily="34" charset="0"/>
              </a:rPr>
              <a:t> with transitional metal. </a:t>
            </a:r>
            <a:r>
              <a:rPr lang="en-US" sz="1700" dirty="0" smtClean="0">
                <a:latin typeface="Calibri" pitchFamily="34" charset="0"/>
                <a:ea typeface="Calibri" pitchFamily="34" charset="0"/>
                <a:cs typeface="Calibri" pitchFamily="34" charset="0"/>
              </a:rPr>
              <a:t/>
            </a:r>
            <a:br>
              <a:rPr lang="en-US" sz="1700" dirty="0" smtClean="0">
                <a:latin typeface="Calibri" pitchFamily="34" charset="0"/>
                <a:ea typeface="Calibri" pitchFamily="34" charset="0"/>
                <a:cs typeface="Calibri" pitchFamily="34" charset="0"/>
              </a:rPr>
            </a:br>
            <a:endParaRPr lang="en-US" sz="1700" dirty="0" smtClean="0">
              <a:latin typeface="Calibri" pitchFamily="34" charset="0"/>
              <a:ea typeface="Calibri" pitchFamily="34" charset="0"/>
              <a:cs typeface="Calibri" pitchFamily="34" charset="0"/>
            </a:endParaRPr>
          </a:p>
          <a:p>
            <a:pPr>
              <a:spcAft>
                <a:spcPts val="800"/>
              </a:spcAft>
            </a:pPr>
            <a:r>
              <a:rPr lang="en-US" sz="1700" dirty="0" smtClean="0">
                <a:latin typeface="Calibri" pitchFamily="34" charset="0"/>
                <a:ea typeface="Calibri" pitchFamily="34" charset="0"/>
                <a:cs typeface="Calibri" pitchFamily="34" charset="0"/>
              </a:rPr>
              <a:t>The </a:t>
            </a:r>
            <a:r>
              <a:rPr lang="en-US" sz="1700" dirty="0">
                <a:latin typeface="Calibri" pitchFamily="34" charset="0"/>
                <a:ea typeface="Calibri" pitchFamily="34" charset="0"/>
                <a:cs typeface="Calibri" pitchFamily="34" charset="0"/>
              </a:rPr>
              <a:t>uniform complexes with highly advance spectroscopic, X-ray diffraction and other techniques and also to test the compounds for their potential use an Anti-cancer, using mammalian cell lines and </a:t>
            </a:r>
            <a:r>
              <a:rPr lang="en-US" sz="1700" dirty="0" err="1">
                <a:latin typeface="Calibri" pitchFamily="34" charset="0"/>
                <a:ea typeface="Calibri" pitchFamily="34" charset="0"/>
                <a:cs typeface="Calibri" pitchFamily="34" charset="0"/>
              </a:rPr>
              <a:t>micemodel</a:t>
            </a:r>
            <a:r>
              <a:rPr lang="en-US" sz="1700" dirty="0">
                <a:latin typeface="Calibri" pitchFamily="34" charset="0"/>
                <a:ea typeface="Calibri" pitchFamily="34" charset="0"/>
                <a:cs typeface="Calibri" pitchFamily="34" charset="0"/>
              </a:rPr>
              <a:t>. </a:t>
            </a:r>
            <a:r>
              <a:rPr lang="en-US" sz="1700" dirty="0" smtClean="0">
                <a:latin typeface="Calibri" pitchFamily="34" charset="0"/>
                <a:ea typeface="Calibri" pitchFamily="34" charset="0"/>
                <a:cs typeface="Calibri" pitchFamily="34" charset="0"/>
              </a:rPr>
              <a:t/>
            </a:r>
            <a:br>
              <a:rPr lang="en-US" sz="1700" dirty="0" smtClean="0">
                <a:latin typeface="Calibri" pitchFamily="34" charset="0"/>
                <a:ea typeface="Calibri" pitchFamily="34" charset="0"/>
                <a:cs typeface="Calibri" pitchFamily="34" charset="0"/>
              </a:rPr>
            </a:br>
            <a:endParaRPr lang="en-US" sz="1700" dirty="0" smtClean="0">
              <a:latin typeface="Calibri" pitchFamily="34" charset="0"/>
              <a:ea typeface="Calibri" pitchFamily="34" charset="0"/>
              <a:cs typeface="Calibri" pitchFamily="34" charset="0"/>
            </a:endParaRPr>
          </a:p>
          <a:p>
            <a:pPr>
              <a:spcAft>
                <a:spcPts val="800"/>
              </a:spcAft>
            </a:pPr>
            <a:r>
              <a:rPr lang="en-US" sz="1700" dirty="0" smtClean="0">
                <a:latin typeface="Calibri" pitchFamily="34" charset="0"/>
                <a:ea typeface="Calibri" pitchFamily="34" charset="0"/>
                <a:cs typeface="Calibri" pitchFamily="34" charset="0"/>
              </a:rPr>
              <a:t>It </a:t>
            </a:r>
            <a:r>
              <a:rPr lang="en-US" sz="1700" dirty="0">
                <a:latin typeface="Calibri" pitchFamily="34" charset="0"/>
                <a:ea typeface="Calibri" pitchFamily="34" charset="0"/>
                <a:cs typeface="Calibri" pitchFamily="34" charset="0"/>
              </a:rPr>
              <a:t>is common knowledge that metabolic modification of QTSC derivatives alters their antioxidant </a:t>
            </a:r>
            <a:r>
              <a:rPr lang="en-US" sz="1700" dirty="0" smtClean="0">
                <a:latin typeface="Calibri" pitchFamily="34" charset="0"/>
                <a:ea typeface="Calibri" pitchFamily="34" charset="0"/>
                <a:cs typeface="Calibri" pitchFamily="34" charset="0"/>
              </a:rPr>
              <a:t>properties. A </a:t>
            </a:r>
            <a:r>
              <a:rPr lang="en-US" sz="1700" dirty="0">
                <a:latin typeface="Calibri" pitchFamily="34" charset="0"/>
                <a:ea typeface="Calibri" pitchFamily="34" charset="0"/>
                <a:cs typeface="Calibri" pitchFamily="34" charset="0"/>
              </a:rPr>
              <a:t>human body needs these substances to absorb and use vitamin-C. </a:t>
            </a:r>
            <a:endParaRPr lang="en-US" sz="1700" dirty="0" smtClean="0">
              <a:latin typeface="Calibri" pitchFamily="34" charset="0"/>
              <a:ea typeface="Calibri" pitchFamily="34" charset="0"/>
              <a:cs typeface="Calibri" pitchFamily="34" charset="0"/>
            </a:endParaRPr>
          </a:p>
          <a:p>
            <a:pPr>
              <a:spcAft>
                <a:spcPts val="800"/>
              </a:spcAft>
            </a:pPr>
            <a:endParaRPr lang="en-US" sz="1700" dirty="0">
              <a:latin typeface="Calibri" pitchFamily="34" charset="0"/>
              <a:ea typeface="Calibri" pitchFamily="34" charset="0"/>
              <a:cs typeface="Calibri" pitchFamily="34" charset="0"/>
            </a:endParaRPr>
          </a:p>
          <a:p>
            <a:pPr>
              <a:spcAft>
                <a:spcPts val="800"/>
              </a:spcAft>
            </a:pPr>
            <a:r>
              <a:rPr lang="en-US" sz="1700" dirty="0">
                <a:latin typeface="Calibri" pitchFamily="34" charset="0"/>
                <a:ea typeface="Calibri" pitchFamily="34" charset="0"/>
                <a:cs typeface="Calibri" pitchFamily="34" charset="0"/>
              </a:rPr>
              <a:t>We have also found that QTSC </a:t>
            </a:r>
            <a:r>
              <a:rPr lang="en-US" sz="1700" dirty="0" err="1">
                <a:latin typeface="Calibri" pitchFamily="34" charset="0"/>
                <a:ea typeface="Calibri" pitchFamily="34" charset="0"/>
                <a:cs typeface="Calibri" pitchFamily="34" charset="0"/>
              </a:rPr>
              <a:t>Pd</a:t>
            </a:r>
            <a:r>
              <a:rPr lang="en-US" sz="1700" dirty="0">
                <a:latin typeface="Calibri" pitchFamily="34" charset="0"/>
                <a:ea typeface="Calibri" pitchFamily="34" charset="0"/>
                <a:cs typeface="Calibri" pitchFamily="34" charset="0"/>
              </a:rPr>
              <a:t>(II)complex and </a:t>
            </a:r>
            <a:r>
              <a:rPr lang="en-US" sz="1700" dirty="0" err="1">
                <a:latin typeface="Calibri" pitchFamily="34" charset="0"/>
                <a:ea typeface="Calibri" pitchFamily="34" charset="0"/>
                <a:cs typeface="Calibri" pitchFamily="34" charset="0"/>
              </a:rPr>
              <a:t>Rutin</a:t>
            </a:r>
            <a:r>
              <a:rPr lang="en-US" sz="1700" dirty="0">
                <a:latin typeface="Calibri" pitchFamily="34" charset="0"/>
                <a:ea typeface="Calibri" pitchFamily="34" charset="0"/>
                <a:cs typeface="Calibri" pitchFamily="34" charset="0"/>
              </a:rPr>
              <a:t> contribute to the relaxation of smooth muscles in mammals. Similar properties were observed in </a:t>
            </a:r>
            <a:r>
              <a:rPr lang="en-US" sz="1700" dirty="0" err="1">
                <a:latin typeface="Calibri" pitchFamily="34" charset="0"/>
                <a:ea typeface="Calibri" pitchFamily="34" charset="0"/>
                <a:cs typeface="Calibri" pitchFamily="34" charset="0"/>
              </a:rPr>
              <a:t>methoxyl</a:t>
            </a:r>
            <a:r>
              <a:rPr lang="en-US" sz="1700" dirty="0">
                <a:latin typeface="Calibri" pitchFamily="34" charset="0"/>
                <a:ea typeface="Calibri" pitchFamily="34" charset="0"/>
                <a:cs typeface="Calibri" pitchFamily="34" charset="0"/>
              </a:rPr>
              <a:t> derivatives of </a:t>
            </a:r>
            <a:r>
              <a:rPr lang="en-US" sz="1700" dirty="0" err="1">
                <a:latin typeface="Calibri" pitchFamily="34" charset="0"/>
                <a:ea typeface="Calibri" pitchFamily="34" charset="0"/>
                <a:cs typeface="Calibri" pitchFamily="34" charset="0"/>
              </a:rPr>
              <a:t>Quercetin</a:t>
            </a:r>
            <a:r>
              <a:rPr lang="en-US" sz="1700" dirty="0">
                <a:latin typeface="Calibri" pitchFamily="34" charset="0"/>
                <a:ea typeface="Calibri" pitchFamily="34" charset="0"/>
                <a:cs typeface="Calibri" pitchFamily="34" charset="0"/>
              </a:rPr>
              <a:t>. Due to its Antioxidant activity, </a:t>
            </a:r>
            <a:r>
              <a:rPr lang="en-US" sz="1700" dirty="0" err="1">
                <a:latin typeface="Calibri" pitchFamily="34" charset="0"/>
                <a:ea typeface="Calibri" pitchFamily="34" charset="0"/>
                <a:cs typeface="Calibri" pitchFamily="34" charset="0"/>
              </a:rPr>
              <a:t>rutin</a:t>
            </a:r>
            <a:r>
              <a:rPr lang="en-US" sz="1700" dirty="0">
                <a:latin typeface="Calibri" pitchFamily="34" charset="0"/>
                <a:ea typeface="Calibri" pitchFamily="34" charset="0"/>
                <a:cs typeface="Calibri" pitchFamily="34" charset="0"/>
              </a:rPr>
              <a:t> protects liver cells and suppresses hemoglobin oxidation</a:t>
            </a:r>
            <a:r>
              <a:rPr lang="en-US" sz="1700" dirty="0" smtClean="0">
                <a:latin typeface="Calibri" pitchFamily="34" charset="0"/>
                <a:ea typeface="Calibri" pitchFamily="34" charset="0"/>
                <a:cs typeface="Calibri" pitchFamily="34" charset="0"/>
              </a:rPr>
              <a:t>.</a:t>
            </a:r>
            <a:endParaRPr lang="en-US" sz="1700" dirty="0">
              <a:latin typeface="Calibri" pitchFamily="34" charset="0"/>
              <a:ea typeface="Calibri" pitchFamily="34" charset="0"/>
              <a:cs typeface="Calibri" pitchFamily="34" charset="0"/>
            </a:endParaRPr>
          </a:p>
        </p:txBody>
      </p:sp>
    </p:spTree>
    <p:extLst>
      <p:ext uri="{BB962C8B-B14F-4D97-AF65-F5344CB8AC3E}">
        <p14:creationId xmlns="" xmlns:p14="http://schemas.microsoft.com/office/powerpoint/2010/main" val="2585703755"/>
      </p:ext>
    </p:extLst>
  </p:cSld>
  <p:clrMapOvr>
    <a:masterClrMapping/>
  </p:clrMapOvr>
  <p:transition spd="slow">
    <p:sndAc>
      <p:stSnd>
        <p:snd r:embed="rId2" name="explode.wav"/>
      </p:stSnd>
    </p:sndAc>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78606" y="422067"/>
            <a:ext cx="9489098" cy="6114494"/>
          </a:xfrm>
          <a:prstGeom prst="rect">
            <a:avLst/>
          </a:prstGeom>
        </p:spPr>
        <p:txBody>
          <a:bodyPr wrap="square">
            <a:spAutoFit/>
          </a:bodyPr>
          <a:lstStyle/>
          <a:p>
            <a:pPr>
              <a:spcAft>
                <a:spcPts val="800"/>
              </a:spcAft>
            </a:pPr>
            <a:r>
              <a:rPr lang="en-US" sz="1700" dirty="0" err="1">
                <a:solidFill>
                  <a:schemeClr val="tx1">
                    <a:lumMod val="95000"/>
                    <a:lumOff val="5000"/>
                  </a:schemeClr>
                </a:solidFill>
                <a:latin typeface="Calibri" pitchFamily="34" charset="0"/>
                <a:ea typeface="Calibri" panose="020F0502020204030204" pitchFamily="34" charset="0"/>
                <a:cs typeface="Calibri" pitchFamily="34" charset="0"/>
              </a:rPr>
              <a:t>Rutin</a:t>
            </a:r>
            <a:r>
              <a:rPr lang="en-US" sz="1700" dirty="0">
                <a:solidFill>
                  <a:schemeClr val="tx1">
                    <a:lumMod val="95000"/>
                    <a:lumOff val="5000"/>
                  </a:schemeClr>
                </a:solidFill>
                <a:latin typeface="Calibri" pitchFamily="34" charset="0"/>
                <a:ea typeface="Calibri" panose="020F0502020204030204" pitchFamily="34" charset="0"/>
                <a:cs typeface="Calibri" pitchFamily="34" charset="0"/>
              </a:rPr>
              <a:t> has also Anti-inflammatory properties, which are displayed mostly in respect of chronic diseases. When administered to rats, </a:t>
            </a:r>
            <a:r>
              <a:rPr lang="en-US" sz="1700" dirty="0" err="1">
                <a:solidFill>
                  <a:schemeClr val="tx1">
                    <a:lumMod val="95000"/>
                    <a:lumOff val="5000"/>
                  </a:schemeClr>
                </a:solidFill>
                <a:latin typeface="Calibri" pitchFamily="34" charset="0"/>
                <a:ea typeface="Calibri" panose="020F0502020204030204" pitchFamily="34" charset="0"/>
                <a:cs typeface="Calibri" pitchFamily="34" charset="0"/>
              </a:rPr>
              <a:t>rutin</a:t>
            </a:r>
            <a:r>
              <a:rPr lang="en-US" sz="1700" dirty="0">
                <a:solidFill>
                  <a:schemeClr val="tx1">
                    <a:lumMod val="95000"/>
                    <a:lumOff val="5000"/>
                  </a:schemeClr>
                </a:solidFill>
                <a:latin typeface="Calibri" pitchFamily="34" charset="0"/>
                <a:ea typeface="Calibri" panose="020F0502020204030204" pitchFamily="34" charset="0"/>
                <a:cs typeface="Calibri" pitchFamily="34" charset="0"/>
              </a:rPr>
              <a:t> has also been found to display chemo preventive properties, acting as an agent blocking carcinogenesis induced by heterocyclic amines</a:t>
            </a:r>
            <a:r>
              <a:rPr lang="en-US" sz="1700" dirty="0" smtClean="0">
                <a:solidFill>
                  <a:schemeClr val="tx1">
                    <a:lumMod val="95000"/>
                    <a:lumOff val="5000"/>
                  </a:schemeClr>
                </a:solidFill>
                <a:latin typeface="Calibri" pitchFamily="34" charset="0"/>
                <a:ea typeface="Calibri" panose="020F0502020204030204" pitchFamily="34" charset="0"/>
                <a:cs typeface="Calibri" pitchFamily="34" charset="0"/>
              </a:rPr>
              <a:t>.</a:t>
            </a:r>
            <a:br>
              <a:rPr lang="en-US" sz="1700" dirty="0" smtClean="0">
                <a:solidFill>
                  <a:schemeClr val="tx1">
                    <a:lumMod val="95000"/>
                    <a:lumOff val="5000"/>
                  </a:schemeClr>
                </a:solidFill>
                <a:latin typeface="Calibri" pitchFamily="34" charset="0"/>
                <a:ea typeface="Calibri" panose="020F0502020204030204" pitchFamily="34" charset="0"/>
                <a:cs typeface="Calibri" pitchFamily="34" charset="0"/>
              </a:rPr>
            </a:br>
            <a:endParaRPr lang="en-US" sz="1700" dirty="0">
              <a:solidFill>
                <a:schemeClr val="tx1">
                  <a:lumMod val="95000"/>
                  <a:lumOff val="5000"/>
                </a:schemeClr>
              </a:solidFill>
              <a:latin typeface="Calibri" pitchFamily="34" charset="0"/>
              <a:ea typeface="Calibri" panose="020F0502020204030204" pitchFamily="34" charset="0"/>
              <a:cs typeface="Calibri" pitchFamily="34" charset="0"/>
            </a:endParaRPr>
          </a:p>
          <a:p>
            <a:pPr>
              <a:spcAft>
                <a:spcPts val="800"/>
              </a:spcAft>
            </a:pPr>
            <a:r>
              <a:rPr lang="en-US" sz="1700" dirty="0" smtClean="0">
                <a:solidFill>
                  <a:schemeClr val="tx1">
                    <a:lumMod val="95000"/>
                    <a:lumOff val="5000"/>
                  </a:schemeClr>
                </a:solidFill>
                <a:latin typeface="Calibri" pitchFamily="34" charset="0"/>
                <a:ea typeface="Calibri" panose="020F0502020204030204" pitchFamily="34" charset="0"/>
                <a:cs typeface="Calibri" pitchFamily="34" charset="0"/>
              </a:rPr>
              <a:t>The </a:t>
            </a:r>
            <a:r>
              <a:rPr lang="en-US" sz="1700" dirty="0">
                <a:solidFill>
                  <a:schemeClr val="tx1">
                    <a:lumMod val="95000"/>
                    <a:lumOff val="5000"/>
                  </a:schemeClr>
                </a:solidFill>
                <a:latin typeface="Calibri" pitchFamily="34" charset="0"/>
                <a:ea typeface="Calibri" panose="020F0502020204030204" pitchFamily="34" charset="0"/>
                <a:cs typeface="Calibri" pitchFamily="34" charset="0"/>
              </a:rPr>
              <a:t>Formulae of the complexes could be written as: [ML] n Where M = </a:t>
            </a:r>
            <a:r>
              <a:rPr lang="en-US" sz="1700" dirty="0" err="1">
                <a:solidFill>
                  <a:schemeClr val="tx1">
                    <a:lumMod val="95000"/>
                    <a:lumOff val="5000"/>
                  </a:schemeClr>
                </a:solidFill>
                <a:latin typeface="Calibri" pitchFamily="34" charset="0"/>
                <a:ea typeface="Calibri" panose="020F0502020204030204" pitchFamily="34" charset="0"/>
                <a:cs typeface="Calibri" pitchFamily="34" charset="0"/>
              </a:rPr>
              <a:t>Pd</a:t>
            </a:r>
            <a:r>
              <a:rPr lang="en-US" sz="1700" dirty="0">
                <a:solidFill>
                  <a:schemeClr val="tx1">
                    <a:lumMod val="95000"/>
                    <a:lumOff val="5000"/>
                  </a:schemeClr>
                </a:solidFill>
                <a:latin typeface="Calibri" pitchFamily="34" charset="0"/>
                <a:ea typeface="Calibri" panose="020F0502020204030204" pitchFamily="34" charset="0"/>
                <a:cs typeface="Calibri" pitchFamily="34" charset="0"/>
              </a:rPr>
              <a:t>(II) : L=QTSC All complexes show much enhanced nuclease activity in the presence of oxidant, which may be due to free radical reaction (OH*) with DNA</a:t>
            </a:r>
            <a:r>
              <a:rPr lang="en-US" sz="1700" dirty="0" smtClean="0">
                <a:solidFill>
                  <a:schemeClr val="tx1">
                    <a:lumMod val="95000"/>
                    <a:lumOff val="5000"/>
                  </a:schemeClr>
                </a:solidFill>
                <a:latin typeface="Calibri" pitchFamily="34" charset="0"/>
                <a:ea typeface="Calibri" panose="020F0502020204030204" pitchFamily="34" charset="0"/>
                <a:cs typeface="Calibri" pitchFamily="34" charset="0"/>
              </a:rPr>
              <a:t>.</a:t>
            </a:r>
            <a:br>
              <a:rPr lang="en-US" sz="1700" dirty="0" smtClean="0">
                <a:solidFill>
                  <a:schemeClr val="tx1">
                    <a:lumMod val="95000"/>
                    <a:lumOff val="5000"/>
                  </a:schemeClr>
                </a:solidFill>
                <a:latin typeface="Calibri" pitchFamily="34" charset="0"/>
                <a:ea typeface="Calibri" panose="020F0502020204030204" pitchFamily="34" charset="0"/>
                <a:cs typeface="Calibri" pitchFamily="34" charset="0"/>
              </a:rPr>
            </a:br>
            <a:endParaRPr lang="en-US" sz="1700" dirty="0">
              <a:solidFill>
                <a:schemeClr val="tx1">
                  <a:lumMod val="95000"/>
                  <a:lumOff val="5000"/>
                </a:schemeClr>
              </a:solidFill>
              <a:latin typeface="Calibri" pitchFamily="34" charset="0"/>
              <a:ea typeface="Calibri" panose="020F0502020204030204" pitchFamily="34" charset="0"/>
              <a:cs typeface="Calibri" pitchFamily="34" charset="0"/>
            </a:endParaRPr>
          </a:p>
          <a:p>
            <a:pPr>
              <a:spcAft>
                <a:spcPts val="800"/>
              </a:spcAft>
            </a:pPr>
            <a:r>
              <a:rPr lang="en-US" b="1" dirty="0">
                <a:solidFill>
                  <a:srgbClr val="0070C0"/>
                </a:solidFill>
                <a:latin typeface="Calibri" pitchFamily="34" charset="0"/>
                <a:ea typeface="Calibri" panose="020F0502020204030204" pitchFamily="34" charset="0"/>
                <a:cs typeface="Calibri" pitchFamily="34" charset="0"/>
              </a:rPr>
              <a:t>Nuclease Activity studies:</a:t>
            </a:r>
          </a:p>
          <a:p>
            <a:pPr>
              <a:spcAft>
                <a:spcPts val="800"/>
              </a:spcAft>
            </a:pPr>
            <a:r>
              <a:rPr lang="en-US" sz="1700" dirty="0" smtClean="0">
                <a:solidFill>
                  <a:schemeClr val="tx1">
                    <a:lumMod val="95000"/>
                    <a:lumOff val="5000"/>
                  </a:schemeClr>
                </a:solidFill>
                <a:latin typeface="Calibri" pitchFamily="34" charset="0"/>
                <a:ea typeface="Calibri" panose="020F0502020204030204" pitchFamily="34" charset="0"/>
                <a:cs typeface="Calibri" pitchFamily="34" charset="0"/>
              </a:rPr>
              <a:t>The </a:t>
            </a:r>
            <a:r>
              <a:rPr lang="en-US" sz="1700" dirty="0">
                <a:solidFill>
                  <a:schemeClr val="tx1">
                    <a:lumMod val="95000"/>
                    <a:lumOff val="5000"/>
                  </a:schemeClr>
                </a:solidFill>
                <a:latin typeface="Calibri" pitchFamily="34" charset="0"/>
                <a:ea typeface="Calibri" panose="020F0502020204030204" pitchFamily="34" charset="0"/>
                <a:cs typeface="Calibri" pitchFamily="34" charset="0"/>
              </a:rPr>
              <a:t>production of hydroxyl radicals due to the reaction between H2O2 and the metal complexes. The OH* radical involves oxidation of de-oxy ribose moiety followed by hydrolytic cleavage of sugar phosphate </a:t>
            </a:r>
            <a:r>
              <a:rPr lang="en-US" sz="1700" dirty="0" smtClean="0">
                <a:solidFill>
                  <a:schemeClr val="tx1">
                    <a:lumMod val="95000"/>
                    <a:lumOff val="5000"/>
                  </a:schemeClr>
                </a:solidFill>
                <a:latin typeface="Calibri" pitchFamily="34" charset="0"/>
                <a:ea typeface="Calibri" panose="020F0502020204030204" pitchFamily="34" charset="0"/>
                <a:cs typeface="Calibri" pitchFamily="34" charset="0"/>
              </a:rPr>
              <a:t>backbone. On </a:t>
            </a:r>
            <a:r>
              <a:rPr lang="en-US" sz="1700" dirty="0">
                <a:solidFill>
                  <a:schemeClr val="tx1">
                    <a:lumMod val="95000"/>
                    <a:lumOff val="5000"/>
                  </a:schemeClr>
                </a:solidFill>
                <a:latin typeface="Calibri" pitchFamily="34" charset="0"/>
                <a:ea typeface="Calibri" panose="020F0502020204030204" pitchFamily="34" charset="0"/>
                <a:cs typeface="Calibri" pitchFamily="34" charset="0"/>
              </a:rPr>
              <a:t>the basis of physicochemical and spectral data the metal chelates are assigned to be Octahedral complexes. 4.0 Conclusion We have synthesized Ligands of QTSC and their complexes with </a:t>
            </a:r>
            <a:r>
              <a:rPr lang="en-US" sz="1700" dirty="0" err="1">
                <a:solidFill>
                  <a:schemeClr val="tx1">
                    <a:lumMod val="95000"/>
                    <a:lumOff val="5000"/>
                  </a:schemeClr>
                </a:solidFill>
                <a:latin typeface="Calibri" pitchFamily="34" charset="0"/>
                <a:ea typeface="Calibri" panose="020F0502020204030204" pitchFamily="34" charset="0"/>
                <a:cs typeface="Calibri" pitchFamily="34" charset="0"/>
              </a:rPr>
              <a:t>Pd</a:t>
            </a:r>
            <a:r>
              <a:rPr lang="en-US" sz="1700" dirty="0">
                <a:solidFill>
                  <a:schemeClr val="tx1">
                    <a:lumMod val="95000"/>
                    <a:lumOff val="5000"/>
                  </a:schemeClr>
                </a:solidFill>
                <a:latin typeface="Calibri" pitchFamily="34" charset="0"/>
                <a:ea typeface="Calibri" panose="020F0502020204030204" pitchFamily="34" charset="0"/>
                <a:cs typeface="Calibri" pitchFamily="34" charset="0"/>
              </a:rPr>
              <a:t>(II</a:t>
            </a:r>
            <a:r>
              <a:rPr lang="en-US" sz="1700" dirty="0" smtClean="0">
                <a:solidFill>
                  <a:schemeClr val="tx1">
                    <a:lumMod val="95000"/>
                    <a:lumOff val="5000"/>
                  </a:schemeClr>
                </a:solidFill>
                <a:latin typeface="Calibri" pitchFamily="34" charset="0"/>
                <a:ea typeface="Calibri" panose="020F0502020204030204" pitchFamily="34" charset="0"/>
                <a:cs typeface="Calibri" pitchFamily="34" charset="0"/>
              </a:rPr>
              <a:t>). All </a:t>
            </a:r>
            <a:r>
              <a:rPr lang="en-US" sz="1700" dirty="0" err="1">
                <a:solidFill>
                  <a:schemeClr val="tx1">
                    <a:lumMod val="95000"/>
                    <a:lumOff val="5000"/>
                  </a:schemeClr>
                </a:solidFill>
                <a:latin typeface="Calibri" pitchFamily="34" charset="0"/>
                <a:ea typeface="Calibri" panose="020F0502020204030204" pitchFamily="34" charset="0"/>
                <a:cs typeface="Calibri" pitchFamily="34" charset="0"/>
              </a:rPr>
              <a:t>complexe’s</a:t>
            </a:r>
            <a:r>
              <a:rPr lang="en-US" sz="1700" dirty="0">
                <a:solidFill>
                  <a:schemeClr val="tx1">
                    <a:lumMod val="95000"/>
                    <a:lumOff val="5000"/>
                  </a:schemeClr>
                </a:solidFill>
                <a:latin typeface="Calibri" pitchFamily="34" charset="0"/>
                <a:ea typeface="Calibri" panose="020F0502020204030204" pitchFamily="34" charset="0"/>
                <a:cs typeface="Calibri" pitchFamily="34" charset="0"/>
              </a:rPr>
              <a:t> plausible structures are supported by IR, NMR, ESR, Electronic spectral data. The ligands and their complexes would be screened for their anti-cancer activity against certain cancer cell lines. </a:t>
            </a:r>
            <a:r>
              <a:rPr lang="en-US" sz="1700" dirty="0" smtClean="0">
                <a:solidFill>
                  <a:schemeClr val="tx1">
                    <a:lumMod val="95000"/>
                    <a:lumOff val="5000"/>
                  </a:schemeClr>
                </a:solidFill>
                <a:latin typeface="Calibri" pitchFamily="34" charset="0"/>
                <a:ea typeface="Calibri" panose="020F0502020204030204" pitchFamily="34" charset="0"/>
                <a:cs typeface="Calibri" pitchFamily="34" charset="0"/>
              </a:rPr>
              <a:t/>
            </a:r>
            <a:br>
              <a:rPr lang="en-US" sz="1700" dirty="0" smtClean="0">
                <a:solidFill>
                  <a:schemeClr val="tx1">
                    <a:lumMod val="95000"/>
                    <a:lumOff val="5000"/>
                  </a:schemeClr>
                </a:solidFill>
                <a:latin typeface="Calibri" pitchFamily="34" charset="0"/>
                <a:ea typeface="Calibri" panose="020F0502020204030204" pitchFamily="34" charset="0"/>
                <a:cs typeface="Calibri" pitchFamily="34" charset="0"/>
              </a:rPr>
            </a:br>
            <a:endParaRPr lang="en-US" sz="1700" dirty="0" smtClean="0">
              <a:solidFill>
                <a:schemeClr val="tx1">
                  <a:lumMod val="95000"/>
                  <a:lumOff val="5000"/>
                </a:schemeClr>
              </a:solidFill>
              <a:latin typeface="Calibri" pitchFamily="34" charset="0"/>
              <a:ea typeface="Calibri" panose="020F0502020204030204" pitchFamily="34" charset="0"/>
              <a:cs typeface="Calibri" pitchFamily="34" charset="0"/>
            </a:endParaRPr>
          </a:p>
          <a:p>
            <a:pPr>
              <a:spcAft>
                <a:spcPts val="800"/>
              </a:spcAft>
            </a:pPr>
            <a:r>
              <a:rPr lang="en-US" sz="1700" dirty="0">
                <a:solidFill>
                  <a:schemeClr val="tx1">
                    <a:lumMod val="95000"/>
                    <a:lumOff val="5000"/>
                  </a:schemeClr>
                </a:solidFill>
                <a:latin typeface="Calibri" pitchFamily="34" charset="0"/>
                <a:ea typeface="Calibri" panose="020F0502020204030204" pitchFamily="34" charset="0"/>
                <a:cs typeface="Calibri" pitchFamily="34" charset="0"/>
              </a:rPr>
              <a:t>We have developed a simple, convenient and effective method for the synthesis of complexes. To our knowledge, this is the first report of an efficient general method for the synthesis of different </a:t>
            </a:r>
            <a:r>
              <a:rPr lang="en-US" sz="1700" dirty="0" err="1">
                <a:solidFill>
                  <a:schemeClr val="tx1">
                    <a:lumMod val="95000"/>
                    <a:lumOff val="5000"/>
                  </a:schemeClr>
                </a:solidFill>
                <a:latin typeface="Calibri" pitchFamily="34" charset="0"/>
                <a:ea typeface="Calibri" panose="020F0502020204030204" pitchFamily="34" charset="0"/>
                <a:cs typeface="Calibri" pitchFamily="34" charset="0"/>
              </a:rPr>
              <a:t>Pd</a:t>
            </a:r>
            <a:r>
              <a:rPr lang="en-US" sz="1700" dirty="0">
                <a:solidFill>
                  <a:schemeClr val="tx1">
                    <a:lumMod val="95000"/>
                    <a:lumOff val="5000"/>
                  </a:schemeClr>
                </a:solidFill>
                <a:latin typeface="Calibri" pitchFamily="34" charset="0"/>
                <a:ea typeface="Calibri" panose="020F0502020204030204" pitchFamily="34" charset="0"/>
                <a:cs typeface="Calibri" pitchFamily="34" charset="0"/>
              </a:rPr>
              <a:t>(II)complexes of </a:t>
            </a:r>
            <a:r>
              <a:rPr lang="en-US" sz="1700" dirty="0" err="1">
                <a:solidFill>
                  <a:schemeClr val="tx1">
                    <a:lumMod val="95000"/>
                    <a:lumOff val="5000"/>
                  </a:schemeClr>
                </a:solidFill>
                <a:latin typeface="Calibri" pitchFamily="34" charset="0"/>
                <a:ea typeface="Calibri" panose="020F0502020204030204" pitchFamily="34" charset="0"/>
                <a:cs typeface="Calibri" pitchFamily="34" charset="0"/>
              </a:rPr>
              <a:t>Quercetin</a:t>
            </a:r>
            <a:r>
              <a:rPr lang="en-US" sz="1700" dirty="0">
                <a:solidFill>
                  <a:schemeClr val="tx1">
                    <a:lumMod val="95000"/>
                    <a:lumOff val="5000"/>
                  </a:schemeClr>
                </a:solidFill>
                <a:latin typeface="Calibri" pitchFamily="34" charset="0"/>
                <a:ea typeface="Calibri" panose="020F0502020204030204" pitchFamily="34" charset="0"/>
                <a:cs typeface="Calibri" pitchFamily="34" charset="0"/>
              </a:rPr>
              <a:t> </a:t>
            </a:r>
            <a:r>
              <a:rPr lang="en-US" sz="1700" dirty="0" err="1">
                <a:solidFill>
                  <a:schemeClr val="tx1">
                    <a:lumMod val="95000"/>
                    <a:lumOff val="5000"/>
                  </a:schemeClr>
                </a:solidFill>
                <a:latin typeface="Calibri" pitchFamily="34" charset="0"/>
                <a:ea typeface="Calibri" panose="020F0502020204030204" pitchFamily="34" charset="0"/>
                <a:cs typeface="Calibri" pitchFamily="34" charset="0"/>
              </a:rPr>
              <a:t>Thiosemicarbazone</a:t>
            </a:r>
            <a:r>
              <a:rPr lang="en-US" sz="1700" dirty="0">
                <a:solidFill>
                  <a:schemeClr val="tx1">
                    <a:lumMod val="95000"/>
                    <a:lumOff val="5000"/>
                  </a:schemeClr>
                </a:solidFill>
                <a:latin typeface="Calibri" pitchFamily="34" charset="0"/>
                <a:ea typeface="Calibri" panose="020F0502020204030204" pitchFamily="34" charset="0"/>
                <a:cs typeface="Calibri" pitchFamily="34" charset="0"/>
              </a:rPr>
              <a:t> .</a:t>
            </a:r>
          </a:p>
          <a:p>
            <a:pPr>
              <a:spcAft>
                <a:spcPts val="800"/>
              </a:spcAft>
            </a:pPr>
            <a:endParaRPr lang="en-US" sz="1700" dirty="0">
              <a:solidFill>
                <a:schemeClr val="tx1">
                  <a:lumMod val="95000"/>
                  <a:lumOff val="5000"/>
                </a:schemeClr>
              </a:solidFill>
              <a:latin typeface="Calibri" pitchFamily="34" charset="0"/>
              <a:ea typeface="Calibri" panose="020F0502020204030204" pitchFamily="34" charset="0"/>
              <a:cs typeface="Calibri" pitchFamily="34" charset="0"/>
            </a:endParaRPr>
          </a:p>
        </p:txBody>
      </p:sp>
    </p:spTree>
    <p:extLst>
      <p:ext uri="{BB962C8B-B14F-4D97-AF65-F5344CB8AC3E}">
        <p14:creationId xmlns="" xmlns:p14="http://schemas.microsoft.com/office/powerpoint/2010/main" val="1971290621"/>
      </p:ext>
    </p:extLst>
  </p:cSld>
  <p:clrMapOvr>
    <a:masterClrMapping/>
  </p:clrMapOvr>
  <p:transition spd="slow">
    <p:sndAc>
      <p:stSnd>
        <p:snd r:embed="rId2" name="explode.wav"/>
      </p:stSnd>
    </p:sndAc>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78606" y="422067"/>
            <a:ext cx="9601200" cy="5586145"/>
          </a:xfrm>
          <a:prstGeom prst="rect">
            <a:avLst/>
          </a:prstGeom>
        </p:spPr>
        <p:txBody>
          <a:bodyPr wrap="square">
            <a:spAutoFit/>
          </a:bodyPr>
          <a:lstStyle/>
          <a:p>
            <a:r>
              <a:rPr lang="en-US" b="1" dirty="0">
                <a:solidFill>
                  <a:srgbClr val="0070C0"/>
                </a:solidFill>
                <a:latin typeface="Calibri" pitchFamily="34" charset="0"/>
                <a:cs typeface="Calibri" pitchFamily="34" charset="0"/>
              </a:rPr>
              <a:t>Biological Studies</a:t>
            </a:r>
            <a:r>
              <a:rPr lang="en-US" b="1" dirty="0" smtClean="0">
                <a:solidFill>
                  <a:srgbClr val="0070C0"/>
                </a:solidFill>
                <a:latin typeface="Calibri" pitchFamily="34" charset="0"/>
                <a:cs typeface="Calibri" pitchFamily="34" charset="0"/>
              </a:rPr>
              <a:t>:</a:t>
            </a:r>
            <a:r>
              <a:rPr lang="en-US" sz="1700" dirty="0" smtClean="0">
                <a:latin typeface="Calibri" pitchFamily="34" charset="0"/>
                <a:cs typeface="Calibri" pitchFamily="34" charset="0"/>
              </a:rPr>
              <a:t/>
            </a:r>
            <a:br>
              <a:rPr lang="en-US" sz="1700" dirty="0" smtClean="0">
                <a:latin typeface="Calibri" pitchFamily="34" charset="0"/>
                <a:cs typeface="Calibri" pitchFamily="34" charset="0"/>
              </a:rPr>
            </a:br>
            <a:r>
              <a:rPr lang="en-US" sz="1700" dirty="0">
                <a:latin typeface="Calibri" pitchFamily="34" charset="0"/>
                <a:cs typeface="Calibri" pitchFamily="34" charset="0"/>
              </a:rPr>
              <a:t>	</a:t>
            </a:r>
          </a:p>
          <a:p>
            <a:r>
              <a:rPr lang="en-US" sz="1700" dirty="0">
                <a:latin typeface="Calibri" pitchFamily="34" charset="0"/>
                <a:cs typeface="Calibri" pitchFamily="34" charset="0"/>
              </a:rPr>
              <a:t>The bioactivity of </a:t>
            </a:r>
            <a:r>
              <a:rPr lang="en-US" sz="1700" dirty="0" err="1">
                <a:latin typeface="Calibri" pitchFamily="34" charset="0"/>
                <a:cs typeface="Calibri" pitchFamily="34" charset="0"/>
              </a:rPr>
              <a:t>Quercetin</a:t>
            </a:r>
            <a:r>
              <a:rPr lang="en-US" sz="1700" dirty="0">
                <a:latin typeface="Calibri" pitchFamily="34" charset="0"/>
                <a:cs typeface="Calibri" pitchFamily="34" charset="0"/>
              </a:rPr>
              <a:t> </a:t>
            </a:r>
            <a:r>
              <a:rPr lang="en-US" sz="1700" dirty="0" err="1">
                <a:latin typeface="Calibri" pitchFamily="34" charset="0"/>
                <a:cs typeface="Calibri" pitchFamily="34" charset="0"/>
              </a:rPr>
              <a:t>derivativesand</a:t>
            </a:r>
            <a:r>
              <a:rPr lang="en-US" sz="1700" dirty="0">
                <a:latin typeface="Calibri" pitchFamily="34" charset="0"/>
                <a:cs typeface="Calibri" pitchFamily="34" charset="0"/>
              </a:rPr>
              <a:t> its impact and human health is still </a:t>
            </a:r>
            <a:r>
              <a:rPr lang="en-US" sz="1700" dirty="0" err="1">
                <a:latin typeface="Calibri" pitchFamily="34" charset="0"/>
                <a:cs typeface="Calibri" pitchFamily="34" charset="0"/>
              </a:rPr>
              <a:t>atthe</a:t>
            </a:r>
            <a:r>
              <a:rPr lang="en-US" sz="1700" dirty="0">
                <a:latin typeface="Calibri" pitchFamily="34" charset="0"/>
                <a:cs typeface="Calibri" pitchFamily="34" charset="0"/>
              </a:rPr>
              <a:t> developmental stage.</a:t>
            </a:r>
          </a:p>
          <a:p>
            <a:endParaRPr lang="en-US" sz="1700" dirty="0">
              <a:latin typeface="Calibri" pitchFamily="34" charset="0"/>
              <a:cs typeface="Calibri" pitchFamily="34" charset="0"/>
            </a:endParaRPr>
          </a:p>
          <a:p>
            <a:r>
              <a:rPr lang="en-US" sz="1700" dirty="0">
                <a:latin typeface="Calibri" pitchFamily="34" charset="0"/>
                <a:cs typeface="Calibri" pitchFamily="34" charset="0"/>
              </a:rPr>
              <a:t>Research into </a:t>
            </a:r>
            <a:r>
              <a:rPr lang="en-US" sz="1700" dirty="0" err="1">
                <a:latin typeface="Calibri" pitchFamily="34" charset="0"/>
                <a:cs typeface="Calibri" pitchFamily="34" charset="0"/>
              </a:rPr>
              <a:t>thebiological</a:t>
            </a:r>
            <a:r>
              <a:rPr lang="en-US" sz="1700" dirty="0">
                <a:latin typeface="Calibri" pitchFamily="34" charset="0"/>
                <a:cs typeface="Calibri" pitchFamily="34" charset="0"/>
              </a:rPr>
              <a:t> properties have found that </a:t>
            </a:r>
            <a:r>
              <a:rPr lang="en-US" sz="1700" dirty="0" err="1">
                <a:latin typeface="Calibri" pitchFamily="34" charset="0"/>
                <a:cs typeface="Calibri" pitchFamily="34" charset="0"/>
              </a:rPr>
              <a:t>theFlavonoid</a:t>
            </a:r>
            <a:r>
              <a:rPr lang="en-US" sz="1700" dirty="0">
                <a:latin typeface="Calibri" pitchFamily="34" charset="0"/>
                <a:cs typeface="Calibri" pitchFamily="34" charset="0"/>
              </a:rPr>
              <a:t> derivatives are popular as Anti-oxidants. </a:t>
            </a:r>
          </a:p>
          <a:p>
            <a:endParaRPr lang="en-US" sz="1700" dirty="0">
              <a:latin typeface="Calibri" pitchFamily="34" charset="0"/>
              <a:cs typeface="Calibri" pitchFamily="34" charset="0"/>
            </a:endParaRPr>
          </a:p>
          <a:p>
            <a:r>
              <a:rPr lang="en-US" sz="1700" dirty="0">
                <a:latin typeface="Calibri" pitchFamily="34" charset="0"/>
                <a:cs typeface="Calibri" pitchFamily="34" charset="0"/>
              </a:rPr>
              <a:t>As a result, </a:t>
            </a:r>
            <a:r>
              <a:rPr lang="en-US" sz="1700" dirty="0" err="1">
                <a:latin typeface="Calibri" pitchFamily="34" charset="0"/>
                <a:cs typeface="Calibri" pitchFamily="34" charset="0"/>
              </a:rPr>
              <a:t>Quercetin</a:t>
            </a:r>
            <a:r>
              <a:rPr lang="en-US" sz="1700" dirty="0">
                <a:latin typeface="Calibri" pitchFamily="34" charset="0"/>
                <a:cs typeface="Calibri" pitchFamily="34" charset="0"/>
              </a:rPr>
              <a:t> </a:t>
            </a:r>
            <a:r>
              <a:rPr lang="en-US" sz="1700" dirty="0" err="1">
                <a:latin typeface="Calibri" pitchFamily="34" charset="0"/>
                <a:cs typeface="Calibri" pitchFamily="34" charset="0"/>
              </a:rPr>
              <a:t>derivativesare</a:t>
            </a:r>
            <a:r>
              <a:rPr lang="en-US" sz="1700" dirty="0">
                <a:latin typeface="Calibri" pitchFamily="34" charset="0"/>
                <a:cs typeface="Calibri" pitchFamily="34" charset="0"/>
              </a:rPr>
              <a:t> utilized as ligands for the </a:t>
            </a:r>
            <a:r>
              <a:rPr lang="en-US" sz="1700" dirty="0" err="1">
                <a:latin typeface="Calibri" pitchFamily="34" charset="0"/>
                <a:cs typeface="Calibri" pitchFamily="34" charset="0"/>
              </a:rPr>
              <a:t>complexationwith</a:t>
            </a:r>
            <a:r>
              <a:rPr lang="en-US" sz="1700" dirty="0">
                <a:latin typeface="Calibri" pitchFamily="34" charset="0"/>
                <a:cs typeface="Calibri" pitchFamily="34" charset="0"/>
              </a:rPr>
              <a:t>  transitional  metal. </a:t>
            </a:r>
          </a:p>
          <a:p>
            <a:endParaRPr lang="en-US" sz="1700" dirty="0">
              <a:latin typeface="Calibri" pitchFamily="34" charset="0"/>
              <a:cs typeface="Calibri" pitchFamily="34" charset="0"/>
            </a:endParaRPr>
          </a:p>
          <a:p>
            <a:r>
              <a:rPr lang="en-US" sz="1700" dirty="0" smtClean="0">
                <a:latin typeface="Calibri" pitchFamily="34" charset="0"/>
                <a:cs typeface="Calibri" pitchFamily="34" charset="0"/>
              </a:rPr>
              <a:t>The  </a:t>
            </a:r>
            <a:r>
              <a:rPr lang="en-US" sz="1700" dirty="0">
                <a:latin typeface="Calibri" pitchFamily="34" charset="0"/>
                <a:cs typeface="Calibri" pitchFamily="34" charset="0"/>
              </a:rPr>
              <a:t>uniform complexes </a:t>
            </a:r>
            <a:r>
              <a:rPr lang="en-US" sz="1700" dirty="0" smtClean="0">
                <a:latin typeface="Calibri" pitchFamily="34" charset="0"/>
                <a:cs typeface="Calibri" pitchFamily="34" charset="0"/>
              </a:rPr>
              <a:t>with highly </a:t>
            </a:r>
            <a:r>
              <a:rPr lang="en-US" sz="1700" dirty="0">
                <a:latin typeface="Calibri" pitchFamily="34" charset="0"/>
                <a:cs typeface="Calibri" pitchFamily="34" charset="0"/>
              </a:rPr>
              <a:t>advanced spectroscopic, X-ray diffraction and </a:t>
            </a:r>
            <a:r>
              <a:rPr lang="en-US" sz="1700" dirty="0" err="1">
                <a:latin typeface="Calibri" pitchFamily="34" charset="0"/>
                <a:cs typeface="Calibri" pitchFamily="34" charset="0"/>
              </a:rPr>
              <a:t>othertechniques</a:t>
            </a:r>
            <a:r>
              <a:rPr lang="en-US" sz="1700" dirty="0">
                <a:latin typeface="Calibri" pitchFamily="34" charset="0"/>
                <a:cs typeface="Calibri" pitchFamily="34" charset="0"/>
              </a:rPr>
              <a:t> and also to test the compounds for  their  potential  use  an  Anti-</a:t>
            </a:r>
            <a:r>
              <a:rPr lang="en-US" sz="1700" dirty="0" err="1">
                <a:latin typeface="Calibri" pitchFamily="34" charset="0"/>
                <a:cs typeface="Calibri" pitchFamily="34" charset="0"/>
              </a:rPr>
              <a:t>cancer,using</a:t>
            </a:r>
            <a:r>
              <a:rPr lang="en-US" sz="1700" dirty="0">
                <a:latin typeface="Calibri" pitchFamily="34" charset="0"/>
                <a:cs typeface="Calibri" pitchFamily="34" charset="0"/>
              </a:rPr>
              <a:t>  mammalian  cell  lines and  mice model</a:t>
            </a:r>
            <a:r>
              <a:rPr lang="en-US" sz="1700" dirty="0" smtClean="0">
                <a:latin typeface="Calibri" pitchFamily="34" charset="0"/>
                <a:cs typeface="Calibri" pitchFamily="34" charset="0"/>
              </a:rPr>
              <a:t>. It </a:t>
            </a:r>
            <a:r>
              <a:rPr lang="en-US" sz="1700" dirty="0">
                <a:latin typeface="Calibri" pitchFamily="34" charset="0"/>
                <a:cs typeface="Calibri" pitchFamily="34" charset="0"/>
              </a:rPr>
              <a:t>is  common  knowledge  </a:t>
            </a:r>
            <a:r>
              <a:rPr lang="en-US" sz="1700" dirty="0" err="1">
                <a:latin typeface="Calibri" pitchFamily="34" charset="0"/>
                <a:cs typeface="Calibri" pitchFamily="34" charset="0"/>
              </a:rPr>
              <a:t>thatmetabolic</a:t>
            </a:r>
            <a:r>
              <a:rPr lang="en-US" sz="1700" dirty="0">
                <a:latin typeface="Calibri" pitchFamily="34" charset="0"/>
                <a:cs typeface="Calibri" pitchFamily="34" charset="0"/>
              </a:rPr>
              <a:t> modification   of   QTSC derivatives   alters their   </a:t>
            </a:r>
            <a:r>
              <a:rPr lang="en-US" sz="1700" dirty="0" err="1">
                <a:latin typeface="Calibri" pitchFamily="34" charset="0"/>
                <a:cs typeface="Calibri" pitchFamily="34" charset="0"/>
              </a:rPr>
              <a:t>antioxidantproperties</a:t>
            </a:r>
            <a:r>
              <a:rPr lang="en-US" sz="1700" dirty="0">
                <a:latin typeface="Calibri" pitchFamily="34" charset="0"/>
                <a:cs typeface="Calibri" pitchFamily="34" charset="0"/>
              </a:rPr>
              <a:t>.</a:t>
            </a:r>
          </a:p>
          <a:p>
            <a:endParaRPr lang="en-US" sz="1700" dirty="0">
              <a:latin typeface="Calibri" pitchFamily="34" charset="0"/>
              <a:cs typeface="Calibri" pitchFamily="34" charset="0"/>
            </a:endParaRPr>
          </a:p>
          <a:p>
            <a:r>
              <a:rPr lang="en-US" sz="1700" dirty="0">
                <a:latin typeface="Calibri" pitchFamily="34" charset="0"/>
                <a:cs typeface="Calibri" pitchFamily="34" charset="0"/>
              </a:rPr>
              <a:t>We have also found that QTSC </a:t>
            </a:r>
            <a:r>
              <a:rPr lang="en-US" sz="1700" dirty="0" err="1">
                <a:latin typeface="Calibri" pitchFamily="34" charset="0"/>
                <a:cs typeface="Calibri" pitchFamily="34" charset="0"/>
              </a:rPr>
              <a:t>Pd</a:t>
            </a:r>
            <a:r>
              <a:rPr lang="en-US" sz="1700" dirty="0">
                <a:latin typeface="Calibri" pitchFamily="34" charset="0"/>
                <a:cs typeface="Calibri" pitchFamily="34" charset="0"/>
              </a:rPr>
              <a:t>(II)complex and </a:t>
            </a:r>
            <a:r>
              <a:rPr lang="en-US" sz="1700" dirty="0" err="1">
                <a:latin typeface="Calibri" pitchFamily="34" charset="0"/>
                <a:cs typeface="Calibri" pitchFamily="34" charset="0"/>
              </a:rPr>
              <a:t>Rutin</a:t>
            </a:r>
            <a:r>
              <a:rPr lang="en-US" sz="1700" dirty="0">
                <a:latin typeface="Calibri" pitchFamily="34" charset="0"/>
                <a:cs typeface="Calibri" pitchFamily="34" charset="0"/>
              </a:rPr>
              <a:t> contribute to the relaxation of smooth muscles in mammals.</a:t>
            </a:r>
          </a:p>
          <a:p>
            <a:endParaRPr lang="en-US" sz="1700" dirty="0">
              <a:latin typeface="Calibri" pitchFamily="34" charset="0"/>
              <a:cs typeface="Calibri" pitchFamily="34" charset="0"/>
            </a:endParaRPr>
          </a:p>
          <a:p>
            <a:r>
              <a:rPr lang="en-US" sz="1700" dirty="0" smtClean="0">
                <a:latin typeface="Calibri" pitchFamily="34" charset="0"/>
                <a:cs typeface="Calibri" pitchFamily="34" charset="0"/>
              </a:rPr>
              <a:t>Similar </a:t>
            </a:r>
            <a:r>
              <a:rPr lang="en-US" sz="1700" dirty="0">
                <a:latin typeface="Calibri" pitchFamily="34" charset="0"/>
                <a:cs typeface="Calibri" pitchFamily="34" charset="0"/>
              </a:rPr>
              <a:t>properties were observed in </a:t>
            </a:r>
            <a:r>
              <a:rPr lang="en-US" sz="1700" dirty="0" err="1">
                <a:latin typeface="Calibri" pitchFamily="34" charset="0"/>
                <a:cs typeface="Calibri" pitchFamily="34" charset="0"/>
              </a:rPr>
              <a:t>methoxyl</a:t>
            </a:r>
            <a:r>
              <a:rPr lang="en-US" sz="1700" dirty="0">
                <a:latin typeface="Calibri" pitchFamily="34" charset="0"/>
                <a:cs typeface="Calibri" pitchFamily="34" charset="0"/>
              </a:rPr>
              <a:t> derivatives of </a:t>
            </a:r>
            <a:r>
              <a:rPr lang="en-US" sz="1700" dirty="0" err="1">
                <a:latin typeface="Calibri" pitchFamily="34" charset="0"/>
                <a:cs typeface="Calibri" pitchFamily="34" charset="0"/>
              </a:rPr>
              <a:t>Quercetin</a:t>
            </a:r>
            <a:r>
              <a:rPr lang="en-US" sz="1700" dirty="0">
                <a:latin typeface="Calibri" pitchFamily="34" charset="0"/>
                <a:cs typeface="Calibri" pitchFamily="34" charset="0"/>
              </a:rPr>
              <a:t>. Due to its Anti-oxidant activity, </a:t>
            </a:r>
            <a:r>
              <a:rPr lang="en-US" sz="1700" dirty="0" err="1">
                <a:latin typeface="Calibri" pitchFamily="34" charset="0"/>
                <a:cs typeface="Calibri" pitchFamily="34" charset="0"/>
              </a:rPr>
              <a:t>rutin</a:t>
            </a:r>
            <a:r>
              <a:rPr lang="en-US" sz="1700" dirty="0">
                <a:latin typeface="Calibri" pitchFamily="34" charset="0"/>
                <a:cs typeface="Calibri" pitchFamily="34" charset="0"/>
              </a:rPr>
              <a:t> protects liver cells and suppresses hemoglobin oxidation. </a:t>
            </a:r>
          </a:p>
          <a:p>
            <a:endParaRPr lang="en-US" sz="1700" dirty="0">
              <a:latin typeface="Calibri" pitchFamily="34" charset="0"/>
              <a:cs typeface="Calibri" pitchFamily="34" charset="0"/>
            </a:endParaRPr>
          </a:p>
          <a:p>
            <a:r>
              <a:rPr lang="en-US" sz="1700" dirty="0" err="1">
                <a:latin typeface="Calibri" pitchFamily="34" charset="0"/>
                <a:cs typeface="Calibri" pitchFamily="34" charset="0"/>
              </a:rPr>
              <a:t>Rutin</a:t>
            </a:r>
            <a:r>
              <a:rPr lang="en-US" sz="1700" dirty="0">
                <a:latin typeface="Calibri" pitchFamily="34" charset="0"/>
                <a:cs typeface="Calibri" pitchFamily="34" charset="0"/>
              </a:rPr>
              <a:t> has also Anti-inflammatory properties, which are displayed mostly in respect of chronic diseases.</a:t>
            </a:r>
          </a:p>
        </p:txBody>
      </p:sp>
    </p:spTree>
    <p:extLst>
      <p:ext uri="{BB962C8B-B14F-4D97-AF65-F5344CB8AC3E}">
        <p14:creationId xmlns="" xmlns:p14="http://schemas.microsoft.com/office/powerpoint/2010/main" val="1812408338"/>
      </p:ext>
    </p:extLst>
  </p:cSld>
  <p:clrMapOvr>
    <a:masterClrMapping/>
  </p:clrMapOvr>
  <p:transition spd="slow">
    <p:sndAc>
      <p:stSnd>
        <p:snd r:embed="rId2" name="explode.wav"/>
      </p:stSnd>
    </p:sndAc>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78606" y="422067"/>
            <a:ext cx="9601200" cy="2708434"/>
          </a:xfrm>
          <a:prstGeom prst="rect">
            <a:avLst/>
          </a:prstGeom>
        </p:spPr>
        <p:txBody>
          <a:bodyPr wrap="square">
            <a:spAutoFit/>
          </a:bodyPr>
          <a:lstStyle/>
          <a:p>
            <a:r>
              <a:rPr lang="en-US" sz="1700" dirty="0">
                <a:solidFill>
                  <a:schemeClr val="tx1">
                    <a:lumMod val="95000"/>
                    <a:lumOff val="5000"/>
                  </a:schemeClr>
                </a:solidFill>
                <a:latin typeface="Calibri" pitchFamily="34" charset="0"/>
                <a:cs typeface="Calibri" pitchFamily="34" charset="0"/>
              </a:rPr>
              <a:t>When administered to rats, </a:t>
            </a:r>
            <a:r>
              <a:rPr lang="en-US" sz="1700" dirty="0" err="1">
                <a:solidFill>
                  <a:schemeClr val="tx1">
                    <a:lumMod val="95000"/>
                    <a:lumOff val="5000"/>
                  </a:schemeClr>
                </a:solidFill>
                <a:latin typeface="Calibri" pitchFamily="34" charset="0"/>
                <a:cs typeface="Calibri" pitchFamily="34" charset="0"/>
              </a:rPr>
              <a:t>rutin</a:t>
            </a:r>
            <a:r>
              <a:rPr lang="en-US" sz="1700" dirty="0">
                <a:solidFill>
                  <a:schemeClr val="tx1">
                    <a:lumMod val="95000"/>
                    <a:lumOff val="5000"/>
                  </a:schemeClr>
                </a:solidFill>
                <a:latin typeface="Calibri" pitchFamily="34" charset="0"/>
                <a:cs typeface="Calibri" pitchFamily="34" charset="0"/>
              </a:rPr>
              <a:t> has also been found to display chemo preventive properties, acting as an agent blocking carcinogenesis induced by heterocyclic amines. </a:t>
            </a:r>
          </a:p>
          <a:p>
            <a:endParaRPr lang="en-US" sz="1700" dirty="0">
              <a:solidFill>
                <a:schemeClr val="tx1">
                  <a:lumMod val="95000"/>
                  <a:lumOff val="5000"/>
                </a:schemeClr>
              </a:solidFill>
              <a:latin typeface="Calibri" pitchFamily="34" charset="0"/>
              <a:cs typeface="Calibri" pitchFamily="34" charset="0"/>
            </a:endParaRPr>
          </a:p>
          <a:p>
            <a:r>
              <a:rPr lang="en-US" sz="1700" dirty="0">
                <a:solidFill>
                  <a:schemeClr val="tx1">
                    <a:lumMod val="95000"/>
                    <a:lumOff val="5000"/>
                  </a:schemeClr>
                </a:solidFill>
                <a:latin typeface="Calibri" pitchFamily="34" charset="0"/>
                <a:cs typeface="Calibri" pitchFamily="34" charset="0"/>
              </a:rPr>
              <a:t>The Formulae of the complexes could be written as: [ML] n:Where M = </a:t>
            </a:r>
            <a:r>
              <a:rPr lang="en-US" sz="1700" dirty="0" err="1">
                <a:solidFill>
                  <a:schemeClr val="tx1">
                    <a:lumMod val="95000"/>
                    <a:lumOff val="5000"/>
                  </a:schemeClr>
                </a:solidFill>
                <a:latin typeface="Calibri" pitchFamily="34" charset="0"/>
                <a:cs typeface="Calibri" pitchFamily="34" charset="0"/>
              </a:rPr>
              <a:t>Pd</a:t>
            </a:r>
            <a:r>
              <a:rPr lang="en-US" sz="1700" dirty="0">
                <a:solidFill>
                  <a:schemeClr val="tx1">
                    <a:lumMod val="95000"/>
                    <a:lumOff val="5000"/>
                  </a:schemeClr>
                </a:solidFill>
                <a:latin typeface="Calibri" pitchFamily="34" charset="0"/>
                <a:cs typeface="Calibri" pitchFamily="34" charset="0"/>
              </a:rPr>
              <a:t>(II) :L=QTSC</a:t>
            </a:r>
          </a:p>
          <a:p>
            <a:endParaRPr lang="en-US" sz="1700" dirty="0">
              <a:solidFill>
                <a:schemeClr val="tx1">
                  <a:lumMod val="95000"/>
                  <a:lumOff val="5000"/>
                </a:schemeClr>
              </a:solidFill>
              <a:latin typeface="Calibri" pitchFamily="34" charset="0"/>
              <a:cs typeface="Calibri" pitchFamily="34" charset="0"/>
            </a:endParaRPr>
          </a:p>
          <a:p>
            <a:r>
              <a:rPr lang="en-US" sz="1700" dirty="0">
                <a:solidFill>
                  <a:schemeClr val="tx1">
                    <a:lumMod val="95000"/>
                    <a:lumOff val="5000"/>
                  </a:schemeClr>
                </a:solidFill>
                <a:latin typeface="Calibri" pitchFamily="34" charset="0"/>
                <a:cs typeface="Calibri" pitchFamily="34" charset="0"/>
              </a:rPr>
              <a:t>All complexes show much enhanced nuclease activity in the presence of oxidant, which may be due to free radical reaction (OH*) with DNA.</a:t>
            </a:r>
          </a:p>
          <a:p>
            <a:endParaRPr lang="en-US" sz="1700" dirty="0">
              <a:solidFill>
                <a:schemeClr val="tx1">
                  <a:lumMod val="95000"/>
                  <a:lumOff val="5000"/>
                </a:schemeClr>
              </a:solidFill>
              <a:latin typeface="Calibri" pitchFamily="34" charset="0"/>
              <a:cs typeface="Calibri" pitchFamily="34" charset="0"/>
            </a:endParaRPr>
          </a:p>
          <a:p>
            <a:r>
              <a:rPr lang="en-US" sz="1700" dirty="0">
                <a:solidFill>
                  <a:schemeClr val="tx1">
                    <a:lumMod val="95000"/>
                    <a:lumOff val="5000"/>
                  </a:schemeClr>
                </a:solidFill>
                <a:latin typeface="Calibri" pitchFamily="34" charset="0"/>
                <a:cs typeface="Calibri" pitchFamily="34" charset="0"/>
              </a:rPr>
              <a:t>On the basis of physicochemical and spectral data the metal chelates are assigned to be Octahedral </a:t>
            </a:r>
            <a:r>
              <a:rPr lang="en-US" sz="1700" dirty="0" smtClean="0">
                <a:solidFill>
                  <a:schemeClr val="tx1">
                    <a:lumMod val="95000"/>
                    <a:lumOff val="5000"/>
                  </a:schemeClr>
                </a:solidFill>
                <a:latin typeface="Calibri" pitchFamily="34" charset="0"/>
                <a:cs typeface="Calibri" pitchFamily="34" charset="0"/>
              </a:rPr>
              <a:t>complexes.</a:t>
            </a:r>
            <a:endParaRPr lang="en-US" sz="1700" dirty="0">
              <a:solidFill>
                <a:schemeClr val="tx1">
                  <a:lumMod val="95000"/>
                  <a:lumOff val="5000"/>
                </a:schemeClr>
              </a:solidFill>
              <a:latin typeface="Calibri" pitchFamily="34" charset="0"/>
              <a:cs typeface="Calibri" pitchFamily="34" charset="0"/>
            </a:endParaRPr>
          </a:p>
        </p:txBody>
      </p:sp>
      <p:pic>
        <p:nvPicPr>
          <p:cNvPr id="4" name="Picture 2"/>
          <p:cNvPicPr>
            <a:picLocks noChangeAspect="1" noChangeArrowheads="1"/>
          </p:cNvPicPr>
          <p:nvPr/>
        </p:nvPicPr>
        <p:blipFill rotWithShape="1">
          <a:blip r:embed="rId3"/>
          <a:srcRect l="5149" t="4244" r="3829" b="6112"/>
          <a:stretch/>
        </p:blipFill>
        <p:spPr bwMode="auto">
          <a:xfrm>
            <a:off x="2866029" y="3276600"/>
            <a:ext cx="3698543" cy="2402006"/>
          </a:xfrm>
          <a:prstGeom prst="roundRect">
            <a:avLst>
              <a:gd name="adj" fmla="val 8594"/>
            </a:avLst>
          </a:prstGeom>
          <a:solidFill>
            <a:srgbClr val="FFFFFF">
              <a:shade val="85000"/>
            </a:srgbClr>
          </a:solidFill>
          <a:ln>
            <a:solidFill>
              <a:srgbClr val="0070C0"/>
            </a:solidFill>
            <a:prstDash val="dash"/>
          </a:ln>
          <a:effectLst>
            <a:reflection blurRad="12700" stA="38000" endPos="28000" dist="5000" dir="5400000" sy="-100000" algn="bl" rotWithShape="0"/>
          </a:effectLst>
        </p:spPr>
      </p:pic>
    </p:spTree>
    <p:extLst>
      <p:ext uri="{BB962C8B-B14F-4D97-AF65-F5344CB8AC3E}">
        <p14:creationId xmlns="" xmlns:p14="http://schemas.microsoft.com/office/powerpoint/2010/main" val="4090841017"/>
      </p:ext>
    </p:extLst>
  </p:cSld>
  <p:clrMapOvr>
    <a:masterClrMapping/>
  </p:clrMapOvr>
  <p:transition spd="slow">
    <p:sndAc>
      <p:stSnd>
        <p:snd r:embed="rId2" name="explode.wav"/>
      </p:stSnd>
    </p:sndAc>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78606" y="422067"/>
            <a:ext cx="9601200" cy="2277547"/>
          </a:xfrm>
          <a:prstGeom prst="rect">
            <a:avLst/>
          </a:prstGeom>
        </p:spPr>
        <p:txBody>
          <a:bodyPr wrap="square">
            <a:spAutoFit/>
          </a:bodyPr>
          <a:lstStyle/>
          <a:p>
            <a:pPr algn="ctr"/>
            <a:r>
              <a:rPr lang="en-US" sz="2000" b="1" dirty="0" smtClean="0">
                <a:solidFill>
                  <a:srgbClr val="0070C0"/>
                </a:solidFill>
                <a:latin typeface="Calibri" pitchFamily="34" charset="0"/>
                <a:cs typeface="Calibri" pitchFamily="34" charset="0"/>
              </a:rPr>
              <a:t>Conclusion</a:t>
            </a:r>
          </a:p>
          <a:p>
            <a:pPr algn="ctr"/>
            <a:endParaRPr lang="en-US" sz="2000" b="1" dirty="0">
              <a:solidFill>
                <a:srgbClr val="0070C0"/>
              </a:solidFill>
              <a:latin typeface="Calibri" pitchFamily="34" charset="0"/>
              <a:cs typeface="Calibri" pitchFamily="34" charset="0"/>
            </a:endParaRPr>
          </a:p>
          <a:p>
            <a:pPr marL="285750" indent="-285750">
              <a:buFont typeface="Arial" pitchFamily="34" charset="0"/>
              <a:buChar char="•"/>
            </a:pPr>
            <a:r>
              <a:rPr lang="en-US" sz="1700" dirty="0">
                <a:solidFill>
                  <a:schemeClr val="tx1">
                    <a:lumMod val="95000"/>
                    <a:lumOff val="5000"/>
                  </a:schemeClr>
                </a:solidFill>
                <a:latin typeface="Calibri" pitchFamily="34" charset="0"/>
                <a:cs typeface="Calibri" pitchFamily="34" charset="0"/>
              </a:rPr>
              <a:t>We have synthesized ligands of QTSC and their complexes with </a:t>
            </a:r>
            <a:r>
              <a:rPr lang="en-US" sz="1700" dirty="0" err="1">
                <a:solidFill>
                  <a:schemeClr val="tx1">
                    <a:lumMod val="95000"/>
                    <a:lumOff val="5000"/>
                  </a:schemeClr>
                </a:solidFill>
                <a:latin typeface="Calibri" pitchFamily="34" charset="0"/>
                <a:cs typeface="Calibri" pitchFamily="34" charset="0"/>
              </a:rPr>
              <a:t>Pd</a:t>
            </a:r>
            <a:r>
              <a:rPr lang="en-US" sz="1700" dirty="0">
                <a:solidFill>
                  <a:schemeClr val="tx1">
                    <a:lumMod val="95000"/>
                    <a:lumOff val="5000"/>
                  </a:schemeClr>
                </a:solidFill>
                <a:latin typeface="Calibri" pitchFamily="34" charset="0"/>
                <a:cs typeface="Calibri" pitchFamily="34" charset="0"/>
              </a:rPr>
              <a:t>(II). </a:t>
            </a:r>
            <a:endParaRPr lang="en-US" sz="1700" dirty="0" smtClean="0">
              <a:solidFill>
                <a:schemeClr val="tx1">
                  <a:lumMod val="95000"/>
                  <a:lumOff val="5000"/>
                </a:schemeClr>
              </a:solidFill>
              <a:latin typeface="Calibri" pitchFamily="34" charset="0"/>
              <a:cs typeface="Calibri" pitchFamily="34" charset="0"/>
            </a:endParaRPr>
          </a:p>
          <a:p>
            <a:pPr marL="285750" indent="-285750">
              <a:buFont typeface="Arial" pitchFamily="34" charset="0"/>
              <a:buChar char="•"/>
            </a:pPr>
            <a:endParaRPr lang="en-US" sz="1700" dirty="0">
              <a:solidFill>
                <a:schemeClr val="tx1">
                  <a:lumMod val="95000"/>
                  <a:lumOff val="5000"/>
                </a:schemeClr>
              </a:solidFill>
              <a:latin typeface="Calibri" pitchFamily="34" charset="0"/>
              <a:cs typeface="Calibri" pitchFamily="34" charset="0"/>
            </a:endParaRPr>
          </a:p>
          <a:p>
            <a:pPr marL="285750" indent="-285750">
              <a:buFont typeface="Arial" pitchFamily="34" charset="0"/>
              <a:buChar char="•"/>
            </a:pPr>
            <a:r>
              <a:rPr lang="en-US" sz="1700" dirty="0" smtClean="0">
                <a:solidFill>
                  <a:schemeClr val="tx1">
                    <a:lumMod val="95000"/>
                    <a:lumOff val="5000"/>
                  </a:schemeClr>
                </a:solidFill>
                <a:latin typeface="Calibri" pitchFamily="34" charset="0"/>
                <a:cs typeface="Calibri" pitchFamily="34" charset="0"/>
              </a:rPr>
              <a:t>All </a:t>
            </a:r>
            <a:r>
              <a:rPr lang="en-US" sz="1700" dirty="0" err="1">
                <a:solidFill>
                  <a:schemeClr val="tx1">
                    <a:lumMod val="95000"/>
                    <a:lumOff val="5000"/>
                  </a:schemeClr>
                </a:solidFill>
                <a:latin typeface="Calibri" pitchFamily="34" charset="0"/>
                <a:cs typeface="Calibri" pitchFamily="34" charset="0"/>
              </a:rPr>
              <a:t>complexes’plausible</a:t>
            </a:r>
            <a:r>
              <a:rPr lang="en-US" sz="1700" dirty="0">
                <a:solidFill>
                  <a:schemeClr val="tx1">
                    <a:lumMod val="95000"/>
                    <a:lumOff val="5000"/>
                  </a:schemeClr>
                </a:solidFill>
                <a:latin typeface="Calibri" pitchFamily="34" charset="0"/>
                <a:cs typeface="Calibri" pitchFamily="34" charset="0"/>
              </a:rPr>
              <a:t> structures are supported by IR, NMR, ESR, Electronic spectral data. </a:t>
            </a:r>
            <a:endParaRPr lang="en-US" sz="1700" dirty="0" smtClean="0">
              <a:solidFill>
                <a:schemeClr val="tx1">
                  <a:lumMod val="95000"/>
                  <a:lumOff val="5000"/>
                </a:schemeClr>
              </a:solidFill>
              <a:latin typeface="Calibri" pitchFamily="34" charset="0"/>
              <a:cs typeface="Calibri" pitchFamily="34" charset="0"/>
            </a:endParaRPr>
          </a:p>
          <a:p>
            <a:pPr marL="285750" indent="-285750">
              <a:buFont typeface="Arial" pitchFamily="34" charset="0"/>
              <a:buChar char="•"/>
            </a:pPr>
            <a:endParaRPr lang="en-US" sz="1700" dirty="0">
              <a:solidFill>
                <a:schemeClr val="tx1">
                  <a:lumMod val="95000"/>
                  <a:lumOff val="5000"/>
                </a:schemeClr>
              </a:solidFill>
              <a:latin typeface="Calibri" pitchFamily="34" charset="0"/>
              <a:cs typeface="Calibri" pitchFamily="34" charset="0"/>
            </a:endParaRPr>
          </a:p>
          <a:p>
            <a:pPr marL="285750" indent="-285750">
              <a:buFont typeface="Arial" pitchFamily="34" charset="0"/>
              <a:buChar char="•"/>
            </a:pPr>
            <a:r>
              <a:rPr lang="en-US" sz="1700" dirty="0" smtClean="0">
                <a:solidFill>
                  <a:schemeClr val="tx1">
                    <a:lumMod val="95000"/>
                    <a:lumOff val="5000"/>
                  </a:schemeClr>
                </a:solidFill>
                <a:latin typeface="Calibri" pitchFamily="34" charset="0"/>
                <a:cs typeface="Calibri" pitchFamily="34" charset="0"/>
              </a:rPr>
              <a:t>The </a:t>
            </a:r>
            <a:r>
              <a:rPr lang="en-US" sz="1700" dirty="0">
                <a:solidFill>
                  <a:schemeClr val="tx1">
                    <a:lumMod val="95000"/>
                    <a:lumOff val="5000"/>
                  </a:schemeClr>
                </a:solidFill>
                <a:latin typeface="Calibri" pitchFamily="34" charset="0"/>
                <a:cs typeface="Calibri" pitchFamily="34" charset="0"/>
              </a:rPr>
              <a:t>ligands and their complexes would be screened for their anti-cancer activity against certain cancer cell lines. </a:t>
            </a:r>
          </a:p>
        </p:txBody>
      </p:sp>
      <p:pic>
        <p:nvPicPr>
          <p:cNvPr id="5" name="Picture 4" descr="C:\Users\SAI\Downloads\Background-with-molecules-shapes\968 - bonds.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rot="19800000">
            <a:off x="7195528" y="4347830"/>
            <a:ext cx="2562793" cy="171828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047162394"/>
      </p:ext>
    </p:extLst>
  </p:cSld>
  <p:clrMapOvr>
    <a:masterClrMapping/>
  </p:clrMapOvr>
  <p:transition spd="slow">
    <p:sndAc>
      <p:stSnd>
        <p:snd r:embed="rId2" name="explode.wav"/>
      </p:stSnd>
    </p:sndAc>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528" y="1905000"/>
            <a:ext cx="8077200" cy="1777410"/>
          </a:xfrm>
          <a:prstGeom prst="rect">
            <a:avLst/>
          </a:prstGeom>
        </p:spPr>
        <p:txBody>
          <a:bodyPr wrap="square">
            <a:spAutoFit/>
          </a:bodyPr>
          <a:lstStyle/>
          <a:p>
            <a:pPr algn="ctr">
              <a:lnSpc>
                <a:spcPct val="115000"/>
              </a:lnSpc>
              <a:spcAft>
                <a:spcPts val="1000"/>
              </a:spcAft>
            </a:pPr>
            <a:r>
              <a:rPr lang="en-IN" sz="2400" b="1" dirty="0">
                <a:solidFill>
                  <a:srgbClr val="0070C0"/>
                </a:solidFill>
              </a:rPr>
              <a:t>SYNTHESIS AND STRUCTURAL DETERMINATION OF NOVEL CURCUMIN OXIME GOLD(III)COMPLEX:POTENCIAL CHEMOPREVENTIVE DRUG</a:t>
            </a:r>
          </a:p>
        </p:txBody>
      </p:sp>
      <p:pic>
        <p:nvPicPr>
          <p:cNvPr id="3" name="Picture 2" descr="C:\Users\SAI\Downloads\Background-with-molecules-shapes\968 - bonds.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rot="19800000">
            <a:off x="7195528" y="4347830"/>
            <a:ext cx="2562793" cy="171828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58257896"/>
      </p:ext>
    </p:extLst>
  </p:cSld>
  <p:clrMapOvr>
    <a:masterClrMapping/>
  </p:clrMapOvr>
  <p:transition spd="slow">
    <p:sndAc>
      <p:stSnd>
        <p:snd r:embed="rId2" name="explode.wav"/>
      </p:stSnd>
    </p:sndAc>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2567" y="-1143000"/>
            <a:ext cx="9455138" cy="369332"/>
          </a:xfrm>
          <a:prstGeom prst="rect">
            <a:avLst/>
          </a:prstGeom>
          <a:noFill/>
        </p:spPr>
        <p:txBody>
          <a:bodyPr wrap="square" rtlCol="0">
            <a:spAutoFit/>
          </a:bodyPr>
          <a:lstStyle/>
          <a:p>
            <a:r>
              <a:rPr lang="en-US" dirty="0" smtClean="0"/>
              <a:t>l.</a:t>
            </a:r>
          </a:p>
        </p:txBody>
      </p:sp>
      <p:sp>
        <p:nvSpPr>
          <p:cNvPr id="3" name="Rectangle 2"/>
          <p:cNvSpPr/>
          <p:nvPr/>
        </p:nvSpPr>
        <p:spPr>
          <a:xfrm>
            <a:off x="189772" y="685800"/>
            <a:ext cx="9611422" cy="3188052"/>
          </a:xfrm>
          <a:prstGeom prst="rect">
            <a:avLst/>
          </a:prstGeom>
        </p:spPr>
        <p:txBody>
          <a:bodyPr wrap="square">
            <a:spAutoFit/>
          </a:bodyPr>
          <a:lstStyle/>
          <a:p>
            <a:pPr>
              <a:lnSpc>
                <a:spcPct val="115000"/>
              </a:lnSpc>
              <a:spcAft>
                <a:spcPts val="1000"/>
              </a:spcAft>
            </a:pPr>
            <a:r>
              <a:rPr lang="en-IN" b="1" dirty="0"/>
              <a:t>SYNTHESIS AND STRUCTURAL DETERMINATION OF NOVEL CURCUMIN OXIME GOLD(III)COMPLEX:POTENCIAL CHEMOPREVENTIVE DRUG</a:t>
            </a:r>
          </a:p>
          <a:p>
            <a:pPr>
              <a:lnSpc>
                <a:spcPct val="115000"/>
              </a:lnSpc>
              <a:spcAft>
                <a:spcPts val="1000"/>
              </a:spcAft>
            </a:pPr>
            <a:r>
              <a:rPr lang="en-US" dirty="0" smtClean="0"/>
              <a:t>Cancer </a:t>
            </a:r>
            <a:r>
              <a:rPr lang="en-US" dirty="0"/>
              <a:t>is a </a:t>
            </a:r>
            <a:r>
              <a:rPr lang="en-US" dirty="0" err="1"/>
              <a:t>deadful</a:t>
            </a:r>
            <a:r>
              <a:rPr lang="en-US" dirty="0"/>
              <a:t> disease and any practical solution in combating this disease is of paramount importance to public health. Cancer patients have burdened by drug induced toxic side effects, and no turned to seek help from the complementary and alternative medicine hoping for a better cure.</a:t>
            </a:r>
            <a:endParaRPr lang="en-IN" dirty="0"/>
          </a:p>
          <a:p>
            <a:pPr algn="just">
              <a:lnSpc>
                <a:spcPct val="150000"/>
              </a:lnSpc>
            </a:pPr>
            <a:r>
              <a:rPr lang="en-US" dirty="0"/>
              <a:t> Cancer is a class of diseases characterized by out-of-control cell growth. Cancer harms the body when damaged cells divide into uncontrollably to form lumps or masses of tissue called tumors. Tumors that stay in one sport and demonstrate limited growth are generally considered to be benign. </a:t>
            </a:r>
            <a:endParaRPr lang="en-IN" dirty="0"/>
          </a:p>
        </p:txBody>
      </p:sp>
    </p:spTree>
  </p:cSld>
  <p:clrMapOvr>
    <a:masterClrMapping/>
  </p:clrMapOvr>
  <p:transition spd="slow">
    <p:sndAc>
      <p:stSnd>
        <p:snd r:embed="rId2" name="explode.wav"/>
      </p:stSnd>
    </p:sndAc>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2567" y="457200"/>
            <a:ext cx="9455138" cy="5632311"/>
          </a:xfrm>
          <a:prstGeom prst="rect">
            <a:avLst/>
          </a:prstGeom>
        </p:spPr>
        <p:txBody>
          <a:bodyPr wrap="square">
            <a:spAutoFit/>
          </a:bodyPr>
          <a:lstStyle/>
          <a:p>
            <a:r>
              <a:rPr lang="en-US" dirty="0"/>
              <a:t>Cancerous cell manages to move throughout the body using the blood systems, destroying healthy tissue in a process called invasion</a:t>
            </a:r>
            <a:r>
              <a:rPr lang="en-US" dirty="0" smtClean="0"/>
              <a:t>.</a:t>
            </a:r>
            <a:br>
              <a:rPr lang="en-US" dirty="0" smtClean="0"/>
            </a:br>
            <a:endParaRPr lang="en-IN" dirty="0"/>
          </a:p>
          <a:p>
            <a:r>
              <a:rPr lang="en-US" dirty="0"/>
              <a:t>Cur cumin is a natural polyphenol. It is highly potential molecule capable of preventing and treating various cancers. The anticancer potential of cur cumin is severely affected by its limited systemic and target tissue bioavailability and rapid metabolism</a:t>
            </a:r>
            <a:r>
              <a:rPr lang="en-US" dirty="0" smtClean="0"/>
              <a:t>.</a:t>
            </a:r>
            <a:br>
              <a:rPr lang="en-US" dirty="0" smtClean="0"/>
            </a:br>
            <a:endParaRPr lang="en-IN" dirty="0"/>
          </a:p>
          <a:p>
            <a:r>
              <a:rPr lang="en-US" dirty="0"/>
              <a:t>Various</a:t>
            </a:r>
            <a:r>
              <a:rPr lang="en-US" dirty="0" smtClean="0"/>
              <a:t> </a:t>
            </a:r>
            <a:r>
              <a:rPr lang="en-US" dirty="0"/>
              <a:t>dietary chemo preventive agents, turmeric powder or its extract are broadly used as therapeutic preparations in Indian System of medicine. </a:t>
            </a:r>
            <a:r>
              <a:rPr lang="en-US" dirty="0" smtClean="0"/>
              <a:t/>
            </a:r>
            <a:br>
              <a:rPr lang="en-US" dirty="0" smtClean="0"/>
            </a:br>
            <a:endParaRPr lang="en-IN" dirty="0"/>
          </a:p>
          <a:p>
            <a:r>
              <a:rPr lang="en-US" dirty="0"/>
              <a:t> In the present research work, we provide a summarized synthesis and structural determination  of </a:t>
            </a:r>
            <a:r>
              <a:rPr lang="en-US" dirty="0" err="1"/>
              <a:t>Curcumin</a:t>
            </a:r>
            <a:r>
              <a:rPr lang="en-US" dirty="0"/>
              <a:t> </a:t>
            </a:r>
            <a:r>
              <a:rPr lang="en-US" dirty="0" err="1"/>
              <a:t>Oxime</a:t>
            </a:r>
            <a:r>
              <a:rPr lang="en-US" dirty="0"/>
              <a:t> derivative of Gold(III)complex</a:t>
            </a:r>
            <a:r>
              <a:rPr lang="en-US" dirty="0" smtClean="0"/>
              <a:t>.</a:t>
            </a:r>
            <a:br>
              <a:rPr lang="en-US" dirty="0" smtClean="0"/>
            </a:br>
            <a:endParaRPr lang="en-IN" dirty="0"/>
          </a:p>
          <a:p>
            <a:r>
              <a:rPr lang="en-US" dirty="0"/>
              <a:t> The use of these analogs for prevention of cancer tumor progression and treatments of human malignancies.</a:t>
            </a:r>
            <a:endParaRPr lang="en-IN" dirty="0"/>
          </a:p>
          <a:p>
            <a:r>
              <a:rPr lang="en-US" dirty="0"/>
              <a:t>  </a:t>
            </a:r>
            <a:endParaRPr lang="en-IN" dirty="0"/>
          </a:p>
          <a:p>
            <a:r>
              <a:rPr lang="en-IN" dirty="0"/>
              <a:t>The herbal traditional medicinal plants are important raw material to synthesis the phytochemicals[1</a:t>
            </a:r>
            <a:r>
              <a:rPr lang="en-IN" dirty="0" smtClean="0"/>
              <a:t>].</a:t>
            </a:r>
          </a:p>
          <a:p>
            <a:endParaRPr lang="en-IN" dirty="0" smtClean="0"/>
          </a:p>
          <a:p>
            <a:r>
              <a:rPr lang="en-IN" dirty="0" smtClean="0"/>
              <a:t> </a:t>
            </a:r>
            <a:r>
              <a:rPr lang="en-IN" dirty="0"/>
              <a:t>The phytochemical, curcumin is one of the major dietary flavonoid, belonging to a group of </a:t>
            </a:r>
            <a:r>
              <a:rPr lang="en-IN" dirty="0" err="1"/>
              <a:t>flavonol</a:t>
            </a:r>
            <a:r>
              <a:rPr lang="en-IN" dirty="0"/>
              <a:t>[2].  </a:t>
            </a:r>
            <a:r>
              <a:rPr lang="en-IN" dirty="0" smtClean="0"/>
              <a:t/>
            </a:r>
            <a:br>
              <a:rPr lang="en-IN" dirty="0" smtClean="0"/>
            </a:br>
            <a:endParaRPr lang="en-IN" dirty="0" smtClean="0"/>
          </a:p>
          <a:p>
            <a:r>
              <a:rPr lang="en-IN" dirty="0" smtClean="0"/>
              <a:t>Flavonoids </a:t>
            </a:r>
            <a:r>
              <a:rPr lang="en-IN" dirty="0"/>
              <a:t>have a long history of use in traditional medicines in many cultures [3].</a:t>
            </a:r>
          </a:p>
        </p:txBody>
      </p:sp>
    </p:spTree>
  </p:cSld>
  <p:clrMapOvr>
    <a:masterClrMapping/>
  </p:clrMapOvr>
  <p:transition spd="slow">
    <p:sndAc>
      <p:stSnd>
        <p:snd r:embed="rId2" name="explode.wav"/>
      </p:stSnd>
    </p:sndAc>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5137" y="457211"/>
            <a:ext cx="8986288" cy="369332"/>
          </a:xfrm>
          <a:prstGeom prst="rect">
            <a:avLst/>
          </a:prstGeom>
          <a:noFill/>
        </p:spPr>
        <p:txBody>
          <a:bodyPr wrap="square" rtlCol="0">
            <a:spAutoFit/>
          </a:bodyPr>
          <a:lstStyle/>
          <a:p>
            <a:r>
              <a:rPr lang="en-US" dirty="0" smtClean="0"/>
              <a:t> . </a:t>
            </a:r>
          </a:p>
        </p:txBody>
      </p:sp>
      <p:sp>
        <p:nvSpPr>
          <p:cNvPr id="3" name="Rectangle 2"/>
          <p:cNvSpPr/>
          <p:nvPr/>
        </p:nvSpPr>
        <p:spPr>
          <a:xfrm>
            <a:off x="290244" y="304801"/>
            <a:ext cx="9555602" cy="3801041"/>
          </a:xfrm>
          <a:prstGeom prst="rect">
            <a:avLst/>
          </a:prstGeom>
        </p:spPr>
        <p:txBody>
          <a:bodyPr wrap="square">
            <a:spAutoFit/>
          </a:bodyPr>
          <a:lstStyle/>
          <a:p>
            <a:pPr algn="just">
              <a:spcAft>
                <a:spcPts val="1000"/>
              </a:spcAft>
            </a:pPr>
            <a:r>
              <a:rPr lang="en-IN" dirty="0" smtClean="0"/>
              <a:t>Research </a:t>
            </a:r>
            <a:r>
              <a:rPr lang="en-IN" dirty="0"/>
              <a:t>in recent years has focused on several possible helpful effects of curcumin, including its potential role in preventing cancer. Recent studies suggest that curcumin can slow the growth of cancer cells because they have anti-</a:t>
            </a:r>
            <a:r>
              <a:rPr lang="en-IN" dirty="0" err="1"/>
              <a:t>tumor</a:t>
            </a:r>
            <a:r>
              <a:rPr lang="en-IN" dirty="0"/>
              <a:t> and anti-oxidant properties[4].  </a:t>
            </a:r>
          </a:p>
          <a:p>
            <a:pPr algn="just">
              <a:spcAft>
                <a:spcPts val="1000"/>
              </a:spcAft>
            </a:pPr>
            <a:r>
              <a:rPr lang="en-IN" dirty="0" err="1" smtClean="0"/>
              <a:t>Curcumin</a:t>
            </a:r>
            <a:r>
              <a:rPr lang="en-IN" dirty="0" smtClean="0"/>
              <a:t> </a:t>
            </a:r>
            <a:r>
              <a:rPr lang="en-IN" dirty="0"/>
              <a:t>and its </a:t>
            </a:r>
            <a:r>
              <a:rPr lang="en-IN" dirty="0" err="1"/>
              <a:t>analogs</a:t>
            </a:r>
            <a:r>
              <a:rPr lang="en-IN" dirty="0"/>
              <a:t>, we would like to provide a brief survey on phytochemicals in general because phytochemicals are becoming the novel backbone of medicinal chemistry, and having broad variety of biologically active compounds produced by plants such as β-carotene, ascorbic acid, folic acid, vitamin E and many others that possess either antioxidant capable of scavenging out certain reactive oxygen radicals or anti-toxicity actions. </a:t>
            </a:r>
          </a:p>
          <a:p>
            <a:pPr algn="just">
              <a:spcAft>
                <a:spcPts val="1000"/>
              </a:spcAft>
            </a:pPr>
            <a:r>
              <a:rPr lang="en-IN" dirty="0"/>
              <a:t>Several dietary phytochemicals are recommended for prevention of carcinogenesis. Aggarwal et al. have recently reviewed the cell </a:t>
            </a:r>
            <a:r>
              <a:rPr lang="en-IN" dirty="0" err="1"/>
              <a:t>signaling</a:t>
            </a:r>
            <a:r>
              <a:rPr lang="en-IN" dirty="0"/>
              <a:t> pathways in cancers that are disrupted by agents isolated from natural origins curcumin. </a:t>
            </a:r>
          </a:p>
          <a:p>
            <a:r>
              <a:rPr lang="en-IN" dirty="0" err="1" smtClean="0"/>
              <a:t>Curcumin</a:t>
            </a:r>
            <a:r>
              <a:rPr lang="en-IN" dirty="0" smtClean="0"/>
              <a:t> </a:t>
            </a:r>
            <a:r>
              <a:rPr lang="en-IN" dirty="0"/>
              <a:t>is a simple symmetrical β-</a:t>
            </a:r>
            <a:r>
              <a:rPr lang="en-IN" dirty="0" err="1"/>
              <a:t>diketone</a:t>
            </a:r>
            <a:r>
              <a:rPr lang="en-IN" dirty="0"/>
              <a:t> and incorporates several functional groups. The two aromatic rings containing phenolic groups are connected by two α, β-unsaturated carbonyl groups. </a:t>
            </a:r>
          </a:p>
        </p:txBody>
      </p:sp>
    </p:spTree>
  </p:cSld>
  <p:clrMapOvr>
    <a:masterClrMapping/>
  </p:clrMapOvr>
  <p:transition spd="slow">
    <p:sndAc>
      <p:stSnd>
        <p:snd r:embed="rId2" name="explode.wav"/>
      </p:stSnd>
    </p:sndAc>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6991" y="381000"/>
            <a:ext cx="9142572" cy="369332"/>
          </a:xfrm>
          <a:prstGeom prst="rect">
            <a:avLst/>
          </a:prstGeom>
          <a:noFill/>
        </p:spPr>
        <p:txBody>
          <a:bodyPr wrap="square" rtlCol="0">
            <a:spAutoFit/>
          </a:bodyPr>
          <a:lstStyle/>
          <a:p>
            <a:r>
              <a:rPr lang="en-US" dirty="0" smtClean="0"/>
              <a:t>.  </a:t>
            </a:r>
          </a:p>
        </p:txBody>
      </p:sp>
      <p:sp>
        <p:nvSpPr>
          <p:cNvPr id="3" name="Rectangle 2"/>
          <p:cNvSpPr>
            <a:spLocks noChangeArrowheads="1"/>
          </p:cNvSpPr>
          <p:nvPr/>
        </p:nvSpPr>
        <p:spPr bwMode="auto">
          <a:xfrm>
            <a:off x="312567" y="273887"/>
            <a:ext cx="9230350" cy="286232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lang="en-US" altLang="en-US" dirty="0"/>
              <a:t>A large number of oximes have been evaluated for their anti-malarial and anti-tumor activities, because of their useful chemotherapeutic properties.  In cancer treatment it has been shown that the metal chelates are more potent than the chelating agents.  </a:t>
            </a:r>
            <a:endParaRPr lang="en-US" altLang="en-US" dirty="0" smtClean="0"/>
          </a:p>
          <a:p>
            <a:pPr marL="0" marR="0" lvl="0" indent="0" algn="just" defTabSz="914400" rtl="0" eaLnBrk="0" fontAlgn="base" latinLnBrk="0" hangingPunct="0">
              <a:lnSpc>
                <a:spcPct val="100000"/>
              </a:lnSpc>
              <a:spcBef>
                <a:spcPct val="0"/>
              </a:spcBef>
              <a:spcAft>
                <a:spcPct val="0"/>
              </a:spcAft>
              <a:buClrTx/>
              <a:buSzTx/>
              <a:buFontTx/>
              <a:buNone/>
              <a:tabLst/>
            </a:pPr>
            <a:endParaRPr lang="en-US" altLang="en-US" dirty="0"/>
          </a:p>
          <a:p>
            <a:pPr marL="0" marR="0" lvl="0" indent="0" algn="just" defTabSz="914400" rtl="0" eaLnBrk="0" fontAlgn="base" latinLnBrk="0" hangingPunct="0">
              <a:lnSpc>
                <a:spcPct val="100000"/>
              </a:lnSpc>
              <a:spcBef>
                <a:spcPct val="0"/>
              </a:spcBef>
              <a:spcAft>
                <a:spcPct val="0"/>
              </a:spcAft>
              <a:buClrTx/>
              <a:buSzTx/>
              <a:buFontTx/>
              <a:buNone/>
              <a:tabLst/>
            </a:pPr>
            <a:r>
              <a:rPr lang="en-US" altLang="en-US" dirty="0"/>
              <a:t>Metal complexes of Gold containing nitrogen and oxygen donor ligands is found to be effective catalysts for oxidation, reduction, hydrolysis and other organic transformation[5</a:t>
            </a:r>
            <a:r>
              <a:rPr lang="en-US" altLang="en-US" dirty="0" smtClean="0"/>
              <a:t>].</a:t>
            </a:r>
          </a:p>
          <a:p>
            <a:pPr marL="0" marR="0" lvl="0" indent="0" algn="just" defTabSz="914400" rtl="0" eaLnBrk="0" fontAlgn="base" latinLnBrk="0" hangingPunct="0">
              <a:lnSpc>
                <a:spcPct val="100000"/>
              </a:lnSpc>
              <a:spcBef>
                <a:spcPct val="0"/>
              </a:spcBef>
              <a:spcAft>
                <a:spcPct val="0"/>
              </a:spcAft>
              <a:buClrTx/>
              <a:buSzTx/>
              <a:buFontTx/>
              <a:buNone/>
              <a:tabLst/>
            </a:pPr>
            <a:endParaRPr lang="en-US" altLang="en-US" dirty="0"/>
          </a:p>
          <a:p>
            <a:pPr marL="0" marR="0" lvl="0" indent="0" algn="just" defTabSz="914400" rtl="0" eaLnBrk="0" fontAlgn="base" latinLnBrk="0" hangingPunct="0">
              <a:lnSpc>
                <a:spcPct val="100000"/>
              </a:lnSpc>
              <a:spcBef>
                <a:spcPct val="0"/>
              </a:spcBef>
              <a:spcAft>
                <a:spcPct val="0"/>
              </a:spcAft>
              <a:buClrTx/>
              <a:buSzTx/>
              <a:buFontTx/>
              <a:buNone/>
              <a:tabLst/>
            </a:pPr>
            <a:r>
              <a:rPr lang="en-US" altLang="en-US" dirty="0" smtClean="0"/>
              <a:t>The </a:t>
            </a:r>
            <a:r>
              <a:rPr lang="en-US" altLang="en-US" dirty="0"/>
              <a:t>red ox  properties of the curcumin derivatives has been found to block cell cycle progression in a variety of malignant cell lines including those derived from the prostrate, brain, breast, pancreas and colon.  </a:t>
            </a:r>
          </a:p>
          <a:p>
            <a:pPr marL="0" marR="0" lvl="0" indent="0" algn="just" defTabSz="914400" rtl="0" eaLnBrk="0" fontAlgn="base" latinLnBrk="0" hangingPunct="0">
              <a:lnSpc>
                <a:spcPct val="100000"/>
              </a:lnSpc>
              <a:spcBef>
                <a:spcPct val="0"/>
              </a:spcBef>
              <a:spcAft>
                <a:spcPct val="0"/>
              </a:spcAft>
              <a:buClrTx/>
              <a:buSzTx/>
              <a:buFontTx/>
              <a:buNone/>
              <a:tabLst/>
            </a:pPr>
            <a:r>
              <a:rPr lang="en-US" altLang="en-US" dirty="0"/>
              <a:t>  A stable crystalline form of </a:t>
            </a:r>
          </a:p>
        </p:txBody>
      </p:sp>
      <p:graphicFrame>
        <p:nvGraphicFramePr>
          <p:cNvPr id="4" name="Object 3"/>
          <p:cNvGraphicFramePr>
            <a:graphicFrameLocks noChangeAspect="1"/>
          </p:cNvGraphicFramePr>
          <p:nvPr>
            <p:extLst>
              <p:ext uri="{D42A27DB-BD31-4B8C-83A1-F6EECF244321}">
                <p14:modId xmlns="" xmlns:p14="http://schemas.microsoft.com/office/powerpoint/2010/main" val="3508359378"/>
              </p:ext>
            </p:extLst>
          </p:nvPr>
        </p:nvGraphicFramePr>
        <p:xfrm>
          <a:off x="2578675" y="3341915"/>
          <a:ext cx="4181875" cy="3181469"/>
        </p:xfrm>
        <a:graphic>
          <a:graphicData uri="http://schemas.openxmlformats.org/presentationml/2006/ole">
            <p:oleObj spid="_x0000_s2205" name="CS ChemDraw Drawing" r:id="rId4" imgW="33594675" imgH="26546175" progId="">
              <p:embed/>
            </p:oleObj>
          </a:graphicData>
        </a:graphic>
      </p:graphicFrame>
      <p:sp>
        <p:nvSpPr>
          <p:cNvPr id="5" name="Rectangle 3"/>
          <p:cNvSpPr>
            <a:spLocks noChangeArrowheads="1"/>
          </p:cNvSpPr>
          <p:nvPr/>
        </p:nvSpPr>
        <p:spPr bwMode="auto">
          <a:xfrm>
            <a:off x="390709" y="3352801"/>
            <a:ext cx="1562833" cy="6155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err="1"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curcumin</a:t>
            </a:r>
            <a:r>
              <a:rPr kumimoji="0" lang="en-US" altLang="en-US" sz="12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endParaRPr kumimoji="0" lang="en-US" altLang="en-US" sz="9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Calibri" panose="020F0502020204030204" pitchFamily="34" charset="0"/>
              </a:rPr>
              <a:t>Figure: 1</a:t>
            </a:r>
            <a:endParaRPr kumimoji="0" lang="en-US" altLang="en-US" sz="900" b="0" i="0" u="none" strike="noStrike" cap="none" normalizeH="0" baseline="0" dirty="0" smtClean="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Calibri" panose="020F0502020204030204" pitchFamily="34" charset="0"/>
              </a:rPr>
              <a:t>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cSld>
  <p:clrMapOvr>
    <a:masterClrMapping/>
  </p:clrMapOvr>
  <p:transition spd="slow">
    <p:sndAc>
      <p:stSnd>
        <p:snd r:embed="rId3" name="explode.wav"/>
      </p:stSnd>
    </p:sndAc>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57868" y="526957"/>
            <a:ext cx="9533280" cy="369332"/>
          </a:xfrm>
          <a:prstGeom prst="rect">
            <a:avLst/>
          </a:prstGeom>
          <a:noFill/>
        </p:spPr>
        <p:txBody>
          <a:bodyPr wrap="square" rtlCol="0">
            <a:spAutoFit/>
          </a:bodyPr>
          <a:lstStyle/>
          <a:p>
            <a:r>
              <a:rPr lang="en-US" dirty="0" smtClean="0"/>
              <a:t>.</a:t>
            </a:r>
            <a:endParaRPr lang="en-US" dirty="0"/>
          </a:p>
        </p:txBody>
      </p:sp>
      <p:sp>
        <p:nvSpPr>
          <p:cNvPr id="6" name="Rectangle 5"/>
          <p:cNvSpPr>
            <a:spLocks noChangeArrowheads="1"/>
          </p:cNvSpPr>
          <p:nvPr/>
        </p:nvSpPr>
        <p:spPr bwMode="auto">
          <a:xfrm>
            <a:off x="390709" y="434624"/>
            <a:ext cx="8416971" cy="92333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619250" algn="l"/>
              </a:tabLst>
              <a:defRPr>
                <a:solidFill>
                  <a:schemeClr val="tx1"/>
                </a:solidFill>
                <a:latin typeface="Arial" panose="020B0604020202020204" pitchFamily="34" charset="0"/>
              </a:defRPr>
            </a:lvl1pPr>
            <a:lvl2pPr eaLnBrk="0" fontAlgn="base" hangingPunct="0">
              <a:spcBef>
                <a:spcPct val="0"/>
              </a:spcBef>
              <a:spcAft>
                <a:spcPct val="0"/>
              </a:spcAft>
              <a:tabLst>
                <a:tab pos="1619250" algn="l"/>
              </a:tabLst>
              <a:defRPr>
                <a:solidFill>
                  <a:schemeClr val="tx1"/>
                </a:solidFill>
                <a:latin typeface="Arial" panose="020B0604020202020204" pitchFamily="34" charset="0"/>
              </a:defRPr>
            </a:lvl2pPr>
            <a:lvl3pPr eaLnBrk="0" fontAlgn="base" hangingPunct="0">
              <a:spcBef>
                <a:spcPct val="0"/>
              </a:spcBef>
              <a:spcAft>
                <a:spcPct val="0"/>
              </a:spcAft>
              <a:tabLst>
                <a:tab pos="1619250" algn="l"/>
              </a:tabLst>
              <a:defRPr>
                <a:solidFill>
                  <a:schemeClr val="tx1"/>
                </a:solidFill>
                <a:latin typeface="Arial" panose="020B0604020202020204" pitchFamily="34" charset="0"/>
              </a:defRPr>
            </a:lvl3pPr>
            <a:lvl4pPr eaLnBrk="0" fontAlgn="base" hangingPunct="0">
              <a:spcBef>
                <a:spcPct val="0"/>
              </a:spcBef>
              <a:spcAft>
                <a:spcPct val="0"/>
              </a:spcAft>
              <a:tabLst>
                <a:tab pos="1619250" algn="l"/>
              </a:tabLst>
              <a:defRPr>
                <a:solidFill>
                  <a:schemeClr val="tx1"/>
                </a:solidFill>
                <a:latin typeface="Arial" panose="020B0604020202020204" pitchFamily="34" charset="0"/>
              </a:defRPr>
            </a:lvl4pPr>
            <a:lvl5pPr eaLnBrk="0" fontAlgn="base" hangingPunct="0">
              <a:spcBef>
                <a:spcPct val="0"/>
              </a:spcBef>
              <a:spcAft>
                <a:spcPct val="0"/>
              </a:spcAft>
              <a:tabLst>
                <a:tab pos="1619250" algn="l"/>
              </a:tabLst>
              <a:defRPr>
                <a:solidFill>
                  <a:schemeClr val="tx1"/>
                </a:solidFill>
                <a:latin typeface="Arial" panose="020B0604020202020204" pitchFamily="34" charset="0"/>
              </a:defRPr>
            </a:lvl5pPr>
            <a:lvl6pPr eaLnBrk="0" fontAlgn="base" hangingPunct="0">
              <a:spcBef>
                <a:spcPct val="0"/>
              </a:spcBef>
              <a:spcAft>
                <a:spcPct val="0"/>
              </a:spcAft>
              <a:tabLst>
                <a:tab pos="1619250" algn="l"/>
              </a:tabLst>
              <a:defRPr>
                <a:solidFill>
                  <a:schemeClr val="tx1"/>
                </a:solidFill>
                <a:latin typeface="Arial" panose="020B0604020202020204" pitchFamily="34" charset="0"/>
              </a:defRPr>
            </a:lvl6pPr>
            <a:lvl7pPr eaLnBrk="0" fontAlgn="base" hangingPunct="0">
              <a:spcBef>
                <a:spcPct val="0"/>
              </a:spcBef>
              <a:spcAft>
                <a:spcPct val="0"/>
              </a:spcAft>
              <a:tabLst>
                <a:tab pos="1619250" algn="l"/>
              </a:tabLst>
              <a:defRPr>
                <a:solidFill>
                  <a:schemeClr val="tx1"/>
                </a:solidFill>
                <a:latin typeface="Arial" panose="020B0604020202020204" pitchFamily="34" charset="0"/>
              </a:defRPr>
            </a:lvl7pPr>
            <a:lvl8pPr eaLnBrk="0" fontAlgn="base" hangingPunct="0">
              <a:spcBef>
                <a:spcPct val="0"/>
              </a:spcBef>
              <a:spcAft>
                <a:spcPct val="0"/>
              </a:spcAft>
              <a:tabLst>
                <a:tab pos="1619250" algn="l"/>
              </a:tabLst>
              <a:defRPr>
                <a:solidFill>
                  <a:schemeClr val="tx1"/>
                </a:solidFill>
                <a:latin typeface="Arial" panose="020B0604020202020204" pitchFamily="34" charset="0"/>
              </a:defRPr>
            </a:lvl8pPr>
            <a:lvl9pPr eaLnBrk="0" fontAlgn="base" hangingPunct="0">
              <a:spcBef>
                <a:spcPct val="0"/>
              </a:spcBef>
              <a:spcAft>
                <a:spcPct val="0"/>
              </a:spcAft>
              <a:tabLst>
                <a:tab pos="161925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1619250" algn="l"/>
              </a:tabLst>
            </a:pPr>
            <a:r>
              <a:rPr lang="en-US" altLang="en-US" dirty="0">
                <a:latin typeface="+mn-lt"/>
              </a:rPr>
              <a:t>Identification of the product was based on elemental analysis viz., FT-IR, HNMR, Mass Spectroscopy, ESR etc.,</a:t>
            </a:r>
          </a:p>
          <a:p>
            <a:pPr marL="0" marR="0" lvl="0" indent="0" algn="l" defTabSz="914400" rtl="0" eaLnBrk="0" fontAlgn="base" latinLnBrk="0" hangingPunct="0">
              <a:lnSpc>
                <a:spcPct val="100000"/>
              </a:lnSpc>
              <a:spcBef>
                <a:spcPct val="0"/>
              </a:spcBef>
              <a:spcAft>
                <a:spcPct val="0"/>
              </a:spcAft>
              <a:buClrTx/>
              <a:buSzTx/>
              <a:buFontTx/>
              <a:buNone/>
              <a:tabLst>
                <a:tab pos="1619250" algn="l"/>
              </a:tabLst>
            </a:pPr>
            <a:endParaRPr lang="en-US" altLang="en-US" dirty="0">
              <a:latin typeface="+mn-lt"/>
            </a:endParaRPr>
          </a:p>
        </p:txBody>
      </p:sp>
      <p:graphicFrame>
        <p:nvGraphicFramePr>
          <p:cNvPr id="7" name="Object 6"/>
          <p:cNvGraphicFramePr>
            <a:graphicFrameLocks noChangeAspect="1"/>
          </p:cNvGraphicFramePr>
          <p:nvPr>
            <p:extLst>
              <p:ext uri="{D42A27DB-BD31-4B8C-83A1-F6EECF244321}">
                <p14:modId xmlns="" xmlns:p14="http://schemas.microsoft.com/office/powerpoint/2010/main" val="783273536"/>
              </p:ext>
            </p:extLst>
          </p:nvPr>
        </p:nvGraphicFramePr>
        <p:xfrm>
          <a:off x="1797258" y="1600201"/>
          <a:ext cx="5793890" cy="1592075"/>
        </p:xfrm>
        <a:graphic>
          <a:graphicData uri="http://schemas.openxmlformats.org/presentationml/2006/ole">
            <p:oleObj spid="_x0000_s3230" name="CS ChemDraw Drawing" r:id="rId4" imgW="32766000" imgH="9286875" progId="">
              <p:embed/>
            </p:oleObj>
          </a:graphicData>
        </a:graphic>
      </p:graphicFrame>
      <p:sp>
        <p:nvSpPr>
          <p:cNvPr id="8" name="Rectangle 6"/>
          <p:cNvSpPr>
            <a:spLocks noChangeArrowheads="1"/>
          </p:cNvSpPr>
          <p:nvPr/>
        </p:nvSpPr>
        <p:spPr bwMode="auto">
          <a:xfrm>
            <a:off x="312567" y="3595301"/>
            <a:ext cx="9298855" cy="20313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619250" algn="l"/>
              </a:tabLst>
              <a:defRPr>
                <a:solidFill>
                  <a:schemeClr val="tx1"/>
                </a:solidFill>
                <a:latin typeface="Arial" panose="020B0604020202020204" pitchFamily="34" charset="0"/>
              </a:defRPr>
            </a:lvl1pPr>
            <a:lvl2pPr eaLnBrk="0" fontAlgn="base" hangingPunct="0">
              <a:spcBef>
                <a:spcPct val="0"/>
              </a:spcBef>
              <a:spcAft>
                <a:spcPct val="0"/>
              </a:spcAft>
              <a:tabLst>
                <a:tab pos="1619250" algn="l"/>
              </a:tabLst>
              <a:defRPr>
                <a:solidFill>
                  <a:schemeClr val="tx1"/>
                </a:solidFill>
                <a:latin typeface="Arial" panose="020B0604020202020204" pitchFamily="34" charset="0"/>
              </a:defRPr>
            </a:lvl2pPr>
            <a:lvl3pPr eaLnBrk="0" fontAlgn="base" hangingPunct="0">
              <a:spcBef>
                <a:spcPct val="0"/>
              </a:spcBef>
              <a:spcAft>
                <a:spcPct val="0"/>
              </a:spcAft>
              <a:tabLst>
                <a:tab pos="1619250" algn="l"/>
              </a:tabLst>
              <a:defRPr>
                <a:solidFill>
                  <a:schemeClr val="tx1"/>
                </a:solidFill>
                <a:latin typeface="Arial" panose="020B0604020202020204" pitchFamily="34" charset="0"/>
              </a:defRPr>
            </a:lvl3pPr>
            <a:lvl4pPr eaLnBrk="0" fontAlgn="base" hangingPunct="0">
              <a:spcBef>
                <a:spcPct val="0"/>
              </a:spcBef>
              <a:spcAft>
                <a:spcPct val="0"/>
              </a:spcAft>
              <a:tabLst>
                <a:tab pos="1619250" algn="l"/>
              </a:tabLst>
              <a:defRPr>
                <a:solidFill>
                  <a:schemeClr val="tx1"/>
                </a:solidFill>
                <a:latin typeface="Arial" panose="020B0604020202020204" pitchFamily="34" charset="0"/>
              </a:defRPr>
            </a:lvl4pPr>
            <a:lvl5pPr eaLnBrk="0" fontAlgn="base" hangingPunct="0">
              <a:spcBef>
                <a:spcPct val="0"/>
              </a:spcBef>
              <a:spcAft>
                <a:spcPct val="0"/>
              </a:spcAft>
              <a:tabLst>
                <a:tab pos="1619250" algn="l"/>
              </a:tabLst>
              <a:defRPr>
                <a:solidFill>
                  <a:schemeClr val="tx1"/>
                </a:solidFill>
                <a:latin typeface="Arial" panose="020B0604020202020204" pitchFamily="34" charset="0"/>
              </a:defRPr>
            </a:lvl5pPr>
            <a:lvl6pPr eaLnBrk="0" fontAlgn="base" hangingPunct="0">
              <a:spcBef>
                <a:spcPct val="0"/>
              </a:spcBef>
              <a:spcAft>
                <a:spcPct val="0"/>
              </a:spcAft>
              <a:tabLst>
                <a:tab pos="1619250" algn="l"/>
              </a:tabLst>
              <a:defRPr>
                <a:solidFill>
                  <a:schemeClr val="tx1"/>
                </a:solidFill>
                <a:latin typeface="Arial" panose="020B0604020202020204" pitchFamily="34" charset="0"/>
              </a:defRPr>
            </a:lvl6pPr>
            <a:lvl7pPr eaLnBrk="0" fontAlgn="base" hangingPunct="0">
              <a:spcBef>
                <a:spcPct val="0"/>
              </a:spcBef>
              <a:spcAft>
                <a:spcPct val="0"/>
              </a:spcAft>
              <a:tabLst>
                <a:tab pos="1619250" algn="l"/>
              </a:tabLst>
              <a:defRPr>
                <a:solidFill>
                  <a:schemeClr val="tx1"/>
                </a:solidFill>
                <a:latin typeface="Arial" panose="020B0604020202020204" pitchFamily="34" charset="0"/>
              </a:defRPr>
            </a:lvl7pPr>
            <a:lvl8pPr eaLnBrk="0" fontAlgn="base" hangingPunct="0">
              <a:spcBef>
                <a:spcPct val="0"/>
              </a:spcBef>
              <a:spcAft>
                <a:spcPct val="0"/>
              </a:spcAft>
              <a:tabLst>
                <a:tab pos="1619250" algn="l"/>
              </a:tabLst>
              <a:defRPr>
                <a:solidFill>
                  <a:schemeClr val="tx1"/>
                </a:solidFill>
                <a:latin typeface="Arial" panose="020B0604020202020204" pitchFamily="34" charset="0"/>
              </a:defRPr>
            </a:lvl8pPr>
            <a:lvl9pPr eaLnBrk="0" fontAlgn="base" hangingPunct="0">
              <a:spcBef>
                <a:spcPct val="0"/>
              </a:spcBef>
              <a:spcAft>
                <a:spcPct val="0"/>
              </a:spcAft>
              <a:tabLst>
                <a:tab pos="1619250" algn="l"/>
              </a:tabLs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tab pos="1619250" algn="l"/>
              </a:tabLst>
            </a:pPr>
            <a:r>
              <a:rPr lang="en-US" altLang="en-US" dirty="0" smtClean="0">
                <a:latin typeface="+mn-lt"/>
              </a:rPr>
              <a:t>Structure </a:t>
            </a:r>
            <a:r>
              <a:rPr lang="en-US" altLang="en-US" dirty="0">
                <a:latin typeface="+mn-lt"/>
              </a:rPr>
              <a:t>of </a:t>
            </a:r>
            <a:r>
              <a:rPr lang="en-US" altLang="en-US" dirty="0" err="1">
                <a:latin typeface="+mn-lt"/>
              </a:rPr>
              <a:t>curcumin</a:t>
            </a:r>
            <a:r>
              <a:rPr lang="en-US" altLang="en-US" dirty="0">
                <a:latin typeface="+mn-lt"/>
              </a:rPr>
              <a:t> </a:t>
            </a:r>
            <a:r>
              <a:rPr lang="en-US" altLang="en-US" dirty="0" err="1">
                <a:latin typeface="+mn-lt"/>
              </a:rPr>
              <a:t>oxime</a:t>
            </a:r>
            <a:r>
              <a:rPr lang="en-US" altLang="en-US" dirty="0">
                <a:latin typeface="+mn-lt"/>
              </a:rPr>
              <a:t>(ligand)   </a:t>
            </a:r>
            <a:r>
              <a:rPr lang="en-US" altLang="en-US" dirty="0" smtClean="0">
                <a:latin typeface="+mn-lt"/>
              </a:rPr>
              <a:t>fig.2</a:t>
            </a:r>
          </a:p>
          <a:p>
            <a:pPr marL="0" marR="0" lvl="0" indent="0" algn="just" defTabSz="914400" rtl="0" eaLnBrk="0" fontAlgn="base" latinLnBrk="0" hangingPunct="0">
              <a:lnSpc>
                <a:spcPct val="100000"/>
              </a:lnSpc>
              <a:spcBef>
                <a:spcPct val="0"/>
              </a:spcBef>
              <a:spcAft>
                <a:spcPct val="0"/>
              </a:spcAft>
              <a:buClrTx/>
              <a:buSzTx/>
              <a:buFontTx/>
              <a:buNone/>
              <a:tabLst>
                <a:tab pos="1619250" algn="l"/>
              </a:tabLst>
            </a:pPr>
            <a:endParaRPr lang="en-US" altLang="en-US" dirty="0">
              <a:latin typeface="+mn-lt"/>
            </a:endParaRPr>
          </a:p>
          <a:p>
            <a:pPr marL="0" marR="0" lvl="0" indent="0" algn="just" defTabSz="914400" rtl="0" eaLnBrk="0" fontAlgn="base" latinLnBrk="0" hangingPunct="0">
              <a:lnSpc>
                <a:spcPct val="100000"/>
              </a:lnSpc>
              <a:spcBef>
                <a:spcPct val="0"/>
              </a:spcBef>
              <a:spcAft>
                <a:spcPct val="0"/>
              </a:spcAft>
              <a:buClrTx/>
              <a:buSzTx/>
              <a:buFontTx/>
              <a:buNone/>
              <a:tabLst>
                <a:tab pos="1619250" algn="l"/>
              </a:tabLst>
            </a:pPr>
            <a:r>
              <a:rPr lang="en-US" altLang="en-US" b="1" dirty="0">
                <a:latin typeface="+mn-lt"/>
              </a:rPr>
              <a:t>Synthesis of metal complexes:</a:t>
            </a:r>
          </a:p>
          <a:p>
            <a:pPr marL="0" marR="0" lvl="0" indent="0" algn="just" defTabSz="914400" rtl="0" eaLnBrk="0" fontAlgn="base" latinLnBrk="0" hangingPunct="0">
              <a:lnSpc>
                <a:spcPct val="100000"/>
              </a:lnSpc>
              <a:spcBef>
                <a:spcPct val="0"/>
              </a:spcBef>
              <a:spcAft>
                <a:spcPct val="0"/>
              </a:spcAft>
              <a:buClrTx/>
              <a:buSzTx/>
              <a:buFontTx/>
              <a:buNone/>
              <a:tabLst>
                <a:tab pos="1619250" algn="l"/>
              </a:tabLst>
            </a:pPr>
            <a:r>
              <a:rPr lang="en-US" altLang="en-US" dirty="0">
                <a:latin typeface="+mn-lt"/>
              </a:rPr>
              <a:t>To 30 </a:t>
            </a:r>
            <a:r>
              <a:rPr lang="en-US" altLang="en-US" dirty="0" err="1">
                <a:latin typeface="+mn-lt"/>
              </a:rPr>
              <a:t>ml.of</a:t>
            </a:r>
            <a:r>
              <a:rPr lang="en-US" altLang="en-US" dirty="0">
                <a:latin typeface="+mn-lt"/>
              </a:rPr>
              <a:t> Gold(III) solution(5X10-2M ) in methanol was added (5x10-2  M) </a:t>
            </a:r>
            <a:r>
              <a:rPr lang="en-US" altLang="en-US" dirty="0" err="1">
                <a:latin typeface="+mn-lt"/>
              </a:rPr>
              <a:t>curcumin</a:t>
            </a:r>
            <a:r>
              <a:rPr lang="en-US" altLang="en-US" dirty="0">
                <a:latin typeface="+mn-lt"/>
              </a:rPr>
              <a:t> </a:t>
            </a:r>
            <a:r>
              <a:rPr lang="en-US" altLang="en-US" dirty="0" err="1">
                <a:latin typeface="+mn-lt"/>
              </a:rPr>
              <a:t>oxime</a:t>
            </a:r>
            <a:r>
              <a:rPr lang="en-US" altLang="en-US" dirty="0">
                <a:latin typeface="+mn-lt"/>
              </a:rPr>
              <a:t>/</a:t>
            </a:r>
            <a:r>
              <a:rPr lang="en-US" altLang="en-US" dirty="0" err="1">
                <a:latin typeface="+mn-lt"/>
              </a:rPr>
              <a:t>curcumin</a:t>
            </a:r>
            <a:r>
              <a:rPr lang="en-US" altLang="en-US" dirty="0">
                <a:latin typeface="+mn-lt"/>
              </a:rPr>
              <a:t> in methanol and 2 ml. of </a:t>
            </a:r>
            <a:r>
              <a:rPr lang="en-US" altLang="en-US" dirty="0" err="1">
                <a:latin typeface="+mn-lt"/>
              </a:rPr>
              <a:t>glycial</a:t>
            </a:r>
            <a:r>
              <a:rPr lang="en-US" altLang="en-US" dirty="0">
                <a:latin typeface="+mn-lt"/>
              </a:rPr>
              <a:t> acetic acid was added drop wise to   the mixture refluxed for about one hour in a separate reflux arrangement.  The solid(orange) that separated was filtered and washed with water and recrystallized with methanol. </a:t>
            </a:r>
          </a:p>
        </p:txBody>
      </p:sp>
    </p:spTree>
  </p:cSld>
  <p:clrMapOvr>
    <a:masterClrMapping/>
  </p:clrMapOvr>
  <p:transition spd="slow">
    <p:sndAc>
      <p:stSnd>
        <p:snd r:embed="rId3" name="explode.wav"/>
      </p:stSnd>
    </p:sndAc>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 xmlns:p14="http://schemas.microsoft.com/office/powerpoint/2010/main" val="3310954390"/>
              </p:ext>
            </p:extLst>
          </p:nvPr>
        </p:nvGraphicFramePr>
        <p:xfrm>
          <a:off x="2422391" y="381000"/>
          <a:ext cx="5552396" cy="1937606"/>
        </p:xfrm>
        <a:graphic>
          <a:graphicData uri="http://schemas.openxmlformats.org/presentationml/2006/ole">
            <p:oleObj spid="_x0000_s4404" name="CS ChemDraw Drawing" r:id="rId4" imgW="32766000" imgH="11668125" progId="">
              <p:embed/>
            </p:oleObj>
          </a:graphicData>
        </a:graphic>
      </p:graphicFrame>
      <p:graphicFrame>
        <p:nvGraphicFramePr>
          <p:cNvPr id="3" name="Object 2"/>
          <p:cNvGraphicFramePr>
            <a:graphicFrameLocks noChangeAspect="1"/>
          </p:cNvGraphicFramePr>
          <p:nvPr>
            <p:extLst>
              <p:ext uri="{D42A27DB-BD31-4B8C-83A1-F6EECF244321}">
                <p14:modId xmlns="" xmlns:p14="http://schemas.microsoft.com/office/powerpoint/2010/main" val="4103393313"/>
              </p:ext>
            </p:extLst>
          </p:nvPr>
        </p:nvGraphicFramePr>
        <p:xfrm>
          <a:off x="2187966" y="3505200"/>
          <a:ext cx="5891011" cy="2095307"/>
        </p:xfrm>
        <a:graphic>
          <a:graphicData uri="http://schemas.openxmlformats.org/presentationml/2006/ole">
            <p:oleObj spid="_x0000_s4405" name="CS ChemDraw Drawing" r:id="rId5" imgW="32766000" imgH="11668125" progId="">
              <p:embed/>
            </p:oleObj>
          </a:graphicData>
        </a:graphic>
      </p:graphicFrame>
      <p:sp>
        <p:nvSpPr>
          <p:cNvPr id="4" name="Rectangle 3"/>
          <p:cNvSpPr>
            <a:spLocks noChangeArrowheads="1"/>
          </p:cNvSpPr>
          <p:nvPr/>
        </p:nvSpPr>
        <p:spPr bwMode="auto">
          <a:xfrm>
            <a:off x="234426" y="1855136"/>
            <a:ext cx="13956239"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IN"/>
          </a:p>
        </p:txBody>
      </p:sp>
      <p:sp>
        <p:nvSpPr>
          <p:cNvPr id="5" name="Rectangle 4"/>
          <p:cNvSpPr>
            <a:spLocks noChangeArrowheads="1"/>
          </p:cNvSpPr>
          <p:nvPr/>
        </p:nvSpPr>
        <p:spPr bwMode="auto">
          <a:xfrm>
            <a:off x="2266107" y="2438400"/>
            <a:ext cx="5438800" cy="81560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Calibri" panose="020F0502020204030204" pitchFamily="34" charset="0"/>
              </a:rPr>
              <a:t>                                         </a:t>
            </a:r>
            <a:endParaRPr kumimoji="0" lang="en-US" altLang="en-US" sz="900" b="0" i="0" u="none" strike="noStrike" cap="none" normalizeH="0" baseline="0" dirty="0" smtClean="0">
              <a:ln>
                <a:noFill/>
              </a:ln>
              <a:solidFill>
                <a:schemeClr val="tx1"/>
              </a:solidFill>
              <a:effectLst/>
              <a:latin typeface="Arial" panose="020B0604020202020204"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lang="en-US" altLang="en-US" dirty="0">
                <a:latin typeface="+mn-lt"/>
              </a:rPr>
              <a:t>Structure of curcumin oxime gold(III)complex    fig.3</a:t>
            </a: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dirty="0">
              <a:latin typeface="+mn-lt"/>
            </a:endParaRPr>
          </a:p>
        </p:txBody>
      </p:sp>
      <p:sp>
        <p:nvSpPr>
          <p:cNvPr id="6" name="Rectangle 5"/>
          <p:cNvSpPr>
            <a:spLocks noChangeArrowheads="1"/>
          </p:cNvSpPr>
          <p:nvPr/>
        </p:nvSpPr>
        <p:spPr bwMode="auto">
          <a:xfrm>
            <a:off x="2656816" y="5867400"/>
            <a:ext cx="5293681" cy="53860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Calibri" panose="020F0502020204030204" pitchFamily="34" charset="0"/>
              </a:rPr>
              <a:t>                                                 </a:t>
            </a:r>
            <a:endParaRPr kumimoji="0" lang="en-US" altLang="en-US" sz="900" b="0" i="0" u="none" strike="noStrike" cap="none" normalizeH="0" baseline="0" dirty="0" smtClean="0">
              <a:ln>
                <a:noFill/>
              </a:ln>
              <a:solidFill>
                <a:schemeClr val="tx1"/>
              </a:solidFill>
              <a:effectLst/>
              <a:latin typeface="Arial" panose="020B0604020202020204"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lang="en-US" altLang="en-US" dirty="0">
                <a:latin typeface="+mn-lt"/>
              </a:rPr>
              <a:t>Structure of </a:t>
            </a:r>
            <a:r>
              <a:rPr lang="en-US" altLang="en-US" dirty="0" err="1">
                <a:latin typeface="+mn-lt"/>
              </a:rPr>
              <a:t>curcumin</a:t>
            </a:r>
            <a:r>
              <a:rPr lang="en-US" altLang="en-US" dirty="0">
                <a:latin typeface="+mn-lt"/>
              </a:rPr>
              <a:t> gold(III)complex     fig.4</a:t>
            </a:r>
          </a:p>
        </p:txBody>
      </p:sp>
    </p:spTree>
  </p:cSld>
  <p:clrMapOvr>
    <a:masterClrMapping/>
  </p:clrMapOvr>
  <p:transition spd="slow">
    <p:sndAc>
      <p:stSnd>
        <p:snd r:embed="rId3" name="explode.wav"/>
      </p:stSnd>
    </p:sndAc>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 y="156247"/>
            <a:ext cx="18225388"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30000" smtClean="0">
                <a:ln>
                  <a:noFill/>
                </a:ln>
                <a:solidFill>
                  <a:schemeClr val="tx1"/>
                </a:solidFill>
                <a:effectLst/>
                <a:latin typeface="Arial" panose="020B0604020202020204" pitchFamily="34" charset="0"/>
                <a:ea typeface="Calibri" panose="020F0502020204030204" pitchFamily="34" charset="0"/>
                <a:cs typeface="Calibri" panose="020F0502020204030204" pitchFamily="34" charset="0"/>
              </a:rPr>
              <a:t> </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pic>
        <p:nvPicPr>
          <p:cNvPr id="5121" name="Picture 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04976" y="689082"/>
            <a:ext cx="9028303" cy="54494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cSld>
  <p:clrMapOvr>
    <a:masterClrMapping/>
  </p:clrMapOvr>
  <p:transition spd="slow">
    <p:sndAc>
      <p:stSnd>
        <p:snd r:embed="rId2" name="explode.wav"/>
      </p:stSnd>
    </p:sndAc>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859558" y="533400"/>
            <a:ext cx="8439297" cy="5638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p:sndAc>
      <p:stSnd>
        <p:snd r:embed="rId2" name="explode.wav"/>
      </p:stSnd>
    </p:sndAc>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3" cstate="print"/>
          <a:srcRect/>
          <a:stretch>
            <a:fillRect/>
          </a:stretch>
        </p:blipFill>
        <p:spPr bwMode="auto">
          <a:xfrm>
            <a:off x="703275" y="609600"/>
            <a:ext cx="8673722" cy="5334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 xmlns:p14="http://schemas.microsoft.com/office/powerpoint/2010/main" val="2145058320"/>
      </p:ext>
    </p:extLst>
  </p:cSld>
  <p:clrMapOvr>
    <a:masterClrMapping/>
  </p:clrMapOvr>
  <p:transition spd="slow">
    <p:sndAc>
      <p:stSnd>
        <p:snd r:embed="rId2" name="explode.wav"/>
      </p:stSnd>
    </p:sndAc>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3" cstate="print"/>
          <a:srcRect/>
          <a:stretch>
            <a:fillRect/>
          </a:stretch>
        </p:blipFill>
        <p:spPr bwMode="auto">
          <a:xfrm>
            <a:off x="625133" y="685800"/>
            <a:ext cx="8751864" cy="5410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 xmlns:p14="http://schemas.microsoft.com/office/powerpoint/2010/main" val="1081762164"/>
      </p:ext>
    </p:extLst>
  </p:cSld>
  <p:clrMapOvr>
    <a:masterClrMapping/>
  </p:clrMapOvr>
  <p:transition spd="slow">
    <p:sndAc>
      <p:stSnd>
        <p:snd r:embed="rId2" name="explode.wav"/>
      </p:stSnd>
    </p:sndAc>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3" cstate="print"/>
          <a:srcRect/>
          <a:stretch>
            <a:fillRect/>
          </a:stretch>
        </p:blipFill>
        <p:spPr bwMode="auto">
          <a:xfrm>
            <a:off x="468850" y="685801"/>
            <a:ext cx="9142572" cy="57911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 xmlns:p14="http://schemas.microsoft.com/office/powerpoint/2010/main" val="2573798199"/>
      </p:ext>
    </p:extLst>
  </p:cSld>
  <p:clrMapOvr>
    <a:masterClrMapping/>
  </p:clrMapOvr>
  <p:transition spd="slow">
    <p:sndAc>
      <p:stSnd>
        <p:snd r:embed="rId2" name="explode.wav"/>
      </p:stSnd>
    </p:sndAc>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3" cstate="print"/>
          <a:srcRect/>
          <a:stretch>
            <a:fillRect/>
          </a:stretch>
        </p:blipFill>
        <p:spPr bwMode="auto">
          <a:xfrm>
            <a:off x="569317" y="685800"/>
            <a:ext cx="8986288" cy="55625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 xmlns:p14="http://schemas.microsoft.com/office/powerpoint/2010/main" val="2932108112"/>
      </p:ext>
    </p:extLst>
  </p:cSld>
  <p:clrMapOvr>
    <a:masterClrMapping/>
  </p:clrMapOvr>
  <p:transition spd="slow">
    <p:sndAc>
      <p:stSnd>
        <p:snd r:embed="rId2" name="explode.wav"/>
      </p:stSnd>
    </p:sndAc>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3"/>
          <a:srcRect/>
          <a:stretch>
            <a:fillRect/>
          </a:stretch>
        </p:blipFill>
        <p:spPr bwMode="auto">
          <a:xfrm>
            <a:off x="546992" y="762000"/>
            <a:ext cx="8830004" cy="5562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 xmlns:p14="http://schemas.microsoft.com/office/powerpoint/2010/main" val="187088631"/>
      </p:ext>
    </p:extLst>
  </p:cSld>
  <p:clrMapOvr>
    <a:masterClrMapping/>
  </p:clrMapOvr>
  <p:transition spd="slow">
    <p:sndAc>
      <p:stSnd>
        <p:snd r:embed="rId2" name="explode.wav"/>
      </p:stSnd>
    </p:sndAc>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3"/>
          <a:srcRect/>
          <a:stretch>
            <a:fillRect/>
          </a:stretch>
        </p:blipFill>
        <p:spPr bwMode="auto">
          <a:xfrm>
            <a:off x="390709" y="533400"/>
            <a:ext cx="9298854" cy="6019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 xmlns:p14="http://schemas.microsoft.com/office/powerpoint/2010/main" val="3329604337"/>
      </p:ext>
    </p:extLst>
  </p:cSld>
  <p:clrMapOvr>
    <a:masterClrMapping/>
  </p:clrMapOvr>
  <p:transition spd="slow">
    <p:sndAc>
      <p:stSnd>
        <p:snd r:embed="rId2" name="explode.wav"/>
      </p:stSnd>
    </p:sndAc>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0708" y="381000"/>
            <a:ext cx="9455138" cy="5144998"/>
          </a:xfrm>
          <a:prstGeom prst="rect">
            <a:avLst/>
          </a:prstGeom>
        </p:spPr>
        <p:txBody>
          <a:bodyPr wrap="square">
            <a:spAutoFit/>
          </a:bodyPr>
          <a:lstStyle/>
          <a:p>
            <a:pPr>
              <a:spcAft>
                <a:spcPts val="1000"/>
              </a:spcAft>
            </a:pPr>
            <a:r>
              <a:rPr lang="en-IN" dirty="0"/>
              <a:t>The compound was characterized using IR, 1HNMR, and Mass spectrophotometric techniques. From the analysis the compound was identified</a:t>
            </a:r>
            <a:r>
              <a:rPr lang="en-IN" dirty="0" smtClean="0"/>
              <a:t>.</a:t>
            </a:r>
            <a:br>
              <a:rPr lang="en-IN" dirty="0" smtClean="0"/>
            </a:br>
            <a:r>
              <a:rPr lang="en-IN" dirty="0" err="1" smtClean="0"/>
              <a:t>Curcumin</a:t>
            </a:r>
            <a:r>
              <a:rPr lang="en-IN" dirty="0" smtClean="0"/>
              <a:t> </a:t>
            </a:r>
            <a:r>
              <a:rPr lang="en-IN" dirty="0"/>
              <a:t>oxime: From fig.5,8</a:t>
            </a:r>
          </a:p>
          <a:p>
            <a:pPr>
              <a:spcAft>
                <a:spcPts val="1000"/>
              </a:spcAft>
            </a:pPr>
            <a:r>
              <a:rPr lang="en-IN" dirty="0"/>
              <a:t>IR Spectra: IR: 3420.49(labile e), 1635.35(c=o), 1603.62 &amp; 1561.36(aromatic), 1240.60(c=o),</a:t>
            </a:r>
          </a:p>
          <a:p>
            <a:pPr>
              <a:spcAft>
                <a:spcPts val="1000"/>
              </a:spcAft>
            </a:pPr>
            <a:r>
              <a:rPr lang="en-IN" dirty="0"/>
              <a:t> 831.20 cm-1  ( ligand). HNMR:  1.2 – 1.4(t,3H), 3.2 – 3.4(q,2H), 3.9(s,1H), 6.6 – 7.0(m,7H), 7.2 – 7.3(m,2H), 7.4 – 7.5(dd,4H). These suggest the curcumin oxime(ligand)      </a:t>
            </a:r>
            <a:r>
              <a:rPr lang="en-IN" dirty="0" smtClean="0"/>
              <a:t/>
            </a:r>
            <a:br>
              <a:rPr lang="en-IN" dirty="0" smtClean="0"/>
            </a:br>
            <a:r>
              <a:rPr lang="en-IN" dirty="0" err="1" smtClean="0"/>
              <a:t>Curcumin</a:t>
            </a:r>
            <a:r>
              <a:rPr lang="en-IN" dirty="0" smtClean="0"/>
              <a:t> </a:t>
            </a:r>
            <a:r>
              <a:rPr lang="en-IN" dirty="0"/>
              <a:t>gold(III)chloride: From fig.7,9</a:t>
            </a:r>
          </a:p>
          <a:p>
            <a:pPr>
              <a:spcAft>
                <a:spcPts val="1000"/>
              </a:spcAft>
            </a:pPr>
            <a:r>
              <a:rPr lang="en-IN" dirty="0"/>
              <a:t>IR: 3258.46(labile e), 1597.89 &amp; 1511.63(aromatic), 1223.06(c=o), 1167.09(c=o), </a:t>
            </a:r>
          </a:p>
          <a:p>
            <a:pPr>
              <a:spcAft>
                <a:spcPts val="1000"/>
              </a:spcAft>
            </a:pPr>
            <a:r>
              <a:rPr lang="en-IN" dirty="0"/>
              <a:t>832.01 cm-1 (metal complex).  1 HNMR:   1.2 – 1.4(t , 3H),  3.1 – 3.3(q,2H),  6.2 – 7.0(m,5H),  7.0 – 8.0(m,4H). </a:t>
            </a:r>
            <a:r>
              <a:rPr lang="en-IN" dirty="0" smtClean="0"/>
              <a:t/>
            </a:r>
            <a:br>
              <a:rPr lang="en-IN" dirty="0" smtClean="0"/>
            </a:br>
            <a:r>
              <a:rPr lang="en-IN" dirty="0" smtClean="0"/>
              <a:t> </a:t>
            </a:r>
            <a:r>
              <a:rPr lang="en-IN" dirty="0"/>
              <a:t>These suggest the curcumin gold complex.</a:t>
            </a:r>
          </a:p>
          <a:p>
            <a:pPr>
              <a:spcAft>
                <a:spcPts val="1000"/>
              </a:spcAft>
            </a:pPr>
            <a:r>
              <a:rPr lang="en-IN" dirty="0"/>
              <a:t>Curcumin oxime gold (III)chloride: From fig.6</a:t>
            </a:r>
          </a:p>
          <a:p>
            <a:pPr>
              <a:spcAft>
                <a:spcPts val="1000"/>
              </a:spcAft>
            </a:pPr>
            <a:r>
              <a:rPr lang="en-IN" dirty="0"/>
              <a:t>IR Spectra: 3416.15(labile e), 1608.02 &amp; 1512.35(aromatic), 1217.49 &amp; 1171.29(c=o),</a:t>
            </a:r>
          </a:p>
          <a:p>
            <a:pPr>
              <a:spcAft>
                <a:spcPts val="1000"/>
              </a:spcAft>
            </a:pPr>
            <a:r>
              <a:rPr lang="en-IN" dirty="0"/>
              <a:t> 521.86 cm-1(metal complex). HNMR Spectra: 1.3( t,3H ), 3.2( q,2H ), 3.5 – 4.0 (</a:t>
            </a:r>
            <a:r>
              <a:rPr lang="en-IN" dirty="0" err="1"/>
              <a:t>br</a:t>
            </a:r>
            <a:r>
              <a:rPr lang="en-IN" dirty="0"/>
              <a:t>, 1H), 6.7( s, 1H ), 6.8 (d, 5H), 6.8 – 7.0( dd,3H), 7.2 – 7.4( t,3H), 7.5( dd,5H). These suggest the </a:t>
            </a:r>
            <a:r>
              <a:rPr lang="en-IN" dirty="0" err="1"/>
              <a:t>Cur.Oxime</a:t>
            </a:r>
            <a:r>
              <a:rPr lang="en-IN" dirty="0"/>
              <a:t> gold complex</a:t>
            </a:r>
          </a:p>
        </p:txBody>
      </p:sp>
    </p:spTree>
    <p:extLst>
      <p:ext uri="{BB962C8B-B14F-4D97-AF65-F5344CB8AC3E}">
        <p14:creationId xmlns="" xmlns:p14="http://schemas.microsoft.com/office/powerpoint/2010/main" val="1872626473"/>
      </p:ext>
    </p:extLst>
  </p:cSld>
  <p:clrMapOvr>
    <a:masterClrMapping/>
  </p:clrMapOvr>
  <p:transition spd="slow">
    <p:sndAc>
      <p:stSnd>
        <p:snd r:embed="rId2" name="explode.wav"/>
      </p:stSnd>
    </p:sndAc>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2567" y="304800"/>
            <a:ext cx="9298855" cy="4344779"/>
          </a:xfrm>
          <a:prstGeom prst="rect">
            <a:avLst/>
          </a:prstGeom>
        </p:spPr>
        <p:txBody>
          <a:bodyPr wrap="square">
            <a:spAutoFit/>
          </a:bodyPr>
          <a:lstStyle/>
          <a:p>
            <a:pPr>
              <a:lnSpc>
                <a:spcPct val="115000"/>
              </a:lnSpc>
              <a:spcAft>
                <a:spcPts val="1000"/>
              </a:spcAft>
            </a:pPr>
            <a:r>
              <a:rPr lang="en-IN" dirty="0"/>
              <a:t>Mass spectra: 276, base peak (removal of 2 –OCH 3 and  2 –OH): 304,by removal of four “O” atoms got this peak and 368, indicates the curcumin.  From 11 &amp; 12</a:t>
            </a:r>
          </a:p>
          <a:p>
            <a:pPr>
              <a:lnSpc>
                <a:spcPct val="115000"/>
              </a:lnSpc>
              <a:spcAft>
                <a:spcPts val="1000"/>
              </a:spcAft>
            </a:pPr>
            <a:r>
              <a:rPr lang="en-IN" dirty="0"/>
              <a:t>The interaction of AuCl3 with ligand yields compounds having composition. All complexes are found to be diamagnetic at 312 K indicating essentially a planar geometry for these compounds.</a:t>
            </a:r>
          </a:p>
          <a:p>
            <a:pPr>
              <a:lnSpc>
                <a:spcPct val="115000"/>
              </a:lnSpc>
              <a:spcAft>
                <a:spcPts val="1000"/>
              </a:spcAft>
            </a:pPr>
            <a:r>
              <a:rPr lang="en-IN" dirty="0"/>
              <a:t>The IR spectra of ligand are characterized by the presence of a single strong band at 1635 cm-1 due to the central carbonyl absorptions functionalities which are equivalent. The generation of the oxime functionality at one of the carbonyls can be ascertained from the presence of band at 1561 cm-1 and strong carbonyl absorption at 1512 cm-1. </a:t>
            </a:r>
          </a:p>
          <a:p>
            <a:pPr>
              <a:lnSpc>
                <a:spcPct val="115000"/>
              </a:lnSpc>
              <a:spcAft>
                <a:spcPts val="1000"/>
              </a:spcAft>
            </a:pPr>
            <a:r>
              <a:rPr lang="en-IN" dirty="0"/>
              <a:t>On metal complexation both the bands are shifted to lower frequency indicating their involvement in gold complexation.</a:t>
            </a:r>
          </a:p>
          <a:p>
            <a:r>
              <a:rPr lang="en-IN" dirty="0"/>
              <a:t> The introduction of oxime functionalities in the curcumin nucleus is best diagnosed from the symmetric and asymmetric bands near the 3416 cm-1</a:t>
            </a:r>
          </a:p>
        </p:txBody>
      </p:sp>
    </p:spTree>
    <p:extLst>
      <p:ext uri="{BB962C8B-B14F-4D97-AF65-F5344CB8AC3E}">
        <p14:creationId xmlns="" xmlns:p14="http://schemas.microsoft.com/office/powerpoint/2010/main" val="2384427654"/>
      </p:ext>
    </p:extLst>
  </p:cSld>
  <p:clrMapOvr>
    <a:masterClrMapping/>
  </p:clrMapOvr>
  <p:transition spd="slow">
    <p:sndAc>
      <p:stSnd>
        <p:snd r:embed="rId2" name="explode.wav"/>
      </p:stSnd>
    </p:sndAc>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0708" y="609601"/>
            <a:ext cx="9142572" cy="1411669"/>
          </a:xfrm>
          <a:prstGeom prst="rect">
            <a:avLst/>
          </a:prstGeom>
        </p:spPr>
        <p:txBody>
          <a:bodyPr wrap="square">
            <a:spAutoFit/>
          </a:bodyPr>
          <a:lstStyle/>
          <a:p>
            <a:pPr>
              <a:lnSpc>
                <a:spcPct val="115000"/>
              </a:lnSpc>
              <a:spcAft>
                <a:spcPts val="1000"/>
              </a:spcAft>
            </a:pPr>
            <a:r>
              <a:rPr lang="en-IN" b="1" dirty="0"/>
              <a:t>ESR Spectral analysis:  </a:t>
            </a:r>
            <a:r>
              <a:rPr lang="en-IN" dirty="0"/>
              <a:t>Electronic Spin Resonance spectra of Gold(III)complex was recorded in DMF at liquid nitrogen temperature value equal to 26.</a:t>
            </a:r>
          </a:p>
          <a:p>
            <a:r>
              <a:rPr lang="en-IN" b="1" dirty="0"/>
              <a:t>Magnetic studies: </a:t>
            </a:r>
            <a:r>
              <a:rPr lang="en-IN" dirty="0"/>
              <a:t>The magnetic moments of metal complexes were found to be subnormal, which may be attributed to the presence of magnetically coupled metal centres in dimeric complexes.</a:t>
            </a:r>
          </a:p>
        </p:txBody>
      </p:sp>
    </p:spTree>
    <p:extLst>
      <p:ext uri="{BB962C8B-B14F-4D97-AF65-F5344CB8AC3E}">
        <p14:creationId xmlns="" xmlns:p14="http://schemas.microsoft.com/office/powerpoint/2010/main" val="484083465"/>
      </p:ext>
    </p:extLst>
  </p:cSld>
  <p:clrMapOvr>
    <a:masterClrMapping/>
  </p:clrMapOvr>
  <p:transition spd="slow">
    <p:sndAc>
      <p:stSnd>
        <p:snd r:embed="rId2" name="explode.wav"/>
      </p:stSnd>
    </p:sndAc>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12566" y="381000"/>
            <a:ext cx="9611422" cy="4878259"/>
          </a:xfrm>
          <a:prstGeom prst="rect">
            <a:avLst/>
          </a:prstGeom>
        </p:spPr>
        <p:txBody>
          <a:bodyPr wrap="square">
            <a:spAutoFit/>
          </a:bodyPr>
          <a:lstStyle/>
          <a:p>
            <a:pPr>
              <a:lnSpc>
                <a:spcPct val="115000"/>
              </a:lnSpc>
              <a:spcAft>
                <a:spcPts val="1000"/>
              </a:spcAft>
            </a:pPr>
            <a:r>
              <a:rPr lang="en-IN" dirty="0"/>
              <a:t>BIOLOGICAL ACTIVITY: </a:t>
            </a:r>
          </a:p>
          <a:p>
            <a:pPr>
              <a:lnSpc>
                <a:spcPct val="115000"/>
              </a:lnSpc>
              <a:spcAft>
                <a:spcPts val="1000"/>
              </a:spcAft>
            </a:pPr>
            <a:r>
              <a:rPr lang="en-IN" dirty="0"/>
              <a:t>The nuclease activity of present ligand and their complexes has been investigated on </a:t>
            </a:r>
            <a:r>
              <a:rPr lang="en-IN" dirty="0" err="1"/>
              <a:t>pBR</a:t>
            </a:r>
            <a:r>
              <a:rPr lang="en-IN" dirty="0"/>
              <a:t> 322 plasmid DNA by agarose gel electrophoreses in the presence of H2O2. </a:t>
            </a:r>
          </a:p>
          <a:p>
            <a:pPr>
              <a:lnSpc>
                <a:spcPct val="115000"/>
              </a:lnSpc>
              <a:spcAft>
                <a:spcPts val="1000"/>
              </a:spcAft>
            </a:pPr>
            <a:r>
              <a:rPr lang="en-IN" dirty="0"/>
              <a:t>At micro molar concentration, the ligands exhibit no significant activity in absence and in the presence of the oxidant. The nuclease activity was greatly enhanced by incorporation of metal ions and the ligands. </a:t>
            </a:r>
          </a:p>
          <a:p>
            <a:pPr>
              <a:lnSpc>
                <a:spcPct val="115000"/>
              </a:lnSpc>
              <a:spcAft>
                <a:spcPts val="1000"/>
              </a:spcAft>
            </a:pPr>
            <a:r>
              <a:rPr lang="en-IN" dirty="0"/>
              <a:t>All complexes  shows much enhanced nuclease activity in the presence of oxidant, which may be due to free radical reaction with DNA.</a:t>
            </a:r>
          </a:p>
          <a:p>
            <a:pPr>
              <a:lnSpc>
                <a:spcPct val="115000"/>
              </a:lnSpc>
              <a:spcAft>
                <a:spcPts val="1000"/>
              </a:spcAft>
            </a:pPr>
            <a:r>
              <a:rPr lang="en-IN" b="1" dirty="0"/>
              <a:t>Conclusion:  </a:t>
            </a:r>
          </a:p>
          <a:p>
            <a:pPr>
              <a:lnSpc>
                <a:spcPct val="115000"/>
              </a:lnSpc>
              <a:spcAft>
                <a:spcPts val="1000"/>
              </a:spcAft>
            </a:pPr>
            <a:r>
              <a:rPr lang="en-IN" dirty="0"/>
              <a:t>We have synthesized the  curcumin/curcumin oxime  gold(III)complexes. All complexes plausible structures were supported by LSI mass spectral data along with </a:t>
            </a:r>
            <a:r>
              <a:rPr lang="en-IN" dirty="0" err="1"/>
              <a:t>physico</a:t>
            </a:r>
            <a:r>
              <a:rPr lang="en-IN" dirty="0"/>
              <a:t>-chemical and IR, HNMR,MASS,ESR spectral data. </a:t>
            </a:r>
          </a:p>
          <a:p>
            <a:r>
              <a:rPr lang="en-IN" dirty="0"/>
              <a:t>The ligands and their complexes would be screened for their anti-cancer activity against certain cancer cell lines. We have developed a simple, convenient and effective method for the synthesis of complexes. To our knowledge, this is the first report of an efficient general method for the synthesis of different gold complexes of curcumin</a:t>
            </a:r>
          </a:p>
        </p:txBody>
      </p:sp>
    </p:spTree>
    <p:extLst>
      <p:ext uri="{BB962C8B-B14F-4D97-AF65-F5344CB8AC3E}">
        <p14:creationId xmlns="" xmlns:p14="http://schemas.microsoft.com/office/powerpoint/2010/main" val="2243086066"/>
      </p:ext>
    </p:extLst>
  </p:cSld>
  <p:clrMapOvr>
    <a:masterClrMapping/>
  </p:clrMapOvr>
  <p:transition spd="slow">
    <p:sndAc>
      <p:stSnd>
        <p:snd r:embed="rId2" name="explode.wav"/>
      </p:stSnd>
    </p:sndAc>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2567" y="474345"/>
            <a:ext cx="9455138" cy="2862322"/>
          </a:xfrm>
          <a:prstGeom prst="rect">
            <a:avLst/>
          </a:prstGeom>
        </p:spPr>
        <p:txBody>
          <a:bodyPr wrap="square">
            <a:spAutoFit/>
          </a:bodyPr>
          <a:lstStyle/>
          <a:p>
            <a:pPr algn="ctr">
              <a:spcAft>
                <a:spcPts val="0"/>
              </a:spcAft>
            </a:pPr>
            <a:r>
              <a:rPr lang="en-IN" b="1" dirty="0"/>
              <a:t>Synthesis and Characterization of Novel Curcumin </a:t>
            </a:r>
            <a:r>
              <a:rPr lang="en-IN" b="1" dirty="0" err="1"/>
              <a:t>thiosemicarbozone</a:t>
            </a:r>
            <a:r>
              <a:rPr lang="en-IN" b="1" dirty="0"/>
              <a:t> Gold(III)</a:t>
            </a:r>
            <a:r>
              <a:rPr lang="en-IN" b="1" dirty="0" err="1"/>
              <a:t>complex:potential</a:t>
            </a:r>
            <a:r>
              <a:rPr lang="en-IN" b="1" dirty="0"/>
              <a:t> </a:t>
            </a:r>
            <a:r>
              <a:rPr lang="en-IN" b="1" dirty="0" err="1"/>
              <a:t>chemopreventive</a:t>
            </a:r>
            <a:r>
              <a:rPr lang="en-IN" b="1" dirty="0"/>
              <a:t> drug</a:t>
            </a:r>
          </a:p>
          <a:p>
            <a:pPr>
              <a:spcAft>
                <a:spcPts val="0"/>
              </a:spcAft>
            </a:pPr>
            <a:r>
              <a:rPr lang="en-IN" dirty="0"/>
              <a:t> </a:t>
            </a:r>
          </a:p>
          <a:p>
            <a:r>
              <a:rPr lang="en-IN" dirty="0"/>
              <a:t> </a:t>
            </a:r>
            <a:r>
              <a:rPr lang="en-IN" dirty="0" err="1" smtClean="0"/>
              <a:t>Curcumin</a:t>
            </a:r>
            <a:r>
              <a:rPr lang="en-IN" dirty="0" smtClean="0"/>
              <a:t> </a:t>
            </a:r>
            <a:r>
              <a:rPr lang="en-IN" dirty="0"/>
              <a:t>is a natural polyphenol. It is highly potential molecule capable of preventing and treating various cancers. The anticancer potential of cur cumin is severely affected by its limited systemic and target tissue bioavailability and rapid metabolism.</a:t>
            </a:r>
            <a:r>
              <a:rPr lang="en-US" dirty="0"/>
              <a:t> Various dietary chemo preventive agents, turmeric powder or its extract are broadly used as therapeutic preparations in Indian System of medicine. </a:t>
            </a:r>
            <a:r>
              <a:rPr lang="en-IN" dirty="0"/>
              <a:t> In the present research work, we provide a summarized synthesis and characterization of Curcumin </a:t>
            </a:r>
            <a:r>
              <a:rPr lang="en-IN" dirty="0" err="1"/>
              <a:t>thiosemicarbozone</a:t>
            </a:r>
            <a:r>
              <a:rPr lang="en-IN" dirty="0"/>
              <a:t> derivative of Gold(III)complex. The use of these </a:t>
            </a:r>
            <a:r>
              <a:rPr lang="en-IN" dirty="0" err="1"/>
              <a:t>analogs</a:t>
            </a:r>
            <a:r>
              <a:rPr lang="en-IN" dirty="0"/>
              <a:t> for prevention of cancer </a:t>
            </a:r>
            <a:r>
              <a:rPr lang="en-IN" dirty="0" err="1"/>
              <a:t>tumor</a:t>
            </a:r>
            <a:r>
              <a:rPr lang="en-IN" dirty="0"/>
              <a:t> progression and treatments of human malignancies.</a:t>
            </a:r>
          </a:p>
        </p:txBody>
      </p:sp>
    </p:spTree>
    <p:extLst>
      <p:ext uri="{BB962C8B-B14F-4D97-AF65-F5344CB8AC3E}">
        <p14:creationId xmlns="" xmlns:p14="http://schemas.microsoft.com/office/powerpoint/2010/main" val="1101666611"/>
      </p:ext>
    </p:extLst>
  </p:cSld>
  <p:clrMapOvr>
    <a:masterClrMapping/>
  </p:clrMapOvr>
  <p:transition spd="slow">
    <p:sndAc>
      <p:stSnd>
        <p:snd r:embed="rId2" name="explode.wav"/>
      </p:stSnd>
    </p:sndAc>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312567" y="657999"/>
            <a:ext cx="9533280" cy="23083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619250" algn="l"/>
              </a:tabLst>
              <a:defRPr>
                <a:solidFill>
                  <a:schemeClr val="tx1"/>
                </a:solidFill>
                <a:latin typeface="Arial" panose="020B0604020202020204" pitchFamily="34" charset="0"/>
              </a:defRPr>
            </a:lvl1pPr>
            <a:lvl2pPr eaLnBrk="0" fontAlgn="base" hangingPunct="0">
              <a:spcBef>
                <a:spcPct val="0"/>
              </a:spcBef>
              <a:spcAft>
                <a:spcPct val="0"/>
              </a:spcAft>
              <a:tabLst>
                <a:tab pos="1619250" algn="l"/>
              </a:tabLst>
              <a:defRPr>
                <a:solidFill>
                  <a:schemeClr val="tx1"/>
                </a:solidFill>
                <a:latin typeface="Arial" panose="020B0604020202020204" pitchFamily="34" charset="0"/>
              </a:defRPr>
            </a:lvl2pPr>
            <a:lvl3pPr eaLnBrk="0" fontAlgn="base" hangingPunct="0">
              <a:spcBef>
                <a:spcPct val="0"/>
              </a:spcBef>
              <a:spcAft>
                <a:spcPct val="0"/>
              </a:spcAft>
              <a:tabLst>
                <a:tab pos="1619250" algn="l"/>
              </a:tabLst>
              <a:defRPr>
                <a:solidFill>
                  <a:schemeClr val="tx1"/>
                </a:solidFill>
                <a:latin typeface="Arial" panose="020B0604020202020204" pitchFamily="34" charset="0"/>
              </a:defRPr>
            </a:lvl3pPr>
            <a:lvl4pPr eaLnBrk="0" fontAlgn="base" hangingPunct="0">
              <a:spcBef>
                <a:spcPct val="0"/>
              </a:spcBef>
              <a:spcAft>
                <a:spcPct val="0"/>
              </a:spcAft>
              <a:tabLst>
                <a:tab pos="1619250" algn="l"/>
              </a:tabLst>
              <a:defRPr>
                <a:solidFill>
                  <a:schemeClr val="tx1"/>
                </a:solidFill>
                <a:latin typeface="Arial" panose="020B0604020202020204" pitchFamily="34" charset="0"/>
              </a:defRPr>
            </a:lvl4pPr>
            <a:lvl5pPr eaLnBrk="0" fontAlgn="base" hangingPunct="0">
              <a:spcBef>
                <a:spcPct val="0"/>
              </a:spcBef>
              <a:spcAft>
                <a:spcPct val="0"/>
              </a:spcAft>
              <a:tabLst>
                <a:tab pos="1619250" algn="l"/>
              </a:tabLst>
              <a:defRPr>
                <a:solidFill>
                  <a:schemeClr val="tx1"/>
                </a:solidFill>
                <a:latin typeface="Arial" panose="020B0604020202020204" pitchFamily="34" charset="0"/>
              </a:defRPr>
            </a:lvl5pPr>
            <a:lvl6pPr eaLnBrk="0" fontAlgn="base" hangingPunct="0">
              <a:spcBef>
                <a:spcPct val="0"/>
              </a:spcBef>
              <a:spcAft>
                <a:spcPct val="0"/>
              </a:spcAft>
              <a:tabLst>
                <a:tab pos="1619250" algn="l"/>
              </a:tabLst>
              <a:defRPr>
                <a:solidFill>
                  <a:schemeClr val="tx1"/>
                </a:solidFill>
                <a:latin typeface="Arial" panose="020B0604020202020204" pitchFamily="34" charset="0"/>
              </a:defRPr>
            </a:lvl6pPr>
            <a:lvl7pPr eaLnBrk="0" fontAlgn="base" hangingPunct="0">
              <a:spcBef>
                <a:spcPct val="0"/>
              </a:spcBef>
              <a:spcAft>
                <a:spcPct val="0"/>
              </a:spcAft>
              <a:tabLst>
                <a:tab pos="1619250" algn="l"/>
              </a:tabLst>
              <a:defRPr>
                <a:solidFill>
                  <a:schemeClr val="tx1"/>
                </a:solidFill>
                <a:latin typeface="Arial" panose="020B0604020202020204" pitchFamily="34" charset="0"/>
              </a:defRPr>
            </a:lvl7pPr>
            <a:lvl8pPr eaLnBrk="0" fontAlgn="base" hangingPunct="0">
              <a:spcBef>
                <a:spcPct val="0"/>
              </a:spcBef>
              <a:spcAft>
                <a:spcPct val="0"/>
              </a:spcAft>
              <a:tabLst>
                <a:tab pos="1619250" algn="l"/>
              </a:tabLst>
              <a:defRPr>
                <a:solidFill>
                  <a:schemeClr val="tx1"/>
                </a:solidFill>
                <a:latin typeface="Arial" panose="020B0604020202020204" pitchFamily="34" charset="0"/>
              </a:defRPr>
            </a:lvl8pPr>
            <a:lvl9pPr eaLnBrk="0" fontAlgn="base" hangingPunct="0">
              <a:spcBef>
                <a:spcPct val="0"/>
              </a:spcBef>
              <a:spcAft>
                <a:spcPct val="0"/>
              </a:spcAft>
              <a:tabLst>
                <a:tab pos="161925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1619250" algn="l"/>
              </a:tabLst>
            </a:pPr>
            <a:r>
              <a:rPr lang="en-US" altLang="en-US" b="1" dirty="0">
                <a:latin typeface="+mn-lt"/>
              </a:rPr>
              <a:t>Methodology:</a:t>
            </a:r>
          </a:p>
          <a:p>
            <a:pPr marL="0" marR="0" lvl="0" indent="0" algn="l" defTabSz="914400" rtl="0" eaLnBrk="0" fontAlgn="base" latinLnBrk="0" hangingPunct="0">
              <a:lnSpc>
                <a:spcPct val="100000"/>
              </a:lnSpc>
              <a:spcBef>
                <a:spcPct val="0"/>
              </a:spcBef>
              <a:spcAft>
                <a:spcPct val="0"/>
              </a:spcAft>
              <a:buClrTx/>
              <a:buSzTx/>
              <a:buFontTx/>
              <a:buNone/>
              <a:tabLst>
                <a:tab pos="1619250" algn="l"/>
              </a:tabLst>
            </a:pPr>
            <a:r>
              <a:rPr lang="en-US" altLang="en-US" b="1" dirty="0">
                <a:latin typeface="+mn-lt"/>
              </a:rPr>
              <a:t>Synthesis of Ligands	</a:t>
            </a:r>
          </a:p>
          <a:p>
            <a:pPr marL="0" marR="0" lvl="0" indent="0" algn="l" defTabSz="914400" rtl="0" eaLnBrk="0" fontAlgn="base" latinLnBrk="0" hangingPunct="0">
              <a:lnSpc>
                <a:spcPct val="100000"/>
              </a:lnSpc>
              <a:spcBef>
                <a:spcPct val="0"/>
              </a:spcBef>
              <a:spcAft>
                <a:spcPct val="0"/>
              </a:spcAft>
              <a:buClrTx/>
              <a:buSzTx/>
              <a:buFontTx/>
              <a:buNone/>
              <a:tabLst>
                <a:tab pos="1619250" algn="l"/>
              </a:tabLst>
            </a:pPr>
            <a:r>
              <a:rPr lang="en-US" altLang="en-US" dirty="0">
                <a:latin typeface="+mn-lt"/>
              </a:rPr>
              <a:t>A 5 X10- 2 M  solution prepared by dissolving appropriate amounts of </a:t>
            </a:r>
            <a:r>
              <a:rPr lang="en-US" altLang="en-US" dirty="0" err="1">
                <a:latin typeface="+mn-lt"/>
              </a:rPr>
              <a:t>thiosemicarbazide</a:t>
            </a:r>
            <a:r>
              <a:rPr lang="en-US" altLang="en-US" dirty="0">
                <a:latin typeface="+mn-lt"/>
              </a:rPr>
              <a:t> in 50 ml. </a:t>
            </a:r>
          </a:p>
          <a:p>
            <a:pPr marL="0" marR="0" lvl="0" indent="0" algn="l" defTabSz="914400" rtl="0" eaLnBrk="0" fontAlgn="base" latinLnBrk="0" hangingPunct="0">
              <a:lnSpc>
                <a:spcPct val="100000"/>
              </a:lnSpc>
              <a:spcBef>
                <a:spcPct val="0"/>
              </a:spcBef>
              <a:spcAft>
                <a:spcPct val="0"/>
              </a:spcAft>
              <a:buClrTx/>
              <a:buSzTx/>
              <a:buFontTx/>
              <a:buNone/>
              <a:tabLst>
                <a:tab pos="1619250" algn="l"/>
              </a:tabLst>
            </a:pPr>
            <a:r>
              <a:rPr lang="en-US" altLang="en-US" dirty="0">
                <a:latin typeface="+mn-lt"/>
              </a:rPr>
              <a:t>methanol and 2 ml. of </a:t>
            </a:r>
            <a:r>
              <a:rPr lang="en-US" altLang="en-US" dirty="0" err="1">
                <a:latin typeface="+mn-lt"/>
              </a:rPr>
              <a:t>glycial</a:t>
            </a:r>
            <a:r>
              <a:rPr lang="en-US" altLang="en-US" dirty="0">
                <a:latin typeface="+mn-lt"/>
              </a:rPr>
              <a:t> acetic acid was added drop wise to a 5 X10-2    M</a:t>
            </a:r>
          </a:p>
          <a:p>
            <a:pPr marL="0" marR="0" lvl="0" indent="0" algn="l" defTabSz="914400" rtl="0" eaLnBrk="0" fontAlgn="base" latinLnBrk="0" hangingPunct="0">
              <a:lnSpc>
                <a:spcPct val="100000"/>
              </a:lnSpc>
              <a:spcBef>
                <a:spcPct val="0"/>
              </a:spcBef>
              <a:spcAft>
                <a:spcPct val="0"/>
              </a:spcAft>
              <a:buClrTx/>
              <a:buSzTx/>
              <a:buFontTx/>
              <a:buNone/>
              <a:tabLst>
                <a:tab pos="1619250" algn="l"/>
              </a:tabLst>
            </a:pPr>
            <a:r>
              <a:rPr lang="en-US" altLang="en-US" dirty="0">
                <a:latin typeface="+mn-lt"/>
              </a:rPr>
              <a:t>Solution of curcumin in 50 ml. methanol while stirring and refluxed for 2 hour and the product that separated was recrystallized in methanol</a:t>
            </a:r>
          </a:p>
          <a:p>
            <a:pPr marL="0" marR="0" lvl="0" indent="0" algn="l" defTabSz="914400" rtl="0" eaLnBrk="0" fontAlgn="base" latinLnBrk="0" hangingPunct="0">
              <a:lnSpc>
                <a:spcPct val="100000"/>
              </a:lnSpc>
              <a:spcBef>
                <a:spcPct val="0"/>
              </a:spcBef>
              <a:spcAft>
                <a:spcPct val="0"/>
              </a:spcAft>
              <a:buClrTx/>
              <a:buSzTx/>
              <a:buFontTx/>
              <a:buNone/>
              <a:tabLst>
                <a:tab pos="1619250" algn="l"/>
              </a:tabLst>
            </a:pPr>
            <a:r>
              <a:rPr lang="en-US" altLang="en-US" dirty="0">
                <a:latin typeface="+mn-lt"/>
              </a:rPr>
              <a:t>Identification of the product was based on elemental analysis viz., FT-IR, HNMR, Mass Spectroscopy, ESR etc.,</a:t>
            </a:r>
          </a:p>
          <a:p>
            <a:pPr marL="0" marR="0" lvl="0" indent="0" algn="l" defTabSz="914400" rtl="0" eaLnBrk="0" fontAlgn="base" latinLnBrk="0" hangingPunct="0">
              <a:lnSpc>
                <a:spcPct val="100000"/>
              </a:lnSpc>
              <a:spcBef>
                <a:spcPct val="0"/>
              </a:spcBef>
              <a:spcAft>
                <a:spcPct val="0"/>
              </a:spcAft>
              <a:buClrTx/>
              <a:buSzTx/>
              <a:buFontTx/>
              <a:buNone/>
              <a:tabLst>
                <a:tab pos="1619250" algn="l"/>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graphicFrame>
        <p:nvGraphicFramePr>
          <p:cNvPr id="3" name="Object 2"/>
          <p:cNvGraphicFramePr>
            <a:graphicFrameLocks noChangeAspect="1"/>
          </p:cNvGraphicFramePr>
          <p:nvPr>
            <p:extLst>
              <p:ext uri="{D42A27DB-BD31-4B8C-83A1-F6EECF244321}">
                <p14:modId xmlns="" xmlns:p14="http://schemas.microsoft.com/office/powerpoint/2010/main" val="4247823512"/>
              </p:ext>
            </p:extLst>
          </p:nvPr>
        </p:nvGraphicFramePr>
        <p:xfrm>
          <a:off x="1640975" y="3072165"/>
          <a:ext cx="7032747" cy="3048000"/>
        </p:xfrm>
        <a:graphic>
          <a:graphicData uri="http://schemas.openxmlformats.org/presentationml/2006/ole">
            <p:oleObj spid="_x0000_s6292" name="CS ChemDraw Drawing" r:id="rId4" imgW="4952160" imgH="1969560" progId="">
              <p:embed/>
            </p:oleObj>
          </a:graphicData>
        </a:graphic>
      </p:graphicFrame>
      <p:sp>
        <p:nvSpPr>
          <p:cNvPr id="4" name="Rectangle 3"/>
          <p:cNvSpPr>
            <a:spLocks noChangeArrowheads="1"/>
          </p:cNvSpPr>
          <p:nvPr/>
        </p:nvSpPr>
        <p:spPr bwMode="auto">
          <a:xfrm>
            <a:off x="156283" y="4630939"/>
            <a:ext cx="11672940"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IN"/>
          </a:p>
        </p:txBody>
      </p:sp>
    </p:spTree>
    <p:extLst>
      <p:ext uri="{BB962C8B-B14F-4D97-AF65-F5344CB8AC3E}">
        <p14:creationId xmlns="" xmlns:p14="http://schemas.microsoft.com/office/powerpoint/2010/main" val="2120494253"/>
      </p:ext>
    </p:extLst>
  </p:cSld>
  <p:clrMapOvr>
    <a:masterClrMapping/>
  </p:clrMapOvr>
  <p:transition spd="slow">
    <p:sndAc>
      <p:stSnd>
        <p:snd r:embed="rId3" name="explode.wav"/>
      </p:stSnd>
    </p:sndAc>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65687" y="381000"/>
            <a:ext cx="9827040" cy="175432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619250" algn="l"/>
              </a:tabLst>
              <a:defRPr>
                <a:solidFill>
                  <a:schemeClr val="tx1"/>
                </a:solidFill>
                <a:latin typeface="Arial" panose="020B0604020202020204" pitchFamily="34" charset="0"/>
              </a:defRPr>
            </a:lvl1pPr>
            <a:lvl2pPr eaLnBrk="0" fontAlgn="base" hangingPunct="0">
              <a:spcBef>
                <a:spcPct val="0"/>
              </a:spcBef>
              <a:spcAft>
                <a:spcPct val="0"/>
              </a:spcAft>
              <a:tabLst>
                <a:tab pos="1619250" algn="l"/>
              </a:tabLst>
              <a:defRPr>
                <a:solidFill>
                  <a:schemeClr val="tx1"/>
                </a:solidFill>
                <a:latin typeface="Arial" panose="020B0604020202020204" pitchFamily="34" charset="0"/>
              </a:defRPr>
            </a:lvl2pPr>
            <a:lvl3pPr eaLnBrk="0" fontAlgn="base" hangingPunct="0">
              <a:spcBef>
                <a:spcPct val="0"/>
              </a:spcBef>
              <a:spcAft>
                <a:spcPct val="0"/>
              </a:spcAft>
              <a:tabLst>
                <a:tab pos="1619250" algn="l"/>
              </a:tabLst>
              <a:defRPr>
                <a:solidFill>
                  <a:schemeClr val="tx1"/>
                </a:solidFill>
                <a:latin typeface="Arial" panose="020B0604020202020204" pitchFamily="34" charset="0"/>
              </a:defRPr>
            </a:lvl3pPr>
            <a:lvl4pPr eaLnBrk="0" fontAlgn="base" hangingPunct="0">
              <a:spcBef>
                <a:spcPct val="0"/>
              </a:spcBef>
              <a:spcAft>
                <a:spcPct val="0"/>
              </a:spcAft>
              <a:tabLst>
                <a:tab pos="1619250" algn="l"/>
              </a:tabLst>
              <a:defRPr>
                <a:solidFill>
                  <a:schemeClr val="tx1"/>
                </a:solidFill>
                <a:latin typeface="Arial" panose="020B0604020202020204" pitchFamily="34" charset="0"/>
              </a:defRPr>
            </a:lvl4pPr>
            <a:lvl5pPr eaLnBrk="0" fontAlgn="base" hangingPunct="0">
              <a:spcBef>
                <a:spcPct val="0"/>
              </a:spcBef>
              <a:spcAft>
                <a:spcPct val="0"/>
              </a:spcAft>
              <a:tabLst>
                <a:tab pos="1619250" algn="l"/>
              </a:tabLst>
              <a:defRPr>
                <a:solidFill>
                  <a:schemeClr val="tx1"/>
                </a:solidFill>
                <a:latin typeface="Arial" panose="020B0604020202020204" pitchFamily="34" charset="0"/>
              </a:defRPr>
            </a:lvl5pPr>
            <a:lvl6pPr eaLnBrk="0" fontAlgn="base" hangingPunct="0">
              <a:spcBef>
                <a:spcPct val="0"/>
              </a:spcBef>
              <a:spcAft>
                <a:spcPct val="0"/>
              </a:spcAft>
              <a:tabLst>
                <a:tab pos="1619250" algn="l"/>
              </a:tabLst>
              <a:defRPr>
                <a:solidFill>
                  <a:schemeClr val="tx1"/>
                </a:solidFill>
                <a:latin typeface="Arial" panose="020B0604020202020204" pitchFamily="34" charset="0"/>
              </a:defRPr>
            </a:lvl6pPr>
            <a:lvl7pPr eaLnBrk="0" fontAlgn="base" hangingPunct="0">
              <a:spcBef>
                <a:spcPct val="0"/>
              </a:spcBef>
              <a:spcAft>
                <a:spcPct val="0"/>
              </a:spcAft>
              <a:tabLst>
                <a:tab pos="1619250" algn="l"/>
              </a:tabLst>
              <a:defRPr>
                <a:solidFill>
                  <a:schemeClr val="tx1"/>
                </a:solidFill>
                <a:latin typeface="Arial" panose="020B0604020202020204" pitchFamily="34" charset="0"/>
              </a:defRPr>
            </a:lvl7pPr>
            <a:lvl8pPr eaLnBrk="0" fontAlgn="base" hangingPunct="0">
              <a:spcBef>
                <a:spcPct val="0"/>
              </a:spcBef>
              <a:spcAft>
                <a:spcPct val="0"/>
              </a:spcAft>
              <a:tabLst>
                <a:tab pos="1619250" algn="l"/>
              </a:tabLst>
              <a:defRPr>
                <a:solidFill>
                  <a:schemeClr val="tx1"/>
                </a:solidFill>
                <a:latin typeface="Arial" panose="020B0604020202020204" pitchFamily="34" charset="0"/>
              </a:defRPr>
            </a:lvl8pPr>
            <a:lvl9pPr eaLnBrk="0" fontAlgn="base" hangingPunct="0">
              <a:spcBef>
                <a:spcPct val="0"/>
              </a:spcBef>
              <a:spcAft>
                <a:spcPct val="0"/>
              </a:spcAft>
              <a:tabLst>
                <a:tab pos="161925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1619250" algn="l"/>
              </a:tabLst>
            </a:pPr>
            <a:r>
              <a:rPr lang="en-US" altLang="en-US" b="1" dirty="0">
                <a:latin typeface="+mn-lt"/>
              </a:rPr>
              <a:t>Synthesis of metal complexes:</a:t>
            </a:r>
          </a:p>
          <a:p>
            <a:pPr marL="0" marR="0" lvl="0" indent="0" algn="l" defTabSz="914400" rtl="0" eaLnBrk="0" fontAlgn="base" latinLnBrk="0" hangingPunct="0">
              <a:lnSpc>
                <a:spcPct val="100000"/>
              </a:lnSpc>
              <a:spcBef>
                <a:spcPct val="0"/>
              </a:spcBef>
              <a:spcAft>
                <a:spcPct val="0"/>
              </a:spcAft>
              <a:buClrTx/>
              <a:buSzTx/>
              <a:buFontTx/>
              <a:buNone/>
              <a:tabLst>
                <a:tab pos="1619250" algn="l"/>
              </a:tabLst>
            </a:pPr>
            <a:r>
              <a:rPr lang="en-US" altLang="en-US" dirty="0">
                <a:latin typeface="+mn-lt"/>
              </a:rPr>
              <a:t>To 30 </a:t>
            </a:r>
            <a:r>
              <a:rPr lang="en-US" altLang="en-US" dirty="0" err="1">
                <a:latin typeface="+mn-lt"/>
              </a:rPr>
              <a:t>ml.of</a:t>
            </a:r>
            <a:r>
              <a:rPr lang="en-US" altLang="en-US" dirty="0">
                <a:latin typeface="+mn-lt"/>
              </a:rPr>
              <a:t> Gold(III) solution(5X10-2  M ) in methanol was added (5x10-2  M) curcumin </a:t>
            </a:r>
            <a:r>
              <a:rPr lang="en-US" altLang="en-US" dirty="0" err="1">
                <a:latin typeface="+mn-lt"/>
              </a:rPr>
              <a:t>thiosemicarbazone</a:t>
            </a:r>
            <a:r>
              <a:rPr lang="en-US" altLang="en-US" dirty="0">
                <a:latin typeface="+mn-lt"/>
              </a:rPr>
              <a:t> in methanol and 2 ml. </a:t>
            </a:r>
            <a:r>
              <a:rPr lang="en-US" altLang="en-US" dirty="0" smtClean="0">
                <a:latin typeface="+mn-lt"/>
              </a:rPr>
              <a:t>of </a:t>
            </a:r>
            <a:r>
              <a:rPr lang="en-US" altLang="en-US" dirty="0" err="1">
                <a:latin typeface="+mn-lt"/>
              </a:rPr>
              <a:t>glycial</a:t>
            </a:r>
            <a:r>
              <a:rPr lang="en-US" altLang="en-US" dirty="0">
                <a:latin typeface="+mn-lt"/>
              </a:rPr>
              <a:t> acetic acid was added drop wise to   the mixture refluxed for about one hour in a separate reflux arrangement</a:t>
            </a:r>
            <a:r>
              <a:rPr lang="en-US" altLang="en-US" dirty="0" smtClean="0">
                <a:latin typeface="+mn-lt"/>
              </a:rPr>
              <a:t>.</a:t>
            </a:r>
          </a:p>
          <a:p>
            <a:pPr marL="0" marR="0" lvl="0" indent="0" algn="l" defTabSz="914400" rtl="0" eaLnBrk="0" fontAlgn="base" latinLnBrk="0" hangingPunct="0">
              <a:lnSpc>
                <a:spcPct val="100000"/>
              </a:lnSpc>
              <a:spcBef>
                <a:spcPct val="0"/>
              </a:spcBef>
              <a:spcAft>
                <a:spcPct val="0"/>
              </a:spcAft>
              <a:buClrTx/>
              <a:buSzTx/>
              <a:buFontTx/>
              <a:buNone/>
              <a:tabLst>
                <a:tab pos="1619250" algn="l"/>
              </a:tabLst>
            </a:pPr>
            <a:endParaRPr lang="en-US" altLang="en-US" dirty="0">
              <a:latin typeface="+mn-lt"/>
            </a:endParaRPr>
          </a:p>
          <a:p>
            <a:pPr marL="0" marR="0" lvl="0" indent="0" algn="l" defTabSz="914400" rtl="0" eaLnBrk="0" fontAlgn="base" latinLnBrk="0" hangingPunct="0">
              <a:lnSpc>
                <a:spcPct val="100000"/>
              </a:lnSpc>
              <a:spcBef>
                <a:spcPct val="0"/>
              </a:spcBef>
              <a:spcAft>
                <a:spcPct val="0"/>
              </a:spcAft>
              <a:buClrTx/>
              <a:buSzTx/>
              <a:buFontTx/>
              <a:buNone/>
              <a:tabLst>
                <a:tab pos="1619250" algn="l"/>
              </a:tabLst>
            </a:pPr>
            <a:r>
              <a:rPr lang="en-US" altLang="en-US" dirty="0" smtClean="0">
                <a:latin typeface="+mn-lt"/>
              </a:rPr>
              <a:t>The </a:t>
            </a:r>
            <a:r>
              <a:rPr lang="en-US" altLang="en-US" dirty="0">
                <a:latin typeface="+mn-lt"/>
              </a:rPr>
              <a:t>solid(orange) that separated was filtered and washed with water and recrystallized with methanol.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4" name="Rectangle 3"/>
          <p:cNvSpPr>
            <a:spLocks noChangeArrowheads="1"/>
          </p:cNvSpPr>
          <p:nvPr/>
        </p:nvSpPr>
        <p:spPr bwMode="auto">
          <a:xfrm>
            <a:off x="2187967" y="2591191"/>
            <a:ext cx="4494433"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err="1" smtClean="0"/>
              <a:t>Curcumin</a:t>
            </a:r>
            <a:r>
              <a:rPr lang="en-US" altLang="en-US" dirty="0" smtClean="0"/>
              <a:t> </a:t>
            </a:r>
            <a:r>
              <a:rPr lang="en-US" altLang="en-US" dirty="0" err="1"/>
              <a:t>thiosemicarbazone</a:t>
            </a:r>
            <a:r>
              <a:rPr lang="en-US" altLang="en-US" dirty="0"/>
              <a:t> Gold(III)complex</a:t>
            </a:r>
          </a:p>
        </p:txBody>
      </p:sp>
      <p:sp>
        <p:nvSpPr>
          <p:cNvPr id="5" name="Rectangle 5"/>
          <p:cNvSpPr>
            <a:spLocks noChangeArrowheads="1"/>
          </p:cNvSpPr>
          <p:nvPr/>
        </p:nvSpPr>
        <p:spPr bwMode="auto">
          <a:xfrm>
            <a:off x="0" y="-184666"/>
            <a:ext cx="184731"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graphicFrame>
        <p:nvGraphicFramePr>
          <p:cNvPr id="6" name="Object 5"/>
          <p:cNvGraphicFramePr>
            <a:graphicFrameLocks noChangeAspect="1"/>
          </p:cNvGraphicFramePr>
          <p:nvPr>
            <p:extLst>
              <p:ext uri="{D42A27DB-BD31-4B8C-83A1-F6EECF244321}">
                <p14:modId xmlns="" xmlns:p14="http://schemas.microsoft.com/office/powerpoint/2010/main" val="1396775178"/>
              </p:ext>
            </p:extLst>
          </p:nvPr>
        </p:nvGraphicFramePr>
        <p:xfrm>
          <a:off x="1640974" y="3352801"/>
          <a:ext cx="6485756" cy="2666999"/>
        </p:xfrm>
        <a:graphic>
          <a:graphicData uri="http://schemas.openxmlformats.org/presentationml/2006/ole">
            <p:oleObj spid="_x0000_s7317" name="CS ChemDraw Drawing" r:id="rId4" imgW="4952160" imgH="1941840" progId="">
              <p:embed/>
            </p:oleObj>
          </a:graphicData>
        </a:graphic>
      </p:graphicFrame>
    </p:spTree>
    <p:extLst>
      <p:ext uri="{BB962C8B-B14F-4D97-AF65-F5344CB8AC3E}">
        <p14:creationId xmlns="" xmlns:p14="http://schemas.microsoft.com/office/powerpoint/2010/main" val="3980533793"/>
      </p:ext>
    </p:extLst>
  </p:cSld>
  <p:clrMapOvr>
    <a:masterClrMapping/>
  </p:clrMapOvr>
  <p:transition spd="slow">
    <p:sndAc>
      <p:stSnd>
        <p:snd r:embed="rId3" name="explode.wav"/>
      </p:stSnd>
    </p:sndAc>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4425" y="76201"/>
            <a:ext cx="9767705" cy="6740307"/>
          </a:xfrm>
          <a:prstGeom prst="rect">
            <a:avLst/>
          </a:prstGeom>
        </p:spPr>
        <p:txBody>
          <a:bodyPr wrap="square">
            <a:spAutoFit/>
          </a:bodyPr>
          <a:lstStyle/>
          <a:p>
            <a:pPr>
              <a:spcAft>
                <a:spcPts val="0"/>
              </a:spcAft>
            </a:pPr>
            <a:r>
              <a:rPr lang="en-US" b="1" dirty="0"/>
              <a:t>IR AND NMR SPECTRA:</a:t>
            </a:r>
            <a:endParaRPr lang="en-IN" b="1" dirty="0"/>
          </a:p>
          <a:p>
            <a:pPr>
              <a:spcAft>
                <a:spcPts val="0"/>
              </a:spcAft>
            </a:pPr>
            <a:r>
              <a:rPr lang="en-US" dirty="0"/>
              <a:t>The compound was obtained as a crystalline orange solid. The compound isolated was characterized by using IR(fig.1), and HNMR(fig.2) spectrophotometer techniques. From the analysis, the compound was identified as </a:t>
            </a:r>
            <a:r>
              <a:rPr lang="en-US" dirty="0" err="1"/>
              <a:t>Cur.TSC</a:t>
            </a:r>
            <a:r>
              <a:rPr lang="en-US" dirty="0"/>
              <a:t>.</a:t>
            </a:r>
            <a:endParaRPr lang="en-IN" dirty="0"/>
          </a:p>
          <a:p>
            <a:pPr algn="just">
              <a:lnSpc>
                <a:spcPct val="150000"/>
              </a:lnSpc>
              <a:spcAft>
                <a:spcPts val="0"/>
              </a:spcAft>
            </a:pPr>
            <a:r>
              <a:rPr lang="en-US" dirty="0" smtClean="0"/>
              <a:t> </a:t>
            </a:r>
            <a:r>
              <a:rPr lang="en-US" dirty="0"/>
              <a:t>(a) IR           3133.26(labile e),  2064.88(C=N), 1600.13,  1510.77(Aromatic), </a:t>
            </a:r>
            <a:endParaRPr lang="en-IN" dirty="0"/>
          </a:p>
          <a:p>
            <a:pPr algn="just">
              <a:lnSpc>
                <a:spcPct val="150000"/>
              </a:lnSpc>
              <a:spcAft>
                <a:spcPts val="0"/>
              </a:spcAft>
            </a:pPr>
            <a:r>
              <a:rPr lang="en-US" dirty="0"/>
              <a:t>                     1442.12(C-H), 1137.65cm-1   (C=O)</a:t>
            </a:r>
            <a:endParaRPr lang="en-IN" dirty="0"/>
          </a:p>
          <a:p>
            <a:pPr algn="just">
              <a:lnSpc>
                <a:spcPct val="150000"/>
              </a:lnSpc>
              <a:spcAft>
                <a:spcPts val="0"/>
              </a:spcAft>
            </a:pPr>
            <a:r>
              <a:rPr lang="en-US" dirty="0"/>
              <a:t>      HNMR          7.4 – 7.7(m,5H), 7.1 – 7.2(d,1H), 6.7 – 6.9(m,6H), 6.5 – 6.6(d,1H), </a:t>
            </a:r>
            <a:endParaRPr lang="en-IN" dirty="0"/>
          </a:p>
          <a:p>
            <a:pPr algn="just">
              <a:lnSpc>
                <a:spcPct val="150000"/>
              </a:lnSpc>
              <a:spcAft>
                <a:spcPts val="0"/>
              </a:spcAft>
            </a:pPr>
            <a:r>
              <a:rPr lang="en-US" dirty="0"/>
              <a:t>                            5.9(bs,1H), 3.9(s,1H), 3.2(q,2H),1.3(t,2H)    </a:t>
            </a:r>
            <a:endParaRPr lang="en-IN" dirty="0"/>
          </a:p>
          <a:p>
            <a:pPr>
              <a:spcAft>
                <a:spcPts val="0"/>
              </a:spcAft>
            </a:pPr>
            <a:r>
              <a:rPr lang="en-US" dirty="0" smtClean="0">
                <a:latin typeface="Times New Roman" panose="02020603050405020304" pitchFamily="18" charset="0"/>
                <a:ea typeface="Times New Roman" panose="02020603050405020304" pitchFamily="18" charset="0"/>
              </a:rPr>
              <a:t> </a:t>
            </a:r>
            <a:r>
              <a:rPr lang="en-US" dirty="0"/>
              <a:t>(b) From the analysis, the compound was identified as </a:t>
            </a:r>
            <a:r>
              <a:rPr lang="en-US" dirty="0" err="1"/>
              <a:t>Cur.Au</a:t>
            </a:r>
            <a:r>
              <a:rPr lang="en-US" dirty="0"/>
              <a:t>(III)complex.    </a:t>
            </a:r>
            <a:endParaRPr lang="en-IN" dirty="0"/>
          </a:p>
          <a:p>
            <a:pPr algn="just">
              <a:lnSpc>
                <a:spcPct val="150000"/>
              </a:lnSpc>
              <a:spcAft>
                <a:spcPts val="0"/>
              </a:spcAft>
            </a:pPr>
            <a:r>
              <a:rPr lang="en-US" dirty="0"/>
              <a:t>  IR:           3258.46(labile e), 1597.89and 1511.63(Aromatic),  </a:t>
            </a:r>
            <a:endParaRPr lang="en-IN" dirty="0"/>
          </a:p>
          <a:p>
            <a:pPr algn="just">
              <a:lnSpc>
                <a:spcPct val="150000"/>
              </a:lnSpc>
              <a:spcAft>
                <a:spcPts val="0"/>
              </a:spcAft>
            </a:pPr>
            <a:r>
              <a:rPr lang="en-US" dirty="0"/>
              <a:t>                  1223.06 and 1167.09(C=O), 832.01 cm-1  (Metal ligand).           </a:t>
            </a:r>
            <a:endParaRPr lang="en-IN" dirty="0"/>
          </a:p>
          <a:p>
            <a:pPr algn="just">
              <a:lnSpc>
                <a:spcPct val="150000"/>
              </a:lnSpc>
              <a:spcAft>
                <a:spcPts val="0"/>
              </a:spcAft>
              <a:tabLst>
                <a:tab pos="762000" algn="l"/>
              </a:tabLst>
            </a:pPr>
            <a:r>
              <a:rPr lang="en-US" dirty="0"/>
              <a:t>  HNMR:    6.2 – 7.5(b,8H), 3.2(q,2H), 1.3(t,3H)	</a:t>
            </a:r>
            <a:endParaRPr lang="en-IN" dirty="0"/>
          </a:p>
          <a:p>
            <a:pPr>
              <a:spcAft>
                <a:spcPts val="0"/>
              </a:spcAft>
            </a:pPr>
            <a:r>
              <a:rPr lang="en-US" dirty="0"/>
              <a:t> © From the analysis, the compound was identified as </a:t>
            </a:r>
            <a:r>
              <a:rPr lang="en-US" dirty="0" err="1"/>
              <a:t>Cur.TSC.Au</a:t>
            </a:r>
            <a:r>
              <a:rPr lang="en-US" dirty="0"/>
              <a:t>(III)complex.</a:t>
            </a:r>
            <a:endParaRPr lang="en-IN" dirty="0"/>
          </a:p>
          <a:p>
            <a:pPr algn="just">
              <a:lnSpc>
                <a:spcPct val="150000"/>
              </a:lnSpc>
              <a:spcAft>
                <a:spcPts val="0"/>
              </a:spcAft>
            </a:pPr>
            <a:r>
              <a:rPr lang="en-US" dirty="0"/>
              <a:t>  IR :          3382.27(labile e), 1638.23, 1602.68 and 1511.98(Aromatic), </a:t>
            </a:r>
            <a:endParaRPr lang="en-IN" dirty="0"/>
          </a:p>
          <a:p>
            <a:pPr algn="just">
              <a:lnSpc>
                <a:spcPct val="150000"/>
              </a:lnSpc>
              <a:spcAft>
                <a:spcPts val="0"/>
              </a:spcAft>
            </a:pPr>
            <a:r>
              <a:rPr lang="en-US" dirty="0"/>
              <a:t>                  1243.52 cm-1 (C=O) </a:t>
            </a:r>
            <a:endParaRPr lang="en-IN" dirty="0"/>
          </a:p>
          <a:p>
            <a:pPr algn="just">
              <a:lnSpc>
                <a:spcPct val="150000"/>
              </a:lnSpc>
              <a:spcAft>
                <a:spcPts val="0"/>
              </a:spcAft>
            </a:pPr>
            <a:r>
              <a:rPr lang="en-US" dirty="0"/>
              <a:t>HNMR:     7.2 – 7.6(6H), 6.6 – 7.1(8H), 3.4(OCH3,6H), 3.7 – 3.9(bs,3H), 3.0 – 3.2(d,2H)</a:t>
            </a:r>
            <a:endParaRPr lang="en-IN" dirty="0"/>
          </a:p>
          <a:p>
            <a:pPr algn="just">
              <a:lnSpc>
                <a:spcPct val="150000"/>
              </a:lnSpc>
              <a:spcAft>
                <a:spcPts val="0"/>
              </a:spcAft>
            </a:pPr>
            <a:r>
              <a:rPr lang="en-US" dirty="0"/>
              <a:t>All the metal complexes are stable at room temperature non hygroscopic, sparingly soluble in methanol or ethanol. The analytical data for ligand and metal chelates are consistent with their proposed molecular structure. </a:t>
            </a:r>
            <a:endParaRPr lang="en-IN" dirty="0"/>
          </a:p>
        </p:txBody>
      </p:sp>
    </p:spTree>
    <p:extLst>
      <p:ext uri="{BB962C8B-B14F-4D97-AF65-F5344CB8AC3E}">
        <p14:creationId xmlns="" xmlns:p14="http://schemas.microsoft.com/office/powerpoint/2010/main" val="879002455"/>
      </p:ext>
    </p:extLst>
  </p:cSld>
  <p:clrMapOvr>
    <a:masterClrMapping/>
  </p:clrMapOvr>
  <p:transition spd="slow">
    <p:sndAc>
      <p:stSnd>
        <p:snd r:embed="rId2" name="explode.wav"/>
      </p:stSnd>
    </p:sndAc>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48263" y="1743294"/>
            <a:ext cx="3027988" cy="2033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196" name="Picture 4"/>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516374" y="1743295"/>
            <a:ext cx="2977522" cy="2027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197"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6734019" y="1741707"/>
            <a:ext cx="2977522" cy="2028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Rectangle 1"/>
          <p:cNvSpPr/>
          <p:nvPr/>
        </p:nvSpPr>
        <p:spPr>
          <a:xfrm>
            <a:off x="6753322" y="4149429"/>
            <a:ext cx="2969382" cy="646331"/>
          </a:xfrm>
          <a:prstGeom prst="rect">
            <a:avLst/>
          </a:prstGeom>
        </p:spPr>
        <p:txBody>
          <a:bodyPr wrap="square">
            <a:spAutoFit/>
          </a:bodyPr>
          <a:lstStyle/>
          <a:p>
            <a:pPr algn="ctr"/>
            <a:r>
              <a:rPr lang="en-US" dirty="0" smtClean="0"/>
              <a:t>(</a:t>
            </a:r>
            <a:r>
              <a:rPr lang="en-US" dirty="0"/>
              <a:t>c) curcumin </a:t>
            </a:r>
            <a:r>
              <a:rPr lang="en-US" dirty="0" err="1"/>
              <a:t>thiosemicarbazone</a:t>
            </a:r>
            <a:r>
              <a:rPr lang="en-US" dirty="0"/>
              <a:t> gold(III)chloride complex</a:t>
            </a:r>
            <a:endParaRPr lang="en-IN" dirty="0"/>
          </a:p>
        </p:txBody>
      </p:sp>
      <p:sp>
        <p:nvSpPr>
          <p:cNvPr id="3" name="Rectangle 2"/>
          <p:cNvSpPr/>
          <p:nvPr/>
        </p:nvSpPr>
        <p:spPr>
          <a:xfrm>
            <a:off x="390709" y="914400"/>
            <a:ext cx="3459908" cy="369332"/>
          </a:xfrm>
          <a:prstGeom prst="rect">
            <a:avLst/>
          </a:prstGeom>
        </p:spPr>
        <p:txBody>
          <a:bodyPr wrap="none">
            <a:spAutoFit/>
          </a:bodyPr>
          <a:lstStyle/>
          <a:p>
            <a:r>
              <a:rPr lang="en-US" b="1" dirty="0"/>
              <a:t>Figure-1:  FT-IR spectra showing </a:t>
            </a:r>
          </a:p>
        </p:txBody>
      </p:sp>
      <p:sp>
        <p:nvSpPr>
          <p:cNvPr id="4" name="Rectangle 3"/>
          <p:cNvSpPr/>
          <p:nvPr/>
        </p:nvSpPr>
        <p:spPr>
          <a:xfrm>
            <a:off x="478501" y="4029295"/>
            <a:ext cx="2567511" cy="646331"/>
          </a:xfrm>
          <a:prstGeom prst="rect">
            <a:avLst/>
          </a:prstGeom>
        </p:spPr>
        <p:txBody>
          <a:bodyPr wrap="square">
            <a:spAutoFit/>
          </a:bodyPr>
          <a:lstStyle/>
          <a:p>
            <a:pPr algn="ctr"/>
            <a:r>
              <a:rPr lang="en-US" dirty="0"/>
              <a:t>(a) </a:t>
            </a:r>
            <a:r>
              <a:rPr lang="en-US" dirty="0" err="1"/>
              <a:t>curcumin</a:t>
            </a:r>
            <a:r>
              <a:rPr lang="en-US" dirty="0"/>
              <a:t> </a:t>
            </a:r>
            <a:r>
              <a:rPr lang="en-US" dirty="0" err="1"/>
              <a:t>thiosemicarbazone</a:t>
            </a:r>
            <a:r>
              <a:rPr lang="en-US" dirty="0"/>
              <a:t> </a:t>
            </a:r>
          </a:p>
        </p:txBody>
      </p:sp>
      <p:sp>
        <p:nvSpPr>
          <p:cNvPr id="5" name="Rectangle 4"/>
          <p:cNvSpPr/>
          <p:nvPr/>
        </p:nvSpPr>
        <p:spPr>
          <a:xfrm>
            <a:off x="3636557" y="4092766"/>
            <a:ext cx="2857338" cy="369332"/>
          </a:xfrm>
          <a:prstGeom prst="rect">
            <a:avLst/>
          </a:prstGeom>
        </p:spPr>
        <p:txBody>
          <a:bodyPr wrap="none">
            <a:spAutoFit/>
          </a:bodyPr>
          <a:lstStyle/>
          <a:p>
            <a:r>
              <a:rPr lang="en-US" dirty="0"/>
              <a:t>(b) </a:t>
            </a:r>
            <a:r>
              <a:rPr lang="en-US" dirty="0" err="1"/>
              <a:t>curcumin</a:t>
            </a:r>
            <a:r>
              <a:rPr lang="en-US" dirty="0"/>
              <a:t> gold(III)complex </a:t>
            </a:r>
          </a:p>
        </p:txBody>
      </p:sp>
    </p:spTree>
    <p:extLst>
      <p:ext uri="{BB962C8B-B14F-4D97-AF65-F5344CB8AC3E}">
        <p14:creationId xmlns="" xmlns:p14="http://schemas.microsoft.com/office/powerpoint/2010/main" val="7244623"/>
      </p:ext>
    </p:extLst>
  </p:cSld>
  <p:clrMapOvr>
    <a:masterClrMapping/>
  </p:clrMapOvr>
  <p:transition spd="slow">
    <p:sndAc>
      <p:stSnd>
        <p:snd r:embed="rId2" name="explode.wav"/>
      </p:stSnd>
    </p:sndAc>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46992" y="981076"/>
            <a:ext cx="2656816" cy="18018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220" name="Picture 4"/>
          <p:cNvPicPr>
            <a:picLocks noChangeAspect="1" noChangeArrowheads="1"/>
          </p:cNvPicPr>
          <p:nvPr/>
        </p:nvPicPr>
        <p:blipFill>
          <a:blip r:embed="rId4">
            <a:lum contrast="2000"/>
            <a:extLst>
              <a:ext uri="{28A0092B-C50C-407E-A947-70E740481C1C}">
                <a14:useLocalDpi xmlns="" xmlns:a14="http://schemas.microsoft.com/office/drawing/2010/main" val="0"/>
              </a:ext>
            </a:extLst>
          </a:blip>
          <a:srcRect/>
          <a:stretch>
            <a:fillRect/>
          </a:stretch>
        </p:blipFill>
        <p:spPr bwMode="auto">
          <a:xfrm>
            <a:off x="3682425" y="981076"/>
            <a:ext cx="2715422" cy="18018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221" name="Picture 5"/>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6954606" y="615269"/>
            <a:ext cx="2718678" cy="2400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Rectangle 1"/>
          <p:cNvSpPr/>
          <p:nvPr/>
        </p:nvSpPr>
        <p:spPr>
          <a:xfrm>
            <a:off x="7100193" y="3109632"/>
            <a:ext cx="2539602" cy="923330"/>
          </a:xfrm>
          <a:prstGeom prst="rect">
            <a:avLst/>
          </a:prstGeom>
        </p:spPr>
        <p:txBody>
          <a:bodyPr wrap="square">
            <a:spAutoFit/>
          </a:bodyPr>
          <a:lstStyle/>
          <a:p>
            <a:pPr algn="ctr">
              <a:spcAft>
                <a:spcPts val="0"/>
              </a:spcAft>
            </a:pPr>
            <a:r>
              <a:rPr lang="en-US" dirty="0" smtClean="0"/>
              <a:t>(</a:t>
            </a:r>
            <a:r>
              <a:rPr lang="en-US" dirty="0"/>
              <a:t>c) curcumin </a:t>
            </a:r>
            <a:r>
              <a:rPr lang="en-US" dirty="0" err="1"/>
              <a:t>thiosemicarbazone</a:t>
            </a:r>
            <a:r>
              <a:rPr lang="en-US" dirty="0"/>
              <a:t> gold(III)chloride complex</a:t>
            </a:r>
            <a:endParaRPr lang="en-IN" dirty="0"/>
          </a:p>
        </p:txBody>
      </p:sp>
      <p:sp>
        <p:nvSpPr>
          <p:cNvPr id="3" name="Rectangle 2"/>
          <p:cNvSpPr/>
          <p:nvPr/>
        </p:nvSpPr>
        <p:spPr>
          <a:xfrm>
            <a:off x="441544" y="430603"/>
            <a:ext cx="3723187" cy="369332"/>
          </a:xfrm>
          <a:prstGeom prst="rect">
            <a:avLst/>
          </a:prstGeom>
        </p:spPr>
        <p:txBody>
          <a:bodyPr wrap="none">
            <a:spAutoFit/>
          </a:bodyPr>
          <a:lstStyle/>
          <a:p>
            <a:r>
              <a:rPr lang="en-US" b="1" dirty="0"/>
              <a:t>Figure-2 showing HNMR spectra of</a:t>
            </a:r>
          </a:p>
        </p:txBody>
      </p:sp>
      <p:sp>
        <p:nvSpPr>
          <p:cNvPr id="4" name="Rectangle 3"/>
          <p:cNvSpPr/>
          <p:nvPr/>
        </p:nvSpPr>
        <p:spPr>
          <a:xfrm>
            <a:off x="974782" y="3087470"/>
            <a:ext cx="1801237" cy="646331"/>
          </a:xfrm>
          <a:prstGeom prst="rect">
            <a:avLst/>
          </a:prstGeom>
        </p:spPr>
        <p:txBody>
          <a:bodyPr wrap="square">
            <a:spAutoFit/>
          </a:bodyPr>
          <a:lstStyle/>
          <a:p>
            <a:pPr algn="ctr"/>
            <a:r>
              <a:rPr lang="en-US" dirty="0"/>
              <a:t>(a) </a:t>
            </a:r>
            <a:r>
              <a:rPr lang="en-US" dirty="0" err="1"/>
              <a:t>curcumin</a:t>
            </a:r>
            <a:r>
              <a:rPr lang="en-US" dirty="0"/>
              <a:t> </a:t>
            </a:r>
            <a:r>
              <a:rPr lang="en-US" dirty="0" err="1"/>
              <a:t>thiosemicarbazone</a:t>
            </a:r>
            <a:r>
              <a:rPr lang="en-US" dirty="0"/>
              <a:t> </a:t>
            </a:r>
          </a:p>
        </p:txBody>
      </p:sp>
      <p:sp>
        <p:nvSpPr>
          <p:cNvPr id="5" name="Rectangle 4"/>
          <p:cNvSpPr/>
          <p:nvPr/>
        </p:nvSpPr>
        <p:spPr>
          <a:xfrm>
            <a:off x="4059801" y="3098747"/>
            <a:ext cx="1960669" cy="646331"/>
          </a:xfrm>
          <a:prstGeom prst="rect">
            <a:avLst/>
          </a:prstGeom>
        </p:spPr>
        <p:txBody>
          <a:bodyPr wrap="square">
            <a:spAutoFit/>
          </a:bodyPr>
          <a:lstStyle/>
          <a:p>
            <a:pPr algn="ctr"/>
            <a:r>
              <a:rPr lang="en-US" dirty="0"/>
              <a:t>(b) </a:t>
            </a:r>
            <a:r>
              <a:rPr lang="en-US" dirty="0" err="1"/>
              <a:t>curcumin</a:t>
            </a:r>
            <a:r>
              <a:rPr lang="en-US" dirty="0"/>
              <a:t> gold(III)chloride </a:t>
            </a:r>
          </a:p>
        </p:txBody>
      </p:sp>
    </p:spTree>
    <p:extLst>
      <p:ext uri="{BB962C8B-B14F-4D97-AF65-F5344CB8AC3E}">
        <p14:creationId xmlns="" xmlns:p14="http://schemas.microsoft.com/office/powerpoint/2010/main" val="4205896331"/>
      </p:ext>
    </p:extLst>
  </p:cSld>
  <p:clrMapOvr>
    <a:masterClrMapping/>
  </p:clrMapOvr>
  <p:transition spd="slow">
    <p:sndAc>
      <p:stSnd>
        <p:snd r:embed="rId2" name="explode.wav"/>
      </p:stSnd>
    </p:sndAc>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34425" y="381000"/>
            <a:ext cx="9689563" cy="2585323"/>
          </a:xfrm>
          <a:prstGeom prst="rect">
            <a:avLst/>
          </a:prstGeom>
        </p:spPr>
        <p:txBody>
          <a:bodyPr wrap="square">
            <a:spAutoFit/>
          </a:bodyPr>
          <a:lstStyle/>
          <a:p>
            <a:pPr>
              <a:spcAft>
                <a:spcPts val="0"/>
              </a:spcAft>
            </a:pPr>
            <a:r>
              <a:rPr lang="en-US" b="1" dirty="0"/>
              <a:t>ESR Spectral Analysis</a:t>
            </a:r>
            <a:r>
              <a:rPr lang="en-US" b="1" dirty="0" smtClean="0"/>
              <a:t>:</a:t>
            </a:r>
            <a:br>
              <a:rPr lang="en-US" b="1" dirty="0" smtClean="0"/>
            </a:br>
            <a:endParaRPr lang="en-IN" b="1" dirty="0"/>
          </a:p>
          <a:p>
            <a:pPr algn="just">
              <a:spcAft>
                <a:spcPts val="0"/>
              </a:spcAft>
            </a:pPr>
            <a:r>
              <a:rPr lang="en-US" dirty="0" smtClean="0"/>
              <a:t>Electronic </a:t>
            </a:r>
            <a:r>
              <a:rPr lang="en-US" dirty="0"/>
              <a:t>Spin Resonance(ESR) spectra of Gold(III)complex was recorded in DMF at liquid nitrogen temperature value equal to 30</a:t>
            </a:r>
            <a:endParaRPr lang="en-IN" dirty="0"/>
          </a:p>
          <a:p>
            <a:pPr>
              <a:spcAft>
                <a:spcPts val="0"/>
              </a:spcAft>
            </a:pPr>
            <a:r>
              <a:rPr lang="en-US" dirty="0"/>
              <a:t>Electronic spectra:  </a:t>
            </a:r>
            <a:endParaRPr lang="en-IN" dirty="0"/>
          </a:p>
          <a:p>
            <a:pPr>
              <a:spcAft>
                <a:spcPts val="0"/>
              </a:spcAft>
            </a:pPr>
            <a:r>
              <a:rPr lang="en-US" dirty="0"/>
              <a:t> </a:t>
            </a:r>
            <a:endParaRPr lang="en-IN" dirty="0"/>
          </a:p>
          <a:p>
            <a:pPr algn="just">
              <a:spcAft>
                <a:spcPts val="0"/>
              </a:spcAft>
            </a:pPr>
            <a:r>
              <a:rPr lang="en-US" dirty="0"/>
              <a:t> The structure of the </a:t>
            </a:r>
            <a:r>
              <a:rPr lang="en-US" dirty="0" err="1"/>
              <a:t>CurTSC</a:t>
            </a:r>
            <a:r>
              <a:rPr lang="en-US" dirty="0"/>
              <a:t> Gold(III)complex is Octahedral. By the recent study of X-ray and polarized single crystal spectral studies of the Au(III) ions, these complexes are diamagnetic. They did not show any bands in the electronic spectra</a:t>
            </a:r>
            <a:r>
              <a:rPr lang="en-US" dirty="0" smtClean="0"/>
              <a:t>.</a:t>
            </a:r>
            <a:endParaRPr lang="en-IN" dirty="0"/>
          </a:p>
        </p:txBody>
      </p:sp>
    </p:spTree>
    <p:extLst>
      <p:ext uri="{BB962C8B-B14F-4D97-AF65-F5344CB8AC3E}">
        <p14:creationId xmlns="" xmlns:p14="http://schemas.microsoft.com/office/powerpoint/2010/main" val="3659501405"/>
      </p:ext>
    </p:extLst>
  </p:cSld>
  <p:clrMapOvr>
    <a:masterClrMapping/>
  </p:clrMapOvr>
  <p:transition spd="slow">
    <p:sndAc>
      <p:stSnd>
        <p:snd r:embed="rId2" name="explode.wav"/>
      </p:stSnd>
    </p:sndAc>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4425" y="228600"/>
            <a:ext cx="9689563" cy="4247317"/>
          </a:xfrm>
          <a:prstGeom prst="rect">
            <a:avLst/>
          </a:prstGeom>
        </p:spPr>
        <p:txBody>
          <a:bodyPr wrap="square">
            <a:spAutoFit/>
          </a:bodyPr>
          <a:lstStyle/>
          <a:p>
            <a:pPr>
              <a:spcAft>
                <a:spcPts val="0"/>
              </a:spcAft>
            </a:pPr>
            <a:r>
              <a:rPr lang="en-US" b="1" dirty="0"/>
              <a:t> Nuclease Activity Studies</a:t>
            </a:r>
            <a:r>
              <a:rPr lang="en-US" b="1" dirty="0" smtClean="0"/>
              <a:t>:</a:t>
            </a:r>
            <a:br>
              <a:rPr lang="en-US" b="1" dirty="0" smtClean="0"/>
            </a:br>
            <a:r>
              <a:rPr lang="en-US" dirty="0"/>
              <a:t/>
            </a:r>
            <a:br>
              <a:rPr lang="en-US" dirty="0"/>
            </a:br>
            <a:r>
              <a:rPr lang="en-US" dirty="0"/>
              <a:t>The nuclease activity of present ligands and their -complexes has been investigated on </a:t>
            </a:r>
            <a:r>
              <a:rPr lang="en-US" dirty="0" err="1"/>
              <a:t>pBR</a:t>
            </a:r>
            <a:r>
              <a:rPr lang="en-US" dirty="0"/>
              <a:t> 322 plasmid DNA by agarose gel  electrophoresis in the presence  of H2O2. At micro molar concentration, the ligands exhibit no significant activity. The nuclease activity is greatly enhanced by incorporation of metal ions in the ligands.</a:t>
            </a:r>
            <a:endParaRPr lang="en-IN" dirty="0"/>
          </a:p>
          <a:p>
            <a:pPr>
              <a:spcAft>
                <a:spcPts val="0"/>
              </a:spcAft>
            </a:pPr>
            <a:r>
              <a:rPr lang="en-US" dirty="0"/>
              <a:t> In absence of oxidants , the Gold(III)Complexes of all CURTSC cause discernible DNA cleavage as evidenced by increase in intensity in form 11 (nicked) and form III (linear) with decrease in intensity in form 1 (super coiled) which is attributed to step-wise conversion of form I to form II and to form III Similar observations were also evident in the Gold(III)-Complexes of all CURTSC</a:t>
            </a:r>
            <a:r>
              <a:rPr lang="en-US" dirty="0" smtClean="0"/>
              <a:t>.</a:t>
            </a:r>
            <a:br>
              <a:rPr lang="en-US" dirty="0" smtClean="0"/>
            </a:br>
            <a:endParaRPr lang="en-IN" dirty="0"/>
          </a:p>
          <a:p>
            <a:pPr>
              <a:spcAft>
                <a:spcPts val="0"/>
              </a:spcAft>
            </a:pPr>
            <a:r>
              <a:rPr lang="en-US" dirty="0" smtClean="0"/>
              <a:t>The </a:t>
            </a:r>
            <a:r>
              <a:rPr lang="en-US" dirty="0"/>
              <a:t>Nuclease Activity of the Gold(III)complexes  is more. All complexes show much enhanced nuclease activity in the presence of oxidant, which may be due to free radical reaction (OH*) with DNA. </a:t>
            </a:r>
            <a:endParaRPr lang="en-US" dirty="0" smtClean="0"/>
          </a:p>
          <a:p>
            <a:pPr>
              <a:spcAft>
                <a:spcPts val="0"/>
              </a:spcAft>
            </a:pPr>
            <a:endParaRPr lang="en-IN" dirty="0"/>
          </a:p>
          <a:p>
            <a:r>
              <a:rPr lang="en-US" dirty="0"/>
              <a:t>The production of hydroxyl radicals due to the reaction between H202 and the metal complexes. The OH* radical involves oxidation of deoxyribose moiety followed by hydrolytic cleavage of sugar phosphate backbone</a:t>
            </a:r>
            <a:r>
              <a:rPr lang="en-US" dirty="0">
                <a:latin typeface="Times New Roman" panose="02020603050405020304" pitchFamily="18" charset="0"/>
                <a:ea typeface="Times New Roman" panose="02020603050405020304" pitchFamily="18" charset="0"/>
              </a:rPr>
              <a:t>.</a:t>
            </a:r>
            <a:endParaRPr lang="en-IN" dirty="0"/>
          </a:p>
        </p:txBody>
      </p:sp>
    </p:spTree>
    <p:extLst>
      <p:ext uri="{BB962C8B-B14F-4D97-AF65-F5344CB8AC3E}">
        <p14:creationId xmlns="" xmlns:p14="http://schemas.microsoft.com/office/powerpoint/2010/main" val="477224754"/>
      </p:ext>
    </p:extLst>
  </p:cSld>
  <p:clrMapOvr>
    <a:masterClrMapping/>
  </p:clrMapOvr>
  <p:transition spd="slow">
    <p:sndAc>
      <p:stSnd>
        <p:snd r:embed="rId2" name="explode.wav"/>
      </p:stSnd>
    </p:sndAc>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0708" y="457200"/>
            <a:ext cx="9142572" cy="2031325"/>
          </a:xfrm>
          <a:prstGeom prst="rect">
            <a:avLst/>
          </a:prstGeom>
        </p:spPr>
        <p:txBody>
          <a:bodyPr wrap="square">
            <a:spAutoFit/>
          </a:bodyPr>
          <a:lstStyle/>
          <a:p>
            <a:pPr algn="just">
              <a:spcAft>
                <a:spcPts val="0"/>
              </a:spcAft>
            </a:pPr>
            <a:r>
              <a:rPr lang="en-US" b="1" dirty="0"/>
              <a:t>Conclusion:</a:t>
            </a:r>
            <a:endParaRPr lang="en-IN" b="1" dirty="0"/>
          </a:p>
          <a:p>
            <a:pPr algn="just">
              <a:spcAft>
                <a:spcPts val="0"/>
              </a:spcAft>
            </a:pPr>
            <a:r>
              <a:rPr lang="en-US" dirty="0"/>
              <a:t> </a:t>
            </a:r>
            <a:endParaRPr lang="en-IN" dirty="0"/>
          </a:p>
          <a:p>
            <a:pPr algn="just">
              <a:spcAft>
                <a:spcPts val="0"/>
              </a:spcAft>
            </a:pPr>
            <a:r>
              <a:rPr lang="en-US" dirty="0"/>
              <a:t>We have synthesized Ligands of CURTSC and their complexes with Au(III).  All complexes plausible structures are supported by IR, HNMR, ESR and Electronic spectral data.  The ligands and their complexes would be screened for their anti-cancer activity against certain cancer cell lines.  We have developed a simple, convenient and effective method for the synthesis of complexes.  To our knowledge, this is the first report of an efficient general method for the synthesis of different Au(III) complexes of Curcumin </a:t>
            </a:r>
            <a:r>
              <a:rPr lang="en-US" dirty="0" err="1"/>
              <a:t>thiosemicarbazone</a:t>
            </a:r>
            <a:r>
              <a:rPr lang="en-US" dirty="0"/>
              <a:t>.</a:t>
            </a:r>
            <a:endParaRPr lang="en-IN" dirty="0"/>
          </a:p>
        </p:txBody>
      </p:sp>
    </p:spTree>
    <p:extLst>
      <p:ext uri="{BB962C8B-B14F-4D97-AF65-F5344CB8AC3E}">
        <p14:creationId xmlns="" xmlns:p14="http://schemas.microsoft.com/office/powerpoint/2010/main" val="575413558"/>
      </p:ext>
    </p:extLst>
  </p:cSld>
  <p:clrMapOvr>
    <a:masterClrMapping/>
  </p:clrMapOvr>
  <p:transition spd="slow">
    <p:sndAc>
      <p:stSnd>
        <p:snd r:embed="rId2" name="explode.wav"/>
      </p:stSnd>
    </p:sndAc>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0708" y="381000"/>
            <a:ext cx="9455138" cy="3260893"/>
          </a:xfrm>
          <a:prstGeom prst="rect">
            <a:avLst/>
          </a:prstGeom>
        </p:spPr>
        <p:txBody>
          <a:bodyPr wrap="square">
            <a:spAutoFit/>
          </a:bodyPr>
          <a:lstStyle/>
          <a:p>
            <a:pPr algn="just">
              <a:lnSpc>
                <a:spcPct val="115000"/>
              </a:lnSpc>
              <a:spcAft>
                <a:spcPts val="1000"/>
              </a:spcAft>
            </a:pPr>
            <a:r>
              <a:rPr lang="en-IN" b="1" dirty="0" err="1"/>
              <a:t>Isoflavonoidanalogs</a:t>
            </a:r>
            <a:r>
              <a:rPr lang="en-IN" b="1" dirty="0"/>
              <a:t> and their metal complexes as anti-cancer agents:</a:t>
            </a:r>
          </a:p>
          <a:p>
            <a:pPr algn="just">
              <a:lnSpc>
                <a:spcPct val="115000"/>
              </a:lnSpc>
              <a:spcAft>
                <a:spcPts val="1000"/>
              </a:spcAft>
            </a:pPr>
            <a:r>
              <a:rPr lang="en-IN" dirty="0"/>
              <a:t>A pharmacologic agent for treating and/or preventing cancer, among other diseases and conditions, and particularly breast, prostate, and pancreatic cancer, in humans and animals. The novel pharmacologic agent is an </a:t>
            </a:r>
            <a:r>
              <a:rPr lang="en-IN" dirty="0" err="1"/>
              <a:t>isoflavonoid</a:t>
            </a:r>
            <a:r>
              <a:rPr lang="en-IN" dirty="0"/>
              <a:t> or </a:t>
            </a:r>
            <a:r>
              <a:rPr lang="en-IN" dirty="0" err="1"/>
              <a:t>isoflavonoid</a:t>
            </a:r>
            <a:r>
              <a:rPr lang="en-IN" dirty="0"/>
              <a:t> mimetic covalently attached to a cytotoxic pharmacophore that, preferably has the ability to conjugate with a metal salt to form a more potent metal complex, particularly a Au(III) complex. </a:t>
            </a:r>
          </a:p>
          <a:p>
            <a:pPr algn="just">
              <a:lnSpc>
                <a:spcPct val="115000"/>
              </a:lnSpc>
              <a:spcAft>
                <a:spcPts val="1000"/>
              </a:spcAft>
            </a:pPr>
            <a:r>
              <a:rPr lang="en-IN" dirty="0"/>
              <a:t> Effective </a:t>
            </a:r>
            <a:r>
              <a:rPr lang="en-IN" dirty="0" err="1"/>
              <a:t>chromoneanalogs</a:t>
            </a:r>
            <a:r>
              <a:rPr lang="en-IN" dirty="0"/>
              <a:t> include the </a:t>
            </a:r>
            <a:r>
              <a:rPr lang="en-IN" dirty="0" err="1"/>
              <a:t>thiosemicarbazone</a:t>
            </a:r>
            <a:r>
              <a:rPr lang="en-IN" dirty="0"/>
              <a:t> and </a:t>
            </a:r>
            <a:r>
              <a:rPr lang="en-IN" dirty="0" err="1"/>
              <a:t>hydrazoneanalogs</a:t>
            </a:r>
            <a:r>
              <a:rPr lang="en-IN" dirty="0"/>
              <a:t> of 4-oxo-4H-chromene-3-carboxaldehyde and their Au(III) complexes.</a:t>
            </a:r>
          </a:p>
          <a:p>
            <a:r>
              <a:rPr lang="en-IN" dirty="0"/>
              <a:t>Selected from the </a:t>
            </a:r>
            <a:r>
              <a:rPr lang="en-IN" dirty="0" err="1"/>
              <a:t>groupconsisting</a:t>
            </a:r>
            <a:r>
              <a:rPr lang="en-IN" dirty="0"/>
              <a:t> of 4-oxo-4H-chromene-3-carboxaldehyde-thiosemicarbazone ,4-oxo-4H-chromene-3-carboxaldehyde-benzoylhydrazone,and their transition metal complexes</a:t>
            </a:r>
          </a:p>
        </p:txBody>
      </p:sp>
    </p:spTree>
    <p:extLst>
      <p:ext uri="{BB962C8B-B14F-4D97-AF65-F5344CB8AC3E}">
        <p14:creationId xmlns="" xmlns:p14="http://schemas.microsoft.com/office/powerpoint/2010/main" val="3140819850"/>
      </p:ext>
    </p:extLst>
  </p:cSld>
  <p:clrMapOvr>
    <a:masterClrMapping/>
  </p:clrMapOvr>
  <p:transition spd="slow">
    <p:sndAc>
      <p:stSnd>
        <p:snd r:embed="rId2" name="explode.wav"/>
      </p:stSnd>
    </p:sndAc>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4425" y="212528"/>
            <a:ext cx="9689563" cy="5975995"/>
          </a:xfrm>
          <a:prstGeom prst="rect">
            <a:avLst/>
          </a:prstGeom>
        </p:spPr>
        <p:txBody>
          <a:bodyPr wrap="square">
            <a:spAutoFit/>
          </a:bodyPr>
          <a:lstStyle/>
          <a:p>
            <a:pPr algn="just">
              <a:spcAft>
                <a:spcPts val="1000"/>
              </a:spcAft>
            </a:pPr>
            <a:r>
              <a:rPr lang="en-IN" b="1" dirty="0" smtClean="0"/>
              <a:t>Field </a:t>
            </a:r>
            <a:r>
              <a:rPr lang="en-IN" b="1" dirty="0"/>
              <a:t>of Research</a:t>
            </a:r>
          </a:p>
          <a:p>
            <a:pPr algn="just">
              <a:spcAft>
                <a:spcPts val="1000"/>
              </a:spcAft>
            </a:pPr>
            <a:r>
              <a:rPr lang="en-IN" dirty="0"/>
              <a:t>This relates generally to novel </a:t>
            </a:r>
            <a:r>
              <a:rPr lang="en-IN" dirty="0" err="1"/>
              <a:t>analogs</a:t>
            </a:r>
            <a:r>
              <a:rPr lang="en-IN" dirty="0"/>
              <a:t> of </a:t>
            </a:r>
            <a:r>
              <a:rPr lang="en-IN" dirty="0" err="1"/>
              <a:t>isoflavone</a:t>
            </a:r>
            <a:r>
              <a:rPr lang="en-IN" dirty="0"/>
              <a:t> and metal complexes thereof, and more particularly to </a:t>
            </a:r>
            <a:r>
              <a:rPr lang="en-IN" dirty="0" err="1"/>
              <a:t>isoflavonoid</a:t>
            </a:r>
            <a:r>
              <a:rPr lang="en-IN" dirty="0"/>
              <a:t> or </a:t>
            </a:r>
            <a:r>
              <a:rPr lang="en-IN" dirty="0" err="1"/>
              <a:t>isoflavonoid</a:t>
            </a:r>
            <a:r>
              <a:rPr lang="en-IN" dirty="0"/>
              <a:t> mimetics that are useful for preventing and/or treating diseases, such as cancer.</a:t>
            </a:r>
          </a:p>
          <a:p>
            <a:pPr algn="just">
              <a:spcAft>
                <a:spcPts val="1000"/>
              </a:spcAft>
            </a:pPr>
            <a:r>
              <a:rPr lang="en-IN" dirty="0" err="1"/>
              <a:t>Naturalchemoprotective</a:t>
            </a:r>
            <a:r>
              <a:rPr lang="en-IN" dirty="0"/>
              <a:t> agent. </a:t>
            </a:r>
            <a:r>
              <a:rPr lang="en-IN" dirty="0" err="1"/>
              <a:t>Isoflavones</a:t>
            </a:r>
            <a:r>
              <a:rPr lang="en-IN" dirty="0"/>
              <a:t> in soy, including </a:t>
            </a:r>
            <a:r>
              <a:rPr lang="en-IN" dirty="0" err="1"/>
              <a:t>genistein</a:t>
            </a:r>
            <a:r>
              <a:rPr lang="en-IN" dirty="0"/>
              <a:t>, </a:t>
            </a:r>
            <a:r>
              <a:rPr lang="en-IN" dirty="0" err="1"/>
              <a:t>daidzein</a:t>
            </a:r>
            <a:r>
              <a:rPr lang="en-IN" dirty="0"/>
              <a:t>, </a:t>
            </a:r>
            <a:r>
              <a:rPr lang="en-IN" dirty="0" err="1"/>
              <a:t>glycitein</a:t>
            </a:r>
            <a:r>
              <a:rPr lang="en-IN" dirty="0"/>
              <a:t>, and others,  active agents in this regard. Indole-3-carbinol, curcumin, resveratrol, and green or black tea polyphenols, </a:t>
            </a:r>
          </a:p>
          <a:p>
            <a:pPr algn="just">
              <a:spcAft>
                <a:spcPts val="1000"/>
              </a:spcAft>
            </a:pPr>
            <a:r>
              <a:rPr lang="en-IN" dirty="0" err="1"/>
              <a:t>genistein</a:t>
            </a:r>
            <a:r>
              <a:rPr lang="en-IN" dirty="0"/>
              <a:t> is a promising agent for cancer prevention and/or treatment., NF-</a:t>
            </a:r>
            <a:r>
              <a:rPr lang="en-IN" dirty="0" err="1"/>
              <a:t>κB</a:t>
            </a:r>
            <a:r>
              <a:rPr lang="en-IN" dirty="0"/>
              <a:t>, </a:t>
            </a:r>
            <a:r>
              <a:rPr lang="en-IN" dirty="0" err="1"/>
              <a:t>Akt</a:t>
            </a:r>
            <a:r>
              <a:rPr lang="en-IN" dirty="0"/>
              <a:t>, and MAPK pathways, Sarkar, et al., The Role of </a:t>
            </a:r>
            <a:r>
              <a:rPr lang="en-IN" dirty="0" err="1"/>
              <a:t>Genistein</a:t>
            </a:r>
            <a:r>
              <a:rPr lang="en-IN" dirty="0"/>
              <a:t> and Synthetic Derivatives of </a:t>
            </a:r>
            <a:r>
              <a:rPr lang="en-IN" dirty="0" err="1"/>
              <a:t>Isoflavone</a:t>
            </a:r>
            <a:r>
              <a:rPr lang="en-IN" dirty="0"/>
              <a:t> in Cancer Prevention and Therapy, Mini-Reviews in Medicinal Chemistry, </a:t>
            </a:r>
            <a:r>
              <a:rPr lang="en-IN" dirty="0" err="1"/>
              <a:t>genistein</a:t>
            </a:r>
            <a:r>
              <a:rPr lang="en-IN" dirty="0"/>
              <a:t> causes a pleiotropic effect on cancer cells. However, </a:t>
            </a:r>
            <a:r>
              <a:rPr lang="en-IN" dirty="0" err="1"/>
              <a:t>genistein</a:t>
            </a:r>
            <a:r>
              <a:rPr lang="en-IN" dirty="0"/>
              <a:t> alone may not be potent enough to treat and/or prevent cancers. </a:t>
            </a:r>
          </a:p>
          <a:p>
            <a:pPr algn="just">
              <a:spcAft>
                <a:spcPts val="1000"/>
              </a:spcAft>
            </a:pPr>
            <a:r>
              <a:rPr lang="en-IN" dirty="0"/>
              <a:t>There is, therefore, a need for synthetic </a:t>
            </a:r>
            <a:r>
              <a:rPr lang="en-IN" dirty="0" err="1"/>
              <a:t>analogs</a:t>
            </a:r>
            <a:r>
              <a:rPr lang="en-IN" dirty="0"/>
              <a:t> or derivatives </a:t>
            </a:r>
            <a:r>
              <a:rPr lang="en-IN" dirty="0" err="1"/>
              <a:t>oftheisoflavonegenistein</a:t>
            </a:r>
            <a:r>
              <a:rPr lang="en-IN" dirty="0"/>
              <a:t> that have more robust biological properties.</a:t>
            </a:r>
          </a:p>
          <a:p>
            <a:pPr algn="just">
              <a:spcAft>
                <a:spcPts val="1000"/>
              </a:spcAft>
            </a:pPr>
            <a:r>
              <a:rPr lang="en-IN" dirty="0" err="1"/>
              <a:t>genistein</a:t>
            </a:r>
            <a:r>
              <a:rPr lang="en-IN" dirty="0"/>
              <a:t> also exerts its own biological effects that are distinct from </a:t>
            </a:r>
            <a:r>
              <a:rPr lang="en-IN" dirty="0" err="1"/>
              <a:t>estrogen</a:t>
            </a:r>
            <a:r>
              <a:rPr lang="en-IN" dirty="0"/>
              <a:t>. Since biological activity is related to molecular structure, changes in molecular structure have been shown to cause extensive changes in biological activity. </a:t>
            </a:r>
          </a:p>
          <a:p>
            <a:pPr algn="just">
              <a:spcAft>
                <a:spcPts val="1000"/>
              </a:spcAft>
            </a:pPr>
            <a:r>
              <a:rPr lang="en-IN" dirty="0"/>
              <a:t>Therefore, derivatives of </a:t>
            </a:r>
            <a:r>
              <a:rPr lang="en-IN" dirty="0" err="1"/>
              <a:t>genistein</a:t>
            </a:r>
            <a:r>
              <a:rPr lang="en-IN" dirty="0"/>
              <a:t> (and consequently hormone mimetics) based on the structural motifs of </a:t>
            </a:r>
            <a:r>
              <a:rPr lang="en-IN" dirty="0" err="1"/>
              <a:t>genistein</a:t>
            </a:r>
            <a:r>
              <a:rPr lang="en-IN" dirty="0"/>
              <a:t>, and other naturally-derived known phytochemicals, may have greater ability to prevent and/or treat cancers than the natural products themselves. </a:t>
            </a:r>
          </a:p>
          <a:p>
            <a:pPr algn="just">
              <a:spcAft>
                <a:spcPts val="1000"/>
              </a:spcAft>
            </a:pPr>
            <a:r>
              <a:rPr lang="en-IN" dirty="0"/>
              <a:t>Certainly, synthetic derivatives </a:t>
            </a:r>
            <a:r>
              <a:rPr lang="en-IN" dirty="0" err="1"/>
              <a:t>ofthese</a:t>
            </a:r>
            <a:r>
              <a:rPr lang="en-IN" dirty="0"/>
              <a:t> natural phytochemicals maybe easier to produce on a commercial scale.</a:t>
            </a:r>
          </a:p>
        </p:txBody>
      </p:sp>
    </p:spTree>
    <p:extLst>
      <p:ext uri="{BB962C8B-B14F-4D97-AF65-F5344CB8AC3E}">
        <p14:creationId xmlns="" xmlns:p14="http://schemas.microsoft.com/office/powerpoint/2010/main" val="2000914381"/>
      </p:ext>
    </p:extLst>
  </p:cSld>
  <p:clrMapOvr>
    <a:masterClrMapping/>
  </p:clrMapOvr>
  <p:transition spd="slow">
    <p:sndAc>
      <p:stSnd>
        <p:snd r:embed="rId2" name="explode.wav"/>
      </p:stSnd>
    </p:sndAc>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4425" y="457200"/>
            <a:ext cx="9611422" cy="3929281"/>
          </a:xfrm>
          <a:prstGeom prst="rect">
            <a:avLst/>
          </a:prstGeom>
        </p:spPr>
        <p:txBody>
          <a:bodyPr wrap="square">
            <a:spAutoFit/>
          </a:bodyPr>
          <a:lstStyle/>
          <a:p>
            <a:pPr algn="just">
              <a:spcAft>
                <a:spcPts val="1000"/>
              </a:spcAft>
            </a:pPr>
            <a:r>
              <a:rPr lang="en-IN" dirty="0"/>
              <a:t>Many of these chemical entities are consumed by humans in nutritional sources which help provide the physiologically active constituents needed for maintenance of life and health .</a:t>
            </a:r>
          </a:p>
          <a:p>
            <a:pPr algn="just">
              <a:spcAft>
                <a:spcPts val="1000"/>
              </a:spcAft>
            </a:pPr>
            <a:r>
              <a:rPr lang="en-IN" dirty="0"/>
              <a:t> Some of these chemicals are inert, some are toxic or carcinogenic, while others may have positive effects on physiologic function acting as protective agents countering the risk of acute toxicity and diminishing the onset of chronic diseases including cancer. </a:t>
            </a:r>
          </a:p>
          <a:p>
            <a:pPr algn="just">
              <a:spcAft>
                <a:spcPts val="1000"/>
              </a:spcAft>
            </a:pPr>
            <a:r>
              <a:rPr lang="en-IN" dirty="0"/>
              <a:t>There is, thus, a need for synthetic </a:t>
            </a:r>
            <a:r>
              <a:rPr lang="en-IN" dirty="0" err="1"/>
              <a:t>analogs</a:t>
            </a:r>
            <a:r>
              <a:rPr lang="en-IN" dirty="0"/>
              <a:t> or derivatives of </a:t>
            </a:r>
            <a:r>
              <a:rPr lang="en-IN" dirty="0" err="1"/>
              <a:t>isoflavone</a:t>
            </a:r>
            <a:r>
              <a:rPr lang="en-IN" dirty="0"/>
              <a:t> and other naturally-occurring dietary agents that are more potent than the naturally-occurring product and that can be synthesized on a commercial scale.</a:t>
            </a:r>
          </a:p>
          <a:p>
            <a:pPr algn="just">
              <a:spcAft>
                <a:spcPts val="1000"/>
              </a:spcAft>
            </a:pPr>
            <a:r>
              <a:rPr lang="en-IN" dirty="0"/>
              <a:t> There is also a need for a method of rapidly screening the many possible combinations of small molecule </a:t>
            </a:r>
            <a:r>
              <a:rPr lang="en-IN" dirty="0" err="1"/>
              <a:t>analogs</a:t>
            </a:r>
            <a:r>
              <a:rPr lang="en-IN" dirty="0"/>
              <a:t> of these naturally-occurring compounds for efficacy and toxicity.</a:t>
            </a:r>
          </a:p>
          <a:p>
            <a:pPr algn="just">
              <a:spcAft>
                <a:spcPts val="1000"/>
              </a:spcAft>
            </a:pPr>
            <a:r>
              <a:rPr lang="en-IN" dirty="0"/>
              <a:t>The foregoing and other objects are addressed by this invention which provides active pharmacologic agents for treating and/or preventing cancer, among other diseases and conditions, and particularly breast, prostate, and pancreatic cancer, in humans and animals. </a:t>
            </a:r>
          </a:p>
        </p:txBody>
      </p:sp>
    </p:spTree>
    <p:extLst>
      <p:ext uri="{BB962C8B-B14F-4D97-AF65-F5344CB8AC3E}">
        <p14:creationId xmlns="" xmlns:p14="http://schemas.microsoft.com/office/powerpoint/2010/main" val="1875049428"/>
      </p:ext>
    </p:extLst>
  </p:cSld>
  <p:clrMapOvr>
    <a:masterClrMapping/>
  </p:clrMapOvr>
  <p:transition spd="slow">
    <p:sndAc>
      <p:stSnd>
        <p:snd r:embed="rId2" name="explode.wav"/>
      </p:stSnd>
    </p:sndAc>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4425" y="457200"/>
            <a:ext cx="9611422" cy="3524042"/>
          </a:xfrm>
          <a:prstGeom prst="rect">
            <a:avLst/>
          </a:prstGeom>
        </p:spPr>
        <p:txBody>
          <a:bodyPr wrap="square">
            <a:spAutoFit/>
          </a:bodyPr>
          <a:lstStyle/>
          <a:p>
            <a:pPr algn="just">
              <a:spcAft>
                <a:spcPts val="1000"/>
              </a:spcAft>
            </a:pPr>
            <a:r>
              <a:rPr lang="en-IN" dirty="0" smtClean="0"/>
              <a:t>The </a:t>
            </a:r>
            <a:r>
              <a:rPr lang="en-IN" dirty="0"/>
              <a:t>active pharmacologic agents of the present invention selectively target receptors of the type over-expressed in malignant cells and comprise ligands of a cytotoxic pharmacophore covalently attached to a carrier.</a:t>
            </a:r>
          </a:p>
          <a:p>
            <a:pPr algn="just">
              <a:spcAft>
                <a:spcPts val="1000"/>
              </a:spcAft>
            </a:pPr>
            <a:r>
              <a:rPr lang="en-IN" dirty="0" smtClean="0"/>
              <a:t>The </a:t>
            </a:r>
            <a:r>
              <a:rPr lang="en-IN" dirty="0"/>
              <a:t>carrier may be an </a:t>
            </a:r>
            <a:r>
              <a:rPr lang="en-IN" dirty="0" err="1"/>
              <a:t>isoflavonoid</a:t>
            </a:r>
            <a:r>
              <a:rPr lang="en-IN" dirty="0"/>
              <a:t> or an </a:t>
            </a:r>
            <a:r>
              <a:rPr lang="en-IN" dirty="0" err="1"/>
              <a:t>isoflavonoid</a:t>
            </a:r>
            <a:r>
              <a:rPr lang="en-IN" dirty="0"/>
              <a:t> mimetic. As used herein, the term “</a:t>
            </a:r>
            <a:r>
              <a:rPr lang="en-IN" dirty="0" err="1"/>
              <a:t>isoflavonoid</a:t>
            </a:r>
            <a:r>
              <a:rPr lang="en-IN" dirty="0"/>
              <a:t> mimetic” refers to a molecule that has a steroidal motif derived from </a:t>
            </a:r>
            <a:r>
              <a:rPr lang="en-IN" dirty="0" err="1"/>
              <a:t>isoflavone</a:t>
            </a:r>
            <a:r>
              <a:rPr lang="en-IN" dirty="0"/>
              <a:t>, and in particularly preferred embodiments, from the </a:t>
            </a:r>
            <a:r>
              <a:rPr lang="en-IN" dirty="0" err="1"/>
              <a:t>isoflavonegenistein</a:t>
            </a:r>
            <a:r>
              <a:rPr lang="en-IN" dirty="0"/>
              <a:t>. </a:t>
            </a:r>
          </a:p>
          <a:p>
            <a:pPr algn="just">
              <a:spcAft>
                <a:spcPts val="1000"/>
              </a:spcAft>
            </a:pPr>
            <a:r>
              <a:rPr lang="en-IN" dirty="0"/>
              <a:t>The </a:t>
            </a:r>
            <a:r>
              <a:rPr lang="en-IN" dirty="0" err="1"/>
              <a:t>isoflavonoid</a:t>
            </a:r>
            <a:r>
              <a:rPr lang="en-IN" dirty="0"/>
              <a:t> mimetic may be, in some embodiments, a non-fragmented steroidal hormone, such as progesterone or </a:t>
            </a:r>
            <a:r>
              <a:rPr lang="en-IN" dirty="0" err="1"/>
              <a:t>estrogen</a:t>
            </a:r>
            <a:r>
              <a:rPr lang="en-IN" dirty="0"/>
              <a:t>, or in other embodiments, a small molecule </a:t>
            </a:r>
            <a:r>
              <a:rPr lang="en-IN" dirty="0" err="1"/>
              <a:t>analog</a:t>
            </a:r>
            <a:r>
              <a:rPr lang="en-IN" dirty="0"/>
              <a:t> of </a:t>
            </a:r>
            <a:r>
              <a:rPr lang="en-IN" dirty="0" err="1"/>
              <a:t>isoflavone</a:t>
            </a:r>
            <a:r>
              <a:rPr lang="en-IN" dirty="0"/>
              <a:t>, such as 3-formylchromone. </a:t>
            </a:r>
          </a:p>
          <a:p>
            <a:pPr algn="just">
              <a:spcAft>
                <a:spcPts val="1000"/>
              </a:spcAft>
            </a:pPr>
            <a:r>
              <a:rPr lang="en-IN" dirty="0"/>
              <a:t>The ligand is preferably conjugated to a transition metal ion. The resulting metal complexes have an overall lipophilic nature that is greater than the parent ligand from which they are derived and therefore, their cellular internalization is improved. </a:t>
            </a:r>
          </a:p>
        </p:txBody>
      </p:sp>
    </p:spTree>
    <p:extLst>
      <p:ext uri="{BB962C8B-B14F-4D97-AF65-F5344CB8AC3E}">
        <p14:creationId xmlns="" xmlns:p14="http://schemas.microsoft.com/office/powerpoint/2010/main" val="3152051634"/>
      </p:ext>
    </p:extLst>
  </p:cSld>
  <p:clrMapOvr>
    <a:masterClrMapping/>
  </p:clrMapOvr>
  <p:transition spd="slow">
    <p:sndAc>
      <p:stSnd>
        <p:snd r:embed="rId2" name="explode.wav"/>
      </p:stSnd>
    </p:sndAc>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2567" y="304799"/>
            <a:ext cx="9533280" cy="4206280"/>
          </a:xfrm>
          <a:prstGeom prst="rect">
            <a:avLst/>
          </a:prstGeom>
        </p:spPr>
        <p:txBody>
          <a:bodyPr wrap="square">
            <a:spAutoFit/>
          </a:bodyPr>
          <a:lstStyle/>
          <a:p>
            <a:pPr algn="just">
              <a:spcAft>
                <a:spcPts val="1000"/>
              </a:spcAft>
            </a:pPr>
            <a:r>
              <a:rPr lang="en-IN" dirty="0"/>
              <a:t>The pharmacophores have been chosen for their ability to conjugate with metals, such as transition metal ions that may have affinities for steroidal receptors (and others), as well as for their known ability to be cytotoxic to cancer cells; or to otherwise exert biological effects on signal transduction intermediates such as epidermal growth factor receptor (EGFR), </a:t>
            </a:r>
            <a:r>
              <a:rPr lang="en-IN" dirty="0" err="1"/>
              <a:t>Akt</a:t>
            </a:r>
            <a:r>
              <a:rPr lang="en-IN" dirty="0"/>
              <a:t>, or NF-</a:t>
            </a:r>
            <a:r>
              <a:rPr lang="en-IN" dirty="0" err="1"/>
              <a:t>κB</a:t>
            </a:r>
            <a:r>
              <a:rPr lang="en-IN" dirty="0"/>
              <a:t>, or on the enzymes obligatory for DNA synthesis. </a:t>
            </a:r>
          </a:p>
          <a:p>
            <a:pPr algn="just">
              <a:spcAft>
                <a:spcPts val="1000"/>
              </a:spcAft>
            </a:pPr>
            <a:r>
              <a:rPr lang="en-IN" dirty="0"/>
              <a:t>In the specific embodiments presented herein, the pharmacophores are </a:t>
            </a:r>
            <a:r>
              <a:rPr lang="en-IN" dirty="0" err="1"/>
              <a:t>thiosemicarbazone</a:t>
            </a:r>
            <a:r>
              <a:rPr lang="en-IN" dirty="0"/>
              <a:t>, benzoyl hydrazide, </a:t>
            </a:r>
            <a:r>
              <a:rPr lang="en-IN" dirty="0" err="1"/>
              <a:t>isonicotinoyl</a:t>
            </a:r>
            <a:r>
              <a:rPr lang="en-IN" dirty="0"/>
              <a:t> hydrazide, and salicylic hydrazide.</a:t>
            </a:r>
          </a:p>
          <a:p>
            <a:pPr algn="just">
              <a:spcAft>
                <a:spcPts val="1000"/>
              </a:spcAft>
            </a:pPr>
            <a:r>
              <a:rPr lang="en-IN" dirty="0"/>
              <a:t>particularly preferred compounds are metal complexes  of transition metal ions, such as </a:t>
            </a:r>
            <a:r>
              <a:rPr lang="en-IN" dirty="0" err="1"/>
              <a:t>Gold,Platinum</a:t>
            </a:r>
            <a:r>
              <a:rPr lang="en-IN" dirty="0"/>
              <a:t>, Palladium, Ruthenium, Copper, Cobalt etc.</a:t>
            </a:r>
          </a:p>
          <a:p>
            <a:pPr algn="just">
              <a:spcAft>
                <a:spcPts val="1000"/>
              </a:spcAft>
            </a:pPr>
            <a:r>
              <a:rPr lang="en-IN" dirty="0"/>
              <a:t> Preferred metals are copper, nickel, and platinum, which are particularly known for their therapeutic effects. Most preferred, however, is Gold(III)which has two distinct advantages over other metals, including platinum, specifically its easily </a:t>
            </a:r>
            <a:r>
              <a:rPr lang="en-IN" dirty="0" err="1"/>
              <a:t>tunable</a:t>
            </a:r>
            <a:r>
              <a:rPr lang="en-IN" dirty="0"/>
              <a:t> redox potential through appropriate ligand framework with its potential intrinsic affinity for the </a:t>
            </a:r>
            <a:r>
              <a:rPr lang="en-IN" dirty="0" err="1"/>
              <a:t>estrogen</a:t>
            </a:r>
            <a:r>
              <a:rPr lang="en-IN" dirty="0"/>
              <a:t> receptor , inverse relationship between IC50 values and the half-wave potentials.</a:t>
            </a:r>
          </a:p>
          <a:p>
            <a:pPr algn="just">
              <a:spcAft>
                <a:spcPts val="1000"/>
              </a:spcAft>
            </a:pPr>
            <a:r>
              <a:rPr lang="en-IN" dirty="0">
                <a:solidFill>
                  <a:srgbClr val="000000"/>
                </a:solidFill>
                <a:latin typeface="Times New Roman" panose="02020603050405020304" pitchFamily="18" charset="0"/>
                <a:ea typeface="Times New Roman" panose="02020603050405020304" pitchFamily="18" charset="0"/>
                <a:cs typeface="Gautami" panose="020B0502040204020203" pitchFamily="34" charset="0"/>
              </a:rPr>
              <a:t> </a:t>
            </a:r>
            <a:endParaRPr lang="en-IN" sz="1600" dirty="0">
              <a:effectLst/>
              <a:latin typeface="Calibri" panose="020F0502020204030204" pitchFamily="34" charset="0"/>
              <a:ea typeface="Times New Roman" panose="02020603050405020304" pitchFamily="18" charset="0"/>
              <a:cs typeface="Gautami" panose="020B0502040204020203" pitchFamily="34" charset="0"/>
            </a:endParaRPr>
          </a:p>
        </p:txBody>
      </p:sp>
    </p:spTree>
    <p:extLst>
      <p:ext uri="{BB962C8B-B14F-4D97-AF65-F5344CB8AC3E}">
        <p14:creationId xmlns="" xmlns:p14="http://schemas.microsoft.com/office/powerpoint/2010/main" val="3187478025"/>
      </p:ext>
    </p:extLst>
  </p:cSld>
  <p:clrMapOvr>
    <a:masterClrMapping/>
  </p:clrMapOvr>
  <p:transition spd="slow">
    <p:sndAc>
      <p:stSnd>
        <p:snd r:embed="rId2" name="explode.wav"/>
      </p:stSnd>
    </p:sndAc>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4425" y="228600"/>
            <a:ext cx="9611422" cy="5064976"/>
          </a:xfrm>
          <a:prstGeom prst="rect">
            <a:avLst/>
          </a:prstGeom>
        </p:spPr>
        <p:txBody>
          <a:bodyPr wrap="square">
            <a:spAutoFit/>
          </a:bodyPr>
          <a:lstStyle/>
          <a:p>
            <a:pPr algn="just">
              <a:lnSpc>
                <a:spcPct val="115000"/>
              </a:lnSpc>
              <a:spcAft>
                <a:spcPts val="1000"/>
              </a:spcAft>
            </a:pPr>
            <a:r>
              <a:rPr lang="en-IN" dirty="0"/>
              <a:t>Metal conjugates of the ligands of the present invention were found to exhibit synergistic enhancement in their </a:t>
            </a:r>
            <a:r>
              <a:rPr lang="en-IN" dirty="0" err="1"/>
              <a:t>antiproliferative</a:t>
            </a:r>
            <a:r>
              <a:rPr lang="en-IN" dirty="0"/>
              <a:t> activities with, in preferred embodiments, IC50 values around ≦5 </a:t>
            </a:r>
            <a:r>
              <a:rPr lang="en-IN" dirty="0" err="1"/>
              <a:t>μM</a:t>
            </a:r>
            <a:r>
              <a:rPr lang="en-IN" dirty="0"/>
              <a:t>. Thus, these compounds are highly likely to achieve effectiveness under in vivo conditions. A synergistic effect is also expected in the pro-apoptotic activity of the metal conjugates. </a:t>
            </a:r>
          </a:p>
          <a:p>
            <a:pPr algn="just">
              <a:lnSpc>
                <a:spcPct val="115000"/>
              </a:lnSpc>
              <a:spcAft>
                <a:spcPts val="1000"/>
              </a:spcAft>
            </a:pPr>
            <a:r>
              <a:rPr lang="en-IN" dirty="0"/>
              <a:t>In a second embodiment, non-steroidal pharmacologic agents are provided that are </a:t>
            </a:r>
            <a:r>
              <a:rPr lang="en-IN" dirty="0" err="1"/>
              <a:t>isoflavonoid</a:t>
            </a:r>
            <a:r>
              <a:rPr lang="en-IN" dirty="0"/>
              <a:t> mimetics based on a smaller molecule that is an </a:t>
            </a:r>
            <a:r>
              <a:rPr lang="en-IN" dirty="0" err="1"/>
              <a:t>analog</a:t>
            </a:r>
            <a:r>
              <a:rPr lang="en-IN" dirty="0"/>
              <a:t> of a naturally-occurring molecules, such as the </a:t>
            </a:r>
            <a:r>
              <a:rPr lang="en-IN" dirty="0" err="1"/>
              <a:t>isoflavone</a:t>
            </a:r>
            <a:r>
              <a:rPr lang="en-IN" dirty="0"/>
              <a:t> </a:t>
            </a:r>
            <a:r>
              <a:rPr lang="en-IN" dirty="0" err="1"/>
              <a:t>genistein</a:t>
            </a:r>
            <a:r>
              <a:rPr lang="en-IN" dirty="0"/>
              <a:t>.</a:t>
            </a:r>
          </a:p>
          <a:p>
            <a:pPr algn="just">
              <a:lnSpc>
                <a:spcPct val="115000"/>
              </a:lnSpc>
              <a:spcAft>
                <a:spcPts val="1000"/>
              </a:spcAft>
            </a:pPr>
            <a:r>
              <a:rPr lang="en-IN" dirty="0" smtClean="0"/>
              <a:t>In </a:t>
            </a:r>
            <a:r>
              <a:rPr lang="en-IN" dirty="0"/>
              <a:t>a particularly preferred embodiment, the </a:t>
            </a:r>
            <a:r>
              <a:rPr lang="en-IN" dirty="0" err="1"/>
              <a:t>isoflavonoid</a:t>
            </a:r>
            <a:r>
              <a:rPr lang="en-IN" dirty="0"/>
              <a:t> mimetic is </a:t>
            </a:r>
            <a:r>
              <a:rPr lang="en-IN" dirty="0" err="1"/>
              <a:t>chromone</a:t>
            </a:r>
            <a:r>
              <a:rPr lang="en-IN" dirty="0"/>
              <a:t>. The structure-activity correlations for the </a:t>
            </a:r>
            <a:r>
              <a:rPr lang="en-IN" dirty="0" err="1"/>
              <a:t>isoflavonoid</a:t>
            </a:r>
            <a:r>
              <a:rPr lang="en-IN" dirty="0"/>
              <a:t> compounds have indicated that certain features, desirable for the anti-</a:t>
            </a:r>
            <a:r>
              <a:rPr lang="en-IN" dirty="0" err="1"/>
              <a:t>tumor</a:t>
            </a:r>
            <a:r>
              <a:rPr lang="en-IN" dirty="0"/>
              <a:t> properties of these compound include a </a:t>
            </a:r>
            <a:r>
              <a:rPr lang="en-IN" dirty="0" err="1"/>
              <a:t>benzopyran</a:t>
            </a:r>
            <a:r>
              <a:rPr lang="en-IN" dirty="0"/>
              <a:t> motif, with a double bond between the C2-C3 positions, and a side chain containing a phenyl ring having metal chelating ability. </a:t>
            </a:r>
          </a:p>
          <a:p>
            <a:pPr algn="just">
              <a:lnSpc>
                <a:spcPct val="115000"/>
              </a:lnSpc>
              <a:spcAft>
                <a:spcPts val="1000"/>
              </a:spcAft>
            </a:pPr>
            <a:r>
              <a:rPr lang="en-IN" dirty="0"/>
              <a:t>These features can be built into 3-formylchromone by condensing it with various amines in an alcoholic medium to form a Schiff base ligand. </a:t>
            </a:r>
          </a:p>
          <a:p>
            <a:pPr algn="just">
              <a:lnSpc>
                <a:spcPct val="115000"/>
              </a:lnSpc>
              <a:spcAft>
                <a:spcPts val="1000"/>
              </a:spcAft>
            </a:pPr>
            <a:r>
              <a:rPr lang="en-IN" dirty="0"/>
              <a:t>The Schiff base chelates easily with a salt of a transition metal to form a conjugate with potent radical scavenging properties</a:t>
            </a:r>
            <a:r>
              <a:rPr lang="en-IN" dirty="0" smtClean="0"/>
              <a:t>.</a:t>
            </a:r>
            <a:endParaRPr lang="en-IN" dirty="0"/>
          </a:p>
        </p:txBody>
      </p:sp>
    </p:spTree>
    <p:extLst>
      <p:ext uri="{BB962C8B-B14F-4D97-AF65-F5344CB8AC3E}">
        <p14:creationId xmlns="" xmlns:p14="http://schemas.microsoft.com/office/powerpoint/2010/main" val="1878809462"/>
      </p:ext>
    </p:extLst>
  </p:cSld>
  <p:clrMapOvr>
    <a:masterClrMapping/>
  </p:clrMapOvr>
  <p:transition spd="slow">
    <p:sndAc>
      <p:stSnd>
        <p:snd r:embed="rId2" name="explode.wav"/>
      </p:stSnd>
    </p:sndAc>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4425" y="228601"/>
            <a:ext cx="9611422" cy="2793585"/>
          </a:xfrm>
          <a:prstGeom prst="rect">
            <a:avLst/>
          </a:prstGeom>
        </p:spPr>
        <p:txBody>
          <a:bodyPr wrap="square">
            <a:spAutoFit/>
          </a:bodyPr>
          <a:lstStyle/>
          <a:p>
            <a:pPr algn="just">
              <a:lnSpc>
                <a:spcPct val="115000"/>
              </a:lnSpc>
              <a:spcAft>
                <a:spcPts val="1000"/>
              </a:spcAft>
            </a:pPr>
            <a:r>
              <a:rPr lang="en-IN" dirty="0" smtClean="0"/>
              <a:t>Preferred </a:t>
            </a:r>
            <a:r>
              <a:rPr lang="en-IN" dirty="0"/>
              <a:t>derivatives are </a:t>
            </a:r>
            <a:r>
              <a:rPr lang="en-IN" dirty="0" err="1"/>
              <a:t>analogs</a:t>
            </a:r>
            <a:r>
              <a:rPr lang="en-IN" dirty="0"/>
              <a:t> of the flavonoid </a:t>
            </a:r>
            <a:r>
              <a:rPr lang="en-IN" dirty="0" err="1"/>
              <a:t>genistein</a:t>
            </a:r>
            <a:r>
              <a:rPr lang="en-IN" dirty="0"/>
              <a:t>, and in particular, the </a:t>
            </a:r>
            <a:r>
              <a:rPr lang="en-IN" dirty="0" err="1"/>
              <a:t>thiosemicarbazone</a:t>
            </a:r>
            <a:r>
              <a:rPr lang="en-IN" dirty="0"/>
              <a:t> and </a:t>
            </a:r>
            <a:r>
              <a:rPr lang="en-IN" dirty="0" err="1"/>
              <a:t>hydrazoneanalogs</a:t>
            </a:r>
            <a:r>
              <a:rPr lang="en-IN" dirty="0"/>
              <a:t> of 4-oxo-4H-chromene-3-carboxaldehyde (herein designated as </a:t>
            </a:r>
            <a:r>
              <a:rPr lang="en-IN" dirty="0" err="1"/>
              <a:t>chromone</a:t>
            </a:r>
            <a:r>
              <a:rPr lang="en-IN" dirty="0"/>
              <a:t>) and </a:t>
            </a:r>
            <a:r>
              <a:rPr lang="en-IN" dirty="0" err="1"/>
              <a:t>theirAu</a:t>
            </a:r>
            <a:r>
              <a:rPr lang="en-IN" dirty="0"/>
              <a:t>(III) complexes. Specific preferred embodiments include:</a:t>
            </a:r>
          </a:p>
          <a:p>
            <a:pPr marL="342900" lvl="0" indent="-342900" algn="just">
              <a:lnSpc>
                <a:spcPct val="115000"/>
              </a:lnSpc>
              <a:spcAft>
                <a:spcPts val="1000"/>
              </a:spcAft>
              <a:buSzPts val="1000"/>
              <a:buFont typeface="Symbol" panose="05050102010706020507" pitchFamily="18" charset="2"/>
              <a:buChar char=""/>
              <a:tabLst>
                <a:tab pos="457200" algn="l"/>
              </a:tabLst>
            </a:pPr>
            <a:r>
              <a:rPr lang="en-IN" dirty="0"/>
              <a:t>4-oxo-4H-chromene-3-carboxaldehyde-thiosemicarbazone;</a:t>
            </a:r>
          </a:p>
          <a:p>
            <a:pPr marL="342900" lvl="0" indent="-342900" algn="just">
              <a:lnSpc>
                <a:spcPct val="115000"/>
              </a:lnSpc>
              <a:spcAft>
                <a:spcPts val="1000"/>
              </a:spcAft>
              <a:buSzPts val="1000"/>
              <a:buFont typeface="Symbol" panose="05050102010706020507" pitchFamily="18" charset="2"/>
              <a:buChar char=""/>
              <a:tabLst>
                <a:tab pos="457200" algn="l"/>
              </a:tabLst>
            </a:pPr>
            <a:r>
              <a:rPr lang="en-IN" dirty="0"/>
              <a:t>4-oxo-4H-chromene-3-carboxaldehyde-benzoylhydrazone;</a:t>
            </a:r>
          </a:p>
          <a:p>
            <a:pPr marL="342900" lvl="0" indent="-342900" algn="just">
              <a:lnSpc>
                <a:spcPct val="115000"/>
              </a:lnSpc>
              <a:spcAft>
                <a:spcPts val="1000"/>
              </a:spcAft>
              <a:buSzPts val="1000"/>
              <a:buFont typeface="Symbol" panose="05050102010706020507" pitchFamily="18" charset="2"/>
              <a:buChar char=""/>
              <a:tabLst>
                <a:tab pos="457200" algn="l"/>
              </a:tabLst>
            </a:pPr>
            <a:r>
              <a:rPr lang="en-IN" dirty="0"/>
              <a:t>4-oxo-4H-chromene-3-carboxaldehyde-isonicotinoylhydrazone; and</a:t>
            </a:r>
          </a:p>
          <a:p>
            <a:r>
              <a:rPr lang="en-IN" dirty="0"/>
              <a:t>4-oxo-4H-chromene-3-carboxaldehyde-salicylhydrazone.</a:t>
            </a:r>
          </a:p>
        </p:txBody>
      </p:sp>
    </p:spTree>
    <p:extLst>
      <p:ext uri="{BB962C8B-B14F-4D97-AF65-F5344CB8AC3E}">
        <p14:creationId xmlns="" xmlns:p14="http://schemas.microsoft.com/office/powerpoint/2010/main" val="1232436224"/>
      </p:ext>
    </p:extLst>
  </p:cSld>
  <p:clrMapOvr>
    <a:masterClrMapping/>
  </p:clrMapOvr>
  <p:transition spd="slow">
    <p:sndAc>
      <p:stSnd>
        <p:snd r:embed="rId2" name="explode.wav"/>
      </p:stSnd>
    </p:sndAc>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2566" y="457200"/>
            <a:ext cx="9611422" cy="4334520"/>
          </a:xfrm>
          <a:prstGeom prst="rect">
            <a:avLst/>
          </a:prstGeom>
        </p:spPr>
        <p:txBody>
          <a:bodyPr wrap="square">
            <a:spAutoFit/>
          </a:bodyPr>
          <a:lstStyle/>
          <a:p>
            <a:pPr algn="just">
              <a:spcAft>
                <a:spcPts val="1000"/>
              </a:spcAft>
            </a:pPr>
            <a:r>
              <a:rPr lang="en-IN" dirty="0"/>
              <a:t> In a preferred exemplary embodiment, cancer, such as breast, prostate, and pancreatic cancer, is treated by selectively targeting steroidal hormone receptors of the type over-expressed in malignant cells with the pharmacologic agents of the present invention.</a:t>
            </a:r>
          </a:p>
          <a:p>
            <a:pPr algn="just">
              <a:spcAft>
                <a:spcPts val="1000"/>
              </a:spcAft>
            </a:pPr>
            <a:r>
              <a:rPr lang="en-IN" dirty="0"/>
              <a:t>In, the term “therapeutically-effective” refers to an amount of pharmacologic agent that pro </a:t>
            </a:r>
          </a:p>
          <a:p>
            <a:pPr algn="just">
              <a:spcAft>
                <a:spcPts val="1000"/>
              </a:spcAft>
            </a:pPr>
            <a:r>
              <a:rPr lang="en-IN" dirty="0"/>
              <a:t>Making embodiment, a simple synthetic protocol, a ligand comprising the Schiff base of the desired carrier moiety is synthesized by condensing equimolar amounts of the carrier and various amines.</a:t>
            </a:r>
          </a:p>
          <a:p>
            <a:pPr algn="just">
              <a:spcAft>
                <a:spcPts val="1000"/>
              </a:spcAft>
            </a:pPr>
            <a:r>
              <a:rPr lang="en-IN" dirty="0"/>
              <a:t> The ligand is combined, in a </a:t>
            </a:r>
            <a:r>
              <a:rPr lang="en-IN" dirty="0" err="1"/>
              <a:t>stochiometric</a:t>
            </a:r>
            <a:r>
              <a:rPr lang="en-IN" dirty="0"/>
              <a:t> ratio, with a solution of a salt the desired transition metal, which in specific illustrative embodiments, may be halides of copper, nickel, or platinum. The metal conjugate precipitates from solution and is easily purified by standard chromatographic work-up</a:t>
            </a:r>
          </a:p>
          <a:p>
            <a:pPr algn="just">
              <a:spcAft>
                <a:spcPts val="1000"/>
              </a:spcAft>
            </a:pPr>
            <a:r>
              <a:rPr lang="en-IN" dirty="0"/>
              <a:t> </a:t>
            </a:r>
          </a:p>
          <a:p>
            <a:pPr algn="just">
              <a:spcAft>
                <a:spcPts val="1000"/>
              </a:spcAft>
            </a:pPr>
            <a:r>
              <a:rPr lang="en-IN" dirty="0"/>
              <a:t>steroidal scaffold of the </a:t>
            </a:r>
            <a:r>
              <a:rPr lang="en-IN" dirty="0" err="1"/>
              <a:t>hormonessuch</a:t>
            </a:r>
            <a:r>
              <a:rPr lang="en-IN" dirty="0"/>
              <a:t> as flavonoids, indoles and others, 3-formyl </a:t>
            </a:r>
            <a:r>
              <a:rPr lang="en-IN" dirty="0" err="1"/>
              <a:t>chromone</a:t>
            </a:r>
            <a:r>
              <a:rPr lang="en-IN" dirty="0"/>
              <a:t>, respectively.  The columns these pharmacophores, include the pharmacophores used in the specific illustrative embodiments described </a:t>
            </a:r>
            <a:r>
              <a:rPr lang="en-IN" dirty="0" err="1"/>
              <a:t>hereinbelow</a:t>
            </a:r>
            <a:r>
              <a:rPr lang="en-IN" dirty="0"/>
              <a:t>:</a:t>
            </a:r>
          </a:p>
        </p:txBody>
      </p:sp>
    </p:spTree>
    <p:extLst>
      <p:ext uri="{BB962C8B-B14F-4D97-AF65-F5344CB8AC3E}">
        <p14:creationId xmlns="" xmlns:p14="http://schemas.microsoft.com/office/powerpoint/2010/main" val="3713878649"/>
      </p:ext>
    </p:extLst>
  </p:cSld>
  <p:clrMapOvr>
    <a:masterClrMapping/>
  </p:clrMapOvr>
  <p:transition spd="slow">
    <p:sndAc>
      <p:stSnd>
        <p:snd r:embed="rId2" name="explode.wav"/>
      </p:stSnd>
    </p:sndAc>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1403" y="381000"/>
            <a:ext cx="9533280" cy="5698996"/>
          </a:xfrm>
          <a:prstGeom prst="rect">
            <a:avLst/>
          </a:prstGeom>
        </p:spPr>
        <p:txBody>
          <a:bodyPr wrap="square">
            <a:spAutoFit/>
          </a:bodyPr>
          <a:lstStyle/>
          <a:p>
            <a:pPr algn="just">
              <a:spcAft>
                <a:spcPts val="1000"/>
              </a:spcAft>
            </a:pPr>
            <a:r>
              <a:rPr lang="en-IN" dirty="0" err="1"/>
              <a:t>Thiosemicarbazole</a:t>
            </a:r>
            <a:r>
              <a:rPr lang="en-IN" dirty="0"/>
              <a:t> (SC1), benzoyl hydrazide (SC3), </a:t>
            </a:r>
            <a:r>
              <a:rPr lang="en-IN" dirty="0" err="1"/>
              <a:t>isonicotinoyl</a:t>
            </a:r>
            <a:r>
              <a:rPr lang="en-IN" dirty="0"/>
              <a:t> hydrazide (SC4), and salicylic hydrazide (SC6). The resulting compounds are then coordinated with metal ions (not shown in this figure). </a:t>
            </a:r>
          </a:p>
          <a:p>
            <a:pPr algn="just">
              <a:spcAft>
                <a:spcPts val="1000"/>
              </a:spcAft>
            </a:pPr>
            <a:r>
              <a:rPr lang="en-IN" dirty="0"/>
              <a:t>Typically, the pharmacophores are covalently attached to the carrier scaffold at the equivalent of benzene ring A in the </a:t>
            </a:r>
            <a:r>
              <a:rPr lang="en-IN" dirty="0" err="1"/>
              <a:t>isoflavone</a:t>
            </a:r>
            <a:r>
              <a:rPr lang="en-IN" dirty="0"/>
              <a:t> motif. </a:t>
            </a:r>
          </a:p>
          <a:p>
            <a:pPr algn="just">
              <a:spcAft>
                <a:spcPts val="1000"/>
              </a:spcAft>
            </a:pPr>
            <a:r>
              <a:rPr lang="en-IN" dirty="0"/>
              <a:t>Each of these compounds will be tested in a cellular assay to determine its ability to inhibit proliferation of specific cancer cell lines based on concentration and time dependence.</a:t>
            </a:r>
          </a:p>
          <a:p>
            <a:pPr algn="just">
              <a:spcAft>
                <a:spcPts val="1000"/>
              </a:spcAft>
            </a:pPr>
            <a:r>
              <a:rPr lang="en-IN" dirty="0" smtClean="0"/>
              <a:t>Compounds </a:t>
            </a:r>
            <a:r>
              <a:rPr lang="en-IN" dirty="0"/>
              <a:t>showing consistent results and lowest IC50 values, preferably in the range of </a:t>
            </a:r>
            <a:r>
              <a:rPr lang="en-IN" dirty="0" err="1"/>
              <a:t>nanomols</a:t>
            </a:r>
            <a:r>
              <a:rPr lang="en-IN" dirty="0"/>
              <a:t> to 10 </a:t>
            </a:r>
            <a:r>
              <a:rPr lang="en-IN" dirty="0" err="1"/>
              <a:t>μM</a:t>
            </a:r>
            <a:r>
              <a:rPr lang="en-IN" dirty="0"/>
              <a:t>, and preferably less than 5 </a:t>
            </a:r>
            <a:r>
              <a:rPr lang="en-IN" dirty="0" err="1"/>
              <a:t>μM</a:t>
            </a:r>
            <a:r>
              <a:rPr lang="en-IN" dirty="0"/>
              <a:t>, were considered suitable for further studies in vivo using validated animal models. Compounds having an IC50 value of greater than 20 </a:t>
            </a:r>
            <a:r>
              <a:rPr lang="en-IN" dirty="0" err="1"/>
              <a:t>μM</a:t>
            </a:r>
            <a:r>
              <a:rPr lang="en-IN" dirty="0"/>
              <a:t> were considered to be not useful. Molecules showing statistically valid responses, without apparent toxicities to animals, are considered as lead compounds.</a:t>
            </a:r>
          </a:p>
          <a:p>
            <a:pPr algn="just">
              <a:spcAft>
                <a:spcPts val="1000"/>
              </a:spcAft>
            </a:pPr>
            <a:r>
              <a:rPr lang="en-IN" dirty="0"/>
              <a:t> The promising compounds are structurally characterized by a variety of physical methods including elemental analyses, spectroscopy, magnetism, EPR, NMR, cyclic voltammetry and single crystal x-ray diffraction studies. </a:t>
            </a:r>
          </a:p>
          <a:p>
            <a:pPr algn="just">
              <a:spcAft>
                <a:spcPts val="1000"/>
              </a:spcAft>
            </a:pPr>
            <a:r>
              <a:rPr lang="en-IN" dirty="0"/>
              <a:t>This matrix has provided lead compounds capable of killing </a:t>
            </a:r>
            <a:r>
              <a:rPr lang="en-IN" dirty="0" err="1"/>
              <a:t>tumor</a:t>
            </a:r>
            <a:r>
              <a:rPr lang="en-IN" dirty="0"/>
              <a:t> cells efficiently and selectively, especially in breast, prostate and pancreatic cancers.  </a:t>
            </a:r>
          </a:p>
          <a:p>
            <a:pPr algn="just">
              <a:spcAft>
                <a:spcPts val="1000"/>
              </a:spcAft>
            </a:pPr>
            <a:r>
              <a:rPr lang="en-IN" dirty="0"/>
              <a:t>Synthesis of Schiff Base</a:t>
            </a:r>
          </a:p>
          <a:p>
            <a:pPr algn="just">
              <a:spcAft>
                <a:spcPts val="1000"/>
              </a:spcAft>
            </a:pPr>
            <a:r>
              <a:rPr lang="en-IN" dirty="0"/>
              <a:t>Schiff base </a:t>
            </a:r>
            <a:r>
              <a:rPr lang="en-IN" dirty="0" err="1"/>
              <a:t>analog</a:t>
            </a:r>
            <a:r>
              <a:rPr lang="en-IN" dirty="0"/>
              <a:t> of progesterone, specifically 17-acetyl-10,13-dimethyl-1,2,6,7,8,9,11,12,13,14,15,16,17-tetradecahydrocyclopenta[a]phenantnren-3-thiosemicarbazone (hereinafter designated Compound )</a:t>
            </a:r>
          </a:p>
        </p:txBody>
      </p:sp>
    </p:spTree>
    <p:extLst>
      <p:ext uri="{BB962C8B-B14F-4D97-AF65-F5344CB8AC3E}">
        <p14:creationId xmlns="" xmlns:p14="http://schemas.microsoft.com/office/powerpoint/2010/main" val="1418346882"/>
      </p:ext>
    </p:extLst>
  </p:cSld>
  <p:clrMapOvr>
    <a:masterClrMapping/>
  </p:clrMapOvr>
  <p:transition spd="slow">
    <p:sndAc>
      <p:stSnd>
        <p:snd r:embed="rId2" name="explode.wav"/>
      </p:stSnd>
    </p:sndAc>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2566" y="381001"/>
            <a:ext cx="9611422" cy="6339171"/>
          </a:xfrm>
          <a:prstGeom prst="rect">
            <a:avLst/>
          </a:prstGeom>
        </p:spPr>
        <p:txBody>
          <a:bodyPr wrap="square">
            <a:spAutoFit/>
          </a:bodyPr>
          <a:lstStyle/>
          <a:p>
            <a:pPr algn="just">
              <a:lnSpc>
                <a:spcPct val="115000"/>
              </a:lnSpc>
              <a:spcAft>
                <a:spcPts val="1000"/>
              </a:spcAft>
            </a:pPr>
            <a:r>
              <a:rPr lang="en-IN" b="1" dirty="0"/>
              <a:t>Synthesis of Metal Conjugates :</a:t>
            </a:r>
          </a:p>
          <a:p>
            <a:pPr algn="just">
              <a:lnSpc>
                <a:spcPct val="115000"/>
              </a:lnSpc>
              <a:spcAft>
                <a:spcPts val="1000"/>
              </a:spcAft>
            </a:pPr>
            <a:r>
              <a:rPr lang="en-IN" dirty="0"/>
              <a:t>Stoichiometric amounts of the Schiff base Ligand Compound FPA-101 and halides of </a:t>
            </a:r>
            <a:r>
              <a:rPr lang="en-IN" dirty="0" err="1"/>
              <a:t>Gold,Palladium</a:t>
            </a:r>
            <a:r>
              <a:rPr lang="en-IN" dirty="0"/>
              <a:t>, Copper or  platinum were mixed together in </a:t>
            </a:r>
            <a:r>
              <a:rPr lang="en-IN" dirty="0" err="1"/>
              <a:t>methanol:chloroform</a:t>
            </a:r>
            <a:r>
              <a:rPr lang="en-IN" dirty="0"/>
              <a:t> solvent (1:1) and stirred at 40° C. for four hours resulting in brown-</a:t>
            </a:r>
            <a:r>
              <a:rPr lang="en-IN" dirty="0" err="1"/>
              <a:t>colored</a:t>
            </a:r>
            <a:r>
              <a:rPr lang="en-IN" dirty="0"/>
              <a:t> complexes. The reaction mixture was filtered, washed with cold acetonitrile solvent, and dried in a vacuum over anhydrous CaCl2 (60% yield).</a:t>
            </a:r>
          </a:p>
          <a:p>
            <a:pPr algn="just">
              <a:lnSpc>
                <a:spcPct val="115000"/>
              </a:lnSpc>
              <a:spcAft>
                <a:spcPts val="1000"/>
              </a:spcAft>
            </a:pPr>
            <a:r>
              <a:rPr lang="en-IN" dirty="0">
                <a:solidFill>
                  <a:srgbClr val="000000"/>
                </a:solidFill>
                <a:latin typeface="Times New Roman" panose="02020603050405020304" pitchFamily="18" charset="0"/>
                <a:ea typeface="Times New Roman" panose="02020603050405020304" pitchFamily="18" charset="0"/>
                <a:cs typeface="Gautami" panose="020B0502040204020203" pitchFamily="34" charset="0"/>
              </a:rPr>
              <a:t> </a:t>
            </a:r>
            <a:r>
              <a:rPr lang="en-IN" b="1" dirty="0" smtClean="0"/>
              <a:t>Spectroscopy</a:t>
            </a:r>
            <a:endParaRPr lang="en-IN" b="1" dirty="0"/>
          </a:p>
          <a:p>
            <a:pPr algn="just">
              <a:lnSpc>
                <a:spcPct val="115000"/>
              </a:lnSpc>
              <a:spcAft>
                <a:spcPts val="1000"/>
              </a:spcAft>
            </a:pPr>
            <a:r>
              <a:rPr lang="en-IN" dirty="0"/>
              <a:t>The IR spectrum of the Schiff base ligand exhibits strong absorption bands at 3220 and 3120 cm−1 due to asymmetric and symmetric stretching modes of the terminal NH2 group in the </a:t>
            </a:r>
            <a:r>
              <a:rPr lang="en-IN" dirty="0" err="1"/>
              <a:t>thiosemicarbazone</a:t>
            </a:r>
            <a:r>
              <a:rPr lang="en-IN" dirty="0"/>
              <a:t> side chain, which are practically unaffected upon metal complexation.</a:t>
            </a:r>
          </a:p>
          <a:p>
            <a:pPr algn="just">
              <a:lnSpc>
                <a:spcPct val="115000"/>
              </a:lnSpc>
              <a:spcAft>
                <a:spcPts val="1000"/>
              </a:spcAft>
            </a:pPr>
            <a:r>
              <a:rPr lang="en-IN" dirty="0" smtClean="0"/>
              <a:t>A </a:t>
            </a:r>
            <a:r>
              <a:rPr lang="en-IN" dirty="0"/>
              <a:t>shoulder absorption around 3380 cm−1 is due to the protonated </a:t>
            </a:r>
            <a:r>
              <a:rPr lang="en-IN" dirty="0" err="1"/>
              <a:t>hydrazinic</a:t>
            </a:r>
            <a:r>
              <a:rPr lang="en-IN" dirty="0"/>
              <a:t> NH group suggesting that the ligand is coordinating to the metal as a neutral moiety. In the mid-IR region the strong absorptions at 1625 and 1590 cm−1 are due to the C═O (C-3 carbonyl) and C═C (ring A) stretches. Upon metal complexation a broad band appears around 1610 cm−1 which could be due to displacement of the former absorption resulting in its overlap with the latter. The absorptions due to ν N—N stretch (1060 cm−1) and the </a:t>
            </a:r>
            <a:r>
              <a:rPr lang="en-IN" dirty="0" err="1"/>
              <a:t>thiocarbonyl</a:t>
            </a:r>
            <a:r>
              <a:rPr lang="en-IN" dirty="0"/>
              <a:t> stretch (850 cm−1) are also found to be affected upon complexation indicating their involvement in metal coordination. The assignment of the C═S absorption was difficult due to its mixing with other frequencies over a wide range. However, on the basis of intensity reduction, the absorption at 865 cm−1 was probably the purest v(C═S) vibration. Taken together the IR data confirms the bidentate nature of the Schiff base ligand.</a:t>
            </a:r>
          </a:p>
        </p:txBody>
      </p:sp>
    </p:spTree>
    <p:extLst>
      <p:ext uri="{BB962C8B-B14F-4D97-AF65-F5344CB8AC3E}">
        <p14:creationId xmlns="" xmlns:p14="http://schemas.microsoft.com/office/powerpoint/2010/main" val="3312140118"/>
      </p:ext>
    </p:extLst>
  </p:cSld>
  <p:clrMapOvr>
    <a:masterClrMapping/>
  </p:clrMapOvr>
  <p:transition spd="slow">
    <p:sndAc>
      <p:stSnd>
        <p:snd r:embed="rId2" name="explode.wav"/>
      </p:stSnd>
    </p:sndAc>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234425" y="443299"/>
            <a:ext cx="9689563" cy="39703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Docking experiments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The IC50 of the Schiff base ligand.</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Fluorescence MTT cell viability assay IC50 (</a:t>
            </a:r>
            <a:r>
              <a:rPr lang="en-US" altLang="en-US" dirty="0" err="1"/>
              <a:t>μM</a:t>
            </a:r>
            <a:r>
              <a:rPr lang="en-US" altLang="en-US" dirty="0"/>
              <a:t>) polarization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
            </a:r>
            <a:br>
              <a:rPr lang="en-US" altLang="en-US" dirty="0"/>
            </a:br>
            <a:r>
              <a:rPr lang="en-US" altLang="en-US" dirty="0"/>
              <a:t>Apoptosis Assays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Fluorescence Polarization Assay and Western Blot Assay</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In Vitro Expression of VEGF.</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Molecular Modeling Studies</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In Vitro Cell Growth and Proliferation Assays</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Synthesis of 3-formylchromone Schiff Bases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 A schematic representation of a chemical reaction scheme for synthesizing a non-steroidal embodiment of a pharmacologic agent in accordance with the invention, and its metal conjugate. In the specific embodiment discussed herein, the </a:t>
            </a:r>
            <a:r>
              <a:rPr lang="en-US" altLang="en-US" dirty="0" err="1"/>
              <a:t>thiosemicarbazone</a:t>
            </a:r>
            <a:r>
              <a:rPr lang="en-US" altLang="en-US" dirty="0"/>
              <a:t> and </a:t>
            </a:r>
            <a:r>
              <a:rPr lang="en-US" altLang="en-US" dirty="0" err="1"/>
              <a:t>hydrazoneanalogs</a:t>
            </a:r>
            <a:r>
              <a:rPr lang="en-US" altLang="en-US" dirty="0"/>
              <a:t> of 4-oxo-4H-chromene-3-carboxaldehyde (herein designated as </a:t>
            </a:r>
            <a:r>
              <a:rPr lang="en-US" altLang="en-US" dirty="0" err="1"/>
              <a:t>chromone</a:t>
            </a:r>
            <a:r>
              <a:rPr lang="en-US" altLang="en-US" dirty="0"/>
              <a:t>) and their Au(III) complexes are synthesized. </a:t>
            </a:r>
          </a:p>
        </p:txBody>
      </p:sp>
    </p:spTree>
    <p:extLst>
      <p:ext uri="{BB962C8B-B14F-4D97-AF65-F5344CB8AC3E}">
        <p14:creationId xmlns="" xmlns:p14="http://schemas.microsoft.com/office/powerpoint/2010/main" val="394475363"/>
      </p:ext>
    </p:extLst>
  </p:cSld>
  <p:clrMapOvr>
    <a:masterClrMapping/>
  </p:clrMapOvr>
  <p:transition spd="slow">
    <p:sndAc>
      <p:stSnd>
        <p:snd r:embed="rId2" name="explode.wav"/>
      </p:stSnd>
    </p:sndAc>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234425" y="242501"/>
            <a:ext cx="9689563" cy="55215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b="1" dirty="0"/>
              <a:t>Synthesis of Schiff </a:t>
            </a:r>
            <a:r>
              <a:rPr lang="en-US" altLang="en-US" b="1" dirty="0" smtClean="0"/>
              <a:t>Base</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b="1" dirty="0"/>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The Schiff base ligands   were synthesized by mixing equimolar amounts of </a:t>
            </a:r>
            <a:r>
              <a:rPr lang="en-US" altLang="en-US" dirty="0" err="1"/>
              <a:t>chromone</a:t>
            </a:r>
            <a:r>
              <a:rPr lang="en-US" altLang="en-US" dirty="0"/>
              <a:t> with various amines in </a:t>
            </a:r>
            <a:r>
              <a:rPr lang="en-US" altLang="en-US" dirty="0" err="1"/>
              <a:t>methanolic</a:t>
            </a:r>
            <a:r>
              <a:rPr lang="en-US" altLang="en-US" dirty="0"/>
              <a:t> solvent and maintaining the reaction mixture at reflux temperature for 1 hr. The products obtained were filtered off, recrystallized from (1:1) DMF-methanol and finally dried in vacuum desiccator over anhydrous CaCl2.</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smtClean="0"/>
              <a:t>Pale </a:t>
            </a:r>
            <a:r>
              <a:rPr lang="en-US" altLang="en-US" dirty="0"/>
              <a:t>yellow crystals of the Schiff base ligand, suitable for single crystal X-ray diffraction studies, would be  grown from (1:1) DMF-methanol by slow evaporation.</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The selected amines, in the examples reported herein, </a:t>
            </a:r>
            <a:r>
              <a:rPr lang="en-US" altLang="en-US" dirty="0" err="1"/>
              <a:t>thiosemicarbazide</a:t>
            </a:r>
            <a:r>
              <a:rPr lang="en-US" altLang="en-US" dirty="0"/>
              <a:t> hydrochloride, benzoyl hydrazide, </a:t>
            </a:r>
            <a:r>
              <a:rPr lang="en-US" altLang="en-US" dirty="0" err="1"/>
              <a:t>isonicotinoyl</a:t>
            </a:r>
            <a:r>
              <a:rPr lang="en-US" altLang="en-US" dirty="0"/>
              <a:t> hydrazide, and salicylic hydrazide, respectively, are effective pharmacophores found in many therapeutic compounds currently used in the clinical practice and serve as spacers in the present design, keeping the cytotoxic metal conjugates away from the </a:t>
            </a:r>
            <a:r>
              <a:rPr lang="en-US" altLang="en-US" dirty="0" err="1"/>
              <a:t>isoflavonoid</a:t>
            </a:r>
            <a:r>
              <a:rPr lang="en-US" altLang="en-US" dirty="0"/>
              <a:t> moiety.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This strategy has been found to be useful for retaining pharmacological properties of both the carrier and cytotoxic moieties.</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The following compounds would be synthesized</a:t>
            </a:r>
            <a:r>
              <a:rPr lang="en-US" altLang="en-US" dirty="0" smtClean="0"/>
              <a:t>:</a:t>
            </a:r>
          </a:p>
          <a:p>
            <a:pPr marL="285750" indent="-285750" algn="just">
              <a:lnSpc>
                <a:spcPct val="115000"/>
              </a:lnSpc>
              <a:spcAft>
                <a:spcPts val="0"/>
              </a:spcAft>
              <a:buFont typeface="Arial" pitchFamily="34" charset="0"/>
              <a:buChar char="•"/>
            </a:pPr>
            <a:r>
              <a:rPr lang="en-IN" dirty="0"/>
              <a:t>4-oxo-4H-chromene-3-carboxaldehyde-thiosemicarbazone </a:t>
            </a:r>
            <a:endParaRPr lang="en-IN" sz="1600" dirty="0"/>
          </a:p>
          <a:p>
            <a:pPr marL="285750" indent="-285750" algn="just">
              <a:lnSpc>
                <a:spcPct val="115000"/>
              </a:lnSpc>
              <a:spcAft>
                <a:spcPts val="0"/>
              </a:spcAft>
              <a:buFont typeface="Arial" pitchFamily="34" charset="0"/>
              <a:buChar char="•"/>
            </a:pPr>
            <a:r>
              <a:rPr lang="en-IN" dirty="0"/>
              <a:t>4-oxo-4H-chromene-3-carboxaldehyde-benzoylhydrazone </a:t>
            </a:r>
            <a:endParaRPr lang="en-IN" sz="1600" dirty="0"/>
          </a:p>
          <a:p>
            <a:pPr marL="285750" indent="-285750" algn="just">
              <a:lnSpc>
                <a:spcPct val="115000"/>
              </a:lnSpc>
              <a:spcAft>
                <a:spcPts val="0"/>
              </a:spcAft>
              <a:buFont typeface="Arial" pitchFamily="34" charset="0"/>
              <a:buChar char="•"/>
            </a:pPr>
            <a:r>
              <a:rPr lang="en-IN" dirty="0"/>
              <a:t>4-oxo-4H-chromene-3-carboxaldehyde-isonicotinylhydrazone </a:t>
            </a:r>
            <a:endParaRPr lang="en-IN" sz="1600" dirty="0"/>
          </a:p>
          <a:p>
            <a:pPr marL="285750" indent="-285750" algn="just">
              <a:lnSpc>
                <a:spcPct val="115000"/>
              </a:lnSpc>
              <a:spcAft>
                <a:spcPts val="0"/>
              </a:spcAft>
              <a:buFont typeface="Arial" pitchFamily="34" charset="0"/>
              <a:buChar char="•"/>
            </a:pPr>
            <a:r>
              <a:rPr lang="en-IN" dirty="0" smtClean="0"/>
              <a:t>4-oxo-4H-chromene-3-carboxaldehyde-salicylichydrazone</a:t>
            </a:r>
            <a:endParaRPr lang="en-IN" sz="1600" dirty="0">
              <a:latin typeface="Calibri" panose="020F0502020204030204" pitchFamily="34" charset="0"/>
              <a:ea typeface="Times New Roman" panose="02020603050405020304" pitchFamily="18" charset="0"/>
              <a:cs typeface="Gautami" panose="020B0502040204020203" pitchFamily="34" charset="0"/>
            </a:endParaRPr>
          </a:p>
        </p:txBody>
      </p:sp>
    </p:spTree>
    <p:extLst>
      <p:ext uri="{BB962C8B-B14F-4D97-AF65-F5344CB8AC3E}">
        <p14:creationId xmlns="" xmlns:p14="http://schemas.microsoft.com/office/powerpoint/2010/main" val="366619957"/>
      </p:ext>
    </p:extLst>
  </p:cSld>
  <p:clrMapOvr>
    <a:masterClrMapping/>
  </p:clrMapOvr>
  <p:transition spd="slow">
    <p:sndAc>
      <p:stSnd>
        <p:snd r:embed="rId3" name="explode.wav"/>
      </p:stSnd>
    </p:sndAc>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4425" y="228600"/>
            <a:ext cx="9611422" cy="3970702"/>
          </a:xfrm>
          <a:prstGeom prst="rect">
            <a:avLst/>
          </a:prstGeom>
        </p:spPr>
        <p:txBody>
          <a:bodyPr wrap="square">
            <a:spAutoFit/>
          </a:bodyPr>
          <a:lstStyle/>
          <a:p>
            <a:pPr algn="just">
              <a:lnSpc>
                <a:spcPct val="115000"/>
              </a:lnSpc>
              <a:spcAft>
                <a:spcPts val="1000"/>
              </a:spcAft>
            </a:pPr>
            <a:r>
              <a:rPr lang="en-IN" b="1" dirty="0"/>
              <a:t>WHY METAL CONJUGATES:</a:t>
            </a:r>
          </a:p>
          <a:p>
            <a:pPr algn="just">
              <a:lnSpc>
                <a:spcPct val="115000"/>
              </a:lnSpc>
              <a:spcAft>
                <a:spcPts val="1000"/>
              </a:spcAft>
            </a:pPr>
            <a:r>
              <a:rPr lang="en-IN" dirty="0"/>
              <a:t>A synergistic enhancement in the anti-proliferative activities was observed upon metal conjugation compared to their corresponding parent ligands (data not shown) as well as to the parent </a:t>
            </a:r>
            <a:r>
              <a:rPr lang="en-IN" dirty="0" err="1"/>
              <a:t>genistein</a:t>
            </a:r>
            <a:r>
              <a:rPr lang="en-IN" dirty="0"/>
              <a:t> which has IC50 values &gt;40 </a:t>
            </a:r>
            <a:r>
              <a:rPr lang="en-IN" dirty="0" err="1"/>
              <a:t>μM</a:t>
            </a:r>
            <a:r>
              <a:rPr lang="en-IN" dirty="0"/>
              <a:t> in these multiple </a:t>
            </a:r>
            <a:r>
              <a:rPr lang="en-IN" dirty="0" err="1"/>
              <a:t>carcer</a:t>
            </a:r>
            <a:r>
              <a:rPr lang="en-IN" dirty="0"/>
              <a:t> cell lines.</a:t>
            </a:r>
          </a:p>
          <a:p>
            <a:pPr algn="just">
              <a:lnSpc>
                <a:spcPct val="115000"/>
              </a:lnSpc>
              <a:spcAft>
                <a:spcPts val="1000"/>
              </a:spcAft>
            </a:pPr>
            <a:r>
              <a:rPr lang="en-IN" dirty="0"/>
              <a:t> Metal conjugation confers a pleiotropic characteristic to the organic ligands which is essential for treating a </a:t>
            </a:r>
            <a:r>
              <a:rPr lang="en-IN" dirty="0" err="1"/>
              <a:t>heterogenous</a:t>
            </a:r>
            <a:r>
              <a:rPr lang="en-IN" dirty="0"/>
              <a:t> disease like cancer. Compounds with well-defined, but singular targets, have been found to have limited therapeutic value due to associated but unanticipated side effects and rapidly-built resistance.</a:t>
            </a:r>
          </a:p>
          <a:p>
            <a:pPr algn="just">
              <a:lnSpc>
                <a:spcPct val="115000"/>
              </a:lnSpc>
              <a:spcAft>
                <a:spcPts val="1000"/>
              </a:spcAft>
            </a:pPr>
            <a:r>
              <a:rPr lang="en-IN" dirty="0"/>
              <a:t>In addition to pleiotropic effects, metal conjugates are able to assert effects on multi-target sites (whether in intact or dissociated configurations) and, hence, exhibit superior activity and comparatively less frequency of resistance. A comparison of the IC50 values of present metal conjugates with those of </a:t>
            </a:r>
            <a:r>
              <a:rPr lang="en-IN" dirty="0" err="1"/>
              <a:t>genistein</a:t>
            </a:r>
            <a:r>
              <a:rPr lang="en-IN" dirty="0"/>
              <a:t> revealed substantial decrease indicating therapeutically achievable efficacy .</a:t>
            </a:r>
          </a:p>
        </p:txBody>
      </p:sp>
    </p:spTree>
    <p:extLst>
      <p:ext uri="{BB962C8B-B14F-4D97-AF65-F5344CB8AC3E}">
        <p14:creationId xmlns="" xmlns:p14="http://schemas.microsoft.com/office/powerpoint/2010/main" val="2756348470"/>
      </p:ext>
    </p:extLst>
  </p:cSld>
  <p:clrMapOvr>
    <a:masterClrMapping/>
  </p:clrMapOvr>
  <p:transition spd="slow">
    <p:sndAc>
      <p:stSnd>
        <p:snd r:embed="rId2" name="explode.wav"/>
      </p:stSnd>
    </p:sndAc>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90241" y="381000"/>
            <a:ext cx="9689563" cy="5341975"/>
          </a:xfrm>
          <a:prstGeom prst="rect">
            <a:avLst/>
          </a:prstGeom>
        </p:spPr>
        <p:txBody>
          <a:bodyPr wrap="square">
            <a:spAutoFit/>
          </a:bodyPr>
          <a:lstStyle/>
          <a:p>
            <a:pPr algn="just">
              <a:lnSpc>
                <a:spcPct val="115000"/>
              </a:lnSpc>
              <a:spcAft>
                <a:spcPts val="1000"/>
              </a:spcAft>
            </a:pPr>
            <a:r>
              <a:rPr lang="en-IN" dirty="0"/>
              <a:t>Since all Gold  compounds are redox active metal conjugates, we believe that redox triggered oxidative stress may be one of the underlying mechanisms for the observed apoptotic cell death in the present case. The quantitative evaluation of the apoptosis by ELISA </a:t>
            </a:r>
          </a:p>
          <a:p>
            <a:pPr algn="just">
              <a:lnSpc>
                <a:spcPct val="115000"/>
              </a:lnSpc>
              <a:spcAft>
                <a:spcPts val="1000"/>
              </a:spcAft>
            </a:pPr>
            <a:r>
              <a:rPr lang="en-IN" dirty="0"/>
              <a:t>Referring to the IC50 values of these compounds as presented in Table exhibited the lowest IC50 value compared to the other copper conjugates in inhibiting </a:t>
            </a:r>
            <a:r>
              <a:rPr lang="en-IN" dirty="0" err="1"/>
              <a:t>Akt</a:t>
            </a:r>
            <a:r>
              <a:rPr lang="en-IN" dirty="0"/>
              <a:t> kinase activity. It is interesting to note, however, that while </a:t>
            </a:r>
            <a:r>
              <a:rPr lang="en-IN" dirty="0" err="1"/>
              <a:t>Akt</a:t>
            </a:r>
            <a:r>
              <a:rPr lang="en-IN" dirty="0"/>
              <a:t> kinase activity could be inhibited with 100 </a:t>
            </a:r>
            <a:r>
              <a:rPr lang="en-IN" dirty="0" err="1"/>
              <a:t>nM</a:t>
            </a:r>
            <a:r>
              <a:rPr lang="en-IN" dirty="0"/>
              <a:t> (IC50) of FPA-124, the IC50 for inhibiting cell growth is 70-100 fold greater than the inhibition of kinase activity.</a:t>
            </a:r>
          </a:p>
          <a:p>
            <a:pPr algn="just">
              <a:lnSpc>
                <a:spcPct val="115000"/>
              </a:lnSpc>
              <a:spcAft>
                <a:spcPts val="1000"/>
              </a:spcAft>
            </a:pPr>
            <a:r>
              <a:rPr lang="en-IN" dirty="0"/>
              <a:t>Activation of NF-</a:t>
            </a:r>
            <a:r>
              <a:rPr lang="en-IN" dirty="0" err="1"/>
              <a:t>κB</a:t>
            </a:r>
            <a:r>
              <a:rPr lang="en-IN" dirty="0"/>
              <a:t> in cancer cells has been shown to attenuate apoptosis induced by chemotherapeutic agents resulting in lower cell-killing and drug resistance. Since the NF-</a:t>
            </a:r>
            <a:r>
              <a:rPr lang="en-IN" dirty="0" err="1"/>
              <a:t>κB</a:t>
            </a:r>
            <a:r>
              <a:rPr lang="en-IN" dirty="0"/>
              <a:t> pathway is regulated by </a:t>
            </a:r>
            <a:r>
              <a:rPr lang="en-IN" dirty="0" err="1"/>
              <a:t>Akt</a:t>
            </a:r>
            <a:r>
              <a:rPr lang="en-IN" dirty="0"/>
              <a:t> protein, the effects of the FPA-124 on NF-</a:t>
            </a:r>
            <a:r>
              <a:rPr lang="en-IN" dirty="0" err="1"/>
              <a:t>κB</a:t>
            </a:r>
            <a:r>
              <a:rPr lang="en-IN" dirty="0"/>
              <a:t> activity was studied in an in vivo experiment, specifically the well-established </a:t>
            </a:r>
            <a:r>
              <a:rPr lang="en-IN" dirty="0" err="1"/>
              <a:t>orthotopic</a:t>
            </a:r>
            <a:r>
              <a:rPr lang="en-IN" dirty="0"/>
              <a:t> pancreatic </a:t>
            </a:r>
            <a:r>
              <a:rPr lang="en-IN" dirty="0" err="1"/>
              <a:t>tumor</a:t>
            </a:r>
            <a:r>
              <a:rPr lang="en-IN" dirty="0"/>
              <a:t> model using COLO 357 cells. </a:t>
            </a:r>
          </a:p>
          <a:p>
            <a:pPr algn="just">
              <a:lnSpc>
                <a:spcPct val="115000"/>
              </a:lnSpc>
              <a:spcAft>
                <a:spcPts val="1000"/>
              </a:spcAft>
            </a:pPr>
            <a:r>
              <a:rPr lang="en-IN" dirty="0"/>
              <a:t>The parent </a:t>
            </a:r>
            <a:r>
              <a:rPr lang="en-IN" dirty="0" err="1"/>
              <a:t>genistein</a:t>
            </a:r>
            <a:r>
              <a:rPr lang="en-IN" dirty="0"/>
              <a:t> compound has been shown to inhibit the activity of NF-</a:t>
            </a:r>
            <a:r>
              <a:rPr lang="en-IN" dirty="0" err="1"/>
              <a:t>κB</a:t>
            </a:r>
            <a:r>
              <a:rPr lang="en-IN" dirty="0"/>
              <a:t> and the growth of hormone dependent (</a:t>
            </a:r>
            <a:r>
              <a:rPr lang="en-IN" dirty="0" err="1"/>
              <a:t>LnCaP</a:t>
            </a:r>
            <a:r>
              <a:rPr lang="en-IN" dirty="0"/>
              <a:t>) and hormone independent (PC3) human prostate cancer cell lines in vivo without causing systemic toxicity</a:t>
            </a:r>
          </a:p>
          <a:p>
            <a:r>
              <a:rPr lang="en-IN" dirty="0">
                <a:solidFill>
                  <a:srgbClr val="000000"/>
                </a:solidFill>
                <a:latin typeface="Times New Roman" panose="02020603050405020304" pitchFamily="18" charset="0"/>
                <a:ea typeface="Times New Roman" panose="02020603050405020304" pitchFamily="18" charset="0"/>
              </a:rPr>
              <a:t> </a:t>
            </a:r>
            <a:endParaRPr lang="en-IN" dirty="0"/>
          </a:p>
        </p:txBody>
      </p:sp>
    </p:spTree>
    <p:extLst>
      <p:ext uri="{BB962C8B-B14F-4D97-AF65-F5344CB8AC3E}">
        <p14:creationId xmlns="" xmlns:p14="http://schemas.microsoft.com/office/powerpoint/2010/main" val="1343326371"/>
      </p:ext>
    </p:extLst>
  </p:cSld>
  <p:clrMapOvr>
    <a:masterClrMapping/>
  </p:clrMapOvr>
  <p:transition spd="slow">
    <p:sndAc>
      <p:stSnd>
        <p:snd r:embed="rId2" name="explode.wav"/>
      </p:stSnd>
    </p:sndAc>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2567" y="381001"/>
            <a:ext cx="9455138" cy="3970318"/>
          </a:xfrm>
          <a:prstGeom prst="rect">
            <a:avLst/>
          </a:prstGeom>
        </p:spPr>
        <p:txBody>
          <a:bodyPr wrap="square">
            <a:spAutoFit/>
          </a:bodyPr>
          <a:lstStyle/>
          <a:p>
            <a:pPr>
              <a:spcAft>
                <a:spcPts val="0"/>
              </a:spcAft>
            </a:pPr>
            <a:r>
              <a:rPr lang="en-IN" u="sng" dirty="0"/>
              <a:t> NANO MEDICINE: QUANTUM DOTS</a:t>
            </a:r>
          </a:p>
          <a:p>
            <a:pPr algn="just">
              <a:spcAft>
                <a:spcPts val="0"/>
              </a:spcAft>
            </a:pPr>
            <a:r>
              <a:rPr lang="en-IN" dirty="0"/>
              <a:t> </a:t>
            </a:r>
          </a:p>
          <a:p>
            <a:pPr algn="just">
              <a:spcAft>
                <a:spcPts val="0"/>
              </a:spcAft>
            </a:pPr>
            <a:r>
              <a:rPr lang="en-IN" dirty="0"/>
              <a:t>Two Novel Ternary </a:t>
            </a:r>
            <a:r>
              <a:rPr lang="en-IN" dirty="0" err="1"/>
              <a:t>Dicopper</a:t>
            </a:r>
            <a:r>
              <a:rPr lang="en-IN" dirty="0"/>
              <a:t>(II) μ‑</a:t>
            </a:r>
            <a:r>
              <a:rPr lang="en-IN" dirty="0" err="1"/>
              <a:t>Guanazole</a:t>
            </a:r>
            <a:r>
              <a:rPr lang="en-IN" dirty="0"/>
              <a:t> Complexes with Aromatic Amines Strongly Activated by Quantum Dots for DNA Cleavage </a:t>
            </a:r>
          </a:p>
          <a:p>
            <a:pPr algn="just">
              <a:spcAft>
                <a:spcPts val="0"/>
              </a:spcAft>
            </a:pPr>
            <a:r>
              <a:rPr lang="en-IN" dirty="0" smtClean="0"/>
              <a:t> </a:t>
            </a:r>
            <a:endParaRPr lang="en-IN" dirty="0"/>
          </a:p>
          <a:p>
            <a:pPr algn="just">
              <a:spcAft>
                <a:spcPts val="0"/>
              </a:spcAft>
            </a:pPr>
            <a:r>
              <a:rPr lang="en-IN" dirty="0"/>
              <a:t>In recent years, different types of inorganic nanoparticles (</a:t>
            </a:r>
            <a:r>
              <a:rPr lang="en-IN" dirty="0" err="1"/>
              <a:t>iNPs</a:t>
            </a:r>
            <a:r>
              <a:rPr lang="en-IN" dirty="0"/>
              <a:t>) with unique physicochemical properties have emerged.1</a:t>
            </a:r>
            <a:r>
              <a:rPr lang="en-US" dirty="0"/>
              <a:t>−</a:t>
            </a:r>
            <a:r>
              <a:rPr lang="en-IN" dirty="0"/>
              <a:t>4 Among these, quantum dots (QDs) have proved to be very </a:t>
            </a:r>
            <a:r>
              <a:rPr lang="en-IN" dirty="0" err="1"/>
              <a:t>versatile,finding</a:t>
            </a:r>
            <a:r>
              <a:rPr lang="en-IN" dirty="0"/>
              <a:t> applications in electroluminescent displays,  </a:t>
            </a:r>
            <a:r>
              <a:rPr lang="en-IN" dirty="0" err="1"/>
              <a:t>quantumcomputing</a:t>
            </a:r>
            <a:r>
              <a:rPr lang="en-IN" dirty="0"/>
              <a:t>, photovoltaics , solar </a:t>
            </a:r>
            <a:r>
              <a:rPr lang="en-IN" dirty="0" err="1"/>
              <a:t>cells,transistors,and</a:t>
            </a:r>
            <a:r>
              <a:rPr lang="en-IN" dirty="0"/>
              <a:t> biological imaging.</a:t>
            </a:r>
          </a:p>
          <a:p>
            <a:pPr algn="just">
              <a:spcAft>
                <a:spcPts val="0"/>
              </a:spcAft>
            </a:pPr>
            <a:r>
              <a:rPr lang="en-IN" dirty="0"/>
              <a:t> </a:t>
            </a:r>
          </a:p>
          <a:p>
            <a:pPr algn="just">
              <a:spcAft>
                <a:spcPts val="0"/>
              </a:spcAft>
            </a:pPr>
            <a:r>
              <a:rPr lang="en-IN" dirty="0"/>
              <a:t>The useful physicochemical properties of QDs include ;</a:t>
            </a:r>
          </a:p>
          <a:p>
            <a:pPr algn="just">
              <a:spcAft>
                <a:spcPts val="0"/>
              </a:spcAft>
            </a:pPr>
            <a:r>
              <a:rPr lang="en-IN" dirty="0"/>
              <a:t> </a:t>
            </a:r>
          </a:p>
          <a:p>
            <a:pPr algn="just">
              <a:spcAft>
                <a:spcPts val="0"/>
              </a:spcAft>
            </a:pPr>
            <a:r>
              <a:rPr lang="en-IN" dirty="0"/>
              <a:t>their broad excitation bands with very high extinction coefficients and narrow emission bands that can be tuned across a region of the visible or near-infrared spectrum by varying the size and composition of the QD with high </a:t>
            </a:r>
            <a:r>
              <a:rPr lang="en-IN" dirty="0" err="1"/>
              <a:t>photostability</a:t>
            </a:r>
            <a:r>
              <a:rPr lang="en-IN" dirty="0"/>
              <a:t>. For biological imaging applications, QDs are now excellent alternatives to organic chromophores.</a:t>
            </a:r>
          </a:p>
        </p:txBody>
      </p:sp>
    </p:spTree>
    <p:extLst>
      <p:ext uri="{BB962C8B-B14F-4D97-AF65-F5344CB8AC3E}">
        <p14:creationId xmlns="" xmlns:p14="http://schemas.microsoft.com/office/powerpoint/2010/main" val="3325401207"/>
      </p:ext>
    </p:extLst>
  </p:cSld>
  <p:clrMapOvr>
    <a:masterClrMapping/>
  </p:clrMapOvr>
  <p:transition spd="slow">
    <p:sndAc>
      <p:stSnd>
        <p:snd r:embed="rId2" name="explode.wav"/>
      </p:stSnd>
    </p:sndAc>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4425" y="304800"/>
            <a:ext cx="9767705" cy="6463308"/>
          </a:xfrm>
          <a:prstGeom prst="rect">
            <a:avLst/>
          </a:prstGeom>
        </p:spPr>
        <p:txBody>
          <a:bodyPr wrap="square">
            <a:spAutoFit/>
          </a:bodyPr>
          <a:lstStyle/>
          <a:p>
            <a:pPr>
              <a:spcAft>
                <a:spcPts val="0"/>
              </a:spcAft>
            </a:pPr>
            <a:r>
              <a:rPr lang="en-IN" dirty="0"/>
              <a:t>given that they can have similar sizes, </a:t>
            </a:r>
            <a:r>
              <a:rPr lang="en-IN" dirty="0" err="1"/>
              <a:t>shapes,and</a:t>
            </a:r>
            <a:r>
              <a:rPr lang="en-IN" dirty="0"/>
              <a:t> surface functional </a:t>
            </a:r>
            <a:r>
              <a:rPr lang="en-IN" dirty="0" smtClean="0"/>
              <a:t>groups. In </a:t>
            </a:r>
            <a:r>
              <a:rPr lang="en-IN" dirty="0"/>
              <a:t>this context, some studies have shown that </a:t>
            </a:r>
            <a:r>
              <a:rPr lang="en-IN" dirty="0" err="1"/>
              <a:t>nanosized</a:t>
            </a:r>
            <a:r>
              <a:rPr lang="en-IN" dirty="0"/>
              <a:t> QDs can be considered generic curved surfaces that DNA can wrap around.</a:t>
            </a:r>
          </a:p>
          <a:p>
            <a:pPr>
              <a:spcAft>
                <a:spcPts val="0"/>
              </a:spcAft>
            </a:pPr>
            <a:r>
              <a:rPr lang="en-IN" dirty="0"/>
              <a:t> </a:t>
            </a:r>
          </a:p>
          <a:p>
            <a:pPr>
              <a:spcAft>
                <a:spcPts val="0"/>
              </a:spcAft>
            </a:pPr>
            <a:r>
              <a:rPr lang="en-IN" dirty="0"/>
              <a:t> This is important because bending may open and close certain sites along the double helix, making certain regions of the DNA more or less accessible.</a:t>
            </a:r>
          </a:p>
          <a:p>
            <a:pPr>
              <a:spcAft>
                <a:spcPts val="0"/>
              </a:spcAft>
            </a:pPr>
            <a:r>
              <a:rPr lang="en-IN" dirty="0"/>
              <a:t> </a:t>
            </a:r>
          </a:p>
          <a:p>
            <a:pPr>
              <a:spcAft>
                <a:spcPts val="0"/>
              </a:spcAft>
            </a:pPr>
            <a:r>
              <a:rPr lang="en-IN" dirty="0"/>
              <a:t>Potentially, this could have widespread implications and applications because it could lead to artificial regulation of a wide array of cellular processes for therapeutic and biotechnological applications, much like protein</a:t>
            </a:r>
            <a:r>
              <a:rPr lang="en-US" dirty="0"/>
              <a:t>−</a:t>
            </a:r>
            <a:r>
              <a:rPr lang="en-IN" dirty="0" err="1"/>
              <a:t>DNAinteractions</a:t>
            </a:r>
            <a:r>
              <a:rPr lang="en-IN" dirty="0"/>
              <a:t> do naturally.</a:t>
            </a:r>
          </a:p>
          <a:p>
            <a:pPr>
              <a:spcAft>
                <a:spcPts val="0"/>
              </a:spcAft>
            </a:pPr>
            <a:r>
              <a:rPr lang="en-IN" dirty="0"/>
              <a:t> </a:t>
            </a:r>
          </a:p>
          <a:p>
            <a:pPr>
              <a:spcAft>
                <a:spcPts val="0"/>
              </a:spcAft>
            </a:pPr>
            <a:r>
              <a:rPr lang="en-IN" dirty="0" smtClean="0"/>
              <a:t>In </a:t>
            </a:r>
            <a:r>
              <a:rPr lang="en-IN" dirty="0"/>
              <a:t>addition to enabling different applications, the effects of DNA</a:t>
            </a:r>
            <a:r>
              <a:rPr lang="en-US" dirty="0"/>
              <a:t>−</a:t>
            </a:r>
            <a:r>
              <a:rPr lang="en-IN" dirty="0"/>
              <a:t>QD interactions need to </a:t>
            </a:r>
            <a:r>
              <a:rPr lang="en-IN" dirty="0" smtClean="0"/>
              <a:t>be considered </a:t>
            </a:r>
            <a:r>
              <a:rPr lang="en-IN" dirty="0"/>
              <a:t>also from a toxicological point of view. </a:t>
            </a:r>
            <a:r>
              <a:rPr lang="en-IN" dirty="0" err="1"/>
              <a:t>However,there</a:t>
            </a:r>
            <a:r>
              <a:rPr lang="en-IN" dirty="0"/>
              <a:t> are contradictory reports concerning the ability of QDs to damage DNA in the absence and presence of light as well </a:t>
            </a:r>
            <a:r>
              <a:rPr lang="en-IN" dirty="0" smtClean="0"/>
              <a:t>as their </a:t>
            </a:r>
            <a:r>
              <a:rPr lang="en-IN" dirty="0"/>
              <a:t>toxicity to cells.</a:t>
            </a:r>
          </a:p>
          <a:p>
            <a:pPr>
              <a:spcAft>
                <a:spcPts val="0"/>
              </a:spcAft>
            </a:pPr>
            <a:r>
              <a:rPr lang="en-IN" dirty="0"/>
              <a:t> </a:t>
            </a:r>
          </a:p>
          <a:p>
            <a:pPr>
              <a:spcAft>
                <a:spcPts val="0"/>
              </a:spcAft>
            </a:pPr>
            <a:r>
              <a:rPr lang="en-IN" dirty="0"/>
              <a:t>A potentially prolific new direction in inorganic chemistry and </a:t>
            </a:r>
            <a:r>
              <a:rPr lang="en-IN" dirty="0" err="1"/>
              <a:t>nanochemistry</a:t>
            </a:r>
            <a:r>
              <a:rPr lang="en-IN" dirty="0"/>
              <a:t> could be to combine NPs with small metal complexes to seek synergistic and/or cooperative effects. In this context, </a:t>
            </a:r>
            <a:r>
              <a:rPr lang="en-IN" dirty="0" smtClean="0"/>
              <a:t>combining </a:t>
            </a:r>
            <a:r>
              <a:rPr lang="en-IN" dirty="0"/>
              <a:t>QDs with coordination complexes is being explored as a new strategy to obtain cooperative systems with improved properties for applications in sensing, </a:t>
            </a:r>
            <a:r>
              <a:rPr lang="en-IN" dirty="0" smtClean="0"/>
              <a:t>biological </a:t>
            </a:r>
            <a:r>
              <a:rPr lang="en-IN" dirty="0"/>
              <a:t>imaging,  and molecular therapy. </a:t>
            </a:r>
          </a:p>
          <a:p>
            <a:pPr>
              <a:spcAft>
                <a:spcPts val="0"/>
              </a:spcAft>
            </a:pPr>
            <a:r>
              <a:rPr lang="en-IN" dirty="0"/>
              <a:t> </a:t>
            </a:r>
          </a:p>
          <a:p>
            <a:pPr>
              <a:spcAft>
                <a:spcPts val="0"/>
              </a:spcAft>
            </a:pPr>
            <a:r>
              <a:rPr lang="en-IN" dirty="0"/>
              <a:t>A prominent area of research in coordination chemistry is the development of metal complexes that can act as artificial nucleases. Overall, these synthetic DNA-cleaving reagents</a:t>
            </a:r>
          </a:p>
          <a:p>
            <a:pPr>
              <a:spcAft>
                <a:spcPts val="0"/>
              </a:spcAft>
            </a:pPr>
            <a:r>
              <a:rPr lang="en-IN" dirty="0"/>
              <a:t>operate using one of two distinct mechanisms: </a:t>
            </a:r>
          </a:p>
          <a:p>
            <a:pPr>
              <a:spcAft>
                <a:spcPts val="0"/>
              </a:spcAft>
            </a:pPr>
            <a:r>
              <a:rPr lang="en-IN" dirty="0"/>
              <a:t> </a:t>
            </a:r>
          </a:p>
        </p:txBody>
      </p:sp>
    </p:spTree>
    <p:extLst>
      <p:ext uri="{BB962C8B-B14F-4D97-AF65-F5344CB8AC3E}">
        <p14:creationId xmlns="" xmlns:p14="http://schemas.microsoft.com/office/powerpoint/2010/main" val="704406383"/>
      </p:ext>
    </p:extLst>
  </p:cSld>
  <p:clrMapOvr>
    <a:masterClrMapping/>
  </p:clrMapOvr>
  <p:transition spd="slow">
    <p:sndAc>
      <p:stSnd>
        <p:snd r:embed="rId2" name="explode.wav"/>
      </p:stSnd>
    </p:sndAc>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2567" y="228600"/>
            <a:ext cx="9533280" cy="3970318"/>
          </a:xfrm>
          <a:prstGeom prst="rect">
            <a:avLst/>
          </a:prstGeom>
        </p:spPr>
        <p:txBody>
          <a:bodyPr wrap="square">
            <a:spAutoFit/>
          </a:bodyPr>
          <a:lstStyle/>
          <a:p>
            <a:pPr algn="just">
              <a:spcAft>
                <a:spcPts val="0"/>
              </a:spcAft>
            </a:pPr>
            <a:r>
              <a:rPr lang="en-IN" dirty="0"/>
              <a:t>(I</a:t>
            </a:r>
            <a:r>
              <a:rPr lang="en-IN" dirty="0" smtClean="0"/>
              <a:t>) oxidative </a:t>
            </a:r>
            <a:r>
              <a:rPr lang="en-IN" dirty="0"/>
              <a:t>scission of deoxyribose residues through redox chemistry and</a:t>
            </a:r>
          </a:p>
          <a:p>
            <a:pPr marL="685800" algn="just">
              <a:spcAft>
                <a:spcPts val="0"/>
              </a:spcAft>
            </a:pPr>
            <a:r>
              <a:rPr lang="en-IN" dirty="0"/>
              <a:t> </a:t>
            </a:r>
          </a:p>
          <a:p>
            <a:pPr algn="just">
              <a:spcAft>
                <a:spcPts val="0"/>
              </a:spcAft>
            </a:pPr>
            <a:r>
              <a:rPr lang="en-IN" dirty="0"/>
              <a:t>(ii) hydrolysis of the phosphodiester sugar backbone.</a:t>
            </a:r>
          </a:p>
          <a:p>
            <a:pPr algn="just">
              <a:spcAft>
                <a:spcPts val="0"/>
              </a:spcAft>
            </a:pPr>
            <a:r>
              <a:rPr lang="en-IN" dirty="0"/>
              <a:t> </a:t>
            </a:r>
          </a:p>
          <a:p>
            <a:pPr algn="just">
              <a:spcAft>
                <a:spcPts val="0"/>
              </a:spcAft>
            </a:pPr>
            <a:r>
              <a:rPr lang="en-IN" dirty="0" smtClean="0"/>
              <a:t>The </a:t>
            </a:r>
            <a:r>
              <a:rPr lang="en-IN" dirty="0"/>
              <a:t>most classical example of oxidative DNA-cleavage activity is exemplified by the Cu(II)-1,10-phenanthroline (1,10-phenantroline = </a:t>
            </a:r>
            <a:r>
              <a:rPr lang="en-IN" dirty="0" err="1"/>
              <a:t>phen</a:t>
            </a:r>
            <a:r>
              <a:rPr lang="en-IN" dirty="0"/>
              <a:t>) system, which has been utilized as </a:t>
            </a:r>
            <a:r>
              <a:rPr lang="en-IN" dirty="0" smtClean="0"/>
              <a:t>a </a:t>
            </a:r>
            <a:r>
              <a:rPr lang="en-IN" dirty="0" err="1" smtClean="0"/>
              <a:t>footprinting</a:t>
            </a:r>
            <a:r>
              <a:rPr lang="en-IN" dirty="0" smtClean="0"/>
              <a:t> </a:t>
            </a:r>
            <a:r>
              <a:rPr lang="en-IN" dirty="0"/>
              <a:t>reagent for the evaluation of protein</a:t>
            </a:r>
            <a:r>
              <a:rPr lang="en-US" dirty="0"/>
              <a:t>−</a:t>
            </a:r>
            <a:r>
              <a:rPr lang="en-IN" dirty="0"/>
              <a:t>DNA interactions as well as a probe for DNA and RNA secondary </a:t>
            </a:r>
            <a:r>
              <a:rPr lang="en-IN" dirty="0" err="1"/>
              <a:t>structure.In</a:t>
            </a:r>
            <a:r>
              <a:rPr lang="en-IN" dirty="0"/>
              <a:t> this intensively investigated system, [Cu(</a:t>
            </a:r>
            <a:r>
              <a:rPr lang="en-IN" dirty="0" err="1"/>
              <a:t>phen</a:t>
            </a:r>
            <a:r>
              <a:rPr lang="en-IN" dirty="0"/>
              <a:t>)2</a:t>
            </a:r>
            <a:r>
              <a:rPr lang="en-IN" dirty="0" smtClean="0"/>
              <a:t>]+ generated </a:t>
            </a:r>
            <a:r>
              <a:rPr lang="en-IN" dirty="0"/>
              <a:t>in the presence of a reducing agent and molecular oxygen afford activated oxygen species for DNA cleavage, whereas the intercalation of </a:t>
            </a:r>
            <a:r>
              <a:rPr lang="en-IN" dirty="0" err="1"/>
              <a:t>phen</a:t>
            </a:r>
            <a:r>
              <a:rPr lang="en-IN" dirty="0"/>
              <a:t> into the DNA minor groove allows for DNA targeting.</a:t>
            </a:r>
          </a:p>
          <a:p>
            <a:pPr algn="just">
              <a:spcAft>
                <a:spcPts val="0"/>
              </a:spcAft>
            </a:pPr>
            <a:r>
              <a:rPr lang="en-IN" dirty="0"/>
              <a:t> </a:t>
            </a:r>
          </a:p>
          <a:p>
            <a:pPr algn="just">
              <a:spcAft>
                <a:spcPts val="0"/>
              </a:spcAft>
            </a:pPr>
            <a:r>
              <a:rPr lang="en-IN" dirty="0" smtClean="0"/>
              <a:t>Recently</a:t>
            </a:r>
            <a:r>
              <a:rPr lang="en-IN" dirty="0"/>
              <a:t>, we discovered that QDs cooperate and synergize with the Cu(II)-1,10-phenanthroline system for DNA cleavage, providing both </a:t>
            </a:r>
            <a:r>
              <a:rPr lang="en-IN" dirty="0" smtClean="0"/>
              <a:t>the </a:t>
            </a:r>
            <a:r>
              <a:rPr lang="en-IN" dirty="0"/>
              <a:t>first example of cooperative DNA cleavage between NPs and a small-molecule-based synthetic </a:t>
            </a:r>
            <a:r>
              <a:rPr lang="en-IN" dirty="0" err="1"/>
              <a:t>metallonuclease</a:t>
            </a:r>
            <a:r>
              <a:rPr lang="en-IN" dirty="0"/>
              <a:t> and a potentially new approach to develop more efficient DNA-cleaving </a:t>
            </a:r>
            <a:r>
              <a:rPr lang="en-IN" dirty="0" smtClean="0"/>
              <a:t>systems.</a:t>
            </a:r>
            <a:endParaRPr lang="en-IN" dirty="0"/>
          </a:p>
        </p:txBody>
      </p:sp>
    </p:spTree>
    <p:extLst>
      <p:ext uri="{BB962C8B-B14F-4D97-AF65-F5344CB8AC3E}">
        <p14:creationId xmlns="" xmlns:p14="http://schemas.microsoft.com/office/powerpoint/2010/main" val="1493117607"/>
      </p:ext>
    </p:extLst>
  </p:cSld>
  <p:clrMapOvr>
    <a:masterClrMapping/>
  </p:clrMapOvr>
  <p:transition spd="slow">
    <p:sndAc>
      <p:stSnd>
        <p:snd r:embed="rId2" name="explode.wav"/>
      </p:stSnd>
    </p:sndAc>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2567" y="228601"/>
            <a:ext cx="9533280" cy="3139321"/>
          </a:xfrm>
          <a:prstGeom prst="rect">
            <a:avLst/>
          </a:prstGeom>
        </p:spPr>
        <p:txBody>
          <a:bodyPr wrap="square">
            <a:spAutoFit/>
          </a:bodyPr>
          <a:lstStyle/>
          <a:p>
            <a:pPr algn="just">
              <a:spcAft>
                <a:spcPts val="0"/>
              </a:spcAft>
            </a:pPr>
            <a:r>
              <a:rPr lang="en-IN" dirty="0" smtClean="0"/>
              <a:t>Many </a:t>
            </a:r>
            <a:r>
              <a:rPr lang="en-IN" dirty="0"/>
              <a:t>ligand systems and approaches have been tested with varying degrees of success to increase both the DNA scission capability and the affinity of copper </a:t>
            </a:r>
            <a:r>
              <a:rPr lang="en-IN" dirty="0" err="1"/>
              <a:t>metallonucleases</a:t>
            </a:r>
            <a:r>
              <a:rPr lang="en-IN" dirty="0"/>
              <a:t> for DNA.</a:t>
            </a:r>
          </a:p>
          <a:p>
            <a:pPr algn="just">
              <a:spcAft>
                <a:spcPts val="0"/>
              </a:spcAft>
            </a:pPr>
            <a:r>
              <a:rPr lang="en-IN" dirty="0"/>
              <a:t> </a:t>
            </a:r>
          </a:p>
          <a:p>
            <a:pPr algn="just">
              <a:spcAft>
                <a:spcPts val="0"/>
              </a:spcAft>
            </a:pPr>
            <a:r>
              <a:rPr lang="en-IN" dirty="0"/>
              <a:t>A popular strategy is to use bimetallic agents because of the potential cooperative effects that can arise between the two metal </a:t>
            </a:r>
            <a:r>
              <a:rPr lang="en-IN" dirty="0" err="1"/>
              <a:t>centers</a:t>
            </a:r>
            <a:r>
              <a:rPr lang="en-IN" dirty="0"/>
              <a:t>. However, an emerging way to design more powerful synthetic catalysts for a wide range of </a:t>
            </a:r>
            <a:r>
              <a:rPr lang="en-IN" dirty="0" err="1"/>
              <a:t>transformations,including</a:t>
            </a:r>
            <a:r>
              <a:rPr lang="en-IN" dirty="0"/>
              <a:t> DNA cleavage, utilizes ligands with hydrogen bonding features resembling those found in the active sites of </a:t>
            </a:r>
            <a:r>
              <a:rPr lang="en-IN" dirty="0" err="1"/>
              <a:t>metalloenzymes</a:t>
            </a:r>
            <a:r>
              <a:rPr lang="en-IN" dirty="0"/>
              <a:t>.</a:t>
            </a:r>
          </a:p>
          <a:p>
            <a:pPr algn="just">
              <a:spcAft>
                <a:spcPts val="0"/>
              </a:spcAft>
            </a:pPr>
            <a:r>
              <a:rPr lang="en-IN" dirty="0"/>
              <a:t> </a:t>
            </a:r>
          </a:p>
          <a:p>
            <a:pPr algn="just">
              <a:spcAft>
                <a:spcPts val="0"/>
              </a:spcAft>
            </a:pPr>
            <a:r>
              <a:rPr lang="en-IN" dirty="0"/>
              <a:t>we have combined the advantages of </a:t>
            </a:r>
            <a:r>
              <a:rPr lang="en-IN" dirty="0" err="1"/>
              <a:t>dinuclear</a:t>
            </a:r>
            <a:r>
              <a:rPr lang="en-IN" dirty="0"/>
              <a:t> copper catalysts with those of hydrogen-bonding ligands, and we exploit QDs as a redox-active protein-like nanostructure to activate strongly the copper catalysts for DNA cleavage.</a:t>
            </a:r>
          </a:p>
        </p:txBody>
      </p:sp>
    </p:spTree>
    <p:extLst>
      <p:ext uri="{BB962C8B-B14F-4D97-AF65-F5344CB8AC3E}">
        <p14:creationId xmlns="" xmlns:p14="http://schemas.microsoft.com/office/powerpoint/2010/main" val="1760172282"/>
      </p:ext>
    </p:extLst>
  </p:cSld>
  <p:clrMapOvr>
    <a:masterClrMapping/>
  </p:clrMapOvr>
  <p:transition spd="slow">
    <p:sndAc>
      <p:stSnd>
        <p:snd r:embed="rId2" name="explode.wav"/>
      </p:stSnd>
    </p:sndAc>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4892" y="304800"/>
            <a:ext cx="9455138" cy="4834144"/>
          </a:xfrm>
          <a:prstGeom prst="rect">
            <a:avLst/>
          </a:prstGeom>
        </p:spPr>
        <p:txBody>
          <a:bodyPr wrap="square">
            <a:spAutoFit/>
          </a:bodyPr>
          <a:lstStyle/>
          <a:p>
            <a:pPr algn="just">
              <a:lnSpc>
                <a:spcPct val="107000"/>
              </a:lnSpc>
              <a:spcAft>
                <a:spcPts val="0"/>
              </a:spcAft>
            </a:pPr>
            <a:r>
              <a:rPr lang="en-IN" dirty="0"/>
              <a:t>***Two novel (μ-</a:t>
            </a:r>
            <a:r>
              <a:rPr lang="en-IN" dirty="0" err="1"/>
              <a:t>guanazole</a:t>
            </a:r>
            <a:r>
              <a:rPr lang="en-IN" dirty="0"/>
              <a:t>)-bridged binuclear copper(II) complexes with 1,10-phenanthroline (</a:t>
            </a:r>
            <a:r>
              <a:rPr lang="en-IN" dirty="0" err="1"/>
              <a:t>phen</a:t>
            </a:r>
            <a:r>
              <a:rPr lang="en-IN" dirty="0"/>
              <a:t>) or 2,2</a:t>
            </a:r>
            <a:r>
              <a:rPr lang="en-US" dirty="0"/>
              <a:t>′</a:t>
            </a:r>
            <a:r>
              <a:rPr lang="en-IN" dirty="0" smtClean="0"/>
              <a:t>- </a:t>
            </a:r>
            <a:r>
              <a:rPr lang="en-IN" dirty="0" err="1" smtClean="0"/>
              <a:t>bipyridine</a:t>
            </a:r>
            <a:r>
              <a:rPr lang="en-IN" dirty="0" smtClean="0"/>
              <a:t> </a:t>
            </a:r>
            <a:r>
              <a:rPr lang="en-IN" dirty="0"/>
              <a:t>(</a:t>
            </a:r>
            <a:r>
              <a:rPr lang="en-IN" dirty="0" err="1"/>
              <a:t>bipy</a:t>
            </a:r>
            <a:r>
              <a:rPr lang="en-IN" dirty="0"/>
              <a:t>), [Cu2(μ-N2,N4-Hdatrz)(</a:t>
            </a:r>
            <a:r>
              <a:rPr lang="en-IN" dirty="0" err="1"/>
              <a:t>phen</a:t>
            </a:r>
            <a:r>
              <a:rPr lang="en-IN" dirty="0"/>
              <a:t>)2(H2O)(NO3)4] (1) and [Cu2(μ-N1,N2-datrz)2(μ-OH2)(</a:t>
            </a:r>
            <a:r>
              <a:rPr lang="en-IN" dirty="0" err="1"/>
              <a:t>bipy</a:t>
            </a:r>
            <a:r>
              <a:rPr lang="en-IN" dirty="0"/>
              <a:t>)2]-(ClO4)2 (2) (</a:t>
            </a:r>
            <a:r>
              <a:rPr lang="en-IN" dirty="0" err="1"/>
              <a:t>Hdatrz</a:t>
            </a:r>
            <a:r>
              <a:rPr lang="en-IN" dirty="0"/>
              <a:t> = 3,5-diamino-1,2,4-triazole = </a:t>
            </a:r>
            <a:r>
              <a:rPr lang="en-IN" dirty="0" err="1"/>
              <a:t>guanazole</a:t>
            </a:r>
            <a:r>
              <a:rPr lang="en-IN" dirty="0"/>
              <a:t>), have been </a:t>
            </a:r>
            <a:r>
              <a:rPr lang="en-IN" dirty="0" err="1"/>
              <a:t>preparedand</a:t>
            </a:r>
            <a:r>
              <a:rPr lang="en-IN" dirty="0"/>
              <a:t> characterized by X-ray diffraction, spectroscopy, and susceptibility measurements.</a:t>
            </a:r>
          </a:p>
          <a:p>
            <a:pPr algn="just">
              <a:lnSpc>
                <a:spcPct val="107000"/>
              </a:lnSpc>
              <a:spcAft>
                <a:spcPts val="0"/>
              </a:spcAft>
            </a:pPr>
            <a:endParaRPr lang="en-IN" dirty="0" smtClean="0"/>
          </a:p>
          <a:p>
            <a:pPr algn="just">
              <a:lnSpc>
                <a:spcPct val="107000"/>
              </a:lnSpc>
              <a:spcAft>
                <a:spcPts val="0"/>
              </a:spcAft>
            </a:pPr>
            <a:r>
              <a:rPr lang="en-IN" dirty="0" smtClean="0"/>
              <a:t>Two </a:t>
            </a:r>
            <a:r>
              <a:rPr lang="en-IN" dirty="0"/>
              <a:t>mono(</a:t>
            </a:r>
            <a:r>
              <a:rPr lang="en-IN" dirty="0" err="1"/>
              <a:t>phen</a:t>
            </a:r>
            <a:r>
              <a:rPr lang="en-IN" dirty="0"/>
              <a:t>)-</a:t>
            </a:r>
            <a:r>
              <a:rPr lang="en-IN" dirty="0" err="1"/>
              <a:t>CuII</a:t>
            </a:r>
            <a:r>
              <a:rPr lang="en-IN" dirty="0"/>
              <a:t> fragments have been attached in the same compound by means of a single μ-</a:t>
            </a:r>
            <a:r>
              <a:rPr lang="en-IN" dirty="0" err="1"/>
              <a:t>triazole</a:t>
            </a:r>
            <a:r>
              <a:rPr lang="en-IN" dirty="0"/>
              <a:t> bridge using the ligand </a:t>
            </a:r>
            <a:r>
              <a:rPr lang="en-IN" dirty="0" err="1"/>
              <a:t>guanazole</a:t>
            </a:r>
            <a:r>
              <a:rPr lang="en-IN" dirty="0"/>
              <a:t> (</a:t>
            </a:r>
            <a:r>
              <a:rPr lang="en-IN" dirty="0" err="1"/>
              <a:t>guanazole</a:t>
            </a:r>
            <a:r>
              <a:rPr lang="en-IN" dirty="0"/>
              <a:t>= 3,5-diamino-1,2,4-triazole </a:t>
            </a:r>
            <a:r>
              <a:rPr lang="en-IN" dirty="0" smtClean="0"/>
              <a:t>= </a:t>
            </a:r>
            <a:r>
              <a:rPr lang="en-IN" dirty="0" err="1" smtClean="0"/>
              <a:t>Hdatrz,thus</a:t>
            </a:r>
            <a:r>
              <a:rPr lang="en-IN" dirty="0" smtClean="0"/>
              <a:t> </a:t>
            </a:r>
            <a:r>
              <a:rPr lang="en-IN" dirty="0"/>
              <a:t>yielding two copper </a:t>
            </a:r>
            <a:r>
              <a:rPr lang="en-IN" dirty="0" err="1"/>
              <a:t>centers</a:t>
            </a:r>
            <a:r>
              <a:rPr lang="en-IN" dirty="0"/>
              <a:t> with labile coordination sites of facile substitution and a structure suitable for DNA intercalation. </a:t>
            </a:r>
          </a:p>
          <a:p>
            <a:pPr algn="just">
              <a:lnSpc>
                <a:spcPct val="107000"/>
              </a:lnSpc>
              <a:spcAft>
                <a:spcPts val="0"/>
              </a:spcAft>
            </a:pPr>
            <a:r>
              <a:rPr lang="en-IN" dirty="0">
                <a:solidFill>
                  <a:srgbClr val="000000"/>
                </a:solidFill>
                <a:latin typeface="AdvOT2e364b11"/>
                <a:ea typeface="Calibri" panose="020F0502020204030204" pitchFamily="34" charset="0"/>
                <a:cs typeface="AdvOT2e364b11"/>
              </a:rPr>
              <a:t> </a:t>
            </a:r>
            <a:endParaRPr lang="en-IN" sz="1600" dirty="0">
              <a:latin typeface="Calibri" panose="020F0502020204030204" pitchFamily="34" charset="0"/>
              <a:ea typeface="Calibri" panose="020F0502020204030204" pitchFamily="34" charset="0"/>
              <a:cs typeface="Gautami" panose="020B0502040204020203" pitchFamily="34" charset="0"/>
            </a:endParaRPr>
          </a:p>
          <a:p>
            <a:pPr algn="just">
              <a:lnSpc>
                <a:spcPct val="107000"/>
              </a:lnSpc>
              <a:spcAft>
                <a:spcPts val="0"/>
              </a:spcAft>
            </a:pPr>
            <a:r>
              <a:rPr lang="en-IN" dirty="0" smtClean="0"/>
              <a:t>The </a:t>
            </a:r>
            <a:r>
              <a:rPr lang="en-IN" dirty="0"/>
              <a:t>analogous </a:t>
            </a:r>
            <a:r>
              <a:rPr lang="en-IN" dirty="0" err="1"/>
              <a:t>bipy</a:t>
            </a:r>
            <a:r>
              <a:rPr lang="en-IN" dirty="0"/>
              <a:t> (2</a:t>
            </a:r>
            <a:r>
              <a:rPr lang="en-IN" dirty="0" smtClean="0"/>
              <a:t>, 2</a:t>
            </a:r>
            <a:r>
              <a:rPr lang="en-US" dirty="0"/>
              <a:t>′</a:t>
            </a:r>
            <a:r>
              <a:rPr lang="en-IN" dirty="0"/>
              <a:t>-</a:t>
            </a:r>
            <a:r>
              <a:rPr lang="en-IN" dirty="0" err="1"/>
              <a:t>bipyridine</a:t>
            </a:r>
            <a:r>
              <a:rPr lang="en-IN" dirty="0"/>
              <a:t> = </a:t>
            </a:r>
            <a:r>
              <a:rPr lang="en-IN" dirty="0" err="1"/>
              <a:t>bipy</a:t>
            </a:r>
            <a:r>
              <a:rPr lang="en-IN" dirty="0"/>
              <a:t>) ternary compound was been prepared, resulting in a </a:t>
            </a:r>
            <a:r>
              <a:rPr lang="en-IN" dirty="0" err="1"/>
              <a:t>dinuclear</a:t>
            </a:r>
            <a:r>
              <a:rPr lang="en-IN" dirty="0"/>
              <a:t> compound that contains a </a:t>
            </a:r>
            <a:r>
              <a:rPr lang="en-IN" dirty="0" err="1"/>
              <a:t>bis</a:t>
            </a:r>
            <a:r>
              <a:rPr lang="en-IN" dirty="0"/>
              <a:t>(</a:t>
            </a:r>
            <a:r>
              <a:rPr lang="en-IN" dirty="0" err="1"/>
              <a:t>guanazolate</a:t>
            </a:r>
            <a:r>
              <a:rPr lang="en-IN" dirty="0"/>
              <a:t>) bridge.</a:t>
            </a:r>
          </a:p>
          <a:p>
            <a:pPr algn="just">
              <a:lnSpc>
                <a:spcPct val="107000"/>
              </a:lnSpc>
              <a:spcAft>
                <a:spcPts val="0"/>
              </a:spcAft>
            </a:pPr>
            <a:r>
              <a:rPr lang="en-IN" dirty="0"/>
              <a:t> </a:t>
            </a:r>
          </a:p>
          <a:p>
            <a:pPr algn="just">
              <a:lnSpc>
                <a:spcPct val="107000"/>
              </a:lnSpc>
              <a:spcAft>
                <a:spcPts val="0"/>
              </a:spcAft>
            </a:pPr>
            <a:r>
              <a:rPr lang="en-IN" dirty="0" smtClean="0"/>
              <a:t>In </a:t>
            </a:r>
            <a:r>
              <a:rPr lang="en-IN" dirty="0"/>
              <a:t>addition to providing a bridge between the two copper </a:t>
            </a:r>
            <a:r>
              <a:rPr lang="en-IN" dirty="0" err="1"/>
              <a:t>centers</a:t>
            </a:r>
            <a:r>
              <a:rPr lang="en-IN" dirty="0"/>
              <a:t>, the X-ray crystal structures reveal that the </a:t>
            </a:r>
            <a:r>
              <a:rPr lang="en-IN" dirty="0" err="1"/>
              <a:t>guanazole</a:t>
            </a:r>
            <a:r>
              <a:rPr lang="en-IN" dirty="0"/>
              <a:t>/</a:t>
            </a:r>
            <a:r>
              <a:rPr lang="en-IN" dirty="0" err="1"/>
              <a:t>guanazolato</a:t>
            </a:r>
            <a:r>
              <a:rPr lang="en-IN" dirty="0"/>
              <a:t> provides N</a:t>
            </a:r>
            <a:r>
              <a:rPr lang="en-US" dirty="0"/>
              <a:t>−</a:t>
            </a:r>
            <a:r>
              <a:rPr lang="en-IN" dirty="0"/>
              <a:t>H groups for hydrogen-bonding interactions with the DNA. To effect DNA cleavage efficiently, these new copper complexes are combined with water-soluble micelles filled with </a:t>
            </a:r>
            <a:r>
              <a:rPr lang="en-IN" dirty="0" err="1"/>
              <a:t>CdSe-ZnS</a:t>
            </a:r>
            <a:r>
              <a:rPr lang="en-IN" dirty="0"/>
              <a:t> core</a:t>
            </a:r>
            <a:r>
              <a:rPr lang="en-US" dirty="0"/>
              <a:t>−</a:t>
            </a:r>
            <a:r>
              <a:rPr lang="en-IN" dirty="0"/>
              <a:t>shell QDs.</a:t>
            </a:r>
          </a:p>
        </p:txBody>
      </p:sp>
    </p:spTree>
    <p:extLst>
      <p:ext uri="{BB962C8B-B14F-4D97-AF65-F5344CB8AC3E}">
        <p14:creationId xmlns="" xmlns:p14="http://schemas.microsoft.com/office/powerpoint/2010/main" val="2908800842"/>
      </p:ext>
    </p:extLst>
  </p:cSld>
  <p:clrMapOvr>
    <a:masterClrMapping/>
  </p:clrMapOvr>
  <p:transition spd="slow">
    <p:sndAc>
      <p:stSnd>
        <p:snd r:embed="rId2" name="explode.wav"/>
      </p:stSnd>
    </p:sndAc>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4425" y="304800"/>
            <a:ext cx="9689563" cy="6186309"/>
          </a:xfrm>
          <a:prstGeom prst="rect">
            <a:avLst/>
          </a:prstGeom>
        </p:spPr>
        <p:txBody>
          <a:bodyPr wrap="square">
            <a:spAutoFit/>
          </a:bodyPr>
          <a:lstStyle/>
          <a:p>
            <a:pPr>
              <a:spcAft>
                <a:spcPts val="0"/>
              </a:spcAft>
            </a:pPr>
            <a:r>
              <a:rPr lang="en-IN" b="1" dirty="0"/>
              <a:t>Synthesis of [Cu2(μ-</a:t>
            </a:r>
            <a:r>
              <a:rPr lang="en-IN" b="1" dirty="0" err="1"/>
              <a:t>Hdatrz</a:t>
            </a:r>
            <a:r>
              <a:rPr lang="en-IN" b="1" dirty="0"/>
              <a:t>)(</a:t>
            </a:r>
            <a:r>
              <a:rPr lang="en-IN" b="1" dirty="0" err="1"/>
              <a:t>phen</a:t>
            </a:r>
            <a:r>
              <a:rPr lang="en-IN" b="1" dirty="0"/>
              <a:t>)2(H2O)2(NO3)4] : </a:t>
            </a:r>
            <a:r>
              <a:rPr lang="en-IN" dirty="0"/>
              <a:t>An aqueous solution of Cu(NO3)2·2.5H2O (1.148 g, 5 </a:t>
            </a:r>
            <a:r>
              <a:rPr lang="en-IN" dirty="0" err="1"/>
              <a:t>mmol</a:t>
            </a:r>
            <a:r>
              <a:rPr lang="en-IN" dirty="0"/>
              <a:t>, 20 mL) was mixed with an aqueous solution of </a:t>
            </a:r>
            <a:r>
              <a:rPr lang="en-IN" dirty="0" err="1"/>
              <a:t>guanazole</a:t>
            </a:r>
            <a:r>
              <a:rPr lang="en-IN" dirty="0"/>
              <a:t> (0.248 g, 2.5 </a:t>
            </a:r>
            <a:r>
              <a:rPr lang="en-IN" dirty="0" err="1"/>
              <a:t>mmol</a:t>
            </a:r>
            <a:r>
              <a:rPr lang="en-IN" dirty="0"/>
              <a:t>, 5 mL). </a:t>
            </a:r>
          </a:p>
          <a:p>
            <a:pPr>
              <a:spcAft>
                <a:spcPts val="0"/>
              </a:spcAft>
            </a:pPr>
            <a:r>
              <a:rPr lang="en-IN" dirty="0"/>
              <a:t> </a:t>
            </a:r>
          </a:p>
          <a:p>
            <a:pPr>
              <a:spcAft>
                <a:spcPts val="0"/>
              </a:spcAft>
            </a:pPr>
            <a:r>
              <a:rPr lang="en-IN" dirty="0" smtClean="0"/>
              <a:t>A </a:t>
            </a:r>
            <a:r>
              <a:rPr lang="en-IN" dirty="0"/>
              <a:t>green solution was formed to which an aqueous suspension of phenantroline·H2O (0.993 g, 5 </a:t>
            </a:r>
            <a:r>
              <a:rPr lang="en-IN" dirty="0" err="1"/>
              <a:t>mmol</a:t>
            </a:r>
            <a:r>
              <a:rPr lang="en-IN" dirty="0"/>
              <a:t>, 10 mL) was added dropwise. A dark turbidity was almost immediately observed. </a:t>
            </a:r>
            <a:r>
              <a:rPr lang="en-IN" dirty="0" smtClean="0"/>
              <a:t>After </a:t>
            </a:r>
            <a:r>
              <a:rPr lang="en-IN" dirty="0"/>
              <a:t>2 h of stirring, a black−green precipitate was filtered off, and the resulting dark green solution was allowed to stand at room temperature covered with </a:t>
            </a:r>
            <a:r>
              <a:rPr lang="en-IN" dirty="0" err="1"/>
              <a:t>Parafilm</a:t>
            </a:r>
            <a:r>
              <a:rPr lang="en-IN" dirty="0"/>
              <a:t>. </a:t>
            </a:r>
            <a:r>
              <a:rPr lang="en-IN" dirty="0" smtClean="0"/>
              <a:t>Within </a:t>
            </a:r>
            <a:r>
              <a:rPr lang="en-IN" dirty="0"/>
              <a:t>ca. 1 month, a few large black−green crystals, not suitable for X-ray, appeared; they were separated by filtration. </a:t>
            </a:r>
          </a:p>
          <a:p>
            <a:pPr>
              <a:spcAft>
                <a:spcPts val="0"/>
              </a:spcAft>
            </a:pPr>
            <a:r>
              <a:rPr lang="en-IN" dirty="0"/>
              <a:t> </a:t>
            </a:r>
          </a:p>
          <a:p>
            <a:pPr>
              <a:spcAft>
                <a:spcPts val="0"/>
              </a:spcAft>
            </a:pPr>
            <a:r>
              <a:rPr lang="en-IN" b="1" dirty="0"/>
              <a:t> Synthesis of [Cu2(μ-</a:t>
            </a:r>
            <a:r>
              <a:rPr lang="en-IN" b="1" dirty="0" err="1"/>
              <a:t>datrz</a:t>
            </a:r>
            <a:r>
              <a:rPr lang="en-IN" b="1" dirty="0"/>
              <a:t>)2(μ-OH2)(</a:t>
            </a:r>
            <a:r>
              <a:rPr lang="en-IN" b="1" dirty="0" err="1"/>
              <a:t>bipy</a:t>
            </a:r>
            <a:r>
              <a:rPr lang="en-IN" b="1" dirty="0"/>
              <a:t>)2](ClO4)2: </a:t>
            </a:r>
            <a:r>
              <a:rPr lang="en-IN" dirty="0" smtClean="0"/>
              <a:t>An </a:t>
            </a:r>
            <a:r>
              <a:rPr lang="en-IN" dirty="0"/>
              <a:t>aqueous suspension of </a:t>
            </a:r>
            <a:r>
              <a:rPr lang="en-IN" dirty="0" err="1"/>
              <a:t>bipy</a:t>
            </a:r>
            <a:r>
              <a:rPr lang="en-IN" dirty="0"/>
              <a:t> (0.156 g, 1 </a:t>
            </a:r>
            <a:r>
              <a:rPr lang="en-IN" dirty="0" err="1"/>
              <a:t>mmol</a:t>
            </a:r>
            <a:r>
              <a:rPr lang="en-IN" dirty="0"/>
              <a:t>, 20 mL) was slowly added (drop by drop) to an equimolar aqueous solution of Cu(ClO4)2·6H2O (0.37 g, 1 </a:t>
            </a:r>
            <a:r>
              <a:rPr lang="en-IN" dirty="0" err="1"/>
              <a:t>mmol</a:t>
            </a:r>
            <a:r>
              <a:rPr lang="en-IN" dirty="0"/>
              <a:t>, 20 mL</a:t>
            </a:r>
            <a:r>
              <a:rPr lang="en-IN" dirty="0" smtClean="0"/>
              <a:t>). </a:t>
            </a:r>
            <a:r>
              <a:rPr lang="en-IN" dirty="0"/>
              <a:t>To this mixture, an aqueous solution of </a:t>
            </a:r>
            <a:r>
              <a:rPr lang="en-IN" dirty="0" err="1"/>
              <a:t>guanazole</a:t>
            </a:r>
            <a:r>
              <a:rPr lang="en-IN" dirty="0"/>
              <a:t> (0.02 g, 0.25 </a:t>
            </a:r>
            <a:r>
              <a:rPr lang="en-IN" dirty="0" err="1"/>
              <a:t>mmol</a:t>
            </a:r>
            <a:r>
              <a:rPr lang="en-IN" dirty="0"/>
              <a:t>, 5 mL) was slowly added. The reaction mixture was stirred for 2 h. </a:t>
            </a:r>
            <a:r>
              <a:rPr lang="en-IN" dirty="0" smtClean="0"/>
              <a:t>A </a:t>
            </a:r>
            <a:r>
              <a:rPr lang="en-IN" dirty="0"/>
              <a:t>light blue precipitate was formed and filtered off. The remaining dark green solution was allowed to stand at room temperature. After 1 day, dark green single crystals of 2 appeared .</a:t>
            </a:r>
          </a:p>
          <a:p>
            <a:pPr>
              <a:spcAft>
                <a:spcPts val="0"/>
              </a:spcAft>
            </a:pPr>
            <a:r>
              <a:rPr lang="en-IN" dirty="0"/>
              <a:t> </a:t>
            </a:r>
          </a:p>
          <a:p>
            <a:pPr>
              <a:spcAft>
                <a:spcPts val="0"/>
              </a:spcAft>
            </a:pPr>
            <a:r>
              <a:rPr lang="en-IN" b="1" dirty="0"/>
              <a:t>Synthesis of Micelles Filled with QDs and </a:t>
            </a:r>
            <a:r>
              <a:rPr lang="en-IN" b="1" dirty="0" smtClean="0"/>
              <a:t>SPIONs: </a:t>
            </a:r>
            <a:r>
              <a:rPr lang="en-IN" dirty="0" smtClean="0"/>
              <a:t>Micelles </a:t>
            </a:r>
            <a:r>
              <a:rPr lang="en-IN" dirty="0"/>
              <a:t>core−shell </a:t>
            </a:r>
            <a:r>
              <a:rPr lang="en-IN" dirty="0" err="1"/>
              <a:t>CdSe-ZnS</a:t>
            </a:r>
            <a:r>
              <a:rPr lang="en-IN" dirty="0"/>
              <a:t> QD were synthesized, characterized, and purified as described </a:t>
            </a:r>
            <a:r>
              <a:rPr lang="en-IN" dirty="0" err="1"/>
              <a:t>previously.The</a:t>
            </a:r>
            <a:r>
              <a:rPr lang="en-IN" dirty="0"/>
              <a:t> </a:t>
            </a:r>
            <a:r>
              <a:rPr lang="en-IN" dirty="0" err="1"/>
              <a:t>CdSe-ZnS</a:t>
            </a:r>
            <a:r>
              <a:rPr lang="en-IN" dirty="0"/>
              <a:t> QD have an average diameter of 5.2 nm (4.0 nm </a:t>
            </a:r>
            <a:r>
              <a:rPr lang="en-IN" dirty="0" err="1"/>
              <a:t>CdSe</a:t>
            </a:r>
            <a:r>
              <a:rPr lang="en-IN" dirty="0"/>
              <a:t> core diameter and 0.6 nm </a:t>
            </a:r>
            <a:r>
              <a:rPr lang="en-IN" dirty="0" err="1"/>
              <a:t>ZnS</a:t>
            </a:r>
            <a:r>
              <a:rPr lang="en-IN" dirty="0"/>
              <a:t> shell thickness).</a:t>
            </a:r>
          </a:p>
          <a:p>
            <a:pPr>
              <a:spcAft>
                <a:spcPts val="0"/>
              </a:spcAft>
            </a:pPr>
            <a:r>
              <a:rPr lang="en-IN" dirty="0"/>
              <a:t> </a:t>
            </a:r>
          </a:p>
          <a:p>
            <a:pPr>
              <a:spcAft>
                <a:spcPts val="0"/>
              </a:spcAft>
            </a:pPr>
            <a:r>
              <a:rPr lang="en-IN" dirty="0"/>
              <a:t>The MQDs were prepared by self-assembly process of PEGylated phospholipids around hydrophobic </a:t>
            </a:r>
            <a:r>
              <a:rPr lang="en-IN" dirty="0" err="1"/>
              <a:t>CdSe-ZnS</a:t>
            </a:r>
            <a:r>
              <a:rPr lang="en-IN" dirty="0"/>
              <a:t> core−shell </a:t>
            </a:r>
            <a:r>
              <a:rPr lang="en-IN" dirty="0" err="1"/>
              <a:t>QDs.The</a:t>
            </a:r>
            <a:r>
              <a:rPr lang="en-IN" dirty="0"/>
              <a:t> water-soluble micelles with encapsulated superparamagnetic iron oxide nanoparticles of 6 nm as core material were prepared in the same way</a:t>
            </a:r>
            <a:r>
              <a:rPr lang="en-IN" dirty="0" smtClean="0"/>
              <a:t>.</a:t>
            </a:r>
            <a:endParaRPr lang="en-IN" dirty="0"/>
          </a:p>
        </p:txBody>
      </p:sp>
    </p:spTree>
    <p:extLst>
      <p:ext uri="{BB962C8B-B14F-4D97-AF65-F5344CB8AC3E}">
        <p14:creationId xmlns="" xmlns:p14="http://schemas.microsoft.com/office/powerpoint/2010/main" val="1394757819"/>
      </p:ext>
    </p:extLst>
  </p:cSld>
  <p:clrMapOvr>
    <a:masterClrMapping/>
  </p:clrMapOvr>
  <p:transition spd="slow">
    <p:sndAc>
      <p:stSnd>
        <p:snd r:embed="rId2" name="explode.wav"/>
      </p:stSnd>
    </p:sndAc>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2567" y="304800"/>
            <a:ext cx="9533280" cy="3970318"/>
          </a:xfrm>
          <a:prstGeom prst="rect">
            <a:avLst/>
          </a:prstGeom>
        </p:spPr>
        <p:txBody>
          <a:bodyPr wrap="square">
            <a:spAutoFit/>
          </a:bodyPr>
          <a:lstStyle/>
          <a:p>
            <a:pPr algn="just">
              <a:spcAft>
                <a:spcPts val="0"/>
              </a:spcAft>
            </a:pPr>
            <a:r>
              <a:rPr lang="en-IN" b="1" dirty="0"/>
              <a:t>DNA−Copper Complex Interaction Studies.</a:t>
            </a:r>
          </a:p>
          <a:p>
            <a:pPr algn="just">
              <a:spcAft>
                <a:spcPts val="0"/>
              </a:spcAft>
            </a:pPr>
            <a:r>
              <a:rPr lang="en-IN" dirty="0"/>
              <a:t> </a:t>
            </a:r>
          </a:p>
          <a:p>
            <a:pPr algn="just">
              <a:spcAft>
                <a:spcPts val="0"/>
              </a:spcAft>
            </a:pPr>
            <a:r>
              <a:rPr lang="en-IN" dirty="0"/>
              <a:t>For QD−CT-DNA interaction studies, a working solution containing 600 </a:t>
            </a:r>
            <a:r>
              <a:rPr lang="en-IN" dirty="0" err="1"/>
              <a:t>nM</a:t>
            </a:r>
            <a:r>
              <a:rPr lang="en-IN" dirty="0"/>
              <a:t> QD in </a:t>
            </a:r>
            <a:r>
              <a:rPr lang="en-IN" dirty="0" err="1"/>
              <a:t>cacodylate</a:t>
            </a:r>
            <a:r>
              <a:rPr lang="en-IN" dirty="0"/>
              <a:t> buffer (0.1 M, pH 6.0) was prepared. The experiment entailed the addition of serial aliquots of a CT-DNA stock solution. After each addition, the samples were excited at 400 nm, and emission was recorded between 580 and 700 nm.</a:t>
            </a:r>
          </a:p>
          <a:p>
            <a:pPr algn="just">
              <a:spcAft>
                <a:spcPts val="0"/>
              </a:spcAft>
            </a:pPr>
            <a:r>
              <a:rPr lang="en-IN" dirty="0"/>
              <a:t> </a:t>
            </a:r>
          </a:p>
          <a:p>
            <a:pPr algn="just">
              <a:spcAft>
                <a:spcPts val="0"/>
              </a:spcAft>
            </a:pPr>
            <a:r>
              <a:rPr lang="en-IN" dirty="0"/>
              <a:t> Samples were treated as described above in the presence of MPA. To test for the presence of reactive oxygen species (ROS) generated during strand scission in the presence of QD, various reactive oxygen intermediate scavengers were added to the reaction mixtures.</a:t>
            </a:r>
          </a:p>
          <a:p>
            <a:pPr algn="just">
              <a:spcAft>
                <a:spcPts val="0"/>
              </a:spcAft>
            </a:pPr>
            <a:r>
              <a:rPr lang="en-IN" dirty="0"/>
              <a:t> </a:t>
            </a:r>
          </a:p>
          <a:p>
            <a:pPr algn="just">
              <a:spcAft>
                <a:spcPts val="0"/>
              </a:spcAft>
            </a:pPr>
            <a:r>
              <a:rPr lang="en-IN" dirty="0"/>
              <a:t> In addition, a chelating agent of copper(I), </a:t>
            </a:r>
            <a:r>
              <a:rPr lang="en-IN" dirty="0" err="1"/>
              <a:t>neocuproine</a:t>
            </a:r>
            <a:r>
              <a:rPr lang="en-IN" dirty="0"/>
              <a:t> (100 </a:t>
            </a:r>
            <a:r>
              <a:rPr lang="en-IN" dirty="0" err="1"/>
              <a:t>μM</a:t>
            </a:r>
            <a:r>
              <a:rPr lang="en-IN" dirty="0"/>
              <a:t>), was also assayed. Samples were treated as described above in the presence of MQD. All of the results are the average of experiments performed at least in triplicate.</a:t>
            </a:r>
          </a:p>
          <a:p>
            <a:pPr algn="just">
              <a:spcAft>
                <a:spcPts val="0"/>
              </a:spcAft>
            </a:pPr>
            <a:r>
              <a:rPr lang="en-IN" dirty="0"/>
              <a:t> </a:t>
            </a:r>
          </a:p>
        </p:txBody>
      </p:sp>
    </p:spTree>
    <p:extLst>
      <p:ext uri="{BB962C8B-B14F-4D97-AF65-F5344CB8AC3E}">
        <p14:creationId xmlns="" xmlns:p14="http://schemas.microsoft.com/office/powerpoint/2010/main" val="339607030"/>
      </p:ext>
    </p:extLst>
  </p:cSld>
  <p:clrMapOvr>
    <a:masterClrMapping/>
  </p:clrMapOvr>
  <p:transition spd="slow">
    <p:sndAc>
      <p:stSnd>
        <p:snd r:embed="rId2" name="explode.wav"/>
      </p:stSnd>
    </p:sndAc>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2567" y="304800"/>
            <a:ext cx="9533280" cy="3945054"/>
          </a:xfrm>
          <a:prstGeom prst="rect">
            <a:avLst/>
          </a:prstGeom>
        </p:spPr>
        <p:txBody>
          <a:bodyPr wrap="square">
            <a:spAutoFit/>
          </a:bodyPr>
          <a:lstStyle/>
          <a:p>
            <a:pPr algn="just">
              <a:lnSpc>
                <a:spcPct val="107000"/>
              </a:lnSpc>
              <a:spcAft>
                <a:spcPts val="0"/>
              </a:spcAft>
            </a:pPr>
            <a:r>
              <a:rPr lang="en-IN" b="1" dirty="0"/>
              <a:t>DNA-Cleavage Experiments.</a:t>
            </a:r>
          </a:p>
          <a:p>
            <a:pPr algn="just">
              <a:lnSpc>
                <a:spcPct val="107000"/>
              </a:lnSpc>
              <a:spcAft>
                <a:spcPts val="0"/>
              </a:spcAft>
            </a:pPr>
            <a:r>
              <a:rPr lang="en-IN" dirty="0"/>
              <a:t> </a:t>
            </a:r>
          </a:p>
          <a:p>
            <a:pPr algn="just">
              <a:lnSpc>
                <a:spcPct val="107000"/>
              </a:lnSpc>
              <a:spcAft>
                <a:spcPts val="0"/>
              </a:spcAft>
            </a:pPr>
            <a:r>
              <a:rPr lang="en-IN" b="1" dirty="0"/>
              <a:t>DNA-Binding and DNA-Cleavage </a:t>
            </a:r>
            <a:r>
              <a:rPr lang="en-IN" b="1" dirty="0" smtClean="0"/>
              <a:t>Properties</a:t>
            </a:r>
            <a:r>
              <a:rPr lang="en-IN" dirty="0" smtClean="0"/>
              <a:t>: The </a:t>
            </a:r>
            <a:r>
              <a:rPr lang="en-IN" dirty="0"/>
              <a:t>study of the DNA-binding properties was carried out for 1 and 2 through a series of techniques: thermal denaturation, </a:t>
            </a:r>
            <a:r>
              <a:rPr lang="en-IN" dirty="0" err="1"/>
              <a:t>viscosimetry</a:t>
            </a:r>
            <a:r>
              <a:rPr lang="en-IN" dirty="0"/>
              <a:t>, and fluorescence-based assays. </a:t>
            </a:r>
          </a:p>
          <a:p>
            <a:pPr algn="just">
              <a:lnSpc>
                <a:spcPct val="107000"/>
              </a:lnSpc>
              <a:spcAft>
                <a:spcPts val="0"/>
              </a:spcAft>
            </a:pPr>
            <a:r>
              <a:rPr lang="en-IN" dirty="0"/>
              <a:t> </a:t>
            </a:r>
          </a:p>
          <a:p>
            <a:pPr algn="just">
              <a:lnSpc>
                <a:spcPct val="107000"/>
              </a:lnSpc>
              <a:spcAft>
                <a:spcPts val="0"/>
              </a:spcAft>
            </a:pPr>
            <a:r>
              <a:rPr lang="en-IN" dirty="0"/>
              <a:t>Both complexes were prepared and isolated as solid products </a:t>
            </a:r>
            <a:r>
              <a:rPr lang="en-IN" dirty="0" smtClean="0"/>
              <a:t>and </a:t>
            </a:r>
            <a:r>
              <a:rPr lang="en-IN" dirty="0"/>
              <a:t>then dissolved in water for the biological experiments.  biological </a:t>
            </a:r>
            <a:r>
              <a:rPr lang="en-IN" dirty="0" smtClean="0"/>
              <a:t>experiments. The </a:t>
            </a:r>
            <a:r>
              <a:rPr lang="en-IN" dirty="0"/>
              <a:t>existence of the </a:t>
            </a:r>
            <a:r>
              <a:rPr lang="en-IN" dirty="0" err="1"/>
              <a:t>dinuclear</a:t>
            </a:r>
            <a:r>
              <a:rPr lang="en-IN" dirty="0"/>
              <a:t> unit of 1 and 2 in solution was tested by mass spectrometry.  </a:t>
            </a:r>
            <a:endParaRPr lang="en-IN" dirty="0" smtClean="0"/>
          </a:p>
          <a:p>
            <a:pPr algn="just">
              <a:lnSpc>
                <a:spcPct val="107000"/>
              </a:lnSpc>
              <a:spcAft>
                <a:spcPts val="0"/>
              </a:spcAft>
            </a:pPr>
            <a:endParaRPr lang="en-IN" dirty="0"/>
          </a:p>
          <a:p>
            <a:pPr algn="just">
              <a:lnSpc>
                <a:spcPct val="107000"/>
              </a:lnSpc>
              <a:spcAft>
                <a:spcPts val="0"/>
              </a:spcAft>
            </a:pPr>
            <a:r>
              <a:rPr lang="en-IN" b="1" dirty="0" smtClean="0"/>
              <a:t>DNA </a:t>
            </a:r>
            <a:r>
              <a:rPr lang="en-IN" b="1" dirty="0"/>
              <a:t>Binding Properties. </a:t>
            </a:r>
          </a:p>
          <a:p>
            <a:pPr algn="just">
              <a:lnSpc>
                <a:spcPct val="107000"/>
              </a:lnSpc>
              <a:spcAft>
                <a:spcPts val="0"/>
              </a:spcAft>
            </a:pPr>
            <a:r>
              <a:rPr lang="en-IN" dirty="0" smtClean="0"/>
              <a:t>The  </a:t>
            </a:r>
            <a:r>
              <a:rPr lang="en-IN" dirty="0"/>
              <a:t>shift in melting temperatures (</a:t>
            </a:r>
            <a:r>
              <a:rPr lang="en-IN" dirty="0" err="1"/>
              <a:t>ΔTm</a:t>
            </a:r>
            <a:r>
              <a:rPr lang="en-IN" dirty="0"/>
              <a:t>) resulting from the association of 1 and 2 with CT-DNA. The </a:t>
            </a:r>
            <a:r>
              <a:rPr lang="en-IN" dirty="0" err="1"/>
              <a:t>ΔTm</a:t>
            </a:r>
            <a:r>
              <a:rPr lang="en-IN" dirty="0"/>
              <a:t> produced by 1 is high and notably larger than by 2 (20 vs 5 °C), which implies that the stabilization of the DNA double strand produced by 1 is more pronounced</a:t>
            </a:r>
            <a:r>
              <a:rPr lang="en-IN" dirty="0" smtClean="0"/>
              <a:t>.</a:t>
            </a:r>
            <a:endParaRPr lang="en-IN" dirty="0"/>
          </a:p>
        </p:txBody>
      </p:sp>
    </p:spTree>
    <p:extLst>
      <p:ext uri="{BB962C8B-B14F-4D97-AF65-F5344CB8AC3E}">
        <p14:creationId xmlns="" xmlns:p14="http://schemas.microsoft.com/office/powerpoint/2010/main" val="1479471698"/>
      </p:ext>
    </p:extLst>
  </p:cSld>
  <p:clrMapOvr>
    <a:masterClrMapping/>
  </p:clrMapOvr>
  <p:transition spd="slow">
    <p:sndAc>
      <p:stSnd>
        <p:snd r:embed="rId2" name="explode.wav"/>
      </p:stSnd>
    </p:sndAc>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2567" y="304800"/>
            <a:ext cx="9533280" cy="4834144"/>
          </a:xfrm>
          <a:prstGeom prst="rect">
            <a:avLst/>
          </a:prstGeom>
        </p:spPr>
        <p:txBody>
          <a:bodyPr wrap="square">
            <a:spAutoFit/>
          </a:bodyPr>
          <a:lstStyle/>
          <a:p>
            <a:pPr algn="just">
              <a:lnSpc>
                <a:spcPct val="107000"/>
              </a:lnSpc>
              <a:spcAft>
                <a:spcPts val="0"/>
              </a:spcAft>
            </a:pPr>
            <a:r>
              <a:rPr lang="en-IN" b="1" dirty="0" smtClean="0"/>
              <a:t>DNA-Cleavage Activity</a:t>
            </a:r>
          </a:p>
          <a:p>
            <a:pPr algn="just">
              <a:lnSpc>
                <a:spcPct val="107000"/>
              </a:lnSpc>
              <a:spcAft>
                <a:spcPts val="0"/>
              </a:spcAft>
            </a:pPr>
            <a:endParaRPr lang="en-IN" b="1" dirty="0" smtClean="0"/>
          </a:p>
          <a:p>
            <a:pPr algn="just">
              <a:lnSpc>
                <a:spcPct val="107000"/>
              </a:lnSpc>
              <a:spcAft>
                <a:spcPts val="0"/>
              </a:spcAft>
            </a:pPr>
            <a:r>
              <a:rPr lang="en-IN" dirty="0" smtClean="0"/>
              <a:t>Mechanism </a:t>
            </a:r>
            <a:r>
              <a:rPr lang="en-IN" dirty="0"/>
              <a:t>of DNA Cleavage and Role of the QDs</a:t>
            </a:r>
            <a:r>
              <a:rPr lang="en-IN" dirty="0" smtClean="0"/>
              <a:t>.</a:t>
            </a:r>
            <a:r>
              <a:rPr lang="en-IN" dirty="0"/>
              <a:t> </a:t>
            </a:r>
            <a:endParaRPr lang="en-IN" dirty="0" smtClean="0"/>
          </a:p>
          <a:p>
            <a:pPr algn="just">
              <a:lnSpc>
                <a:spcPct val="107000"/>
              </a:lnSpc>
              <a:spcAft>
                <a:spcPts val="0"/>
              </a:spcAft>
            </a:pPr>
            <a:endParaRPr lang="en-IN" dirty="0"/>
          </a:p>
          <a:p>
            <a:pPr algn="just">
              <a:lnSpc>
                <a:spcPct val="107000"/>
              </a:lnSpc>
              <a:spcAft>
                <a:spcPts val="0"/>
              </a:spcAft>
            </a:pPr>
            <a:r>
              <a:rPr lang="en-IN" dirty="0" smtClean="0"/>
              <a:t>To </a:t>
            </a:r>
            <a:r>
              <a:rPr lang="en-IN" dirty="0"/>
              <a:t>clarify the mechanism (i.e., oxidative vs hydrolytic) of the nuclease activity of complexes 1 and 2, electrophoresis assays with ROS scavengers.</a:t>
            </a:r>
          </a:p>
          <a:p>
            <a:pPr algn="just">
              <a:lnSpc>
                <a:spcPct val="107000"/>
              </a:lnSpc>
              <a:spcAft>
                <a:spcPts val="0"/>
              </a:spcAft>
            </a:pPr>
            <a:r>
              <a:rPr lang="en-IN" dirty="0"/>
              <a:t> </a:t>
            </a:r>
            <a:r>
              <a:rPr lang="en-IN" dirty="0" smtClean="0"/>
              <a:t>***</a:t>
            </a:r>
            <a:r>
              <a:rPr lang="en-IN" dirty="0"/>
              <a:t>These findings signal the minor groove of the DNA as the nuclease binding site, but in compound 1, this specificity is lower than, for instance, in [Cu(</a:t>
            </a:r>
            <a:r>
              <a:rPr lang="en-IN" dirty="0" err="1"/>
              <a:t>phen</a:t>
            </a:r>
            <a:r>
              <a:rPr lang="en-IN" dirty="0"/>
              <a:t>)2] 2+, presumably because 1 can interact through electrostatic interactions and hydrogen bonding when the minor groove is inaccessible (vide supra).</a:t>
            </a:r>
          </a:p>
          <a:p>
            <a:pPr algn="just">
              <a:lnSpc>
                <a:spcPct val="107000"/>
              </a:lnSpc>
              <a:spcAft>
                <a:spcPts val="0"/>
              </a:spcAft>
            </a:pPr>
            <a:r>
              <a:rPr lang="en-IN" dirty="0"/>
              <a:t> </a:t>
            </a:r>
          </a:p>
          <a:p>
            <a:pPr algn="just">
              <a:lnSpc>
                <a:spcPct val="107000"/>
              </a:lnSpc>
              <a:spcAft>
                <a:spcPts val="0"/>
              </a:spcAft>
            </a:pPr>
            <a:r>
              <a:rPr lang="en-IN" dirty="0"/>
              <a:t>*** In the presence of MQDs (Figure 10B), a clear inhibitory effect was found for the superoxide scavenger </a:t>
            </a:r>
            <a:r>
              <a:rPr lang="en-IN" dirty="0" err="1"/>
              <a:t>Tiron</a:t>
            </a:r>
            <a:r>
              <a:rPr lang="en-IN" dirty="0"/>
              <a:t>, which indicates that the DNA damage produced under these conditions occurs by an oxidative mechanism.</a:t>
            </a:r>
          </a:p>
          <a:p>
            <a:pPr algn="just">
              <a:lnSpc>
                <a:spcPct val="107000"/>
              </a:lnSpc>
              <a:spcAft>
                <a:spcPts val="0"/>
              </a:spcAft>
            </a:pPr>
            <a:r>
              <a:rPr lang="en-IN" dirty="0"/>
              <a:t> </a:t>
            </a:r>
          </a:p>
          <a:p>
            <a:pPr>
              <a:lnSpc>
                <a:spcPct val="107000"/>
              </a:lnSpc>
              <a:spcAft>
                <a:spcPts val="0"/>
              </a:spcAft>
            </a:pPr>
            <a:r>
              <a:rPr lang="en-IN" dirty="0"/>
              <a:t>To identify further the chemical processes involved in the QD-mediated DNA-cleavage process, we carried out X-ray photoelectron spectroscopy (XPS) studies.</a:t>
            </a:r>
          </a:p>
          <a:p>
            <a:pPr>
              <a:lnSpc>
                <a:spcPct val="107000"/>
              </a:lnSpc>
              <a:spcAft>
                <a:spcPts val="0"/>
              </a:spcAft>
            </a:pPr>
            <a:r>
              <a:rPr lang="en-IN" dirty="0"/>
              <a:t> </a:t>
            </a:r>
          </a:p>
        </p:txBody>
      </p:sp>
    </p:spTree>
    <p:extLst>
      <p:ext uri="{BB962C8B-B14F-4D97-AF65-F5344CB8AC3E}">
        <p14:creationId xmlns="" xmlns:p14="http://schemas.microsoft.com/office/powerpoint/2010/main" val="3996293209"/>
      </p:ext>
    </p:extLst>
  </p:cSld>
  <p:clrMapOvr>
    <a:masterClrMapping/>
  </p:clrMapOvr>
  <p:transition spd="slow">
    <p:sndAc>
      <p:stSnd>
        <p:snd r:embed="rId2" name="explode.wav"/>
      </p:stSnd>
    </p:sndAc>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2567" y="381000"/>
            <a:ext cx="9533280" cy="3945054"/>
          </a:xfrm>
          <a:prstGeom prst="rect">
            <a:avLst/>
          </a:prstGeom>
        </p:spPr>
        <p:txBody>
          <a:bodyPr wrap="square">
            <a:spAutoFit/>
          </a:bodyPr>
          <a:lstStyle/>
          <a:p>
            <a:pPr>
              <a:lnSpc>
                <a:spcPct val="107000"/>
              </a:lnSpc>
              <a:spcAft>
                <a:spcPts val="0"/>
              </a:spcAft>
            </a:pPr>
            <a:r>
              <a:rPr lang="en-IN" b="1" dirty="0"/>
              <a:t>FUTURE SCOPE AND AIMS</a:t>
            </a:r>
            <a:r>
              <a:rPr lang="en-IN" b="1" dirty="0" smtClean="0"/>
              <a:t>:</a:t>
            </a:r>
          </a:p>
          <a:p>
            <a:pPr>
              <a:lnSpc>
                <a:spcPct val="107000"/>
              </a:lnSpc>
              <a:spcAft>
                <a:spcPts val="0"/>
              </a:spcAft>
            </a:pPr>
            <a:endParaRPr lang="en-IN" b="1" dirty="0"/>
          </a:p>
          <a:p>
            <a:pPr>
              <a:lnSpc>
                <a:spcPct val="107000"/>
              </a:lnSpc>
              <a:spcAft>
                <a:spcPts val="0"/>
              </a:spcAft>
            </a:pPr>
            <a:r>
              <a:rPr lang="en-IN" dirty="0"/>
              <a:t>DNA binding and cleavage studies reveal that Transition Metal Complexes/compounds can be used as efficient nucleases because of the cooperative effect of the two Cu(II) </a:t>
            </a:r>
            <a:r>
              <a:rPr lang="en-IN" dirty="0" err="1"/>
              <a:t>centers</a:t>
            </a:r>
            <a:r>
              <a:rPr lang="en-IN" dirty="0"/>
              <a:t> and the </a:t>
            </a:r>
            <a:r>
              <a:rPr lang="en-IN" dirty="0" err="1"/>
              <a:t>guanazole</a:t>
            </a:r>
            <a:r>
              <a:rPr lang="en-IN" dirty="0"/>
              <a:t> ligand, which in addition to providing a bridge between the two metals can participate in hydrogen-bonding interactions.</a:t>
            </a:r>
          </a:p>
          <a:p>
            <a:pPr>
              <a:lnSpc>
                <a:spcPct val="107000"/>
              </a:lnSpc>
              <a:spcAft>
                <a:spcPts val="0"/>
              </a:spcAft>
            </a:pPr>
            <a:r>
              <a:rPr lang="en-IN" dirty="0"/>
              <a:t> </a:t>
            </a:r>
          </a:p>
          <a:p>
            <a:pPr>
              <a:lnSpc>
                <a:spcPct val="107000"/>
              </a:lnSpc>
              <a:spcAft>
                <a:spcPts val="0"/>
              </a:spcAft>
            </a:pPr>
            <a:r>
              <a:rPr lang="en-IN" dirty="0" smtClean="0"/>
              <a:t>Of </a:t>
            </a:r>
            <a:r>
              <a:rPr lang="en-IN" dirty="0"/>
              <a:t>the two complexes, 1 shows the highest affinity for DNA and binds via intercalation of the </a:t>
            </a:r>
            <a:r>
              <a:rPr lang="en-IN" dirty="0" err="1"/>
              <a:t>phen</a:t>
            </a:r>
            <a:r>
              <a:rPr lang="en-IN" dirty="0"/>
              <a:t> ligands. In the presence of oxygen and </a:t>
            </a:r>
            <a:r>
              <a:rPr lang="en-IN" dirty="0" err="1"/>
              <a:t>micromolar</a:t>
            </a:r>
            <a:r>
              <a:rPr lang="en-IN" dirty="0"/>
              <a:t> concentrations of MPA or H2O2 as activators, only 1 is capable of causing DNA cleavage. </a:t>
            </a:r>
          </a:p>
          <a:p>
            <a:pPr>
              <a:lnSpc>
                <a:spcPct val="107000"/>
              </a:lnSpc>
              <a:spcAft>
                <a:spcPts val="0"/>
              </a:spcAft>
            </a:pPr>
            <a:r>
              <a:rPr lang="en-IN" dirty="0"/>
              <a:t> </a:t>
            </a:r>
          </a:p>
          <a:p>
            <a:pPr>
              <a:lnSpc>
                <a:spcPct val="107000"/>
              </a:lnSpc>
              <a:spcAft>
                <a:spcPts val="0"/>
              </a:spcAft>
            </a:pPr>
            <a:r>
              <a:rPr lang="en-IN" dirty="0"/>
              <a:t>***However, in the presence of </a:t>
            </a:r>
            <a:r>
              <a:rPr lang="en-IN" dirty="0" err="1"/>
              <a:t>nanomolar</a:t>
            </a:r>
            <a:r>
              <a:rPr lang="en-IN" dirty="0"/>
              <a:t> concentrations of water-soluble QD-filled micelles, both systems are highly efficient at cleaving DNA.  </a:t>
            </a:r>
          </a:p>
          <a:p>
            <a:pPr>
              <a:lnSpc>
                <a:spcPct val="107000"/>
              </a:lnSpc>
              <a:spcAft>
                <a:spcPts val="0"/>
              </a:spcAft>
            </a:pPr>
            <a:r>
              <a:rPr lang="en-IN" dirty="0"/>
              <a:t> </a:t>
            </a:r>
          </a:p>
        </p:txBody>
      </p:sp>
    </p:spTree>
    <p:extLst>
      <p:ext uri="{BB962C8B-B14F-4D97-AF65-F5344CB8AC3E}">
        <p14:creationId xmlns="" xmlns:p14="http://schemas.microsoft.com/office/powerpoint/2010/main" val="2248365676"/>
      </p:ext>
    </p:extLst>
  </p:cSld>
  <p:clrMapOvr>
    <a:masterClrMapping/>
  </p:clrMapOvr>
  <p:transition spd="slow">
    <p:sndAc>
      <p:stSnd>
        <p:snd r:embed="rId2" name="explode.wav"/>
      </p:stSnd>
    </p:sndAc>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4425" y="381000"/>
            <a:ext cx="9611422" cy="5031762"/>
          </a:xfrm>
          <a:prstGeom prst="rect">
            <a:avLst/>
          </a:prstGeom>
        </p:spPr>
        <p:txBody>
          <a:bodyPr wrap="square">
            <a:spAutoFit/>
          </a:bodyPr>
          <a:lstStyle/>
          <a:p>
            <a:pPr algn="ctr">
              <a:lnSpc>
                <a:spcPct val="107000"/>
              </a:lnSpc>
              <a:spcAft>
                <a:spcPts val="0"/>
              </a:spcAft>
            </a:pPr>
            <a:r>
              <a:rPr lang="en-IN" b="1" dirty="0" err="1"/>
              <a:t>Photoinduced</a:t>
            </a:r>
            <a:r>
              <a:rPr lang="en-IN" b="1" dirty="0"/>
              <a:t> Electron Transfer from </a:t>
            </a:r>
            <a:r>
              <a:rPr lang="en-IN" b="1" dirty="0" err="1"/>
              <a:t>PbS</a:t>
            </a:r>
            <a:r>
              <a:rPr lang="en-IN" b="1" dirty="0"/>
              <a:t> Quantum Dots to</a:t>
            </a:r>
          </a:p>
          <a:p>
            <a:pPr algn="ctr">
              <a:lnSpc>
                <a:spcPct val="107000"/>
              </a:lnSpc>
              <a:spcAft>
                <a:spcPts val="0"/>
              </a:spcAft>
            </a:pPr>
            <a:r>
              <a:rPr lang="en-IN" b="1" dirty="0"/>
              <a:t>Cobalt(III) Schiff Base Complexes</a:t>
            </a:r>
          </a:p>
          <a:p>
            <a:pPr>
              <a:lnSpc>
                <a:spcPct val="107000"/>
              </a:lnSpc>
              <a:spcAft>
                <a:spcPts val="0"/>
              </a:spcAft>
            </a:pPr>
            <a:r>
              <a:rPr lang="en-IN" dirty="0"/>
              <a:t> </a:t>
            </a:r>
          </a:p>
          <a:p>
            <a:pPr>
              <a:lnSpc>
                <a:spcPct val="107000"/>
              </a:lnSpc>
              <a:spcAft>
                <a:spcPts val="0"/>
              </a:spcAft>
            </a:pPr>
            <a:r>
              <a:rPr lang="en-IN" dirty="0" smtClean="0"/>
              <a:t>Recent </a:t>
            </a:r>
            <a:r>
              <a:rPr lang="en-IN" dirty="0"/>
              <a:t>advances in the development of therapeutic antitumor and antiviral agents have focused on compounds that bind to the biological active site of an enzyme. Although </a:t>
            </a:r>
            <a:r>
              <a:rPr lang="en-IN" dirty="0" smtClean="0"/>
              <a:t>these reversibly </a:t>
            </a:r>
            <a:r>
              <a:rPr lang="en-IN" dirty="0"/>
              <a:t>bound drugs are susceptible to nonspecific and potentially undesirable reactions, the success of transition metal therapeutics, such as cisplatin, has refocused efforts aimed at investigating new complexes in this broad class.</a:t>
            </a:r>
          </a:p>
          <a:p>
            <a:pPr>
              <a:lnSpc>
                <a:spcPct val="107000"/>
              </a:lnSpc>
              <a:spcAft>
                <a:spcPts val="0"/>
              </a:spcAft>
            </a:pPr>
            <a:r>
              <a:rPr lang="en-IN" dirty="0"/>
              <a:t> </a:t>
            </a:r>
          </a:p>
          <a:p>
            <a:pPr>
              <a:lnSpc>
                <a:spcPct val="107000"/>
              </a:lnSpc>
              <a:spcAft>
                <a:spcPts val="0"/>
              </a:spcAft>
            </a:pPr>
            <a:r>
              <a:rPr lang="en-IN" dirty="0"/>
              <a:t> This research has facilitated an improved understanding of the interactions between complex biological systems and inorganic coordination complexes.</a:t>
            </a:r>
          </a:p>
          <a:p>
            <a:pPr>
              <a:lnSpc>
                <a:spcPct val="107000"/>
              </a:lnSpc>
              <a:spcAft>
                <a:spcPts val="0"/>
              </a:spcAft>
            </a:pPr>
            <a:r>
              <a:rPr lang="en-IN" sz="1200" dirty="0">
                <a:solidFill>
                  <a:srgbClr val="000000"/>
                </a:solidFill>
                <a:latin typeface="AdvOT2e364b11"/>
                <a:ea typeface="Calibri" panose="020F0502020204030204" pitchFamily="34" charset="0"/>
                <a:cs typeface="AdvOT2e364b11"/>
              </a:rPr>
              <a:t> </a:t>
            </a:r>
            <a:endParaRPr lang="en-IN" sz="1600" dirty="0">
              <a:latin typeface="Calibri" panose="020F0502020204030204" pitchFamily="34" charset="0"/>
              <a:ea typeface="Calibri" panose="020F0502020204030204" pitchFamily="34" charset="0"/>
              <a:cs typeface="Gautami" panose="020B0502040204020203" pitchFamily="34" charset="0"/>
            </a:endParaRPr>
          </a:p>
          <a:p>
            <a:pPr>
              <a:lnSpc>
                <a:spcPct val="107000"/>
              </a:lnSpc>
              <a:spcAft>
                <a:spcPts val="0"/>
              </a:spcAft>
            </a:pPr>
            <a:r>
              <a:rPr lang="en-IN" dirty="0"/>
              <a:t>To further enhance the efficacy of transition metal inhibitors in research and clinical applications, it is crucial that precise spatial and temporal control of the activity of the agent be realized. </a:t>
            </a:r>
          </a:p>
          <a:p>
            <a:pPr>
              <a:lnSpc>
                <a:spcPct val="107000"/>
              </a:lnSpc>
              <a:spcAft>
                <a:spcPts val="0"/>
              </a:spcAft>
            </a:pPr>
            <a:r>
              <a:rPr lang="en-IN" dirty="0"/>
              <a:t> </a:t>
            </a:r>
          </a:p>
          <a:p>
            <a:pPr>
              <a:lnSpc>
                <a:spcPct val="107000"/>
              </a:lnSpc>
              <a:spcAft>
                <a:spcPts val="0"/>
              </a:spcAft>
            </a:pPr>
            <a:r>
              <a:rPr lang="en-IN" dirty="0"/>
              <a:t>Strategies for designing prodrugs, drugs that are administered as inactive compounds but are triggered by some controllable stimulus, have exploited differences in biological environments, such as pH, redox status, and protein </a:t>
            </a:r>
            <a:r>
              <a:rPr lang="en-IN" dirty="0" err="1"/>
              <a:t>expression,in</a:t>
            </a:r>
            <a:r>
              <a:rPr lang="en-IN" dirty="0"/>
              <a:t> achieving a higher level of specificity and efficacy.   </a:t>
            </a:r>
          </a:p>
        </p:txBody>
      </p:sp>
    </p:spTree>
    <p:extLst>
      <p:ext uri="{BB962C8B-B14F-4D97-AF65-F5344CB8AC3E}">
        <p14:creationId xmlns="" xmlns:p14="http://schemas.microsoft.com/office/powerpoint/2010/main" val="2753371527"/>
      </p:ext>
    </p:extLst>
  </p:cSld>
  <p:clrMapOvr>
    <a:masterClrMapping/>
  </p:clrMapOvr>
  <p:transition spd="slow">
    <p:sndAc>
      <p:stSnd>
        <p:snd r:embed="rId2" name="explode.wav"/>
      </p:stSnd>
    </p:sndAc>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2566" y="304799"/>
            <a:ext cx="9611422" cy="6186309"/>
          </a:xfrm>
          <a:prstGeom prst="rect">
            <a:avLst/>
          </a:prstGeom>
        </p:spPr>
        <p:txBody>
          <a:bodyPr wrap="square">
            <a:spAutoFit/>
          </a:bodyPr>
          <a:lstStyle/>
          <a:p>
            <a:pPr>
              <a:spcAft>
                <a:spcPts val="0"/>
              </a:spcAft>
            </a:pPr>
            <a:r>
              <a:rPr lang="en-IN" dirty="0"/>
              <a:t>***Nanomaterials have been studied extensively in prodrug applications using energy deposition strategies Recently, </a:t>
            </a:r>
          </a:p>
          <a:p>
            <a:pPr>
              <a:spcAft>
                <a:spcPts val="0"/>
              </a:spcAft>
            </a:pPr>
            <a:endParaRPr lang="en-IN" dirty="0" smtClean="0"/>
          </a:p>
          <a:p>
            <a:pPr>
              <a:spcAft>
                <a:spcPts val="0"/>
              </a:spcAft>
            </a:pPr>
            <a:r>
              <a:rPr lang="en-IN" dirty="0" smtClean="0"/>
              <a:t>***</a:t>
            </a:r>
            <a:r>
              <a:rPr lang="en-IN" dirty="0"/>
              <a:t>colloidal quantum dots (QDs) have been shown to initiate </a:t>
            </a:r>
            <a:r>
              <a:rPr lang="en-IN" dirty="0" err="1"/>
              <a:t>photoreduction</a:t>
            </a:r>
            <a:r>
              <a:rPr lang="en-IN" dirty="0"/>
              <a:t> of Pt(IV) complexes to form potentially cytotoxic Pt(II) complexes through </a:t>
            </a:r>
            <a:r>
              <a:rPr lang="en-IN" dirty="0" err="1" smtClean="0"/>
              <a:t>photoinduced</a:t>
            </a:r>
            <a:r>
              <a:rPr lang="en-IN" dirty="0" smtClean="0"/>
              <a:t> electron </a:t>
            </a:r>
            <a:r>
              <a:rPr lang="en-IN" dirty="0"/>
              <a:t>transfer (PET) following photoexcitation at 615 nm.10 The wavelength of light that initiates PET and subsequent Pt(IV) reduction is within a </a:t>
            </a:r>
            <a:r>
              <a:rPr lang="en-IN" dirty="0" err="1"/>
              <a:t>favorable</a:t>
            </a:r>
            <a:r>
              <a:rPr lang="en-IN" dirty="0"/>
              <a:t> range (600</a:t>
            </a:r>
            <a:r>
              <a:rPr lang="en-US" dirty="0"/>
              <a:t>−</a:t>
            </a:r>
            <a:r>
              <a:rPr lang="en-IN" dirty="0"/>
              <a:t>1300 nm) for maximal tissue depth penetration for in vivo applications.</a:t>
            </a:r>
          </a:p>
          <a:p>
            <a:pPr>
              <a:spcAft>
                <a:spcPts val="0"/>
              </a:spcAft>
            </a:pPr>
            <a:endParaRPr lang="en-IN" dirty="0" smtClean="0"/>
          </a:p>
          <a:p>
            <a:pPr>
              <a:spcAft>
                <a:spcPts val="0"/>
              </a:spcAft>
            </a:pPr>
            <a:r>
              <a:rPr lang="en-IN" dirty="0" smtClean="0"/>
              <a:t>***</a:t>
            </a:r>
            <a:r>
              <a:rPr lang="en-IN" dirty="0"/>
              <a:t>QDs possess highly </a:t>
            </a:r>
            <a:r>
              <a:rPr lang="en-IN" dirty="0" err="1"/>
              <a:t>tunable</a:t>
            </a:r>
            <a:r>
              <a:rPr lang="en-IN" dirty="0"/>
              <a:t> electrochemical and spectroscopic properties with </a:t>
            </a:r>
            <a:r>
              <a:rPr lang="en-IN" dirty="0" err="1"/>
              <a:t>excitonic</a:t>
            </a:r>
            <a:r>
              <a:rPr lang="en-IN" dirty="0"/>
              <a:t> transitions in the </a:t>
            </a:r>
            <a:r>
              <a:rPr lang="en-IN" dirty="0" err="1"/>
              <a:t>lowenergy</a:t>
            </a:r>
            <a:r>
              <a:rPr lang="en-IN" dirty="0"/>
              <a:t> visible and near-infrared (NIR) regions.</a:t>
            </a:r>
          </a:p>
          <a:p>
            <a:pPr>
              <a:spcAft>
                <a:spcPts val="0"/>
              </a:spcAft>
            </a:pPr>
            <a:r>
              <a:rPr lang="en-IN" dirty="0"/>
              <a:t> </a:t>
            </a:r>
          </a:p>
          <a:p>
            <a:pPr>
              <a:spcAft>
                <a:spcPts val="0"/>
              </a:spcAft>
            </a:pPr>
            <a:r>
              <a:rPr lang="en-IN" dirty="0"/>
              <a:t>***QDs have high two-photon cross-sectional efficiencies that surpass those of traditional organic </a:t>
            </a:r>
            <a:r>
              <a:rPr lang="en-IN" dirty="0" smtClean="0"/>
              <a:t>dyes. Properties </a:t>
            </a:r>
            <a:r>
              <a:rPr lang="en-IN" dirty="0"/>
              <a:t>such as water solubility, cellular uptake, and selective accumulation in malignant </a:t>
            </a:r>
            <a:r>
              <a:rPr lang="en-IN" dirty="0" err="1"/>
              <a:t>tumors</a:t>
            </a:r>
            <a:r>
              <a:rPr lang="en-IN" dirty="0"/>
              <a:t> have been tuned to achieve superior biocompatibility.</a:t>
            </a:r>
          </a:p>
          <a:p>
            <a:pPr>
              <a:spcAft>
                <a:spcPts val="0"/>
              </a:spcAft>
            </a:pPr>
            <a:r>
              <a:rPr lang="en-IN" dirty="0">
                <a:solidFill>
                  <a:srgbClr val="000000"/>
                </a:solidFill>
                <a:latin typeface="AdvOT2e364b11"/>
                <a:ea typeface="Calibri" panose="020F0502020204030204" pitchFamily="34" charset="0"/>
                <a:cs typeface="AdvOT2e364b11"/>
              </a:rPr>
              <a:t> </a:t>
            </a:r>
            <a:endParaRPr lang="en-IN" sz="1600" dirty="0">
              <a:latin typeface="Calibri" panose="020F0502020204030204" pitchFamily="34" charset="0"/>
              <a:ea typeface="Calibri" panose="020F0502020204030204" pitchFamily="34" charset="0"/>
              <a:cs typeface="Gautami" panose="020B0502040204020203" pitchFamily="34" charset="0"/>
            </a:endParaRPr>
          </a:p>
          <a:p>
            <a:pPr>
              <a:spcAft>
                <a:spcPts val="0"/>
              </a:spcAft>
            </a:pPr>
            <a:r>
              <a:rPr lang="en-IN" dirty="0"/>
              <a:t>***These attributes make QDs favourable candidates as photosensitizers for accessing multiple redox states of metal-based therapeutics in prodrug designs.</a:t>
            </a:r>
          </a:p>
          <a:p>
            <a:pPr>
              <a:spcAft>
                <a:spcPts val="0"/>
              </a:spcAft>
            </a:pPr>
            <a:r>
              <a:rPr lang="en-IN" dirty="0"/>
              <a:t> </a:t>
            </a:r>
          </a:p>
          <a:p>
            <a:pPr>
              <a:spcAft>
                <a:spcPts val="0"/>
              </a:spcAft>
            </a:pPr>
            <a:r>
              <a:rPr lang="en-IN" dirty="0"/>
              <a:t>Cobalt(III) Schiff base [Co(III)-SB] complexes of the equatorial </a:t>
            </a:r>
            <a:r>
              <a:rPr lang="en-IN" dirty="0" err="1"/>
              <a:t>tetradentate</a:t>
            </a:r>
            <a:r>
              <a:rPr lang="en-IN" dirty="0"/>
              <a:t> ligand </a:t>
            </a:r>
            <a:r>
              <a:rPr lang="en-IN" dirty="0" err="1"/>
              <a:t>bis</a:t>
            </a:r>
            <a:r>
              <a:rPr lang="en-IN" dirty="0"/>
              <a:t>(</a:t>
            </a:r>
            <a:r>
              <a:rPr lang="en-IN" dirty="0" err="1"/>
              <a:t>acetylacetone</a:t>
            </a:r>
            <a:r>
              <a:rPr lang="en-IN" dirty="0"/>
              <a:t>)-</a:t>
            </a:r>
            <a:r>
              <a:rPr lang="en-IN" dirty="0" err="1"/>
              <a:t>ethylenediimine</a:t>
            </a:r>
            <a:r>
              <a:rPr lang="en-IN" dirty="0"/>
              <a:t> (</a:t>
            </a:r>
            <a:r>
              <a:rPr lang="en-IN" dirty="0" err="1"/>
              <a:t>acacen</a:t>
            </a:r>
            <a:r>
              <a:rPr lang="en-IN" dirty="0"/>
              <a:t>) are known to be potent inhibitors of a wide array of zinc-dependent proteins, including </a:t>
            </a:r>
            <a:r>
              <a:rPr lang="en-IN" dirty="0" err="1"/>
              <a:t>thermolysin</a:t>
            </a:r>
            <a:r>
              <a:rPr lang="en-IN" dirty="0"/>
              <a:t>, α-</a:t>
            </a:r>
            <a:r>
              <a:rPr lang="en-IN" dirty="0" err="1"/>
              <a:t>thrombin.Modification</a:t>
            </a:r>
            <a:r>
              <a:rPr lang="en-IN" dirty="0"/>
              <a:t> of the </a:t>
            </a:r>
            <a:r>
              <a:rPr lang="en-IN" dirty="0" err="1"/>
              <a:t>acacen</a:t>
            </a:r>
            <a:r>
              <a:rPr lang="en-IN" dirty="0"/>
              <a:t> backbone to incorporate biomolecular targeting moieties (such as oligonucleotides) has been shown to selectively target zinc finger transcription factors.</a:t>
            </a:r>
          </a:p>
        </p:txBody>
      </p:sp>
    </p:spTree>
    <p:extLst>
      <p:ext uri="{BB962C8B-B14F-4D97-AF65-F5344CB8AC3E}">
        <p14:creationId xmlns="" xmlns:p14="http://schemas.microsoft.com/office/powerpoint/2010/main" val="1638586847"/>
      </p:ext>
    </p:extLst>
  </p:cSld>
  <p:clrMapOvr>
    <a:masterClrMapping/>
  </p:clrMapOvr>
  <p:transition spd="slow">
    <p:sndAc>
      <p:stSnd>
        <p:snd r:embed="rId2" name="explode.wav"/>
      </p:stSnd>
    </p:sndAc>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0241" y="381000"/>
            <a:ext cx="9533280" cy="3648691"/>
          </a:xfrm>
          <a:prstGeom prst="rect">
            <a:avLst/>
          </a:prstGeom>
        </p:spPr>
        <p:txBody>
          <a:bodyPr wrap="square">
            <a:spAutoFit/>
          </a:bodyPr>
          <a:lstStyle/>
          <a:p>
            <a:pPr>
              <a:lnSpc>
                <a:spcPct val="107000"/>
              </a:lnSpc>
              <a:spcAft>
                <a:spcPts val="0"/>
              </a:spcAft>
            </a:pPr>
            <a:r>
              <a:rPr lang="en-IN" dirty="0"/>
              <a:t>***Evidence suggests the inhibition activity is due to disruption of the protein structure by coordination of Co(III) to active-site histidine residues. </a:t>
            </a:r>
            <a:endParaRPr lang="en-IN" dirty="0" smtClean="0"/>
          </a:p>
          <a:p>
            <a:pPr>
              <a:lnSpc>
                <a:spcPct val="107000"/>
              </a:lnSpc>
              <a:spcAft>
                <a:spcPts val="0"/>
              </a:spcAft>
            </a:pPr>
            <a:endParaRPr lang="en-IN" dirty="0"/>
          </a:p>
          <a:p>
            <a:pPr>
              <a:lnSpc>
                <a:spcPct val="107000"/>
              </a:lnSpc>
              <a:spcAft>
                <a:spcPts val="0"/>
              </a:spcAft>
            </a:pPr>
            <a:r>
              <a:rPr lang="en-IN" dirty="0" smtClean="0"/>
              <a:t>***</a:t>
            </a:r>
            <a:r>
              <a:rPr lang="en-IN" dirty="0"/>
              <a:t>This coordination event occurs via a dissociative ligand exchange and is strongly dependent on the nature of the axial ligands present on the Co(III)-SB complex.</a:t>
            </a:r>
          </a:p>
          <a:p>
            <a:pPr algn="just">
              <a:lnSpc>
                <a:spcPct val="107000"/>
              </a:lnSpc>
              <a:spcAft>
                <a:spcPts val="0"/>
              </a:spcAft>
            </a:pPr>
            <a:r>
              <a:rPr lang="en-IN" dirty="0"/>
              <a:t> </a:t>
            </a:r>
          </a:p>
          <a:p>
            <a:pPr algn="just">
              <a:lnSpc>
                <a:spcPct val="107000"/>
              </a:lnSpc>
              <a:spcAft>
                <a:spcPts val="0"/>
              </a:spcAft>
            </a:pPr>
            <a:r>
              <a:rPr lang="en-IN" dirty="0"/>
              <a:t>Selective enzyme inhibition is observed when the axial positions are occupied </a:t>
            </a:r>
            <a:r>
              <a:rPr lang="en-IN" dirty="0" smtClean="0"/>
              <a:t>by either </a:t>
            </a:r>
            <a:r>
              <a:rPr lang="en-IN" dirty="0"/>
              <a:t>sterically hindered 2-methylimidazole or labile amine ligands</a:t>
            </a:r>
            <a:r>
              <a:rPr lang="en-IN" dirty="0" smtClean="0"/>
              <a:t>. In </a:t>
            </a:r>
            <a:r>
              <a:rPr lang="en-IN" dirty="0"/>
              <a:t>general, the coordination </a:t>
            </a:r>
            <a:r>
              <a:rPr lang="en-IN" dirty="0" err="1"/>
              <a:t>behavior</a:t>
            </a:r>
            <a:r>
              <a:rPr lang="en-IN" dirty="0"/>
              <a:t> of cobalt Schiff base complexes is dependent on the oxidation state of the metal ion. </a:t>
            </a:r>
          </a:p>
          <a:p>
            <a:pPr algn="just">
              <a:lnSpc>
                <a:spcPct val="107000"/>
              </a:lnSpc>
              <a:spcAft>
                <a:spcPts val="0"/>
              </a:spcAft>
            </a:pPr>
            <a:r>
              <a:rPr lang="en-IN" dirty="0"/>
              <a:t> </a:t>
            </a:r>
          </a:p>
          <a:p>
            <a:pPr algn="just">
              <a:lnSpc>
                <a:spcPct val="107000"/>
              </a:lnSpc>
              <a:spcAft>
                <a:spcPts val="0"/>
              </a:spcAft>
            </a:pPr>
            <a:r>
              <a:rPr lang="en-IN" dirty="0"/>
              <a:t>***Because of the redox properties of cobalt, axial ligand coordination of Co(II)-SB complexes has an increased propensity for dissociation.</a:t>
            </a:r>
          </a:p>
        </p:txBody>
      </p:sp>
    </p:spTree>
    <p:extLst>
      <p:ext uri="{BB962C8B-B14F-4D97-AF65-F5344CB8AC3E}">
        <p14:creationId xmlns="" xmlns:p14="http://schemas.microsoft.com/office/powerpoint/2010/main" val="2918824061"/>
      </p:ext>
    </p:extLst>
  </p:cSld>
  <p:clrMapOvr>
    <a:masterClrMapping/>
  </p:clrMapOvr>
  <p:transition spd="slow">
    <p:sndAc>
      <p:stSnd>
        <p:snd r:embed="rId2" name="explode.wav"/>
      </p:stSnd>
    </p:sndAc>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2567" y="304800"/>
            <a:ext cx="9533279" cy="2759602"/>
          </a:xfrm>
          <a:prstGeom prst="rect">
            <a:avLst/>
          </a:prstGeom>
        </p:spPr>
        <p:txBody>
          <a:bodyPr wrap="square">
            <a:spAutoFit/>
          </a:bodyPr>
          <a:lstStyle/>
          <a:p>
            <a:pPr>
              <a:lnSpc>
                <a:spcPct val="107000"/>
              </a:lnSpc>
              <a:spcAft>
                <a:spcPts val="0"/>
              </a:spcAft>
            </a:pPr>
            <a:r>
              <a:rPr lang="en-IN" b="1" dirty="0" smtClean="0"/>
              <a:t>SYNTHESIS: </a:t>
            </a:r>
          </a:p>
          <a:p>
            <a:pPr>
              <a:lnSpc>
                <a:spcPct val="107000"/>
              </a:lnSpc>
              <a:spcAft>
                <a:spcPts val="0"/>
              </a:spcAft>
            </a:pPr>
            <a:r>
              <a:rPr lang="en-IN" dirty="0" smtClean="0"/>
              <a:t>Several </a:t>
            </a:r>
            <a:r>
              <a:rPr lang="en-IN" dirty="0"/>
              <a:t>batches of NIR light-absorbing </a:t>
            </a:r>
            <a:r>
              <a:rPr lang="en-IN" dirty="0" err="1"/>
              <a:t>PbS</a:t>
            </a:r>
            <a:r>
              <a:rPr lang="en-IN" dirty="0"/>
              <a:t> were </a:t>
            </a:r>
            <a:r>
              <a:rPr lang="en-IN" dirty="0" err="1"/>
              <a:t>synthesized.We</a:t>
            </a:r>
            <a:r>
              <a:rPr lang="en-IN" dirty="0"/>
              <a:t> selected </a:t>
            </a:r>
            <a:r>
              <a:rPr lang="en-IN" dirty="0" err="1" smtClean="0"/>
              <a:t>PbS</a:t>
            </a:r>
            <a:r>
              <a:rPr lang="en-IN" dirty="0" smtClean="0"/>
              <a:t> QDs </a:t>
            </a:r>
            <a:r>
              <a:rPr lang="en-IN" dirty="0"/>
              <a:t>.</a:t>
            </a:r>
          </a:p>
          <a:p>
            <a:pPr>
              <a:lnSpc>
                <a:spcPct val="107000"/>
              </a:lnSpc>
              <a:spcAft>
                <a:spcPts val="0"/>
              </a:spcAft>
            </a:pPr>
            <a:r>
              <a:rPr lang="en-IN" dirty="0"/>
              <a:t> </a:t>
            </a:r>
          </a:p>
          <a:p>
            <a:pPr>
              <a:lnSpc>
                <a:spcPct val="107000"/>
              </a:lnSpc>
              <a:spcAft>
                <a:spcPts val="0"/>
              </a:spcAft>
            </a:pPr>
            <a:r>
              <a:rPr lang="en-IN" dirty="0"/>
              <a:t> The Co(III)-SB complexes were synthesized and characterized according to </a:t>
            </a:r>
            <a:r>
              <a:rPr lang="en-IN" dirty="0" smtClean="0"/>
              <a:t>literature. </a:t>
            </a:r>
            <a:endParaRPr lang="en-IN" dirty="0"/>
          </a:p>
          <a:p>
            <a:pPr>
              <a:lnSpc>
                <a:spcPct val="107000"/>
              </a:lnSpc>
              <a:spcAft>
                <a:spcPts val="0"/>
              </a:spcAft>
            </a:pPr>
            <a:r>
              <a:rPr lang="en-IN" dirty="0"/>
              <a:t> </a:t>
            </a:r>
          </a:p>
          <a:p>
            <a:pPr>
              <a:lnSpc>
                <a:spcPct val="107000"/>
              </a:lnSpc>
              <a:spcAft>
                <a:spcPts val="0"/>
              </a:spcAft>
            </a:pPr>
            <a:r>
              <a:rPr lang="en-IN" dirty="0"/>
              <a:t>To prepare the </a:t>
            </a:r>
            <a:r>
              <a:rPr lang="en-IN" dirty="0" err="1"/>
              <a:t>PbS</a:t>
            </a:r>
            <a:r>
              <a:rPr lang="en-IN" dirty="0"/>
              <a:t> QD/Co(III)-SB complex samples, we transferred a </a:t>
            </a:r>
            <a:r>
              <a:rPr lang="en-IN" dirty="0" err="1"/>
              <a:t>methanolic</a:t>
            </a:r>
            <a:r>
              <a:rPr lang="en-IN" dirty="0"/>
              <a:t> solution </a:t>
            </a:r>
            <a:r>
              <a:rPr lang="en-IN" dirty="0" smtClean="0"/>
              <a:t>of the </a:t>
            </a:r>
            <a:r>
              <a:rPr lang="en-IN" dirty="0"/>
              <a:t>Co(III)-SB complex into a scintillation vial and dried </a:t>
            </a:r>
            <a:r>
              <a:rPr lang="en-IN" dirty="0" err="1"/>
              <a:t>itunder</a:t>
            </a:r>
            <a:r>
              <a:rPr lang="en-IN" dirty="0"/>
              <a:t> nitrogen before adding 1.4 × 10</a:t>
            </a:r>
            <a:r>
              <a:rPr lang="en-US" dirty="0"/>
              <a:t>−</a:t>
            </a:r>
            <a:r>
              <a:rPr lang="en-IN" dirty="0"/>
              <a:t>5 M </a:t>
            </a:r>
            <a:r>
              <a:rPr lang="en-IN" dirty="0" err="1"/>
              <a:t>PbS</a:t>
            </a:r>
            <a:r>
              <a:rPr lang="en-IN" dirty="0"/>
              <a:t> QDs in CHCl3. The vial was shaken until the Co(III)-SB complex </a:t>
            </a:r>
            <a:r>
              <a:rPr lang="en-IN" dirty="0" smtClean="0"/>
              <a:t>was dissolved</a:t>
            </a:r>
            <a:r>
              <a:rPr lang="en-IN" dirty="0"/>
              <a:t>, and the solution was allowed to equilibrate for 24 </a:t>
            </a:r>
            <a:r>
              <a:rPr lang="en-IN" dirty="0" err="1"/>
              <a:t>hbefore</a:t>
            </a:r>
            <a:r>
              <a:rPr lang="en-IN" dirty="0"/>
              <a:t> measurements were taken. </a:t>
            </a:r>
          </a:p>
        </p:txBody>
      </p:sp>
    </p:spTree>
    <p:extLst>
      <p:ext uri="{BB962C8B-B14F-4D97-AF65-F5344CB8AC3E}">
        <p14:creationId xmlns="" xmlns:p14="http://schemas.microsoft.com/office/powerpoint/2010/main" val="656714990"/>
      </p:ext>
    </p:extLst>
  </p:cSld>
  <p:clrMapOvr>
    <a:masterClrMapping/>
  </p:clrMapOvr>
  <p:transition spd="slow">
    <p:sndAc>
      <p:stSnd>
        <p:snd r:embed="rId2" name="explode.wav"/>
      </p:stSnd>
    </p:sndAc>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2567" y="304800"/>
            <a:ext cx="9533279" cy="4834144"/>
          </a:xfrm>
          <a:prstGeom prst="rect">
            <a:avLst/>
          </a:prstGeom>
        </p:spPr>
        <p:txBody>
          <a:bodyPr wrap="square">
            <a:spAutoFit/>
          </a:bodyPr>
          <a:lstStyle/>
          <a:p>
            <a:pPr>
              <a:lnSpc>
                <a:spcPct val="107000"/>
              </a:lnSpc>
              <a:spcAft>
                <a:spcPts val="0"/>
              </a:spcAft>
            </a:pPr>
            <a:r>
              <a:rPr lang="en-IN" dirty="0" smtClean="0"/>
              <a:t>***</a:t>
            </a:r>
            <a:r>
              <a:rPr lang="en-IN" dirty="0"/>
              <a:t>In summary, It has been shown that  that selective photoexcitation of </a:t>
            </a:r>
            <a:r>
              <a:rPr lang="en-IN" dirty="0" err="1"/>
              <a:t>PbS</a:t>
            </a:r>
            <a:r>
              <a:rPr lang="en-IN" dirty="0"/>
              <a:t> QDs within mixtures of the QDs and Co(</a:t>
            </a:r>
            <a:r>
              <a:rPr lang="en-IN" dirty="0" err="1"/>
              <a:t>acacen</a:t>
            </a:r>
            <a:r>
              <a:rPr lang="en-IN" dirty="0"/>
              <a:t>)(</a:t>
            </a:r>
            <a:r>
              <a:rPr lang="en-IN" dirty="0" err="1"/>
              <a:t>Im</a:t>
            </a:r>
            <a:r>
              <a:rPr lang="en-IN" dirty="0"/>
              <a:t>)2 increases the axial ligand reactivity of the Co(III)-SB complex</a:t>
            </a:r>
            <a:r>
              <a:rPr lang="en-IN" dirty="0" smtClean="0"/>
              <a:t>. </a:t>
            </a:r>
            <a:r>
              <a:rPr lang="en-IN" dirty="0"/>
              <a:t>It is proposed that the mechanism for this observation is electron transfer from </a:t>
            </a:r>
            <a:r>
              <a:rPr lang="en-IN" dirty="0" smtClean="0"/>
              <a:t>the </a:t>
            </a:r>
            <a:r>
              <a:rPr lang="en-IN" dirty="0" err="1" smtClean="0"/>
              <a:t>PbS</a:t>
            </a:r>
            <a:r>
              <a:rPr lang="en-IN" dirty="0" smtClean="0"/>
              <a:t> </a:t>
            </a:r>
            <a:r>
              <a:rPr lang="en-IN" dirty="0"/>
              <a:t>QDs to Co(III), given that</a:t>
            </a:r>
          </a:p>
          <a:p>
            <a:pPr>
              <a:lnSpc>
                <a:spcPct val="107000"/>
              </a:lnSpc>
              <a:spcAft>
                <a:spcPts val="0"/>
              </a:spcAft>
            </a:pPr>
            <a:r>
              <a:rPr lang="en-IN" dirty="0"/>
              <a:t> </a:t>
            </a:r>
          </a:p>
          <a:p>
            <a:pPr marL="342900" lvl="0" indent="-342900">
              <a:lnSpc>
                <a:spcPct val="107000"/>
              </a:lnSpc>
              <a:spcAft>
                <a:spcPts val="0"/>
              </a:spcAft>
              <a:buFont typeface="+mj-lt"/>
              <a:buAutoNum type="romanLcParenBoth"/>
            </a:pPr>
            <a:r>
              <a:rPr lang="en-IN" dirty="0"/>
              <a:t>the dissociation of axial ligands is a documented and well-understood consequence of reduction of Co(III) to Co(II) in this Co(III)-SB complex,</a:t>
            </a:r>
          </a:p>
          <a:p>
            <a:pPr marL="485775">
              <a:lnSpc>
                <a:spcPct val="107000"/>
              </a:lnSpc>
              <a:spcAft>
                <a:spcPts val="0"/>
              </a:spcAft>
            </a:pPr>
            <a:r>
              <a:rPr lang="en-IN" dirty="0"/>
              <a:t> </a:t>
            </a:r>
          </a:p>
          <a:p>
            <a:pPr>
              <a:lnSpc>
                <a:spcPct val="107000"/>
              </a:lnSpc>
              <a:spcAft>
                <a:spcPts val="0"/>
              </a:spcAft>
            </a:pPr>
            <a:r>
              <a:rPr lang="en-IN" dirty="0"/>
              <a:t>(ii) electron transfer from the bottom of the conduction band of </a:t>
            </a:r>
            <a:r>
              <a:rPr lang="en-IN" dirty="0" err="1"/>
              <a:t>PbS</a:t>
            </a:r>
            <a:r>
              <a:rPr lang="en-IN" dirty="0"/>
              <a:t> QDs of this size to Co(III) is energetically </a:t>
            </a:r>
            <a:r>
              <a:rPr lang="en-IN" dirty="0" err="1"/>
              <a:t>favorable</a:t>
            </a:r>
            <a:r>
              <a:rPr lang="en-IN" dirty="0"/>
              <a:t> by </a:t>
            </a:r>
            <a:r>
              <a:rPr lang="en-US" dirty="0"/>
              <a:t>∼</a:t>
            </a:r>
            <a:r>
              <a:rPr lang="en-IN" dirty="0"/>
              <a:t>100 </a:t>
            </a:r>
            <a:r>
              <a:rPr lang="en-IN" dirty="0" err="1"/>
              <a:t>meV</a:t>
            </a:r>
            <a:r>
              <a:rPr lang="en-IN" dirty="0"/>
              <a:t> while energy transfer is not </a:t>
            </a:r>
            <a:r>
              <a:rPr lang="en-IN" dirty="0" err="1" smtClean="0"/>
              <a:t>ermodynamically</a:t>
            </a:r>
            <a:r>
              <a:rPr lang="en-IN" dirty="0" smtClean="0"/>
              <a:t> possible</a:t>
            </a:r>
            <a:r>
              <a:rPr lang="en-IN" dirty="0"/>
              <a:t>, </a:t>
            </a:r>
          </a:p>
          <a:p>
            <a:pPr>
              <a:lnSpc>
                <a:spcPct val="107000"/>
              </a:lnSpc>
              <a:spcAft>
                <a:spcPts val="0"/>
              </a:spcAft>
            </a:pPr>
            <a:r>
              <a:rPr lang="en-IN" dirty="0"/>
              <a:t> </a:t>
            </a:r>
          </a:p>
          <a:p>
            <a:pPr>
              <a:lnSpc>
                <a:spcPct val="107000"/>
              </a:lnSpc>
              <a:spcAft>
                <a:spcPts val="0"/>
              </a:spcAft>
            </a:pPr>
            <a:r>
              <a:rPr lang="en-IN" dirty="0"/>
              <a:t>(iii) addition of the Co(III)-SB complex to the QDs quenches their PL while exposure of the QDs to the </a:t>
            </a:r>
            <a:r>
              <a:rPr lang="en-IN" dirty="0" err="1"/>
              <a:t>acacen</a:t>
            </a:r>
            <a:r>
              <a:rPr lang="en-IN" dirty="0"/>
              <a:t> molecule without the redox-active Co(III) </a:t>
            </a:r>
            <a:r>
              <a:rPr lang="en-IN" dirty="0" err="1"/>
              <a:t>center</a:t>
            </a:r>
            <a:r>
              <a:rPr lang="en-IN" dirty="0"/>
              <a:t> does not</a:t>
            </a:r>
          </a:p>
          <a:p>
            <a:pPr>
              <a:lnSpc>
                <a:spcPct val="107000"/>
              </a:lnSpc>
              <a:spcAft>
                <a:spcPts val="0"/>
              </a:spcAft>
            </a:pPr>
            <a:r>
              <a:rPr lang="en-IN" dirty="0"/>
              <a:t>quench their PL, and</a:t>
            </a:r>
          </a:p>
          <a:p>
            <a:pPr>
              <a:lnSpc>
                <a:spcPct val="107000"/>
              </a:lnSpc>
              <a:spcAft>
                <a:spcPts val="0"/>
              </a:spcAft>
            </a:pPr>
            <a:r>
              <a:rPr lang="en-IN" dirty="0"/>
              <a:t> </a:t>
            </a:r>
          </a:p>
          <a:p>
            <a:pPr>
              <a:lnSpc>
                <a:spcPct val="107000"/>
              </a:lnSpc>
              <a:spcAft>
                <a:spcPts val="0"/>
              </a:spcAft>
            </a:pPr>
            <a:r>
              <a:rPr lang="en-IN" dirty="0"/>
              <a:t> ***(iv) increasing the reduction potential of the Co(III) </a:t>
            </a:r>
            <a:r>
              <a:rPr lang="en-IN" dirty="0" err="1"/>
              <a:t>center</a:t>
            </a:r>
            <a:r>
              <a:rPr lang="en-IN" dirty="0"/>
              <a:t> within the Co(III)-SB complex by changing the axial ligand makes the Co(III)-SB complex a less efficient quencher of the PL of the QDs. </a:t>
            </a:r>
          </a:p>
        </p:txBody>
      </p:sp>
    </p:spTree>
    <p:extLst>
      <p:ext uri="{BB962C8B-B14F-4D97-AF65-F5344CB8AC3E}">
        <p14:creationId xmlns="" xmlns:p14="http://schemas.microsoft.com/office/powerpoint/2010/main" val="4057809513"/>
      </p:ext>
    </p:extLst>
  </p:cSld>
  <p:clrMapOvr>
    <a:masterClrMapping/>
  </p:clrMapOvr>
  <p:transition spd="slow">
    <p:sndAc>
      <p:stSnd>
        <p:snd r:embed="rId2" name="explode.wav"/>
      </p:stSnd>
    </p:sndAc>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2566" y="287371"/>
            <a:ext cx="9611422" cy="2862322"/>
          </a:xfrm>
          <a:prstGeom prst="rect">
            <a:avLst/>
          </a:prstGeom>
        </p:spPr>
        <p:txBody>
          <a:bodyPr wrap="square">
            <a:spAutoFit/>
          </a:bodyPr>
          <a:lstStyle/>
          <a:p>
            <a:pPr>
              <a:spcAft>
                <a:spcPts val="0"/>
              </a:spcAft>
            </a:pPr>
            <a:r>
              <a:rPr lang="en-IN" dirty="0"/>
              <a:t>***We can improve the electronic coupling between the QD and the Co(III)-SB complex by using a QD coating that minimizes steric repulsion at the surface of the QD or by functionalizing the Co(III)-SB complex such that it can more closely approach the QD.  </a:t>
            </a:r>
          </a:p>
          <a:p>
            <a:pPr>
              <a:spcAft>
                <a:spcPts val="0"/>
              </a:spcAft>
            </a:pPr>
            <a:r>
              <a:rPr lang="en-IN" dirty="0"/>
              <a:t> </a:t>
            </a:r>
          </a:p>
          <a:p>
            <a:pPr>
              <a:spcAft>
                <a:spcPts val="0"/>
              </a:spcAft>
            </a:pPr>
            <a:r>
              <a:rPr lang="en-IN" dirty="0"/>
              <a:t>*** Results of such studies offer a unique route for light activation of a Co(III)-SB protein inhibitor via NIR excitation and </a:t>
            </a:r>
            <a:r>
              <a:rPr lang="en-IN" dirty="0" err="1"/>
              <a:t>suggestthat</a:t>
            </a:r>
            <a:r>
              <a:rPr lang="en-IN" dirty="0"/>
              <a:t> the development of inorganic therapeutic agents may be specifically coupled to a biologically active site by cooperative redox binding ligation. </a:t>
            </a:r>
          </a:p>
          <a:p>
            <a:pPr>
              <a:spcAft>
                <a:spcPts val="0"/>
              </a:spcAft>
            </a:pPr>
            <a:r>
              <a:rPr lang="en-IN" dirty="0"/>
              <a:t> </a:t>
            </a:r>
          </a:p>
          <a:p>
            <a:pPr>
              <a:spcAft>
                <a:spcPts val="0"/>
              </a:spcAft>
            </a:pPr>
            <a:r>
              <a:rPr lang="en-IN" dirty="0"/>
              <a:t>*** Future studies will focus on fine-tuning the system to achieve biocompatibility through improving water solubility, cellular uptake, and selective accumulation in malignant </a:t>
            </a:r>
            <a:r>
              <a:rPr lang="en-IN" dirty="0" err="1"/>
              <a:t>tumors</a:t>
            </a:r>
            <a:r>
              <a:rPr lang="en-IN" dirty="0"/>
              <a:t>.</a:t>
            </a:r>
          </a:p>
        </p:txBody>
      </p:sp>
    </p:spTree>
    <p:extLst>
      <p:ext uri="{BB962C8B-B14F-4D97-AF65-F5344CB8AC3E}">
        <p14:creationId xmlns="" xmlns:p14="http://schemas.microsoft.com/office/powerpoint/2010/main" val="2584759755"/>
      </p:ext>
    </p:extLst>
  </p:cSld>
  <p:clrMapOvr>
    <a:masterClrMapping/>
  </p:clrMapOvr>
  <p:transition spd="slow">
    <p:sndAc>
      <p:stSnd>
        <p:snd r:embed="rId2" name="explode.wav"/>
      </p:stSnd>
    </p:sndAc>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9545" y="410209"/>
            <a:ext cx="9611422" cy="5426870"/>
          </a:xfrm>
          <a:prstGeom prst="rect">
            <a:avLst/>
          </a:prstGeom>
        </p:spPr>
        <p:txBody>
          <a:bodyPr wrap="square">
            <a:spAutoFit/>
          </a:bodyPr>
          <a:lstStyle/>
          <a:p>
            <a:pPr algn="ctr">
              <a:lnSpc>
                <a:spcPct val="107000"/>
              </a:lnSpc>
              <a:spcAft>
                <a:spcPts val="0"/>
              </a:spcAft>
            </a:pPr>
            <a:r>
              <a:rPr lang="en-IN" b="1" dirty="0"/>
              <a:t>A new quantum dot–platinum conjugate for self-assembled </a:t>
            </a:r>
            <a:r>
              <a:rPr lang="en-IN" b="1" dirty="0" err="1"/>
              <a:t>nanoconjugates</a:t>
            </a:r>
            <a:r>
              <a:rPr lang="en-IN" b="1" dirty="0"/>
              <a:t> by coordination bonding mediated recognition†</a:t>
            </a:r>
          </a:p>
          <a:p>
            <a:pPr>
              <a:lnSpc>
                <a:spcPct val="107000"/>
              </a:lnSpc>
              <a:spcAft>
                <a:spcPts val="0"/>
              </a:spcAft>
            </a:pPr>
            <a:r>
              <a:rPr lang="en-IN" dirty="0"/>
              <a:t> </a:t>
            </a:r>
          </a:p>
          <a:p>
            <a:pPr>
              <a:lnSpc>
                <a:spcPct val="107000"/>
              </a:lnSpc>
              <a:spcAft>
                <a:spcPts val="0"/>
              </a:spcAft>
            </a:pPr>
            <a:r>
              <a:rPr lang="en-IN" dirty="0"/>
              <a:t> A new binding strategy of linking quantum dots (QDs) to </a:t>
            </a:r>
            <a:r>
              <a:rPr lang="en-IN" dirty="0" err="1"/>
              <a:t>magneticnanoparticles</a:t>
            </a:r>
            <a:r>
              <a:rPr lang="en-IN" dirty="0"/>
              <a:t> (MNPs) using DNA interaction with metal coordination bonding was developed. </a:t>
            </a:r>
          </a:p>
          <a:p>
            <a:pPr>
              <a:lnSpc>
                <a:spcPct val="107000"/>
              </a:lnSpc>
              <a:spcAft>
                <a:spcPts val="0"/>
              </a:spcAft>
            </a:pPr>
            <a:r>
              <a:rPr lang="en-IN" dirty="0"/>
              <a:t> </a:t>
            </a:r>
          </a:p>
          <a:p>
            <a:pPr>
              <a:lnSpc>
                <a:spcPct val="107000"/>
              </a:lnSpc>
              <a:spcAft>
                <a:spcPts val="0"/>
              </a:spcAft>
            </a:pPr>
            <a:r>
              <a:rPr lang="en-IN" dirty="0"/>
              <a:t>Platinum was selected for binding QDs to DNA. This novel self-assembled </a:t>
            </a:r>
            <a:r>
              <a:rPr lang="en-IN" dirty="0" err="1"/>
              <a:t>nanoconjugate</a:t>
            </a:r>
            <a:r>
              <a:rPr lang="en-IN" dirty="0"/>
              <a:t> would be a new probe for diagnosing a specific disease more accurately with its double modalities, fluorescence and magnetic property.</a:t>
            </a:r>
          </a:p>
          <a:p>
            <a:pPr>
              <a:lnSpc>
                <a:spcPct val="107000"/>
              </a:lnSpc>
              <a:spcAft>
                <a:spcPts val="0"/>
              </a:spcAft>
            </a:pPr>
            <a:r>
              <a:rPr lang="en-IN" dirty="0"/>
              <a:t> </a:t>
            </a:r>
          </a:p>
          <a:p>
            <a:pPr>
              <a:lnSpc>
                <a:spcPct val="107000"/>
              </a:lnSpc>
              <a:spcAft>
                <a:spcPts val="0"/>
              </a:spcAft>
            </a:pPr>
            <a:r>
              <a:rPr lang="en-IN" dirty="0"/>
              <a:t>Owing to the high quantum yield and excellent </a:t>
            </a:r>
            <a:r>
              <a:rPr lang="en-IN" dirty="0" err="1"/>
              <a:t>photostability</a:t>
            </a:r>
            <a:r>
              <a:rPr lang="en-IN" dirty="0"/>
              <a:t>, QDs have been intensively investigated as a new probe for </a:t>
            </a:r>
            <a:r>
              <a:rPr lang="en-IN" dirty="0" err="1"/>
              <a:t>bioimaging</a:t>
            </a:r>
            <a:r>
              <a:rPr lang="en-IN" dirty="0"/>
              <a:t> and biosensor applications.</a:t>
            </a:r>
          </a:p>
          <a:p>
            <a:pPr algn="just">
              <a:lnSpc>
                <a:spcPct val="107000"/>
              </a:lnSpc>
              <a:spcAft>
                <a:spcPts val="0"/>
              </a:spcAft>
            </a:pPr>
            <a:r>
              <a:rPr lang="en-IN" dirty="0"/>
              <a:t> </a:t>
            </a:r>
          </a:p>
          <a:p>
            <a:pPr algn="just">
              <a:lnSpc>
                <a:spcPct val="107000"/>
              </a:lnSpc>
              <a:spcAft>
                <a:spcPts val="0"/>
              </a:spcAft>
            </a:pPr>
            <a:r>
              <a:rPr lang="en-IN" dirty="0" smtClean="0"/>
              <a:t>***</a:t>
            </a:r>
            <a:r>
              <a:rPr lang="en-IN" dirty="0"/>
              <a:t>The high potential medical utility of QDs in the areas of imaging and diagnosis has led to extensive exploration of methods to functionalize these nanoparticles. This effort has generated </a:t>
            </a:r>
            <a:r>
              <a:rPr lang="en-IN" dirty="0" err="1"/>
              <a:t>improvedmethods</a:t>
            </a:r>
            <a:r>
              <a:rPr lang="en-IN" dirty="0"/>
              <a:t> for surface modification and </a:t>
            </a:r>
            <a:r>
              <a:rPr lang="en-IN" dirty="0" err="1"/>
              <a:t>bioconjugation</a:t>
            </a:r>
            <a:r>
              <a:rPr lang="en-IN" dirty="0"/>
              <a:t> of QDs with various bioactive molecules, including small </a:t>
            </a:r>
            <a:r>
              <a:rPr lang="en-IN" dirty="0" err="1"/>
              <a:t>molecules,DNA</a:t>
            </a:r>
            <a:r>
              <a:rPr lang="en-IN" dirty="0"/>
              <a:t> and </a:t>
            </a:r>
            <a:r>
              <a:rPr lang="en-IN" dirty="0" err="1"/>
              <a:t>antibodies,and</a:t>
            </a:r>
            <a:r>
              <a:rPr lang="en-IN" dirty="0"/>
              <a:t> the </a:t>
            </a:r>
            <a:r>
              <a:rPr lang="en-IN" dirty="0" err="1"/>
              <a:t>mployment</a:t>
            </a:r>
            <a:r>
              <a:rPr lang="en-IN" dirty="0"/>
              <a:t> of the functionalized QDs for visualizing biological events in vitro and in vivo. In addition, because of the excellent optical properties of QDs, they have been utilized in approaches to create novel biologically interesting </a:t>
            </a:r>
            <a:r>
              <a:rPr lang="en-IN" dirty="0" err="1"/>
              <a:t>nanoconjugate</a:t>
            </a:r>
            <a:r>
              <a:rPr lang="en-IN" dirty="0"/>
              <a:t> probes.</a:t>
            </a:r>
          </a:p>
        </p:txBody>
      </p:sp>
    </p:spTree>
    <p:extLst>
      <p:ext uri="{BB962C8B-B14F-4D97-AF65-F5344CB8AC3E}">
        <p14:creationId xmlns="" xmlns:p14="http://schemas.microsoft.com/office/powerpoint/2010/main" val="3669359045"/>
      </p:ext>
    </p:extLst>
  </p:cSld>
  <p:clrMapOvr>
    <a:masterClrMapping/>
  </p:clrMapOvr>
  <p:transition spd="slow">
    <p:sndAc>
      <p:stSnd>
        <p:snd r:embed="rId2" name="explode.wav"/>
      </p:stSnd>
    </p:sndAc>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7914" y="457200"/>
            <a:ext cx="9611422" cy="4834144"/>
          </a:xfrm>
          <a:prstGeom prst="rect">
            <a:avLst/>
          </a:prstGeom>
        </p:spPr>
        <p:txBody>
          <a:bodyPr wrap="square">
            <a:spAutoFit/>
          </a:bodyPr>
          <a:lstStyle/>
          <a:p>
            <a:pPr algn="just">
              <a:lnSpc>
                <a:spcPct val="107000"/>
              </a:lnSpc>
              <a:spcAft>
                <a:spcPts val="0"/>
              </a:spcAft>
            </a:pPr>
            <a:r>
              <a:rPr lang="en-IN" dirty="0"/>
              <a:t>***Various probes of this type, exemplified by gold nanoparticle (</a:t>
            </a:r>
            <a:r>
              <a:rPr lang="en-IN" dirty="0" err="1"/>
              <a:t>AuNP</a:t>
            </a:r>
            <a:r>
              <a:rPr lang="en-IN" dirty="0"/>
              <a:t>)–QD </a:t>
            </a:r>
            <a:r>
              <a:rPr lang="en-IN" dirty="0" err="1"/>
              <a:t>conjugates,have</a:t>
            </a:r>
            <a:r>
              <a:rPr lang="en-IN" dirty="0"/>
              <a:t> been devised to detect specific DNA, </a:t>
            </a:r>
            <a:r>
              <a:rPr lang="en-IN" dirty="0" err="1"/>
              <a:t>RNA,and</a:t>
            </a:r>
            <a:r>
              <a:rPr lang="en-IN" dirty="0"/>
              <a:t> peptides, as a part of new techniques for cancer diagnosis.</a:t>
            </a:r>
          </a:p>
          <a:p>
            <a:pPr algn="just">
              <a:lnSpc>
                <a:spcPct val="107000"/>
              </a:lnSpc>
              <a:spcAft>
                <a:spcPts val="0"/>
              </a:spcAft>
            </a:pPr>
            <a:endParaRPr lang="en-IN" dirty="0"/>
          </a:p>
          <a:p>
            <a:pPr algn="just">
              <a:lnSpc>
                <a:spcPct val="107000"/>
              </a:lnSpc>
              <a:spcAft>
                <a:spcPts val="0"/>
              </a:spcAft>
            </a:pPr>
            <a:r>
              <a:rPr lang="en-IN" dirty="0"/>
              <a:t>***Nanomaterials comprised of conjugates </a:t>
            </a:r>
            <a:r>
              <a:rPr lang="en-IN" dirty="0" err="1"/>
              <a:t>betweenMNPs</a:t>
            </a:r>
            <a:r>
              <a:rPr lang="en-IN" dirty="0"/>
              <a:t> and </a:t>
            </a:r>
            <a:r>
              <a:rPr lang="en-IN" dirty="0" err="1"/>
              <a:t>QDs,which</a:t>
            </a:r>
            <a:r>
              <a:rPr lang="en-IN" dirty="0"/>
              <a:t> have both fluorescent and magnetic properties, have been investigated in the context of tools for the diagnosis of multiple cancers. </a:t>
            </a:r>
          </a:p>
          <a:p>
            <a:pPr algn="just">
              <a:lnSpc>
                <a:spcPct val="107000"/>
              </a:lnSpc>
              <a:spcAft>
                <a:spcPts val="0"/>
              </a:spcAft>
            </a:pPr>
            <a:r>
              <a:rPr lang="en-IN" dirty="0"/>
              <a:t> </a:t>
            </a:r>
          </a:p>
          <a:p>
            <a:pPr algn="just">
              <a:lnSpc>
                <a:spcPct val="107000"/>
              </a:lnSpc>
              <a:spcAft>
                <a:spcPts val="0"/>
              </a:spcAft>
            </a:pPr>
            <a:r>
              <a:rPr lang="en-IN" dirty="0"/>
              <a:t>***A new strategy has been  explored for binding QDs and MNPs taking  advantage of metal coordination of DNA molecules as the key bonding component. This choice was inspired by platinum-based cisplatin, one of the most widely used anticancer drugs for the treatment of ovarian, testicular, and head and neck cancers.</a:t>
            </a:r>
          </a:p>
          <a:p>
            <a:pPr>
              <a:lnSpc>
                <a:spcPct val="107000"/>
              </a:lnSpc>
              <a:spcAft>
                <a:spcPts val="0"/>
              </a:spcAft>
            </a:pPr>
            <a:endParaRPr lang="en-IN" dirty="0"/>
          </a:p>
          <a:p>
            <a:pPr>
              <a:lnSpc>
                <a:spcPct val="107000"/>
              </a:lnSpc>
              <a:spcAft>
                <a:spcPts val="0"/>
              </a:spcAft>
            </a:pPr>
            <a:r>
              <a:rPr lang="en-IN" dirty="0"/>
              <a:t>The studies aimed at understanding the mode of action of this drug have shown that a cisplatin 1,2-intrastand d(</a:t>
            </a:r>
            <a:r>
              <a:rPr lang="en-IN" dirty="0" err="1"/>
              <a:t>GpG</a:t>
            </a:r>
            <a:r>
              <a:rPr lang="en-IN" dirty="0"/>
              <a:t>) cross link occurs on DNA to cause apoptosis of cancer cells. The central platinum (Pt)(II) of cisplatin, which possesses two ammonia and two </a:t>
            </a:r>
            <a:r>
              <a:rPr lang="en-IN" dirty="0" smtClean="0"/>
              <a:t>chloride ligands </a:t>
            </a:r>
            <a:r>
              <a:rPr lang="en-IN" dirty="0"/>
              <a:t>coordinated with square planar geometry, forms stable coordination bonds with guanine N7 sites of DNA.</a:t>
            </a:r>
          </a:p>
          <a:p>
            <a:pPr>
              <a:lnSpc>
                <a:spcPct val="107000"/>
              </a:lnSpc>
              <a:spcAft>
                <a:spcPts val="0"/>
              </a:spcAft>
            </a:pPr>
            <a:r>
              <a:rPr lang="en-IN" dirty="0"/>
              <a:t> </a:t>
            </a:r>
          </a:p>
          <a:p>
            <a:pPr>
              <a:lnSpc>
                <a:spcPct val="107000"/>
              </a:lnSpc>
              <a:spcAft>
                <a:spcPts val="0"/>
              </a:spcAft>
            </a:pPr>
            <a:r>
              <a:rPr lang="en-IN" dirty="0" smtClean="0"/>
              <a:t>Studies </a:t>
            </a:r>
            <a:r>
              <a:rPr lang="en-IN" dirty="0"/>
              <a:t>have shown  that the </a:t>
            </a:r>
            <a:r>
              <a:rPr lang="en-IN" dirty="0" err="1"/>
              <a:t>nanoconjugates</a:t>
            </a:r>
            <a:r>
              <a:rPr lang="en-IN" dirty="0"/>
              <a:t> are more stable in vivo than are simple Pt complexes.</a:t>
            </a:r>
          </a:p>
        </p:txBody>
      </p:sp>
    </p:spTree>
    <p:extLst>
      <p:ext uri="{BB962C8B-B14F-4D97-AF65-F5344CB8AC3E}">
        <p14:creationId xmlns="" xmlns:p14="http://schemas.microsoft.com/office/powerpoint/2010/main" val="1472207038"/>
      </p:ext>
    </p:extLst>
  </p:cSld>
  <p:clrMapOvr>
    <a:masterClrMapping/>
  </p:clrMapOvr>
  <p:transition spd="slow">
    <p:sndAc>
      <p:stSnd>
        <p:snd r:embed="rId2" name="explode.wav"/>
      </p:stSnd>
    </p:sndAc>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4425" y="304800"/>
            <a:ext cx="9611422" cy="5130507"/>
          </a:xfrm>
          <a:prstGeom prst="rect">
            <a:avLst/>
          </a:prstGeom>
        </p:spPr>
        <p:txBody>
          <a:bodyPr wrap="square">
            <a:spAutoFit/>
          </a:bodyPr>
          <a:lstStyle/>
          <a:p>
            <a:pPr>
              <a:lnSpc>
                <a:spcPct val="107000"/>
              </a:lnSpc>
              <a:spcAft>
                <a:spcPts val="0"/>
              </a:spcAft>
            </a:pPr>
            <a:r>
              <a:rPr lang="en-IN" dirty="0" smtClean="0"/>
              <a:t>Only </a:t>
            </a:r>
            <a:r>
              <a:rPr lang="en-IN" dirty="0"/>
              <a:t>a few approaches using strong coordination bonding character of the Pt(II) complex </a:t>
            </a:r>
            <a:r>
              <a:rPr lang="en-IN" dirty="0" smtClean="0"/>
              <a:t>to generate </a:t>
            </a:r>
            <a:r>
              <a:rPr lang="en-IN" dirty="0" err="1"/>
              <a:t>nanoconjugates</a:t>
            </a:r>
            <a:r>
              <a:rPr lang="en-IN" dirty="0"/>
              <a:t> or </a:t>
            </a:r>
            <a:r>
              <a:rPr lang="en-IN" dirty="0" err="1"/>
              <a:t>nanoassemblies</a:t>
            </a:r>
            <a:r>
              <a:rPr lang="en-IN" dirty="0"/>
              <a:t> have been  reported.</a:t>
            </a:r>
          </a:p>
          <a:p>
            <a:pPr>
              <a:lnSpc>
                <a:spcPct val="107000"/>
              </a:lnSpc>
              <a:spcAft>
                <a:spcPts val="0"/>
              </a:spcAft>
            </a:pPr>
            <a:r>
              <a:rPr lang="en-IN" dirty="0"/>
              <a:t> </a:t>
            </a:r>
          </a:p>
          <a:p>
            <a:pPr algn="just">
              <a:lnSpc>
                <a:spcPct val="107000"/>
              </a:lnSpc>
              <a:spcAft>
                <a:spcPts val="0"/>
              </a:spcAft>
            </a:pPr>
            <a:r>
              <a:rPr lang="en-IN" dirty="0"/>
              <a:t>*** It is known that the nature and specificities of reactions of metal–ligand complexes depend greatly on the properties of both the metal and chelating ligands. As a result, the strength of the coordination bond and the related ease of ligand substitution </a:t>
            </a:r>
            <a:r>
              <a:rPr lang="en-IN" dirty="0" smtClean="0"/>
              <a:t>can be </a:t>
            </a:r>
            <a:r>
              <a:rPr lang="en-IN" dirty="0"/>
              <a:t>easily tuned using specific ligands. </a:t>
            </a:r>
          </a:p>
          <a:p>
            <a:pPr>
              <a:lnSpc>
                <a:spcPct val="107000"/>
              </a:lnSpc>
              <a:spcAft>
                <a:spcPts val="0"/>
              </a:spcAft>
            </a:pPr>
            <a:r>
              <a:rPr lang="en-IN" dirty="0"/>
              <a:t> </a:t>
            </a:r>
          </a:p>
          <a:p>
            <a:pPr>
              <a:lnSpc>
                <a:spcPct val="107000"/>
              </a:lnSpc>
              <a:spcAft>
                <a:spcPts val="0"/>
              </a:spcAft>
            </a:pPr>
            <a:r>
              <a:rPr lang="en-IN" dirty="0"/>
              <a:t>***Studies would be aimed at developing a new approach for conjugating QDs and MNPs.</a:t>
            </a:r>
          </a:p>
          <a:p>
            <a:pPr algn="just">
              <a:lnSpc>
                <a:spcPct val="107000"/>
              </a:lnSpc>
              <a:spcAft>
                <a:spcPts val="0"/>
              </a:spcAft>
            </a:pPr>
            <a:endParaRPr lang="en-IN" dirty="0"/>
          </a:p>
          <a:p>
            <a:pPr algn="just">
              <a:lnSpc>
                <a:spcPct val="107000"/>
              </a:lnSpc>
              <a:spcAft>
                <a:spcPts val="0"/>
              </a:spcAft>
            </a:pPr>
            <a:r>
              <a:rPr lang="en-IN" dirty="0"/>
              <a:t>Studies have  used </a:t>
            </a:r>
            <a:r>
              <a:rPr lang="en-IN" dirty="0" err="1"/>
              <a:t>cis-dichlorobis</a:t>
            </a:r>
            <a:r>
              <a:rPr lang="en-IN" dirty="0"/>
              <a:t>-(</a:t>
            </a:r>
            <a:r>
              <a:rPr lang="en-IN" dirty="0" err="1"/>
              <a:t>dimethylsulfoxide</a:t>
            </a:r>
            <a:r>
              <a:rPr lang="en-IN" dirty="0"/>
              <a:t>)-platinum(II) (</a:t>
            </a:r>
            <a:r>
              <a:rPr lang="en-IN" dirty="0" err="1"/>
              <a:t>cis-PtII</a:t>
            </a:r>
            <a:r>
              <a:rPr lang="en-IN" dirty="0"/>
              <a:t>(DMSO)2Cl2), which contains a weakly bonded DMSO ligand that serves as a leaving group in a substitution reaction with a diamine, forming a (diamine)-QD–PtCl2 complex. The key proposal is that the N7 nitrogen of guanine bases in DNA </a:t>
            </a:r>
            <a:r>
              <a:rPr lang="en-IN" dirty="0" err="1"/>
              <a:t>linkedMNPs</a:t>
            </a:r>
            <a:r>
              <a:rPr lang="en-IN" dirty="0"/>
              <a:t> would then substitute for the chloride ligands in the resulting complex to form a QD–Pt(II)–MNP–DNA </a:t>
            </a:r>
            <a:r>
              <a:rPr lang="en-IN" dirty="0" err="1"/>
              <a:t>nanoconjugate</a:t>
            </a:r>
            <a:r>
              <a:rPr lang="en-IN" dirty="0"/>
              <a:t>.</a:t>
            </a:r>
          </a:p>
          <a:p>
            <a:pPr>
              <a:lnSpc>
                <a:spcPct val="107000"/>
              </a:lnSpc>
              <a:spcAft>
                <a:spcPts val="0"/>
              </a:spcAft>
            </a:pPr>
            <a:r>
              <a:rPr lang="en-IN" dirty="0">
                <a:solidFill>
                  <a:srgbClr val="000000"/>
                </a:solidFill>
                <a:latin typeface="Times New Roman" panose="02020603050405020304" pitchFamily="18" charset="0"/>
                <a:ea typeface="Calibri" panose="020F0502020204030204" pitchFamily="34" charset="0"/>
                <a:cs typeface="Gautami" panose="020B0502040204020203" pitchFamily="34" charset="0"/>
              </a:rPr>
              <a:t> </a:t>
            </a:r>
            <a:endParaRPr lang="en-IN" sz="1600" dirty="0">
              <a:latin typeface="Calibri" panose="020F0502020204030204" pitchFamily="34" charset="0"/>
              <a:ea typeface="Calibri" panose="020F0502020204030204" pitchFamily="34" charset="0"/>
              <a:cs typeface="Gautami" panose="020B0502040204020203" pitchFamily="34" charset="0"/>
            </a:endParaRPr>
          </a:p>
          <a:p>
            <a:pPr>
              <a:lnSpc>
                <a:spcPct val="107000"/>
              </a:lnSpc>
              <a:spcAft>
                <a:spcPts val="0"/>
              </a:spcAft>
            </a:pPr>
            <a:r>
              <a:rPr lang="en-IN" b="1" dirty="0">
                <a:solidFill>
                  <a:srgbClr val="000000"/>
                </a:solidFill>
                <a:latin typeface="Times New Roman" panose="02020603050405020304" pitchFamily="18" charset="0"/>
                <a:ea typeface="Calibri" panose="020F0502020204030204" pitchFamily="34" charset="0"/>
                <a:cs typeface="Gautami" panose="020B0502040204020203" pitchFamily="34" charset="0"/>
              </a:rPr>
              <a:t> </a:t>
            </a:r>
            <a:endParaRPr lang="en-IN" sz="1600" dirty="0">
              <a:latin typeface="Calibri" panose="020F0502020204030204" pitchFamily="34" charset="0"/>
              <a:ea typeface="Calibri" panose="020F0502020204030204" pitchFamily="34" charset="0"/>
              <a:cs typeface="Gautami" panose="020B0502040204020203" pitchFamily="34" charset="0"/>
            </a:endParaRPr>
          </a:p>
          <a:p>
            <a:pPr>
              <a:lnSpc>
                <a:spcPct val="107000"/>
              </a:lnSpc>
              <a:spcAft>
                <a:spcPts val="0"/>
              </a:spcAft>
            </a:pPr>
            <a:r>
              <a:rPr lang="en-IN" dirty="0">
                <a:solidFill>
                  <a:srgbClr val="000000"/>
                </a:solidFill>
                <a:latin typeface="AdvOT999035f4"/>
                <a:ea typeface="Calibri" panose="020F0502020204030204" pitchFamily="34" charset="0"/>
                <a:cs typeface="AdvOT999035f4"/>
              </a:rPr>
              <a:t> </a:t>
            </a:r>
            <a:endParaRPr lang="en-IN" sz="1600" dirty="0">
              <a:effectLst/>
              <a:latin typeface="Calibri" panose="020F0502020204030204" pitchFamily="34" charset="0"/>
              <a:ea typeface="Calibri" panose="020F0502020204030204" pitchFamily="34" charset="0"/>
              <a:cs typeface="Gautami" panose="020B0502040204020203" pitchFamily="34" charset="0"/>
            </a:endParaRPr>
          </a:p>
        </p:txBody>
      </p:sp>
    </p:spTree>
    <p:extLst>
      <p:ext uri="{BB962C8B-B14F-4D97-AF65-F5344CB8AC3E}">
        <p14:creationId xmlns="" xmlns:p14="http://schemas.microsoft.com/office/powerpoint/2010/main" val="1690756691"/>
      </p:ext>
    </p:extLst>
  </p:cSld>
  <p:clrMapOvr>
    <a:masterClrMapping/>
  </p:clrMapOvr>
  <p:transition spd="slow">
    <p:sndAc>
      <p:stSnd>
        <p:snd r:embed="rId2" name="explode.wav"/>
      </p:stSnd>
    </p:sndAc>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4425" y="381000"/>
            <a:ext cx="9689563" cy="3454920"/>
          </a:xfrm>
          <a:prstGeom prst="rect">
            <a:avLst/>
          </a:prstGeom>
        </p:spPr>
        <p:txBody>
          <a:bodyPr wrap="square">
            <a:spAutoFit/>
          </a:bodyPr>
          <a:lstStyle/>
          <a:p>
            <a:pPr>
              <a:lnSpc>
                <a:spcPct val="107000"/>
              </a:lnSpc>
              <a:spcAft>
                <a:spcPts val="0"/>
              </a:spcAft>
            </a:pPr>
            <a:r>
              <a:rPr lang="en-IN" b="1" dirty="0"/>
              <a:t>Synthesis of </a:t>
            </a:r>
            <a:r>
              <a:rPr lang="en-IN" b="1" dirty="0" err="1"/>
              <a:t>Porphyrin−CdSe</a:t>
            </a:r>
            <a:r>
              <a:rPr lang="en-IN" b="1" dirty="0"/>
              <a:t> Quantum Dot Assemblies: Controlling Ligand Binding by Substituent Effects</a:t>
            </a:r>
          </a:p>
          <a:p>
            <a:pPr>
              <a:lnSpc>
                <a:spcPct val="107000"/>
              </a:lnSpc>
              <a:spcAft>
                <a:spcPts val="800"/>
              </a:spcAft>
            </a:pPr>
            <a:r>
              <a:rPr lang="en-IN" dirty="0"/>
              <a:t> </a:t>
            </a:r>
          </a:p>
          <a:p>
            <a:pPr>
              <a:lnSpc>
                <a:spcPct val="107000"/>
              </a:lnSpc>
              <a:spcAft>
                <a:spcPts val="0"/>
              </a:spcAft>
            </a:pPr>
            <a:r>
              <a:rPr lang="en-IN" dirty="0"/>
              <a:t>Cadmium selenide quantum dots of 2.2−2.3 nm diameter were prepared by phosphorus-free methods using </a:t>
            </a:r>
            <a:r>
              <a:rPr lang="en-IN" dirty="0" smtClean="0"/>
              <a:t>oleic acid </a:t>
            </a:r>
            <a:r>
              <a:rPr lang="en-IN" dirty="0"/>
              <a:t>as stabilizing surface ligand. Ligand exchange monitored quantitatively by 1H NMR spectroscopy gave an estimate of 30−</a:t>
            </a:r>
            <a:r>
              <a:rPr lang="en-IN" dirty="0" smtClean="0"/>
              <a:t>38 </a:t>
            </a:r>
            <a:r>
              <a:rPr lang="en-IN" dirty="0" err="1" smtClean="0"/>
              <a:t>monodentate</a:t>
            </a:r>
            <a:r>
              <a:rPr lang="en-IN" dirty="0" smtClean="0"/>
              <a:t> </a:t>
            </a:r>
            <a:r>
              <a:rPr lang="en-IN" dirty="0"/>
              <a:t>ligands per nanocrystal, with a ligand density of 1.8−2.3 nm−2. The extent of ligand exchange with </a:t>
            </a:r>
            <a:r>
              <a:rPr lang="en-IN" dirty="0" err="1" smtClean="0"/>
              <a:t>macrocycles</a:t>
            </a:r>
            <a:r>
              <a:rPr lang="en-IN" dirty="0" smtClean="0"/>
              <a:t> carrying </a:t>
            </a:r>
            <a:r>
              <a:rPr lang="en-IN" dirty="0"/>
              <a:t>one or more functional groups was investigated, with the aim of producing nanocrystal−macrocycle conjugates with </a:t>
            </a:r>
            <a:r>
              <a:rPr lang="en-IN" dirty="0" smtClean="0"/>
              <a:t>a limited </a:t>
            </a:r>
            <a:r>
              <a:rPr lang="en-IN" dirty="0"/>
              <a:t>number of </a:t>
            </a:r>
            <a:r>
              <a:rPr lang="en-IN" dirty="0" err="1"/>
              <a:t>coligands</a:t>
            </a:r>
            <a:r>
              <a:rPr lang="en-IN" dirty="0"/>
              <a:t>. Metal-free porphyrins are able to sequester the Cd2+ ions from the Cd(</a:t>
            </a:r>
            <a:r>
              <a:rPr lang="en-IN" dirty="0" err="1"/>
              <a:t>oleate</a:t>
            </a:r>
            <a:r>
              <a:rPr lang="en-IN" dirty="0"/>
              <a:t>)2 outer layer of </a:t>
            </a:r>
            <a:r>
              <a:rPr lang="en-IN" dirty="0" smtClean="0"/>
              <a:t>the </a:t>
            </a:r>
            <a:r>
              <a:rPr lang="en-IN" dirty="0" err="1" smtClean="0"/>
              <a:t>nanocrystals</a:t>
            </a:r>
            <a:r>
              <a:rPr lang="en-IN" dirty="0"/>
              <a:t>. Zinc porphyrin complexes carrying one carboxylate function displace </a:t>
            </a:r>
            <a:r>
              <a:rPr lang="en-IN" dirty="0" err="1"/>
              <a:t>oleate</a:t>
            </a:r>
            <a:r>
              <a:rPr lang="en-IN" dirty="0"/>
              <a:t> efficiently to give </a:t>
            </a:r>
            <a:r>
              <a:rPr lang="en-IN" dirty="0" err="1" smtClean="0"/>
              <a:t>porphyrin</a:t>
            </a:r>
            <a:r>
              <a:rPr lang="en-IN" dirty="0" smtClean="0"/>
              <a:t>/</a:t>
            </a:r>
            <a:r>
              <a:rPr lang="en-IN" dirty="0" err="1" smtClean="0"/>
              <a:t>CdSe</a:t>
            </a:r>
            <a:r>
              <a:rPr lang="en-IN" dirty="0" smtClean="0"/>
              <a:t> composites </a:t>
            </a:r>
            <a:r>
              <a:rPr lang="en-IN" dirty="0"/>
              <a:t>with porphyrins stacked upright on the crystal surface. </a:t>
            </a:r>
          </a:p>
        </p:txBody>
      </p:sp>
    </p:spTree>
    <p:extLst>
      <p:ext uri="{BB962C8B-B14F-4D97-AF65-F5344CB8AC3E}">
        <p14:creationId xmlns="" xmlns:p14="http://schemas.microsoft.com/office/powerpoint/2010/main" val="3526109409"/>
      </p:ext>
    </p:extLst>
  </p:cSld>
  <p:clrMapOvr>
    <a:masterClrMapping/>
  </p:clrMapOvr>
  <p:transition spd="slow">
    <p:sndAc>
      <p:stSnd>
        <p:snd r:embed="rId2" name="explode.wav"/>
      </p:stSnd>
    </p:sndAc>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4425" y="381000"/>
            <a:ext cx="9611422" cy="5335691"/>
          </a:xfrm>
          <a:prstGeom prst="rect">
            <a:avLst/>
          </a:prstGeom>
        </p:spPr>
        <p:txBody>
          <a:bodyPr wrap="square">
            <a:spAutoFit/>
          </a:bodyPr>
          <a:lstStyle/>
          <a:p>
            <a:pPr>
              <a:lnSpc>
                <a:spcPct val="107000"/>
              </a:lnSpc>
              <a:spcAft>
                <a:spcPts val="0"/>
              </a:spcAft>
            </a:pPr>
            <a:r>
              <a:rPr lang="en-IN" dirty="0"/>
              <a:t>Porphyrins with four potential ligating sites are able to bind </a:t>
            </a:r>
            <a:r>
              <a:rPr lang="en-IN" dirty="0" smtClean="0"/>
              <a:t>to the </a:t>
            </a:r>
            <a:r>
              <a:rPr lang="en-IN" dirty="0"/>
              <a:t>crystal surface only if the donors are at the end of sufficiently long and flexible tethers. High-dilution methods allowed </a:t>
            </a:r>
            <a:r>
              <a:rPr lang="en-IN" dirty="0" smtClean="0"/>
              <a:t>the synthesis </a:t>
            </a:r>
            <a:r>
              <a:rPr lang="en-IN" dirty="0"/>
              <a:t>and isolation of well-defined composites of composition [</a:t>
            </a:r>
            <a:r>
              <a:rPr lang="en-IN" dirty="0" err="1"/>
              <a:t>CdSe</a:t>
            </a:r>
            <a:r>
              <a:rPr lang="en-IN" dirty="0"/>
              <a:t>{porphyrin}2], where porphyrin = </a:t>
            </a:r>
            <a:r>
              <a:rPr lang="en-IN" dirty="0" smtClean="0"/>
              <a:t>5,10,15,20-tetrakis{3- (</a:t>
            </a:r>
            <a:r>
              <a:rPr lang="en-IN" dirty="0" err="1"/>
              <a:t>carboxy</a:t>
            </a:r>
            <a:r>
              <a:rPr lang="en-IN" dirty="0"/>
              <a:t>-n-</a:t>
            </a:r>
            <a:r>
              <a:rPr lang="en-IN" dirty="0" err="1"/>
              <a:t>alkyloxy</a:t>
            </a:r>
            <a:r>
              <a:rPr lang="en-IN" dirty="0"/>
              <a:t>)phenyl}</a:t>
            </a:r>
            <a:r>
              <a:rPr lang="en-IN" dirty="0" err="1"/>
              <a:t>porphyrinato</a:t>
            </a:r>
            <a:r>
              <a:rPr lang="en-IN" dirty="0"/>
              <a:t> zinc (n = 5 or 10) and 5,10,15,20-tetrakis{3-(11-undecenyloxythiol)phenyl}-</a:t>
            </a:r>
          </a:p>
          <a:p>
            <a:pPr>
              <a:lnSpc>
                <a:spcPct val="107000"/>
              </a:lnSpc>
              <a:spcAft>
                <a:spcPts val="800"/>
              </a:spcAft>
            </a:pPr>
            <a:r>
              <a:rPr lang="en-IN" dirty="0" err="1"/>
              <a:t>porphyrinato</a:t>
            </a:r>
            <a:r>
              <a:rPr lang="en-IN" dirty="0"/>
              <a:t> zinc. Comparison</a:t>
            </a:r>
          </a:p>
          <a:p>
            <a:pPr>
              <a:lnSpc>
                <a:spcPct val="107000"/>
              </a:lnSpc>
              <a:spcAft>
                <a:spcPts val="800"/>
              </a:spcAft>
            </a:pPr>
            <a:r>
              <a:rPr lang="en-IN" dirty="0"/>
              <a:t> </a:t>
            </a:r>
          </a:p>
          <a:p>
            <a:pPr>
              <a:lnSpc>
                <a:spcPct val="107000"/>
              </a:lnSpc>
              <a:spcAft>
                <a:spcPts val="0"/>
              </a:spcAft>
            </a:pPr>
            <a:r>
              <a:rPr lang="en-IN" dirty="0"/>
              <a:t>The arrangement of </a:t>
            </a:r>
            <a:r>
              <a:rPr lang="en-IN" dirty="0" err="1"/>
              <a:t>nanosized</a:t>
            </a:r>
            <a:r>
              <a:rPr lang="en-IN" dirty="0"/>
              <a:t> objects into more </a:t>
            </a:r>
            <a:r>
              <a:rPr lang="en-IN" dirty="0" smtClean="0"/>
              <a:t>complex structures </a:t>
            </a:r>
            <a:r>
              <a:rPr lang="en-IN" dirty="0"/>
              <a:t>remains a challenging target.1−3 One of </a:t>
            </a:r>
            <a:r>
              <a:rPr lang="en-IN" dirty="0" smtClean="0"/>
              <a:t>the preconditions </a:t>
            </a:r>
            <a:r>
              <a:rPr lang="en-IN" dirty="0"/>
              <a:t>for such higher level organization is </a:t>
            </a:r>
            <a:r>
              <a:rPr lang="en-IN" dirty="0" smtClean="0"/>
              <a:t>the introduction </a:t>
            </a:r>
            <a:r>
              <a:rPr lang="en-IN" dirty="0"/>
              <a:t>of a limited number of attachment points. </a:t>
            </a:r>
            <a:r>
              <a:rPr lang="en-IN" dirty="0" smtClean="0"/>
              <a:t>This offers </a:t>
            </a:r>
            <a:r>
              <a:rPr lang="en-IN" dirty="0"/>
              <a:t>the opportunity to link up spherical nanoparticles </a:t>
            </a:r>
            <a:r>
              <a:rPr lang="en-IN" dirty="0" smtClean="0"/>
              <a:t>using covalent </a:t>
            </a:r>
            <a:r>
              <a:rPr lang="en-IN" dirty="0"/>
              <a:t>bonds or specific donor−acceptor interactions </a:t>
            </a:r>
            <a:r>
              <a:rPr lang="en-IN" dirty="0" smtClean="0"/>
              <a:t>to generate</a:t>
            </a:r>
            <a:r>
              <a:rPr lang="en-IN" dirty="0"/>
              <a:t>, for example, divalent4 or trivalent nanoparticles </a:t>
            </a:r>
            <a:r>
              <a:rPr lang="en-IN" dirty="0" smtClean="0"/>
              <a:t>that can </a:t>
            </a:r>
            <a:r>
              <a:rPr lang="en-IN" dirty="0"/>
              <a:t>be the building blocks for linear or branched arrangements</a:t>
            </a:r>
            <a:r>
              <a:rPr lang="en-IN" dirty="0" smtClean="0"/>
              <a:t>.</a:t>
            </a:r>
          </a:p>
          <a:p>
            <a:pPr>
              <a:lnSpc>
                <a:spcPct val="107000"/>
              </a:lnSpc>
              <a:spcAft>
                <a:spcPts val="0"/>
              </a:spcAft>
            </a:pPr>
            <a:endParaRPr lang="en-IN" dirty="0"/>
          </a:p>
          <a:p>
            <a:pPr>
              <a:lnSpc>
                <a:spcPct val="107000"/>
              </a:lnSpc>
              <a:spcAft>
                <a:spcPts val="0"/>
              </a:spcAft>
            </a:pPr>
            <a:r>
              <a:rPr lang="en-IN" dirty="0"/>
              <a:t>For gold nanoparticles </a:t>
            </a:r>
            <a:r>
              <a:rPr lang="en-IN" dirty="0" err="1"/>
              <a:t>monofunctionalization</a:t>
            </a:r>
            <a:r>
              <a:rPr lang="en-IN" dirty="0"/>
              <a:t> and </a:t>
            </a:r>
            <a:r>
              <a:rPr lang="en-IN" dirty="0" smtClean="0"/>
              <a:t>binary linkers </a:t>
            </a:r>
            <a:r>
              <a:rPr lang="en-IN" dirty="0"/>
              <a:t>have been realized in a number of cases.5</a:t>
            </a:r>
          </a:p>
          <a:p>
            <a:pPr>
              <a:lnSpc>
                <a:spcPct val="107000"/>
              </a:lnSpc>
              <a:spcAft>
                <a:spcPts val="0"/>
              </a:spcAft>
            </a:pPr>
            <a:r>
              <a:rPr lang="en-IN" dirty="0"/>
              <a:t>We were especially interested in the functionalization </a:t>
            </a:r>
            <a:r>
              <a:rPr lang="en-IN" dirty="0" smtClean="0"/>
              <a:t>of colloidal </a:t>
            </a:r>
            <a:r>
              <a:rPr lang="en-IN" dirty="0"/>
              <a:t>semiconductor quantum dots (QDs), in </a:t>
            </a:r>
            <a:r>
              <a:rPr lang="en-IN" dirty="0" smtClean="0"/>
              <a:t>particular </a:t>
            </a:r>
            <a:r>
              <a:rPr lang="en-IN" dirty="0" err="1" smtClean="0"/>
              <a:t>CdSe</a:t>
            </a:r>
            <a:r>
              <a:rPr lang="en-IN" dirty="0"/>
              <a:t>, and were looking for ways of restricting the number </a:t>
            </a:r>
            <a:r>
              <a:rPr lang="en-IN" dirty="0" smtClean="0"/>
              <a:t>of surface </a:t>
            </a:r>
            <a:r>
              <a:rPr lang="en-IN" dirty="0"/>
              <a:t>ligands by macrocyclic attachments, using </a:t>
            </a:r>
            <a:r>
              <a:rPr lang="en-IN" dirty="0" smtClean="0"/>
              <a:t>coordination chemistry </a:t>
            </a:r>
            <a:r>
              <a:rPr lang="en-IN" dirty="0"/>
              <a:t>principles for the construction of stable </a:t>
            </a:r>
            <a:r>
              <a:rPr lang="en-IN" dirty="0" err="1"/>
              <a:t>nanocrystal</a:t>
            </a:r>
            <a:r>
              <a:rPr lang="en-IN" dirty="0" smtClean="0"/>
              <a:t>− organic </a:t>
            </a:r>
            <a:r>
              <a:rPr lang="en-IN" dirty="0"/>
              <a:t>conjugates. The successful functionalization of </a:t>
            </a:r>
            <a:r>
              <a:rPr lang="en-IN" dirty="0" smtClean="0"/>
              <a:t>nanoparticles requires </a:t>
            </a:r>
            <a:r>
              <a:rPr lang="en-IN" dirty="0"/>
              <a:t>an understanding of their surface chemistry.</a:t>
            </a:r>
          </a:p>
        </p:txBody>
      </p:sp>
    </p:spTree>
    <p:extLst>
      <p:ext uri="{BB962C8B-B14F-4D97-AF65-F5344CB8AC3E}">
        <p14:creationId xmlns="" xmlns:p14="http://schemas.microsoft.com/office/powerpoint/2010/main" val="1620655930"/>
      </p:ext>
    </p:extLst>
  </p:cSld>
  <p:clrMapOvr>
    <a:masterClrMapping/>
  </p:clrMapOvr>
  <p:transition spd="slow">
    <p:sndAc>
      <p:stSnd>
        <p:snd r:embed="rId2" name="explode.wav"/>
      </p:stSnd>
    </p:sndAc>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4425" y="533400"/>
            <a:ext cx="9611422" cy="4241418"/>
          </a:xfrm>
          <a:prstGeom prst="rect">
            <a:avLst/>
          </a:prstGeom>
        </p:spPr>
        <p:txBody>
          <a:bodyPr wrap="square">
            <a:spAutoFit/>
          </a:bodyPr>
          <a:lstStyle/>
          <a:p>
            <a:pPr>
              <a:lnSpc>
                <a:spcPct val="107000"/>
              </a:lnSpc>
              <a:spcAft>
                <a:spcPts val="0"/>
              </a:spcAft>
            </a:pPr>
            <a:r>
              <a:rPr lang="en-IN" dirty="0"/>
              <a:t>Semiconductor nanocrystals are stabilized by </a:t>
            </a:r>
            <a:r>
              <a:rPr lang="en-IN" dirty="0" smtClean="0"/>
              <a:t>surfactant-type surface </a:t>
            </a:r>
            <a:r>
              <a:rPr lang="en-IN" dirty="0"/>
              <a:t>ligands which determine the growth rate, stability, </a:t>
            </a:r>
            <a:r>
              <a:rPr lang="en-IN" dirty="0" smtClean="0"/>
              <a:t>and solubility </a:t>
            </a:r>
            <a:r>
              <a:rPr lang="en-IN" dirty="0"/>
              <a:t>of the nanocrystals.6 For example, while </a:t>
            </a:r>
            <a:r>
              <a:rPr lang="en-IN" dirty="0" err="1" smtClean="0"/>
              <a:t>CdSe</a:t>
            </a:r>
            <a:r>
              <a:rPr lang="en-IN" dirty="0" smtClean="0"/>
              <a:t> prepared </a:t>
            </a:r>
            <a:r>
              <a:rPr lang="en-IN" dirty="0"/>
              <a:t>using </a:t>
            </a:r>
            <a:r>
              <a:rPr lang="en-IN" dirty="0" err="1"/>
              <a:t>trioctylphosphine</a:t>
            </a:r>
            <a:r>
              <a:rPr lang="en-IN" dirty="0"/>
              <a:t> (TOP) and </a:t>
            </a:r>
            <a:r>
              <a:rPr lang="en-IN" dirty="0" err="1" smtClean="0"/>
              <a:t>trioctylphosphine</a:t>
            </a:r>
            <a:r>
              <a:rPr lang="en-IN" dirty="0" smtClean="0"/>
              <a:t> oxide </a:t>
            </a:r>
            <a:r>
              <a:rPr lang="en-IN" dirty="0"/>
              <a:t>(TOPO) are frequently represented with a </a:t>
            </a:r>
            <a:r>
              <a:rPr lang="en-IN" dirty="0" smtClean="0"/>
              <a:t>surface coverage </a:t>
            </a:r>
            <a:r>
              <a:rPr lang="en-IN" dirty="0"/>
              <a:t>of TOPO, it is now known that the surface is </a:t>
            </a:r>
            <a:r>
              <a:rPr lang="en-IN" dirty="0" smtClean="0"/>
              <a:t>mainly covered </a:t>
            </a:r>
            <a:r>
              <a:rPr lang="en-IN" dirty="0"/>
              <a:t>by TOP oxidation products, alkyl </a:t>
            </a:r>
            <a:r>
              <a:rPr lang="en-IN" dirty="0" err="1"/>
              <a:t>phosphinates</a:t>
            </a:r>
            <a:r>
              <a:rPr lang="en-IN" dirty="0"/>
              <a:t> </a:t>
            </a:r>
            <a:r>
              <a:rPr lang="en-IN" dirty="0" smtClean="0"/>
              <a:t>and phosphonates,7</a:t>
            </a:r>
            <a:r>
              <a:rPr lang="en-IN" dirty="0"/>
              <a:t>−10 which coordinate to metal surface sites </a:t>
            </a:r>
            <a:r>
              <a:rPr lang="en-IN" dirty="0" smtClean="0"/>
              <a:t>as bridging </a:t>
            </a:r>
            <a:r>
              <a:rPr lang="en-IN" dirty="0"/>
              <a:t>ligands</a:t>
            </a:r>
            <a:r>
              <a:rPr lang="en-IN" dirty="0" smtClean="0"/>
              <a:t>.</a:t>
            </a:r>
          </a:p>
          <a:p>
            <a:pPr>
              <a:lnSpc>
                <a:spcPct val="107000"/>
              </a:lnSpc>
              <a:spcAft>
                <a:spcPts val="0"/>
              </a:spcAft>
            </a:pPr>
            <a:endParaRPr lang="en-IN" dirty="0" smtClean="0"/>
          </a:p>
          <a:p>
            <a:pPr>
              <a:lnSpc>
                <a:spcPct val="107000"/>
              </a:lnSpc>
              <a:spcAft>
                <a:spcPts val="0"/>
              </a:spcAft>
            </a:pPr>
            <a:r>
              <a:rPr lang="en-IN" dirty="0" smtClean="0"/>
              <a:t>11 </a:t>
            </a:r>
            <a:r>
              <a:rPr lang="en-IN" dirty="0"/>
              <a:t>As such they can be difficult to displace </a:t>
            </a:r>
            <a:r>
              <a:rPr lang="en-IN" dirty="0" smtClean="0"/>
              <a:t>in ligand </a:t>
            </a:r>
            <a:r>
              <a:rPr lang="en-IN" dirty="0"/>
              <a:t>exchange reactions</a:t>
            </a:r>
            <a:r>
              <a:rPr lang="en-IN" dirty="0" smtClean="0"/>
              <a:t>.</a:t>
            </a:r>
          </a:p>
          <a:p>
            <a:pPr>
              <a:lnSpc>
                <a:spcPct val="107000"/>
              </a:lnSpc>
              <a:spcAft>
                <a:spcPts val="0"/>
              </a:spcAft>
            </a:pPr>
            <a:endParaRPr lang="en-IN" dirty="0" smtClean="0"/>
          </a:p>
          <a:p>
            <a:pPr>
              <a:lnSpc>
                <a:spcPct val="107000"/>
              </a:lnSpc>
              <a:spcAft>
                <a:spcPts val="0"/>
              </a:spcAft>
            </a:pPr>
            <a:r>
              <a:rPr lang="en-IN" dirty="0" smtClean="0"/>
              <a:t>11</a:t>
            </a:r>
            <a:r>
              <a:rPr lang="en-IN" dirty="0"/>
              <a:t>−</a:t>
            </a:r>
            <a:r>
              <a:rPr lang="en-IN" dirty="0" smtClean="0"/>
              <a:t>13 </a:t>
            </a:r>
            <a:r>
              <a:rPr lang="en-IN" dirty="0" err="1" smtClean="0"/>
              <a:t>Nanocrystals</a:t>
            </a:r>
            <a:r>
              <a:rPr lang="en-IN" dirty="0" smtClean="0"/>
              <a:t> </a:t>
            </a:r>
            <a:r>
              <a:rPr lang="en-IN" dirty="0"/>
              <a:t>prepared under phosphorus-free </a:t>
            </a:r>
            <a:r>
              <a:rPr lang="en-IN" dirty="0" smtClean="0"/>
              <a:t>conditions using </a:t>
            </a:r>
            <a:r>
              <a:rPr lang="en-IN" dirty="0"/>
              <a:t>long-chain carboxylic acids such as stearic or oleic acid </a:t>
            </a:r>
            <a:r>
              <a:rPr lang="en-IN" dirty="0" smtClean="0"/>
              <a:t>are stabilized </a:t>
            </a:r>
            <a:r>
              <a:rPr lang="en-IN" dirty="0"/>
              <a:t>by a layer of metal carboxylate</a:t>
            </a:r>
            <a:r>
              <a:rPr lang="en-IN" dirty="0" smtClean="0"/>
              <a:t>.</a:t>
            </a:r>
          </a:p>
          <a:p>
            <a:pPr>
              <a:lnSpc>
                <a:spcPct val="107000"/>
              </a:lnSpc>
              <a:spcAft>
                <a:spcPts val="0"/>
              </a:spcAft>
            </a:pPr>
            <a:endParaRPr lang="en-IN" dirty="0" smtClean="0"/>
          </a:p>
          <a:p>
            <a:pPr>
              <a:lnSpc>
                <a:spcPct val="107000"/>
              </a:lnSpc>
              <a:spcAft>
                <a:spcPts val="0"/>
              </a:spcAft>
            </a:pPr>
            <a:r>
              <a:rPr lang="en-IN" dirty="0" smtClean="0"/>
              <a:t>14 </a:t>
            </a:r>
            <a:r>
              <a:rPr lang="en-IN" dirty="0"/>
              <a:t>The nature of </a:t>
            </a:r>
            <a:r>
              <a:rPr lang="en-IN" dirty="0" smtClean="0"/>
              <a:t>ligand binding </a:t>
            </a:r>
            <a:r>
              <a:rPr lang="en-IN" dirty="0"/>
              <a:t>has been explored mainly by NMR </a:t>
            </a:r>
            <a:r>
              <a:rPr lang="en-IN" dirty="0" smtClean="0"/>
              <a:t>spectroscopy,15,16 as </a:t>
            </a:r>
            <a:r>
              <a:rPr lang="en-IN" dirty="0"/>
              <a:t>well as luminescence17 and isotopic labeling18 methods.</a:t>
            </a:r>
          </a:p>
          <a:p>
            <a:pPr>
              <a:lnSpc>
                <a:spcPct val="107000"/>
              </a:lnSpc>
              <a:spcAft>
                <a:spcPts val="800"/>
              </a:spcAft>
            </a:pPr>
            <a:r>
              <a:rPr lang="en-IN" dirty="0">
                <a:latin typeface="Times New Roman" panose="02020603050405020304" pitchFamily="18" charset="0"/>
                <a:ea typeface="Calibri" panose="020F0502020204030204" pitchFamily="34" charset="0"/>
                <a:cs typeface="Gautami" panose="020B0502040204020203" pitchFamily="34" charset="0"/>
              </a:rPr>
              <a:t> </a:t>
            </a:r>
            <a:endParaRPr lang="en-IN" sz="1600" dirty="0">
              <a:effectLst/>
              <a:latin typeface="Calibri" panose="020F0502020204030204" pitchFamily="34" charset="0"/>
              <a:ea typeface="Calibri" panose="020F0502020204030204" pitchFamily="34" charset="0"/>
              <a:cs typeface="Gautami" panose="020B0502040204020203" pitchFamily="34" charset="0"/>
            </a:endParaRPr>
          </a:p>
        </p:txBody>
      </p:sp>
    </p:spTree>
    <p:extLst>
      <p:ext uri="{BB962C8B-B14F-4D97-AF65-F5344CB8AC3E}">
        <p14:creationId xmlns="" xmlns:p14="http://schemas.microsoft.com/office/powerpoint/2010/main" val="3208275522"/>
      </p:ext>
    </p:extLst>
  </p:cSld>
  <p:clrMapOvr>
    <a:masterClrMapping/>
  </p:clrMapOvr>
  <p:transition spd="slow">
    <p:sndAc>
      <p:stSnd>
        <p:snd r:embed="rId2" name="explode.wav"/>
      </p:stSnd>
    </p:sndAc>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8146" y="228601"/>
            <a:ext cx="9371415" cy="6019597"/>
          </a:xfrm>
          <a:prstGeom prst="rect">
            <a:avLst/>
          </a:prstGeom>
        </p:spPr>
        <p:txBody>
          <a:bodyPr wrap="square">
            <a:spAutoFit/>
          </a:bodyPr>
          <a:lstStyle/>
          <a:p>
            <a:pPr>
              <a:lnSpc>
                <a:spcPct val="107000"/>
              </a:lnSpc>
              <a:spcAft>
                <a:spcPts val="0"/>
              </a:spcAft>
            </a:pPr>
            <a:r>
              <a:rPr lang="en-IN" dirty="0"/>
              <a:t>These carboxylate ligand spheres show dynamic </a:t>
            </a:r>
            <a:r>
              <a:rPr lang="en-IN" dirty="0" err="1"/>
              <a:t>behavior</a:t>
            </a:r>
            <a:r>
              <a:rPr lang="en-IN" dirty="0"/>
              <a:t> </a:t>
            </a:r>
            <a:r>
              <a:rPr lang="en-IN" dirty="0" smtClean="0"/>
              <a:t>in solution </a:t>
            </a:r>
            <a:r>
              <a:rPr lang="en-IN" dirty="0"/>
              <a:t>and undergo a multitude of ligand </a:t>
            </a:r>
            <a:r>
              <a:rPr lang="en-IN" dirty="0" smtClean="0"/>
              <a:t>exchange reactions,15,19,20 </a:t>
            </a:r>
            <a:r>
              <a:rPr lang="en-IN" dirty="0"/>
              <a:t>although the preparation of </a:t>
            </a:r>
            <a:r>
              <a:rPr lang="en-IN" dirty="0" err="1" smtClean="0"/>
              <a:t>heteroligated</a:t>
            </a:r>
            <a:r>
              <a:rPr lang="en-IN" dirty="0" smtClean="0"/>
              <a:t> </a:t>
            </a:r>
            <a:r>
              <a:rPr lang="en-IN" dirty="0" err="1" smtClean="0"/>
              <a:t>nanocrystals</a:t>
            </a:r>
            <a:r>
              <a:rPr lang="en-IN" dirty="0" smtClean="0"/>
              <a:t> </a:t>
            </a:r>
            <a:r>
              <a:rPr lang="en-IN" dirty="0"/>
              <a:t>at the synthesis stage has also been </a:t>
            </a:r>
            <a:r>
              <a:rPr lang="en-IN" dirty="0" smtClean="0"/>
              <a:t>reported.</a:t>
            </a:r>
          </a:p>
          <a:p>
            <a:pPr>
              <a:lnSpc>
                <a:spcPct val="107000"/>
              </a:lnSpc>
              <a:spcAft>
                <a:spcPts val="0"/>
              </a:spcAft>
            </a:pPr>
            <a:endParaRPr lang="en-IN" dirty="0"/>
          </a:p>
          <a:p>
            <a:pPr>
              <a:lnSpc>
                <a:spcPct val="107000"/>
              </a:lnSpc>
              <a:spcAft>
                <a:spcPts val="0"/>
              </a:spcAft>
            </a:pPr>
            <a:r>
              <a:rPr lang="en-IN" dirty="0" smtClean="0"/>
              <a:t>21 </a:t>
            </a:r>
            <a:r>
              <a:rPr lang="en-IN" dirty="0" err="1" smtClean="0"/>
              <a:t>Macrocyclic</a:t>
            </a:r>
            <a:r>
              <a:rPr lang="en-IN" dirty="0" smtClean="0"/>
              <a:t> </a:t>
            </a:r>
            <a:r>
              <a:rPr lang="en-IN" dirty="0"/>
              <a:t>compounds with a rigid aromatic </a:t>
            </a:r>
            <a:r>
              <a:rPr lang="en-IN" dirty="0" smtClean="0"/>
              <a:t>framework, such </a:t>
            </a:r>
            <a:r>
              <a:rPr lang="en-IN" dirty="0"/>
              <a:t>as </a:t>
            </a:r>
            <a:r>
              <a:rPr lang="en-IN" dirty="0" err="1"/>
              <a:t>phthalocyanines</a:t>
            </a:r>
            <a:r>
              <a:rPr lang="en-IN" dirty="0"/>
              <a:t>, </a:t>
            </a:r>
            <a:r>
              <a:rPr lang="en-IN" dirty="0" err="1"/>
              <a:t>subphthalocyanines</a:t>
            </a:r>
            <a:r>
              <a:rPr lang="en-IN" dirty="0"/>
              <a:t>, and </a:t>
            </a:r>
            <a:r>
              <a:rPr lang="en-IN" dirty="0" err="1" smtClean="0"/>
              <a:t>porphyrins</a:t>
            </a:r>
            <a:r>
              <a:rPr lang="en-IN" dirty="0" smtClean="0"/>
              <a:t>, are </a:t>
            </a:r>
            <a:r>
              <a:rPr lang="en-IN" dirty="0"/>
              <a:t>synthetically readily accessible and can easily be </a:t>
            </a:r>
            <a:r>
              <a:rPr lang="en-IN" dirty="0" err="1" smtClean="0"/>
              <a:t>derivatized</a:t>
            </a:r>
            <a:r>
              <a:rPr lang="en-IN" dirty="0" smtClean="0"/>
              <a:t> to </a:t>
            </a:r>
            <a:r>
              <a:rPr lang="en-IN" dirty="0"/>
              <a:t>give compounds with a predetermined number of </a:t>
            </a:r>
            <a:r>
              <a:rPr lang="en-IN" dirty="0" smtClean="0"/>
              <a:t>anchor points </a:t>
            </a:r>
            <a:r>
              <a:rPr lang="en-IN" dirty="0"/>
              <a:t>(usually 0−4). Such ligands are expected to bind </a:t>
            </a:r>
            <a:r>
              <a:rPr lang="en-IN" dirty="0" smtClean="0"/>
              <a:t>to </a:t>
            </a:r>
            <a:r>
              <a:rPr lang="en-IN" dirty="0" err="1" smtClean="0"/>
              <a:t>nanocrystal</a:t>
            </a:r>
            <a:r>
              <a:rPr lang="en-IN" dirty="0" smtClean="0"/>
              <a:t> </a:t>
            </a:r>
            <a:r>
              <a:rPr lang="en-IN" dirty="0"/>
              <a:t>surface sites by substitution of the </a:t>
            </a:r>
            <a:r>
              <a:rPr lang="en-IN" dirty="0" smtClean="0"/>
              <a:t>surfactant ligands </a:t>
            </a:r>
            <a:r>
              <a:rPr lang="en-IN" dirty="0"/>
              <a:t>present from the synthesis stage. For a </a:t>
            </a:r>
            <a:r>
              <a:rPr lang="en-IN" dirty="0" smtClean="0"/>
              <a:t>given concentration</a:t>
            </a:r>
            <a:r>
              <a:rPr lang="en-IN" dirty="0"/>
              <a:t>, due to the chelate effect </a:t>
            </a:r>
            <a:r>
              <a:rPr lang="en-IN" dirty="0" err="1"/>
              <a:t>polydentate</a:t>
            </a:r>
            <a:r>
              <a:rPr lang="en-IN" dirty="0"/>
              <a:t> </a:t>
            </a:r>
            <a:r>
              <a:rPr lang="en-IN" dirty="0" smtClean="0"/>
              <a:t>ligands should </a:t>
            </a:r>
            <a:r>
              <a:rPr lang="en-IN" dirty="0"/>
              <a:t>bind to the surface of a nanocrystal significantly </a:t>
            </a:r>
            <a:r>
              <a:rPr lang="en-IN" dirty="0" smtClean="0"/>
              <a:t>more strongly </a:t>
            </a:r>
            <a:r>
              <a:rPr lang="en-IN" dirty="0"/>
              <a:t>than </a:t>
            </a:r>
            <a:r>
              <a:rPr lang="en-IN" dirty="0" err="1"/>
              <a:t>monodentate</a:t>
            </a:r>
            <a:r>
              <a:rPr lang="en-IN" dirty="0"/>
              <a:t> ligands. In continuation of </a:t>
            </a:r>
            <a:r>
              <a:rPr lang="en-IN" dirty="0" smtClean="0"/>
              <a:t>our synthetic </a:t>
            </a:r>
            <a:r>
              <a:rPr lang="en-IN" dirty="0"/>
              <a:t>and structural investigations of </a:t>
            </a:r>
            <a:r>
              <a:rPr lang="en-IN" dirty="0" err="1"/>
              <a:t>porphyrin</a:t>
            </a:r>
            <a:r>
              <a:rPr lang="en-IN" dirty="0"/>
              <a:t> </a:t>
            </a:r>
            <a:r>
              <a:rPr lang="en-IN" dirty="0" smtClean="0"/>
              <a:t>and </a:t>
            </a:r>
            <a:r>
              <a:rPr lang="en-IN" dirty="0" err="1" smtClean="0"/>
              <a:t>phthalocyanine</a:t>
            </a:r>
            <a:r>
              <a:rPr lang="en-IN" dirty="0" smtClean="0"/>
              <a:t> </a:t>
            </a:r>
            <a:r>
              <a:rPr lang="en-IN" dirty="0"/>
              <a:t>systems</a:t>
            </a:r>
            <a:r>
              <a:rPr lang="en-IN" dirty="0" smtClean="0"/>
              <a:t>, 22 </a:t>
            </a:r>
            <a:r>
              <a:rPr lang="en-IN" dirty="0"/>
              <a:t>we decided to focus on ligands </a:t>
            </a:r>
            <a:r>
              <a:rPr lang="en-IN" dirty="0" smtClean="0"/>
              <a:t>of types </a:t>
            </a:r>
            <a:r>
              <a:rPr lang="en-IN" dirty="0"/>
              <a:t>I−IV for the present study (Chart 1). </a:t>
            </a:r>
            <a:r>
              <a:rPr lang="en-IN" dirty="0" err="1" smtClean="0"/>
              <a:t>Subphthalocyanines</a:t>
            </a:r>
            <a:r>
              <a:rPr lang="en-IN" dirty="0" smtClean="0"/>
              <a:t> I </a:t>
            </a:r>
            <a:r>
              <a:rPr lang="en-IN" dirty="0"/>
              <a:t>possess a cup-shaped structure,23 which suggested a</a:t>
            </a:r>
          </a:p>
          <a:p>
            <a:pPr>
              <a:lnSpc>
                <a:spcPct val="107000"/>
              </a:lnSpc>
              <a:spcAft>
                <a:spcPts val="0"/>
              </a:spcAft>
            </a:pPr>
            <a:r>
              <a:rPr lang="en-IN" dirty="0"/>
              <a:t>good geometric match with nanocrystals with diameters in </a:t>
            </a:r>
            <a:r>
              <a:rPr lang="en-IN" dirty="0" smtClean="0"/>
              <a:t>the 2</a:t>
            </a:r>
            <a:r>
              <a:rPr lang="en-IN" dirty="0"/>
              <a:t>−3 nm range; in addition they contain a functional </a:t>
            </a:r>
            <a:r>
              <a:rPr lang="en-IN" dirty="0" smtClean="0"/>
              <a:t>group perpendicular </a:t>
            </a:r>
            <a:r>
              <a:rPr lang="en-IN" dirty="0"/>
              <a:t>to the macrocyclic core which offers </a:t>
            </a:r>
            <a:r>
              <a:rPr lang="en-IN" dirty="0" smtClean="0"/>
              <a:t>the possibility </a:t>
            </a:r>
            <a:r>
              <a:rPr lang="en-IN" dirty="0"/>
              <a:t>of connecting to other ligand-decorated </a:t>
            </a:r>
            <a:r>
              <a:rPr lang="en-IN" dirty="0" smtClean="0"/>
              <a:t>nanoparticles by </a:t>
            </a:r>
            <a:r>
              <a:rPr lang="en-IN" dirty="0"/>
              <a:t>covalent bonds. Porphyrins of type II would </a:t>
            </a:r>
            <a:r>
              <a:rPr lang="en-IN" dirty="0" smtClean="0"/>
              <a:t>be expected </a:t>
            </a:r>
            <a:r>
              <a:rPr lang="en-IN" dirty="0"/>
              <a:t>to act as </a:t>
            </a:r>
            <a:r>
              <a:rPr lang="en-IN" dirty="0" err="1"/>
              <a:t>monodentate</a:t>
            </a:r>
            <a:r>
              <a:rPr lang="en-IN" dirty="0"/>
              <a:t> ligands oriented </a:t>
            </a:r>
            <a:r>
              <a:rPr lang="en-IN" dirty="0" smtClean="0"/>
              <a:t>perpendicular to </a:t>
            </a:r>
            <a:r>
              <a:rPr lang="en-IN" dirty="0"/>
              <a:t>the nanocrystal surface. On the other hand, although the</a:t>
            </a:r>
          </a:p>
          <a:p>
            <a:pPr>
              <a:lnSpc>
                <a:spcPct val="107000"/>
              </a:lnSpc>
              <a:spcAft>
                <a:spcPts val="0"/>
              </a:spcAft>
            </a:pPr>
            <a:r>
              <a:rPr lang="en-IN" dirty="0"/>
              <a:t>central ring in porphyrins of type III is flattened, there </a:t>
            </a:r>
            <a:r>
              <a:rPr lang="en-IN" dirty="0" smtClean="0"/>
              <a:t>is sufficient </a:t>
            </a:r>
            <a:r>
              <a:rPr lang="en-IN" dirty="0"/>
              <a:t>flexibility both in the ring and in the </a:t>
            </a:r>
            <a:r>
              <a:rPr lang="en-IN" dirty="0" smtClean="0"/>
              <a:t>functionalized substituents </a:t>
            </a:r>
            <a:r>
              <a:rPr lang="en-IN" dirty="0"/>
              <a:t>X to allow these compounds to attach </a:t>
            </a:r>
            <a:r>
              <a:rPr lang="en-IN" dirty="0" smtClean="0"/>
              <a:t>themselves to </a:t>
            </a:r>
            <a:r>
              <a:rPr lang="en-IN" dirty="0"/>
              <a:t>nanocrystals flat-on, i.e., parallel to the crystal </a:t>
            </a:r>
            <a:r>
              <a:rPr lang="en-IN" dirty="0" smtClean="0"/>
              <a:t>surface. Alternatively </a:t>
            </a:r>
            <a:r>
              <a:rPr lang="en-IN" dirty="0"/>
              <a:t>these ligands may adopt a </a:t>
            </a:r>
            <a:r>
              <a:rPr lang="en-IN" dirty="0" smtClean="0"/>
              <a:t>perpendicular orientation </a:t>
            </a:r>
            <a:r>
              <a:rPr lang="en-IN" dirty="0"/>
              <a:t>bridging between two adjacent quantum dots.</a:t>
            </a:r>
          </a:p>
        </p:txBody>
      </p:sp>
    </p:spTree>
    <p:extLst>
      <p:ext uri="{BB962C8B-B14F-4D97-AF65-F5344CB8AC3E}">
        <p14:creationId xmlns="" xmlns:p14="http://schemas.microsoft.com/office/powerpoint/2010/main" val="107604560"/>
      </p:ext>
    </p:extLst>
  </p:cSld>
  <p:clrMapOvr>
    <a:masterClrMapping/>
  </p:clrMapOvr>
  <p:transition spd="slow">
    <p:sndAc>
      <p:stSnd>
        <p:snd r:embed="rId2" name="explode.wav"/>
      </p:stSnd>
    </p:sndAc>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2567" y="304800"/>
            <a:ext cx="9533280" cy="4344010"/>
          </a:xfrm>
          <a:prstGeom prst="rect">
            <a:avLst/>
          </a:prstGeom>
        </p:spPr>
        <p:txBody>
          <a:bodyPr wrap="square">
            <a:spAutoFit/>
          </a:bodyPr>
          <a:lstStyle/>
          <a:p>
            <a:pPr>
              <a:lnSpc>
                <a:spcPct val="107000"/>
              </a:lnSpc>
              <a:spcAft>
                <a:spcPts val="0"/>
              </a:spcAft>
            </a:pPr>
            <a:r>
              <a:rPr lang="en-IN" dirty="0"/>
              <a:t>The structures and properties of the </a:t>
            </a:r>
            <a:r>
              <a:rPr lang="en-IN" dirty="0" err="1"/>
              <a:t>CdSe−</a:t>
            </a:r>
            <a:r>
              <a:rPr lang="en-IN" dirty="0" err="1" smtClean="0"/>
              <a:t>macrocyclic</a:t>
            </a:r>
            <a:r>
              <a:rPr lang="en-IN" dirty="0" smtClean="0"/>
              <a:t> constructs </a:t>
            </a:r>
            <a:r>
              <a:rPr lang="en-IN" dirty="0"/>
              <a:t>have been evaluated using a combination of </a:t>
            </a:r>
            <a:r>
              <a:rPr lang="en-IN" dirty="0" smtClean="0"/>
              <a:t>1H NMR</a:t>
            </a:r>
            <a:r>
              <a:rPr lang="en-IN" dirty="0"/>
              <a:t>, absorption, and fluorescence spectroscopies.</a:t>
            </a:r>
          </a:p>
          <a:p>
            <a:pPr>
              <a:lnSpc>
                <a:spcPct val="107000"/>
              </a:lnSpc>
              <a:spcAft>
                <a:spcPts val="800"/>
              </a:spcAft>
            </a:pPr>
            <a:r>
              <a:rPr lang="en-IN" dirty="0"/>
              <a:t> </a:t>
            </a:r>
          </a:p>
          <a:p>
            <a:pPr>
              <a:lnSpc>
                <a:spcPct val="107000"/>
              </a:lnSpc>
              <a:spcAft>
                <a:spcPts val="0"/>
              </a:spcAft>
            </a:pPr>
            <a:r>
              <a:rPr lang="en-IN" dirty="0" err="1"/>
              <a:t>CdSe</a:t>
            </a:r>
            <a:r>
              <a:rPr lang="en-IN" dirty="0"/>
              <a:t> Nanoparticle Preparation. Although </a:t>
            </a:r>
            <a:r>
              <a:rPr lang="en-IN" dirty="0" err="1"/>
              <a:t>CdSe</a:t>
            </a:r>
            <a:r>
              <a:rPr lang="en-IN" dirty="0"/>
              <a:t> </a:t>
            </a:r>
            <a:r>
              <a:rPr lang="en-IN" dirty="0" smtClean="0"/>
              <a:t>quantum dots </a:t>
            </a:r>
            <a:r>
              <a:rPr lang="en-IN" dirty="0"/>
              <a:t>are frequently synthesized using </a:t>
            </a:r>
            <a:r>
              <a:rPr lang="en-IN" dirty="0" err="1" smtClean="0"/>
              <a:t>rioctylphosphine</a:t>
            </a:r>
            <a:r>
              <a:rPr lang="en-IN" dirty="0" smtClean="0"/>
              <a:t> (TOP</a:t>
            </a:r>
            <a:r>
              <a:rPr lang="en-IN" dirty="0"/>
              <a:t>)/</a:t>
            </a:r>
            <a:r>
              <a:rPr lang="en-IN" dirty="0" err="1"/>
              <a:t>trioctylphosphine</a:t>
            </a:r>
            <a:r>
              <a:rPr lang="en-IN" dirty="0"/>
              <a:t> oxide (TOPO) as </a:t>
            </a:r>
            <a:r>
              <a:rPr lang="en-IN" dirty="0" smtClean="0"/>
              <a:t>coordinating solvent </a:t>
            </a:r>
            <a:r>
              <a:rPr lang="en-IN" dirty="0"/>
              <a:t>and surfactants, as discussed in the Introduction,6−</a:t>
            </a:r>
            <a:r>
              <a:rPr lang="en-IN" dirty="0" smtClean="0"/>
              <a:t>10 the </a:t>
            </a:r>
            <a:r>
              <a:rPr lang="en-IN" dirty="0"/>
              <a:t>surface chemistry of these nanoparticles is not well-defined</a:t>
            </a:r>
            <a:r>
              <a:rPr lang="en-IN" dirty="0" smtClean="0"/>
              <a:t>.</a:t>
            </a:r>
          </a:p>
          <a:p>
            <a:pPr>
              <a:lnSpc>
                <a:spcPct val="107000"/>
              </a:lnSpc>
              <a:spcAft>
                <a:spcPts val="0"/>
              </a:spcAft>
            </a:pPr>
            <a:endParaRPr lang="en-IN" dirty="0"/>
          </a:p>
          <a:p>
            <a:pPr>
              <a:lnSpc>
                <a:spcPct val="107000"/>
              </a:lnSpc>
              <a:spcAft>
                <a:spcPts val="0"/>
              </a:spcAft>
            </a:pPr>
            <a:r>
              <a:rPr lang="en-IN" dirty="0" smtClean="0"/>
              <a:t>We </a:t>
            </a:r>
            <a:r>
              <a:rPr lang="en-IN" dirty="0"/>
              <a:t>therefore </a:t>
            </a:r>
            <a:r>
              <a:rPr lang="en-IN" dirty="0" err="1"/>
              <a:t>favored</a:t>
            </a:r>
            <a:r>
              <a:rPr lang="en-IN" dirty="0"/>
              <a:t> a modified </a:t>
            </a:r>
            <a:r>
              <a:rPr lang="en-IN" dirty="0" err="1"/>
              <a:t>octadecene</a:t>
            </a:r>
            <a:r>
              <a:rPr lang="en-IN" dirty="0"/>
              <a:t> (ODE)/oleic </a:t>
            </a:r>
            <a:r>
              <a:rPr lang="en-IN" dirty="0" smtClean="0"/>
              <a:t>acid (OA</a:t>
            </a:r>
            <a:r>
              <a:rPr lang="en-IN" dirty="0"/>
              <a:t>) method,24,25 especially because there were </a:t>
            </a:r>
            <a:r>
              <a:rPr lang="en-IN" dirty="0" smtClean="0"/>
              <a:t>fewer uncertainties </a:t>
            </a:r>
            <a:r>
              <a:rPr lang="en-IN" dirty="0"/>
              <a:t>concerning the composition of the ligand surface</a:t>
            </a:r>
            <a:r>
              <a:rPr lang="en-IN" dirty="0" smtClean="0"/>
              <a:t>.</a:t>
            </a:r>
          </a:p>
          <a:p>
            <a:pPr>
              <a:lnSpc>
                <a:spcPct val="107000"/>
              </a:lnSpc>
              <a:spcAft>
                <a:spcPts val="0"/>
              </a:spcAft>
            </a:pPr>
            <a:endParaRPr lang="en-IN" dirty="0"/>
          </a:p>
          <a:p>
            <a:pPr>
              <a:lnSpc>
                <a:spcPct val="107000"/>
              </a:lnSpc>
              <a:spcAft>
                <a:spcPts val="0"/>
              </a:spcAft>
            </a:pPr>
            <a:r>
              <a:rPr lang="en-IN" dirty="0"/>
              <a:t>The </a:t>
            </a:r>
            <a:r>
              <a:rPr lang="en-IN" dirty="0" err="1"/>
              <a:t>CdSe</a:t>
            </a:r>
            <a:r>
              <a:rPr lang="en-IN" dirty="0"/>
              <a:t> nanocrystals used in this study were prepared </a:t>
            </a:r>
            <a:r>
              <a:rPr lang="en-IN" dirty="0" smtClean="0"/>
              <a:t>using </a:t>
            </a:r>
            <a:r>
              <a:rPr lang="en-IN" dirty="0" err="1" smtClean="0"/>
              <a:t>CdO</a:t>
            </a:r>
            <a:r>
              <a:rPr lang="en-IN" dirty="0"/>
              <a:t>, oleic acid in </a:t>
            </a:r>
            <a:r>
              <a:rPr lang="en-IN" dirty="0" err="1"/>
              <a:t>octadecene</a:t>
            </a:r>
            <a:r>
              <a:rPr lang="en-IN" dirty="0"/>
              <a:t> (ODE), and Se </a:t>
            </a:r>
            <a:r>
              <a:rPr lang="en-IN" dirty="0" smtClean="0"/>
              <a:t>powder, following </a:t>
            </a:r>
            <a:r>
              <a:rPr lang="en-IN" dirty="0"/>
              <a:t>the method of </a:t>
            </a:r>
            <a:r>
              <a:rPr lang="en-IN" dirty="0" err="1"/>
              <a:t>Jasieniak</a:t>
            </a:r>
            <a:r>
              <a:rPr lang="en-IN" dirty="0"/>
              <a:t> et al</a:t>
            </a:r>
            <a:r>
              <a:rPr lang="en-IN" dirty="0" smtClean="0"/>
              <a:t>. 24 </a:t>
            </a:r>
            <a:r>
              <a:rPr lang="en-IN" dirty="0"/>
              <a:t>This </a:t>
            </a:r>
            <a:r>
              <a:rPr lang="en-IN" dirty="0" smtClean="0"/>
              <a:t>method produced </a:t>
            </a:r>
            <a:r>
              <a:rPr lang="en-IN" dirty="0"/>
              <a:t>highly monodisperse particles, coated </a:t>
            </a:r>
            <a:r>
              <a:rPr lang="en-IN" dirty="0" smtClean="0"/>
              <a:t>exclusively with </a:t>
            </a:r>
            <a:r>
              <a:rPr lang="en-IN" dirty="0" err="1"/>
              <a:t>oleate</a:t>
            </a:r>
            <a:r>
              <a:rPr lang="en-IN" dirty="0"/>
              <a:t> ligands. The particles are readily soluble </a:t>
            </a:r>
            <a:r>
              <a:rPr lang="en-IN" dirty="0" smtClean="0"/>
              <a:t>in chloroform</a:t>
            </a:r>
            <a:r>
              <a:rPr lang="en-IN" dirty="0"/>
              <a:t>, and all ligand exchange reactions described </a:t>
            </a:r>
            <a:r>
              <a:rPr lang="en-IN" dirty="0" smtClean="0"/>
              <a:t>here were </a:t>
            </a:r>
            <a:r>
              <a:rPr lang="en-IN" dirty="0"/>
              <a:t>carried out in that solvent. </a:t>
            </a:r>
          </a:p>
        </p:txBody>
      </p:sp>
    </p:spTree>
    <p:extLst>
      <p:ext uri="{BB962C8B-B14F-4D97-AF65-F5344CB8AC3E}">
        <p14:creationId xmlns="" xmlns:p14="http://schemas.microsoft.com/office/powerpoint/2010/main" val="1466981159"/>
      </p:ext>
    </p:extLst>
  </p:cSld>
  <p:clrMapOvr>
    <a:masterClrMapping/>
  </p:clrMapOvr>
  <p:transition spd="slow">
    <p:sndAc>
      <p:stSnd>
        <p:snd r:embed="rId2" name="explode.wav"/>
      </p:stSnd>
    </p:sndAc>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2567" y="457201"/>
            <a:ext cx="9455138" cy="5130507"/>
          </a:xfrm>
          <a:prstGeom prst="rect">
            <a:avLst/>
          </a:prstGeom>
        </p:spPr>
        <p:txBody>
          <a:bodyPr wrap="square">
            <a:spAutoFit/>
          </a:bodyPr>
          <a:lstStyle/>
          <a:p>
            <a:pPr>
              <a:lnSpc>
                <a:spcPct val="107000"/>
              </a:lnSpc>
              <a:spcAft>
                <a:spcPts val="0"/>
              </a:spcAft>
            </a:pPr>
            <a:r>
              <a:rPr lang="en-IN" dirty="0"/>
              <a:t>The diameter of the nanoparticles (d = ca. 2.2−2.3 nm, confirmed by </a:t>
            </a:r>
            <a:r>
              <a:rPr lang="en-IN" dirty="0" smtClean="0"/>
              <a:t>TEM, Figure </a:t>
            </a:r>
            <a:r>
              <a:rPr lang="en-IN" dirty="0"/>
              <a:t>1b)26 and the solution concentration were </a:t>
            </a:r>
            <a:r>
              <a:rPr lang="en-IN" dirty="0" smtClean="0"/>
              <a:t>calculated from </a:t>
            </a:r>
            <a:r>
              <a:rPr lang="en-IN" dirty="0"/>
              <a:t>the UV absorption maximum using the method by Yu </a:t>
            </a:r>
            <a:r>
              <a:rPr lang="en-IN" dirty="0" smtClean="0"/>
              <a:t>et al.27 </a:t>
            </a:r>
            <a:r>
              <a:rPr lang="en-IN" dirty="0"/>
              <a:t>A fluorescence quantum yield (QY) of ca. 3% </a:t>
            </a:r>
            <a:r>
              <a:rPr lang="en-IN" dirty="0" smtClean="0"/>
              <a:t>was measured </a:t>
            </a:r>
            <a:r>
              <a:rPr lang="en-IN" dirty="0"/>
              <a:t>by a comparative method described by Williams et</a:t>
            </a:r>
          </a:p>
          <a:p>
            <a:pPr>
              <a:lnSpc>
                <a:spcPct val="107000"/>
              </a:lnSpc>
              <a:spcAft>
                <a:spcPts val="0"/>
              </a:spcAft>
            </a:pPr>
            <a:r>
              <a:rPr lang="en-IN" dirty="0"/>
              <a:t>al.28 using quinine </a:t>
            </a:r>
            <a:r>
              <a:rPr lang="en-IN" dirty="0" err="1"/>
              <a:t>sulfate</a:t>
            </a:r>
            <a:r>
              <a:rPr lang="en-IN" dirty="0"/>
              <a:t> in 0.1 N H2SO4 as reference (QY </a:t>
            </a:r>
            <a:r>
              <a:rPr lang="en-IN" dirty="0" smtClean="0"/>
              <a:t>=54.6%).</a:t>
            </a:r>
          </a:p>
          <a:p>
            <a:pPr>
              <a:lnSpc>
                <a:spcPct val="107000"/>
              </a:lnSpc>
              <a:spcAft>
                <a:spcPts val="0"/>
              </a:spcAft>
            </a:pPr>
            <a:endParaRPr lang="en-IN" dirty="0"/>
          </a:p>
          <a:p>
            <a:pPr>
              <a:lnSpc>
                <a:spcPct val="107000"/>
              </a:lnSpc>
              <a:spcAft>
                <a:spcPts val="0"/>
              </a:spcAft>
            </a:pPr>
            <a:r>
              <a:rPr lang="en-IN" dirty="0"/>
              <a:t>Relative Ligand Binding Strength. Oleic acid (</a:t>
            </a:r>
            <a:r>
              <a:rPr lang="en-IN" dirty="0" smtClean="0"/>
              <a:t>octadec-9- </a:t>
            </a:r>
            <a:r>
              <a:rPr lang="en-IN" dirty="0" err="1" smtClean="0"/>
              <a:t>enoic</a:t>
            </a:r>
            <a:r>
              <a:rPr lang="en-IN" dirty="0" smtClean="0"/>
              <a:t> </a:t>
            </a:r>
            <a:r>
              <a:rPr lang="en-IN" dirty="0"/>
              <a:t>acid) possesses a </a:t>
            </a:r>
            <a:r>
              <a:rPr lang="en-IN" dirty="0" err="1"/>
              <a:t>cis-vinylene</a:t>
            </a:r>
            <a:r>
              <a:rPr lang="en-IN" dirty="0"/>
              <a:t> moiety which acts as </a:t>
            </a:r>
            <a:r>
              <a:rPr lang="en-IN" dirty="0" smtClean="0"/>
              <a:t>a convenient </a:t>
            </a:r>
            <a:r>
              <a:rPr lang="en-IN" dirty="0"/>
              <a:t>1H NMR marker. Because of the inhomogeneity </a:t>
            </a:r>
            <a:r>
              <a:rPr lang="en-IN" dirty="0" smtClean="0"/>
              <a:t>of surface </a:t>
            </a:r>
            <a:r>
              <a:rPr lang="en-IN" dirty="0"/>
              <a:t>binding sites and enhanced relaxation times, </a:t>
            </a:r>
            <a:r>
              <a:rPr lang="en-IN" dirty="0" smtClean="0"/>
              <a:t>the </a:t>
            </a:r>
            <a:r>
              <a:rPr lang="en-IN" dirty="0" err="1" smtClean="0"/>
              <a:t>vinylene</a:t>
            </a:r>
            <a:r>
              <a:rPr lang="en-IN" dirty="0" smtClean="0"/>
              <a:t> </a:t>
            </a:r>
            <a:r>
              <a:rPr lang="en-IN" dirty="0"/>
              <a:t>signal of surface-bound </a:t>
            </a:r>
            <a:r>
              <a:rPr lang="en-IN" dirty="0" err="1"/>
              <a:t>oleate</a:t>
            </a:r>
            <a:r>
              <a:rPr lang="en-IN" dirty="0"/>
              <a:t> is broad,15,21 </a:t>
            </a:r>
            <a:r>
              <a:rPr lang="en-IN" dirty="0" smtClean="0"/>
              <a:t>without a </a:t>
            </a:r>
            <a:r>
              <a:rPr lang="en-IN" dirty="0"/>
              <a:t>detectable coupling pattern, but sharpens when </a:t>
            </a:r>
            <a:r>
              <a:rPr lang="en-IN" dirty="0" err="1"/>
              <a:t>oleate</a:t>
            </a:r>
            <a:r>
              <a:rPr lang="en-IN" dirty="0"/>
              <a:t> </a:t>
            </a:r>
            <a:r>
              <a:rPr lang="en-IN" dirty="0" smtClean="0"/>
              <a:t>is released</a:t>
            </a:r>
            <a:r>
              <a:rPr lang="en-IN" dirty="0"/>
              <a:t>. Preliminary qualitative experiments served to establish</a:t>
            </a:r>
          </a:p>
          <a:p>
            <a:pPr>
              <a:lnSpc>
                <a:spcPct val="107000"/>
              </a:lnSpc>
              <a:spcAft>
                <a:spcPts val="0"/>
              </a:spcAft>
            </a:pPr>
            <a:r>
              <a:rPr lang="en-IN" dirty="0"/>
              <a:t>the relative binding preference of carboxylic acids, </a:t>
            </a:r>
            <a:r>
              <a:rPr lang="en-IN" dirty="0" err="1" smtClean="0"/>
              <a:t>phosphonic</a:t>
            </a:r>
            <a:r>
              <a:rPr lang="en-IN" dirty="0" smtClean="0"/>
              <a:t> acids</a:t>
            </a:r>
            <a:r>
              <a:rPr lang="en-IN" dirty="0"/>
              <a:t>, and thiols in our system and showed the </a:t>
            </a:r>
            <a:r>
              <a:rPr lang="en-IN" dirty="0" smtClean="0"/>
              <a:t>sequence.</a:t>
            </a:r>
          </a:p>
          <a:p>
            <a:pPr>
              <a:lnSpc>
                <a:spcPct val="107000"/>
              </a:lnSpc>
              <a:spcAft>
                <a:spcPts val="0"/>
              </a:spcAft>
            </a:pPr>
            <a:r>
              <a:rPr lang="en-IN" dirty="0"/>
              <a:t> </a:t>
            </a:r>
          </a:p>
          <a:p>
            <a:pPr>
              <a:lnSpc>
                <a:spcPct val="107000"/>
              </a:lnSpc>
              <a:spcAft>
                <a:spcPts val="0"/>
              </a:spcAft>
            </a:pPr>
            <a:r>
              <a:rPr lang="en-IN" dirty="0"/>
              <a:t>Number of Ligands per Nanoparticle. The number </a:t>
            </a:r>
            <a:r>
              <a:rPr lang="en-IN" dirty="0" smtClean="0"/>
              <a:t>of </a:t>
            </a:r>
            <a:r>
              <a:rPr lang="en-IN" dirty="0" err="1" smtClean="0"/>
              <a:t>oleate</a:t>
            </a:r>
            <a:r>
              <a:rPr lang="en-IN" dirty="0" smtClean="0"/>
              <a:t> </a:t>
            </a:r>
            <a:r>
              <a:rPr lang="en-IN" dirty="0"/>
              <a:t>ligands per nanoparticle and hence the ligand </a:t>
            </a:r>
            <a:r>
              <a:rPr lang="en-IN" dirty="0" smtClean="0"/>
              <a:t>density was </a:t>
            </a:r>
            <a:r>
              <a:rPr lang="en-IN" dirty="0"/>
              <a:t>evaluated using a combination of UV−vis and 1H </a:t>
            </a:r>
            <a:r>
              <a:rPr lang="en-IN" dirty="0" smtClean="0"/>
              <a:t>NMR spectroscopies</a:t>
            </a:r>
            <a:r>
              <a:rPr lang="en-IN" dirty="0"/>
              <a:t>. The 1H NMR spectrum of the pure </a:t>
            </a:r>
            <a:r>
              <a:rPr lang="en-IN" dirty="0" smtClean="0"/>
              <a:t>nanoparticles shows </a:t>
            </a:r>
            <a:r>
              <a:rPr lang="en-IN" dirty="0"/>
              <a:t>a broad signal at ca. δ 5.3 assigned to the </a:t>
            </a:r>
            <a:r>
              <a:rPr lang="en-IN" dirty="0" err="1" smtClean="0"/>
              <a:t>cis</a:t>
            </a:r>
            <a:r>
              <a:rPr lang="en-IN" dirty="0" smtClean="0"/>
              <a:t>- CH</a:t>
            </a:r>
            <a:r>
              <a:rPr lang="en-IN" dirty="0"/>
              <a:t>CH protons of the bound </a:t>
            </a:r>
            <a:r>
              <a:rPr lang="en-IN" dirty="0" err="1"/>
              <a:t>oleate</a:t>
            </a:r>
            <a:r>
              <a:rPr lang="en-IN" dirty="0"/>
              <a:t> ligands. When </a:t>
            </a:r>
            <a:r>
              <a:rPr lang="en-IN" dirty="0" smtClean="0"/>
              <a:t>attached to </a:t>
            </a:r>
            <a:r>
              <a:rPr lang="en-IN" dirty="0"/>
              <a:t>a solid particle, the resulting slow motion and the </a:t>
            </a:r>
            <a:r>
              <a:rPr lang="en-IN" dirty="0" smtClean="0"/>
              <a:t>diverse chemical </a:t>
            </a:r>
            <a:r>
              <a:rPr lang="en-IN" dirty="0"/>
              <a:t>environments the molecules experience lead </a:t>
            </a:r>
            <a:r>
              <a:rPr lang="en-IN" dirty="0" smtClean="0"/>
              <a:t>to broadening </a:t>
            </a:r>
            <a:r>
              <a:rPr lang="en-IN" dirty="0"/>
              <a:t>of the peaks. </a:t>
            </a:r>
          </a:p>
        </p:txBody>
      </p:sp>
    </p:spTree>
    <p:extLst>
      <p:ext uri="{BB962C8B-B14F-4D97-AF65-F5344CB8AC3E}">
        <p14:creationId xmlns="" xmlns:p14="http://schemas.microsoft.com/office/powerpoint/2010/main" val="1369190469"/>
      </p:ext>
    </p:extLst>
  </p:cSld>
  <p:clrMapOvr>
    <a:masterClrMapping/>
  </p:clrMapOvr>
  <p:transition spd="slow">
    <p:sndAc>
      <p:stSnd>
        <p:snd r:embed="rId2" name="explode.wav"/>
      </p:stSnd>
    </p:sndAc>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4425" y="304800"/>
            <a:ext cx="9611422" cy="3435556"/>
          </a:xfrm>
          <a:prstGeom prst="rect">
            <a:avLst/>
          </a:prstGeom>
        </p:spPr>
        <p:txBody>
          <a:bodyPr wrap="square">
            <a:spAutoFit/>
          </a:bodyPr>
          <a:lstStyle/>
          <a:p>
            <a:pPr>
              <a:lnSpc>
                <a:spcPct val="107000"/>
              </a:lnSpc>
              <a:spcAft>
                <a:spcPts val="0"/>
              </a:spcAft>
            </a:pPr>
            <a:r>
              <a:rPr lang="en-IN" dirty="0"/>
              <a:t>The effect is especially </a:t>
            </a:r>
            <a:r>
              <a:rPr lang="en-IN" dirty="0" smtClean="0"/>
              <a:t>pronounced for </a:t>
            </a:r>
            <a:r>
              <a:rPr lang="en-IN" dirty="0"/>
              <a:t>the atoms closest to the surface whose signals </a:t>
            </a:r>
            <a:r>
              <a:rPr lang="en-IN" dirty="0" smtClean="0"/>
              <a:t>can sometimes </a:t>
            </a:r>
            <a:r>
              <a:rPr lang="en-IN" dirty="0"/>
              <a:t>be shifted or disappear.21,30 Several methods </a:t>
            </a:r>
            <a:r>
              <a:rPr lang="en-IN" dirty="0" smtClean="0"/>
              <a:t>were employed </a:t>
            </a:r>
            <a:r>
              <a:rPr lang="en-IN" dirty="0"/>
              <a:t>for monitoring and measuring surface coverage and</a:t>
            </a:r>
          </a:p>
          <a:p>
            <a:pPr>
              <a:lnSpc>
                <a:spcPct val="107000"/>
              </a:lnSpc>
              <a:spcAft>
                <a:spcPts val="0"/>
              </a:spcAft>
            </a:pPr>
            <a:r>
              <a:rPr lang="en-IN" dirty="0"/>
              <a:t>exchange. For the as-prepared nanoparticles, introduction of </a:t>
            </a:r>
            <a:r>
              <a:rPr lang="en-IN" dirty="0" smtClean="0"/>
              <a:t>a known </a:t>
            </a:r>
            <a:r>
              <a:rPr lang="en-IN" dirty="0"/>
              <a:t>quantity of an NMR integration standard (</a:t>
            </a:r>
            <a:r>
              <a:rPr lang="en-IN" dirty="0" err="1" smtClean="0"/>
              <a:t>ferrocene</a:t>
            </a:r>
            <a:r>
              <a:rPr lang="en-IN" dirty="0" smtClean="0"/>
              <a:t>, sharp </a:t>
            </a:r>
            <a:r>
              <a:rPr lang="en-IN" dirty="0"/>
              <a:t>singlet at δ 4.16, CDCl3) allows direct calculation </a:t>
            </a:r>
            <a:r>
              <a:rPr lang="en-IN" dirty="0" smtClean="0"/>
              <a:t>of surface </a:t>
            </a:r>
            <a:r>
              <a:rPr lang="en-IN" dirty="0"/>
              <a:t>coverage by integration of the broad δ 5.3 ppm signal.</a:t>
            </a:r>
          </a:p>
          <a:p>
            <a:pPr>
              <a:lnSpc>
                <a:spcPct val="107000"/>
              </a:lnSpc>
              <a:spcAft>
                <a:spcPts val="800"/>
              </a:spcAft>
            </a:pPr>
            <a:r>
              <a:rPr lang="en-IN" dirty="0">
                <a:latin typeface="Times New Roman" panose="02020603050405020304" pitchFamily="18" charset="0"/>
                <a:ea typeface="Calibri" panose="020F0502020204030204" pitchFamily="34" charset="0"/>
                <a:cs typeface="Gautami" panose="020B0502040204020203" pitchFamily="34" charset="0"/>
              </a:rPr>
              <a:t> </a:t>
            </a:r>
            <a:endParaRPr lang="en-IN" sz="1600" dirty="0">
              <a:latin typeface="Calibri" panose="020F0502020204030204" pitchFamily="34" charset="0"/>
              <a:ea typeface="Calibri" panose="020F0502020204030204" pitchFamily="34" charset="0"/>
              <a:cs typeface="Gautami" panose="020B0502040204020203" pitchFamily="34" charset="0"/>
            </a:endParaRPr>
          </a:p>
          <a:p>
            <a:pPr>
              <a:lnSpc>
                <a:spcPct val="107000"/>
              </a:lnSpc>
              <a:spcAft>
                <a:spcPts val="0"/>
              </a:spcAft>
            </a:pPr>
            <a:r>
              <a:rPr lang="en-IN" dirty="0"/>
              <a:t>Reactions of </a:t>
            </a:r>
            <a:r>
              <a:rPr lang="en-IN" dirty="0" err="1"/>
              <a:t>Subphthalocyanines</a:t>
            </a:r>
            <a:r>
              <a:rPr lang="en-IN" dirty="0"/>
              <a:t> with </a:t>
            </a:r>
            <a:r>
              <a:rPr lang="en-IN" dirty="0" err="1"/>
              <a:t>CdSe</a:t>
            </a:r>
            <a:r>
              <a:rPr lang="en-IN" dirty="0"/>
              <a:t> QDs. In </a:t>
            </a:r>
            <a:r>
              <a:rPr lang="en-IN" dirty="0" smtClean="0"/>
              <a:t>a series </a:t>
            </a:r>
            <a:r>
              <a:rPr lang="en-IN" dirty="0"/>
              <a:t>of initial reactions, </a:t>
            </a:r>
            <a:r>
              <a:rPr lang="en-IN" dirty="0" smtClean="0"/>
              <a:t>the </a:t>
            </a:r>
            <a:r>
              <a:rPr lang="en-IN" dirty="0"/>
              <a:t>binding </a:t>
            </a:r>
            <a:r>
              <a:rPr lang="en-IN" dirty="0" err="1"/>
              <a:t>behavior</a:t>
            </a:r>
            <a:r>
              <a:rPr lang="en-IN" dirty="0"/>
              <a:t> of </a:t>
            </a:r>
            <a:r>
              <a:rPr lang="en-IN" dirty="0" err="1" smtClean="0"/>
              <a:t>subphthalocyanine</a:t>
            </a:r>
            <a:r>
              <a:rPr lang="en-IN" dirty="0" smtClean="0"/>
              <a:t> I </a:t>
            </a:r>
            <a:r>
              <a:rPr lang="en-IN" dirty="0"/>
              <a:t>(Chart 1) was explored. This ligand is decorated </a:t>
            </a:r>
            <a:r>
              <a:rPr lang="en-IN" dirty="0" smtClean="0"/>
              <a:t>with three </a:t>
            </a:r>
            <a:r>
              <a:rPr lang="en-IN" dirty="0"/>
              <a:t>meta-</a:t>
            </a:r>
            <a:r>
              <a:rPr lang="en-IN" dirty="0" err="1"/>
              <a:t>pyridyl</a:t>
            </a:r>
            <a:r>
              <a:rPr lang="en-IN" dirty="0"/>
              <a:t> substituents which give a bite angle </a:t>
            </a:r>
            <a:r>
              <a:rPr lang="en-IN" dirty="0" smtClean="0"/>
              <a:t>that should </a:t>
            </a:r>
            <a:r>
              <a:rPr lang="en-IN" dirty="0"/>
              <a:t>be geometrically well-matched for binding to </a:t>
            </a:r>
            <a:r>
              <a:rPr lang="en-IN" dirty="0" err="1" smtClean="0"/>
              <a:t>nanocrystals</a:t>
            </a:r>
            <a:r>
              <a:rPr lang="en-IN" dirty="0" smtClean="0"/>
              <a:t> of </a:t>
            </a:r>
            <a:r>
              <a:rPr lang="en-IN" dirty="0"/>
              <a:t>2−3 nm diameter, provided there are </a:t>
            </a:r>
            <a:r>
              <a:rPr lang="en-IN" dirty="0" smtClean="0"/>
              <a:t>accessible Lewis </a:t>
            </a:r>
            <a:r>
              <a:rPr lang="en-IN" dirty="0"/>
              <a:t>acidic surface sites. Treatment of a solution of </a:t>
            </a:r>
            <a:r>
              <a:rPr lang="en-IN" dirty="0" err="1"/>
              <a:t>CdSe</a:t>
            </a:r>
            <a:r>
              <a:rPr lang="en-IN" dirty="0"/>
              <a:t> QDs</a:t>
            </a:r>
          </a:p>
          <a:p>
            <a:r>
              <a:rPr lang="en-IN" dirty="0"/>
              <a:t>in chloroform gave a deeply </a:t>
            </a:r>
            <a:r>
              <a:rPr lang="en-IN" dirty="0" err="1"/>
              <a:t>colored</a:t>
            </a:r>
            <a:r>
              <a:rPr lang="en-IN" dirty="0"/>
              <a:t> solution.</a:t>
            </a:r>
          </a:p>
        </p:txBody>
      </p:sp>
    </p:spTree>
    <p:extLst>
      <p:ext uri="{BB962C8B-B14F-4D97-AF65-F5344CB8AC3E}">
        <p14:creationId xmlns="" xmlns:p14="http://schemas.microsoft.com/office/powerpoint/2010/main" val="2537082613"/>
      </p:ext>
    </p:extLst>
  </p:cSld>
  <p:clrMapOvr>
    <a:masterClrMapping/>
  </p:clrMapOvr>
  <p:transition spd="slow">
    <p:sndAc>
      <p:stSnd>
        <p:snd r:embed="rId2" name="explode.wav"/>
      </p:stSnd>
    </p:sndAc>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5588" y="381000"/>
            <a:ext cx="9611422" cy="3454920"/>
          </a:xfrm>
          <a:prstGeom prst="rect">
            <a:avLst/>
          </a:prstGeom>
        </p:spPr>
        <p:txBody>
          <a:bodyPr wrap="square">
            <a:spAutoFit/>
          </a:bodyPr>
          <a:lstStyle/>
          <a:p>
            <a:pPr>
              <a:lnSpc>
                <a:spcPct val="107000"/>
              </a:lnSpc>
              <a:spcAft>
                <a:spcPts val="0"/>
              </a:spcAft>
            </a:pPr>
            <a:r>
              <a:rPr lang="en-IN" dirty="0" smtClean="0"/>
              <a:t>Quenching </a:t>
            </a:r>
            <a:r>
              <a:rPr lang="en-IN" dirty="0"/>
              <a:t>of </a:t>
            </a:r>
            <a:r>
              <a:rPr lang="en-IN" dirty="0" err="1" smtClean="0"/>
              <a:t>theQDs</a:t>
            </a:r>
            <a:r>
              <a:rPr lang="en-IN" dirty="0" smtClean="0"/>
              <a:t> </a:t>
            </a:r>
            <a:r>
              <a:rPr lang="en-IN" dirty="0"/>
              <a:t>fluorescence was observed. The nanoparticles </a:t>
            </a:r>
            <a:r>
              <a:rPr lang="en-IN" dirty="0" smtClean="0"/>
              <a:t>were precipitated </a:t>
            </a:r>
            <a:r>
              <a:rPr lang="en-IN" dirty="0"/>
              <a:t>with methanol, isolated by centrifugation, </a:t>
            </a:r>
            <a:r>
              <a:rPr lang="en-IN" dirty="0" smtClean="0"/>
              <a:t>and repeatedly </a:t>
            </a:r>
            <a:r>
              <a:rPr lang="en-IN" dirty="0"/>
              <a:t>washed with acetone until the washings were free </a:t>
            </a:r>
            <a:r>
              <a:rPr lang="en-IN" dirty="0" smtClean="0"/>
              <a:t>of </a:t>
            </a:r>
            <a:r>
              <a:rPr lang="en-IN" dirty="0" err="1" smtClean="0"/>
              <a:t>subphthalocyanine</a:t>
            </a:r>
            <a:r>
              <a:rPr lang="en-IN" dirty="0" smtClean="0"/>
              <a:t> </a:t>
            </a:r>
            <a:r>
              <a:rPr lang="en-IN" dirty="0"/>
              <a:t>by UV/vis spectroscopy. </a:t>
            </a:r>
            <a:r>
              <a:rPr lang="en-IN" dirty="0" smtClean="0"/>
              <a:t>Subsequent analysis </a:t>
            </a:r>
            <a:r>
              <a:rPr lang="en-IN" dirty="0"/>
              <a:t>by 1H NMR spectroscopy showed, however, that </a:t>
            </a:r>
            <a:r>
              <a:rPr lang="en-IN" dirty="0" smtClean="0"/>
              <a:t>the peaks </a:t>
            </a:r>
            <a:r>
              <a:rPr lang="en-IN" dirty="0"/>
              <a:t>of the residual </a:t>
            </a:r>
            <a:r>
              <a:rPr lang="en-IN" dirty="0" err="1"/>
              <a:t>SubPc</a:t>
            </a:r>
            <a:r>
              <a:rPr lang="en-IN" dirty="0"/>
              <a:t> contained in the sample </a:t>
            </a:r>
            <a:r>
              <a:rPr lang="en-IN" dirty="0" smtClean="0"/>
              <a:t>were neither </a:t>
            </a:r>
            <a:r>
              <a:rPr lang="en-IN" dirty="0"/>
              <a:t>broadened nor shifted, indicating that the </a:t>
            </a:r>
            <a:r>
              <a:rPr lang="en-IN" dirty="0" err="1"/>
              <a:t>SubPc</a:t>
            </a:r>
            <a:r>
              <a:rPr lang="en-IN" dirty="0"/>
              <a:t> </a:t>
            </a:r>
            <a:r>
              <a:rPr lang="en-IN" dirty="0" smtClean="0"/>
              <a:t>was not </a:t>
            </a:r>
            <a:r>
              <a:rPr lang="en-IN" dirty="0"/>
              <a:t>bound but probably trapped in the forest of aliphatic </a:t>
            </a:r>
            <a:r>
              <a:rPr lang="en-IN" dirty="0" smtClean="0"/>
              <a:t>chains of </a:t>
            </a:r>
            <a:r>
              <a:rPr lang="en-IN" dirty="0"/>
              <a:t>oleic acid. Unsubstituted </a:t>
            </a:r>
            <a:r>
              <a:rPr lang="en-IN" dirty="0" err="1"/>
              <a:t>SubPc</a:t>
            </a:r>
            <a:r>
              <a:rPr lang="en-IN" dirty="0"/>
              <a:t> also induced quenching </a:t>
            </a:r>
            <a:r>
              <a:rPr lang="en-IN" dirty="0" smtClean="0"/>
              <a:t>of QDs </a:t>
            </a:r>
            <a:r>
              <a:rPr lang="en-IN" dirty="0"/>
              <a:t>fluorescence (vide infra).</a:t>
            </a:r>
          </a:p>
          <a:p>
            <a:pPr>
              <a:lnSpc>
                <a:spcPct val="107000"/>
              </a:lnSpc>
              <a:spcAft>
                <a:spcPts val="800"/>
              </a:spcAft>
            </a:pPr>
            <a:r>
              <a:rPr lang="en-IN" dirty="0">
                <a:latin typeface="Times New Roman" panose="02020603050405020304" pitchFamily="18" charset="0"/>
                <a:ea typeface="Calibri" panose="020F0502020204030204" pitchFamily="34" charset="0"/>
                <a:cs typeface="Gautami" panose="020B0502040204020203" pitchFamily="34" charset="0"/>
              </a:rPr>
              <a:t> </a:t>
            </a:r>
            <a:endParaRPr lang="en-IN" sz="1600" dirty="0">
              <a:latin typeface="Calibri" panose="020F0502020204030204" pitchFamily="34" charset="0"/>
              <a:ea typeface="Calibri" panose="020F0502020204030204" pitchFamily="34" charset="0"/>
              <a:cs typeface="Gautami" panose="020B0502040204020203" pitchFamily="34" charset="0"/>
            </a:endParaRPr>
          </a:p>
          <a:p>
            <a:pPr>
              <a:lnSpc>
                <a:spcPct val="107000"/>
              </a:lnSpc>
              <a:spcAft>
                <a:spcPts val="0"/>
              </a:spcAft>
            </a:pPr>
            <a:r>
              <a:rPr lang="en-IN" dirty="0"/>
              <a:t>Reaction of Metal-Free Porphyrin Derivatives </a:t>
            </a:r>
            <a:r>
              <a:rPr lang="en-IN" dirty="0" smtClean="0"/>
              <a:t>with </a:t>
            </a:r>
            <a:r>
              <a:rPr lang="en-IN" dirty="0" err="1" smtClean="0"/>
              <a:t>CdSe</a:t>
            </a:r>
            <a:r>
              <a:rPr lang="en-IN" dirty="0" smtClean="0"/>
              <a:t> </a:t>
            </a:r>
            <a:r>
              <a:rPr lang="en-IN" dirty="0"/>
              <a:t>Nanoparticles. The interaction of pyridine-substituted</a:t>
            </a:r>
          </a:p>
          <a:p>
            <a:pPr>
              <a:lnSpc>
                <a:spcPct val="107000"/>
              </a:lnSpc>
              <a:spcAft>
                <a:spcPts val="0"/>
              </a:spcAft>
            </a:pPr>
            <a:r>
              <a:rPr lang="en-IN" dirty="0"/>
              <a:t>free-base porphyrins as well as their metal complexes with </a:t>
            </a:r>
            <a:r>
              <a:rPr lang="en-IN" dirty="0" err="1" smtClean="0"/>
              <a:t>CdSe</a:t>
            </a:r>
            <a:r>
              <a:rPr lang="en-IN" dirty="0" smtClean="0"/>
              <a:t> and </a:t>
            </a:r>
            <a:r>
              <a:rPr lang="en-IN" dirty="0"/>
              <a:t>Cd/</a:t>
            </a:r>
            <a:r>
              <a:rPr lang="en-IN" dirty="0" err="1"/>
              <a:t>ZnS</a:t>
            </a:r>
            <a:r>
              <a:rPr lang="en-IN" dirty="0"/>
              <a:t> core−shell particles made by the TOPO route </a:t>
            </a:r>
            <a:r>
              <a:rPr lang="en-IN" dirty="0" smtClean="0"/>
              <a:t>has been </a:t>
            </a:r>
            <a:r>
              <a:rPr lang="en-IN" dirty="0"/>
              <a:t>intensively studied, especially by </a:t>
            </a:r>
            <a:r>
              <a:rPr lang="en-IN" dirty="0" err="1"/>
              <a:t>Zenkevich</a:t>
            </a:r>
            <a:r>
              <a:rPr lang="en-IN" dirty="0"/>
              <a:t> </a:t>
            </a:r>
            <a:r>
              <a:rPr lang="en-IN" dirty="0" smtClean="0"/>
              <a:t>and others.35</a:t>
            </a:r>
            <a:r>
              <a:rPr lang="en-IN" dirty="0"/>
              <a:t>−37 We were </a:t>
            </a:r>
            <a:r>
              <a:rPr lang="en-IN" dirty="0" smtClean="0"/>
              <a:t>therefore interested </a:t>
            </a:r>
            <a:r>
              <a:rPr lang="en-IN" dirty="0"/>
              <a:t>in the interactions </a:t>
            </a:r>
            <a:r>
              <a:rPr lang="en-IN" dirty="0" smtClean="0"/>
              <a:t>of carboxylate-type </a:t>
            </a:r>
            <a:r>
              <a:rPr lang="en-IN" dirty="0" err="1"/>
              <a:t>CdSe</a:t>
            </a:r>
            <a:r>
              <a:rPr lang="en-IN" dirty="0"/>
              <a:t> nanocrystals with </a:t>
            </a:r>
            <a:r>
              <a:rPr lang="en-IN" dirty="0" smtClean="0"/>
              <a:t>carboxylate-substituted </a:t>
            </a:r>
            <a:r>
              <a:rPr lang="en-IN" dirty="0" err="1" smtClean="0"/>
              <a:t>porphyrins</a:t>
            </a:r>
            <a:r>
              <a:rPr lang="en-IN" dirty="0"/>
              <a:t>.</a:t>
            </a:r>
          </a:p>
        </p:txBody>
      </p:sp>
    </p:spTree>
    <p:extLst>
      <p:ext uri="{BB962C8B-B14F-4D97-AF65-F5344CB8AC3E}">
        <p14:creationId xmlns="" xmlns:p14="http://schemas.microsoft.com/office/powerpoint/2010/main" val="96790462"/>
      </p:ext>
    </p:extLst>
  </p:cSld>
  <p:clrMapOvr>
    <a:masterClrMapping/>
  </p:clrMapOvr>
  <p:transition spd="slow">
    <p:sndAc>
      <p:stSnd>
        <p:snd r:embed="rId2" name="explode.wav"/>
      </p:stSnd>
    </p:sndAc>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2566" y="457200"/>
            <a:ext cx="9611422" cy="3055965"/>
          </a:xfrm>
          <a:prstGeom prst="rect">
            <a:avLst/>
          </a:prstGeom>
        </p:spPr>
        <p:txBody>
          <a:bodyPr wrap="square">
            <a:spAutoFit/>
          </a:bodyPr>
          <a:lstStyle/>
          <a:p>
            <a:pPr>
              <a:lnSpc>
                <a:spcPct val="107000"/>
              </a:lnSpc>
              <a:spcAft>
                <a:spcPts val="0"/>
              </a:spcAft>
            </a:pPr>
            <a:r>
              <a:rPr lang="en-IN" dirty="0"/>
              <a:t>Preliminary studies were carried out with </a:t>
            </a:r>
            <a:r>
              <a:rPr lang="en-IN" dirty="0" smtClean="0"/>
              <a:t>5,10,15,20-tetra(4- </a:t>
            </a:r>
            <a:r>
              <a:rPr lang="en-IN" dirty="0" err="1" smtClean="0"/>
              <a:t>decyloxyphenyl</a:t>
            </a:r>
            <a:r>
              <a:rPr lang="en-IN" dirty="0" smtClean="0"/>
              <a:t>)porphyrin38 </a:t>
            </a:r>
            <a:r>
              <a:rPr lang="en-IN" dirty="0"/>
              <a:t>(1) (Figure 3), which carries </a:t>
            </a:r>
            <a:r>
              <a:rPr lang="en-IN" dirty="0" smtClean="0"/>
              <a:t>only alkyl </a:t>
            </a:r>
            <a:r>
              <a:rPr lang="en-IN" dirty="0"/>
              <a:t>substituents but no surface-binding functional groups. </a:t>
            </a:r>
            <a:r>
              <a:rPr lang="en-IN" dirty="0" smtClean="0"/>
              <a:t>It quickly </a:t>
            </a:r>
            <a:r>
              <a:rPr lang="en-IN" dirty="0"/>
              <a:t>became evident that metal-free </a:t>
            </a:r>
            <a:r>
              <a:rPr lang="en-IN" dirty="0" err="1"/>
              <a:t>porphyrins</a:t>
            </a:r>
            <a:r>
              <a:rPr lang="en-IN" dirty="0"/>
              <a:t> </a:t>
            </a:r>
            <a:r>
              <a:rPr lang="en-IN" dirty="0" smtClean="0"/>
              <a:t>become </a:t>
            </a:r>
            <a:r>
              <a:rPr lang="en-IN" dirty="0" err="1" smtClean="0"/>
              <a:t>metalated</a:t>
            </a:r>
            <a:r>
              <a:rPr lang="en-IN" dirty="0" smtClean="0"/>
              <a:t> </a:t>
            </a:r>
            <a:r>
              <a:rPr lang="en-IN" dirty="0"/>
              <a:t>in the presence of </a:t>
            </a:r>
            <a:r>
              <a:rPr lang="en-IN" dirty="0" err="1"/>
              <a:t>CdSe</a:t>
            </a:r>
            <a:r>
              <a:rPr lang="en-IN" dirty="0"/>
              <a:t> nanoparticles over time </a:t>
            </a:r>
            <a:r>
              <a:rPr lang="en-IN" dirty="0" smtClean="0"/>
              <a:t>at room </a:t>
            </a:r>
            <a:r>
              <a:rPr lang="en-IN" dirty="0"/>
              <a:t>temperature. The insertion of Cd2+ into the ring </a:t>
            </a:r>
            <a:r>
              <a:rPr lang="en-IN" dirty="0" smtClean="0"/>
              <a:t>system was </a:t>
            </a:r>
            <a:r>
              <a:rPr lang="en-IN" dirty="0"/>
              <a:t>evidenced by a visible </a:t>
            </a:r>
            <a:r>
              <a:rPr lang="en-IN" dirty="0" err="1"/>
              <a:t>color</a:t>
            </a:r>
            <a:r>
              <a:rPr lang="en-IN" dirty="0"/>
              <a:t> change; this was confirmed </a:t>
            </a:r>
            <a:r>
              <a:rPr lang="en-IN" dirty="0" smtClean="0"/>
              <a:t>by the </a:t>
            </a:r>
            <a:r>
              <a:rPr lang="en-IN" dirty="0"/>
              <a:t>UV−vis spectra. Figure 3 shows the conversion of </a:t>
            </a:r>
            <a:r>
              <a:rPr lang="en-IN" dirty="0" smtClean="0"/>
              <a:t>the metal-free </a:t>
            </a:r>
            <a:r>
              <a:rPr lang="en-IN" dirty="0"/>
              <a:t>1 into 5,10,15,20-tetra(4-decyloxyphenyl</a:t>
            </a:r>
            <a:r>
              <a:rPr lang="en-IN" dirty="0" smtClean="0"/>
              <a:t>)- </a:t>
            </a:r>
            <a:r>
              <a:rPr lang="en-IN" dirty="0" err="1" smtClean="0"/>
              <a:t>porphyrinato</a:t>
            </a:r>
            <a:r>
              <a:rPr lang="en-IN" dirty="0" smtClean="0"/>
              <a:t> </a:t>
            </a:r>
            <a:r>
              <a:rPr lang="en-IN" dirty="0"/>
              <a:t>cadmium as a typical example. In fact all </a:t>
            </a:r>
            <a:r>
              <a:rPr lang="en-IN" dirty="0" err="1" smtClean="0"/>
              <a:t>metalfree</a:t>
            </a:r>
            <a:r>
              <a:rPr lang="en-IN" dirty="0" smtClean="0"/>
              <a:t> </a:t>
            </a:r>
            <a:r>
              <a:rPr lang="en-IN" dirty="0" err="1" smtClean="0"/>
              <a:t>porphyrins</a:t>
            </a:r>
            <a:r>
              <a:rPr lang="en-IN" dirty="0" smtClean="0"/>
              <a:t> </a:t>
            </a:r>
            <a:r>
              <a:rPr lang="en-IN" dirty="0"/>
              <a:t>in this work behaved similarly, whether </a:t>
            </a:r>
            <a:r>
              <a:rPr lang="en-IN" dirty="0" smtClean="0"/>
              <a:t>these were </a:t>
            </a:r>
            <a:r>
              <a:rPr lang="en-IN" dirty="0"/>
              <a:t>designed to bind to the nanoparticles or not. The </a:t>
            </a:r>
            <a:r>
              <a:rPr lang="en-IN" dirty="0" err="1" smtClean="0"/>
              <a:t>Soret</a:t>
            </a:r>
            <a:r>
              <a:rPr lang="en-IN" dirty="0" smtClean="0"/>
              <a:t> band </a:t>
            </a:r>
            <a:r>
              <a:rPr lang="en-IN" dirty="0"/>
              <a:t>shifts from 420 to 433 nm, and this is accompanied by </a:t>
            </a:r>
            <a:r>
              <a:rPr lang="en-IN" dirty="0" smtClean="0"/>
              <a:t>the characteristic </a:t>
            </a:r>
            <a:r>
              <a:rPr lang="en-IN" dirty="0"/>
              <a:t>Q-band reduction from 4 to 2 absorption </a:t>
            </a:r>
            <a:r>
              <a:rPr lang="en-IN" dirty="0" smtClean="0"/>
              <a:t>peaks that </a:t>
            </a:r>
            <a:r>
              <a:rPr lang="en-IN" dirty="0"/>
              <a:t>can be seen in the inset. It was further established that </a:t>
            </a:r>
            <a:r>
              <a:rPr lang="en-IN" dirty="0" smtClean="0"/>
              <a:t>only the </a:t>
            </a:r>
            <a:r>
              <a:rPr lang="en-IN" dirty="0"/>
              <a:t>excess Cd2+ on the surface of the nanoparticles reacts in </a:t>
            </a:r>
            <a:r>
              <a:rPr lang="en-IN" dirty="0" smtClean="0"/>
              <a:t>this way</a:t>
            </a:r>
            <a:r>
              <a:rPr lang="en-IN" dirty="0"/>
              <a:t>, as the reaction stops when these are depleted, even </a:t>
            </a:r>
            <a:r>
              <a:rPr lang="en-IN" dirty="0" smtClean="0"/>
              <a:t>though excess </a:t>
            </a:r>
            <a:r>
              <a:rPr lang="en-IN" dirty="0"/>
              <a:t>porphyrin-H2 is present.</a:t>
            </a:r>
          </a:p>
        </p:txBody>
      </p:sp>
    </p:spTree>
    <p:extLst>
      <p:ext uri="{BB962C8B-B14F-4D97-AF65-F5344CB8AC3E}">
        <p14:creationId xmlns="" xmlns:p14="http://schemas.microsoft.com/office/powerpoint/2010/main" val="2045326484"/>
      </p:ext>
    </p:extLst>
  </p:cSld>
  <p:clrMapOvr>
    <a:masterClrMapping/>
  </p:clrMapOvr>
  <p:transition spd="slow">
    <p:sndAc>
      <p:stSnd>
        <p:snd r:embed="rId2" name="explode.wav"/>
      </p:stSnd>
    </p:sndAc>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4425" y="304799"/>
            <a:ext cx="9611422" cy="4936736"/>
          </a:xfrm>
          <a:prstGeom prst="rect">
            <a:avLst/>
          </a:prstGeom>
        </p:spPr>
        <p:txBody>
          <a:bodyPr wrap="square">
            <a:spAutoFit/>
          </a:bodyPr>
          <a:lstStyle/>
          <a:p>
            <a:pPr>
              <a:lnSpc>
                <a:spcPct val="107000"/>
              </a:lnSpc>
              <a:spcAft>
                <a:spcPts val="0"/>
              </a:spcAft>
            </a:pPr>
            <a:r>
              <a:rPr lang="en-IN" dirty="0"/>
              <a:t>The metalation of </a:t>
            </a:r>
            <a:r>
              <a:rPr lang="en-IN" dirty="0" err="1"/>
              <a:t>tetraphenylporphyrins</a:t>
            </a:r>
            <a:r>
              <a:rPr lang="en-IN" dirty="0"/>
              <a:t> by metal films </a:t>
            </a:r>
            <a:r>
              <a:rPr lang="en-IN" dirty="0" smtClean="0"/>
              <a:t>has been </a:t>
            </a:r>
            <a:r>
              <a:rPr lang="en-IN" dirty="0"/>
              <a:t>observed before; in these cases the </a:t>
            </a:r>
            <a:r>
              <a:rPr lang="en-IN" dirty="0" err="1"/>
              <a:t>macrocycle</a:t>
            </a:r>
            <a:r>
              <a:rPr lang="en-IN" dirty="0"/>
              <a:t> </a:t>
            </a:r>
            <a:r>
              <a:rPr lang="en-IN" dirty="0" smtClean="0"/>
              <a:t>was obviously </a:t>
            </a:r>
            <a:r>
              <a:rPr lang="en-IN" dirty="0"/>
              <a:t>able to bind face-on to the metal surface.39 This </a:t>
            </a:r>
            <a:r>
              <a:rPr lang="en-IN" dirty="0" smtClean="0"/>
              <a:t>is evidently </a:t>
            </a:r>
            <a:r>
              <a:rPr lang="en-IN" dirty="0"/>
              <a:t>not possible in this case. Metal sequestration </a:t>
            </a:r>
            <a:r>
              <a:rPr lang="en-IN" dirty="0" smtClean="0"/>
              <a:t>by </a:t>
            </a:r>
            <a:r>
              <a:rPr lang="en-IN" dirty="0" err="1" smtClean="0"/>
              <a:t>porphyrins</a:t>
            </a:r>
            <a:r>
              <a:rPr lang="en-IN" dirty="0" smtClean="0"/>
              <a:t> </a:t>
            </a:r>
            <a:r>
              <a:rPr lang="en-IN" dirty="0"/>
              <a:t>that are not capable of coordinating directly to </a:t>
            </a:r>
            <a:r>
              <a:rPr lang="en-IN" dirty="0" smtClean="0"/>
              <a:t>the nanoparticle </a:t>
            </a:r>
            <a:r>
              <a:rPr lang="en-IN" dirty="0"/>
              <a:t>surface is possible only if surface-bound CdX2 </a:t>
            </a:r>
            <a:r>
              <a:rPr lang="en-IN" dirty="0" smtClean="0"/>
              <a:t>is part </a:t>
            </a:r>
            <a:r>
              <a:rPr lang="en-IN" dirty="0"/>
              <a:t>of a solution equilibrium, which is shifted by Cd2+ </a:t>
            </a:r>
            <a:r>
              <a:rPr lang="en-IN" dirty="0" smtClean="0"/>
              <a:t>uptake by </a:t>
            </a:r>
            <a:r>
              <a:rPr lang="en-IN" dirty="0"/>
              <a:t>the macrocycle (</a:t>
            </a:r>
            <a:r>
              <a:rPr lang="en-IN" dirty="0" err="1"/>
              <a:t>eqs</a:t>
            </a:r>
            <a:r>
              <a:rPr lang="en-IN" dirty="0"/>
              <a:t> 2 and 3), in line with observations </a:t>
            </a:r>
            <a:r>
              <a:rPr lang="en-IN" dirty="0" smtClean="0"/>
              <a:t>by Anderson </a:t>
            </a:r>
            <a:r>
              <a:rPr lang="en-IN" dirty="0"/>
              <a:t>et al.16c</a:t>
            </a:r>
          </a:p>
          <a:p>
            <a:pPr>
              <a:lnSpc>
                <a:spcPct val="107000"/>
              </a:lnSpc>
              <a:spcAft>
                <a:spcPts val="0"/>
              </a:spcAft>
            </a:pPr>
            <a:r>
              <a:rPr lang="en-IN" dirty="0">
                <a:latin typeface="Times New Roman" panose="02020603050405020304" pitchFamily="18" charset="0"/>
                <a:ea typeface="Calibri" panose="020F0502020204030204" pitchFamily="34" charset="0"/>
                <a:cs typeface="Gautami" panose="020B0502040204020203" pitchFamily="34" charset="0"/>
              </a:rPr>
              <a:t> </a:t>
            </a:r>
            <a:endParaRPr lang="en-IN" sz="1600" dirty="0">
              <a:latin typeface="Calibri" panose="020F0502020204030204" pitchFamily="34" charset="0"/>
              <a:ea typeface="Calibri" panose="020F0502020204030204" pitchFamily="34" charset="0"/>
              <a:cs typeface="Gautami" panose="020B0502040204020203" pitchFamily="34" charset="0"/>
            </a:endParaRPr>
          </a:p>
          <a:p>
            <a:pPr>
              <a:lnSpc>
                <a:spcPct val="107000"/>
              </a:lnSpc>
              <a:spcAft>
                <a:spcPts val="0"/>
              </a:spcAft>
            </a:pPr>
            <a:r>
              <a:rPr lang="en-IN" dirty="0" err="1"/>
              <a:t>Monodentate</a:t>
            </a:r>
            <a:r>
              <a:rPr lang="en-IN" dirty="0"/>
              <a:t> Porphyrin Ligands and </a:t>
            </a:r>
            <a:r>
              <a:rPr lang="en-IN" dirty="0" err="1"/>
              <a:t>CdSe</a:t>
            </a:r>
            <a:r>
              <a:rPr lang="en-IN" dirty="0"/>
              <a:t> Nanoparticles</a:t>
            </a:r>
            <a:r>
              <a:rPr lang="en-IN" dirty="0" smtClean="0"/>
              <a:t>.</a:t>
            </a:r>
          </a:p>
          <a:p>
            <a:pPr>
              <a:lnSpc>
                <a:spcPct val="107000"/>
              </a:lnSpc>
              <a:spcAft>
                <a:spcPts val="0"/>
              </a:spcAft>
            </a:pPr>
            <a:endParaRPr lang="en-IN" dirty="0"/>
          </a:p>
          <a:p>
            <a:pPr>
              <a:lnSpc>
                <a:spcPct val="107000"/>
              </a:lnSpc>
              <a:spcAft>
                <a:spcPts val="0"/>
              </a:spcAft>
            </a:pPr>
            <a:r>
              <a:rPr lang="en-IN" dirty="0"/>
              <a:t>The binding of </a:t>
            </a:r>
            <a:r>
              <a:rPr lang="en-IN" dirty="0" err="1"/>
              <a:t>monodentate</a:t>
            </a:r>
            <a:r>
              <a:rPr lang="en-IN" dirty="0"/>
              <a:t> porphyrin ligands </a:t>
            </a:r>
            <a:r>
              <a:rPr lang="en-IN" dirty="0" smtClean="0"/>
              <a:t>was first </a:t>
            </a:r>
            <a:r>
              <a:rPr lang="en-IN" dirty="0"/>
              <a:t>examined (Figure 4). The macrocycles were </a:t>
            </a:r>
            <a:r>
              <a:rPr lang="en-IN" dirty="0" err="1" smtClean="0"/>
              <a:t>unctionalized</a:t>
            </a:r>
            <a:r>
              <a:rPr lang="en-IN" dirty="0" smtClean="0"/>
              <a:t> with </a:t>
            </a:r>
            <a:r>
              <a:rPr lang="en-IN" dirty="0"/>
              <a:t>a single carboxylic acid function that would act as </a:t>
            </a:r>
            <a:r>
              <a:rPr lang="en-IN" dirty="0" smtClean="0"/>
              <a:t>the anchoring </a:t>
            </a:r>
            <a:r>
              <a:rPr lang="en-IN" dirty="0"/>
              <a:t>point. 5-(4-Carboxyphenyl)-</a:t>
            </a:r>
            <a:r>
              <a:rPr lang="en-IN" dirty="0" smtClean="0"/>
              <a:t>10,15,20-triphenylporphyrinato zinc </a:t>
            </a:r>
            <a:r>
              <a:rPr lang="en-IN" dirty="0"/>
              <a:t>(2) was synthesized using a modified literature</a:t>
            </a:r>
          </a:p>
          <a:p>
            <a:pPr>
              <a:lnSpc>
                <a:spcPct val="107000"/>
              </a:lnSpc>
              <a:spcAft>
                <a:spcPts val="800"/>
              </a:spcAft>
            </a:pPr>
            <a:r>
              <a:rPr lang="en-IN" dirty="0"/>
              <a:t>procedure</a:t>
            </a:r>
            <a:r>
              <a:rPr lang="en-IN" dirty="0" smtClean="0"/>
              <a:t>.</a:t>
            </a:r>
          </a:p>
          <a:p>
            <a:pPr>
              <a:lnSpc>
                <a:spcPct val="107000"/>
              </a:lnSpc>
              <a:spcAft>
                <a:spcPts val="0"/>
              </a:spcAft>
            </a:pPr>
            <a:endParaRPr lang="en-IN" dirty="0" smtClean="0"/>
          </a:p>
          <a:p>
            <a:pPr>
              <a:lnSpc>
                <a:spcPct val="107000"/>
              </a:lnSpc>
              <a:spcAft>
                <a:spcPts val="0"/>
              </a:spcAft>
            </a:pPr>
            <a:r>
              <a:rPr lang="en-IN" dirty="0" err="1" smtClean="0"/>
              <a:t>Tetradentate</a:t>
            </a:r>
            <a:r>
              <a:rPr lang="en-IN" dirty="0" smtClean="0"/>
              <a:t> </a:t>
            </a:r>
            <a:r>
              <a:rPr lang="en-IN" dirty="0"/>
              <a:t>Porphyrin Ligands and </a:t>
            </a:r>
            <a:r>
              <a:rPr lang="en-IN" dirty="0" err="1"/>
              <a:t>CdSe</a:t>
            </a:r>
            <a:r>
              <a:rPr lang="en-IN" dirty="0"/>
              <a:t> </a:t>
            </a:r>
            <a:r>
              <a:rPr lang="en-IN" dirty="0" smtClean="0"/>
              <a:t>Nanoparticles. While </a:t>
            </a:r>
            <a:r>
              <a:rPr lang="en-IN" dirty="0" err="1"/>
              <a:t>monodentate</a:t>
            </a:r>
            <a:r>
              <a:rPr lang="en-IN" dirty="0"/>
              <a:t> porphyrin ligands were readily</a:t>
            </a:r>
          </a:p>
          <a:p>
            <a:pPr>
              <a:lnSpc>
                <a:spcPct val="107000"/>
              </a:lnSpc>
              <a:spcAft>
                <a:spcPts val="0"/>
              </a:spcAft>
            </a:pPr>
            <a:r>
              <a:rPr lang="en-IN" dirty="0"/>
              <a:t>able to substitute </a:t>
            </a:r>
            <a:r>
              <a:rPr lang="en-IN" dirty="0" err="1"/>
              <a:t>oleate</a:t>
            </a:r>
            <a:r>
              <a:rPr lang="en-IN" dirty="0"/>
              <a:t> ligands, their steric requirements </a:t>
            </a:r>
            <a:r>
              <a:rPr lang="en-IN" dirty="0" smtClean="0"/>
              <a:t>are moderate </a:t>
            </a:r>
            <a:r>
              <a:rPr lang="en-IN" dirty="0"/>
              <a:t>since they bind to the nanoparticle </a:t>
            </a:r>
            <a:r>
              <a:rPr lang="en-IN" dirty="0" smtClean="0"/>
              <a:t>surface in “upright</a:t>
            </a:r>
            <a:r>
              <a:rPr lang="en-IN" dirty="0"/>
              <a:t>” position.</a:t>
            </a:r>
          </a:p>
        </p:txBody>
      </p:sp>
    </p:spTree>
    <p:extLst>
      <p:ext uri="{BB962C8B-B14F-4D97-AF65-F5344CB8AC3E}">
        <p14:creationId xmlns="" xmlns:p14="http://schemas.microsoft.com/office/powerpoint/2010/main" val="2818731692"/>
      </p:ext>
    </p:extLst>
  </p:cSld>
  <p:clrMapOvr>
    <a:masterClrMapping/>
  </p:clrMapOvr>
  <p:transition spd="slow">
    <p:sndAc>
      <p:stSnd>
        <p:snd r:embed="rId2" name="explode.wav"/>
      </p:stSnd>
    </p:sndAc>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2567" y="381000"/>
            <a:ext cx="9689563" cy="3352328"/>
          </a:xfrm>
          <a:prstGeom prst="rect">
            <a:avLst/>
          </a:prstGeom>
        </p:spPr>
        <p:txBody>
          <a:bodyPr wrap="square">
            <a:spAutoFit/>
          </a:bodyPr>
          <a:lstStyle/>
          <a:p>
            <a:pPr>
              <a:lnSpc>
                <a:spcPct val="107000"/>
              </a:lnSpc>
              <a:spcAft>
                <a:spcPts val="0"/>
              </a:spcAft>
            </a:pPr>
            <a:r>
              <a:rPr lang="en-IN" dirty="0"/>
              <a:t>Polydentate ligands, on the other hand, </a:t>
            </a:r>
            <a:r>
              <a:rPr lang="en-IN" dirty="0" smtClean="0"/>
              <a:t>have the </a:t>
            </a:r>
            <a:r>
              <a:rPr lang="en-IN" dirty="0"/>
              <a:t>potential of covering large sections of the </a:t>
            </a:r>
            <a:r>
              <a:rPr lang="en-IN" dirty="0" err="1" smtClean="0"/>
              <a:t>nanocrystal</a:t>
            </a:r>
            <a:r>
              <a:rPr lang="en-IN" dirty="0" smtClean="0"/>
              <a:t> surface </a:t>
            </a:r>
            <a:r>
              <a:rPr lang="en-IN" dirty="0"/>
              <a:t>by lying flat, and we were interested in the </a:t>
            </a:r>
            <a:r>
              <a:rPr lang="en-IN" dirty="0" smtClean="0"/>
              <a:t>question whether </a:t>
            </a:r>
            <a:r>
              <a:rPr lang="en-IN" dirty="0"/>
              <a:t>or not a nanoparticle could be essentially encapsulated</a:t>
            </a:r>
          </a:p>
          <a:p>
            <a:pPr>
              <a:lnSpc>
                <a:spcPct val="107000"/>
              </a:lnSpc>
              <a:spcAft>
                <a:spcPts val="0"/>
              </a:spcAft>
            </a:pPr>
            <a:r>
              <a:rPr lang="en-IN" dirty="0"/>
              <a:t>by porphyrins and what binding mode would be adopted. </a:t>
            </a:r>
            <a:r>
              <a:rPr lang="en-IN" dirty="0" smtClean="0"/>
              <a:t>The </a:t>
            </a:r>
            <a:r>
              <a:rPr lang="en-IN" dirty="0" err="1" smtClean="0"/>
              <a:t>tetrasubstituted</a:t>
            </a:r>
            <a:r>
              <a:rPr lang="en-IN" dirty="0" smtClean="0"/>
              <a:t> </a:t>
            </a:r>
            <a:r>
              <a:rPr lang="en-IN" dirty="0"/>
              <a:t>porphyrins 5−9 (Figure 8) were </a:t>
            </a:r>
            <a:r>
              <a:rPr lang="en-IN" dirty="0" smtClean="0"/>
              <a:t>therefore synthesized </a:t>
            </a:r>
            <a:r>
              <a:rPr lang="en-IN" dirty="0"/>
              <a:t>(see Supporting Information for details). </a:t>
            </a:r>
            <a:r>
              <a:rPr lang="en-IN" dirty="0" smtClean="0"/>
              <a:t>In addition </a:t>
            </a:r>
            <a:r>
              <a:rPr lang="en-IN" dirty="0"/>
              <a:t>to the carboxylate functionalities, porphyrins 5 and </a:t>
            </a:r>
            <a:r>
              <a:rPr lang="en-IN" dirty="0" smtClean="0"/>
              <a:t>6 carry </a:t>
            </a:r>
            <a:r>
              <a:rPr lang="en-IN" dirty="0"/>
              <a:t>long chain </a:t>
            </a:r>
            <a:r>
              <a:rPr lang="en-IN" dirty="0" err="1"/>
              <a:t>alkenyloxy</a:t>
            </a:r>
            <a:r>
              <a:rPr lang="en-IN" dirty="0"/>
              <a:t> substituents to aid solubility, </a:t>
            </a:r>
            <a:r>
              <a:rPr lang="en-IN" dirty="0" smtClean="0"/>
              <a:t>each equipped </a:t>
            </a:r>
            <a:r>
              <a:rPr lang="en-IN" dirty="0"/>
              <a:t>with a terminal CHCH2 moiety that acts as </a:t>
            </a:r>
            <a:r>
              <a:rPr lang="en-IN" dirty="0" smtClean="0"/>
              <a:t>an additional </a:t>
            </a:r>
            <a:r>
              <a:rPr lang="en-IN" dirty="0"/>
              <a:t>1H NMR marker. The metalation with Zn had to </a:t>
            </a:r>
            <a:r>
              <a:rPr lang="en-IN" dirty="0" smtClean="0"/>
              <a:t>be achieved </a:t>
            </a:r>
            <a:r>
              <a:rPr lang="en-IN" dirty="0"/>
              <a:t>as the last step in the synthesis as </a:t>
            </a:r>
            <a:r>
              <a:rPr lang="en-IN" dirty="0" err="1" smtClean="0"/>
              <a:t>demetalation</a:t>
            </a:r>
            <a:r>
              <a:rPr lang="en-IN" dirty="0" smtClean="0"/>
              <a:t> occurred </a:t>
            </a:r>
            <a:r>
              <a:rPr lang="en-IN" dirty="0"/>
              <a:t>during the ester hydrolysis. The use of </a:t>
            </a:r>
            <a:r>
              <a:rPr lang="en-IN" dirty="0" smtClean="0"/>
              <a:t>weakly coordinating </a:t>
            </a:r>
            <a:r>
              <a:rPr lang="en-IN" dirty="0"/>
              <a:t>organic solvent such as THF or CH2Cl2 led to </a:t>
            </a:r>
            <a:r>
              <a:rPr lang="en-IN" dirty="0" smtClean="0"/>
              <a:t>the formation </a:t>
            </a:r>
            <a:r>
              <a:rPr lang="en-IN" dirty="0"/>
              <a:t>of an insoluble material, probably resulting from </a:t>
            </a:r>
            <a:r>
              <a:rPr lang="en-IN" dirty="0" smtClean="0"/>
              <a:t>the formation </a:t>
            </a:r>
            <a:r>
              <a:rPr lang="en-IN" dirty="0"/>
              <a:t>of coordination polymers from the interaction of </a:t>
            </a:r>
            <a:r>
              <a:rPr lang="en-IN" dirty="0" smtClean="0"/>
              <a:t>Zn with </a:t>
            </a:r>
            <a:r>
              <a:rPr lang="en-IN" dirty="0"/>
              <a:t>the carboxylate functions. </a:t>
            </a:r>
            <a:endParaRPr lang="en-IN" dirty="0" smtClean="0"/>
          </a:p>
          <a:p>
            <a:pPr>
              <a:lnSpc>
                <a:spcPct val="107000"/>
              </a:lnSpc>
              <a:spcAft>
                <a:spcPts val="0"/>
              </a:spcAft>
            </a:pPr>
            <a:endParaRPr lang="en-IN" dirty="0"/>
          </a:p>
          <a:p>
            <a:pPr>
              <a:lnSpc>
                <a:spcPct val="107000"/>
              </a:lnSpc>
              <a:spcAft>
                <a:spcPts val="0"/>
              </a:spcAft>
            </a:pPr>
            <a:r>
              <a:rPr lang="en-IN" dirty="0" smtClean="0"/>
              <a:t>Consequently, </a:t>
            </a:r>
            <a:r>
              <a:rPr lang="en-IN" dirty="0"/>
              <a:t>pyridine </a:t>
            </a:r>
            <a:r>
              <a:rPr lang="en-IN" dirty="0" smtClean="0"/>
              <a:t>was used </a:t>
            </a:r>
            <a:r>
              <a:rPr lang="en-IN" dirty="0"/>
              <a:t>as solvent in the metalation reaction as it appeared </a:t>
            </a:r>
            <a:r>
              <a:rPr lang="en-IN" dirty="0" smtClean="0"/>
              <a:t>to suppress </a:t>
            </a:r>
            <a:r>
              <a:rPr lang="en-IN" dirty="0"/>
              <a:t>this </a:t>
            </a:r>
            <a:r>
              <a:rPr lang="en-IN" dirty="0" err="1"/>
              <a:t>behavior</a:t>
            </a:r>
            <a:r>
              <a:rPr lang="en-IN" dirty="0"/>
              <a:t>.</a:t>
            </a:r>
          </a:p>
        </p:txBody>
      </p:sp>
    </p:spTree>
    <p:extLst>
      <p:ext uri="{BB962C8B-B14F-4D97-AF65-F5344CB8AC3E}">
        <p14:creationId xmlns="" xmlns:p14="http://schemas.microsoft.com/office/powerpoint/2010/main" val="170644353"/>
      </p:ext>
    </p:extLst>
  </p:cSld>
  <p:clrMapOvr>
    <a:masterClrMapping/>
  </p:clrMapOvr>
  <p:transition spd="slow">
    <p:sndAc>
      <p:stSnd>
        <p:snd r:embed="rId2" name="explode.wav"/>
      </p:stSnd>
    </p:sndAc>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2567" y="569822"/>
            <a:ext cx="9533280" cy="1851148"/>
          </a:xfrm>
          <a:prstGeom prst="rect">
            <a:avLst/>
          </a:prstGeom>
        </p:spPr>
        <p:txBody>
          <a:bodyPr wrap="square">
            <a:spAutoFit/>
          </a:bodyPr>
          <a:lstStyle/>
          <a:p>
            <a:pPr>
              <a:lnSpc>
                <a:spcPct val="107000"/>
              </a:lnSpc>
              <a:spcAft>
                <a:spcPts val="0"/>
              </a:spcAft>
            </a:pPr>
            <a:r>
              <a:rPr lang="en-IN" dirty="0"/>
              <a:t>Porphyrins were chosen due to the flexibility of the molecule</a:t>
            </a:r>
            <a:r>
              <a:rPr lang="en-IN" dirty="0" smtClean="0"/>
              <a:t>.</a:t>
            </a:r>
          </a:p>
          <a:p>
            <a:pPr>
              <a:lnSpc>
                <a:spcPct val="107000"/>
              </a:lnSpc>
              <a:spcAft>
                <a:spcPts val="0"/>
              </a:spcAft>
            </a:pPr>
            <a:endParaRPr lang="en-IN" dirty="0"/>
          </a:p>
          <a:p>
            <a:pPr>
              <a:lnSpc>
                <a:spcPct val="107000"/>
              </a:lnSpc>
              <a:spcAft>
                <a:spcPts val="0"/>
              </a:spcAft>
            </a:pPr>
            <a:r>
              <a:rPr lang="en-IN" dirty="0"/>
              <a:t>It is well-known that, in the case of </a:t>
            </a:r>
            <a:r>
              <a:rPr lang="en-IN" dirty="0" err="1"/>
              <a:t>tetraphenylporphyrins</a:t>
            </a:r>
            <a:r>
              <a:rPr lang="en-IN" dirty="0"/>
              <a:t>, </a:t>
            </a:r>
            <a:r>
              <a:rPr lang="en-IN" dirty="0" smtClean="0"/>
              <a:t>the phenyl </a:t>
            </a:r>
            <a:r>
              <a:rPr lang="en-IN" dirty="0"/>
              <a:t>groups in the </a:t>
            </a:r>
            <a:r>
              <a:rPr lang="en-IN" dirty="0" err="1"/>
              <a:t>meso</a:t>
            </a:r>
            <a:r>
              <a:rPr lang="en-IN" dirty="0"/>
              <a:t> positions lie perpendicular to </a:t>
            </a:r>
            <a:r>
              <a:rPr lang="en-IN" dirty="0" smtClean="0"/>
              <a:t>the </a:t>
            </a:r>
            <a:r>
              <a:rPr lang="en-IN" dirty="0" err="1" smtClean="0"/>
              <a:t>tetrapyrrolic</a:t>
            </a:r>
            <a:r>
              <a:rPr lang="en-IN" dirty="0" smtClean="0"/>
              <a:t> </a:t>
            </a:r>
            <a:r>
              <a:rPr lang="en-IN" dirty="0"/>
              <a:t>ring. Such a ligand is therefore able to bind </a:t>
            </a:r>
            <a:r>
              <a:rPr lang="en-IN" dirty="0" smtClean="0"/>
              <a:t>parallel to </a:t>
            </a:r>
            <a:r>
              <a:rPr lang="en-IN" dirty="0"/>
              <a:t>the nanoparticle surface, as in Figure 9a. Of course, </a:t>
            </a:r>
            <a:r>
              <a:rPr lang="en-IN" dirty="0" smtClean="0"/>
              <a:t>the phenyl </a:t>
            </a:r>
            <a:r>
              <a:rPr lang="en-IN" dirty="0"/>
              <a:t>substituents are free to rotate, and geometries b, c, and d</a:t>
            </a:r>
          </a:p>
          <a:p>
            <a:r>
              <a:rPr lang="en-IN" dirty="0"/>
              <a:t>will also be present.</a:t>
            </a:r>
          </a:p>
        </p:txBody>
      </p:sp>
    </p:spTree>
    <p:extLst>
      <p:ext uri="{BB962C8B-B14F-4D97-AF65-F5344CB8AC3E}">
        <p14:creationId xmlns="" xmlns:p14="http://schemas.microsoft.com/office/powerpoint/2010/main" val="3581506160"/>
      </p:ext>
    </p:extLst>
  </p:cSld>
  <p:clrMapOvr>
    <a:masterClrMapping/>
  </p:clrMapOvr>
  <p:transition spd="slow">
    <p:sndAc>
      <p:stSnd>
        <p:snd r:embed="rId2" name="explode.wav"/>
      </p:stSnd>
    </p:sndAc>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2567" y="317186"/>
            <a:ext cx="9533280" cy="4537781"/>
          </a:xfrm>
          <a:prstGeom prst="rect">
            <a:avLst/>
          </a:prstGeom>
        </p:spPr>
        <p:txBody>
          <a:bodyPr wrap="square">
            <a:spAutoFit/>
          </a:bodyPr>
          <a:lstStyle/>
          <a:p>
            <a:pPr>
              <a:lnSpc>
                <a:spcPct val="107000"/>
              </a:lnSpc>
              <a:spcAft>
                <a:spcPts val="0"/>
              </a:spcAft>
            </a:pPr>
            <a:r>
              <a:rPr lang="en-IN" dirty="0"/>
              <a:t>Preparation of </a:t>
            </a:r>
            <a:r>
              <a:rPr lang="en-IN" dirty="0" err="1"/>
              <a:t>CdSe</a:t>
            </a:r>
            <a:r>
              <a:rPr lang="en-IN" dirty="0"/>
              <a:t> Nanocrystals. </a:t>
            </a:r>
            <a:r>
              <a:rPr lang="en-IN" dirty="0" err="1"/>
              <a:t>CdSe</a:t>
            </a:r>
            <a:r>
              <a:rPr lang="en-IN" dirty="0"/>
              <a:t> </a:t>
            </a:r>
            <a:r>
              <a:rPr lang="en-IN" dirty="0" err="1"/>
              <a:t>nanocrystals</a:t>
            </a:r>
            <a:r>
              <a:rPr lang="en-IN" dirty="0"/>
              <a:t> </a:t>
            </a:r>
            <a:r>
              <a:rPr lang="en-IN" dirty="0" smtClean="0"/>
              <a:t>were produced </a:t>
            </a:r>
            <a:r>
              <a:rPr lang="en-IN" dirty="0"/>
              <a:t>by a modification of a literature procedure.24 To </a:t>
            </a:r>
            <a:r>
              <a:rPr lang="en-IN" dirty="0" smtClean="0"/>
              <a:t>cadmium oxide </a:t>
            </a:r>
            <a:r>
              <a:rPr lang="en-IN" dirty="0"/>
              <a:t>(300 mg, 2.34 </a:t>
            </a:r>
            <a:r>
              <a:rPr lang="en-IN" dirty="0" err="1"/>
              <a:t>mmol</a:t>
            </a:r>
            <a:r>
              <a:rPr lang="en-IN" dirty="0"/>
              <a:t>) in </a:t>
            </a:r>
            <a:r>
              <a:rPr lang="en-IN" dirty="0" err="1"/>
              <a:t>octadecene</a:t>
            </a:r>
            <a:r>
              <a:rPr lang="en-IN" dirty="0"/>
              <a:t> (20 mL) was added </a:t>
            </a:r>
            <a:r>
              <a:rPr lang="en-IN" dirty="0" smtClean="0"/>
              <a:t>oleic acid </a:t>
            </a:r>
            <a:r>
              <a:rPr lang="en-IN" dirty="0"/>
              <a:t>(2 mL). The mixture was stirred under vacuum for 10 min, </a:t>
            </a:r>
            <a:r>
              <a:rPr lang="en-IN" dirty="0" smtClean="0"/>
              <a:t>and then </a:t>
            </a:r>
            <a:r>
              <a:rPr lang="en-IN" dirty="0"/>
              <a:t>N2 was introduced. The mixture was heated to 250 °C and </a:t>
            </a:r>
            <a:r>
              <a:rPr lang="en-IN" dirty="0" smtClean="0"/>
              <a:t>stirred at </a:t>
            </a:r>
            <a:r>
              <a:rPr lang="en-IN" dirty="0"/>
              <a:t>this temperature until a clear solution was obtained, which was </a:t>
            </a:r>
            <a:r>
              <a:rPr lang="en-IN" dirty="0" smtClean="0"/>
              <a:t>then left </a:t>
            </a:r>
            <a:r>
              <a:rPr lang="en-IN" dirty="0"/>
              <a:t>to cool to ca. 120 °C. Selenium powder (100 mg, 1.27 </a:t>
            </a:r>
            <a:r>
              <a:rPr lang="en-IN" dirty="0" err="1"/>
              <a:t>mmol</a:t>
            </a:r>
            <a:r>
              <a:rPr lang="en-IN" dirty="0"/>
              <a:t>) </a:t>
            </a:r>
            <a:r>
              <a:rPr lang="en-IN" dirty="0" smtClean="0"/>
              <a:t>was added </a:t>
            </a:r>
            <a:r>
              <a:rPr lang="en-IN" dirty="0"/>
              <a:t>and the mixture heated to 240 °C, causing the </a:t>
            </a:r>
            <a:r>
              <a:rPr lang="en-IN" dirty="0" err="1"/>
              <a:t>color</a:t>
            </a:r>
            <a:r>
              <a:rPr lang="en-IN" dirty="0"/>
              <a:t> to </a:t>
            </a:r>
            <a:r>
              <a:rPr lang="en-IN" dirty="0" smtClean="0"/>
              <a:t>change from </a:t>
            </a:r>
            <a:r>
              <a:rPr lang="en-IN" dirty="0"/>
              <a:t>yellow to orange. Heating was stopped when the </a:t>
            </a:r>
            <a:r>
              <a:rPr lang="en-IN" dirty="0" err="1"/>
              <a:t>color</a:t>
            </a:r>
            <a:r>
              <a:rPr lang="en-IN" dirty="0"/>
              <a:t> of </a:t>
            </a:r>
            <a:r>
              <a:rPr lang="en-IN" dirty="0" smtClean="0"/>
              <a:t>the solution </a:t>
            </a:r>
            <a:r>
              <a:rPr lang="en-IN" dirty="0"/>
              <a:t>was deemed the right shade of orange for the </a:t>
            </a:r>
            <a:r>
              <a:rPr lang="en-IN" dirty="0" smtClean="0"/>
              <a:t>desired </a:t>
            </a:r>
            <a:r>
              <a:rPr lang="en-IN" dirty="0" err="1" smtClean="0"/>
              <a:t>nanocrystal</a:t>
            </a:r>
            <a:r>
              <a:rPr lang="en-IN" dirty="0" smtClean="0"/>
              <a:t> </a:t>
            </a:r>
            <a:r>
              <a:rPr lang="en-IN" dirty="0"/>
              <a:t>size (after various experimental trials). The solution was</a:t>
            </a:r>
          </a:p>
          <a:p>
            <a:pPr>
              <a:lnSpc>
                <a:spcPct val="107000"/>
              </a:lnSpc>
              <a:spcAft>
                <a:spcPts val="0"/>
              </a:spcAft>
            </a:pPr>
            <a:r>
              <a:rPr lang="en-IN" dirty="0"/>
              <a:t>immediately cooled on an ice bath, and toluene (10 mL) was added</a:t>
            </a:r>
            <a:r>
              <a:rPr lang="en-IN" dirty="0" smtClean="0"/>
              <a:t>.</a:t>
            </a:r>
          </a:p>
          <a:p>
            <a:pPr>
              <a:lnSpc>
                <a:spcPct val="107000"/>
              </a:lnSpc>
              <a:spcAft>
                <a:spcPts val="0"/>
              </a:spcAft>
            </a:pPr>
            <a:endParaRPr lang="en-IN" dirty="0"/>
          </a:p>
          <a:p>
            <a:pPr>
              <a:lnSpc>
                <a:spcPct val="107000"/>
              </a:lnSpc>
              <a:spcAft>
                <a:spcPts val="0"/>
              </a:spcAft>
            </a:pPr>
            <a:r>
              <a:rPr lang="en-IN" dirty="0"/>
              <a:t>The solution was then transferred to two large centrifuge tubes </a:t>
            </a:r>
            <a:r>
              <a:rPr lang="en-IN" dirty="0" smtClean="0"/>
              <a:t>with filtration </a:t>
            </a:r>
            <a:r>
              <a:rPr lang="en-IN" dirty="0"/>
              <a:t>(syringe filter: 0.22 </a:t>
            </a:r>
            <a:r>
              <a:rPr lang="en-IN" dirty="0" err="1"/>
              <a:t>μL</a:t>
            </a:r>
            <a:r>
              <a:rPr lang="en-IN" dirty="0"/>
              <a:t>). The volume of both tubes </a:t>
            </a:r>
            <a:r>
              <a:rPr lang="en-IN" dirty="0" smtClean="0"/>
              <a:t>was adjusted </a:t>
            </a:r>
            <a:r>
              <a:rPr lang="en-IN" dirty="0"/>
              <a:t>to 30 mL with toluene. The addition of acetone (20 </a:t>
            </a:r>
            <a:r>
              <a:rPr lang="en-IN" dirty="0" smtClean="0"/>
              <a:t>mL) caused </a:t>
            </a:r>
            <a:r>
              <a:rPr lang="en-IN" dirty="0"/>
              <a:t>the formation of a white precipitate of unreacted </a:t>
            </a:r>
            <a:r>
              <a:rPr lang="en-IN" dirty="0" smtClean="0"/>
              <a:t>starting material</a:t>
            </a:r>
            <a:r>
              <a:rPr lang="en-IN" dirty="0"/>
              <a:t>. The tubes were centrifuged (1400 rpm), the orange </a:t>
            </a:r>
            <a:r>
              <a:rPr lang="en-IN" dirty="0" smtClean="0"/>
              <a:t>solutions were </a:t>
            </a:r>
            <a:r>
              <a:rPr lang="en-IN" dirty="0"/>
              <a:t>collected, and the white precipitate was discarded. The </a:t>
            </a:r>
            <a:r>
              <a:rPr lang="en-IN" dirty="0" smtClean="0"/>
              <a:t>solution (25 </a:t>
            </a:r>
            <a:r>
              <a:rPr lang="en-IN" dirty="0"/>
              <a:t>mL) was again placed in a large centrifuge tube. Methanol (</a:t>
            </a:r>
            <a:r>
              <a:rPr lang="en-IN" dirty="0" smtClean="0"/>
              <a:t>25 mL</a:t>
            </a:r>
            <a:r>
              <a:rPr lang="en-IN" dirty="0"/>
              <a:t>) was added, followed by centrifugation. An orange oil separated </a:t>
            </a:r>
            <a:r>
              <a:rPr lang="en-IN" dirty="0" smtClean="0"/>
              <a:t>at the </a:t>
            </a:r>
            <a:r>
              <a:rPr lang="en-IN" dirty="0"/>
              <a:t>bottom, which was collected; the clear top solvent layer </a:t>
            </a:r>
            <a:r>
              <a:rPr lang="en-IN" dirty="0" smtClean="0"/>
              <a:t>was discarded</a:t>
            </a:r>
            <a:endParaRPr lang="en-IN" dirty="0"/>
          </a:p>
        </p:txBody>
      </p:sp>
    </p:spTree>
    <p:extLst>
      <p:ext uri="{BB962C8B-B14F-4D97-AF65-F5344CB8AC3E}">
        <p14:creationId xmlns="" xmlns:p14="http://schemas.microsoft.com/office/powerpoint/2010/main" val="613679249"/>
      </p:ext>
    </p:extLst>
  </p:cSld>
  <p:clrMapOvr>
    <a:masterClrMapping/>
  </p:clrMapOvr>
  <p:transition spd="slow">
    <p:sndAc>
      <p:stSnd>
        <p:snd r:embed="rId2" name="explode.wav"/>
      </p:stSnd>
    </p:sndAc>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2567" y="271021"/>
            <a:ext cx="9533280" cy="2166875"/>
          </a:xfrm>
          <a:prstGeom prst="rect">
            <a:avLst/>
          </a:prstGeom>
        </p:spPr>
        <p:txBody>
          <a:bodyPr wrap="square">
            <a:spAutoFit/>
          </a:bodyPr>
          <a:lstStyle/>
          <a:p>
            <a:pPr>
              <a:lnSpc>
                <a:spcPct val="107000"/>
              </a:lnSpc>
              <a:spcAft>
                <a:spcPts val="0"/>
              </a:spcAft>
            </a:pPr>
            <a:r>
              <a:rPr lang="en-IN" dirty="0"/>
              <a:t>This process was repeated until all the solution </a:t>
            </a:r>
            <a:r>
              <a:rPr lang="en-IN" dirty="0" smtClean="0"/>
              <a:t>was processed </a:t>
            </a:r>
            <a:r>
              <a:rPr lang="en-IN" dirty="0"/>
              <a:t>in this way. The separated orange oils were combined </a:t>
            </a:r>
            <a:r>
              <a:rPr lang="en-IN" dirty="0" smtClean="0"/>
              <a:t>and transferred </a:t>
            </a:r>
            <a:r>
              <a:rPr lang="en-IN" dirty="0"/>
              <a:t>to a smaller centrifuge tube with toluene (total volume </a:t>
            </a:r>
            <a:r>
              <a:rPr lang="en-IN" dirty="0" smtClean="0"/>
              <a:t>7 mL</a:t>
            </a:r>
            <a:r>
              <a:rPr lang="en-IN" dirty="0"/>
              <a:t>). Methanol (7 mL) was added and the tube centrifuged. Again </a:t>
            </a:r>
            <a:r>
              <a:rPr lang="en-IN" dirty="0" smtClean="0"/>
              <a:t>the orange </a:t>
            </a:r>
            <a:r>
              <a:rPr lang="en-IN" dirty="0"/>
              <a:t>oil was decanted. The volume was made up to 7 mL in</a:t>
            </a:r>
          </a:p>
          <a:p>
            <a:pPr>
              <a:lnSpc>
                <a:spcPct val="107000"/>
              </a:lnSpc>
              <a:spcAft>
                <a:spcPts val="0"/>
              </a:spcAft>
            </a:pPr>
            <a:r>
              <a:rPr lang="en-IN" dirty="0"/>
              <a:t>dichloromethane, and the same volume of ethanol was added, </a:t>
            </a:r>
            <a:r>
              <a:rPr lang="en-IN" dirty="0" smtClean="0"/>
              <a:t>followed by </a:t>
            </a:r>
            <a:r>
              <a:rPr lang="en-IN" dirty="0"/>
              <a:t>centrifugation. This process was repeated until a thick orange oil </a:t>
            </a:r>
            <a:r>
              <a:rPr lang="en-IN" dirty="0" smtClean="0"/>
              <a:t>or powder </a:t>
            </a:r>
            <a:r>
              <a:rPr lang="en-IN" dirty="0"/>
              <a:t>was obtained. Finally, acetone (14 mL) was added, and </a:t>
            </a:r>
            <a:r>
              <a:rPr lang="en-IN" dirty="0" smtClean="0"/>
              <a:t>the tube </a:t>
            </a:r>
            <a:r>
              <a:rPr lang="en-IN" dirty="0"/>
              <a:t>was sonicated for several minutes and then centrifuged. This </a:t>
            </a:r>
            <a:r>
              <a:rPr lang="en-IN" dirty="0" smtClean="0"/>
              <a:t>was repeated </a:t>
            </a:r>
            <a:r>
              <a:rPr lang="en-IN" dirty="0"/>
              <a:t>five times. A free-flowing orange powder was finally </a:t>
            </a:r>
            <a:r>
              <a:rPr lang="en-IN" dirty="0" smtClean="0"/>
              <a:t>obtained after </a:t>
            </a:r>
            <a:r>
              <a:rPr lang="en-IN" dirty="0"/>
              <a:t>drying under vacuum and stored under N2. Yield of </a:t>
            </a:r>
            <a:r>
              <a:rPr lang="en-IN" dirty="0" err="1" smtClean="0"/>
              <a:t>CdSe</a:t>
            </a:r>
            <a:r>
              <a:rPr lang="en-IN" dirty="0" smtClean="0"/>
              <a:t>.</a:t>
            </a:r>
            <a:endParaRPr lang="en-IN" dirty="0"/>
          </a:p>
        </p:txBody>
      </p:sp>
    </p:spTree>
    <p:extLst>
      <p:ext uri="{BB962C8B-B14F-4D97-AF65-F5344CB8AC3E}">
        <p14:creationId xmlns="" xmlns:p14="http://schemas.microsoft.com/office/powerpoint/2010/main" val="2499619986"/>
      </p:ext>
    </p:extLst>
  </p:cSld>
  <p:clrMapOvr>
    <a:masterClrMapping/>
  </p:clrMapOvr>
  <p:transition spd="slow">
    <p:sndAc>
      <p:stSnd>
        <p:snd r:embed="rId2" name="explode.wav"/>
      </p:stSnd>
    </p:sndAc>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4425" y="304800"/>
            <a:ext cx="9533280" cy="3332964"/>
          </a:xfrm>
          <a:prstGeom prst="rect">
            <a:avLst/>
          </a:prstGeom>
        </p:spPr>
        <p:txBody>
          <a:bodyPr wrap="square">
            <a:spAutoFit/>
          </a:bodyPr>
          <a:lstStyle/>
          <a:p>
            <a:pPr>
              <a:lnSpc>
                <a:spcPct val="107000"/>
              </a:lnSpc>
              <a:spcAft>
                <a:spcPts val="0"/>
              </a:spcAft>
            </a:pPr>
            <a:r>
              <a:rPr lang="en-IN" dirty="0"/>
              <a:t>Preparation of Coated [</a:t>
            </a:r>
            <a:r>
              <a:rPr lang="en-IN" dirty="0" err="1"/>
              <a:t>CdSe</a:t>
            </a:r>
            <a:r>
              <a:rPr lang="en-IN" dirty="0"/>
              <a:t>{(7−9)}] </a:t>
            </a:r>
            <a:r>
              <a:rPr lang="en-IN" dirty="0" err="1"/>
              <a:t>Nanoassemblies</a:t>
            </a:r>
            <a:r>
              <a:rPr lang="en-IN" dirty="0"/>
              <a:t>. A sample of </a:t>
            </a:r>
            <a:r>
              <a:rPr lang="en-IN" dirty="0" err="1"/>
              <a:t>CdSe</a:t>
            </a:r>
            <a:r>
              <a:rPr lang="en-IN" dirty="0"/>
              <a:t> QDs (ca. 20 mg) was dissolved in dichloromethane (500 mL) in a volumetric flask. The concentration was established from the UV absorption spectrum. The solution was then transferred to a round-bottom flask, and nitrogen was bubbled through </a:t>
            </a:r>
            <a:r>
              <a:rPr lang="en-IN" dirty="0" err="1"/>
              <a:t>thes</a:t>
            </a:r>
            <a:endParaRPr lang="en-IN" dirty="0"/>
          </a:p>
          <a:p>
            <a:pPr>
              <a:lnSpc>
                <a:spcPct val="107000"/>
              </a:lnSpc>
              <a:spcAft>
                <a:spcPts val="0"/>
              </a:spcAft>
            </a:pPr>
            <a:r>
              <a:rPr lang="en-IN" dirty="0"/>
              <a:t>solution with stirring for 10 min. A solution of porphyrins (7, 8) in dichloromethane (1 mL) was prepared and slowly added over 24 h by the use of a syringe pump (0.7 </a:t>
            </a:r>
            <a:r>
              <a:rPr lang="en-IN" dirty="0" err="1"/>
              <a:t>μL</a:t>
            </a:r>
            <a:r>
              <a:rPr lang="en-IN" dirty="0"/>
              <a:t>/min). When addition was complete, the content of the flask was transferred to a volumetric flask and the volume adjusted to 500 </a:t>
            </a:r>
            <a:r>
              <a:rPr lang="en-IN" dirty="0" err="1"/>
              <a:t>mL.</a:t>
            </a:r>
            <a:r>
              <a:rPr lang="en-IN" dirty="0"/>
              <a:t> A UV spectrum was obtained. Most of the solvent was then removed under reduced pressure. The remaining solution was transferred to a centrifuge tube, methanol added to flocculate the nanoparticles, and the tube centrifuged. The solid was separated. Acetone was added and the tube sonicated for 5 min, followed by centrifugation. This was repeated as necessary until the UV spectra of the washing were free of porphyrin. The solid sample</a:t>
            </a:r>
          </a:p>
          <a:p>
            <a:r>
              <a:rPr lang="en-IN" dirty="0"/>
              <a:t>could then be </a:t>
            </a:r>
            <a:r>
              <a:rPr lang="en-IN" dirty="0" err="1"/>
              <a:t>redissolved</a:t>
            </a:r>
            <a:r>
              <a:rPr lang="en-IN" dirty="0"/>
              <a:t> in a suitable NMR solvent.</a:t>
            </a:r>
          </a:p>
        </p:txBody>
      </p:sp>
    </p:spTree>
    <p:extLst>
      <p:ext uri="{BB962C8B-B14F-4D97-AF65-F5344CB8AC3E}">
        <p14:creationId xmlns="" xmlns:p14="http://schemas.microsoft.com/office/powerpoint/2010/main" val="2218412791"/>
      </p:ext>
    </p:extLst>
  </p:cSld>
  <p:clrMapOvr>
    <a:masterClrMapping/>
  </p:clrMapOvr>
  <p:transition spd="slow">
    <p:sndAc>
      <p:stSnd>
        <p:snd r:embed="rId2" name="explode.wav"/>
      </p:stSnd>
    </p:sndAc>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4425" y="304801"/>
            <a:ext cx="9689563" cy="3055965"/>
          </a:xfrm>
          <a:prstGeom prst="rect">
            <a:avLst/>
          </a:prstGeom>
        </p:spPr>
        <p:txBody>
          <a:bodyPr wrap="square">
            <a:spAutoFit/>
          </a:bodyPr>
          <a:lstStyle/>
          <a:p>
            <a:pPr>
              <a:lnSpc>
                <a:spcPct val="107000"/>
              </a:lnSpc>
              <a:spcAft>
                <a:spcPts val="0"/>
              </a:spcAft>
            </a:pPr>
            <a:r>
              <a:rPr lang="en-IN" dirty="0"/>
              <a:t>Porphyrin (9) bearing </a:t>
            </a:r>
            <a:r>
              <a:rPr lang="en-IN" dirty="0" err="1"/>
              <a:t>thioacetate</a:t>
            </a:r>
            <a:r>
              <a:rPr lang="en-IN" dirty="0"/>
              <a:t> chains must be </a:t>
            </a:r>
            <a:r>
              <a:rPr lang="en-IN" dirty="0" err="1"/>
              <a:t>deprotected</a:t>
            </a:r>
            <a:r>
              <a:rPr lang="en-IN" dirty="0"/>
              <a:t> </a:t>
            </a:r>
            <a:r>
              <a:rPr lang="en-IN" dirty="0" smtClean="0"/>
              <a:t>prior to </a:t>
            </a:r>
            <a:r>
              <a:rPr lang="en-IN" dirty="0"/>
              <a:t>addition to the nanoparticles. The following procedure was used. </a:t>
            </a:r>
            <a:r>
              <a:rPr lang="en-IN" dirty="0" smtClean="0"/>
              <a:t>All solvents </a:t>
            </a:r>
            <a:r>
              <a:rPr lang="en-IN" dirty="0"/>
              <a:t>and reagents were degassed and placed under N2 before use</a:t>
            </a:r>
            <a:r>
              <a:rPr lang="en-IN" dirty="0" smtClean="0"/>
              <a:t>.</a:t>
            </a:r>
          </a:p>
          <a:p>
            <a:pPr>
              <a:lnSpc>
                <a:spcPct val="107000"/>
              </a:lnSpc>
              <a:spcAft>
                <a:spcPts val="0"/>
              </a:spcAft>
            </a:pPr>
            <a:endParaRPr lang="en-IN" dirty="0"/>
          </a:p>
          <a:p>
            <a:pPr>
              <a:lnSpc>
                <a:spcPct val="107000"/>
              </a:lnSpc>
              <a:spcAft>
                <a:spcPts val="0"/>
              </a:spcAft>
            </a:pPr>
            <a:r>
              <a:rPr lang="en-IN" dirty="0"/>
              <a:t>The porphyrin was dissolved in dichloromethane under N2. A </a:t>
            </a:r>
            <a:r>
              <a:rPr lang="en-IN" dirty="0" smtClean="0"/>
              <a:t>few drops </a:t>
            </a:r>
            <a:r>
              <a:rPr lang="en-IN" dirty="0"/>
              <a:t>of an aqueous solution of </a:t>
            </a:r>
            <a:r>
              <a:rPr lang="en-IN" dirty="0" err="1"/>
              <a:t>NaOH</a:t>
            </a:r>
            <a:r>
              <a:rPr lang="en-IN" dirty="0"/>
              <a:t> (2 M) and methanol </a:t>
            </a:r>
            <a:r>
              <a:rPr lang="en-IN" dirty="0" smtClean="0"/>
              <a:t>were added </a:t>
            </a:r>
            <a:r>
              <a:rPr lang="en-IN" dirty="0"/>
              <a:t>to the porphyrin with stirring at room temperature. </a:t>
            </a:r>
            <a:r>
              <a:rPr lang="en-IN" dirty="0" smtClean="0"/>
              <a:t>A precipitate </a:t>
            </a:r>
            <a:r>
              <a:rPr lang="en-IN" dirty="0"/>
              <a:t>formed. When no porphyrin remained in solution, </a:t>
            </a:r>
            <a:r>
              <a:rPr lang="en-IN" dirty="0" smtClean="0"/>
              <a:t>the solvent </a:t>
            </a:r>
            <a:r>
              <a:rPr lang="en-IN" dirty="0"/>
              <a:t>was removed via a syringe. Acetic acid was added and the </a:t>
            </a:r>
            <a:r>
              <a:rPr lang="en-IN" dirty="0" smtClean="0"/>
              <a:t>mix stirred </a:t>
            </a:r>
            <a:r>
              <a:rPr lang="en-IN" dirty="0"/>
              <a:t>for 5 min. The acid was removed via a syringe. Methanol </a:t>
            </a:r>
            <a:r>
              <a:rPr lang="en-IN" dirty="0" smtClean="0"/>
              <a:t>was added </a:t>
            </a:r>
            <a:r>
              <a:rPr lang="en-IN" dirty="0"/>
              <a:t>and the mix stirred for 5 min. The solvent was removed via </a:t>
            </a:r>
            <a:r>
              <a:rPr lang="en-IN" dirty="0" smtClean="0"/>
              <a:t>a syringe</a:t>
            </a:r>
            <a:r>
              <a:rPr lang="en-IN" dirty="0"/>
              <a:t>. The methanol wash was repeated. Finally CH2Cl2 (1 mL) </a:t>
            </a:r>
            <a:r>
              <a:rPr lang="en-IN" dirty="0" smtClean="0"/>
              <a:t>was added</a:t>
            </a:r>
            <a:r>
              <a:rPr lang="en-IN" dirty="0"/>
              <a:t>. The </a:t>
            </a:r>
            <a:r>
              <a:rPr lang="en-IN" dirty="0" err="1"/>
              <a:t>deprotected</a:t>
            </a:r>
            <a:r>
              <a:rPr lang="en-IN" dirty="0"/>
              <a:t> porphyrin dissolved, and the solution </a:t>
            </a:r>
            <a:r>
              <a:rPr lang="en-IN" dirty="0" smtClean="0"/>
              <a:t>was transferred </a:t>
            </a:r>
            <a:r>
              <a:rPr lang="en-IN" dirty="0"/>
              <a:t>to a syringe and was slowly added to </a:t>
            </a:r>
            <a:r>
              <a:rPr lang="en-IN" dirty="0" err="1"/>
              <a:t>CdSe</a:t>
            </a:r>
            <a:r>
              <a:rPr lang="en-IN" dirty="0"/>
              <a:t> nanoparticles </a:t>
            </a:r>
            <a:r>
              <a:rPr lang="en-IN" dirty="0" smtClean="0"/>
              <a:t>as described </a:t>
            </a:r>
            <a:r>
              <a:rPr lang="en-IN" dirty="0"/>
              <a:t>above.</a:t>
            </a:r>
          </a:p>
        </p:txBody>
      </p:sp>
    </p:spTree>
    <p:extLst>
      <p:ext uri="{BB962C8B-B14F-4D97-AF65-F5344CB8AC3E}">
        <p14:creationId xmlns="" xmlns:p14="http://schemas.microsoft.com/office/powerpoint/2010/main" val="3739207936"/>
      </p:ext>
    </p:extLst>
  </p:cSld>
  <p:clrMapOvr>
    <a:masterClrMapping/>
  </p:clrMapOvr>
  <p:transition spd="slow">
    <p:sndAc>
      <p:stSnd>
        <p:snd r:embed="rId2" name="explode.wav"/>
      </p:stSnd>
    </p:sndAc>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04581467"/>
      </p:ext>
    </p:extLst>
  </p:cSld>
  <p:clrMapOvr>
    <a:masterClrMapping/>
  </p:clrMapOvr>
  <p:transition spd="slow">
    <p:sndAc>
      <p:stSnd>
        <p:snd r:embed="rId2" name="explode.wav"/>
      </p:stSnd>
    </p:sndAc>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100640212"/>
      </p:ext>
    </p:extLst>
  </p:cSld>
  <p:clrMapOvr>
    <a:masterClrMapping/>
  </p:clrMapOvr>
  <p:transition spd="slow">
    <p:sndAc>
      <p:stSnd>
        <p:snd r:embed="rId2" name="explode.wav"/>
      </p:stSnd>
    </p:sndAc>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629540393"/>
      </p:ext>
    </p:extLst>
  </p:cSld>
  <p:clrMapOvr>
    <a:masterClrMapping/>
  </p:clrMapOvr>
  <p:transition spd="slow">
    <p:sndAc>
      <p:stSnd>
        <p:snd r:embed="rId2" name="explode.wav"/>
      </p:stSnd>
    </p:sndAc>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530570223"/>
      </p:ext>
    </p:extLst>
  </p:cSld>
  <p:clrMapOvr>
    <a:masterClrMapping/>
  </p:clrMapOvr>
  <p:transition spd="slow">
    <p:sndAc>
      <p:stSnd>
        <p:snd r:embed="rId2" name="explode.wav"/>
      </p:stSnd>
    </p:sndAc>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862157584"/>
      </p:ext>
    </p:extLst>
  </p:cSld>
  <p:clrMapOvr>
    <a:masterClrMapping/>
  </p:clrMapOvr>
  <p:transition spd="slow">
    <p:sndAc>
      <p:stSnd>
        <p:snd r:embed="rId2" name="explode.wav"/>
      </p:stSnd>
    </p:sndAc>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0708" y="304801"/>
            <a:ext cx="9455138" cy="5078313"/>
          </a:xfrm>
          <a:prstGeom prst="rect">
            <a:avLst/>
          </a:prstGeom>
          <a:noFill/>
        </p:spPr>
        <p:txBody>
          <a:bodyPr wrap="square" rtlCol="0">
            <a:spAutoFit/>
          </a:bodyPr>
          <a:lstStyle/>
          <a:p>
            <a:r>
              <a:rPr lang="en-US" b="1" dirty="0" smtClean="0"/>
              <a:t>COMPLEXES/COMPOUNDS IN PIPELINE:</a:t>
            </a:r>
            <a:endParaRPr lang="en-US" dirty="0" smtClean="0"/>
          </a:p>
          <a:p>
            <a:r>
              <a:rPr lang="en-US" b="1" dirty="0" smtClean="0"/>
              <a:t>Au(III)-</a:t>
            </a:r>
            <a:r>
              <a:rPr lang="en-US" b="1" dirty="0" err="1" smtClean="0"/>
              <a:t>Thiosemicarbazone</a:t>
            </a:r>
            <a:r>
              <a:rPr lang="en-US" b="1" dirty="0" smtClean="0"/>
              <a:t>  Complexes of CURCUMINS:</a:t>
            </a:r>
            <a:endParaRPr lang="en-US" dirty="0" smtClean="0"/>
          </a:p>
          <a:p>
            <a:r>
              <a:rPr lang="en-US" dirty="0" smtClean="0"/>
              <a:t>1.Acetoxy </a:t>
            </a:r>
            <a:r>
              <a:rPr lang="en-US" dirty="0" err="1" smtClean="0"/>
              <a:t>curcumin</a:t>
            </a:r>
            <a:r>
              <a:rPr lang="en-US" dirty="0" smtClean="0"/>
              <a:t>                     2.Benzyloxy </a:t>
            </a:r>
            <a:r>
              <a:rPr lang="en-US" dirty="0" err="1" smtClean="0"/>
              <a:t>curcumin</a:t>
            </a:r>
            <a:r>
              <a:rPr lang="en-US" dirty="0" smtClean="0"/>
              <a:t>      </a:t>
            </a:r>
          </a:p>
          <a:p>
            <a:r>
              <a:rPr lang="en-US" dirty="0" smtClean="0"/>
              <a:t>3.Dimethoxy </a:t>
            </a:r>
            <a:r>
              <a:rPr lang="en-US" dirty="0" err="1" smtClean="0"/>
              <a:t>curcumin</a:t>
            </a:r>
            <a:r>
              <a:rPr lang="en-US" dirty="0" smtClean="0"/>
              <a:t>                                               </a:t>
            </a:r>
          </a:p>
          <a:p>
            <a:r>
              <a:rPr lang="en-US" dirty="0" smtClean="0"/>
              <a:t>4.Desmethoxy </a:t>
            </a:r>
            <a:r>
              <a:rPr lang="en-US" dirty="0" err="1" smtClean="0"/>
              <a:t>curcumin</a:t>
            </a:r>
            <a:r>
              <a:rPr lang="en-US" dirty="0" smtClean="0"/>
              <a:t>             5.Diacetyl </a:t>
            </a:r>
            <a:r>
              <a:rPr lang="en-US" dirty="0" err="1" smtClean="0"/>
              <a:t>bis</a:t>
            </a:r>
            <a:r>
              <a:rPr lang="en-US" dirty="0" smtClean="0"/>
              <a:t> </a:t>
            </a:r>
            <a:r>
              <a:rPr lang="en-US" dirty="0" err="1" smtClean="0"/>
              <a:t>demethoxy</a:t>
            </a:r>
            <a:r>
              <a:rPr lang="en-US" dirty="0" smtClean="0"/>
              <a:t> </a:t>
            </a:r>
            <a:r>
              <a:rPr lang="en-US" dirty="0" err="1" smtClean="0"/>
              <a:t>curcumin</a:t>
            </a:r>
            <a:endParaRPr lang="en-US" dirty="0" smtClean="0"/>
          </a:p>
          <a:p>
            <a:r>
              <a:rPr lang="en-US" dirty="0" smtClean="0"/>
              <a:t>6.Didemethoxy </a:t>
            </a:r>
            <a:r>
              <a:rPr lang="en-US" dirty="0" err="1" smtClean="0"/>
              <a:t>curcumin</a:t>
            </a:r>
            <a:r>
              <a:rPr lang="en-US" dirty="0" smtClean="0"/>
              <a:t>           7.Curcumin </a:t>
            </a:r>
            <a:r>
              <a:rPr lang="en-US" dirty="0" err="1" smtClean="0"/>
              <a:t>dimethyl</a:t>
            </a:r>
            <a:r>
              <a:rPr lang="en-US" dirty="0" smtClean="0"/>
              <a:t> ether</a:t>
            </a:r>
          </a:p>
          <a:p>
            <a:r>
              <a:rPr lang="en-US" dirty="0" smtClean="0"/>
              <a:t>8.Dimethoxy </a:t>
            </a:r>
            <a:r>
              <a:rPr lang="en-US" dirty="0" err="1" smtClean="0"/>
              <a:t>curcumin</a:t>
            </a:r>
            <a:r>
              <a:rPr lang="en-US" dirty="0" smtClean="0"/>
              <a:t>                9.Dimethyl </a:t>
            </a:r>
            <a:r>
              <a:rPr lang="en-US" dirty="0" err="1" smtClean="0"/>
              <a:t>curcumin</a:t>
            </a:r>
            <a:endParaRPr lang="en-US" dirty="0" smtClean="0"/>
          </a:p>
          <a:p>
            <a:r>
              <a:rPr lang="en-US" dirty="0" smtClean="0"/>
              <a:t>10.Hexa hydroxyl </a:t>
            </a:r>
            <a:r>
              <a:rPr lang="en-US" dirty="0" err="1" smtClean="0"/>
              <a:t>curcumin</a:t>
            </a:r>
            <a:r>
              <a:rPr lang="en-US" dirty="0" smtClean="0"/>
              <a:t>        11.Hexamethoxy </a:t>
            </a:r>
            <a:r>
              <a:rPr lang="en-US" dirty="0" err="1" smtClean="0"/>
              <a:t>curcumin</a:t>
            </a:r>
            <a:endParaRPr lang="en-US" dirty="0" smtClean="0"/>
          </a:p>
          <a:p>
            <a:r>
              <a:rPr lang="en-US" dirty="0" smtClean="0"/>
              <a:t>12.Di hydroxyl </a:t>
            </a:r>
            <a:r>
              <a:rPr lang="en-US" dirty="0" err="1" smtClean="0"/>
              <a:t>curcumin</a:t>
            </a:r>
            <a:r>
              <a:rPr lang="en-US" dirty="0" smtClean="0"/>
              <a:t>             13.Trimethyl </a:t>
            </a:r>
            <a:r>
              <a:rPr lang="en-US" dirty="0" err="1" smtClean="0"/>
              <a:t>curcumin</a:t>
            </a:r>
            <a:endParaRPr lang="en-US" dirty="0" smtClean="0"/>
          </a:p>
          <a:p>
            <a:r>
              <a:rPr lang="en-US" dirty="0" smtClean="0"/>
              <a:t>14.Rubrocurcumin                       15.Tetrahydroxy </a:t>
            </a:r>
            <a:r>
              <a:rPr lang="en-US" dirty="0" err="1" smtClean="0"/>
              <a:t>curcumin</a:t>
            </a:r>
            <a:endParaRPr lang="en-US" dirty="0" smtClean="0"/>
          </a:p>
          <a:p>
            <a:r>
              <a:rPr lang="en-US" dirty="0" smtClean="0"/>
              <a:t>16.Methyl </a:t>
            </a:r>
            <a:r>
              <a:rPr lang="en-US" dirty="0" err="1" smtClean="0"/>
              <a:t>curcumin</a:t>
            </a:r>
            <a:r>
              <a:rPr lang="en-US" dirty="0" smtClean="0"/>
              <a:t>                     17.Tetrahydroxy </a:t>
            </a:r>
            <a:r>
              <a:rPr lang="en-US" dirty="0" err="1" smtClean="0"/>
              <a:t>curcumin</a:t>
            </a:r>
            <a:endParaRPr lang="en-US" dirty="0" smtClean="0"/>
          </a:p>
          <a:p>
            <a:r>
              <a:rPr lang="en-US" b="1" dirty="0" smtClean="0"/>
              <a:t> </a:t>
            </a:r>
            <a:endParaRPr lang="en-US" dirty="0" smtClean="0"/>
          </a:p>
          <a:p>
            <a:r>
              <a:rPr lang="en-US" b="1" dirty="0" smtClean="0"/>
              <a:t>Au(III)-</a:t>
            </a:r>
            <a:r>
              <a:rPr lang="en-US" b="1" dirty="0" err="1" smtClean="0"/>
              <a:t>Thiosemicarbazone</a:t>
            </a:r>
            <a:r>
              <a:rPr lang="en-US" b="1" dirty="0" smtClean="0"/>
              <a:t>  Complexes of:</a:t>
            </a:r>
            <a:endParaRPr lang="en-US" dirty="0" smtClean="0"/>
          </a:p>
          <a:p>
            <a:r>
              <a:rPr lang="en-US" dirty="0" smtClean="0"/>
              <a:t>1.Genestein                         2.Gemcitabin              3.Resveretrol</a:t>
            </a:r>
          </a:p>
          <a:p>
            <a:r>
              <a:rPr lang="en-US" dirty="0" smtClean="0"/>
              <a:t>4.Doxorubicin                     5.Docetaxel                6.Pterostilbine</a:t>
            </a:r>
          </a:p>
          <a:p>
            <a:r>
              <a:rPr lang="en-US" dirty="0" smtClean="0"/>
              <a:t>7.Nimesulide                       8.Ifosfamide               9.Phenaxodiol</a:t>
            </a:r>
          </a:p>
          <a:p>
            <a:r>
              <a:rPr lang="en-US" dirty="0" smtClean="0"/>
              <a:t>10.Piceatanol                       11.vinblestine             12.vincristine</a:t>
            </a:r>
          </a:p>
          <a:p>
            <a:r>
              <a:rPr lang="en-US" dirty="0" smtClean="0"/>
              <a:t>13.Fludarabine                     14.Geldamycin           15.vitronectin</a:t>
            </a:r>
            <a:endParaRPr lang="en-US" dirty="0"/>
          </a:p>
        </p:txBody>
      </p:sp>
    </p:spTree>
  </p:cSld>
  <p:clrMapOvr>
    <a:masterClrMapping/>
  </p:clrMapOvr>
  <p:transition spd="slow">
    <p:sndAc>
      <p:stSnd>
        <p:snd r:embed="rId2" name="explode.wav"/>
      </p:stSnd>
    </p:sndAc>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2566" y="457200"/>
            <a:ext cx="9611422" cy="6463308"/>
          </a:xfrm>
          <a:prstGeom prst="rect">
            <a:avLst/>
          </a:prstGeom>
          <a:noFill/>
        </p:spPr>
        <p:txBody>
          <a:bodyPr wrap="square" rtlCol="0">
            <a:spAutoFit/>
          </a:bodyPr>
          <a:lstStyle/>
          <a:p>
            <a:r>
              <a:rPr lang="en-US" b="1" dirty="0" err="1" smtClean="0">
                <a:solidFill>
                  <a:srgbClr val="FF0000"/>
                </a:solidFill>
              </a:rPr>
              <a:t>Organoselenium</a:t>
            </a:r>
            <a:r>
              <a:rPr lang="en-US" b="1" dirty="0" smtClean="0">
                <a:solidFill>
                  <a:srgbClr val="FF0000"/>
                </a:solidFill>
              </a:rPr>
              <a:t> Gold Complexes as Potential Anticancer Drugs</a:t>
            </a:r>
          </a:p>
          <a:p>
            <a:r>
              <a:rPr lang="en-US" dirty="0" smtClean="0"/>
              <a:t>The phenomenon of Gold in </a:t>
            </a:r>
            <a:r>
              <a:rPr lang="en-US" dirty="0" err="1" smtClean="0"/>
              <a:t>Medicinedates</a:t>
            </a:r>
            <a:r>
              <a:rPr lang="en-US" dirty="0" smtClean="0"/>
              <a:t> back tom </a:t>
            </a:r>
            <a:r>
              <a:rPr lang="en-US" dirty="0" err="1" smtClean="0"/>
              <a:t>antiquitywith</a:t>
            </a:r>
            <a:r>
              <a:rPr lang="en-US" dirty="0" smtClean="0"/>
              <a:t> both Arabic and Chinese physicians using </a:t>
            </a:r>
            <a:r>
              <a:rPr lang="en-US" dirty="0" err="1" smtClean="0"/>
              <a:t>goldpreparations</a:t>
            </a:r>
            <a:r>
              <a:rPr lang="en-US" dirty="0" smtClean="0"/>
              <a:t> to treat variety of </a:t>
            </a:r>
            <a:r>
              <a:rPr lang="en-US" dirty="0" err="1" smtClean="0"/>
              <a:t>ailments.Several</a:t>
            </a:r>
            <a:r>
              <a:rPr lang="en-US" dirty="0" smtClean="0"/>
              <a:t> gold </a:t>
            </a:r>
            <a:r>
              <a:rPr lang="en-US" dirty="0" err="1" smtClean="0"/>
              <a:t>thiolates</a:t>
            </a:r>
            <a:r>
              <a:rPr lang="en-US" dirty="0" smtClean="0"/>
              <a:t> have been used in the </a:t>
            </a:r>
            <a:r>
              <a:rPr lang="en-US" dirty="0" err="1" smtClean="0"/>
              <a:t>treatement</a:t>
            </a:r>
            <a:r>
              <a:rPr lang="en-US" dirty="0" smtClean="0"/>
              <a:t> of </a:t>
            </a:r>
            <a:r>
              <a:rPr lang="en-US" dirty="0" err="1" smtClean="0"/>
              <a:t>Rhumatid</a:t>
            </a:r>
            <a:r>
              <a:rPr lang="en-US" dirty="0" smtClean="0"/>
              <a:t> Arthritis.</a:t>
            </a:r>
          </a:p>
          <a:p>
            <a:endParaRPr lang="en-US" dirty="0" smtClean="0"/>
          </a:p>
          <a:p>
            <a:r>
              <a:rPr lang="en-US" dirty="0" smtClean="0"/>
              <a:t>Some of the gold </a:t>
            </a:r>
            <a:r>
              <a:rPr lang="en-US" dirty="0" err="1" smtClean="0"/>
              <a:t>thiolates</a:t>
            </a:r>
            <a:r>
              <a:rPr lang="en-US" dirty="0" smtClean="0"/>
              <a:t> are </a:t>
            </a:r>
            <a:r>
              <a:rPr lang="en-US" dirty="0" err="1" smtClean="0"/>
              <a:t>Aurothioglucose,Aurothiomalate</a:t>
            </a:r>
            <a:r>
              <a:rPr lang="en-US" dirty="0" smtClean="0"/>
              <a:t>, </a:t>
            </a:r>
            <a:r>
              <a:rPr lang="en-US" dirty="0" err="1" smtClean="0"/>
              <a:t>AurothiosulphateAurofin.A</a:t>
            </a:r>
            <a:r>
              <a:rPr lang="en-US" dirty="0" smtClean="0"/>
              <a:t> number of Gold(III) complexes have been reported.</a:t>
            </a:r>
          </a:p>
          <a:p>
            <a:endParaRPr lang="en-US" dirty="0" smtClean="0"/>
          </a:p>
          <a:p>
            <a:r>
              <a:rPr lang="en-US" dirty="0" smtClean="0"/>
              <a:t>Glutathione </a:t>
            </a:r>
            <a:r>
              <a:rPr lang="en-US" dirty="0" err="1" smtClean="0"/>
              <a:t>peroxidase</a:t>
            </a:r>
            <a:r>
              <a:rPr lang="en-US" dirty="0" smtClean="0"/>
              <a:t> enzyme(GSH-</a:t>
            </a:r>
            <a:r>
              <a:rPr lang="en-US" dirty="0" err="1" smtClean="0"/>
              <a:t>Px</a:t>
            </a:r>
            <a:r>
              <a:rPr lang="en-US" dirty="0" smtClean="0"/>
              <a:t>)catalyzes the reaction of many organic peroxides to </a:t>
            </a:r>
            <a:r>
              <a:rPr lang="en-US" dirty="0" err="1" smtClean="0"/>
              <a:t>alchohol</a:t>
            </a:r>
            <a:r>
              <a:rPr lang="en-US" dirty="0" smtClean="0"/>
              <a:t> and water with the use glutathione as reducing agent.</a:t>
            </a:r>
          </a:p>
          <a:p>
            <a:endParaRPr lang="en-US" dirty="0" smtClean="0"/>
          </a:p>
          <a:p>
            <a:r>
              <a:rPr lang="en-US" dirty="0" smtClean="0"/>
              <a:t>It is a member of important class of Selenium containing </a:t>
            </a:r>
            <a:r>
              <a:rPr lang="en-US" dirty="0" err="1" smtClean="0"/>
              <a:t>enzymes.The</a:t>
            </a:r>
            <a:r>
              <a:rPr lang="en-US" dirty="0" smtClean="0"/>
              <a:t> active site for peroxide reduction is </a:t>
            </a:r>
            <a:r>
              <a:rPr lang="en-US" dirty="0" err="1" smtClean="0"/>
              <a:t>selenocystineresidue.Because</a:t>
            </a:r>
            <a:r>
              <a:rPr lang="en-US" dirty="0" smtClean="0"/>
              <a:t> selenium is more </a:t>
            </a:r>
            <a:r>
              <a:rPr lang="en-US" dirty="0" err="1" smtClean="0"/>
              <a:t>polarizable</a:t>
            </a:r>
            <a:r>
              <a:rPr lang="en-US" dirty="0" smtClean="0"/>
              <a:t> than </a:t>
            </a:r>
            <a:r>
              <a:rPr lang="en-US" dirty="0" err="1" smtClean="0"/>
              <a:t>sulphur</a:t>
            </a:r>
            <a:r>
              <a:rPr lang="en-US" dirty="0" smtClean="0"/>
              <a:t> and hence softer in its </a:t>
            </a:r>
            <a:r>
              <a:rPr lang="en-US" dirty="0" err="1" smtClean="0"/>
              <a:t>charectarestics</a:t>
            </a:r>
            <a:r>
              <a:rPr lang="en-US" dirty="0" smtClean="0"/>
              <a:t> , selenium </a:t>
            </a:r>
            <a:r>
              <a:rPr lang="en-US" dirty="0" err="1" smtClean="0"/>
              <a:t>ligands</a:t>
            </a:r>
            <a:r>
              <a:rPr lang="en-US" dirty="0" smtClean="0"/>
              <a:t> are expected to be better </a:t>
            </a:r>
            <a:r>
              <a:rPr lang="en-US" dirty="0" err="1" smtClean="0"/>
              <a:t>ligands</a:t>
            </a:r>
            <a:r>
              <a:rPr lang="en-US" dirty="0" smtClean="0"/>
              <a:t> for the soft gold atom.</a:t>
            </a:r>
          </a:p>
          <a:p>
            <a:endParaRPr lang="en-US" dirty="0" smtClean="0"/>
          </a:p>
          <a:p>
            <a:r>
              <a:rPr lang="en-US" dirty="0" smtClean="0"/>
              <a:t>During the past decade , a lot of efforts have been directed towards the development of stable </a:t>
            </a:r>
            <a:r>
              <a:rPr lang="en-US" dirty="0" err="1" smtClean="0"/>
              <a:t>organoselenium</a:t>
            </a:r>
            <a:r>
              <a:rPr lang="en-US" dirty="0" smtClean="0"/>
              <a:t> compounds as antitumor agents.</a:t>
            </a:r>
          </a:p>
          <a:p>
            <a:endParaRPr lang="en-US" dirty="0" smtClean="0"/>
          </a:p>
          <a:p>
            <a:r>
              <a:rPr lang="en-US" dirty="0" smtClean="0"/>
              <a:t>After the discovery of </a:t>
            </a:r>
            <a:r>
              <a:rPr lang="en-US" dirty="0" err="1" smtClean="0"/>
              <a:t>Ebselen</a:t>
            </a:r>
            <a:r>
              <a:rPr lang="en-US" dirty="0" smtClean="0"/>
              <a:t> , several other </a:t>
            </a:r>
            <a:r>
              <a:rPr lang="en-US" dirty="0" err="1" smtClean="0"/>
              <a:t>mimetics</a:t>
            </a:r>
            <a:r>
              <a:rPr lang="en-US" dirty="0" smtClean="0"/>
              <a:t> have been reported </a:t>
            </a:r>
            <a:r>
              <a:rPr lang="en-US" dirty="0" err="1" smtClean="0"/>
              <a:t>viz.benzoselenazolines,selenamide</a:t>
            </a:r>
            <a:r>
              <a:rPr lang="en-US" dirty="0" smtClean="0"/>
              <a:t>, </a:t>
            </a:r>
            <a:r>
              <a:rPr lang="en-US" dirty="0" err="1" smtClean="0"/>
              <a:t>diaryldiselenides,tellurides</a:t>
            </a:r>
            <a:r>
              <a:rPr lang="en-US" dirty="0" smtClean="0"/>
              <a:t> and </a:t>
            </a:r>
            <a:r>
              <a:rPr lang="en-US" dirty="0" err="1" smtClean="0"/>
              <a:t>ditellurides</a:t>
            </a:r>
            <a:r>
              <a:rPr lang="en-US" dirty="0" smtClean="0"/>
              <a:t> etc.</a:t>
            </a:r>
          </a:p>
          <a:p>
            <a:endParaRPr lang="en-US" dirty="0" smtClean="0"/>
          </a:p>
          <a:p>
            <a:r>
              <a:rPr lang="en-US" dirty="0" smtClean="0"/>
              <a:t>Therefore it would be of immense </a:t>
            </a:r>
            <a:r>
              <a:rPr lang="en-US" dirty="0" err="1" smtClean="0"/>
              <a:t>intrest</a:t>
            </a:r>
            <a:r>
              <a:rPr lang="en-US" dirty="0" smtClean="0"/>
              <a:t> to study the biological effects of Gold(I) and Gold(III)derivatives of these </a:t>
            </a:r>
            <a:r>
              <a:rPr lang="en-US" dirty="0" err="1" smtClean="0"/>
              <a:t>mimetics</a:t>
            </a:r>
            <a:r>
              <a:rPr lang="en-US" dirty="0" smtClean="0"/>
              <a:t>.</a:t>
            </a:r>
          </a:p>
        </p:txBody>
      </p:sp>
    </p:spTree>
  </p:cSld>
  <p:clrMapOvr>
    <a:masterClrMapping/>
  </p:clrMapOvr>
  <p:transition spd="slow">
    <p:sndAc>
      <p:stSnd>
        <p:snd r:embed="rId2" name="explode.wav"/>
      </p:stSnd>
    </p:sndAc>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4425" y="304800"/>
            <a:ext cx="9689563" cy="3139321"/>
          </a:xfrm>
          <a:prstGeom prst="rect">
            <a:avLst/>
          </a:prstGeom>
          <a:noFill/>
        </p:spPr>
        <p:txBody>
          <a:bodyPr wrap="square" rtlCol="0">
            <a:spAutoFit/>
          </a:bodyPr>
          <a:lstStyle/>
          <a:p>
            <a:r>
              <a:rPr lang="en-US" dirty="0" smtClean="0"/>
              <a:t>We propose to take up an </a:t>
            </a:r>
            <a:r>
              <a:rPr lang="en-US" dirty="0" err="1" smtClean="0"/>
              <a:t>indepth</a:t>
            </a:r>
            <a:r>
              <a:rPr lang="en-US" dirty="0" smtClean="0"/>
              <a:t> study of synthesis and bioactivity of various gold-selenium </a:t>
            </a:r>
            <a:r>
              <a:rPr lang="en-US" dirty="0" err="1" smtClean="0"/>
              <a:t>compounds.Some</a:t>
            </a:r>
            <a:r>
              <a:rPr lang="en-US" dirty="0" smtClean="0"/>
              <a:t> of the important areas in the gold chemistry  include the generation of gold compounds that display selectivity in their activity including the activity in </a:t>
            </a:r>
            <a:r>
              <a:rPr lang="en-US" dirty="0" err="1" smtClean="0"/>
              <a:t>cisplatin</a:t>
            </a:r>
            <a:r>
              <a:rPr lang="en-US" dirty="0" smtClean="0"/>
              <a:t> resistant cancers  band those with affinity for the specific biological targets like DNA.</a:t>
            </a:r>
          </a:p>
          <a:p>
            <a:endParaRPr lang="en-US" dirty="0" smtClean="0"/>
          </a:p>
          <a:p>
            <a:r>
              <a:rPr lang="en-US" dirty="0" smtClean="0"/>
              <a:t>We would explore the antitumor </a:t>
            </a:r>
            <a:r>
              <a:rPr lang="en-US" dirty="0" err="1" smtClean="0"/>
              <a:t>activityofheterometallicspecies,ex</a:t>
            </a:r>
            <a:r>
              <a:rPr lang="en-US" dirty="0" smtClean="0"/>
              <a:t>. Compounds </a:t>
            </a:r>
            <a:r>
              <a:rPr lang="en-US" dirty="0" err="1" smtClean="0"/>
              <a:t>containgferrocene</a:t>
            </a:r>
            <a:r>
              <a:rPr lang="en-US" dirty="0" smtClean="0"/>
              <a:t> and </a:t>
            </a:r>
            <a:r>
              <a:rPr lang="en-US" dirty="0" err="1" smtClean="0"/>
              <a:t>phosphines</a:t>
            </a:r>
            <a:r>
              <a:rPr lang="en-US" dirty="0" smtClean="0"/>
              <a:t>(</a:t>
            </a:r>
            <a:r>
              <a:rPr lang="en-US" dirty="0" err="1" smtClean="0"/>
              <a:t>Triphenyl</a:t>
            </a:r>
            <a:r>
              <a:rPr lang="en-US" dirty="0" smtClean="0"/>
              <a:t> and </a:t>
            </a:r>
            <a:r>
              <a:rPr lang="en-US" dirty="0" err="1" smtClean="0"/>
              <a:t>Tritolyl</a:t>
            </a:r>
            <a:r>
              <a:rPr lang="en-US" dirty="0" smtClean="0"/>
              <a:t>).we would study various Gold(I) and Gold(III)complexes of ISOSELENAZOLES and BENZISOSELENAZOLES,SELENAIMIDAZOLES.</a:t>
            </a:r>
          </a:p>
          <a:p>
            <a:r>
              <a:rPr lang="en-US" dirty="0" smtClean="0"/>
              <a:t> </a:t>
            </a:r>
          </a:p>
          <a:p>
            <a:endParaRPr lang="en-US" dirty="0" smtClean="0"/>
          </a:p>
          <a:p>
            <a:endParaRPr lang="en-US" dirty="0"/>
          </a:p>
        </p:txBody>
      </p:sp>
    </p:spTree>
  </p:cSld>
  <p:clrMapOvr>
    <a:masterClrMapping/>
  </p:clrMapOvr>
  <p:transition spd="slow">
    <p:sndAc>
      <p:stSnd>
        <p:snd r:embed="rId2" name="explode.wav"/>
      </p:stSnd>
    </p:sndAc>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0708" y="381000"/>
            <a:ext cx="9455138" cy="5632311"/>
          </a:xfrm>
          <a:prstGeom prst="rect">
            <a:avLst/>
          </a:prstGeom>
          <a:noFill/>
        </p:spPr>
        <p:txBody>
          <a:bodyPr wrap="square" rtlCol="0">
            <a:spAutoFit/>
          </a:bodyPr>
          <a:lstStyle/>
          <a:p>
            <a:r>
              <a:rPr lang="en-US" b="1" smtClean="0">
                <a:solidFill>
                  <a:srgbClr val="FF0000"/>
                </a:solidFill>
              </a:rPr>
              <a:t>SALIENT FEATURES:</a:t>
            </a:r>
          </a:p>
          <a:p>
            <a:endParaRPr lang="en-US" b="1" smtClean="0">
              <a:solidFill>
                <a:srgbClr val="FF0000"/>
              </a:solidFill>
            </a:endParaRPr>
          </a:p>
          <a:p>
            <a:r>
              <a:rPr lang="en-US" dirty="0" smtClean="0"/>
              <a:t>The compounds mentioned above are the first gold(</a:t>
            </a:r>
            <a:r>
              <a:rPr lang="en-US" dirty="0" err="1" smtClean="0"/>
              <a:t>lll</a:t>
            </a:r>
            <a:r>
              <a:rPr lang="en-US" dirty="0" smtClean="0"/>
              <a:t>) complexes to have been rigorously shown to have substantial and useful biological activity.</a:t>
            </a:r>
          </a:p>
          <a:p>
            <a:r>
              <a:rPr lang="en-US" dirty="0" smtClean="0"/>
              <a:t> </a:t>
            </a:r>
          </a:p>
          <a:p>
            <a:r>
              <a:rPr lang="en-US" dirty="0" smtClean="0"/>
              <a:t> It is therefore necessary to explore the rational synthesis of additional materials of this type, to screen their pharmacological properties, and to investigate the relevant chemistry and biochemistry. </a:t>
            </a:r>
          </a:p>
          <a:p>
            <a:r>
              <a:rPr lang="en-US" dirty="0" smtClean="0"/>
              <a:t> </a:t>
            </a:r>
          </a:p>
          <a:p>
            <a:r>
              <a:rPr lang="en-US" dirty="0" smtClean="0"/>
              <a:t>Gold(</a:t>
            </a:r>
            <a:r>
              <a:rPr lang="en-US" dirty="0" err="1" smtClean="0"/>
              <a:t>lll</a:t>
            </a:r>
            <a:r>
              <a:rPr lang="en-US" dirty="0" smtClean="0"/>
              <a:t>) is generally thought to be more reactive than platinum(II).,   </a:t>
            </a:r>
          </a:p>
          <a:p>
            <a:r>
              <a:rPr lang="en-US" dirty="0" smtClean="0"/>
              <a:t> This work is therefore both novel and timely, since it represents a new area of significant, biologically relevant, inorganic chemistry . </a:t>
            </a:r>
          </a:p>
          <a:p>
            <a:r>
              <a:rPr lang="en-US" dirty="0" smtClean="0"/>
              <a:t> </a:t>
            </a:r>
          </a:p>
          <a:p>
            <a:r>
              <a:rPr lang="en-US" dirty="0" smtClean="0"/>
              <a:t>The intention of this work is, firstly, to extend the </a:t>
            </a:r>
            <a:r>
              <a:rPr lang="en-US" dirty="0" err="1" smtClean="0"/>
              <a:t>organometallic</a:t>
            </a:r>
            <a:r>
              <a:rPr lang="en-US" dirty="0" smtClean="0"/>
              <a:t> and co-ordination chemistry of gold, and thus to benefit the inorganic chemistry community.  </a:t>
            </a:r>
          </a:p>
          <a:p>
            <a:r>
              <a:rPr lang="en-US" dirty="0" smtClean="0"/>
              <a:t> </a:t>
            </a:r>
          </a:p>
          <a:p>
            <a:r>
              <a:rPr lang="en-US" u="sng" dirty="0" smtClean="0"/>
              <a:t> The main focus of the current research  is to :</a:t>
            </a:r>
            <a:endParaRPr lang="en-US" dirty="0" smtClean="0"/>
          </a:p>
          <a:p>
            <a:r>
              <a:rPr lang="en-US" u="sng" dirty="0" smtClean="0"/>
              <a:t>synthesize the study extensively the transition metal complexes </a:t>
            </a:r>
            <a:endParaRPr lang="en-US" dirty="0" smtClean="0"/>
          </a:p>
          <a:p>
            <a:r>
              <a:rPr lang="en-US" u="sng" dirty="0" smtClean="0"/>
              <a:t>of different shapes and </a:t>
            </a:r>
            <a:r>
              <a:rPr lang="en-US" u="sng" dirty="0" err="1" smtClean="0"/>
              <a:t>geometrie</a:t>
            </a:r>
            <a:r>
              <a:rPr lang="en-US" u="sng" dirty="0" smtClean="0"/>
              <a:t> with a view to understand both </a:t>
            </a:r>
            <a:endParaRPr lang="en-US" dirty="0" smtClean="0"/>
          </a:p>
          <a:p>
            <a:r>
              <a:rPr lang="en-US" u="sng" dirty="0" smtClean="0"/>
              <a:t>their DNA </a:t>
            </a:r>
            <a:r>
              <a:rPr lang="en-US" u="sng" dirty="0" err="1" smtClean="0"/>
              <a:t>srecognition</a:t>
            </a:r>
            <a:r>
              <a:rPr lang="en-US" u="sng" dirty="0" smtClean="0"/>
              <a:t> characteristics and their chemistry of </a:t>
            </a:r>
            <a:endParaRPr lang="en-US" dirty="0" smtClean="0"/>
          </a:p>
          <a:p>
            <a:r>
              <a:rPr lang="en-US" u="sng" dirty="0" smtClean="0"/>
              <a:t>strand scission.</a:t>
            </a:r>
            <a:endParaRPr lang="en-US" dirty="0" smtClean="0"/>
          </a:p>
        </p:txBody>
      </p:sp>
    </p:spTree>
  </p:cSld>
  <p:clrMapOvr>
    <a:masterClrMapping/>
  </p:clrMapOvr>
  <p:transition spd="slow">
    <p:sndAc>
      <p:stSnd>
        <p:snd r:embed="rId2" name="explode.wav"/>
      </p:stSnd>
    </p:sndAc>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2566" y="457200"/>
            <a:ext cx="9611422" cy="4524315"/>
          </a:xfrm>
          <a:prstGeom prst="rect">
            <a:avLst/>
          </a:prstGeom>
          <a:noFill/>
        </p:spPr>
        <p:txBody>
          <a:bodyPr wrap="square" rtlCol="0">
            <a:spAutoFit/>
          </a:bodyPr>
          <a:lstStyle/>
          <a:p>
            <a:r>
              <a:rPr lang="en-US" u="sng" dirty="0" smtClean="0"/>
              <a:t>They  illustrate the relationship between shape, selective </a:t>
            </a:r>
            <a:r>
              <a:rPr lang="en-US" dirty="0" smtClean="0"/>
              <a:t> </a:t>
            </a:r>
          </a:p>
          <a:p>
            <a:r>
              <a:rPr lang="en-US" u="sng" dirty="0" smtClean="0"/>
              <a:t>recognition and the mechanism of DNA cleavage, since most of </a:t>
            </a:r>
            <a:r>
              <a:rPr lang="en-US" dirty="0" smtClean="0"/>
              <a:t> </a:t>
            </a:r>
          </a:p>
          <a:p>
            <a:r>
              <a:rPr lang="en-US" u="sng" dirty="0" smtClean="0"/>
              <a:t>the synthesized complexes are expected to display vastly </a:t>
            </a:r>
            <a:r>
              <a:rPr lang="en-US" dirty="0" smtClean="0"/>
              <a:t> </a:t>
            </a:r>
          </a:p>
          <a:p>
            <a:r>
              <a:rPr lang="en-US" u="sng" dirty="0" smtClean="0"/>
              <a:t>different DNA recognition properties owing to subtle </a:t>
            </a:r>
            <a:r>
              <a:rPr lang="en-US" dirty="0" smtClean="0"/>
              <a:t> </a:t>
            </a:r>
          </a:p>
          <a:p>
            <a:r>
              <a:rPr lang="en-US" u="sng" dirty="0" smtClean="0"/>
              <a:t>differences in shape, with an aim to synthesize probes of the </a:t>
            </a:r>
            <a:r>
              <a:rPr lang="en-US" dirty="0" smtClean="0"/>
              <a:t> </a:t>
            </a:r>
          </a:p>
          <a:p>
            <a:r>
              <a:rPr lang="en-US" u="sng" dirty="0" smtClean="0"/>
              <a:t>major (minor) groove.</a:t>
            </a:r>
          </a:p>
          <a:p>
            <a:endParaRPr lang="en-US" dirty="0" smtClean="0"/>
          </a:p>
          <a:p>
            <a:r>
              <a:rPr lang="en-US" dirty="0" smtClean="0"/>
              <a:t>Electrostatic charge interactions are to be elucidated by varying the nature of the metal complex, since the structure, size and relative dispositions of the </a:t>
            </a:r>
            <a:r>
              <a:rPr lang="en-US" dirty="0" err="1" smtClean="0"/>
              <a:t>ligands</a:t>
            </a:r>
            <a:r>
              <a:rPr lang="en-US" dirty="0" smtClean="0"/>
              <a:t> on the coordination sphere of the metal ions help direct their binding. </a:t>
            </a:r>
          </a:p>
          <a:p>
            <a:r>
              <a:rPr lang="en-US" dirty="0" smtClean="0"/>
              <a:t> </a:t>
            </a:r>
          </a:p>
          <a:p>
            <a:r>
              <a:rPr lang="en-US" dirty="0" smtClean="0"/>
              <a:t>These studies would give an idea of the model for the preferred metal complex binding to DNA and define fundamental DNA binding interactions, and would be extremely useful in our attempts of generating new and better inorganic drugs (for cancer), usually involved in the synthesis of derivatives of compound.</a:t>
            </a:r>
          </a:p>
          <a:p>
            <a:r>
              <a:rPr lang="en-US" dirty="0" smtClean="0"/>
              <a:t> </a:t>
            </a:r>
          </a:p>
          <a:p>
            <a:endParaRPr lang="en-US" dirty="0"/>
          </a:p>
        </p:txBody>
      </p:sp>
    </p:spTree>
  </p:cSld>
  <p:clrMapOvr>
    <a:masterClrMapping/>
  </p:clrMapOvr>
  <p:transition spd="slow">
    <p:sndAc>
      <p:stSnd>
        <p:snd r:embed="rId2" name="explode.wav"/>
      </p:stSnd>
    </p:sndAc>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0708" y="304802"/>
            <a:ext cx="9455138" cy="6186309"/>
          </a:xfrm>
          <a:prstGeom prst="rect">
            <a:avLst/>
          </a:prstGeom>
          <a:noFill/>
        </p:spPr>
        <p:txBody>
          <a:bodyPr wrap="square" rtlCol="0">
            <a:spAutoFit/>
          </a:bodyPr>
          <a:lstStyle/>
          <a:p>
            <a:r>
              <a:rPr lang="en-US" b="1" dirty="0" smtClean="0">
                <a:solidFill>
                  <a:srgbClr val="FF0000"/>
                </a:solidFill>
              </a:rPr>
              <a:t>Platinum -DNA Binding Studies:</a:t>
            </a:r>
            <a:endParaRPr lang="en-US" dirty="0" smtClean="0">
              <a:solidFill>
                <a:srgbClr val="FF0000"/>
              </a:solidFill>
            </a:endParaRPr>
          </a:p>
          <a:p>
            <a:r>
              <a:rPr lang="en-US" dirty="0" smtClean="0"/>
              <a:t> </a:t>
            </a:r>
          </a:p>
          <a:p>
            <a:pPr lvl="0"/>
            <a:r>
              <a:rPr lang="en-US" dirty="0" smtClean="0"/>
              <a:t>Other important examples of inorganic-based pharmaceuticals include </a:t>
            </a:r>
            <a:r>
              <a:rPr lang="en-US" u="sng" dirty="0" err="1" smtClean="0"/>
              <a:t>metallocene</a:t>
            </a:r>
            <a:r>
              <a:rPr lang="en-US" u="sng" dirty="0" smtClean="0"/>
              <a:t> platinum complexes, gold compounds</a:t>
            </a:r>
            <a:r>
              <a:rPr lang="en-US" dirty="0" smtClean="0"/>
              <a:t>, and lithium antidepressants.</a:t>
            </a:r>
          </a:p>
          <a:p>
            <a:r>
              <a:rPr lang="en-US" dirty="0" smtClean="0"/>
              <a:t> </a:t>
            </a:r>
          </a:p>
          <a:p>
            <a:r>
              <a:rPr lang="en-US" dirty="0" smtClean="0"/>
              <a:t> In all these cases, research largely focused on </a:t>
            </a:r>
            <a:r>
              <a:rPr lang="en-US" u="sng" dirty="0" smtClean="0"/>
              <a:t>elucidating the currently unknown mechanisms of action of these complexes</a:t>
            </a:r>
            <a:r>
              <a:rPr lang="en-US" dirty="0" smtClean="0"/>
              <a:t>. </a:t>
            </a:r>
          </a:p>
          <a:p>
            <a:r>
              <a:rPr lang="en-US" dirty="0" smtClean="0"/>
              <a:t> </a:t>
            </a:r>
          </a:p>
          <a:p>
            <a:r>
              <a:rPr lang="en-US" dirty="0" smtClean="0"/>
              <a:t>Attempts could be made on </a:t>
            </a:r>
            <a:r>
              <a:rPr lang="en-US" u="sng" dirty="0" smtClean="0"/>
              <a:t>generating new and better inorganic drugs</a:t>
            </a:r>
            <a:r>
              <a:rPr lang="en-US" dirty="0" smtClean="0"/>
              <a:t> usually involved in synthesis of  derivatives of the compounds known to be active with several coordination compounds, </a:t>
            </a:r>
          </a:p>
          <a:p>
            <a:endParaRPr lang="en-US" dirty="0" smtClean="0"/>
          </a:p>
          <a:p>
            <a:r>
              <a:rPr lang="en-US" dirty="0" smtClean="0"/>
              <a:t> the  extensive examples being the numerous platinum and other late transition metal analogues of </a:t>
            </a:r>
            <a:r>
              <a:rPr lang="en-US" dirty="0" err="1" smtClean="0"/>
              <a:t>Cis</a:t>
            </a:r>
            <a:r>
              <a:rPr lang="en-US" dirty="0" smtClean="0"/>
              <a:t>-DPP in the treatment of cancer.</a:t>
            </a:r>
          </a:p>
          <a:p>
            <a:endParaRPr lang="en-US" dirty="0" smtClean="0"/>
          </a:p>
          <a:p>
            <a:r>
              <a:rPr lang="en-US" dirty="0" smtClean="0"/>
              <a:t> In principle, coordination compounds </a:t>
            </a:r>
            <a:r>
              <a:rPr lang="en-US" u="sng" dirty="0" smtClean="0"/>
              <a:t>offer a great variety of shapes a reactivates </a:t>
            </a:r>
            <a:r>
              <a:rPr lang="en-US" dirty="0" smtClean="0"/>
              <a:t>for use in drug design.</a:t>
            </a:r>
          </a:p>
          <a:p>
            <a:r>
              <a:rPr lang="en-US" dirty="0" smtClean="0"/>
              <a:t> Exploring this potential however requires an understanding, at . molecular level, of how the </a:t>
            </a:r>
            <a:r>
              <a:rPr lang="en-US" u="sng" dirty="0" smtClean="0"/>
              <a:t>inorganic complexes can recognize, bind, and perturb </a:t>
            </a:r>
            <a:r>
              <a:rPr lang="en-US" u="sng" dirty="0" err="1" smtClean="0"/>
              <a:t>biologi</a:t>
            </a:r>
            <a:r>
              <a:rPr lang="en-US" u="sng" dirty="0" smtClean="0"/>
              <a:t> macromolecules</a:t>
            </a:r>
            <a:r>
              <a:rPr lang="en-US" dirty="0" smtClean="0"/>
              <a:t>.</a:t>
            </a:r>
          </a:p>
          <a:p>
            <a:r>
              <a:rPr lang="en-US" dirty="0" smtClean="0"/>
              <a:t> </a:t>
            </a:r>
          </a:p>
          <a:p>
            <a:r>
              <a:rPr lang="en-US" dirty="0" smtClean="0"/>
              <a:t> These studies would enable us to </a:t>
            </a:r>
            <a:r>
              <a:rPr lang="en-US" u="sng" dirty="0" smtClean="0"/>
              <a:t>understand the intercalations of the class coordination compounds.</a:t>
            </a:r>
            <a:endParaRPr lang="en-US" dirty="0" smtClean="0"/>
          </a:p>
          <a:p>
            <a:r>
              <a:rPr lang="en-US" dirty="0" smtClean="0"/>
              <a:t> </a:t>
            </a:r>
          </a:p>
          <a:p>
            <a:r>
              <a:rPr lang="en-US" dirty="0" smtClean="0"/>
              <a:t> 195 Pt NMR spectroscopy would be used to study the binding of </a:t>
            </a:r>
            <a:r>
              <a:rPr lang="en-US" u="sng" dirty="0" err="1" smtClean="0"/>
              <a:t>Cis</a:t>
            </a:r>
            <a:r>
              <a:rPr lang="en-US" u="sng" dirty="0" smtClean="0"/>
              <a:t> I Trans-DPP to short duplex DNA fragments</a:t>
            </a:r>
            <a:r>
              <a:rPr lang="en-US" dirty="0" smtClean="0"/>
              <a:t>. </a:t>
            </a:r>
          </a:p>
        </p:txBody>
      </p:sp>
    </p:spTree>
  </p:cSld>
  <p:clrMapOvr>
    <a:masterClrMapping/>
  </p:clrMapOvr>
  <p:transition spd="slow">
    <p:sndAc>
      <p:stSnd>
        <p:snd r:embed="rId2" name="explode.wav"/>
      </p:stSnd>
    </p:sndAc>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12566" y="152400"/>
            <a:ext cx="9376997" cy="6463308"/>
          </a:xfrm>
          <a:prstGeom prst="rect">
            <a:avLst/>
          </a:prstGeom>
          <a:noFill/>
        </p:spPr>
        <p:txBody>
          <a:bodyPr wrap="square" rtlCol="0">
            <a:spAutoFit/>
          </a:bodyPr>
          <a:lstStyle/>
          <a:p>
            <a:r>
              <a:rPr lang="en-US" b="1" dirty="0" smtClean="0">
                <a:solidFill>
                  <a:srgbClr val="FF0000"/>
                </a:solidFill>
              </a:rPr>
              <a:t>1HNMR Spectroscopic Investigation of DNA Binding:</a:t>
            </a:r>
          </a:p>
          <a:p>
            <a:endParaRPr lang="en-US" dirty="0" smtClean="0"/>
          </a:p>
          <a:p>
            <a:r>
              <a:rPr lang="en-US" dirty="0" smtClean="0"/>
              <a:t>The </a:t>
            </a:r>
            <a:r>
              <a:rPr lang="en-US" dirty="0" err="1" smtClean="0"/>
              <a:t>tris</a:t>
            </a:r>
            <a:r>
              <a:rPr lang="en-US" dirty="0" smtClean="0"/>
              <a:t> (</a:t>
            </a:r>
            <a:r>
              <a:rPr lang="en-US" dirty="0" err="1" smtClean="0"/>
              <a:t>phenanthroline</a:t>
            </a:r>
            <a:r>
              <a:rPr lang="en-US" dirty="0" smtClean="0"/>
              <a:t>) metal complexes and their derivatives share several features that make them amenable to a </a:t>
            </a:r>
            <a:r>
              <a:rPr lang="en-US" u="sng" dirty="0" smtClean="0"/>
              <a:t>systematic exploration of DNA site recognition.</a:t>
            </a:r>
            <a:endParaRPr lang="en-US" dirty="0" smtClean="0"/>
          </a:p>
          <a:p>
            <a:r>
              <a:rPr lang="en-US" dirty="0" smtClean="0"/>
              <a:t> </a:t>
            </a:r>
          </a:p>
          <a:p>
            <a:r>
              <a:rPr lang="en-US" dirty="0" smtClean="0"/>
              <a:t> The complexes are </a:t>
            </a:r>
            <a:r>
              <a:rPr lang="en-US" dirty="0" err="1" smtClean="0"/>
              <a:t>coordinatively</a:t>
            </a:r>
            <a:r>
              <a:rPr lang="en-US" dirty="0" smtClean="0"/>
              <a:t> saturated and inert to substitution. Hence, </a:t>
            </a:r>
            <a:r>
              <a:rPr lang="en-US" u="sng" dirty="0" smtClean="0"/>
              <a:t>binding to DNA can be determined by a sum of </a:t>
            </a:r>
            <a:r>
              <a:rPr lang="en-US" u="sng" dirty="0" err="1" smtClean="0"/>
              <a:t>noncovalent</a:t>
            </a:r>
            <a:r>
              <a:rPr lang="en-US" u="sng" dirty="0" smtClean="0"/>
              <a:t> interactions </a:t>
            </a:r>
            <a:r>
              <a:rPr lang="en-US" dirty="0" smtClean="0"/>
              <a:t>rather than through metal-nucleotide coordination. </a:t>
            </a:r>
          </a:p>
          <a:p>
            <a:r>
              <a:rPr lang="en-US" dirty="0" smtClean="0"/>
              <a:t> </a:t>
            </a:r>
          </a:p>
          <a:p>
            <a:r>
              <a:rPr lang="en-US" dirty="0" smtClean="0"/>
              <a:t>The complexes are rigid in structure. Once some information regarding the orientation of the molecule with respect to the helix is available, </a:t>
            </a:r>
          </a:p>
          <a:p>
            <a:r>
              <a:rPr lang="en-US" dirty="0" smtClean="0"/>
              <a:t> </a:t>
            </a:r>
          </a:p>
          <a:p>
            <a:r>
              <a:rPr lang="en-US" dirty="0" smtClean="0"/>
              <a:t>information could be known with respect to </a:t>
            </a:r>
            <a:r>
              <a:rPr lang="en-US" u="sng" dirty="0" smtClean="0"/>
              <a:t>the relative orientation of all the atoms of the molecule an the DNA helix</a:t>
            </a:r>
            <a:r>
              <a:rPr lang="en-US" dirty="0" smtClean="0"/>
              <a:t>.</a:t>
            </a:r>
          </a:p>
          <a:p>
            <a:r>
              <a:rPr lang="en-US" dirty="0" smtClean="0"/>
              <a:t> </a:t>
            </a:r>
          </a:p>
          <a:p>
            <a:r>
              <a:rPr lang="en-US" dirty="0" smtClean="0"/>
              <a:t> Various </a:t>
            </a:r>
            <a:r>
              <a:rPr lang="en-US" dirty="0" err="1" smtClean="0"/>
              <a:t>tris</a:t>
            </a:r>
            <a:r>
              <a:rPr lang="en-US" dirty="0" smtClean="0"/>
              <a:t>(</a:t>
            </a:r>
            <a:r>
              <a:rPr lang="en-US" dirty="0" err="1" smtClean="0"/>
              <a:t>phenanthroline</a:t>
            </a:r>
            <a:r>
              <a:rPr lang="en-US" dirty="0" smtClean="0"/>
              <a:t>) metal complexes would be prepared with a range ( central metal ions.</a:t>
            </a:r>
          </a:p>
          <a:p>
            <a:r>
              <a:rPr lang="en-US" dirty="0" smtClean="0"/>
              <a:t> </a:t>
            </a:r>
          </a:p>
          <a:p>
            <a:r>
              <a:rPr lang="en-US" dirty="0" smtClean="0"/>
              <a:t> The metal center would therefore be varied </a:t>
            </a:r>
            <a:r>
              <a:rPr lang="en-US" u="sng" dirty="0" smtClean="0"/>
              <a:t>to obtain a host of          spectroscopic probe of the DNA complex interactions</a:t>
            </a:r>
            <a:r>
              <a:rPr lang="en-US" dirty="0" smtClean="0"/>
              <a:t>, and </a:t>
            </a:r>
            <a:r>
              <a:rPr lang="en-US" dirty="0" err="1" smtClean="0"/>
              <a:t>phenanthroline</a:t>
            </a:r>
            <a:r>
              <a:rPr lang="en-US" dirty="0" smtClean="0"/>
              <a:t> derivatives would be </a:t>
            </a:r>
            <a:r>
              <a:rPr lang="en-US" u="sng" dirty="0" smtClean="0"/>
              <a:t>substituted while still preserving synthetic and spectroscopic parameters</a:t>
            </a:r>
            <a:r>
              <a:rPr lang="en-US" dirty="0" smtClean="0"/>
              <a:t>.</a:t>
            </a:r>
          </a:p>
          <a:p>
            <a:endParaRPr lang="en-US" dirty="0" smtClean="0"/>
          </a:p>
          <a:p>
            <a:r>
              <a:rPr lang="en-US" dirty="0" smtClean="0"/>
              <a:t>The foundation has been laid by Barton for the new design by characterizing in detail       (</a:t>
            </a:r>
            <a:r>
              <a:rPr lang="en-US" dirty="0" err="1" smtClean="0"/>
              <a:t>spectroscopically</a:t>
            </a:r>
            <a:r>
              <a:rPr lang="en-US" dirty="0" smtClean="0"/>
              <a:t>) </a:t>
            </a:r>
            <a:r>
              <a:rPr lang="en-US" u="sng" dirty="0" smtClean="0"/>
              <a:t>the interactions of the parent </a:t>
            </a:r>
            <a:r>
              <a:rPr lang="en-US" u="sng" dirty="0" err="1" smtClean="0"/>
              <a:t>tris</a:t>
            </a:r>
            <a:r>
              <a:rPr lang="en-US" u="sng" dirty="0" smtClean="0"/>
              <a:t> (</a:t>
            </a:r>
            <a:r>
              <a:rPr lang="en-US" u="sng" dirty="0" err="1" smtClean="0"/>
              <a:t>phenanthroline</a:t>
            </a:r>
            <a:r>
              <a:rPr lang="en-US" u="sng" dirty="0" smtClean="0"/>
              <a:t>) metal complexes</a:t>
            </a:r>
            <a:r>
              <a:rPr lang="en-US" dirty="0" smtClean="0"/>
              <a:t> with DNA, apart from the </a:t>
            </a:r>
            <a:r>
              <a:rPr lang="en-US" dirty="0" err="1" smtClean="0"/>
              <a:t>photophysical</a:t>
            </a:r>
            <a:r>
              <a:rPr lang="en-US" dirty="0" smtClean="0"/>
              <a:t> studies. </a:t>
            </a:r>
          </a:p>
        </p:txBody>
      </p:sp>
    </p:spTree>
  </p:cSld>
  <p:clrMapOvr>
    <a:masterClrMapping/>
  </p:clrMapOvr>
  <p:transition spd="slow">
    <p:sndAc>
      <p:stSnd>
        <p:snd r:embed="rId2" name="explode.wav"/>
      </p:stSnd>
    </p:sndAc>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2567" y="304800"/>
            <a:ext cx="9533280" cy="6186309"/>
          </a:xfrm>
          <a:prstGeom prst="rect">
            <a:avLst/>
          </a:prstGeom>
          <a:noFill/>
        </p:spPr>
        <p:txBody>
          <a:bodyPr wrap="square" rtlCol="0">
            <a:spAutoFit/>
          </a:bodyPr>
          <a:lstStyle/>
          <a:p>
            <a:r>
              <a:rPr lang="en-US" dirty="0" smtClean="0"/>
              <a:t>1HNMR spectroscopy provides another tool  with  which to  </a:t>
            </a:r>
            <a:r>
              <a:rPr lang="en-US" u="sng" dirty="0" smtClean="0"/>
              <a:t>characterize  binding  interactions  of small  molecules  to </a:t>
            </a:r>
            <a:r>
              <a:rPr lang="en-US" u="sng" dirty="0" err="1" smtClean="0"/>
              <a:t>oligonucleotides</a:t>
            </a:r>
            <a:r>
              <a:rPr lang="en-US" u="sng" dirty="0" smtClean="0"/>
              <a:t>, both dynamically and structurally</a:t>
            </a:r>
            <a:r>
              <a:rPr lang="en-US" dirty="0" smtClean="0"/>
              <a:t>. </a:t>
            </a:r>
          </a:p>
          <a:p>
            <a:endParaRPr lang="en-US" dirty="0" smtClean="0"/>
          </a:p>
          <a:p>
            <a:r>
              <a:rPr lang="en-US" dirty="0" smtClean="0"/>
              <a:t> </a:t>
            </a:r>
            <a:r>
              <a:rPr lang="en-US" b="1" dirty="0" smtClean="0">
                <a:solidFill>
                  <a:srgbClr val="FF0000"/>
                </a:solidFill>
              </a:rPr>
              <a:t>Mixed </a:t>
            </a:r>
            <a:r>
              <a:rPr lang="en-US" b="1" dirty="0" err="1" smtClean="0">
                <a:solidFill>
                  <a:srgbClr val="FF0000"/>
                </a:solidFill>
              </a:rPr>
              <a:t>ligand</a:t>
            </a:r>
            <a:r>
              <a:rPr lang="en-US" b="1" dirty="0" smtClean="0">
                <a:solidFill>
                  <a:srgbClr val="FF0000"/>
                </a:solidFill>
              </a:rPr>
              <a:t> complexes:</a:t>
            </a:r>
            <a:endParaRPr lang="en-US" dirty="0" smtClean="0">
              <a:solidFill>
                <a:srgbClr val="FF0000"/>
              </a:solidFill>
            </a:endParaRPr>
          </a:p>
          <a:p>
            <a:r>
              <a:rPr lang="en-US" dirty="0" smtClean="0"/>
              <a:t>Given that the </a:t>
            </a:r>
            <a:r>
              <a:rPr lang="en-US" dirty="0" err="1" smtClean="0"/>
              <a:t>tris</a:t>
            </a:r>
            <a:r>
              <a:rPr lang="en-US" dirty="0" smtClean="0"/>
              <a:t> (</a:t>
            </a:r>
            <a:r>
              <a:rPr lang="en-US" dirty="0" err="1" smtClean="0"/>
              <a:t>phenanthroline</a:t>
            </a:r>
            <a:r>
              <a:rPr lang="en-US" dirty="0" smtClean="0"/>
              <a:t>) metal complexes and their interactions with DNA have provided the basis for their design of a </a:t>
            </a:r>
            <a:r>
              <a:rPr lang="en-US" u="sng" dirty="0" smtClean="0"/>
              <a:t>host of derivatives that recognize different local DNA confirmations</a:t>
            </a:r>
            <a:r>
              <a:rPr lang="en-US" dirty="0" smtClean="0"/>
              <a:t> </a:t>
            </a:r>
            <a:r>
              <a:rPr lang="en-US" u="sng" dirty="0" smtClean="0"/>
              <a:t>based upon structural considerations</a:t>
            </a:r>
            <a:r>
              <a:rPr lang="en-US" dirty="0" smtClean="0"/>
              <a:t>, </a:t>
            </a:r>
          </a:p>
          <a:p>
            <a:endParaRPr lang="en-US" dirty="0" smtClean="0"/>
          </a:p>
          <a:p>
            <a:r>
              <a:rPr lang="en-US" dirty="0" smtClean="0"/>
              <a:t>it appears important to  </a:t>
            </a:r>
            <a:r>
              <a:rPr lang="en-US" u="sng" dirty="0" smtClean="0"/>
              <a:t>explore these interactions with NMR spectroscopy as a structural compliment to the </a:t>
            </a:r>
            <a:r>
              <a:rPr lang="en-US" u="sng" dirty="0" err="1" smtClean="0"/>
              <a:t>photophysical</a:t>
            </a:r>
            <a:r>
              <a:rPr lang="en-US" u="sng" dirty="0" smtClean="0"/>
              <a:t> studies already performed</a:t>
            </a:r>
            <a:r>
              <a:rPr lang="en-US" dirty="0" smtClean="0"/>
              <a:t>. </a:t>
            </a:r>
          </a:p>
          <a:p>
            <a:r>
              <a:rPr lang="en-US" dirty="0" smtClean="0"/>
              <a:t> </a:t>
            </a:r>
          </a:p>
          <a:p>
            <a:r>
              <a:rPr lang="en-US" dirty="0" smtClean="0"/>
              <a:t>Furthermore, this system has represented the single extensive </a:t>
            </a:r>
            <a:r>
              <a:rPr lang="en-US" u="sng" dirty="0" smtClean="0"/>
              <a:t>examination of interactions of molecules with DNA on the basis of </a:t>
            </a:r>
            <a:r>
              <a:rPr lang="en-US" u="sng" dirty="0" err="1" smtClean="0"/>
              <a:t>chirality</a:t>
            </a:r>
            <a:r>
              <a:rPr lang="en-US" dirty="0" smtClean="0"/>
              <a:t> and</a:t>
            </a:r>
          </a:p>
          <a:p>
            <a:r>
              <a:rPr lang="en-US" dirty="0" smtClean="0"/>
              <a:t> </a:t>
            </a:r>
          </a:p>
          <a:p>
            <a:r>
              <a:rPr lang="en-US" dirty="0" smtClean="0"/>
              <a:t> hence it appears, to </a:t>
            </a:r>
            <a:r>
              <a:rPr lang="en-US" u="sng" dirty="0" smtClean="0"/>
              <a:t>explore the different consequences of such </a:t>
            </a:r>
            <a:r>
              <a:rPr lang="en-US" u="sng" dirty="0" err="1" smtClean="0"/>
              <a:t>enantioselective</a:t>
            </a:r>
            <a:r>
              <a:rPr lang="en-US" u="sng" dirty="0" smtClean="0"/>
              <a:t> associations in NMR parameters</a:t>
            </a:r>
            <a:r>
              <a:rPr lang="en-US" dirty="0" smtClean="0"/>
              <a:t>.</a:t>
            </a:r>
          </a:p>
          <a:p>
            <a:r>
              <a:rPr lang="en-US" dirty="0" smtClean="0"/>
              <a:t> </a:t>
            </a:r>
          </a:p>
          <a:p>
            <a:r>
              <a:rPr lang="en-US" dirty="0" smtClean="0"/>
              <a:t> The various systems being studied for the spectroscopic investigation are </a:t>
            </a:r>
            <a:r>
              <a:rPr lang="en-US" u="sng" dirty="0" smtClean="0"/>
              <a:t>[M(</a:t>
            </a:r>
            <a:r>
              <a:rPr lang="en-US" u="sng" dirty="0" err="1" smtClean="0"/>
              <a:t>lig</a:t>
            </a:r>
            <a:r>
              <a:rPr lang="en-US" u="sng" dirty="0" smtClean="0"/>
              <a:t>)3] and [M(</a:t>
            </a:r>
            <a:r>
              <a:rPr lang="en-US" u="sng" dirty="0" err="1" smtClean="0"/>
              <a:t>lig</a:t>
            </a:r>
            <a:r>
              <a:rPr lang="en-US" u="sng" dirty="0" smtClean="0"/>
              <a:t>)2]</a:t>
            </a:r>
            <a:r>
              <a:rPr lang="en-US" dirty="0" smtClean="0"/>
              <a:t> (where M = series of transition metal ions like </a:t>
            </a:r>
            <a:r>
              <a:rPr lang="en-US" u="sng" dirty="0" err="1" smtClean="0"/>
              <a:t>Au,Pt,Pd</a:t>
            </a:r>
            <a:r>
              <a:rPr lang="en-US" u="sng" dirty="0" smtClean="0"/>
              <a:t>, </a:t>
            </a:r>
            <a:r>
              <a:rPr lang="en-US" u="sng" dirty="0" err="1" smtClean="0"/>
              <a:t>Ru</a:t>
            </a:r>
            <a:r>
              <a:rPr lang="en-US" u="sng" dirty="0" smtClean="0"/>
              <a:t>, </a:t>
            </a:r>
            <a:r>
              <a:rPr lang="en-US" u="sng" dirty="0" err="1" smtClean="0"/>
              <a:t>Rh</a:t>
            </a:r>
            <a:r>
              <a:rPr lang="en-US" dirty="0" smtClean="0"/>
              <a:t>, etc. and </a:t>
            </a:r>
            <a:r>
              <a:rPr lang="en-US" dirty="0" err="1" smtClean="0"/>
              <a:t>Lig</a:t>
            </a:r>
            <a:r>
              <a:rPr lang="en-US" dirty="0" smtClean="0"/>
              <a:t> = </a:t>
            </a:r>
            <a:r>
              <a:rPr lang="en-US" dirty="0" err="1" smtClean="0"/>
              <a:t>Phenanthroline</a:t>
            </a:r>
            <a:r>
              <a:rPr lang="en-US" dirty="0" smtClean="0"/>
              <a:t>: substituted </a:t>
            </a:r>
            <a:r>
              <a:rPr lang="en-US" dirty="0" err="1" smtClean="0"/>
              <a:t>phenanthrolines</a:t>
            </a:r>
            <a:r>
              <a:rPr lang="en-US" dirty="0" smtClean="0"/>
              <a:t> like dap, damp etc.</a:t>
            </a:r>
          </a:p>
          <a:p>
            <a:r>
              <a:rPr lang="en-US" dirty="0" smtClean="0"/>
              <a:t> </a:t>
            </a:r>
          </a:p>
          <a:p>
            <a:r>
              <a:rPr lang="en-US" dirty="0" smtClean="0"/>
              <a:t> and mixed </a:t>
            </a:r>
            <a:r>
              <a:rPr lang="en-US" dirty="0" err="1" smtClean="0"/>
              <a:t>ligand</a:t>
            </a:r>
            <a:r>
              <a:rPr lang="en-US" dirty="0" smtClean="0"/>
              <a:t> complexes of the type </a:t>
            </a:r>
            <a:r>
              <a:rPr lang="en-US" u="sng" dirty="0" smtClean="0"/>
              <a:t>[M(L)2L1]2+ </a:t>
            </a:r>
            <a:r>
              <a:rPr lang="en-US" dirty="0" smtClean="0"/>
              <a:t>(where L = </a:t>
            </a:r>
            <a:r>
              <a:rPr lang="en-US" dirty="0" err="1" smtClean="0"/>
              <a:t>bipy</a:t>
            </a:r>
            <a:r>
              <a:rPr lang="en-US" dirty="0" smtClean="0"/>
              <a:t>, </a:t>
            </a:r>
            <a:r>
              <a:rPr lang="en-US" dirty="0" err="1" smtClean="0"/>
              <a:t>phenanthroline</a:t>
            </a:r>
            <a:r>
              <a:rPr lang="en-US" dirty="0" smtClean="0"/>
              <a:t>, and LI = </a:t>
            </a:r>
            <a:r>
              <a:rPr lang="en-US" u="sng" dirty="0" err="1" smtClean="0"/>
              <a:t>Diamines</a:t>
            </a:r>
            <a:r>
              <a:rPr lang="en-US" u="sng" dirty="0" smtClean="0"/>
              <a:t> </a:t>
            </a:r>
            <a:r>
              <a:rPr lang="en-US" u="sng" dirty="0" err="1" smtClean="0"/>
              <a:t>viz</a:t>
            </a:r>
            <a:r>
              <a:rPr lang="en-US" u="sng" dirty="0" smtClean="0"/>
              <a:t> </a:t>
            </a:r>
            <a:r>
              <a:rPr lang="en-US" u="sng" dirty="0" err="1" smtClean="0"/>
              <a:t>ppz</a:t>
            </a:r>
            <a:r>
              <a:rPr lang="en-US" u="sng" dirty="0" smtClean="0"/>
              <a:t>, </a:t>
            </a:r>
            <a:r>
              <a:rPr lang="en-US" u="sng" dirty="0" err="1" smtClean="0"/>
              <a:t>dpp</a:t>
            </a:r>
            <a:r>
              <a:rPr lang="en-US" u="sng" dirty="0" smtClean="0"/>
              <a:t>, DPPZ, phi</a:t>
            </a:r>
            <a:r>
              <a:rPr lang="en-US" dirty="0" smtClean="0"/>
              <a:t>, etc.) with a series of metal ions </a:t>
            </a:r>
            <a:r>
              <a:rPr lang="en-US" dirty="0" err="1" smtClean="0"/>
              <a:t>viz</a:t>
            </a:r>
            <a:r>
              <a:rPr lang="en-US" dirty="0" smtClean="0"/>
              <a:t>  , </a:t>
            </a:r>
            <a:r>
              <a:rPr lang="en-US" dirty="0" err="1" smtClean="0"/>
              <a:t>Ru</a:t>
            </a:r>
            <a:r>
              <a:rPr lang="en-US" dirty="0" smtClean="0"/>
              <a:t>, </a:t>
            </a:r>
            <a:r>
              <a:rPr lang="en-US" dirty="0" err="1" smtClean="0"/>
              <a:t>Rh</a:t>
            </a:r>
            <a:r>
              <a:rPr lang="en-US" dirty="0" smtClean="0"/>
              <a:t>, etc.</a:t>
            </a:r>
          </a:p>
        </p:txBody>
      </p:sp>
    </p:spTree>
  </p:cSld>
  <p:clrMapOvr>
    <a:masterClrMapping/>
  </p:clrMapOvr>
  <p:transition spd="slow">
    <p:sndAc>
      <p:stSnd>
        <p:snd r:embed="rId2" name="explode.wav"/>
      </p:stSnd>
    </p:sndAc>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4425" y="381000"/>
            <a:ext cx="9611422" cy="6186309"/>
          </a:xfrm>
          <a:prstGeom prst="rect">
            <a:avLst/>
          </a:prstGeom>
          <a:noFill/>
        </p:spPr>
        <p:txBody>
          <a:bodyPr wrap="square" rtlCol="0">
            <a:spAutoFit/>
          </a:bodyPr>
          <a:lstStyle/>
          <a:p>
            <a:r>
              <a:rPr lang="en-US" dirty="0" smtClean="0"/>
              <a:t>The results of these proposed studies would be of great significance </a:t>
            </a:r>
            <a:r>
              <a:rPr lang="en-US" u="sng" dirty="0" smtClean="0"/>
              <a:t>because they illustrate how sensitive the emission spectrum is to the mode of DNA binding</a:t>
            </a:r>
            <a:r>
              <a:rPr lang="en-US" dirty="0" smtClean="0"/>
              <a:t> and because they illustrate </a:t>
            </a:r>
            <a:r>
              <a:rPr lang="en-US" u="sng" dirty="0" smtClean="0"/>
              <a:t>the profound influence reaction kinetics can have in shaping the course of DNA binding</a:t>
            </a:r>
            <a:r>
              <a:rPr lang="en-US" dirty="0" smtClean="0"/>
              <a:t>, </a:t>
            </a:r>
          </a:p>
          <a:p>
            <a:r>
              <a:rPr lang="en-US" dirty="0" smtClean="0"/>
              <a:t> </a:t>
            </a:r>
          </a:p>
          <a:p>
            <a:r>
              <a:rPr lang="en-US" dirty="0" smtClean="0"/>
              <a:t>which in turn could give a clear view of how the </a:t>
            </a:r>
            <a:r>
              <a:rPr lang="en-US" u="sng" dirty="0" smtClean="0"/>
              <a:t>coordination compounds offer a great variety of shapes and reactivates for use in the design of anticancer drugs.</a:t>
            </a:r>
            <a:r>
              <a:rPr lang="en-US" dirty="0" smtClean="0"/>
              <a:t>  </a:t>
            </a:r>
          </a:p>
          <a:p>
            <a:r>
              <a:rPr lang="en-US" dirty="0" smtClean="0"/>
              <a:t> </a:t>
            </a:r>
          </a:p>
          <a:p>
            <a:r>
              <a:rPr lang="en-US" dirty="0" smtClean="0"/>
              <a:t> </a:t>
            </a:r>
            <a:r>
              <a:rPr lang="en-US" dirty="0" err="1" smtClean="0"/>
              <a:t>Metalloporphyrins</a:t>
            </a:r>
            <a:r>
              <a:rPr lang="en-US" dirty="0" smtClean="0"/>
              <a:t> with </a:t>
            </a:r>
            <a:r>
              <a:rPr lang="en-US" dirty="0" err="1" smtClean="0"/>
              <a:t>substituents</a:t>
            </a:r>
            <a:r>
              <a:rPr lang="en-US" dirty="0" smtClean="0"/>
              <a:t> on periphery </a:t>
            </a:r>
            <a:r>
              <a:rPr lang="en-US" dirty="0" err="1" smtClean="0"/>
              <a:t>Ru</a:t>
            </a:r>
            <a:r>
              <a:rPr lang="en-US" dirty="0" smtClean="0"/>
              <a:t>(Il) </a:t>
            </a:r>
            <a:r>
              <a:rPr lang="en-US" dirty="0" err="1" smtClean="0"/>
              <a:t>Rh</a:t>
            </a:r>
            <a:r>
              <a:rPr lang="en-US" dirty="0" smtClean="0"/>
              <a:t>(Il) complexes with </a:t>
            </a:r>
            <a:r>
              <a:rPr lang="en-US" dirty="0" err="1" smtClean="0"/>
              <a:t>polypyridines</a:t>
            </a:r>
            <a:r>
              <a:rPr lang="en-US" dirty="0" smtClean="0"/>
              <a:t> and I, 10- </a:t>
            </a:r>
            <a:r>
              <a:rPr lang="en-US" dirty="0" err="1" smtClean="0"/>
              <a:t>phenanthroline</a:t>
            </a:r>
            <a:r>
              <a:rPr lang="en-US" dirty="0" smtClean="0"/>
              <a:t> </a:t>
            </a:r>
            <a:r>
              <a:rPr lang="en-US" dirty="0" err="1" smtClean="0"/>
              <a:t>ligands</a:t>
            </a:r>
            <a:r>
              <a:rPr lang="en-US" dirty="0" smtClean="0"/>
              <a:t> also are of the same type of DNA-binding agents,</a:t>
            </a:r>
          </a:p>
          <a:p>
            <a:r>
              <a:rPr lang="en-US" dirty="0" smtClean="0"/>
              <a:t> where the </a:t>
            </a:r>
            <a:r>
              <a:rPr lang="en-US" u="sng" dirty="0" smtClean="0"/>
              <a:t>structure, size, and relative dispositions of the </a:t>
            </a:r>
            <a:r>
              <a:rPr lang="en-US" u="sng" dirty="0" err="1" smtClean="0"/>
              <a:t>ligands</a:t>
            </a:r>
            <a:r>
              <a:rPr lang="en-US" u="sng" dirty="0" smtClean="0"/>
              <a:t> on the coordinated sphere of the metal ions help direct the binding</a:t>
            </a:r>
            <a:r>
              <a:rPr lang="en-US" dirty="0" smtClean="0"/>
              <a:t>.</a:t>
            </a:r>
          </a:p>
          <a:p>
            <a:r>
              <a:rPr lang="en-US" dirty="0" smtClean="0"/>
              <a:t> </a:t>
            </a:r>
          </a:p>
          <a:p>
            <a:r>
              <a:rPr lang="en-US" dirty="0" smtClean="0"/>
              <a:t>These systems are </a:t>
            </a:r>
            <a:r>
              <a:rPr lang="en-US" u="sng" dirty="0" smtClean="0"/>
              <a:t>widely used to probe DNA structure</a:t>
            </a:r>
            <a:r>
              <a:rPr lang="en-US" dirty="0" smtClean="0"/>
              <a:t>, and such studies that are proposed would </a:t>
            </a:r>
            <a:r>
              <a:rPr lang="en-US" u="sng" dirty="0" smtClean="0"/>
              <a:t>help identify factors that shape the binding phenomenon.</a:t>
            </a:r>
            <a:endParaRPr lang="en-US" dirty="0" smtClean="0"/>
          </a:p>
          <a:p>
            <a:r>
              <a:rPr lang="en-US" dirty="0" smtClean="0"/>
              <a:t> </a:t>
            </a:r>
          </a:p>
          <a:p>
            <a:r>
              <a:rPr lang="en-US" dirty="0" smtClean="0"/>
              <a:t> The NMR studies of these complexes would yield </a:t>
            </a:r>
            <a:r>
              <a:rPr lang="en-US" u="sng" dirty="0" smtClean="0"/>
              <a:t>interesting information about the mode of interaction (via the minor groove or otherwise), the elongation of DNA, </a:t>
            </a:r>
          </a:p>
          <a:p>
            <a:endParaRPr lang="en-US" u="sng" dirty="0" smtClean="0"/>
          </a:p>
          <a:p>
            <a:r>
              <a:rPr lang="en-US" u="sng" dirty="0" smtClean="0"/>
              <a:t>the extension of penetration space between base pairs</a:t>
            </a:r>
            <a:r>
              <a:rPr lang="en-US" dirty="0" smtClean="0"/>
              <a:t> and the changes in the transition metal complex, whether </a:t>
            </a:r>
            <a:r>
              <a:rPr lang="en-US" u="sng" dirty="0" smtClean="0"/>
              <a:t>it behaves as a classical </a:t>
            </a:r>
            <a:r>
              <a:rPr lang="en-US" u="sng" dirty="0" err="1" smtClean="0"/>
              <a:t>intercalator</a:t>
            </a:r>
            <a:r>
              <a:rPr lang="en-US" u="sng" dirty="0" smtClean="0"/>
              <a:t> or if it binds in another fashion, e.g. by forming bridged adducts.</a:t>
            </a:r>
            <a:endParaRPr lang="en-US" dirty="0" smtClean="0"/>
          </a:p>
          <a:p>
            <a:endParaRPr lang="en-US" dirty="0" smtClean="0"/>
          </a:p>
          <a:p>
            <a:endParaRPr lang="en-US" dirty="0"/>
          </a:p>
        </p:txBody>
      </p:sp>
    </p:spTree>
  </p:cSld>
  <p:clrMapOvr>
    <a:masterClrMapping/>
  </p:clrMapOvr>
  <p:transition spd="slow">
    <p:sndAc>
      <p:stSnd>
        <p:snd r:embed="rId2" name="explode.wav"/>
      </p:stSnd>
    </p:sndAc>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4425" y="304800"/>
            <a:ext cx="9689563" cy="4801314"/>
          </a:xfrm>
          <a:prstGeom prst="rect">
            <a:avLst/>
          </a:prstGeom>
          <a:noFill/>
        </p:spPr>
        <p:txBody>
          <a:bodyPr wrap="square" rtlCol="0">
            <a:spAutoFit/>
          </a:bodyPr>
          <a:lstStyle/>
          <a:p>
            <a:r>
              <a:rPr lang="en-US" b="1" dirty="0" smtClean="0">
                <a:solidFill>
                  <a:srgbClr val="FF0000"/>
                </a:solidFill>
              </a:rPr>
              <a:t>XRAY CRYSTAL STUDIES:</a:t>
            </a:r>
          </a:p>
          <a:p>
            <a:endParaRPr lang="en-US" dirty="0" smtClean="0">
              <a:solidFill>
                <a:srgbClr val="FF0000"/>
              </a:solidFill>
            </a:endParaRPr>
          </a:p>
          <a:p>
            <a:r>
              <a:rPr lang="en-US" dirty="0" smtClean="0"/>
              <a:t>Study of the </a:t>
            </a:r>
            <a:r>
              <a:rPr lang="en-US" u="sng" dirty="0" smtClean="0"/>
              <a:t>molecular structures of nucleic acid components</a:t>
            </a:r>
            <a:r>
              <a:rPr lang="en-US" dirty="0" smtClean="0"/>
              <a:t> is of considerable interest </a:t>
            </a:r>
            <a:r>
              <a:rPr lang="en-US" u="sng" dirty="0" smtClean="0"/>
              <a:t>in developing a clear understanding of the macromolecular nucleic acids</a:t>
            </a:r>
            <a:r>
              <a:rPr lang="en-US" dirty="0" smtClean="0"/>
              <a:t>. </a:t>
            </a:r>
          </a:p>
          <a:p>
            <a:r>
              <a:rPr lang="en-US" dirty="0" smtClean="0"/>
              <a:t> </a:t>
            </a:r>
          </a:p>
          <a:p>
            <a:r>
              <a:rPr lang="en-US" dirty="0" smtClean="0"/>
              <a:t>Very few new single crystal studies have beer reported until now. </a:t>
            </a:r>
            <a:r>
              <a:rPr lang="en-US" u="sng" dirty="0" smtClean="0"/>
              <a:t>X-ray analysis of the platinum complexes with DNA are another important subject of the undergoing  work.</a:t>
            </a:r>
            <a:endParaRPr lang="en-US" dirty="0" smtClean="0"/>
          </a:p>
          <a:p>
            <a:r>
              <a:rPr lang="en-US" dirty="0" smtClean="0"/>
              <a:t> </a:t>
            </a:r>
          </a:p>
          <a:p>
            <a:r>
              <a:rPr lang="en-US" dirty="0" smtClean="0"/>
              <a:t> X-ray analysis has determined </a:t>
            </a:r>
            <a:r>
              <a:rPr lang="en-US" u="sng" dirty="0" smtClean="0"/>
              <a:t>unambiguously several geometric detail- concerning the molecules</a:t>
            </a:r>
            <a:r>
              <a:rPr lang="en-US" dirty="0" smtClean="0"/>
              <a:t>.</a:t>
            </a:r>
          </a:p>
          <a:p>
            <a:r>
              <a:rPr lang="en-US" dirty="0" smtClean="0"/>
              <a:t> </a:t>
            </a:r>
          </a:p>
          <a:p>
            <a:r>
              <a:rPr lang="en-US" dirty="0" smtClean="0"/>
              <a:t> Studies have shown that it is possible to crystallize self-complimentary </a:t>
            </a:r>
            <a:r>
              <a:rPr lang="en-US" dirty="0" err="1" smtClean="0"/>
              <a:t>ribonucleoside</a:t>
            </a:r>
            <a:r>
              <a:rPr lang="en-US" dirty="0" smtClean="0"/>
              <a:t> phosphates as double-helical fragments which crystallize with planar molecule: intercalated between their base </a:t>
            </a:r>
            <a:r>
              <a:rPr lang="en-US" smtClean="0"/>
              <a:t>pairs.</a:t>
            </a:r>
            <a:r>
              <a:rPr lang="en-US" dirty="0" smtClean="0"/>
              <a:t> </a:t>
            </a:r>
          </a:p>
          <a:p>
            <a:r>
              <a:rPr lang="en-US" dirty="0" smtClean="0"/>
              <a:t> </a:t>
            </a:r>
          </a:p>
          <a:p>
            <a:r>
              <a:rPr lang="en-US" dirty="0" smtClean="0"/>
              <a:t>  Attempts are being made to obtain detailed x-ray structural information about the reaction products with DNA and RNA.</a:t>
            </a:r>
          </a:p>
          <a:p>
            <a:r>
              <a:rPr lang="en-US" dirty="0" smtClean="0"/>
              <a:t> </a:t>
            </a:r>
          </a:p>
          <a:p>
            <a:endParaRPr lang="en-US" dirty="0"/>
          </a:p>
        </p:txBody>
      </p:sp>
    </p:spTree>
  </p:cSld>
  <p:clrMapOvr>
    <a:masterClrMapping/>
  </p:clrMapOvr>
  <p:transition spd="slow">
    <p:sndAc>
      <p:stSnd>
        <p:snd r:embed="rId2" name="explode.wav"/>
      </p:stSnd>
    </p:sndAc>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themeOverride>
</file>

<file path=docProps/app.xml><?xml version="1.0" encoding="utf-8"?>
<Properties xmlns="http://schemas.openxmlformats.org/officeDocument/2006/extended-properties" xmlns:vt="http://schemas.openxmlformats.org/officeDocument/2006/docPropsVTypes">
  <Template/>
  <TotalTime>807</TotalTime>
  <Words>10134</Words>
  <Application>Microsoft Office PowerPoint</Application>
  <PresentationFormat>Custom</PresentationFormat>
  <Paragraphs>1096</Paragraphs>
  <Slides>139</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139</vt:i4>
      </vt:variant>
    </vt:vector>
  </HeadingPairs>
  <TitlesOfParts>
    <vt:vector size="141" baseType="lpstr">
      <vt:lpstr>Equity</vt:lpstr>
      <vt:lpstr>CS ChemDraw Drawing</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Slide 124</vt:lpstr>
      <vt:lpstr>Slide 125</vt:lpstr>
      <vt:lpstr>Slide 126</vt:lpstr>
      <vt:lpstr>Slide 127</vt:lpstr>
      <vt:lpstr>Slide 128</vt:lpstr>
      <vt:lpstr>Slide 129</vt:lpstr>
      <vt:lpstr>Slide 130</vt:lpstr>
      <vt:lpstr>Slide 131</vt:lpstr>
      <vt:lpstr>Slide 132</vt:lpstr>
      <vt:lpstr>Slide 133</vt:lpstr>
      <vt:lpstr>Slide 134</vt:lpstr>
      <vt:lpstr>Slide 135</vt:lpstr>
      <vt:lpstr>Slide 136</vt:lpstr>
      <vt:lpstr>Slide 137</vt:lpstr>
      <vt:lpstr>Slide 138</vt:lpstr>
      <vt:lpstr>Slide 139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NEW</dc:creator>
  <cp:lastModifiedBy>KINTHADA</cp:lastModifiedBy>
  <cp:revision>340</cp:revision>
  <dcterms:created xsi:type="dcterms:W3CDTF">2005-01-01T08:15:56Z</dcterms:created>
  <dcterms:modified xsi:type="dcterms:W3CDTF">2017-04-04T04:56:54Z</dcterms:modified>
</cp:coreProperties>
</file>