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30600650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2" d="100"/>
          <a:sy n="52" d="100"/>
        </p:scale>
        <p:origin x="-1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7070108"/>
            <a:ext cx="26010553" cy="15040222"/>
          </a:xfrm>
        </p:spPr>
        <p:txBody>
          <a:bodyPr anchor="b"/>
          <a:lstStyle>
            <a:lvl1pPr algn="ctr">
              <a:defRPr sz="2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22690338"/>
            <a:ext cx="22950488" cy="10430151"/>
          </a:xfrm>
        </p:spPr>
        <p:txBody>
          <a:bodyPr/>
          <a:lstStyle>
            <a:lvl1pPr marL="0" indent="0" algn="ctr">
              <a:buNone/>
              <a:defRPr sz="8032"/>
            </a:lvl1pPr>
            <a:lvl2pPr marL="1530020" indent="0" algn="ctr">
              <a:buNone/>
              <a:defRPr sz="6693"/>
            </a:lvl2pPr>
            <a:lvl3pPr marL="3060040" indent="0" algn="ctr">
              <a:buNone/>
              <a:defRPr sz="6024"/>
            </a:lvl3pPr>
            <a:lvl4pPr marL="4590059" indent="0" algn="ctr">
              <a:buNone/>
              <a:defRPr sz="5354"/>
            </a:lvl4pPr>
            <a:lvl5pPr marL="6120079" indent="0" algn="ctr">
              <a:buNone/>
              <a:defRPr sz="5354"/>
            </a:lvl5pPr>
            <a:lvl6pPr marL="7650099" indent="0" algn="ctr">
              <a:buNone/>
              <a:defRPr sz="5354"/>
            </a:lvl6pPr>
            <a:lvl7pPr marL="9180119" indent="0" algn="ctr">
              <a:buNone/>
              <a:defRPr sz="5354"/>
            </a:lvl7pPr>
            <a:lvl8pPr marL="10710139" indent="0" algn="ctr">
              <a:buNone/>
              <a:defRPr sz="5354"/>
            </a:lvl8pPr>
            <a:lvl9pPr marL="12240158" indent="0" algn="ctr">
              <a:buNone/>
              <a:defRPr sz="535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41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10770172"/>
            <a:ext cx="26393061" cy="17970262"/>
          </a:xfrm>
        </p:spPr>
        <p:txBody>
          <a:bodyPr anchor="b"/>
          <a:lstStyle>
            <a:lvl1pPr>
              <a:defRPr sz="2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28910440"/>
            <a:ext cx="26393061" cy="9450136"/>
          </a:xfrm>
        </p:spPr>
        <p:txBody>
          <a:bodyPr/>
          <a:lstStyle>
            <a:lvl1pPr marL="0" indent="0">
              <a:buNone/>
              <a:defRPr sz="8032">
                <a:solidFill>
                  <a:schemeClr val="tx1"/>
                </a:solidFill>
              </a:defRPr>
            </a:lvl1pPr>
            <a:lvl2pPr marL="1530020" indent="0">
              <a:buNone/>
              <a:defRPr sz="6693">
                <a:solidFill>
                  <a:schemeClr val="tx1">
                    <a:tint val="75000"/>
                  </a:schemeClr>
                </a:solidFill>
              </a:defRPr>
            </a:lvl2pPr>
            <a:lvl3pPr marL="3060040" indent="0">
              <a:buNone/>
              <a:defRPr sz="6024">
                <a:solidFill>
                  <a:schemeClr val="tx1">
                    <a:tint val="75000"/>
                  </a:schemeClr>
                </a:solidFill>
              </a:defRPr>
            </a:lvl3pPr>
            <a:lvl4pPr marL="459005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4pPr>
            <a:lvl5pPr marL="612007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5pPr>
            <a:lvl6pPr marL="765009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6pPr>
            <a:lvl7pPr marL="918011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262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11500170"/>
            <a:ext cx="13005276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11500170"/>
            <a:ext cx="13005276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094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300044"/>
            <a:ext cx="26393061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10590160"/>
            <a:ext cx="12945507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15780233"/>
            <a:ext cx="12945507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10590160"/>
            <a:ext cx="13009262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15780233"/>
            <a:ext cx="13009262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43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24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920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6220102"/>
            <a:ext cx="15491579" cy="30700453"/>
          </a:xfrm>
        </p:spPr>
        <p:txBody>
          <a:bodyPr/>
          <a:lstStyle>
            <a:lvl1pPr>
              <a:defRPr sz="10709"/>
            </a:lvl1pPr>
            <a:lvl2pPr>
              <a:defRPr sz="9370"/>
            </a:lvl2pPr>
            <a:lvl3pPr>
              <a:defRPr sz="8032"/>
            </a:lvl3pPr>
            <a:lvl4pPr>
              <a:defRPr sz="6693"/>
            </a:lvl4pPr>
            <a:lvl5pPr>
              <a:defRPr sz="6693"/>
            </a:lvl5pPr>
            <a:lvl6pPr>
              <a:defRPr sz="6693"/>
            </a:lvl6pPr>
            <a:lvl7pPr>
              <a:defRPr sz="6693"/>
            </a:lvl7pPr>
            <a:lvl8pPr>
              <a:defRPr sz="6693"/>
            </a:lvl8pPr>
            <a:lvl9pPr>
              <a:defRPr sz="669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027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6220102"/>
            <a:ext cx="15491579" cy="30700453"/>
          </a:xfrm>
        </p:spPr>
        <p:txBody>
          <a:bodyPr anchor="t"/>
          <a:lstStyle>
            <a:lvl1pPr marL="0" indent="0">
              <a:buNone/>
              <a:defRPr sz="10709"/>
            </a:lvl1pPr>
            <a:lvl2pPr marL="1530020" indent="0">
              <a:buNone/>
              <a:defRPr sz="9370"/>
            </a:lvl2pPr>
            <a:lvl3pPr marL="3060040" indent="0">
              <a:buNone/>
              <a:defRPr sz="8032"/>
            </a:lvl3pPr>
            <a:lvl4pPr marL="4590059" indent="0">
              <a:buNone/>
              <a:defRPr sz="6693"/>
            </a:lvl4pPr>
            <a:lvl5pPr marL="6120079" indent="0">
              <a:buNone/>
              <a:defRPr sz="6693"/>
            </a:lvl5pPr>
            <a:lvl6pPr marL="7650099" indent="0">
              <a:buNone/>
              <a:defRPr sz="6693"/>
            </a:lvl6pPr>
            <a:lvl7pPr marL="9180119" indent="0">
              <a:buNone/>
              <a:defRPr sz="6693"/>
            </a:lvl7pPr>
            <a:lvl8pPr marL="10710139" indent="0">
              <a:buNone/>
              <a:defRPr sz="6693"/>
            </a:lvl8pPr>
            <a:lvl9pPr marL="12240158" indent="0">
              <a:buNone/>
              <a:defRPr sz="669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612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340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2300034"/>
            <a:ext cx="6598265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2300034"/>
            <a:ext cx="19412287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5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2300044"/>
            <a:ext cx="26393061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11500170"/>
            <a:ext cx="26393061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59814-381A-4581-9DFA-718A050F252E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40040601"/>
            <a:ext cx="1032771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41608-39DF-4E3C-9813-7F28B0397D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73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60040" rtl="0" eaLnBrk="1" latinLnBrk="0" hangingPunct="1">
        <a:lnSpc>
          <a:spcPct val="90000"/>
        </a:lnSpc>
        <a:spcBef>
          <a:spcPct val="0"/>
        </a:spcBef>
        <a:buNone/>
        <a:defRPr sz="14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5010" indent="-765010" algn="l" defTabSz="3060040" rtl="0" eaLnBrk="1" latinLnBrk="0" hangingPunct="1">
        <a:lnSpc>
          <a:spcPct val="90000"/>
        </a:lnSpc>
        <a:spcBef>
          <a:spcPts val="3347"/>
        </a:spcBef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1pPr>
      <a:lvl2pPr marL="229503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32" kern="1200">
          <a:solidFill>
            <a:schemeClr val="tx1"/>
          </a:solidFill>
          <a:latin typeface="+mn-lt"/>
          <a:ea typeface="+mn-ea"/>
          <a:cs typeface="+mn-cs"/>
        </a:defRPr>
      </a:lvl2pPr>
      <a:lvl3pPr marL="382505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3" kern="1200">
          <a:solidFill>
            <a:schemeClr val="tx1"/>
          </a:solidFill>
          <a:latin typeface="+mn-lt"/>
          <a:ea typeface="+mn-ea"/>
          <a:cs typeface="+mn-cs"/>
        </a:defRPr>
      </a:lvl3pPr>
      <a:lvl4pPr marL="535506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88508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841510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94512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4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68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0BC31B7E-F133-44A4-B786-1493F3CE2C18}"/>
              </a:ext>
            </a:extLst>
          </p:cNvPr>
          <p:cNvSpPr/>
          <p:nvPr/>
        </p:nvSpPr>
        <p:spPr>
          <a:xfrm>
            <a:off x="66242" y="-53081"/>
            <a:ext cx="30548388" cy="43200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400" b="1" dirty="0" smtClean="0"/>
              <a:t>                                                                                                                </a:t>
            </a:r>
            <a:endParaRPr lang="en-US" sz="4400" dirty="0" smtClean="0"/>
          </a:p>
          <a:p>
            <a:endParaRPr lang="en-US" sz="4400" b="1" dirty="0"/>
          </a:p>
          <a:p>
            <a:endParaRPr lang="en-US" sz="4400" b="1" dirty="0" smtClean="0"/>
          </a:p>
          <a:p>
            <a:r>
              <a:rPr lang="en-US" sz="4400" b="1" dirty="0" smtClean="0"/>
              <a:t>															</a:t>
            </a:r>
            <a:r>
              <a:rPr lang="en-US" sz="1600" dirty="0" smtClean="0"/>
              <a:t> 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																						</a:t>
            </a: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dirty="0" smtClean="0"/>
              <a:t>.</a:t>
            </a:r>
            <a:endParaRPr lang="pt-BR" sz="4400" dirty="0"/>
          </a:p>
          <a:p>
            <a:endParaRPr lang="en-US" sz="4400" b="1" dirty="0" smtClean="0"/>
          </a:p>
          <a:p>
            <a:endParaRPr lang="en-US" sz="4400" b="1" dirty="0"/>
          </a:p>
          <a:p>
            <a:r>
              <a:rPr lang="en-US" sz="4400" b="1" dirty="0" smtClean="0"/>
              <a:t>																																	</a:t>
            </a:r>
            <a:r>
              <a:rPr lang="en-US" sz="4400" b="1" dirty="0" smtClean="0">
                <a:solidFill>
                  <a:schemeClr val="tx1"/>
                </a:solidFill>
              </a:rPr>
              <a:t>          </a:t>
            </a:r>
          </a:p>
          <a:p>
            <a:r>
              <a:rPr lang="en-US" sz="4400" b="1" dirty="0" smtClean="0">
                <a:solidFill>
                  <a:schemeClr val="tx1"/>
                </a:solidFill>
              </a:rPr>
              <a:t>																																					</a:t>
            </a:r>
          </a:p>
          <a:p>
            <a:r>
              <a:rPr lang="en-US" sz="4400" b="1" dirty="0">
                <a:solidFill>
                  <a:schemeClr val="tx1"/>
                </a:solidFill>
              </a:rPr>
              <a:t>	</a:t>
            </a:r>
            <a:r>
              <a:rPr lang="en-US" sz="4400" b="1" dirty="0" smtClean="0">
                <a:solidFill>
                  <a:schemeClr val="tx1"/>
                </a:solidFill>
              </a:rPr>
              <a:t>																																					 </a:t>
            </a:r>
          </a:p>
          <a:p>
            <a:r>
              <a:rPr lang="en-US" sz="4400" b="1" dirty="0">
                <a:solidFill>
                  <a:schemeClr val="tx1"/>
                </a:solidFill>
              </a:rPr>
              <a:t>	</a:t>
            </a:r>
            <a:r>
              <a:rPr lang="en-US" sz="4400" b="1" dirty="0" smtClean="0">
                <a:solidFill>
                  <a:schemeClr val="tx1"/>
                </a:solidFill>
              </a:rPr>
              <a:t>																																	   </a:t>
            </a:r>
          </a:p>
          <a:p>
            <a:r>
              <a:rPr lang="en-US" sz="4400" b="1" dirty="0">
                <a:solidFill>
                  <a:schemeClr val="tx1"/>
                </a:solidFill>
              </a:rPr>
              <a:t>	</a:t>
            </a:r>
            <a:r>
              <a:rPr lang="en-US" sz="4400" b="1" dirty="0" smtClean="0">
                <a:solidFill>
                  <a:schemeClr val="tx1"/>
                </a:solidFill>
              </a:rPr>
              <a:t>																																			</a:t>
            </a:r>
            <a:r>
              <a:rPr lang="en-US" sz="2800" b="1" dirty="0" smtClean="0">
                <a:solidFill>
                  <a:schemeClr val="tx1"/>
                </a:solidFill>
              </a:rPr>
              <a:t>Figure 2. Correlations between HOMA-AD and Leptin/ Adiponectin ratio. Values of Delta 																																																			Analyses.																																											.</a:t>
            </a:r>
          </a:p>
          <a:p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 		</a:t>
            </a:r>
            <a:r>
              <a:rPr lang="en-US" sz="4000" b="1" dirty="0" smtClean="0">
                <a:solidFill>
                  <a:schemeClr val="tx1"/>
                </a:solidFill>
              </a:rPr>
              <a:t>																													</a:t>
            </a:r>
            <a:r>
              <a:rPr lang="en-US" sz="4000" b="1" dirty="0">
                <a:solidFill>
                  <a:schemeClr val="tx1"/>
                </a:solidFill>
              </a:rPr>
              <a:t>	</a:t>
            </a:r>
            <a:r>
              <a:rPr lang="en-US" sz="4000" b="1" dirty="0" smtClean="0">
                <a:solidFill>
                  <a:schemeClr val="tx1"/>
                </a:solidFill>
              </a:rPr>
              <a:t>											       	</a:t>
            </a:r>
            <a:endParaRPr lang="pt-BR" sz="4400" dirty="0"/>
          </a:p>
        </p:txBody>
      </p:sp>
      <p:sp>
        <p:nvSpPr>
          <p:cNvPr id="2051" name="Retângulo 4">
            <a:extLst>
              <a:ext uri="{FF2B5EF4-FFF2-40B4-BE49-F238E27FC236}">
                <a16:creationId xmlns:a16="http://schemas.microsoft.com/office/drawing/2014/main" xmlns="" id="{2360B824-A1F8-482D-8F7F-B013ABAC1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9397" y="454919"/>
            <a:ext cx="2121309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sz="6000" b="1" dirty="0"/>
              <a:t>Interdisciplinary Therapy was Effective to Reduce the Metabolic Syndrome Prevalence in Women with </a:t>
            </a:r>
            <a:r>
              <a:rPr lang="en-US" sz="6000" b="1" dirty="0" smtClean="0"/>
              <a:t>Obesity</a:t>
            </a:r>
            <a:endParaRPr lang="pt-BR" sz="6000" dirty="0"/>
          </a:p>
        </p:txBody>
      </p:sp>
      <p:pic>
        <p:nvPicPr>
          <p:cNvPr id="2053" name="Picture 4" descr="logo_GEO">
            <a:extLst>
              <a:ext uri="{FF2B5EF4-FFF2-40B4-BE49-F238E27FC236}">
                <a16:creationId xmlns:a16="http://schemas.microsoft.com/office/drawing/2014/main" xmlns="" id="{0BC4929B-5504-453B-BC75-3392FF85C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9857" y="1542572"/>
            <a:ext cx="4340678" cy="18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xmlns="" id="{121E0C02-433E-4A76-831D-8EAB347CA0D4}"/>
              </a:ext>
            </a:extLst>
          </p:cNvPr>
          <p:cNvCxnSpPr/>
          <p:nvPr/>
        </p:nvCxnSpPr>
        <p:spPr>
          <a:xfrm>
            <a:off x="13980" y="8556207"/>
            <a:ext cx="30600650" cy="61475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6" name="Retângulo 10">
            <a:extLst>
              <a:ext uri="{FF2B5EF4-FFF2-40B4-BE49-F238E27FC236}">
                <a16:creationId xmlns:a16="http://schemas.microsoft.com/office/drawing/2014/main" xmlns="" id="{6FED3FE7-194C-4EE2-8CE7-126FF8F66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29" y="40148281"/>
            <a:ext cx="14926233" cy="125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en-US" altLang="pt-BR" sz="3778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FUNDING: </a:t>
            </a:r>
            <a:r>
              <a:rPr lang="en-US" altLang="pt-BR" sz="377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CAPES; CNPq 301322/2017-1 and 409943/2016-9; FAPESP 2011/50414-0 and </a:t>
            </a:r>
            <a:r>
              <a:rPr lang="en-US" altLang="pt-BR" sz="377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2017/073702-1.</a:t>
            </a:r>
            <a:endParaRPr lang="pt-BR" altLang="pt-BR" sz="377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7" name="Retângulo 9">
            <a:extLst>
              <a:ext uri="{FF2B5EF4-FFF2-40B4-BE49-F238E27FC236}">
                <a16:creationId xmlns:a16="http://schemas.microsoft.com/office/drawing/2014/main" xmlns="" id="{FB8E040A-A82C-4A77-A3BD-CA18B2777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278" y="17191742"/>
            <a:ext cx="964385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pt-BR" sz="8000" b="1" dirty="0" smtClean="0">
                <a:latin typeface="+mn-lt"/>
              </a:rPr>
              <a:t>Material and methods</a:t>
            </a:r>
            <a:endParaRPr lang="en-US" altLang="pt-BR" sz="8000" b="1" dirty="0">
              <a:latin typeface="+mn-lt"/>
            </a:endParaRPr>
          </a:p>
        </p:txBody>
      </p:sp>
      <p:sp>
        <p:nvSpPr>
          <p:cNvPr id="2058" name="Retângulo 2052">
            <a:extLst>
              <a:ext uri="{FF2B5EF4-FFF2-40B4-BE49-F238E27FC236}">
                <a16:creationId xmlns:a16="http://schemas.microsoft.com/office/drawing/2014/main" xmlns="" id="{C58E998A-17E2-4FC8-B170-E9974500A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92" y="32743598"/>
            <a:ext cx="14761302" cy="701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pt-BR" sz="6000" b="1" dirty="0" smtClean="0">
                <a:latin typeface="+mn-lt"/>
              </a:rPr>
              <a:t>Statistical analysis</a:t>
            </a:r>
          </a:p>
          <a:p>
            <a:pPr algn="just">
              <a:lnSpc>
                <a:spcPct val="150000"/>
              </a:lnSpc>
            </a:pPr>
            <a:r>
              <a:rPr lang="en-US" altLang="pt-BR" sz="4000" dirty="0">
                <a:latin typeface="+mn-lt"/>
              </a:rPr>
              <a:t>Statistical analysis was performed using the program STATISTICA version 7.0. Significance was set as p&lt;0.05. Data normality was verified by Shapiro Wilks test. Parametric data were expressed as mean ± SD, and non-parametric data were expressed as median, minimum and maximum values. ANOVA two-way test was applied to compare delta variables among the groups. </a:t>
            </a:r>
            <a:endParaRPr lang="pt-BR" altLang="pt-BR" sz="4000" dirty="0">
              <a:latin typeface="+mn-lt"/>
            </a:endParaRPr>
          </a:p>
        </p:txBody>
      </p:sp>
      <p:sp>
        <p:nvSpPr>
          <p:cNvPr id="2059" name="Retângulo 2053">
            <a:extLst>
              <a:ext uri="{FF2B5EF4-FFF2-40B4-BE49-F238E27FC236}">
                <a16:creationId xmlns:a16="http://schemas.microsoft.com/office/drawing/2014/main" xmlns="" id="{C8D60FDD-AB35-4757-9D53-AE84E5258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8770" y="8330457"/>
            <a:ext cx="2861361" cy="133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pt-BR" sz="6000" b="1" dirty="0">
                <a:latin typeface="+mn-lt"/>
              </a:rPr>
              <a:t>RESULTS</a:t>
            </a:r>
          </a:p>
        </p:txBody>
      </p:sp>
      <p:sp>
        <p:nvSpPr>
          <p:cNvPr id="2060" name="Retângulo 2055">
            <a:extLst>
              <a:ext uri="{FF2B5EF4-FFF2-40B4-BE49-F238E27FC236}">
                <a16:creationId xmlns:a16="http://schemas.microsoft.com/office/drawing/2014/main" xmlns="" id="{A59A9628-3D3B-47E9-A139-1E1285C77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5091" y="33059139"/>
            <a:ext cx="14762801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pt-BR" sz="8000" b="1" dirty="0" smtClean="0">
                <a:latin typeface="+mn-lt"/>
              </a:rPr>
              <a:t>Conclusions</a:t>
            </a:r>
          </a:p>
          <a:p>
            <a:pPr algn="just"/>
            <a:r>
              <a:rPr lang="en-US" sz="5400" dirty="0" smtClean="0"/>
              <a:t>Clinical </a:t>
            </a:r>
            <a:r>
              <a:rPr lang="en-US" sz="5400" dirty="0"/>
              <a:t>approach associated with health education was effective in reducing the MS prevalence mediated by leptin and adiponectin avoid the development of cardiovascular disease in women with obesity. </a:t>
            </a:r>
            <a:endParaRPr lang="pt-BR" sz="5400" dirty="0"/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xmlns="" id="{E1337B9F-6EF1-45BE-ABEB-074144B0C410}"/>
              </a:ext>
            </a:extLst>
          </p:cNvPr>
          <p:cNvCxnSpPr/>
          <p:nvPr/>
        </p:nvCxnSpPr>
        <p:spPr>
          <a:xfrm>
            <a:off x="-10496" y="39699968"/>
            <a:ext cx="30600650" cy="61475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2" name="Picture 120" descr="Resultado de imagem para capes">
            <a:extLst>
              <a:ext uri="{FF2B5EF4-FFF2-40B4-BE49-F238E27FC236}">
                <a16:creationId xmlns:a16="http://schemas.microsoft.com/office/drawing/2014/main" xmlns="" id="{5F728923-8644-43FF-93C9-96098E24A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8770" y="39928479"/>
            <a:ext cx="2123108" cy="159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22" descr="Resultado de imagem para cnpq">
            <a:extLst>
              <a:ext uri="{FF2B5EF4-FFF2-40B4-BE49-F238E27FC236}">
                <a16:creationId xmlns:a16="http://schemas.microsoft.com/office/drawing/2014/main" xmlns="" id="{AD7FF5E5-52B3-45EA-8926-D9BACDEA9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3136" y="40245595"/>
            <a:ext cx="3151677" cy="100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27" descr="Resultado de imagem para fapesp">
            <a:extLst>
              <a:ext uri="{FF2B5EF4-FFF2-40B4-BE49-F238E27FC236}">
                <a16:creationId xmlns:a16="http://schemas.microsoft.com/office/drawing/2014/main" xmlns="" id="{7E270FA0-4D00-4B37-ACEC-E8DE58735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4221" y="39967463"/>
            <a:ext cx="4615062" cy="155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7" name="Retângulo 5">
            <a:extLst>
              <a:ext uri="{FF2B5EF4-FFF2-40B4-BE49-F238E27FC236}">
                <a16:creationId xmlns:a16="http://schemas.microsoft.com/office/drawing/2014/main" xmlns="" id="{2893B359-3B6C-4A77-96A4-F08F29588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04" y="32132647"/>
            <a:ext cx="65612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pt-BR" sz="4000" b="1" dirty="0">
                <a:latin typeface="+mn-lt"/>
              </a:rPr>
              <a:t>Figure 1</a:t>
            </a:r>
            <a:r>
              <a:rPr lang="en-GB" altLang="pt-BR" sz="4000" dirty="0">
                <a:latin typeface="+mn-lt"/>
              </a:rPr>
              <a:t>. Experimental design. </a:t>
            </a:r>
            <a:endParaRPr lang="pt-BR" altLang="pt-BR" sz="4000" dirty="0">
              <a:latin typeface="+mn-lt"/>
            </a:endParaRPr>
          </a:p>
        </p:txBody>
      </p:sp>
      <p:pic>
        <p:nvPicPr>
          <p:cNvPr id="2071" name="Picture 28" descr="Resultado de imagem para unifesp logo">
            <a:extLst>
              <a:ext uri="{FF2B5EF4-FFF2-40B4-BE49-F238E27FC236}">
                <a16:creationId xmlns:a16="http://schemas.microsoft.com/office/drawing/2014/main" xmlns="" id="{8E846B67-35E3-483C-B455-0966F403C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9" b="17867"/>
          <a:stretch>
            <a:fillRect/>
          </a:stretch>
        </p:blipFill>
        <p:spPr bwMode="auto">
          <a:xfrm>
            <a:off x="794927" y="160765"/>
            <a:ext cx="4498111" cy="307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Agrupar 46">
            <a:extLst>
              <a:ext uri="{FF2B5EF4-FFF2-40B4-BE49-F238E27FC236}">
                <a16:creationId xmlns:a16="http://schemas.microsoft.com/office/drawing/2014/main" xmlns="" id="{82F189FA-B089-454F-89F2-8657CA15DEE6}"/>
              </a:ext>
            </a:extLst>
          </p:cNvPr>
          <p:cNvGrpSpPr>
            <a:grpSpLocks/>
          </p:cNvGrpSpPr>
          <p:nvPr/>
        </p:nvGrpSpPr>
        <p:grpSpPr bwMode="auto">
          <a:xfrm>
            <a:off x="158573" y="19114822"/>
            <a:ext cx="14766925" cy="12340757"/>
            <a:chOff x="1421082" y="155580"/>
            <a:chExt cx="5599190" cy="4720426"/>
          </a:xfrm>
        </p:grpSpPr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xmlns="" id="{3EA34EFD-007A-4A84-B622-A9BF512DEA41}"/>
                </a:ext>
              </a:extLst>
            </p:cNvPr>
            <p:cNvCxnSpPr>
              <a:stCxn id="31" idx="2"/>
              <a:endCxn id="39" idx="0"/>
            </p:cNvCxnSpPr>
            <p:nvPr/>
          </p:nvCxnSpPr>
          <p:spPr>
            <a:xfrm>
              <a:off x="4246871" y="814503"/>
              <a:ext cx="7937" cy="1198762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xmlns="" id="{EA54C7D7-66C9-4B80-92E0-75B47D8551EC}"/>
                </a:ext>
              </a:extLst>
            </p:cNvPr>
            <p:cNvCxnSpPr>
              <a:stCxn id="51" idx="3"/>
              <a:endCxn id="56" idx="1"/>
            </p:cNvCxnSpPr>
            <p:nvPr/>
          </p:nvCxnSpPr>
          <p:spPr>
            <a:xfrm>
              <a:off x="2808576" y="4636253"/>
              <a:ext cx="2862302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tângulo: Cantos Arredondados 17">
              <a:extLst>
                <a:ext uri="{FF2B5EF4-FFF2-40B4-BE49-F238E27FC236}">
                  <a16:creationId xmlns:a16="http://schemas.microsoft.com/office/drawing/2014/main" xmlns="" id="{15E0F982-D801-4042-B189-E62697FDF579}"/>
                </a:ext>
              </a:extLst>
            </p:cNvPr>
            <p:cNvSpPr/>
            <p:nvPr/>
          </p:nvSpPr>
          <p:spPr bwMode="auto">
            <a:xfrm>
              <a:off x="3419772" y="155580"/>
              <a:ext cx="1655786" cy="658923"/>
            </a:xfrm>
            <a:prstGeom prst="roundRect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xmlns="" id="{BF020D0D-E685-47CD-86E9-6CF059187FC6}"/>
                </a:ext>
              </a:extLst>
            </p:cNvPr>
            <p:cNvSpPr/>
            <p:nvPr/>
          </p:nvSpPr>
          <p:spPr bwMode="auto">
            <a:xfrm>
              <a:off x="3411835" y="206389"/>
              <a:ext cx="1655785" cy="619228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smtClean="0">
                  <a:solidFill>
                    <a:schemeClr val="tx1"/>
                  </a:solidFill>
                  <a:cs typeface="Times New Roman" pitchFamily="18" charset="0"/>
                </a:rPr>
                <a:t>     Ethical Committee				 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 smtClean="0">
                  <a:solidFill>
                    <a:schemeClr val="tx1"/>
                  </a:solidFill>
                  <a:cs typeface="Times New Roman" pitchFamily="18" charset="0"/>
                </a:rPr>
                <a:t>0305/2017 </a:t>
              </a:r>
              <a:r>
                <a:rPr lang="en-US" sz="3200" b="1" dirty="0">
                  <a:solidFill>
                    <a:schemeClr val="tx1"/>
                  </a:solidFill>
                  <a:cs typeface="Times New Roman" pitchFamily="18" charset="0"/>
                </a:rPr>
                <a:t>– UNIFESP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3" name="Retângulo: Cantos Arredondados 19">
              <a:extLst>
                <a:ext uri="{FF2B5EF4-FFF2-40B4-BE49-F238E27FC236}">
                  <a16:creationId xmlns:a16="http://schemas.microsoft.com/office/drawing/2014/main" xmlns="" id="{D6E84C83-96EC-42FA-A8CF-8C2BB3CF1AD1}"/>
                </a:ext>
              </a:extLst>
            </p:cNvPr>
            <p:cNvSpPr/>
            <p:nvPr/>
          </p:nvSpPr>
          <p:spPr bwMode="auto">
            <a:xfrm>
              <a:off x="2340257" y="1006622"/>
              <a:ext cx="3657651" cy="412819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xmlns="" id="{79D2A32D-1F85-4FCC-9EEB-590018A548E0}"/>
                </a:ext>
              </a:extLst>
            </p:cNvPr>
            <p:cNvSpPr/>
            <p:nvPr/>
          </p:nvSpPr>
          <p:spPr bwMode="auto">
            <a:xfrm>
              <a:off x="2518059" y="1027264"/>
              <a:ext cx="3448098" cy="338193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Media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smtClean="0">
                  <a:solidFill>
                    <a:schemeClr val="tx1"/>
                  </a:solidFill>
                  <a:cs typeface="Times New Roman" pitchFamily="18" charset="0"/>
                </a:rPr>
                <a:t>(</a:t>
              </a:r>
              <a:r>
                <a:rPr lang="pt-BR" sz="3200" dirty="0" err="1" smtClean="0">
                  <a:solidFill>
                    <a:schemeClr val="tx1"/>
                  </a:solidFill>
                  <a:cs typeface="Times New Roman" pitchFamily="18" charset="0"/>
                </a:rPr>
                <a:t>project</a:t>
              </a:r>
              <a:r>
                <a:rPr lang="pt-BR" sz="3200" dirty="0" smtClean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pt-BR" sz="3200" dirty="0" err="1" smtClean="0">
                  <a:solidFill>
                    <a:schemeClr val="tx1"/>
                  </a:solidFill>
                  <a:cs typeface="Times New Roman" pitchFamily="18" charset="0"/>
                </a:rPr>
                <a:t>disclosure</a:t>
              </a:r>
              <a:r>
                <a:rPr lang="pt-BR" sz="3200" dirty="0" smtClean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pt-BR" sz="3200" dirty="0" err="1" smtClean="0">
                  <a:solidFill>
                    <a:schemeClr val="tx1"/>
                  </a:solidFill>
                  <a:cs typeface="Times New Roman" pitchFamily="18" charset="0"/>
                </a:rPr>
                <a:t>recruitment</a:t>
              </a:r>
              <a:r>
                <a:rPr lang="pt-BR" sz="3200" dirty="0" smtClean="0">
                  <a:solidFill>
                    <a:schemeClr val="tx1"/>
                  </a:solidFill>
                  <a:cs typeface="Times New Roman" pitchFamily="18" charset="0"/>
                </a:rPr>
                <a:t> of volunteers)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5" name="Retângulo: Cantos Arredondados 21">
              <a:extLst>
                <a:ext uri="{FF2B5EF4-FFF2-40B4-BE49-F238E27FC236}">
                  <a16:creationId xmlns:a16="http://schemas.microsoft.com/office/drawing/2014/main" xmlns="" id="{6BBE8C01-8294-48F4-8FBA-E35A177013B2}"/>
                </a:ext>
              </a:extLst>
            </p:cNvPr>
            <p:cNvSpPr/>
            <p:nvPr/>
          </p:nvSpPr>
          <p:spPr bwMode="auto">
            <a:xfrm>
              <a:off x="2356132" y="1563928"/>
              <a:ext cx="3624313" cy="263569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xmlns="" id="{3754862C-678A-40F2-B198-8A742E727A46}"/>
                </a:ext>
              </a:extLst>
            </p:cNvPr>
            <p:cNvSpPr/>
            <p:nvPr/>
          </p:nvSpPr>
          <p:spPr bwMode="auto">
            <a:xfrm>
              <a:off x="2830802" y="1606797"/>
              <a:ext cx="2848015" cy="182593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Inclusion</a:t>
              </a: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Criteria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" name="Retângulo: Cantos Arredondados 23">
              <a:extLst>
                <a:ext uri="{FF2B5EF4-FFF2-40B4-BE49-F238E27FC236}">
                  <a16:creationId xmlns:a16="http://schemas.microsoft.com/office/drawing/2014/main" xmlns="" id="{58604385-BD20-46BC-822D-AA1521226107}"/>
                </a:ext>
              </a:extLst>
            </p:cNvPr>
            <p:cNvSpPr/>
            <p:nvPr/>
          </p:nvSpPr>
          <p:spPr bwMode="auto">
            <a:xfrm>
              <a:off x="1421082" y="2019616"/>
              <a:ext cx="1277955" cy="47950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xmlns="" id="{0542DDC1-47C1-4683-B433-0F5D4A076B2C}"/>
                </a:ext>
              </a:extLst>
            </p:cNvPr>
            <p:cNvSpPr/>
            <p:nvPr/>
          </p:nvSpPr>
          <p:spPr bwMode="auto">
            <a:xfrm>
              <a:off x="1571896" y="2056135"/>
              <a:ext cx="976327" cy="40805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20-46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years</a:t>
              </a: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old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9" name="Retângulo: Cantos Arredondados 25">
              <a:extLst>
                <a:ext uri="{FF2B5EF4-FFF2-40B4-BE49-F238E27FC236}">
                  <a16:creationId xmlns:a16="http://schemas.microsoft.com/office/drawing/2014/main" xmlns="" id="{899061E3-60EF-4B4F-8513-D1E22889EDD1}"/>
                </a:ext>
              </a:extLst>
            </p:cNvPr>
            <p:cNvSpPr/>
            <p:nvPr/>
          </p:nvSpPr>
          <p:spPr bwMode="auto">
            <a:xfrm>
              <a:off x="3616625" y="2013265"/>
              <a:ext cx="1277956" cy="47950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xmlns="" id="{48EA58E6-10CF-4CBB-AE34-66F059541CFC}"/>
                </a:ext>
              </a:extLst>
            </p:cNvPr>
            <p:cNvSpPr/>
            <p:nvPr/>
          </p:nvSpPr>
          <p:spPr bwMode="auto">
            <a:xfrm>
              <a:off x="3780140" y="2056135"/>
              <a:ext cx="976326" cy="40805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BMI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≥ 25 kg/m²</a:t>
              </a:r>
            </a:p>
          </p:txBody>
        </p:sp>
        <p:sp>
          <p:nvSpPr>
            <p:cNvPr id="41" name="Retângulo: Cantos Arredondados 27">
              <a:extLst>
                <a:ext uri="{FF2B5EF4-FFF2-40B4-BE49-F238E27FC236}">
                  <a16:creationId xmlns:a16="http://schemas.microsoft.com/office/drawing/2014/main" xmlns="" id="{D02EDD06-C158-4F88-BB8C-8A5635A49319}"/>
                </a:ext>
              </a:extLst>
            </p:cNvPr>
            <p:cNvSpPr/>
            <p:nvPr/>
          </p:nvSpPr>
          <p:spPr bwMode="auto">
            <a:xfrm>
              <a:off x="5580390" y="2019616"/>
              <a:ext cx="1277955" cy="47950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xmlns="" id="{1F07D657-663D-4E1B-9E82-CDE921F08674}"/>
                </a:ext>
              </a:extLst>
            </p:cNvPr>
            <p:cNvSpPr/>
            <p:nvPr/>
          </p:nvSpPr>
          <p:spPr bwMode="auto">
            <a:xfrm>
              <a:off x="5731204" y="2056135"/>
              <a:ext cx="976327" cy="40805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Women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43" name="Retângulo: Cantos Arredondados 29">
              <a:extLst>
                <a:ext uri="{FF2B5EF4-FFF2-40B4-BE49-F238E27FC236}">
                  <a16:creationId xmlns:a16="http://schemas.microsoft.com/office/drawing/2014/main" xmlns="" id="{60CC47A3-F8CF-4D3B-A75D-ED295A07706E}"/>
                </a:ext>
              </a:extLst>
            </p:cNvPr>
            <p:cNvSpPr/>
            <p:nvPr/>
          </p:nvSpPr>
          <p:spPr bwMode="auto">
            <a:xfrm>
              <a:off x="5874081" y="2792858"/>
              <a:ext cx="828687" cy="43504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xmlns="" id="{D47863CD-A83E-4A61-AD83-FF63E08FBE7C}"/>
                </a:ext>
              </a:extLst>
            </p:cNvPr>
            <p:cNvSpPr/>
            <p:nvPr/>
          </p:nvSpPr>
          <p:spPr bwMode="auto">
            <a:xfrm>
              <a:off x="3419772" y="2722997"/>
              <a:ext cx="1655786" cy="50173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Volunteers</a:t>
              </a: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Selected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 (n=40)</a:t>
              </a:r>
            </a:p>
          </p:txBody>
        </p:sp>
        <p:cxnSp>
          <p:nvCxnSpPr>
            <p:cNvPr id="45" name="Conector reto 44">
              <a:extLst>
                <a:ext uri="{FF2B5EF4-FFF2-40B4-BE49-F238E27FC236}">
                  <a16:creationId xmlns:a16="http://schemas.microsoft.com/office/drawing/2014/main" xmlns="" id="{58703938-0010-4B36-B04F-97C48A5FCFDF}"/>
                </a:ext>
              </a:extLst>
            </p:cNvPr>
            <p:cNvCxnSpPr/>
            <p:nvPr/>
          </p:nvCxnSpPr>
          <p:spPr bwMode="auto">
            <a:xfrm>
              <a:off x="5083495" y="2989741"/>
              <a:ext cx="811224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xmlns="" id="{2F45B15E-8CC3-40E0-B512-0C81020E698A}"/>
                </a:ext>
              </a:extLst>
            </p:cNvPr>
            <p:cNvSpPr/>
            <p:nvPr/>
          </p:nvSpPr>
          <p:spPr bwMode="auto">
            <a:xfrm>
              <a:off x="5918532" y="2788095"/>
              <a:ext cx="785824" cy="403292"/>
            </a:xfrm>
            <a:prstGeom prst="rect">
              <a:avLst/>
            </a:prstGeom>
            <a:noFill/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dirty="0" err="1">
                  <a:solidFill>
                    <a:schemeClr val="tx1"/>
                  </a:solidFill>
                  <a:cs typeface="Times New Roman" pitchFamily="18" charset="0"/>
                </a:rPr>
                <a:t>dropout</a:t>
              </a:r>
              <a:endParaRPr lang="pt-BR" sz="3200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dirty="0">
                  <a:solidFill>
                    <a:schemeClr val="tx1"/>
                  </a:solidFill>
                  <a:cs typeface="Times New Roman" pitchFamily="18" charset="0"/>
                </a:rPr>
                <a:t>(</a:t>
              </a:r>
              <a:r>
                <a:rPr lang="pt-BR" sz="3200" dirty="0" smtClean="0">
                  <a:solidFill>
                    <a:schemeClr val="tx1"/>
                  </a:solidFill>
                  <a:cs typeface="Times New Roman" pitchFamily="18" charset="0"/>
                </a:rPr>
                <a:t>n=8)</a:t>
              </a:r>
              <a:endParaRPr lang="pt-BR" sz="3200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47" name="Seta: para Baixo 33">
              <a:extLst>
                <a:ext uri="{FF2B5EF4-FFF2-40B4-BE49-F238E27FC236}">
                  <a16:creationId xmlns:a16="http://schemas.microsoft.com/office/drawing/2014/main" xmlns="" id="{642B3B50-59AB-4427-AC5B-68661351BB03}"/>
                </a:ext>
              </a:extLst>
            </p:cNvPr>
            <p:cNvSpPr/>
            <p:nvPr/>
          </p:nvSpPr>
          <p:spPr bwMode="auto">
            <a:xfrm>
              <a:off x="4148445" y="3264424"/>
              <a:ext cx="187328" cy="257218"/>
            </a:xfrm>
            <a:prstGeom prst="downArrow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/>
            </a:p>
          </p:txBody>
        </p:sp>
        <p:sp>
          <p:nvSpPr>
            <p:cNvPr id="48" name="Seta: para Baixo 34">
              <a:extLst>
                <a:ext uri="{FF2B5EF4-FFF2-40B4-BE49-F238E27FC236}">
                  <a16:creationId xmlns:a16="http://schemas.microsoft.com/office/drawing/2014/main" xmlns="" id="{14500BDF-431C-4D0E-8739-E3B193F31362}"/>
                </a:ext>
              </a:extLst>
            </p:cNvPr>
            <p:cNvSpPr/>
            <p:nvPr/>
          </p:nvSpPr>
          <p:spPr bwMode="auto">
            <a:xfrm>
              <a:off x="4169082" y="4115466"/>
              <a:ext cx="187328" cy="257218"/>
            </a:xfrm>
            <a:prstGeom prst="downArrow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/>
            </a:p>
          </p:txBody>
        </p:sp>
        <p:sp>
          <p:nvSpPr>
            <p:cNvPr id="49" name="Retângulo: Cantos Arredondados 35">
              <a:extLst>
                <a:ext uri="{FF2B5EF4-FFF2-40B4-BE49-F238E27FC236}">
                  <a16:creationId xmlns:a16="http://schemas.microsoft.com/office/drawing/2014/main" xmlns="" id="{A4200063-FA87-4205-96CF-03767CB89EF9}"/>
                </a:ext>
              </a:extLst>
            </p:cNvPr>
            <p:cNvSpPr/>
            <p:nvPr/>
          </p:nvSpPr>
          <p:spPr bwMode="auto">
            <a:xfrm>
              <a:off x="3429297" y="2727760"/>
              <a:ext cx="1655786" cy="481093"/>
            </a:xfrm>
            <a:prstGeom prst="roundRect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grpSp>
          <p:nvGrpSpPr>
            <p:cNvPr id="50" name="Agrupar 24">
              <a:extLst>
                <a:ext uri="{FF2B5EF4-FFF2-40B4-BE49-F238E27FC236}">
                  <a16:creationId xmlns:a16="http://schemas.microsoft.com/office/drawing/2014/main" xmlns="" id="{F82F0ACF-85CB-4C61-AE99-411D0180D3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9062" y="3589619"/>
              <a:ext cx="3709988" cy="481012"/>
              <a:chOff x="2480467" y="3636598"/>
              <a:chExt cx="3709988" cy="481012"/>
            </a:xfrm>
          </p:grpSpPr>
          <p:sp>
            <p:nvSpPr>
              <p:cNvPr id="60" name="Retângulo: Cantos Arredondados 46">
                <a:extLst>
                  <a:ext uri="{FF2B5EF4-FFF2-40B4-BE49-F238E27FC236}">
                    <a16:creationId xmlns:a16="http://schemas.microsoft.com/office/drawing/2014/main" xmlns="" id="{83F982C1-00FB-4EB2-A433-7BEC8D790AF9}"/>
                  </a:ext>
                </a:extLst>
              </p:cNvPr>
              <p:cNvSpPr/>
              <p:nvPr/>
            </p:nvSpPr>
            <p:spPr bwMode="auto">
              <a:xfrm>
                <a:off x="2480889" y="3636895"/>
                <a:ext cx="3710040" cy="481092"/>
              </a:xfrm>
              <a:prstGeom prst="roundRect">
                <a:avLst/>
              </a:prstGeom>
              <a:noFill/>
              <a:ln w="571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sz="3200"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etângulo 60">
                <a:extLst>
                  <a:ext uri="{FF2B5EF4-FFF2-40B4-BE49-F238E27FC236}">
                    <a16:creationId xmlns:a16="http://schemas.microsoft.com/office/drawing/2014/main" xmlns="" id="{98FA200E-BBCA-4C47-8431-214F3E7F4501}"/>
                  </a:ext>
                </a:extLst>
              </p:cNvPr>
              <p:cNvSpPr/>
              <p:nvPr/>
            </p:nvSpPr>
            <p:spPr bwMode="auto">
              <a:xfrm>
                <a:off x="3171462" y="3692466"/>
                <a:ext cx="2328895" cy="35565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3200" b="1" dirty="0">
                    <a:solidFill>
                      <a:schemeClr val="tx1"/>
                    </a:solidFill>
                    <a:cs typeface="Times New Roman" pitchFamily="18" charset="0"/>
                  </a:rPr>
                  <a:t>Interdisciplinary Intervention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t-BR" sz="3200" b="1" dirty="0">
                    <a:solidFill>
                      <a:schemeClr val="tx1"/>
                    </a:solidFill>
                    <a:cs typeface="Times New Roman" pitchFamily="18" charset="0"/>
                  </a:rPr>
                  <a:t>12 </a:t>
                </a:r>
                <a:r>
                  <a:rPr lang="pt-BR" sz="3200" b="1" dirty="0" err="1">
                    <a:solidFill>
                      <a:schemeClr val="tx1"/>
                    </a:solidFill>
                    <a:cs typeface="Times New Roman" pitchFamily="18" charset="0"/>
                  </a:rPr>
                  <a:t>weeks</a:t>
                </a:r>
                <a:endParaRPr lang="pt-BR" sz="3200" b="1" dirty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51" name="Retângulo: Cantos Arredondados 37">
              <a:extLst>
                <a:ext uri="{FF2B5EF4-FFF2-40B4-BE49-F238E27FC236}">
                  <a16:creationId xmlns:a16="http://schemas.microsoft.com/office/drawing/2014/main" xmlns="" id="{4CE875F5-9D1D-4627-B331-B19DAD3EEE45}"/>
                </a:ext>
              </a:extLst>
            </p:cNvPr>
            <p:cNvSpPr/>
            <p:nvPr/>
          </p:nvSpPr>
          <p:spPr bwMode="auto">
            <a:xfrm>
              <a:off x="1529034" y="4396501"/>
              <a:ext cx="1279543" cy="47950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xmlns="" id="{FBA1E32C-1C4B-4ED1-9B2F-CC0573349E42}"/>
                </a:ext>
              </a:extLst>
            </p:cNvPr>
            <p:cNvSpPr/>
            <p:nvPr/>
          </p:nvSpPr>
          <p:spPr bwMode="auto">
            <a:xfrm>
              <a:off x="1679848" y="4431432"/>
              <a:ext cx="976327" cy="40805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Clinical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Approach</a:t>
              </a:r>
            </a:p>
          </p:txBody>
        </p:sp>
        <p:sp>
          <p:nvSpPr>
            <p:cNvPr id="53" name="Retângulo: Cantos Arredondados 39">
              <a:extLst>
                <a:ext uri="{FF2B5EF4-FFF2-40B4-BE49-F238E27FC236}">
                  <a16:creationId xmlns:a16="http://schemas.microsoft.com/office/drawing/2014/main" xmlns="" id="{17B82A72-20BD-4A0E-AC40-11926450443C}"/>
                </a:ext>
              </a:extLst>
            </p:cNvPr>
            <p:cNvSpPr/>
            <p:nvPr/>
          </p:nvSpPr>
          <p:spPr bwMode="auto">
            <a:xfrm>
              <a:off x="3672188" y="4396501"/>
              <a:ext cx="1277955" cy="47950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xmlns="" id="{EE50333C-54E3-4C28-B361-5EFA763A8109}"/>
                </a:ext>
              </a:extLst>
            </p:cNvPr>
            <p:cNvSpPr/>
            <p:nvPr/>
          </p:nvSpPr>
          <p:spPr bwMode="auto">
            <a:xfrm>
              <a:off x="3823002" y="4431432"/>
              <a:ext cx="976327" cy="40805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Nutritional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Counseling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55" name="Retângulo: Cantos Arredondados 41">
              <a:extLst>
                <a:ext uri="{FF2B5EF4-FFF2-40B4-BE49-F238E27FC236}">
                  <a16:creationId xmlns:a16="http://schemas.microsoft.com/office/drawing/2014/main" xmlns="" id="{BD21F0AD-19F9-4488-8968-B2DF49581819}"/>
                </a:ext>
              </a:extLst>
            </p:cNvPr>
            <p:cNvSpPr/>
            <p:nvPr/>
          </p:nvSpPr>
          <p:spPr bwMode="auto">
            <a:xfrm>
              <a:off x="5688341" y="4396501"/>
              <a:ext cx="1277955" cy="479505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3200">
                <a:cs typeface="Times New Roman" panose="02020603050405020304" pitchFamily="18" charset="0"/>
              </a:endParaRPr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xmlns="" id="{7EEBF269-DA15-4ADA-A8E9-F8D9C0176785}"/>
                </a:ext>
              </a:extLst>
            </p:cNvPr>
            <p:cNvSpPr/>
            <p:nvPr/>
          </p:nvSpPr>
          <p:spPr bwMode="auto">
            <a:xfrm>
              <a:off x="5670878" y="4431432"/>
              <a:ext cx="1349394" cy="408055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Physical</a:t>
              </a:r>
              <a:r>
                <a:rPr lang="pt-BR" sz="32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Exercise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200" b="1" dirty="0" err="1">
                  <a:solidFill>
                    <a:schemeClr val="tx1"/>
                  </a:solidFill>
                  <a:cs typeface="Times New Roman" pitchFamily="18" charset="0"/>
                </a:rPr>
                <a:t>Orientations</a:t>
              </a:r>
              <a:endParaRPr lang="pt-BR" sz="32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cxnSp>
          <p:nvCxnSpPr>
            <p:cNvPr id="57" name="Conector reto 56">
              <a:extLst>
                <a:ext uri="{FF2B5EF4-FFF2-40B4-BE49-F238E27FC236}">
                  <a16:creationId xmlns:a16="http://schemas.microsoft.com/office/drawing/2014/main" xmlns="" id="{D7D97532-ECFA-433E-9D52-6C955B7FB0D1}"/>
                </a:ext>
              </a:extLst>
            </p:cNvPr>
            <p:cNvCxnSpPr>
              <a:stCxn id="49" idx="0"/>
              <a:endCxn id="39" idx="2"/>
            </p:cNvCxnSpPr>
            <p:nvPr/>
          </p:nvCxnSpPr>
          <p:spPr>
            <a:xfrm flipH="1" flipV="1">
              <a:off x="4254808" y="2492770"/>
              <a:ext cx="1588" cy="234989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to 57">
              <a:extLst>
                <a:ext uri="{FF2B5EF4-FFF2-40B4-BE49-F238E27FC236}">
                  <a16:creationId xmlns:a16="http://schemas.microsoft.com/office/drawing/2014/main" xmlns="" id="{33B8D4E5-9151-4DEB-9EFF-6110DDA68364}"/>
                </a:ext>
              </a:extLst>
            </p:cNvPr>
            <p:cNvCxnSpPr>
              <a:stCxn id="49" idx="0"/>
              <a:endCxn id="37" idx="2"/>
            </p:cNvCxnSpPr>
            <p:nvPr/>
          </p:nvCxnSpPr>
          <p:spPr>
            <a:xfrm flipH="1" flipV="1">
              <a:off x="2060853" y="2499121"/>
              <a:ext cx="2195544" cy="228638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to 58">
              <a:extLst>
                <a:ext uri="{FF2B5EF4-FFF2-40B4-BE49-F238E27FC236}">
                  <a16:creationId xmlns:a16="http://schemas.microsoft.com/office/drawing/2014/main" xmlns="" id="{6649F982-42D6-453F-88E3-0AC548A560FE}"/>
                </a:ext>
              </a:extLst>
            </p:cNvPr>
            <p:cNvCxnSpPr>
              <a:cxnSpLocks/>
              <a:stCxn id="49" idx="0"/>
              <a:endCxn id="41" idx="2"/>
            </p:cNvCxnSpPr>
            <p:nvPr/>
          </p:nvCxnSpPr>
          <p:spPr>
            <a:xfrm flipV="1">
              <a:off x="4256396" y="2499121"/>
              <a:ext cx="1963764" cy="228638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tângulo 61">
            <a:extLst>
              <a:ext uri="{FF2B5EF4-FFF2-40B4-BE49-F238E27FC236}">
                <a16:creationId xmlns:a16="http://schemas.microsoft.com/office/drawing/2014/main" xmlns="" id="{0A2B8B94-DD5A-430D-B645-75DE34F47B56}"/>
              </a:ext>
            </a:extLst>
          </p:cNvPr>
          <p:cNvSpPr/>
          <p:nvPr/>
        </p:nvSpPr>
        <p:spPr>
          <a:xfrm>
            <a:off x="926129" y="3656463"/>
            <a:ext cx="28727400" cy="4688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Paola Pr</a:t>
            </a:r>
            <a:r>
              <a:rPr lang="pt-PT" sz="2800" dirty="0"/>
              <a:t>ó</a:t>
            </a:r>
            <a:r>
              <a:rPr lang="es-ES_tradnl" sz="2800" dirty="0" err="1"/>
              <a:t>spero</a:t>
            </a:r>
            <a:r>
              <a:rPr lang="es-ES_tradnl" sz="2800" dirty="0"/>
              <a:t> Machado</a:t>
            </a:r>
            <a:r>
              <a:rPr lang="en-US" sz="2800" baseline="30000" dirty="0" smtClean="0"/>
              <a:t>1,5</a:t>
            </a:r>
            <a:r>
              <a:rPr lang="pt-PT" sz="2800" dirty="0" smtClean="0"/>
              <a:t>, </a:t>
            </a:r>
            <a:r>
              <a:rPr lang="pt-PT" sz="2800" dirty="0"/>
              <a:t>Raquel Munhoz da Silveira Campos</a:t>
            </a:r>
            <a:r>
              <a:rPr lang="en-US" sz="2800" baseline="30000" dirty="0"/>
              <a:t>2</a:t>
            </a:r>
            <a:r>
              <a:rPr lang="it-IT" sz="2800" dirty="0"/>
              <a:t>, Deborah Cristina Landi Masquio</a:t>
            </a:r>
            <a:r>
              <a:rPr lang="en-US" sz="2800" baseline="30000" dirty="0"/>
              <a:t>3</a:t>
            </a:r>
            <a:r>
              <a:rPr lang="de-DE" sz="2800" dirty="0"/>
              <a:t>, Aline de Piano Ganen</a:t>
            </a:r>
            <a:r>
              <a:rPr lang="en-US" sz="2800" baseline="30000" dirty="0"/>
              <a:t>3</a:t>
            </a:r>
            <a:r>
              <a:rPr lang="de-DE" sz="2800" dirty="0"/>
              <a:t>, Danielle Arisa Caranti</a:t>
            </a:r>
            <a:r>
              <a:rPr lang="en-US" sz="2800" baseline="30000" dirty="0"/>
              <a:t>2</a:t>
            </a:r>
            <a:r>
              <a:rPr lang="en-US" sz="2800" dirty="0"/>
              <a:t>, </a:t>
            </a:r>
            <a:r>
              <a:rPr lang="de-DE" sz="2800" dirty="0"/>
              <a:t>Samantha Ottani Rhein</a:t>
            </a:r>
            <a:r>
              <a:rPr lang="en-US" sz="2800" baseline="30000" dirty="0"/>
              <a:t>1</a:t>
            </a:r>
            <a:r>
              <a:rPr lang="da-DK" sz="2800" dirty="0"/>
              <a:t>, Carolina Kim Shiba</a:t>
            </a:r>
            <a:r>
              <a:rPr lang="en-US" sz="2800" baseline="30000" dirty="0"/>
              <a:t>1</a:t>
            </a:r>
            <a:r>
              <a:rPr lang="en-US" sz="2800" dirty="0"/>
              <a:t>, Lila Missae Oyama</a:t>
            </a:r>
            <a:r>
              <a:rPr lang="en-US" sz="2800" baseline="30000" dirty="0"/>
              <a:t>1,4</a:t>
            </a:r>
            <a:r>
              <a:rPr lang="de-DE" sz="2800" dirty="0"/>
              <a:t> Valter Boldarine</a:t>
            </a:r>
            <a:r>
              <a:rPr lang="en-US" sz="2800" baseline="30000" dirty="0"/>
              <a:t>1,4</a:t>
            </a:r>
            <a:r>
              <a:rPr lang="nl-NL" sz="2800" dirty="0"/>
              <a:t>, Lian Tock</a:t>
            </a:r>
            <a:r>
              <a:rPr lang="en-US" sz="2800" baseline="30000" dirty="0"/>
              <a:t>5</a:t>
            </a:r>
            <a:r>
              <a:rPr lang="it-IT" sz="2800" dirty="0"/>
              <a:t>, Leonardo Lo Duco</a:t>
            </a:r>
            <a:r>
              <a:rPr lang="en-US" sz="2800" baseline="30000" dirty="0"/>
              <a:t>5</a:t>
            </a:r>
            <a:r>
              <a:rPr lang="en-US" sz="2800" baseline="-25000" dirty="0"/>
              <a:t>, </a:t>
            </a:r>
            <a:r>
              <a:rPr lang="it-IT" sz="2800" dirty="0"/>
              <a:t>Gabriela Iervolino de Oliveira</a:t>
            </a:r>
            <a:r>
              <a:rPr lang="en-US" sz="2800" baseline="30000" dirty="0"/>
              <a:t>5</a:t>
            </a:r>
            <a:r>
              <a:rPr lang="pt-PT" sz="2800" dirty="0"/>
              <a:t>, </a:t>
            </a:r>
            <a:r>
              <a:rPr lang="pt-PT" sz="2800" dirty="0" smtClean="0"/>
              <a:t>David Thivel</a:t>
            </a:r>
            <a:r>
              <a:rPr lang="en-US" sz="2800" baseline="30000" dirty="0"/>
              <a:t> </a:t>
            </a:r>
            <a:r>
              <a:rPr lang="en-US" sz="2800" baseline="30000" dirty="0" smtClean="0"/>
              <a:t>6</a:t>
            </a:r>
            <a:r>
              <a:rPr lang="pt-PT" sz="2800" dirty="0" smtClean="0"/>
              <a:t>, Ana </a:t>
            </a:r>
            <a:r>
              <a:rPr lang="pt-PT" sz="2800" dirty="0"/>
              <a:t>Raimunda Dâ</a:t>
            </a:r>
            <a:r>
              <a:rPr lang="en-US" sz="2800" dirty="0" smtClean="0"/>
              <a:t>maso</a:t>
            </a:r>
            <a:r>
              <a:rPr lang="en-US" sz="2800" baseline="30000" dirty="0" smtClean="0"/>
              <a:t>1</a:t>
            </a:r>
          </a:p>
          <a:p>
            <a:r>
              <a:rPr lang="en-US" sz="2800" i="1" baseline="30000" dirty="0"/>
              <a:t> </a:t>
            </a:r>
            <a:endParaRPr lang="pt-BR" sz="2800" dirty="0"/>
          </a:p>
          <a:p>
            <a:r>
              <a:rPr lang="en-US" sz="2800" i="1" baseline="30000" dirty="0"/>
              <a:t>1</a:t>
            </a:r>
            <a:r>
              <a:rPr lang="pt-PT" sz="2800" i="1" dirty="0"/>
              <a:t>Programa de Pó</a:t>
            </a:r>
            <a:r>
              <a:rPr lang="en-US" sz="2800" i="1" dirty="0"/>
              <a:t>s-</a:t>
            </a:r>
            <a:r>
              <a:rPr lang="en-US" sz="2800" i="1" dirty="0" err="1"/>
              <a:t>Gradua</a:t>
            </a:r>
            <a:r>
              <a:rPr lang="pt-PT" sz="2800" i="1" dirty="0"/>
              <a:t>ção em Nutriçã</a:t>
            </a:r>
            <a:r>
              <a:rPr lang="en-US" sz="2800" i="1" dirty="0"/>
              <a:t>o </a:t>
            </a:r>
            <a:r>
              <a:rPr lang="pt-PT" sz="2800" i="1" dirty="0"/>
              <a:t>– Escola Paulista de Medicina, Universidade Federal de São Paulo (UNIFESP), Rua Marselhesa, 650 – Vila Clementino, São Paulo, SP 04020-050, Brasil</a:t>
            </a:r>
            <a:endParaRPr lang="pt-BR" sz="2800" dirty="0"/>
          </a:p>
          <a:p>
            <a:r>
              <a:rPr lang="en-US" sz="2800" i="1" baseline="30000" dirty="0"/>
              <a:t>2</a:t>
            </a:r>
            <a:r>
              <a:rPr lang="pt-PT" sz="2800" i="1" dirty="0"/>
              <a:t>Departamento de Biociências, Universidade Federal de São Paulo – UNIFESP; Programa de Pó</a:t>
            </a:r>
            <a:r>
              <a:rPr lang="en-US" sz="2800" i="1" dirty="0"/>
              <a:t>s-</a:t>
            </a:r>
            <a:r>
              <a:rPr lang="en-US" sz="2800" i="1" dirty="0" err="1"/>
              <a:t>Gradua</a:t>
            </a:r>
            <a:r>
              <a:rPr lang="pt-PT" sz="2800" i="1" dirty="0"/>
              <a:t>ção Interdisciplinar em Ciências da Saú</a:t>
            </a:r>
            <a:r>
              <a:rPr lang="en-US" sz="2800" i="1" dirty="0"/>
              <a:t>de </a:t>
            </a:r>
            <a:r>
              <a:rPr lang="pt-PT" sz="2800" i="1" dirty="0"/>
              <a:t>– UNIFESP, Campus Baixada Santista, Santos, Brasil</a:t>
            </a:r>
            <a:endParaRPr lang="pt-BR" sz="2800" dirty="0"/>
          </a:p>
          <a:p>
            <a:r>
              <a:rPr lang="en-US" sz="2800" i="1" baseline="30000" dirty="0"/>
              <a:t>3</a:t>
            </a:r>
            <a:r>
              <a:rPr lang="it-IT" sz="2800" i="1" dirty="0"/>
              <a:t>Centro Universit</a:t>
            </a:r>
            <a:r>
              <a:rPr lang="pt-PT" sz="2800" i="1" dirty="0"/>
              <a:t>á</a:t>
            </a:r>
            <a:r>
              <a:rPr lang="it-IT" sz="2800" i="1" dirty="0"/>
              <a:t>rio S</a:t>
            </a:r>
            <a:r>
              <a:rPr lang="pt-PT" sz="2800" i="1" dirty="0"/>
              <a:t>ão Camilo, São Paulo, Brasil</a:t>
            </a:r>
            <a:endParaRPr lang="pt-BR" sz="2800" dirty="0"/>
          </a:p>
          <a:p>
            <a:r>
              <a:rPr lang="en-US" sz="2800" i="1" baseline="30000" dirty="0"/>
              <a:t>4</a:t>
            </a:r>
            <a:r>
              <a:rPr lang="pt-PT" sz="2800" i="1" dirty="0"/>
              <a:t>Departamento de Fisiologia da Escola Paulista de Medicina, Universidade Federal de São Paulo, São Paulo, SP, Brasil</a:t>
            </a:r>
            <a:endParaRPr lang="pt-BR" sz="2800" dirty="0"/>
          </a:p>
          <a:p>
            <a:r>
              <a:rPr lang="en-US" sz="2800" i="1" baseline="30000" dirty="0"/>
              <a:t>5</a:t>
            </a:r>
            <a:r>
              <a:rPr lang="pt-PT" sz="2800" i="1" dirty="0"/>
              <a:t>Centro Brasileiro de Nutrição e Esportes (CBNE), São Paulo, SP, </a:t>
            </a:r>
            <a:r>
              <a:rPr lang="pt-PT" sz="2800" i="1" dirty="0" smtClean="0"/>
              <a:t>Brasil</a:t>
            </a:r>
          </a:p>
          <a:p>
            <a:r>
              <a:rPr lang="pt-BR" sz="2800" i="1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t-BR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Clermont Auvergne University, EA 3533, Laboratory of the Metabolic </a:t>
            </a:r>
            <a:r>
              <a:rPr lang="pt-BR" sz="28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Adaptations</a:t>
            </a:r>
            <a:r>
              <a:rPr lang="pt-BR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 to Exercise under </a:t>
            </a:r>
            <a:r>
              <a:rPr lang="pt-BR" sz="28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Physiological</a:t>
            </a:r>
            <a:r>
              <a:rPr lang="pt-BR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pt-BR" sz="28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Pathological</a:t>
            </a:r>
            <a:r>
              <a:rPr lang="pt-BR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 Conditions (AME2P), Clermont-Ferrand, France; CRNH-Auvergne, Clermont-Ferrand, France</a:t>
            </a:r>
            <a:endParaRPr lang="pt-BR" sz="2800" dirty="0"/>
          </a:p>
          <a:p>
            <a:endParaRPr lang="en-US" sz="2800" baseline="30000" dirty="0" smtClean="0"/>
          </a:p>
        </p:txBody>
      </p:sp>
      <p:sp>
        <p:nvSpPr>
          <p:cNvPr id="3" name="CaixaDeTexto 2"/>
          <p:cNvSpPr txBox="1"/>
          <p:nvPr/>
        </p:nvSpPr>
        <p:spPr>
          <a:xfrm rot="10800000" flipV="1">
            <a:off x="332860" y="8555556"/>
            <a:ext cx="14640451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0" b="1" dirty="0"/>
              <a:t>Introduction:</a:t>
            </a:r>
            <a:r>
              <a:rPr lang="en-US" sz="8000" dirty="0"/>
              <a:t> </a:t>
            </a:r>
            <a:r>
              <a:rPr lang="en-US" sz="6000" dirty="0"/>
              <a:t>metabolic syndrome is a constellation of altered parameters that coexist with obesity increasing risks for cardiovascular disease</a:t>
            </a:r>
            <a:r>
              <a:rPr lang="en-US" sz="6000" dirty="0" smtClean="0"/>
              <a:t>.</a:t>
            </a:r>
          </a:p>
          <a:p>
            <a:pPr algn="just"/>
            <a:r>
              <a:rPr lang="en-US" sz="6000" dirty="0" smtClean="0"/>
              <a:t> </a:t>
            </a:r>
            <a:r>
              <a:rPr lang="en-US" sz="8000" b="1" dirty="0"/>
              <a:t>Objective:</a:t>
            </a:r>
            <a:r>
              <a:rPr lang="en-US" sz="8000" dirty="0"/>
              <a:t> </a:t>
            </a:r>
            <a:r>
              <a:rPr lang="en-US" sz="6000" dirty="0"/>
              <a:t>To evaluate 1) the effects of the clinical multicomponent therapy in the prevalence of metabolic syndrome; and 2) if the leptin and adiponectin can modulate its response in women with obesity. </a:t>
            </a:r>
            <a:endParaRPr lang="pt-BR" sz="60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132643"/>
              </p:ext>
            </p:extLst>
          </p:nvPr>
        </p:nvGraphicFramePr>
        <p:xfrm>
          <a:off x="15711351" y="10498507"/>
          <a:ext cx="14419503" cy="9811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4505"/>
                <a:gridCol w="897623"/>
                <a:gridCol w="215055"/>
                <a:gridCol w="833107"/>
                <a:gridCol w="897623"/>
                <a:gridCol w="215055"/>
                <a:gridCol w="957749"/>
                <a:gridCol w="125720"/>
                <a:gridCol w="739606"/>
                <a:gridCol w="215055"/>
                <a:gridCol w="805056"/>
                <a:gridCol w="766721"/>
                <a:gridCol w="215055"/>
                <a:gridCol w="953726"/>
                <a:gridCol w="183976"/>
                <a:gridCol w="739606"/>
                <a:gridCol w="215055"/>
                <a:gridCol w="805056"/>
                <a:gridCol w="739606"/>
                <a:gridCol w="215055"/>
                <a:gridCol w="899493"/>
              </a:tblGrid>
              <a:tr h="30405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 smtClean="0">
                          <a:effectLst/>
                        </a:rPr>
                        <a:t>Variables</a:t>
                      </a:r>
                      <a:endParaRPr lang="pt-BR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All (n=32)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 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non-Metabolic Syndrome (n=25)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 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Metabolic Syndrome (n=7)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40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baseline</a:t>
                      </a:r>
                      <a:endParaRPr lang="pt-B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after</a:t>
                      </a:r>
                      <a:r>
                        <a:rPr lang="pt-BR" sz="2000" dirty="0">
                          <a:effectLst/>
                        </a:rPr>
                        <a:t> therapy</a:t>
                      </a:r>
                      <a:endParaRPr lang="pt-B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 </a:t>
                      </a:r>
                      <a:endParaRPr lang="pt-B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baseline</a:t>
                      </a:r>
                      <a:endParaRPr lang="pt-B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after</a:t>
                      </a:r>
                      <a:r>
                        <a:rPr lang="pt-BR" sz="2000" dirty="0">
                          <a:effectLst/>
                        </a:rPr>
                        <a:t> therapy</a:t>
                      </a:r>
                      <a:endParaRPr lang="pt-B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 </a:t>
                      </a:r>
                      <a:endParaRPr lang="pt-B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baseline</a:t>
                      </a:r>
                      <a:endParaRPr lang="pt-BR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err="1">
                          <a:effectLst/>
                        </a:rPr>
                        <a:t>after</a:t>
                      </a:r>
                      <a:r>
                        <a:rPr lang="pt-BR" sz="2000" dirty="0">
                          <a:effectLst/>
                        </a:rPr>
                        <a:t> therapy</a:t>
                      </a:r>
                      <a:endParaRPr lang="pt-B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age (years)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31.06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4.70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31.36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4.88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30.00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err="1">
                          <a:effectLst/>
                        </a:rPr>
                        <a:t>height</a:t>
                      </a:r>
                      <a:r>
                        <a:rPr lang="pt-BR" sz="1600" dirty="0">
                          <a:effectLst/>
                        </a:rPr>
                        <a:t> (m)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1.63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±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1.59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body </a:t>
                      </a:r>
                      <a:r>
                        <a:rPr lang="pt-BR" sz="1600" dirty="0" err="1">
                          <a:effectLst/>
                        </a:rPr>
                        <a:t>weighth</a:t>
                      </a:r>
                      <a:r>
                        <a:rPr lang="pt-BR" sz="1600" dirty="0">
                          <a:effectLst/>
                        </a:rPr>
                        <a:t> (kg)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93.16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88.36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96.14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17.66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91.91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16.02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82.54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8.37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75.66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9.64</a:t>
                      </a:r>
                      <a:r>
                        <a:rPr lang="pt-BR" sz="1000" baseline="30000">
                          <a:effectLst/>
                        </a:rPr>
                        <a:t> a, 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BMI (kg/m²)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34.01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33.30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5.52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34.41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34.24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5.72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32.70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2.86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29.93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3.08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neck circumference (cm)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36.41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±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1.97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35.32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1.76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36.55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35.56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1.72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35.90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34.46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1.77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waist circumference (cm)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95.47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8.91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90.22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8.16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95.54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91.23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8.71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95.21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6.63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86.61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4.62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abdominal circumference (cm)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107.13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8.84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103.03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107.69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9.85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104.25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10.65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105.21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3.63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98.66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6.39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hip circumference (cm)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120.05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9.73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116.96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±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11.28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121.88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9.80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119.77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10.66 </a:t>
                      </a:r>
                      <a:r>
                        <a:rPr lang="pt-BR" sz="1000" baseline="30000" dirty="0">
                          <a:effectLst/>
                        </a:rPr>
                        <a:t>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113.79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6.82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106.90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7.22 </a:t>
                      </a:r>
                      <a:r>
                        <a:rPr lang="pt-BR" sz="1000" baseline="30000">
                          <a:effectLst/>
                        </a:rPr>
                        <a:t>a, 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waist/hip ratio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0.77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0.78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±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0.05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0.76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0.84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±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0.81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0.06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fat mass (%)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38.25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5.05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36.13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38.80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5.36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37.40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4.39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36.29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3.30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31.59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4.61</a:t>
                      </a:r>
                      <a:r>
                        <a:rPr lang="pt-BR" sz="1000" baseline="30000">
                          <a:effectLst/>
                        </a:rPr>
                        <a:t> a, 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lean mass 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57.26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7.38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56.66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9.17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58.28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±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57.81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53.63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52.73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6.26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64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RMR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1740.97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224.72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1731.74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274.51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1771.64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232.67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1758.00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293.78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1631.43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162.63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1641.71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183.67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Glucose (mg/dL)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97.13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10.44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92.94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6.79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98.46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10.60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93.20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7.63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92.57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9.11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92.00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Total Cholesterol (mg/dL)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196.16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34.78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183.53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43.14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198.00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37.74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189.64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44.14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189.57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22.06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161.71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33.36 </a:t>
                      </a:r>
                      <a:r>
                        <a:rPr lang="pt-BR" sz="1000" baseline="30000">
                          <a:effectLst/>
                        </a:rPr>
                        <a:t>a, 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HDL - Cholesterol (mg/dL)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52.55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13.30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51.32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11.37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55.75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13.29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53.21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11.88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41.57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44.86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6.47</a:t>
                      </a:r>
                      <a:r>
                        <a:rPr lang="pt-BR" sz="900" baseline="30000">
                          <a:effectLst/>
                        </a:rPr>
                        <a:t> </a:t>
                      </a:r>
                      <a:r>
                        <a:rPr lang="pt-BR" sz="1000" baseline="30000">
                          <a:effectLst/>
                        </a:rPr>
                        <a:t>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non-HDL Cholesterol (mg/dL)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142.00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30.05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133.69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35.41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140.32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32.26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134.40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37.98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148.00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21.24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131.14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26.43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LDL - Cholesterol (mg/dL)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114.91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26.98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111.63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31.81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116.24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28.93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114.32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33.57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110.14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19.51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102.00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24.08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VLDL - Cholesterol (mg/dL)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27.13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12.40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22.06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8.55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24.12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11.81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20.08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8.23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37.86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8.05</a:t>
                      </a:r>
                      <a:r>
                        <a:rPr lang="pt-BR" sz="900" baseline="30000">
                          <a:effectLst/>
                        </a:rPr>
                        <a:t> c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29.14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5.61 </a:t>
                      </a:r>
                      <a:r>
                        <a:rPr lang="pt-BR" sz="1000" baseline="30000">
                          <a:effectLst/>
                        </a:rPr>
                        <a:t>a, 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err="1">
                          <a:effectLst/>
                        </a:rPr>
                        <a:t>Tryglicerides</a:t>
                      </a:r>
                      <a:r>
                        <a:rPr lang="pt-BR" sz="1600" dirty="0">
                          <a:effectLst/>
                        </a:rPr>
                        <a:t> (mg/dL)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135.88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61.21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110.75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43.09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120.96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58.13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100.56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41.42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189.14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40.09 </a:t>
                      </a:r>
                      <a:r>
                        <a:rPr lang="pt-BR" sz="900" baseline="30000">
                          <a:effectLst/>
                        </a:rPr>
                        <a:t>c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147.14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27.48 </a:t>
                      </a:r>
                      <a:r>
                        <a:rPr lang="pt-BR" sz="1000" baseline="30000">
                          <a:effectLst/>
                        </a:rPr>
                        <a:t>a, b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TGO enzyme (U/L)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15.71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15.84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4.85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5.11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16.83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7.19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11.83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2.04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TGP </a:t>
                      </a:r>
                      <a:r>
                        <a:rPr lang="pt-BR" sz="1600" dirty="0" err="1">
                          <a:effectLst/>
                        </a:rPr>
                        <a:t>enzyme</a:t>
                      </a:r>
                      <a:r>
                        <a:rPr lang="pt-BR" sz="1600" dirty="0">
                          <a:effectLst/>
                        </a:rPr>
                        <a:t> (U/L)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17.26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17.77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15.17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7.79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8.92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24.43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12.42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20.43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14.58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GGT enzyme (U/L)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23.53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15.02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21.19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11.25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19.92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11.24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19.32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9.47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36.43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20.30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27.86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15.15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Insulin (</a:t>
                      </a:r>
                      <a:r>
                        <a:rPr lang="pt-BR" sz="1600" dirty="0" err="1">
                          <a:effectLst/>
                        </a:rPr>
                        <a:t>uIU</a:t>
                      </a:r>
                      <a:r>
                        <a:rPr lang="pt-BR" sz="1600" dirty="0">
                          <a:effectLst/>
                        </a:rPr>
                        <a:t>/</a:t>
                      </a:r>
                      <a:r>
                        <a:rPr lang="pt-BR" sz="1600" dirty="0" err="1">
                          <a:effectLst/>
                        </a:rPr>
                        <a:t>mL</a:t>
                      </a:r>
                      <a:r>
                        <a:rPr lang="pt-BR" sz="1600" dirty="0">
                          <a:effectLst/>
                        </a:rPr>
                        <a:t>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13.00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5.45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4.85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12.51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10.37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4.25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14.76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14.44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5.76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HOMA-IR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3.20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1.51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1.14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3.12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2.39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1.02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3.46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3.29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1.34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HOMA-AD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1.00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0.96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0.88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0.67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0.82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0.63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0.79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1.58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1.54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1.17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0.91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Resistin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35.57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16.20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29.06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11.12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32.77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13.78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27.93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12.40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44.64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22.27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32.72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4.56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Adiponectin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4.76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2.66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4.06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2.23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4.85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2.39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4.05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4.47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3.64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4.09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2.32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Leptin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68.51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22.38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58.16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30.53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71.03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23.46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63.24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30.98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60.92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18.18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42.94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25.19 </a:t>
                      </a:r>
                      <a:r>
                        <a:rPr lang="pt-BR" sz="1000" baseline="30000">
                          <a:effectLst/>
                        </a:rPr>
                        <a:t>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leptin/adiponectin ratio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20.47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14.23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18.26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12.18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20.45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14.91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20.34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13.13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B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20.52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13.26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12.02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5.69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04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atrial </a:t>
                      </a:r>
                      <a:r>
                        <a:rPr lang="pt-BR" sz="1600" dirty="0" err="1">
                          <a:effectLst/>
                        </a:rPr>
                        <a:t>natriuretic</a:t>
                      </a:r>
                      <a:r>
                        <a:rPr lang="pt-BR" sz="1600" dirty="0">
                          <a:effectLst/>
                        </a:rPr>
                        <a:t> </a:t>
                      </a:r>
                      <a:r>
                        <a:rPr lang="pt-BR" sz="1600" dirty="0" err="1">
                          <a:effectLst/>
                        </a:rPr>
                        <a:t>peptide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315.13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290.61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303.97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214.46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354.94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312.70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304.97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240.29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155.89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60.90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299.98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>
                          <a:effectLst/>
                        </a:rPr>
                        <a:t>±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</a:rPr>
                        <a:t>50.75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8" name="Imagem 6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7484" y="21349165"/>
            <a:ext cx="5611725" cy="33287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CaixaDeTexto 10"/>
          <p:cNvSpPr txBox="1"/>
          <p:nvPr/>
        </p:nvSpPr>
        <p:spPr>
          <a:xfrm>
            <a:off x="15263699" y="9761928"/>
            <a:ext cx="15564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/>
              <a:t>Table 1: </a:t>
            </a:r>
            <a:r>
              <a:rPr lang="pt-BR" sz="3200" b="1" dirty="0" err="1" smtClean="0"/>
              <a:t>Parameters</a:t>
            </a:r>
            <a:r>
              <a:rPr lang="pt-BR" sz="3200" b="1" dirty="0" smtClean="0"/>
              <a:t> analysed in metabolic syndrome and non-metabolic syndrome groups.</a:t>
            </a:r>
            <a:endParaRPr lang="pt-BR" sz="3200" b="1" dirty="0"/>
          </a:p>
        </p:txBody>
      </p:sp>
      <p:grpSp>
        <p:nvGrpSpPr>
          <p:cNvPr id="70" name="Grupo 69"/>
          <p:cNvGrpSpPr/>
          <p:nvPr/>
        </p:nvGrpSpPr>
        <p:grpSpPr>
          <a:xfrm>
            <a:off x="17349283" y="25623052"/>
            <a:ext cx="11943920" cy="7120546"/>
            <a:chOff x="6841271" y="7902453"/>
            <a:chExt cx="11636374" cy="6508750"/>
          </a:xfrm>
        </p:grpSpPr>
        <p:grpSp>
          <p:nvGrpSpPr>
            <p:cNvPr id="71" name="Group 4"/>
            <p:cNvGrpSpPr>
              <a:grpSpLocks noChangeAspect="1"/>
            </p:cNvGrpSpPr>
            <p:nvPr/>
          </p:nvGrpSpPr>
          <p:grpSpPr bwMode="auto">
            <a:xfrm>
              <a:off x="6841271" y="7902453"/>
              <a:ext cx="11628437" cy="6508750"/>
              <a:chOff x="211" y="82"/>
              <a:chExt cx="7325" cy="4100"/>
            </a:xfrm>
          </p:grpSpPr>
          <p:sp>
            <p:nvSpPr>
              <p:cNvPr id="7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211" y="82"/>
                <a:ext cx="7325" cy="4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pic>
            <p:nvPicPr>
              <p:cNvPr id="76" name="Picture 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" y="82"/>
                <a:ext cx="7330" cy="4105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2" name="CaixaDeTexto 71"/>
            <p:cNvSpPr txBox="1"/>
            <p:nvPr/>
          </p:nvSpPr>
          <p:spPr>
            <a:xfrm>
              <a:off x="6841271" y="7959921"/>
              <a:ext cx="11636374" cy="132343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 smtClean="0"/>
                <a:t>Metabolic Syndrome Prevalence in Women with Obesity</a:t>
              </a:r>
              <a:endParaRPr lang="pt-BR" b="1" dirty="0"/>
            </a:p>
          </p:txBody>
        </p:sp>
        <p:sp>
          <p:nvSpPr>
            <p:cNvPr id="73" name="CaixaDeTexto 72"/>
            <p:cNvSpPr txBox="1"/>
            <p:nvPr/>
          </p:nvSpPr>
          <p:spPr>
            <a:xfrm>
              <a:off x="9671538" y="13821386"/>
              <a:ext cx="6506308" cy="36573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2000" b="1" dirty="0" smtClean="0"/>
                <a:t>                 </a:t>
              </a:r>
              <a:r>
                <a:rPr lang="pt-BR" sz="2000" b="1" dirty="0" err="1" smtClean="0"/>
                <a:t>Pre</a:t>
              </a:r>
              <a:r>
                <a:rPr lang="pt-BR" sz="2000" b="1" dirty="0" smtClean="0"/>
                <a:t> -Therapy                                         Pós- Therapy</a:t>
              </a:r>
              <a:endParaRPr lang="pt-BR" sz="2000" b="1" dirty="0"/>
            </a:p>
          </p:txBody>
        </p:sp>
        <p:sp>
          <p:nvSpPr>
            <p:cNvPr id="74" name="CaixaDeTexto 73"/>
            <p:cNvSpPr txBox="1"/>
            <p:nvPr/>
          </p:nvSpPr>
          <p:spPr>
            <a:xfrm>
              <a:off x="14630401" y="12660923"/>
              <a:ext cx="4395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4000" b="1" dirty="0" smtClean="0"/>
                <a:t>*</a:t>
              </a:r>
              <a:endParaRPr lang="pt-BR" sz="4000" b="1" dirty="0"/>
            </a:p>
          </p:txBody>
        </p:sp>
      </p:grpSp>
      <p:sp>
        <p:nvSpPr>
          <p:cNvPr id="12" name="CaixaDeTexto 11"/>
          <p:cNvSpPr txBox="1"/>
          <p:nvPr/>
        </p:nvSpPr>
        <p:spPr>
          <a:xfrm>
            <a:off x="22739920" y="32853119"/>
            <a:ext cx="17071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 smtClean="0"/>
              <a:t>Figure 3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5702331" y="20470805"/>
            <a:ext cx="1445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tatistical </a:t>
            </a:r>
            <a:r>
              <a:rPr lang="en-US" dirty="0"/>
              <a:t>difference: a – effect of therapy; b – difference between the groups in final condition; c – difference between the groups in baseline condition</a:t>
            </a:r>
            <a:r>
              <a:rPr lang="en-US" dirty="0" smtClean="0"/>
              <a:t>.</a:t>
            </a: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1060</Words>
  <Application>Microsoft Office PowerPoint</Application>
  <PresentationFormat>Personalizar</PresentationFormat>
  <Paragraphs>629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Munhoz da Silveira Campos</dc:creator>
  <cp:lastModifiedBy>HP</cp:lastModifiedBy>
  <cp:revision>34</cp:revision>
  <dcterms:created xsi:type="dcterms:W3CDTF">2019-02-14T16:58:19Z</dcterms:created>
  <dcterms:modified xsi:type="dcterms:W3CDTF">2020-03-06T12:06:51Z</dcterms:modified>
</cp:coreProperties>
</file>